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52"/>
  </p:notesMasterIdLst>
  <p:handoutMasterIdLst>
    <p:handoutMasterId r:id="rId53"/>
  </p:handoutMasterIdLst>
  <p:sldIdLst>
    <p:sldId id="297" r:id="rId2"/>
    <p:sldId id="469" r:id="rId3"/>
    <p:sldId id="470" r:id="rId4"/>
    <p:sldId id="503" r:id="rId5"/>
    <p:sldId id="504" r:id="rId6"/>
    <p:sldId id="505" r:id="rId7"/>
    <p:sldId id="471" r:id="rId8"/>
    <p:sldId id="475" r:id="rId9"/>
    <p:sldId id="442" r:id="rId10"/>
    <p:sldId id="429" r:id="rId11"/>
    <p:sldId id="507" r:id="rId12"/>
    <p:sldId id="430" r:id="rId13"/>
    <p:sldId id="432" r:id="rId14"/>
    <p:sldId id="494" r:id="rId15"/>
    <p:sldId id="497" r:id="rId16"/>
    <p:sldId id="495" r:id="rId17"/>
    <p:sldId id="498" r:id="rId18"/>
    <p:sldId id="499" r:id="rId19"/>
    <p:sldId id="433" r:id="rId20"/>
    <p:sldId id="446" r:id="rId21"/>
    <p:sldId id="448" r:id="rId22"/>
    <p:sldId id="479" r:id="rId23"/>
    <p:sldId id="480" r:id="rId24"/>
    <p:sldId id="482" r:id="rId25"/>
    <p:sldId id="481" r:id="rId26"/>
    <p:sldId id="478" r:id="rId27"/>
    <p:sldId id="435" r:id="rId28"/>
    <p:sldId id="410" r:id="rId29"/>
    <p:sldId id="428" r:id="rId30"/>
    <p:sldId id="483" r:id="rId31"/>
    <p:sldId id="440" r:id="rId32"/>
    <p:sldId id="484" r:id="rId33"/>
    <p:sldId id="439" r:id="rId34"/>
    <p:sldId id="485" r:id="rId35"/>
    <p:sldId id="486" r:id="rId36"/>
    <p:sldId id="488" r:id="rId37"/>
    <p:sldId id="487" r:id="rId38"/>
    <p:sldId id="436" r:id="rId39"/>
    <p:sldId id="437" r:id="rId40"/>
    <p:sldId id="508" r:id="rId41"/>
    <p:sldId id="509" r:id="rId42"/>
    <p:sldId id="510" r:id="rId43"/>
    <p:sldId id="447" r:id="rId44"/>
    <p:sldId id="441" r:id="rId45"/>
    <p:sldId id="502" r:id="rId46"/>
    <p:sldId id="477" r:id="rId47"/>
    <p:sldId id="492" r:id="rId48"/>
    <p:sldId id="438" r:id="rId49"/>
    <p:sldId id="501" r:id="rId50"/>
    <p:sldId id="426" r:id="rId51"/>
  </p:sldIdLst>
  <p:sldSz cx="9361488" cy="7021513"/>
  <p:notesSz cx="6797675" cy="99282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614111" algn="l" rtl="0" fontAlgn="base">
      <a:spcBef>
        <a:spcPct val="0"/>
      </a:spcBef>
      <a:spcAft>
        <a:spcPct val="0"/>
      </a:spcAft>
      <a:defRPr kern="1200">
        <a:solidFill>
          <a:schemeClr val="tx1"/>
        </a:solidFill>
        <a:latin typeface="Arial" charset="0"/>
        <a:ea typeface="+mn-ea"/>
        <a:cs typeface="+mn-cs"/>
      </a:defRPr>
    </a:lvl2pPr>
    <a:lvl3pPr marL="1228222" algn="l" rtl="0" fontAlgn="base">
      <a:spcBef>
        <a:spcPct val="0"/>
      </a:spcBef>
      <a:spcAft>
        <a:spcPct val="0"/>
      </a:spcAft>
      <a:defRPr kern="1200">
        <a:solidFill>
          <a:schemeClr val="tx1"/>
        </a:solidFill>
        <a:latin typeface="Arial" charset="0"/>
        <a:ea typeface="+mn-ea"/>
        <a:cs typeface="+mn-cs"/>
      </a:defRPr>
    </a:lvl3pPr>
    <a:lvl4pPr marL="1842333" algn="l" rtl="0" fontAlgn="base">
      <a:spcBef>
        <a:spcPct val="0"/>
      </a:spcBef>
      <a:spcAft>
        <a:spcPct val="0"/>
      </a:spcAft>
      <a:defRPr kern="1200">
        <a:solidFill>
          <a:schemeClr val="tx1"/>
        </a:solidFill>
        <a:latin typeface="Arial" charset="0"/>
        <a:ea typeface="+mn-ea"/>
        <a:cs typeface="+mn-cs"/>
      </a:defRPr>
    </a:lvl4pPr>
    <a:lvl5pPr marL="2456444" algn="l" rtl="0" fontAlgn="base">
      <a:spcBef>
        <a:spcPct val="0"/>
      </a:spcBef>
      <a:spcAft>
        <a:spcPct val="0"/>
      </a:spcAft>
      <a:defRPr kern="1200">
        <a:solidFill>
          <a:schemeClr val="tx1"/>
        </a:solidFill>
        <a:latin typeface="Arial" charset="0"/>
        <a:ea typeface="+mn-ea"/>
        <a:cs typeface="+mn-cs"/>
      </a:defRPr>
    </a:lvl5pPr>
    <a:lvl6pPr marL="3070555" algn="l" defTabSz="1228222" rtl="0" eaLnBrk="1" latinLnBrk="0" hangingPunct="1">
      <a:defRPr kern="1200">
        <a:solidFill>
          <a:schemeClr val="tx1"/>
        </a:solidFill>
        <a:latin typeface="Arial" charset="0"/>
        <a:ea typeface="+mn-ea"/>
        <a:cs typeface="+mn-cs"/>
      </a:defRPr>
    </a:lvl6pPr>
    <a:lvl7pPr marL="3684666" algn="l" defTabSz="1228222" rtl="0" eaLnBrk="1" latinLnBrk="0" hangingPunct="1">
      <a:defRPr kern="1200">
        <a:solidFill>
          <a:schemeClr val="tx1"/>
        </a:solidFill>
        <a:latin typeface="Arial" charset="0"/>
        <a:ea typeface="+mn-ea"/>
        <a:cs typeface="+mn-cs"/>
      </a:defRPr>
    </a:lvl7pPr>
    <a:lvl8pPr marL="4298777" algn="l" defTabSz="1228222" rtl="0" eaLnBrk="1" latinLnBrk="0" hangingPunct="1">
      <a:defRPr kern="1200">
        <a:solidFill>
          <a:schemeClr val="tx1"/>
        </a:solidFill>
        <a:latin typeface="Arial" charset="0"/>
        <a:ea typeface="+mn-ea"/>
        <a:cs typeface="+mn-cs"/>
      </a:defRPr>
    </a:lvl8pPr>
    <a:lvl9pPr marL="4912888" algn="l" defTabSz="1228222"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CBE6C40D-F011-4E9D-B866-5C7C7977B808}">
          <p14:sldIdLst>
            <p14:sldId id="297"/>
            <p14:sldId id="469"/>
            <p14:sldId id="470"/>
            <p14:sldId id="503"/>
            <p14:sldId id="504"/>
            <p14:sldId id="505"/>
            <p14:sldId id="471"/>
            <p14:sldId id="475"/>
            <p14:sldId id="442"/>
            <p14:sldId id="429"/>
            <p14:sldId id="507"/>
            <p14:sldId id="430"/>
            <p14:sldId id="432"/>
            <p14:sldId id="494"/>
            <p14:sldId id="497"/>
            <p14:sldId id="495"/>
            <p14:sldId id="498"/>
            <p14:sldId id="499"/>
            <p14:sldId id="433"/>
            <p14:sldId id="446"/>
            <p14:sldId id="448"/>
            <p14:sldId id="479"/>
            <p14:sldId id="480"/>
            <p14:sldId id="482"/>
            <p14:sldId id="481"/>
            <p14:sldId id="478"/>
            <p14:sldId id="435"/>
            <p14:sldId id="410"/>
            <p14:sldId id="428"/>
            <p14:sldId id="483"/>
            <p14:sldId id="440"/>
            <p14:sldId id="484"/>
            <p14:sldId id="439"/>
            <p14:sldId id="485"/>
            <p14:sldId id="486"/>
            <p14:sldId id="488"/>
            <p14:sldId id="487"/>
            <p14:sldId id="436"/>
            <p14:sldId id="437"/>
            <p14:sldId id="508"/>
            <p14:sldId id="509"/>
            <p14:sldId id="510"/>
            <p14:sldId id="447"/>
            <p14:sldId id="441"/>
            <p14:sldId id="502"/>
            <p14:sldId id="477"/>
            <p14:sldId id="492"/>
            <p14:sldId id="438"/>
            <p14:sldId id="501"/>
            <p14:sldId id="426"/>
          </p14:sldIdLst>
        </p14:section>
      </p14:sectionLst>
    </p:ext>
    <p:ext uri="{EFAFB233-063F-42B5-8137-9DF3F51BA10A}">
      <p15:sldGuideLst xmlns:p15="http://schemas.microsoft.com/office/powerpoint/2012/main">
        <p15:guide id="1" orient="horz" pos="1422" userDrawn="1">
          <p15:clr>
            <a:srgbClr val="A4A3A4"/>
          </p15:clr>
        </p15:guide>
        <p15:guide id="2" pos="2949"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3CF"/>
    <a:srgbClr val="00305C"/>
    <a:srgbClr val="003E72"/>
    <a:srgbClr val="FDFFA7"/>
    <a:srgbClr val="669900"/>
    <a:srgbClr val="6A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84429" autoAdjust="0"/>
  </p:normalViewPr>
  <p:slideViewPr>
    <p:cSldViewPr showGuides="1">
      <p:cViewPr varScale="1">
        <p:scale>
          <a:sx n="109" d="100"/>
          <a:sy n="109" d="100"/>
        </p:scale>
        <p:origin x="1056" y="108"/>
      </p:cViewPr>
      <p:guideLst>
        <p:guide orient="horz" pos="1422"/>
        <p:guide pos="2949"/>
      </p:guideLst>
    </p:cSldViewPr>
  </p:slideViewPr>
  <p:outlineViewPr>
    <p:cViewPr>
      <p:scale>
        <a:sx n="33" d="100"/>
        <a:sy n="33" d="100"/>
      </p:scale>
      <p:origin x="0" y="0"/>
    </p:cViewPr>
  </p:outlineViewPr>
  <p:notesTextViewPr>
    <p:cViewPr>
      <p:scale>
        <a:sx n="3" d="2"/>
        <a:sy n="3" d="2"/>
      </p:scale>
      <p:origin x="0" y="0"/>
    </p:cViewPr>
  </p:notesTextViewPr>
  <p:sorterViewPr>
    <p:cViewPr>
      <p:scale>
        <a:sx n="126" d="100"/>
        <a:sy n="126" d="100"/>
      </p:scale>
      <p:origin x="0" y="0"/>
    </p:cViewPr>
  </p:sorterViewPr>
  <p:notesViewPr>
    <p:cSldViewPr showGuides="1">
      <p:cViewPr>
        <p:scale>
          <a:sx n="85" d="100"/>
          <a:sy n="85" d="100"/>
        </p:scale>
        <p:origin x="-3882" y="-33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6"/>
            <a:ext cx="2944958" cy="496888"/>
          </a:xfrm>
          <a:prstGeom prst="rect">
            <a:avLst/>
          </a:prstGeom>
          <a:noFill/>
          <a:ln>
            <a:noFill/>
          </a:ln>
          <a:effectLst/>
          <a:extLst/>
        </p:spPr>
        <p:txBody>
          <a:bodyPr vert="horz" wrap="square" lIns="91433" tIns="45717" rIns="91433" bIns="45717" numCol="1" anchor="t" anchorCtr="0" compatLnSpc="1">
            <a:prstTxWarp prst="textNoShape">
              <a:avLst/>
            </a:prstTxWarp>
          </a:bodyPr>
          <a:lstStyle>
            <a:lvl1pPr>
              <a:defRPr sz="1200"/>
            </a:lvl1pPr>
          </a:lstStyle>
          <a:p>
            <a:pPr>
              <a:defRPr/>
            </a:pPr>
            <a:endParaRPr lang="en-GB" dirty="0"/>
          </a:p>
        </p:txBody>
      </p:sp>
      <p:sp>
        <p:nvSpPr>
          <p:cNvPr id="9219" name="Rectangle 3"/>
          <p:cNvSpPr>
            <a:spLocks noGrp="1" noChangeArrowheads="1"/>
          </p:cNvSpPr>
          <p:nvPr>
            <p:ph type="dt" sz="quarter" idx="1"/>
          </p:nvPr>
        </p:nvSpPr>
        <p:spPr bwMode="auto">
          <a:xfrm>
            <a:off x="3851098" y="6"/>
            <a:ext cx="2944958" cy="496888"/>
          </a:xfrm>
          <a:prstGeom prst="rect">
            <a:avLst/>
          </a:prstGeom>
          <a:noFill/>
          <a:ln>
            <a:noFill/>
          </a:ln>
          <a:effectLst/>
          <a:extLst/>
        </p:spPr>
        <p:txBody>
          <a:bodyPr vert="horz" wrap="square" lIns="91433" tIns="45717" rIns="91433" bIns="45717" numCol="1" anchor="t" anchorCtr="0" compatLnSpc="1">
            <a:prstTxWarp prst="textNoShape">
              <a:avLst/>
            </a:prstTxWarp>
          </a:bodyPr>
          <a:lstStyle>
            <a:lvl1pPr algn="r">
              <a:defRPr sz="1200"/>
            </a:lvl1pPr>
          </a:lstStyle>
          <a:p>
            <a:pPr>
              <a:defRPr/>
            </a:pPr>
            <a:endParaRPr lang="en-GB" dirty="0"/>
          </a:p>
        </p:txBody>
      </p:sp>
      <p:sp>
        <p:nvSpPr>
          <p:cNvPr id="9220" name="Rectangle 4"/>
          <p:cNvSpPr>
            <a:spLocks noGrp="1" noChangeArrowheads="1"/>
          </p:cNvSpPr>
          <p:nvPr>
            <p:ph type="ftr" sz="quarter" idx="2"/>
          </p:nvPr>
        </p:nvSpPr>
        <p:spPr bwMode="auto">
          <a:xfrm>
            <a:off x="0" y="9429751"/>
            <a:ext cx="2944958" cy="496888"/>
          </a:xfrm>
          <a:prstGeom prst="rect">
            <a:avLst/>
          </a:prstGeom>
          <a:noFill/>
          <a:ln>
            <a:noFill/>
          </a:ln>
          <a:effectLst/>
          <a:extLst/>
        </p:spPr>
        <p:txBody>
          <a:bodyPr vert="horz" wrap="square" lIns="91433" tIns="45717" rIns="91433" bIns="45717" numCol="1" anchor="b" anchorCtr="0" compatLnSpc="1">
            <a:prstTxWarp prst="textNoShape">
              <a:avLst/>
            </a:prstTxWarp>
          </a:bodyPr>
          <a:lstStyle>
            <a:lvl1pPr>
              <a:defRPr sz="1200"/>
            </a:lvl1pPr>
          </a:lstStyle>
          <a:p>
            <a:pPr>
              <a:defRPr/>
            </a:pPr>
            <a:endParaRPr lang="en-GB" dirty="0"/>
          </a:p>
        </p:txBody>
      </p:sp>
      <p:sp>
        <p:nvSpPr>
          <p:cNvPr id="9221" name="Rectangle 5"/>
          <p:cNvSpPr>
            <a:spLocks noGrp="1" noChangeArrowheads="1"/>
          </p:cNvSpPr>
          <p:nvPr>
            <p:ph type="sldNum" sz="quarter" idx="3"/>
          </p:nvPr>
        </p:nvSpPr>
        <p:spPr bwMode="auto">
          <a:xfrm>
            <a:off x="3851098" y="9429751"/>
            <a:ext cx="2944958" cy="496888"/>
          </a:xfrm>
          <a:prstGeom prst="rect">
            <a:avLst/>
          </a:prstGeom>
          <a:noFill/>
          <a:ln>
            <a:noFill/>
          </a:ln>
          <a:effectLst/>
          <a:extLst/>
        </p:spPr>
        <p:txBody>
          <a:bodyPr vert="horz" wrap="square" lIns="91433" tIns="45717" rIns="91433" bIns="45717" numCol="1" anchor="b" anchorCtr="0" compatLnSpc="1">
            <a:prstTxWarp prst="textNoShape">
              <a:avLst/>
            </a:prstTxWarp>
          </a:bodyPr>
          <a:lstStyle>
            <a:lvl1pPr algn="r">
              <a:defRPr sz="1200"/>
            </a:lvl1pPr>
          </a:lstStyle>
          <a:p>
            <a:pPr>
              <a:defRPr/>
            </a:pPr>
            <a:fld id="{9FEC8921-FDB2-44CF-A202-868755106F46}" type="slidenum">
              <a:rPr lang="en-GB"/>
              <a:pPr>
                <a:defRPr/>
              </a:pPr>
              <a:t>‹#›</a:t>
            </a:fld>
            <a:endParaRPr lang="en-GB" dirty="0"/>
          </a:p>
        </p:txBody>
      </p:sp>
    </p:spTree>
    <p:extLst>
      <p:ext uri="{BB962C8B-B14F-4D97-AF65-F5344CB8AC3E}">
        <p14:creationId xmlns:p14="http://schemas.microsoft.com/office/powerpoint/2010/main" val="2623724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6"/>
            <a:ext cx="2944958" cy="496888"/>
          </a:xfrm>
          <a:prstGeom prst="rect">
            <a:avLst/>
          </a:prstGeom>
          <a:noFill/>
          <a:ln>
            <a:noFill/>
          </a:ln>
          <a:effectLst/>
          <a:extLst/>
        </p:spPr>
        <p:txBody>
          <a:bodyPr vert="horz" wrap="square" lIns="91433" tIns="45717" rIns="91433" bIns="45717" numCol="1" anchor="t" anchorCtr="0" compatLnSpc="1">
            <a:prstTxWarp prst="textNoShape">
              <a:avLst/>
            </a:prstTxWarp>
          </a:bodyPr>
          <a:lstStyle>
            <a:lvl1pPr>
              <a:defRPr sz="1200"/>
            </a:lvl1pPr>
          </a:lstStyle>
          <a:p>
            <a:pPr>
              <a:defRPr/>
            </a:pPr>
            <a:endParaRPr lang="en-GB" dirty="0"/>
          </a:p>
        </p:txBody>
      </p:sp>
      <p:sp>
        <p:nvSpPr>
          <p:cNvPr id="8195" name="Rectangle 3"/>
          <p:cNvSpPr>
            <a:spLocks noGrp="1" noChangeArrowheads="1"/>
          </p:cNvSpPr>
          <p:nvPr>
            <p:ph type="dt" idx="1"/>
          </p:nvPr>
        </p:nvSpPr>
        <p:spPr bwMode="auto">
          <a:xfrm>
            <a:off x="3851098" y="6"/>
            <a:ext cx="2944958" cy="496888"/>
          </a:xfrm>
          <a:prstGeom prst="rect">
            <a:avLst/>
          </a:prstGeom>
          <a:noFill/>
          <a:ln>
            <a:noFill/>
          </a:ln>
          <a:effectLst/>
          <a:extLst/>
        </p:spPr>
        <p:txBody>
          <a:bodyPr vert="horz" wrap="square" lIns="91433" tIns="45717" rIns="91433" bIns="45717" numCol="1" anchor="t" anchorCtr="0" compatLnSpc="1">
            <a:prstTxWarp prst="textNoShape">
              <a:avLst/>
            </a:prstTxWarp>
          </a:bodyPr>
          <a:lstStyle>
            <a:lvl1pPr algn="r">
              <a:defRPr sz="1200"/>
            </a:lvl1pPr>
          </a:lstStyle>
          <a:p>
            <a:pPr>
              <a:defRPr/>
            </a:pPr>
            <a:endParaRPr lang="en-GB" dirty="0"/>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1132676" y="4716469"/>
            <a:ext cx="4516142" cy="4467225"/>
          </a:xfrm>
          <a:prstGeom prst="rect">
            <a:avLst/>
          </a:prstGeom>
          <a:noFill/>
          <a:ln>
            <a:noFill/>
          </a:ln>
          <a:effectLst/>
          <a:extLst/>
        </p:spPr>
        <p:txBody>
          <a:bodyPr vert="horz" wrap="square" lIns="91433" tIns="45717" rIns="91433" bIns="4571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429751"/>
            <a:ext cx="2944958" cy="496888"/>
          </a:xfrm>
          <a:prstGeom prst="rect">
            <a:avLst/>
          </a:prstGeom>
          <a:noFill/>
          <a:ln>
            <a:noFill/>
          </a:ln>
          <a:effectLst/>
          <a:extLst/>
        </p:spPr>
        <p:txBody>
          <a:bodyPr vert="horz" wrap="square" lIns="91433" tIns="45717" rIns="91433" bIns="45717" numCol="1" anchor="b" anchorCtr="0" compatLnSpc="1">
            <a:prstTxWarp prst="textNoShape">
              <a:avLst/>
            </a:prstTxWarp>
          </a:bodyPr>
          <a:lstStyle>
            <a:lvl1pPr>
              <a:defRPr sz="1200"/>
            </a:lvl1pPr>
          </a:lstStyle>
          <a:p>
            <a:pPr>
              <a:defRPr/>
            </a:pPr>
            <a:endParaRPr lang="en-GB" dirty="0"/>
          </a:p>
        </p:txBody>
      </p:sp>
      <p:sp>
        <p:nvSpPr>
          <p:cNvPr id="8199" name="Rectangle 7"/>
          <p:cNvSpPr>
            <a:spLocks noGrp="1" noChangeArrowheads="1"/>
          </p:cNvSpPr>
          <p:nvPr>
            <p:ph type="sldNum" sz="quarter" idx="5"/>
          </p:nvPr>
        </p:nvSpPr>
        <p:spPr bwMode="auto">
          <a:xfrm>
            <a:off x="3851098" y="9429751"/>
            <a:ext cx="2944958" cy="496888"/>
          </a:xfrm>
          <a:prstGeom prst="rect">
            <a:avLst/>
          </a:prstGeom>
          <a:noFill/>
          <a:ln>
            <a:noFill/>
          </a:ln>
          <a:effectLst/>
          <a:extLst/>
        </p:spPr>
        <p:txBody>
          <a:bodyPr vert="horz" wrap="square" lIns="91433" tIns="45717" rIns="91433" bIns="45717" numCol="1" anchor="b" anchorCtr="0" compatLnSpc="1">
            <a:prstTxWarp prst="textNoShape">
              <a:avLst/>
            </a:prstTxWarp>
          </a:bodyPr>
          <a:lstStyle>
            <a:lvl1pPr algn="r">
              <a:defRPr sz="1200"/>
            </a:lvl1pPr>
          </a:lstStyle>
          <a:p>
            <a:pPr>
              <a:defRPr/>
            </a:pPr>
            <a:fld id="{B3706B13-4E92-4959-B2FB-30E28E600257}" type="slidenum">
              <a:rPr lang="en-GB"/>
              <a:pPr>
                <a:defRPr/>
              </a:pPr>
              <a:t>‹#›</a:t>
            </a:fld>
            <a:endParaRPr lang="en-GB" dirty="0"/>
          </a:p>
        </p:txBody>
      </p:sp>
    </p:spTree>
    <p:extLst>
      <p:ext uri="{BB962C8B-B14F-4D97-AF65-F5344CB8AC3E}">
        <p14:creationId xmlns:p14="http://schemas.microsoft.com/office/powerpoint/2010/main" val="6149205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614111" algn="l" rtl="0" eaLnBrk="0" fontAlgn="base" hangingPunct="0">
      <a:spcBef>
        <a:spcPct val="30000"/>
      </a:spcBef>
      <a:spcAft>
        <a:spcPct val="0"/>
      </a:spcAft>
      <a:defRPr sz="1600" kern="1200">
        <a:solidFill>
          <a:schemeClr val="tx1"/>
        </a:solidFill>
        <a:latin typeface="Arial" charset="0"/>
        <a:ea typeface="+mn-ea"/>
        <a:cs typeface="+mn-cs"/>
      </a:defRPr>
    </a:lvl2pPr>
    <a:lvl3pPr marL="1228222" algn="l" rtl="0" eaLnBrk="0" fontAlgn="base" hangingPunct="0">
      <a:spcBef>
        <a:spcPct val="30000"/>
      </a:spcBef>
      <a:spcAft>
        <a:spcPct val="0"/>
      </a:spcAft>
      <a:defRPr sz="1600" kern="1200">
        <a:solidFill>
          <a:schemeClr val="tx1"/>
        </a:solidFill>
        <a:latin typeface="Arial" charset="0"/>
        <a:ea typeface="+mn-ea"/>
        <a:cs typeface="+mn-cs"/>
      </a:defRPr>
    </a:lvl3pPr>
    <a:lvl4pPr marL="1842333" algn="l" rtl="0" eaLnBrk="0" fontAlgn="base" hangingPunct="0">
      <a:spcBef>
        <a:spcPct val="30000"/>
      </a:spcBef>
      <a:spcAft>
        <a:spcPct val="0"/>
      </a:spcAft>
      <a:defRPr sz="1600" kern="1200">
        <a:solidFill>
          <a:schemeClr val="tx1"/>
        </a:solidFill>
        <a:latin typeface="Arial" charset="0"/>
        <a:ea typeface="+mn-ea"/>
        <a:cs typeface="+mn-cs"/>
      </a:defRPr>
    </a:lvl4pPr>
    <a:lvl5pPr marL="2456444" algn="l" rtl="0" eaLnBrk="0" fontAlgn="base" hangingPunct="0">
      <a:spcBef>
        <a:spcPct val="30000"/>
      </a:spcBef>
      <a:spcAft>
        <a:spcPct val="0"/>
      </a:spcAft>
      <a:defRPr sz="1600" kern="1200">
        <a:solidFill>
          <a:schemeClr val="tx1"/>
        </a:solidFill>
        <a:latin typeface="Arial" charset="0"/>
        <a:ea typeface="+mn-ea"/>
        <a:cs typeface="+mn-cs"/>
      </a:defRPr>
    </a:lvl5pPr>
    <a:lvl6pPr marL="3070555" algn="l" defTabSz="1228222" rtl="0" eaLnBrk="1" latinLnBrk="0" hangingPunct="1">
      <a:defRPr sz="1600" kern="1200">
        <a:solidFill>
          <a:schemeClr val="tx1"/>
        </a:solidFill>
        <a:latin typeface="+mn-lt"/>
        <a:ea typeface="+mn-ea"/>
        <a:cs typeface="+mn-cs"/>
      </a:defRPr>
    </a:lvl6pPr>
    <a:lvl7pPr marL="3684666" algn="l" defTabSz="1228222" rtl="0" eaLnBrk="1" latinLnBrk="0" hangingPunct="1">
      <a:defRPr sz="1600" kern="1200">
        <a:solidFill>
          <a:schemeClr val="tx1"/>
        </a:solidFill>
        <a:latin typeface="+mn-lt"/>
        <a:ea typeface="+mn-ea"/>
        <a:cs typeface="+mn-cs"/>
      </a:defRPr>
    </a:lvl7pPr>
    <a:lvl8pPr marL="4298777" algn="l" defTabSz="1228222" rtl="0" eaLnBrk="1" latinLnBrk="0" hangingPunct="1">
      <a:defRPr sz="1600" kern="1200">
        <a:solidFill>
          <a:schemeClr val="tx1"/>
        </a:solidFill>
        <a:latin typeface="+mn-lt"/>
        <a:ea typeface="+mn-ea"/>
        <a:cs typeface="+mn-cs"/>
      </a:defRPr>
    </a:lvl8pPr>
    <a:lvl9pPr marL="4912888" algn="l" defTabSz="122822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Fibre_optic"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n.wikipedia.org/wiki/JANET#cite_note-6" TargetMode="External"/><Relationship Id="rId4" Type="http://schemas.openxmlformats.org/officeDocument/2006/relationships/hyperlink" Target="https://en.wikipedia.org/wiki/Asynchronous_Transfer_Mod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4796" indent="-282614" eaLnBrk="0" hangingPunct="0">
              <a:spcBef>
                <a:spcPct val="30000"/>
              </a:spcBef>
              <a:defRPr sz="1200">
                <a:solidFill>
                  <a:schemeClr val="tx1"/>
                </a:solidFill>
                <a:latin typeface="Arial" charset="0"/>
              </a:defRPr>
            </a:lvl2pPr>
            <a:lvl3pPr marL="1130454" indent="-226091" eaLnBrk="0" hangingPunct="0">
              <a:spcBef>
                <a:spcPct val="30000"/>
              </a:spcBef>
              <a:defRPr sz="1200">
                <a:solidFill>
                  <a:schemeClr val="tx1"/>
                </a:solidFill>
                <a:latin typeface="Arial" charset="0"/>
              </a:defRPr>
            </a:lvl3pPr>
            <a:lvl4pPr marL="1582637" indent="-226091" eaLnBrk="0" hangingPunct="0">
              <a:spcBef>
                <a:spcPct val="30000"/>
              </a:spcBef>
              <a:defRPr sz="1200">
                <a:solidFill>
                  <a:schemeClr val="tx1"/>
                </a:solidFill>
                <a:latin typeface="Arial" charset="0"/>
              </a:defRPr>
            </a:lvl4pPr>
            <a:lvl5pPr marL="2034819" indent="-226091" eaLnBrk="0" hangingPunct="0">
              <a:spcBef>
                <a:spcPct val="30000"/>
              </a:spcBef>
              <a:defRPr sz="1200">
                <a:solidFill>
                  <a:schemeClr val="tx1"/>
                </a:solidFill>
                <a:latin typeface="Arial" charset="0"/>
              </a:defRPr>
            </a:lvl5pPr>
            <a:lvl6pPr marL="2487001" indent="-226091" eaLnBrk="0" fontAlgn="base" hangingPunct="0">
              <a:spcBef>
                <a:spcPct val="30000"/>
              </a:spcBef>
              <a:spcAft>
                <a:spcPct val="0"/>
              </a:spcAft>
              <a:defRPr sz="1200">
                <a:solidFill>
                  <a:schemeClr val="tx1"/>
                </a:solidFill>
                <a:latin typeface="Arial" charset="0"/>
              </a:defRPr>
            </a:lvl6pPr>
            <a:lvl7pPr marL="2939182" indent="-226091" eaLnBrk="0" fontAlgn="base" hangingPunct="0">
              <a:spcBef>
                <a:spcPct val="30000"/>
              </a:spcBef>
              <a:spcAft>
                <a:spcPct val="0"/>
              </a:spcAft>
              <a:defRPr sz="1200">
                <a:solidFill>
                  <a:schemeClr val="tx1"/>
                </a:solidFill>
                <a:latin typeface="Arial" charset="0"/>
              </a:defRPr>
            </a:lvl7pPr>
            <a:lvl8pPr marL="3391365" indent="-226091" eaLnBrk="0" fontAlgn="base" hangingPunct="0">
              <a:spcBef>
                <a:spcPct val="30000"/>
              </a:spcBef>
              <a:spcAft>
                <a:spcPct val="0"/>
              </a:spcAft>
              <a:defRPr sz="1200">
                <a:solidFill>
                  <a:schemeClr val="tx1"/>
                </a:solidFill>
                <a:latin typeface="Arial" charset="0"/>
              </a:defRPr>
            </a:lvl8pPr>
            <a:lvl9pPr marL="3843546" indent="-22609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1CA7971-3AFB-46AA-882B-B2EDD375C4BE}" type="slidenum">
              <a:rPr lang="en-GB" altLang="en-US" smtClean="0"/>
              <a:pPr eaLnBrk="1" hangingPunct="1">
                <a:spcBef>
                  <a:spcPct val="0"/>
                </a:spcBef>
              </a:pPr>
              <a:t>1</a:t>
            </a:fld>
            <a:endParaRPr lang="en-GB" altLang="en-US" dirty="0" smtClean="0"/>
          </a:p>
        </p:txBody>
      </p:sp>
      <p:sp>
        <p:nvSpPr>
          <p:cNvPr id="15363" name="Rectangle 2"/>
          <p:cNvSpPr>
            <a:spLocks noGrp="1" noRot="1" noChangeAspect="1" noChangeArrowheads="1" noTextEdit="1"/>
          </p:cNvSpPr>
          <p:nvPr>
            <p:ph type="sldImg"/>
          </p:nvPr>
        </p:nvSpPr>
        <p:spPr>
          <a:xfrm>
            <a:off x="917575" y="744538"/>
            <a:ext cx="4962525" cy="3722687"/>
          </a:xfrm>
          <a:ln/>
        </p:spPr>
      </p:sp>
      <p:sp>
        <p:nvSpPr>
          <p:cNvPr id="15364"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kern="1200" dirty="0" smtClean="0">
                <a:solidFill>
                  <a:schemeClr val="tx1"/>
                </a:solidFill>
                <a:effectLst/>
                <a:latin typeface="Arial" charset="0"/>
                <a:ea typeface="+mn-ea"/>
                <a:cs typeface="+mn-cs"/>
              </a:rPr>
              <a:t>In 1992, the University of Cambridge completed the installation of its own metropolitan wide fibre optic network, principally to support the transfer of ‘digital books’ for the Classics departments. On its 25</a:t>
            </a:r>
            <a:r>
              <a:rPr lang="en-GB" sz="1600" kern="1200" baseline="30000" dirty="0" smtClean="0">
                <a:solidFill>
                  <a:schemeClr val="tx1"/>
                </a:solidFill>
                <a:effectLst/>
                <a:latin typeface="Arial" charset="0"/>
                <a:ea typeface="+mn-ea"/>
                <a:cs typeface="+mn-cs"/>
              </a:rPr>
              <a:t>th</a:t>
            </a:r>
            <a:r>
              <a:rPr lang="en-GB" sz="1600" kern="1200" dirty="0" smtClean="0">
                <a:solidFill>
                  <a:schemeClr val="tx1"/>
                </a:solidFill>
                <a:effectLst/>
                <a:latin typeface="Arial" charset="0"/>
                <a:ea typeface="+mn-ea"/>
                <a:cs typeface="+mn-cs"/>
              </a:rPr>
              <a:t> anniversary, Jon Holgate takes the opportunity to reflect on the lessons learned from deploying and managing the largest academic private fibre network in Europe. This presentation reflects on how assumptions made 25 years ago have transpired, the statistical probability of fence post boring machines and the price of peas. </a:t>
            </a:r>
          </a:p>
          <a:p>
            <a:pPr eaLnBrk="1" hangingPunct="1"/>
            <a:endParaRPr lang="en-US" altLang="en-US" dirty="0" smtClean="0"/>
          </a:p>
        </p:txBody>
      </p:sp>
    </p:spTree>
    <p:extLst>
      <p:ext uri="{BB962C8B-B14F-4D97-AF65-F5344CB8AC3E}">
        <p14:creationId xmlns:p14="http://schemas.microsoft.com/office/powerpoint/2010/main" val="1382441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28631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17</a:t>
            </a:fld>
            <a:endParaRPr lang="en-GB" dirty="0"/>
          </a:p>
        </p:txBody>
      </p:sp>
    </p:spTree>
    <p:extLst>
      <p:ext uri="{BB962C8B-B14F-4D97-AF65-F5344CB8AC3E}">
        <p14:creationId xmlns:p14="http://schemas.microsoft.com/office/powerpoint/2010/main" val="301803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Lots of College and University green space</a:t>
            </a:r>
          </a:p>
          <a:p>
            <a:r>
              <a:rPr lang="en-GB" dirty="0" smtClean="0"/>
              <a:t>Soft dig is 1/4 cost of carriageway (1/2 footpath). ESP in an historic city centre – 1/6 compared to city centre, traffic </a:t>
            </a:r>
            <a:r>
              <a:rPr lang="en-GB" dirty="0" err="1" smtClean="0"/>
              <a:t>mgt</a:t>
            </a:r>
            <a:r>
              <a:rPr lang="en-GB" dirty="0" smtClean="0"/>
              <a:t>, restricted hours, cobbles</a:t>
            </a:r>
          </a:p>
          <a:p>
            <a:r>
              <a:rPr lang="en-GB" dirty="0" smtClean="0"/>
              <a:t>BUT</a:t>
            </a:r>
          </a:p>
          <a:p>
            <a:r>
              <a:rPr lang="en-GB" dirty="0" smtClean="0"/>
              <a:t>Soft dig is vulnerable to fence post borers AND</a:t>
            </a:r>
          </a:p>
          <a:p>
            <a:r>
              <a:rPr lang="en-GB" dirty="0" smtClean="0"/>
              <a:t>Where new buildings get put – public highway</a:t>
            </a:r>
          </a:p>
          <a:p>
            <a:r>
              <a:rPr lang="en-GB" dirty="0" smtClean="0"/>
              <a:t>PLUS – price of PEAS</a:t>
            </a:r>
          </a:p>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19</a:t>
            </a:fld>
            <a:endParaRPr lang="en-GB" dirty="0"/>
          </a:p>
        </p:txBody>
      </p:sp>
    </p:spTree>
    <p:extLst>
      <p:ext uri="{BB962C8B-B14F-4D97-AF65-F5344CB8AC3E}">
        <p14:creationId xmlns:p14="http://schemas.microsoft.com/office/powerpoint/2010/main" val="907602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20</a:t>
            </a:fld>
            <a:endParaRPr lang="en-GB" dirty="0"/>
          </a:p>
        </p:txBody>
      </p:sp>
    </p:spTree>
    <p:extLst>
      <p:ext uri="{BB962C8B-B14F-4D97-AF65-F5344CB8AC3E}">
        <p14:creationId xmlns:p14="http://schemas.microsoft.com/office/powerpoint/2010/main" val="64352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192064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2950040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943540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136785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3927612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1408448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In January 1991 the JANET IP Service (JIPS) was set up as a pilot project to host IP traffic on the existing network. Within ten months the IP traffic had exceeded the levels of X.25 traffic, and the IP support became official in November. Today Janet is primarily a high-speed IP network.</a:t>
            </a:r>
          </a:p>
          <a:p>
            <a:r>
              <a:rPr lang="en-GB" sz="1600" b="0" i="0" kern="1200" dirty="0" smtClean="0">
                <a:solidFill>
                  <a:schemeClr val="tx1"/>
                </a:solidFill>
                <a:effectLst/>
                <a:latin typeface="Arial" charset="0"/>
                <a:ea typeface="+mn-ea"/>
                <a:cs typeface="+mn-cs"/>
              </a:rPr>
              <a:t>In order to address speed concerns, several hardware upgrades have been incorporated into the Janet system. In 1989 </a:t>
            </a:r>
            <a:r>
              <a:rPr lang="en-GB" sz="1600" b="0" i="0" kern="1200" dirty="0" err="1" smtClean="0">
                <a:solidFill>
                  <a:schemeClr val="tx1"/>
                </a:solidFill>
                <a:effectLst/>
                <a:latin typeface="Arial" charset="0"/>
                <a:ea typeface="+mn-ea"/>
                <a:cs typeface="+mn-cs"/>
              </a:rPr>
              <a:t>SuperJanet</a:t>
            </a:r>
            <a:r>
              <a:rPr lang="en-GB" sz="1600" b="0" i="0" kern="1200" dirty="0" smtClean="0">
                <a:solidFill>
                  <a:schemeClr val="tx1"/>
                </a:solidFill>
                <a:effectLst/>
                <a:latin typeface="Arial" charset="0"/>
                <a:ea typeface="+mn-ea"/>
                <a:cs typeface="+mn-cs"/>
              </a:rPr>
              <a:t> was proposed, to re-host JANET on a </a:t>
            </a:r>
            <a:r>
              <a:rPr lang="en-GB" sz="1600" b="0" i="0" u="none" strike="noStrike" kern="1200" dirty="0" smtClean="0">
                <a:solidFill>
                  <a:schemeClr val="tx1"/>
                </a:solidFill>
                <a:effectLst/>
                <a:latin typeface="Arial" charset="0"/>
                <a:ea typeface="+mn-ea"/>
                <a:cs typeface="+mn-cs"/>
                <a:hlinkClick r:id="rId3" tooltip="Fibre optic"/>
              </a:rPr>
              <a:t>fibre optic</a:t>
            </a:r>
            <a:r>
              <a:rPr lang="en-GB" sz="1600" b="0" i="0" kern="1200" dirty="0" smtClean="0">
                <a:solidFill>
                  <a:schemeClr val="tx1"/>
                </a:solidFill>
                <a:effectLst/>
                <a:latin typeface="Arial" charset="0"/>
                <a:ea typeface="+mn-ea"/>
                <a:cs typeface="+mn-cs"/>
              </a:rPr>
              <a:t> network. Work started in late 1992, and by late 1993 the first 14 sites had migrated to the new 34 Mbit/s </a:t>
            </a:r>
            <a:r>
              <a:rPr lang="en-GB" sz="1600" b="0" i="0" u="none" strike="noStrike" kern="1200" dirty="0" smtClean="0">
                <a:solidFill>
                  <a:schemeClr val="tx1"/>
                </a:solidFill>
                <a:effectLst/>
                <a:latin typeface="Arial" charset="0"/>
                <a:ea typeface="+mn-ea"/>
                <a:cs typeface="+mn-cs"/>
                <a:hlinkClick r:id="rId4" tooltip="Asynchronous Transfer Mode"/>
              </a:rPr>
              <a:t>ATM</a:t>
            </a:r>
            <a:r>
              <a:rPr lang="en-GB" sz="1600" b="0" i="0" kern="1200" dirty="0" smtClean="0">
                <a:solidFill>
                  <a:schemeClr val="tx1"/>
                </a:solidFill>
                <a:effectLst/>
                <a:latin typeface="Arial" charset="0"/>
                <a:ea typeface="+mn-ea"/>
                <a:cs typeface="+mn-cs"/>
              </a:rPr>
              <a:t> system. </a:t>
            </a:r>
            <a:r>
              <a:rPr lang="en-GB" sz="1600" b="0" i="0" kern="1200" dirty="0" err="1" smtClean="0">
                <a:solidFill>
                  <a:schemeClr val="tx1"/>
                </a:solidFill>
                <a:effectLst/>
                <a:latin typeface="Arial" charset="0"/>
                <a:ea typeface="+mn-ea"/>
                <a:cs typeface="+mn-cs"/>
              </a:rPr>
              <a:t>SuperJanet</a:t>
            </a:r>
            <a:r>
              <a:rPr lang="en-GB" sz="1600" b="0" i="0" kern="1200" dirty="0" smtClean="0">
                <a:solidFill>
                  <a:schemeClr val="tx1"/>
                </a:solidFill>
                <a:effectLst/>
                <a:latin typeface="Arial" charset="0"/>
                <a:ea typeface="+mn-ea"/>
                <a:cs typeface="+mn-cs"/>
              </a:rPr>
              <a:t> also moved solely to IP.</a:t>
            </a:r>
            <a:r>
              <a:rPr lang="en-GB" sz="1600" b="0" i="0" u="none" strike="noStrike" kern="1200" baseline="30000" dirty="0" smtClean="0">
                <a:solidFill>
                  <a:schemeClr val="tx1"/>
                </a:solidFill>
                <a:effectLst/>
                <a:latin typeface="Arial" charset="0"/>
                <a:ea typeface="+mn-ea"/>
                <a:cs typeface="+mn-cs"/>
                <a:hlinkClick r:id="rId5"/>
              </a:rPr>
              <a:t>[6]</a:t>
            </a:r>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7</a:t>
            </a:fld>
            <a:endParaRPr lang="en-GB" dirty="0"/>
          </a:p>
        </p:txBody>
      </p:sp>
    </p:spTree>
    <p:extLst>
      <p:ext uri="{BB962C8B-B14F-4D97-AF65-F5344CB8AC3E}">
        <p14:creationId xmlns:p14="http://schemas.microsoft.com/office/powerpoint/2010/main" val="383501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27</a:t>
            </a:fld>
            <a:endParaRPr lang="en-GB" dirty="0"/>
          </a:p>
        </p:txBody>
      </p:sp>
    </p:spTree>
    <p:extLst>
      <p:ext uri="{BB962C8B-B14F-4D97-AF65-F5344CB8AC3E}">
        <p14:creationId xmlns:p14="http://schemas.microsoft.com/office/powerpoint/2010/main" val="2117084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28</a:t>
            </a:fld>
            <a:endParaRPr lang="en-GB" dirty="0"/>
          </a:p>
        </p:txBody>
      </p:sp>
    </p:spTree>
    <p:extLst>
      <p:ext uri="{BB962C8B-B14F-4D97-AF65-F5344CB8AC3E}">
        <p14:creationId xmlns:p14="http://schemas.microsoft.com/office/powerpoint/2010/main" val="1615521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29</a:t>
            </a:fld>
            <a:endParaRPr lang="en-GB" dirty="0"/>
          </a:p>
        </p:txBody>
      </p:sp>
    </p:spTree>
    <p:extLst>
      <p:ext uri="{BB962C8B-B14F-4D97-AF65-F5344CB8AC3E}">
        <p14:creationId xmlns:p14="http://schemas.microsoft.com/office/powerpoint/2010/main" val="1858208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30</a:t>
            </a:fld>
            <a:endParaRPr lang="en-GB" dirty="0"/>
          </a:p>
        </p:txBody>
      </p:sp>
    </p:spTree>
    <p:extLst>
      <p:ext uri="{BB962C8B-B14F-4D97-AF65-F5344CB8AC3E}">
        <p14:creationId xmlns:p14="http://schemas.microsoft.com/office/powerpoint/2010/main" val="3080893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31</a:t>
            </a:fld>
            <a:endParaRPr lang="en-GB" dirty="0"/>
          </a:p>
        </p:txBody>
      </p:sp>
    </p:spTree>
    <p:extLst>
      <p:ext uri="{BB962C8B-B14F-4D97-AF65-F5344CB8AC3E}">
        <p14:creationId xmlns:p14="http://schemas.microsoft.com/office/powerpoint/2010/main" val="2053917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38</a:t>
            </a:fld>
            <a:endParaRPr lang="en-GB" dirty="0"/>
          </a:p>
        </p:txBody>
      </p:sp>
    </p:spTree>
    <p:extLst>
      <p:ext uri="{BB962C8B-B14F-4D97-AF65-F5344CB8AC3E}">
        <p14:creationId xmlns:p14="http://schemas.microsoft.com/office/powerpoint/2010/main" val="79511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sz="1600" b="0" i="0" kern="1200" dirty="0" smtClean="0">
                <a:solidFill>
                  <a:schemeClr val="tx1"/>
                </a:solidFill>
                <a:effectLst/>
                <a:latin typeface="Arial" charset="0"/>
                <a:ea typeface="+mn-ea"/>
                <a:cs typeface="+mn-cs"/>
              </a:rPr>
              <a:t> </a:t>
            </a:r>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39</a:t>
            </a:fld>
            <a:endParaRPr lang="en-GB" dirty="0"/>
          </a:p>
        </p:txBody>
      </p:sp>
    </p:spTree>
    <p:extLst>
      <p:ext uri="{BB962C8B-B14F-4D97-AF65-F5344CB8AC3E}">
        <p14:creationId xmlns:p14="http://schemas.microsoft.com/office/powerpoint/2010/main" val="3770556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266460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sz="1600" b="0" i="0" kern="1200" dirty="0" smtClean="0">
                <a:solidFill>
                  <a:schemeClr val="tx1"/>
                </a:solidFill>
                <a:effectLst/>
                <a:latin typeface="Arial" charset="0"/>
                <a:ea typeface="+mn-ea"/>
                <a:cs typeface="+mn-cs"/>
              </a:rPr>
              <a:t> </a:t>
            </a:r>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41</a:t>
            </a:fld>
            <a:endParaRPr lang="en-GB" dirty="0"/>
          </a:p>
        </p:txBody>
      </p:sp>
    </p:spTree>
    <p:extLst>
      <p:ext uri="{BB962C8B-B14F-4D97-AF65-F5344CB8AC3E}">
        <p14:creationId xmlns:p14="http://schemas.microsoft.com/office/powerpoint/2010/main" val="2475770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312689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9</a:t>
            </a:fld>
            <a:endParaRPr lang="en-GB" dirty="0"/>
          </a:p>
        </p:txBody>
      </p:sp>
    </p:spTree>
    <p:extLst>
      <p:ext uri="{BB962C8B-B14F-4D97-AF65-F5344CB8AC3E}">
        <p14:creationId xmlns:p14="http://schemas.microsoft.com/office/powerpoint/2010/main" val="2554998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44</a:t>
            </a:fld>
            <a:endParaRPr lang="en-GB" dirty="0"/>
          </a:p>
        </p:txBody>
      </p:sp>
    </p:spTree>
    <p:extLst>
      <p:ext uri="{BB962C8B-B14F-4D97-AF65-F5344CB8AC3E}">
        <p14:creationId xmlns:p14="http://schemas.microsoft.com/office/powerpoint/2010/main" val="1720869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2062033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Illumina</a:t>
            </a:r>
            <a:r>
              <a:rPr lang="en-GB" baseline="0" dirty="0" smtClean="0"/>
              <a:t> </a:t>
            </a:r>
            <a:r>
              <a:rPr lang="en-GB" baseline="0" dirty="0" err="1" smtClean="0"/>
              <a:t>Hiseq</a:t>
            </a:r>
            <a:r>
              <a:rPr lang="en-GB" baseline="0" dirty="0" smtClean="0"/>
              <a:t> 2000 – 1TB (6hours)</a:t>
            </a:r>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47</a:t>
            </a:fld>
            <a:endParaRPr lang="en-GB" dirty="0"/>
          </a:p>
        </p:txBody>
      </p:sp>
    </p:spTree>
    <p:extLst>
      <p:ext uri="{BB962C8B-B14F-4D97-AF65-F5344CB8AC3E}">
        <p14:creationId xmlns:p14="http://schemas.microsoft.com/office/powerpoint/2010/main" val="143378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48</a:t>
            </a:fld>
            <a:endParaRPr lang="en-GB" dirty="0"/>
          </a:p>
        </p:txBody>
      </p:sp>
    </p:spTree>
    <p:extLst>
      <p:ext uri="{BB962C8B-B14F-4D97-AF65-F5344CB8AC3E}">
        <p14:creationId xmlns:p14="http://schemas.microsoft.com/office/powerpoint/2010/main" val="4248182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“However</a:t>
            </a:r>
            <a:r>
              <a:rPr lang="en-GB" dirty="0" smtClean="0"/>
              <a:t>, while overall connectivity in the UK is high, full fibre coverage is still significantly behind</a:t>
            </a:r>
          </a:p>
          <a:p>
            <a:r>
              <a:rPr lang="en-GB" dirty="0" smtClean="0"/>
              <a:t>that of some international competitors both in terms of the current position and</a:t>
            </a:r>
          </a:p>
          <a:p>
            <a:r>
              <a:rPr lang="en-GB" dirty="0" smtClean="0"/>
              <a:t>expected future deployment, and we need to stimulate the market to do more</a:t>
            </a:r>
          </a:p>
          <a:p>
            <a:r>
              <a:rPr lang="en-GB" dirty="0" smtClean="0"/>
              <a:t>in both urban and rural </a:t>
            </a:r>
            <a:r>
              <a:rPr lang="en-GB" dirty="0" smtClean="0"/>
              <a:t>areas”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solidFill>
                  <a:srgbClr val="000000"/>
                </a:solidFill>
              </a:rPr>
              <a:pPr>
                <a:defRPr/>
              </a:pPr>
              <a:t>49</a:t>
            </a:fld>
            <a:endParaRPr lang="en-GB" dirty="0">
              <a:solidFill>
                <a:srgbClr val="000000"/>
              </a:solidFill>
            </a:endParaRPr>
          </a:p>
        </p:txBody>
      </p:sp>
    </p:spTree>
    <p:extLst>
      <p:ext uri="{BB962C8B-B14F-4D97-AF65-F5344CB8AC3E}">
        <p14:creationId xmlns:p14="http://schemas.microsoft.com/office/powerpoint/2010/main" val="2790417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10</a:t>
            </a:fld>
            <a:endParaRPr lang="en-GB" dirty="0"/>
          </a:p>
        </p:txBody>
      </p:sp>
    </p:spTree>
    <p:extLst>
      <p:ext uri="{BB962C8B-B14F-4D97-AF65-F5344CB8AC3E}">
        <p14:creationId xmlns:p14="http://schemas.microsoft.com/office/powerpoint/2010/main" val="187238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325946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12</a:t>
            </a:fld>
            <a:endParaRPr lang="en-GB" dirty="0"/>
          </a:p>
        </p:txBody>
      </p:sp>
    </p:spTree>
    <p:extLst>
      <p:ext uri="{BB962C8B-B14F-4D97-AF65-F5344CB8AC3E}">
        <p14:creationId xmlns:p14="http://schemas.microsoft.com/office/powerpoint/2010/main" val="109472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3706B13-4E92-4959-B2FB-30E28E600257}" type="slidenum">
              <a:rPr lang="en-GB" smtClean="0"/>
              <a:pPr>
                <a:defRPr/>
              </a:pPr>
              <a:t>13</a:t>
            </a:fld>
            <a:endParaRPr lang="en-GB" dirty="0"/>
          </a:p>
        </p:txBody>
      </p:sp>
    </p:spTree>
    <p:extLst>
      <p:ext uri="{BB962C8B-B14F-4D97-AF65-F5344CB8AC3E}">
        <p14:creationId xmlns:p14="http://schemas.microsoft.com/office/powerpoint/2010/main" val="95965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190377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endParaRPr lang="en-GB" dirty="0"/>
          </a:p>
        </p:txBody>
      </p:sp>
    </p:spTree>
    <p:extLst>
      <p:ext uri="{BB962C8B-B14F-4D97-AF65-F5344CB8AC3E}">
        <p14:creationId xmlns:p14="http://schemas.microsoft.com/office/powerpoint/2010/main" val="3788542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13"/>
          <p:cNvSpPr>
            <a:spLocks noChangeArrowheads="1"/>
          </p:cNvSpPr>
          <p:nvPr/>
        </p:nvSpPr>
        <p:spPr bwMode="auto">
          <a:xfrm>
            <a:off x="2" y="5493684"/>
            <a:ext cx="9358237" cy="681022"/>
          </a:xfrm>
          <a:prstGeom prst="rect">
            <a:avLst/>
          </a:prstGeom>
          <a:solidFill>
            <a:srgbClr val="003E72"/>
          </a:solidFill>
          <a:ln>
            <a:noFill/>
          </a:ln>
          <a:effectLst/>
          <a:extLst/>
        </p:spPr>
        <p:txBody>
          <a:bodyPr wrap="none" lIns="94480" tIns="47240" rIns="94480" bIns="4724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5" name="Rectangle 14"/>
          <p:cNvSpPr>
            <a:spLocks noChangeArrowheads="1"/>
          </p:cNvSpPr>
          <p:nvPr/>
        </p:nvSpPr>
        <p:spPr bwMode="auto">
          <a:xfrm>
            <a:off x="2" y="6174707"/>
            <a:ext cx="9358237" cy="177163"/>
          </a:xfrm>
          <a:prstGeom prst="rect">
            <a:avLst/>
          </a:prstGeom>
          <a:solidFill>
            <a:srgbClr val="6AADE4"/>
          </a:solidFill>
          <a:ln>
            <a:noFill/>
          </a:ln>
          <a:effectLst/>
          <a:extLst/>
        </p:spPr>
        <p:txBody>
          <a:bodyPr wrap="none" lIns="94480" tIns="47240" rIns="94480" bIns="4724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5122" name="Rectangle 2"/>
          <p:cNvSpPr>
            <a:spLocks noGrp="1" noChangeArrowheads="1"/>
          </p:cNvSpPr>
          <p:nvPr>
            <p:ph type="ctrTitle"/>
          </p:nvPr>
        </p:nvSpPr>
        <p:spPr>
          <a:xfrm>
            <a:off x="393314" y="2064196"/>
            <a:ext cx="8573238" cy="590002"/>
          </a:xfrm>
        </p:spPr>
        <p:txBody>
          <a:bodyPr/>
          <a:lstStyle>
            <a:lvl1pPr>
              <a:defRPr sz="3692"/>
            </a:lvl1pPr>
          </a:lstStyle>
          <a:p>
            <a:pPr lvl="0"/>
            <a:r>
              <a:rPr lang="en-US" noProof="0" smtClean="0"/>
              <a:t>Click to edit Master title style</a:t>
            </a:r>
            <a:endParaRPr lang="en-GB" noProof="0" smtClean="0"/>
          </a:p>
        </p:txBody>
      </p:sp>
      <p:sp>
        <p:nvSpPr>
          <p:cNvPr id="5123" name="Rectangle 3"/>
          <p:cNvSpPr>
            <a:spLocks noGrp="1" noChangeArrowheads="1"/>
          </p:cNvSpPr>
          <p:nvPr>
            <p:ph type="subTitle" idx="1"/>
          </p:nvPr>
        </p:nvSpPr>
        <p:spPr>
          <a:xfrm>
            <a:off x="393314" y="2841112"/>
            <a:ext cx="8573238" cy="552620"/>
          </a:xfrm>
        </p:spPr>
        <p:txBody>
          <a:bodyPr/>
          <a:lstStyle>
            <a:lvl1pPr marL="0" indent="0">
              <a:buFontTx/>
              <a:buNone/>
              <a:defRPr sz="1846" b="1">
                <a:solidFill>
                  <a:schemeClr val="tx2"/>
                </a:solidFill>
              </a:defRPr>
            </a:lvl1pPr>
          </a:lstStyle>
          <a:p>
            <a:pPr lvl="0"/>
            <a:r>
              <a:rPr lang="en-US" noProof="0" smtClean="0"/>
              <a:t>Click to edit Master subtitle style</a:t>
            </a:r>
            <a:endParaRPr lang="en-GB" noProof="0" smtClean="0"/>
          </a:p>
        </p:txBody>
      </p:sp>
      <p:sp>
        <p:nvSpPr>
          <p:cNvPr id="6" name="Rectangle 10"/>
          <p:cNvSpPr>
            <a:spLocks noGrp="1" noChangeArrowheads="1"/>
          </p:cNvSpPr>
          <p:nvPr>
            <p:ph type="sldNum" sz="quarter" idx="10"/>
          </p:nvPr>
        </p:nvSpPr>
        <p:spPr>
          <a:xfrm>
            <a:off x="8049905" y="6602175"/>
            <a:ext cx="921521" cy="183665"/>
          </a:xfrm>
        </p:spPr>
        <p:txBody>
          <a:bodyPr/>
          <a:lstStyle>
            <a:lvl1pPr>
              <a:defRPr>
                <a:solidFill>
                  <a:schemeClr val="tx1"/>
                </a:solidFill>
              </a:defRPr>
            </a:lvl1pPr>
          </a:lstStyle>
          <a:p>
            <a:pPr>
              <a:defRPr/>
            </a:pPr>
            <a:fld id="{43489CC9-999A-49AB-82F0-FBC8F0A3DFB7}" type="slidenum">
              <a:rPr lang="en-GB"/>
              <a:pPr>
                <a:defRPr/>
              </a:pPr>
              <a:t>‹#›</a:t>
            </a:fld>
            <a:endParaRPr lang="en-GB" dirty="0"/>
          </a:p>
        </p:txBody>
      </p:sp>
    </p:spTree>
    <p:extLst>
      <p:ext uri="{BB962C8B-B14F-4D97-AF65-F5344CB8AC3E}">
        <p14:creationId xmlns:p14="http://schemas.microsoft.com/office/powerpoint/2010/main" val="1118923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A4624DD6-BE8D-40A9-84F7-65487266E61D}" type="slidenum">
              <a:rPr lang="en-GB"/>
              <a:pPr>
                <a:defRPr/>
              </a:pPr>
              <a:t>‹#›</a:t>
            </a:fld>
            <a:endParaRPr lang="en-GB" dirty="0"/>
          </a:p>
        </p:txBody>
      </p:sp>
    </p:spTree>
    <p:extLst>
      <p:ext uri="{BB962C8B-B14F-4D97-AF65-F5344CB8AC3E}">
        <p14:creationId xmlns:p14="http://schemas.microsoft.com/office/powerpoint/2010/main" val="230200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4461" y="407965"/>
            <a:ext cx="2143715" cy="5505061"/>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3313" y="407965"/>
            <a:ext cx="6275123" cy="55050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A3D0CADE-8F89-4E1B-BAD2-2078EA6E2D7C}" type="slidenum">
              <a:rPr lang="en-GB"/>
              <a:pPr>
                <a:defRPr/>
              </a:pPr>
              <a:t>‹#›</a:t>
            </a:fld>
            <a:endParaRPr lang="en-GB" dirty="0"/>
          </a:p>
        </p:txBody>
      </p:sp>
    </p:spTree>
    <p:extLst>
      <p:ext uri="{BB962C8B-B14F-4D97-AF65-F5344CB8AC3E}">
        <p14:creationId xmlns:p14="http://schemas.microsoft.com/office/powerpoint/2010/main" val="1266728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umn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9846" y="1474333"/>
            <a:ext cx="8568049" cy="4791584"/>
          </a:xfrm>
        </p:spPr>
        <p:txBody>
          <a:bodyPr/>
          <a:lstStyle>
            <a:lvl1pPr>
              <a:defRPr sz="1846"/>
            </a:lvl1pPr>
            <a:lvl2pPr>
              <a:defRPr sz="1538"/>
            </a:lvl2pPr>
            <a:lvl3pPr>
              <a:defRPr sz="1538"/>
            </a:lvl3pPr>
            <a:lvl4pPr>
              <a:defRPr sz="1538"/>
            </a:lvl4pPr>
            <a:lvl5pPr>
              <a:defRPr sz="1538"/>
            </a:lvl5pPr>
          </a:lstStyle>
          <a:p>
            <a:pPr lvl="0" eaLnBrk="1" latinLnBrk="0" hangingPunct="1"/>
            <a:r>
              <a:rPr lang="en-GB" dirty="0" smtClean="0"/>
              <a:t>Click to edit text</a:t>
            </a:r>
          </a:p>
          <a:p>
            <a:pPr lvl="1" eaLnBrk="1" latinLnBrk="0" hangingPunct="1"/>
            <a:r>
              <a:rPr lang="en-GB" dirty="0" smtClean="0"/>
              <a:t>Second level</a:t>
            </a:r>
          </a:p>
          <a:p>
            <a:pPr lvl="2" eaLnBrk="1" latinLnBrk="0" hangingPunct="1"/>
            <a:r>
              <a:rPr lang="en-GB" dirty="0" smtClean="0"/>
              <a:t>Third level</a:t>
            </a:r>
          </a:p>
          <a:p>
            <a:pPr lvl="3" eaLnBrk="1" latinLnBrk="0" hangingPunct="1"/>
            <a:r>
              <a:rPr lang="en-GB" dirty="0" smtClean="0"/>
              <a:t>Fourth level</a:t>
            </a:r>
          </a:p>
          <a:p>
            <a:pPr lvl="4" eaLnBrk="1" latinLnBrk="0" hangingPunct="1"/>
            <a:r>
              <a:rPr lang="en-GB" dirty="0" smtClean="0"/>
              <a:t>Fifth level</a:t>
            </a:r>
            <a:endParaRPr kumimoji="0" lang="en-US" dirty="0"/>
          </a:p>
        </p:txBody>
      </p:sp>
      <p:sp>
        <p:nvSpPr>
          <p:cNvPr id="9" name="Title 8"/>
          <p:cNvSpPr>
            <a:spLocks noGrp="1"/>
          </p:cNvSpPr>
          <p:nvPr>
            <p:ph type="title" hasCustomPrompt="1"/>
          </p:nvPr>
        </p:nvSpPr>
        <p:spPr/>
        <p:txBody>
          <a:bodyPr/>
          <a:lstStyle>
            <a:lvl1pPr>
              <a:defRPr>
                <a:latin typeface="Roboto condensed" panose="02000000000000000000" pitchFamily="2" charset="0"/>
                <a:ea typeface="Roboto condensed" panose="02000000000000000000" pitchFamily="2" charset="0"/>
              </a:defRPr>
            </a:lvl1pPr>
          </a:lstStyle>
          <a:p>
            <a:r>
              <a:rPr lang="en-GB" dirty="0" smtClean="0"/>
              <a:t>Click to Edit Title</a:t>
            </a:r>
            <a:endParaRPr lang="en-US" dirty="0"/>
          </a:p>
        </p:txBody>
      </p:sp>
      <p:sp>
        <p:nvSpPr>
          <p:cNvPr id="14" name="TextBox 13"/>
          <p:cNvSpPr txBox="1"/>
          <p:nvPr/>
        </p:nvSpPr>
        <p:spPr>
          <a:xfrm>
            <a:off x="232237" y="1225979"/>
            <a:ext cx="702295" cy="936202"/>
          </a:xfrm>
          <a:prstGeom prst="rect">
            <a:avLst/>
          </a:prstGeom>
        </p:spPr>
        <p:txBody>
          <a:bodyPr vert="horz" wrap="none" lIns="0" tIns="0" rIns="0" bIns="0" rtlCol="0" anchor="t">
            <a:normAutofit/>
          </a:bodyPr>
          <a:lstStyle/>
          <a:p>
            <a:endParaRPr lang="en-US" dirty="0" smtClean="0"/>
          </a:p>
        </p:txBody>
      </p:sp>
    </p:spTree>
    <p:extLst>
      <p:ext uri="{BB962C8B-B14F-4D97-AF65-F5344CB8AC3E}">
        <p14:creationId xmlns:p14="http://schemas.microsoft.com/office/powerpoint/2010/main" val="3946237430"/>
      </p:ext>
    </p:extLst>
  </p:cSld>
  <p:clrMapOvr>
    <a:masterClrMapping/>
  </p:clrMapOvr>
  <p:transition spd="med">
    <p:fade/>
  </p:transition>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B0E03777-A9C0-46AB-9D24-655C0C8B7F6D}" type="slidenum">
              <a:rPr lang="en-GB"/>
              <a:pPr>
                <a:defRPr/>
              </a:pPr>
              <a:t>‹#›</a:t>
            </a:fld>
            <a:endParaRPr lang="en-GB" dirty="0"/>
          </a:p>
        </p:txBody>
      </p:sp>
    </p:spTree>
    <p:extLst>
      <p:ext uri="{BB962C8B-B14F-4D97-AF65-F5344CB8AC3E}">
        <p14:creationId xmlns:p14="http://schemas.microsoft.com/office/powerpoint/2010/main" val="304211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493" y="4511974"/>
            <a:ext cx="7957265" cy="1394550"/>
          </a:xfrm>
        </p:spPr>
        <p:txBody>
          <a:bodyPr/>
          <a:lstStyle>
            <a:lvl1pPr algn="l">
              <a:defRPr sz="4154" b="1" cap="all"/>
            </a:lvl1pPr>
          </a:lstStyle>
          <a:p>
            <a:r>
              <a:rPr lang="en-US" smtClean="0"/>
              <a:t>Click to edit Master title style</a:t>
            </a:r>
            <a:endParaRPr lang="en-GB"/>
          </a:p>
        </p:txBody>
      </p:sp>
      <p:sp>
        <p:nvSpPr>
          <p:cNvPr id="3" name="Text Placeholder 2"/>
          <p:cNvSpPr>
            <a:spLocks noGrp="1"/>
          </p:cNvSpPr>
          <p:nvPr>
            <p:ph type="body" idx="1"/>
          </p:nvPr>
        </p:nvSpPr>
        <p:spPr>
          <a:xfrm>
            <a:off x="739493" y="2976017"/>
            <a:ext cx="7957265" cy="1535955"/>
          </a:xfrm>
        </p:spPr>
        <p:txBody>
          <a:bodyPr anchor="b"/>
          <a:lstStyle>
            <a:lvl1pPr marL="0" indent="0">
              <a:buNone/>
              <a:defRPr sz="2077"/>
            </a:lvl1pPr>
            <a:lvl2pPr marL="472374" indent="0">
              <a:buNone/>
              <a:defRPr sz="1846"/>
            </a:lvl2pPr>
            <a:lvl3pPr marL="944748" indent="0">
              <a:buNone/>
              <a:defRPr sz="1615"/>
            </a:lvl3pPr>
            <a:lvl4pPr marL="1417123" indent="0">
              <a:buNone/>
              <a:defRPr sz="1461"/>
            </a:lvl4pPr>
            <a:lvl5pPr marL="1889497" indent="0">
              <a:buNone/>
              <a:defRPr sz="1461"/>
            </a:lvl5pPr>
            <a:lvl6pPr marL="2361871" indent="0">
              <a:buNone/>
              <a:defRPr sz="1461"/>
            </a:lvl6pPr>
            <a:lvl7pPr marL="2834245" indent="0">
              <a:buNone/>
              <a:defRPr sz="1461"/>
            </a:lvl7pPr>
            <a:lvl8pPr marL="3306619" indent="0">
              <a:buNone/>
              <a:defRPr sz="1461"/>
            </a:lvl8pPr>
            <a:lvl9pPr marL="3778993" indent="0">
              <a:buNone/>
              <a:defRPr sz="1461"/>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18A6114-0A3E-48E9-A788-F0ACCC6522C6}" type="slidenum">
              <a:rPr lang="en-GB"/>
              <a:pPr>
                <a:defRPr/>
              </a:pPr>
              <a:t>‹#›</a:t>
            </a:fld>
            <a:endParaRPr lang="en-GB" dirty="0"/>
          </a:p>
        </p:txBody>
      </p:sp>
    </p:spTree>
    <p:extLst>
      <p:ext uri="{BB962C8B-B14F-4D97-AF65-F5344CB8AC3E}">
        <p14:creationId xmlns:p14="http://schemas.microsoft.com/office/powerpoint/2010/main" val="83026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93313" y="1748879"/>
            <a:ext cx="4207794" cy="4164147"/>
          </a:xfrm>
        </p:spPr>
        <p:txBody>
          <a:bodyPr/>
          <a:lstStyle>
            <a:lvl1pPr>
              <a:defRPr sz="2923"/>
            </a:lvl1pPr>
            <a:lvl2pPr>
              <a:defRPr sz="2461"/>
            </a:lvl2pPr>
            <a:lvl3pPr>
              <a:defRPr sz="2077"/>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57133" y="1748879"/>
            <a:ext cx="4209419" cy="4164147"/>
          </a:xfrm>
        </p:spPr>
        <p:txBody>
          <a:bodyPr/>
          <a:lstStyle>
            <a:lvl1pPr>
              <a:defRPr sz="2923"/>
            </a:lvl1pPr>
            <a:lvl2pPr>
              <a:defRPr sz="2461"/>
            </a:lvl2pPr>
            <a:lvl3pPr>
              <a:defRPr sz="2077"/>
            </a:lvl3pPr>
            <a:lvl4pPr>
              <a:defRPr sz="1846"/>
            </a:lvl4pPr>
            <a:lvl5pPr>
              <a:defRPr sz="1846"/>
            </a:lvl5pPr>
            <a:lvl6pPr>
              <a:defRPr sz="1846"/>
            </a:lvl6pPr>
            <a:lvl7pPr>
              <a:defRPr sz="1846"/>
            </a:lvl7pPr>
            <a:lvl8pPr>
              <a:defRPr sz="1846"/>
            </a:lvl8pPr>
            <a:lvl9pPr>
              <a:defRPr sz="184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6EC50B9D-5420-4D96-8670-62AD3CBE3241}" type="slidenum">
              <a:rPr lang="en-GB"/>
              <a:pPr>
                <a:defRPr/>
              </a:pPr>
              <a:t>‹#›</a:t>
            </a:fld>
            <a:endParaRPr lang="en-GB" dirty="0"/>
          </a:p>
        </p:txBody>
      </p:sp>
    </p:spTree>
    <p:extLst>
      <p:ext uri="{BB962C8B-B14F-4D97-AF65-F5344CB8AC3E}">
        <p14:creationId xmlns:p14="http://schemas.microsoft.com/office/powerpoint/2010/main" val="376095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8074" y="281187"/>
            <a:ext cx="8425340" cy="1170252"/>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68075" y="1571715"/>
            <a:ext cx="4136283" cy="655016"/>
          </a:xfrm>
        </p:spPr>
        <p:txBody>
          <a:bodyPr anchor="b"/>
          <a:lstStyle>
            <a:lvl1pPr marL="0" indent="0">
              <a:buNone/>
              <a:defRPr sz="2461" b="1"/>
            </a:lvl1pPr>
            <a:lvl2pPr marL="472374" indent="0">
              <a:buNone/>
              <a:defRPr sz="2077" b="1"/>
            </a:lvl2pPr>
            <a:lvl3pPr marL="944748" indent="0">
              <a:buNone/>
              <a:defRPr sz="1846" b="1"/>
            </a:lvl3pPr>
            <a:lvl4pPr marL="1417123" indent="0">
              <a:buNone/>
              <a:defRPr sz="1615" b="1"/>
            </a:lvl4pPr>
            <a:lvl5pPr marL="1889497" indent="0">
              <a:buNone/>
              <a:defRPr sz="1615" b="1"/>
            </a:lvl5pPr>
            <a:lvl6pPr marL="2361871" indent="0">
              <a:buNone/>
              <a:defRPr sz="1615" b="1"/>
            </a:lvl6pPr>
            <a:lvl7pPr marL="2834245" indent="0">
              <a:buNone/>
              <a:defRPr sz="1615" b="1"/>
            </a:lvl7pPr>
            <a:lvl8pPr marL="3306619" indent="0">
              <a:buNone/>
              <a:defRPr sz="1615" b="1"/>
            </a:lvl8pPr>
            <a:lvl9pPr marL="3778993" indent="0">
              <a:buNone/>
              <a:defRPr sz="1615" b="1"/>
            </a:lvl9pPr>
          </a:lstStyle>
          <a:p>
            <a:pPr lvl="0"/>
            <a:r>
              <a:rPr lang="en-US" smtClean="0"/>
              <a:t>Click to edit Master text styles</a:t>
            </a:r>
          </a:p>
        </p:txBody>
      </p:sp>
      <p:sp>
        <p:nvSpPr>
          <p:cNvPr id="4" name="Content Placeholder 3"/>
          <p:cNvSpPr>
            <a:spLocks noGrp="1"/>
          </p:cNvSpPr>
          <p:nvPr>
            <p:ph sz="half" idx="2"/>
          </p:nvPr>
        </p:nvSpPr>
        <p:spPr>
          <a:xfrm>
            <a:off x="468075" y="2226731"/>
            <a:ext cx="4136283" cy="4045497"/>
          </a:xfrm>
        </p:spPr>
        <p:txBody>
          <a:bodyPr/>
          <a:lstStyle>
            <a:lvl1pPr>
              <a:defRPr sz="2461"/>
            </a:lvl1pPr>
            <a:lvl2pPr>
              <a:defRPr sz="2077"/>
            </a:lvl2pPr>
            <a:lvl3pPr>
              <a:defRPr sz="1846"/>
            </a:lvl3pPr>
            <a:lvl4pPr>
              <a:defRPr sz="1615"/>
            </a:lvl4pPr>
            <a:lvl5pPr>
              <a:defRPr sz="1615"/>
            </a:lvl5pPr>
            <a:lvl6pPr>
              <a:defRPr sz="1615"/>
            </a:lvl6pPr>
            <a:lvl7pPr>
              <a:defRPr sz="1615"/>
            </a:lvl7pPr>
            <a:lvl8pPr>
              <a:defRPr sz="1615"/>
            </a:lvl8pPr>
            <a:lvl9pPr>
              <a:defRPr sz="16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755507" y="1571715"/>
            <a:ext cx="4137908" cy="655016"/>
          </a:xfrm>
        </p:spPr>
        <p:txBody>
          <a:bodyPr anchor="b"/>
          <a:lstStyle>
            <a:lvl1pPr marL="0" indent="0">
              <a:buNone/>
              <a:defRPr sz="2461" b="1"/>
            </a:lvl1pPr>
            <a:lvl2pPr marL="472374" indent="0">
              <a:buNone/>
              <a:defRPr sz="2077" b="1"/>
            </a:lvl2pPr>
            <a:lvl3pPr marL="944748" indent="0">
              <a:buNone/>
              <a:defRPr sz="1846" b="1"/>
            </a:lvl3pPr>
            <a:lvl4pPr marL="1417123" indent="0">
              <a:buNone/>
              <a:defRPr sz="1615" b="1"/>
            </a:lvl4pPr>
            <a:lvl5pPr marL="1889497" indent="0">
              <a:buNone/>
              <a:defRPr sz="1615" b="1"/>
            </a:lvl5pPr>
            <a:lvl6pPr marL="2361871" indent="0">
              <a:buNone/>
              <a:defRPr sz="1615" b="1"/>
            </a:lvl6pPr>
            <a:lvl7pPr marL="2834245" indent="0">
              <a:buNone/>
              <a:defRPr sz="1615" b="1"/>
            </a:lvl7pPr>
            <a:lvl8pPr marL="3306619" indent="0">
              <a:buNone/>
              <a:defRPr sz="1615" b="1"/>
            </a:lvl8pPr>
            <a:lvl9pPr marL="3778993" indent="0">
              <a:buNone/>
              <a:defRPr sz="1615" b="1"/>
            </a:lvl9pPr>
          </a:lstStyle>
          <a:p>
            <a:pPr lvl="0"/>
            <a:r>
              <a:rPr lang="en-US" smtClean="0"/>
              <a:t>Click to edit Master text styles</a:t>
            </a:r>
          </a:p>
        </p:txBody>
      </p:sp>
      <p:sp>
        <p:nvSpPr>
          <p:cNvPr id="6" name="Content Placeholder 5"/>
          <p:cNvSpPr>
            <a:spLocks noGrp="1"/>
          </p:cNvSpPr>
          <p:nvPr>
            <p:ph sz="quarter" idx="4"/>
          </p:nvPr>
        </p:nvSpPr>
        <p:spPr>
          <a:xfrm>
            <a:off x="4755507" y="2226731"/>
            <a:ext cx="4137908" cy="4045497"/>
          </a:xfrm>
        </p:spPr>
        <p:txBody>
          <a:bodyPr/>
          <a:lstStyle>
            <a:lvl1pPr>
              <a:defRPr sz="2461"/>
            </a:lvl1pPr>
            <a:lvl2pPr>
              <a:defRPr sz="2077"/>
            </a:lvl2pPr>
            <a:lvl3pPr>
              <a:defRPr sz="1846"/>
            </a:lvl3pPr>
            <a:lvl4pPr>
              <a:defRPr sz="1615"/>
            </a:lvl4pPr>
            <a:lvl5pPr>
              <a:defRPr sz="1615"/>
            </a:lvl5pPr>
            <a:lvl6pPr>
              <a:defRPr sz="1615"/>
            </a:lvl6pPr>
            <a:lvl7pPr>
              <a:defRPr sz="1615"/>
            </a:lvl7pPr>
            <a:lvl8pPr>
              <a:defRPr sz="1615"/>
            </a:lvl8pPr>
            <a:lvl9pPr>
              <a:defRPr sz="161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4848BA37-68E6-4252-8480-21B3D1AC330F}" type="slidenum">
              <a:rPr lang="en-GB"/>
              <a:pPr>
                <a:defRPr/>
              </a:pPr>
              <a:t>‹#›</a:t>
            </a:fld>
            <a:endParaRPr lang="en-GB" dirty="0"/>
          </a:p>
        </p:txBody>
      </p:sp>
    </p:spTree>
    <p:extLst>
      <p:ext uri="{BB962C8B-B14F-4D97-AF65-F5344CB8AC3E}">
        <p14:creationId xmlns:p14="http://schemas.microsoft.com/office/powerpoint/2010/main" val="199856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338B0C1B-45A7-400D-8BC5-B2098B20A046}" type="slidenum">
              <a:rPr lang="en-GB"/>
              <a:pPr>
                <a:defRPr/>
              </a:pPr>
              <a:t>‹#›</a:t>
            </a:fld>
            <a:endParaRPr lang="en-GB" dirty="0"/>
          </a:p>
        </p:txBody>
      </p:sp>
    </p:spTree>
    <p:extLst>
      <p:ext uri="{BB962C8B-B14F-4D97-AF65-F5344CB8AC3E}">
        <p14:creationId xmlns:p14="http://schemas.microsoft.com/office/powerpoint/2010/main" val="50177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7B9A7C3-5A93-4DBD-9FA8-13DC29AFB251}" type="slidenum">
              <a:rPr lang="en-GB"/>
              <a:pPr>
                <a:defRPr/>
              </a:pPr>
              <a:t>‹#›</a:t>
            </a:fld>
            <a:endParaRPr lang="en-GB" dirty="0"/>
          </a:p>
        </p:txBody>
      </p:sp>
    </p:spTree>
    <p:extLst>
      <p:ext uri="{BB962C8B-B14F-4D97-AF65-F5344CB8AC3E}">
        <p14:creationId xmlns:p14="http://schemas.microsoft.com/office/powerpoint/2010/main" val="373670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076" y="279561"/>
            <a:ext cx="3079865" cy="1189757"/>
          </a:xfrm>
        </p:spPr>
        <p:txBody>
          <a:bodyPr anchor="b"/>
          <a:lstStyle>
            <a:lvl1pPr algn="l">
              <a:defRPr sz="2077" b="1"/>
            </a:lvl1pPr>
          </a:lstStyle>
          <a:p>
            <a:r>
              <a:rPr lang="en-US" smtClean="0"/>
              <a:t>Click to edit Master title style</a:t>
            </a:r>
            <a:endParaRPr lang="en-GB"/>
          </a:p>
        </p:txBody>
      </p:sp>
      <p:sp>
        <p:nvSpPr>
          <p:cNvPr id="3" name="Content Placeholder 2"/>
          <p:cNvSpPr>
            <a:spLocks noGrp="1"/>
          </p:cNvSpPr>
          <p:nvPr>
            <p:ph idx="1"/>
          </p:nvPr>
        </p:nvSpPr>
        <p:spPr>
          <a:xfrm>
            <a:off x="3660082" y="279563"/>
            <a:ext cx="5233332" cy="5992667"/>
          </a:xfrm>
        </p:spPr>
        <p:txBody>
          <a:bodyPr/>
          <a:lstStyle>
            <a:lvl1pPr>
              <a:defRPr sz="3308"/>
            </a:lvl1pPr>
            <a:lvl2pPr>
              <a:defRPr sz="2923"/>
            </a:lvl2pPr>
            <a:lvl3pPr>
              <a:defRPr sz="2461"/>
            </a:lvl3pPr>
            <a:lvl4pPr>
              <a:defRPr sz="2077"/>
            </a:lvl4pPr>
            <a:lvl5pPr>
              <a:defRPr sz="2077"/>
            </a:lvl5pPr>
            <a:lvl6pPr>
              <a:defRPr sz="2077"/>
            </a:lvl6pPr>
            <a:lvl7pPr>
              <a:defRPr sz="2077"/>
            </a:lvl7pPr>
            <a:lvl8pPr>
              <a:defRPr sz="2077"/>
            </a:lvl8pPr>
            <a:lvl9pPr>
              <a:defRPr sz="20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8076" y="1469319"/>
            <a:ext cx="3079865" cy="4802910"/>
          </a:xfrm>
        </p:spPr>
        <p:txBody>
          <a:bodyPr/>
          <a:lstStyle>
            <a:lvl1pPr marL="0" indent="0">
              <a:buNone/>
              <a:defRPr sz="1461"/>
            </a:lvl1pPr>
            <a:lvl2pPr marL="472374" indent="0">
              <a:buNone/>
              <a:defRPr sz="1231"/>
            </a:lvl2pPr>
            <a:lvl3pPr marL="944748" indent="0">
              <a:buNone/>
              <a:defRPr sz="1000"/>
            </a:lvl3pPr>
            <a:lvl4pPr marL="1417123" indent="0">
              <a:buNone/>
              <a:defRPr sz="923"/>
            </a:lvl4pPr>
            <a:lvl5pPr marL="1889497" indent="0">
              <a:buNone/>
              <a:defRPr sz="923"/>
            </a:lvl5pPr>
            <a:lvl6pPr marL="2361871" indent="0">
              <a:buNone/>
              <a:defRPr sz="923"/>
            </a:lvl6pPr>
            <a:lvl7pPr marL="2834245" indent="0">
              <a:buNone/>
              <a:defRPr sz="923"/>
            </a:lvl7pPr>
            <a:lvl8pPr marL="3306619" indent="0">
              <a:buNone/>
              <a:defRPr sz="923"/>
            </a:lvl8pPr>
            <a:lvl9pPr marL="3778993" indent="0">
              <a:buNone/>
              <a:defRPr sz="923"/>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628D87D-B9B9-4AEA-91A7-8421F0F1231B}" type="slidenum">
              <a:rPr lang="en-GB"/>
              <a:pPr>
                <a:defRPr/>
              </a:pPr>
              <a:t>‹#›</a:t>
            </a:fld>
            <a:endParaRPr lang="en-GB" dirty="0"/>
          </a:p>
        </p:txBody>
      </p:sp>
    </p:spTree>
    <p:extLst>
      <p:ext uri="{BB962C8B-B14F-4D97-AF65-F5344CB8AC3E}">
        <p14:creationId xmlns:p14="http://schemas.microsoft.com/office/powerpoint/2010/main" val="422357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4917" y="4915060"/>
            <a:ext cx="5616893" cy="580251"/>
          </a:xfrm>
        </p:spPr>
        <p:txBody>
          <a:bodyPr anchor="b"/>
          <a:lstStyle>
            <a:lvl1pPr algn="l">
              <a:defRPr sz="2077" b="1"/>
            </a:lvl1pPr>
          </a:lstStyle>
          <a:p>
            <a:r>
              <a:rPr lang="en-US" smtClean="0"/>
              <a:t>Click to edit Master title style</a:t>
            </a:r>
            <a:endParaRPr lang="en-GB"/>
          </a:p>
        </p:txBody>
      </p:sp>
      <p:sp>
        <p:nvSpPr>
          <p:cNvPr id="3" name="Picture Placeholder 2"/>
          <p:cNvSpPr>
            <a:spLocks noGrp="1"/>
          </p:cNvSpPr>
          <p:nvPr>
            <p:ph type="pic" idx="1"/>
          </p:nvPr>
        </p:nvSpPr>
        <p:spPr>
          <a:xfrm>
            <a:off x="1834917" y="627385"/>
            <a:ext cx="5616893" cy="4212908"/>
          </a:xfrm>
        </p:spPr>
        <p:txBody>
          <a:bodyPr/>
          <a:lstStyle>
            <a:lvl1pPr marL="0" indent="0">
              <a:buNone/>
              <a:defRPr sz="3308"/>
            </a:lvl1pPr>
            <a:lvl2pPr marL="472374" indent="0">
              <a:buNone/>
              <a:defRPr sz="2923"/>
            </a:lvl2pPr>
            <a:lvl3pPr marL="944748" indent="0">
              <a:buNone/>
              <a:defRPr sz="2461"/>
            </a:lvl3pPr>
            <a:lvl4pPr marL="1417123" indent="0">
              <a:buNone/>
              <a:defRPr sz="2077"/>
            </a:lvl4pPr>
            <a:lvl5pPr marL="1889497" indent="0">
              <a:buNone/>
              <a:defRPr sz="2077"/>
            </a:lvl5pPr>
            <a:lvl6pPr marL="2361871" indent="0">
              <a:buNone/>
              <a:defRPr sz="2077"/>
            </a:lvl6pPr>
            <a:lvl7pPr marL="2834245" indent="0">
              <a:buNone/>
              <a:defRPr sz="2077"/>
            </a:lvl7pPr>
            <a:lvl8pPr marL="3306619" indent="0">
              <a:buNone/>
              <a:defRPr sz="2077"/>
            </a:lvl8pPr>
            <a:lvl9pPr marL="3778993" indent="0">
              <a:buNone/>
              <a:defRPr sz="2077"/>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834917" y="5495311"/>
            <a:ext cx="5616893" cy="824053"/>
          </a:xfrm>
        </p:spPr>
        <p:txBody>
          <a:bodyPr/>
          <a:lstStyle>
            <a:lvl1pPr marL="0" indent="0">
              <a:buNone/>
              <a:defRPr sz="1461"/>
            </a:lvl1pPr>
            <a:lvl2pPr marL="472374" indent="0">
              <a:buNone/>
              <a:defRPr sz="1231"/>
            </a:lvl2pPr>
            <a:lvl3pPr marL="944748" indent="0">
              <a:buNone/>
              <a:defRPr sz="1000"/>
            </a:lvl3pPr>
            <a:lvl4pPr marL="1417123" indent="0">
              <a:buNone/>
              <a:defRPr sz="923"/>
            </a:lvl4pPr>
            <a:lvl5pPr marL="1889497" indent="0">
              <a:buNone/>
              <a:defRPr sz="923"/>
            </a:lvl5pPr>
            <a:lvl6pPr marL="2361871" indent="0">
              <a:buNone/>
              <a:defRPr sz="923"/>
            </a:lvl6pPr>
            <a:lvl7pPr marL="2834245" indent="0">
              <a:buNone/>
              <a:defRPr sz="923"/>
            </a:lvl7pPr>
            <a:lvl8pPr marL="3306619" indent="0">
              <a:buNone/>
              <a:defRPr sz="923"/>
            </a:lvl8pPr>
            <a:lvl9pPr marL="3778993" indent="0">
              <a:buNone/>
              <a:defRPr sz="923"/>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ACB6723-FC23-41C7-9EA3-29DCCEE339DF}" type="slidenum">
              <a:rPr lang="en-GB"/>
              <a:pPr>
                <a:defRPr/>
              </a:pPr>
              <a:t>‹#›</a:t>
            </a:fld>
            <a:endParaRPr lang="en-GB" dirty="0"/>
          </a:p>
        </p:txBody>
      </p:sp>
    </p:spTree>
    <p:extLst>
      <p:ext uri="{BB962C8B-B14F-4D97-AF65-F5344CB8AC3E}">
        <p14:creationId xmlns:p14="http://schemas.microsoft.com/office/powerpoint/2010/main" val="13148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3313" y="407965"/>
            <a:ext cx="8574863" cy="43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393314" y="1748879"/>
            <a:ext cx="8573238" cy="416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30" name="Rectangle 6"/>
          <p:cNvSpPr>
            <a:spLocks noGrp="1" noChangeArrowheads="1"/>
          </p:cNvSpPr>
          <p:nvPr>
            <p:ph type="sldNum" sz="quarter" idx="4"/>
          </p:nvPr>
        </p:nvSpPr>
        <p:spPr bwMode="auto">
          <a:xfrm>
            <a:off x="8049905" y="6605425"/>
            <a:ext cx="921521" cy="183665"/>
          </a:xfrm>
          <a:prstGeom prst="rect">
            <a:avLst/>
          </a:prstGeom>
          <a:noFill/>
          <a:ln>
            <a:noFill/>
          </a:ln>
          <a:effectLst/>
          <a:extLst/>
        </p:spPr>
        <p:txBody>
          <a:bodyPr vert="horz" wrap="square" lIns="0" tIns="0" rIns="0" bIns="0" numCol="1" anchor="t" anchorCtr="0" compatLnSpc="1">
            <a:prstTxWarp prst="textNoShape">
              <a:avLst/>
            </a:prstTxWarp>
          </a:bodyPr>
          <a:lstStyle>
            <a:lvl1pPr algn="r">
              <a:defRPr sz="1000">
                <a:solidFill>
                  <a:schemeClr val="tx2"/>
                </a:solidFill>
              </a:defRPr>
            </a:lvl1pPr>
          </a:lstStyle>
          <a:p>
            <a:pPr>
              <a:defRPr/>
            </a:pPr>
            <a:fld id="{10B96AAF-6880-4058-83D1-DE58FF34E8CE}"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4" r:id="rId12"/>
  </p:sldLayoutIdLst>
  <p:hf hdr="0" ftr="0" dt="0"/>
  <p:txStyles>
    <p:titleStyle>
      <a:lvl1pPr algn="l" rtl="0" eaLnBrk="1" fontAlgn="base" hangingPunct="1">
        <a:spcBef>
          <a:spcPct val="0"/>
        </a:spcBef>
        <a:spcAft>
          <a:spcPct val="0"/>
        </a:spcAft>
        <a:defRPr sz="2692" b="1">
          <a:solidFill>
            <a:schemeClr val="tx2"/>
          </a:solidFill>
          <a:latin typeface="+mj-lt"/>
          <a:ea typeface="+mj-ea"/>
          <a:cs typeface="+mj-cs"/>
        </a:defRPr>
      </a:lvl1pPr>
      <a:lvl2pPr algn="l" rtl="0" eaLnBrk="1" fontAlgn="base" hangingPunct="1">
        <a:spcBef>
          <a:spcPct val="0"/>
        </a:spcBef>
        <a:spcAft>
          <a:spcPct val="0"/>
        </a:spcAft>
        <a:defRPr sz="2692" b="1">
          <a:solidFill>
            <a:schemeClr val="tx2"/>
          </a:solidFill>
          <a:latin typeface="Arial" charset="0"/>
        </a:defRPr>
      </a:lvl2pPr>
      <a:lvl3pPr algn="l" rtl="0" eaLnBrk="1" fontAlgn="base" hangingPunct="1">
        <a:spcBef>
          <a:spcPct val="0"/>
        </a:spcBef>
        <a:spcAft>
          <a:spcPct val="0"/>
        </a:spcAft>
        <a:defRPr sz="2692" b="1">
          <a:solidFill>
            <a:schemeClr val="tx2"/>
          </a:solidFill>
          <a:latin typeface="Arial" charset="0"/>
        </a:defRPr>
      </a:lvl3pPr>
      <a:lvl4pPr algn="l" rtl="0" eaLnBrk="1" fontAlgn="base" hangingPunct="1">
        <a:spcBef>
          <a:spcPct val="0"/>
        </a:spcBef>
        <a:spcAft>
          <a:spcPct val="0"/>
        </a:spcAft>
        <a:defRPr sz="2692" b="1">
          <a:solidFill>
            <a:schemeClr val="tx2"/>
          </a:solidFill>
          <a:latin typeface="Arial" charset="0"/>
        </a:defRPr>
      </a:lvl4pPr>
      <a:lvl5pPr algn="l" rtl="0" eaLnBrk="1" fontAlgn="base" hangingPunct="1">
        <a:spcBef>
          <a:spcPct val="0"/>
        </a:spcBef>
        <a:spcAft>
          <a:spcPct val="0"/>
        </a:spcAft>
        <a:defRPr sz="2692" b="1">
          <a:solidFill>
            <a:schemeClr val="tx2"/>
          </a:solidFill>
          <a:latin typeface="Arial" charset="0"/>
        </a:defRPr>
      </a:lvl5pPr>
      <a:lvl6pPr marL="472374" algn="l" rtl="0" eaLnBrk="1" fontAlgn="base" hangingPunct="1">
        <a:spcBef>
          <a:spcPct val="0"/>
        </a:spcBef>
        <a:spcAft>
          <a:spcPct val="0"/>
        </a:spcAft>
        <a:defRPr sz="2692" b="1">
          <a:solidFill>
            <a:schemeClr val="tx2"/>
          </a:solidFill>
          <a:latin typeface="Arial" charset="0"/>
        </a:defRPr>
      </a:lvl6pPr>
      <a:lvl7pPr marL="944748" algn="l" rtl="0" eaLnBrk="1" fontAlgn="base" hangingPunct="1">
        <a:spcBef>
          <a:spcPct val="0"/>
        </a:spcBef>
        <a:spcAft>
          <a:spcPct val="0"/>
        </a:spcAft>
        <a:defRPr sz="2692" b="1">
          <a:solidFill>
            <a:schemeClr val="tx2"/>
          </a:solidFill>
          <a:latin typeface="Arial" charset="0"/>
        </a:defRPr>
      </a:lvl7pPr>
      <a:lvl8pPr marL="1417123" algn="l" rtl="0" eaLnBrk="1" fontAlgn="base" hangingPunct="1">
        <a:spcBef>
          <a:spcPct val="0"/>
        </a:spcBef>
        <a:spcAft>
          <a:spcPct val="0"/>
        </a:spcAft>
        <a:defRPr sz="2692" b="1">
          <a:solidFill>
            <a:schemeClr val="tx2"/>
          </a:solidFill>
          <a:latin typeface="Arial" charset="0"/>
        </a:defRPr>
      </a:lvl8pPr>
      <a:lvl9pPr marL="1889497" algn="l" rtl="0" eaLnBrk="1" fontAlgn="base" hangingPunct="1">
        <a:spcBef>
          <a:spcPct val="0"/>
        </a:spcBef>
        <a:spcAft>
          <a:spcPct val="0"/>
        </a:spcAft>
        <a:defRPr sz="2692" b="1">
          <a:solidFill>
            <a:schemeClr val="tx2"/>
          </a:solidFill>
          <a:latin typeface="Arial" charset="0"/>
        </a:defRPr>
      </a:lvl9pPr>
    </p:titleStyle>
    <p:bodyStyle>
      <a:lvl1pPr marL="278832" indent="-278832" algn="l" rtl="0" eaLnBrk="1" fontAlgn="base" hangingPunct="1">
        <a:spcBef>
          <a:spcPct val="0"/>
        </a:spcBef>
        <a:spcAft>
          <a:spcPct val="75000"/>
        </a:spcAft>
        <a:buChar char="•"/>
        <a:defRPr sz="2077">
          <a:solidFill>
            <a:schemeClr val="tx1"/>
          </a:solidFill>
          <a:latin typeface="+mn-lt"/>
          <a:ea typeface="+mn-ea"/>
          <a:cs typeface="+mn-cs"/>
        </a:defRPr>
      </a:lvl1pPr>
      <a:lvl2pPr marL="556025" indent="-275551" algn="l" rtl="0" eaLnBrk="1" fontAlgn="base" hangingPunct="1">
        <a:spcBef>
          <a:spcPct val="0"/>
        </a:spcBef>
        <a:spcAft>
          <a:spcPct val="75000"/>
        </a:spcAft>
        <a:buChar char="•"/>
        <a:defRPr sz="2077">
          <a:solidFill>
            <a:schemeClr val="tx1"/>
          </a:solidFill>
          <a:latin typeface="+mn-lt"/>
        </a:defRPr>
      </a:lvl2pPr>
      <a:lvl3pPr marL="836496" indent="-278832" algn="l" rtl="0" eaLnBrk="1" fontAlgn="base" hangingPunct="1">
        <a:spcBef>
          <a:spcPct val="0"/>
        </a:spcBef>
        <a:spcAft>
          <a:spcPct val="75000"/>
        </a:spcAft>
        <a:buChar char="•"/>
        <a:defRPr sz="2077">
          <a:solidFill>
            <a:schemeClr val="tx1"/>
          </a:solidFill>
          <a:latin typeface="+mn-lt"/>
        </a:defRPr>
      </a:lvl3pPr>
      <a:lvl4pPr marL="1115328" indent="-277192" algn="l" rtl="0" eaLnBrk="1" fontAlgn="base" hangingPunct="1">
        <a:spcBef>
          <a:spcPct val="0"/>
        </a:spcBef>
        <a:spcAft>
          <a:spcPct val="75000"/>
        </a:spcAft>
        <a:buChar char="•"/>
        <a:defRPr sz="2077">
          <a:solidFill>
            <a:schemeClr val="tx1"/>
          </a:solidFill>
          <a:latin typeface="+mn-lt"/>
        </a:defRPr>
      </a:lvl4pPr>
      <a:lvl5pPr marL="1395801" indent="-278832" algn="l" rtl="0" eaLnBrk="1" fontAlgn="base" hangingPunct="1">
        <a:spcBef>
          <a:spcPct val="0"/>
        </a:spcBef>
        <a:spcAft>
          <a:spcPct val="75000"/>
        </a:spcAft>
        <a:buChar char="•"/>
        <a:defRPr sz="2077">
          <a:solidFill>
            <a:schemeClr val="tx1"/>
          </a:solidFill>
          <a:latin typeface="+mn-lt"/>
        </a:defRPr>
      </a:lvl5pPr>
      <a:lvl6pPr marL="1868175" indent="-278832" algn="l" rtl="0" eaLnBrk="1" fontAlgn="base" hangingPunct="1">
        <a:spcBef>
          <a:spcPct val="0"/>
        </a:spcBef>
        <a:spcAft>
          <a:spcPct val="75000"/>
        </a:spcAft>
        <a:buChar char="•"/>
        <a:defRPr sz="2077">
          <a:solidFill>
            <a:schemeClr val="tx1"/>
          </a:solidFill>
          <a:latin typeface="+mn-lt"/>
        </a:defRPr>
      </a:lvl6pPr>
      <a:lvl7pPr marL="2340549" indent="-278832" algn="l" rtl="0" eaLnBrk="1" fontAlgn="base" hangingPunct="1">
        <a:spcBef>
          <a:spcPct val="0"/>
        </a:spcBef>
        <a:spcAft>
          <a:spcPct val="75000"/>
        </a:spcAft>
        <a:buChar char="•"/>
        <a:defRPr sz="2077">
          <a:solidFill>
            <a:schemeClr val="tx1"/>
          </a:solidFill>
          <a:latin typeface="+mn-lt"/>
        </a:defRPr>
      </a:lvl7pPr>
      <a:lvl8pPr marL="2812924" indent="-278832" algn="l" rtl="0" eaLnBrk="1" fontAlgn="base" hangingPunct="1">
        <a:spcBef>
          <a:spcPct val="0"/>
        </a:spcBef>
        <a:spcAft>
          <a:spcPct val="75000"/>
        </a:spcAft>
        <a:buChar char="•"/>
        <a:defRPr sz="2077">
          <a:solidFill>
            <a:schemeClr val="tx1"/>
          </a:solidFill>
          <a:latin typeface="+mn-lt"/>
        </a:defRPr>
      </a:lvl8pPr>
      <a:lvl9pPr marL="3285298" indent="-278832" algn="l" rtl="0" eaLnBrk="1" fontAlgn="base" hangingPunct="1">
        <a:spcBef>
          <a:spcPct val="0"/>
        </a:spcBef>
        <a:spcAft>
          <a:spcPct val="75000"/>
        </a:spcAft>
        <a:buChar char="•"/>
        <a:defRPr sz="2077">
          <a:solidFill>
            <a:schemeClr val="tx1"/>
          </a:solidFill>
          <a:latin typeface="+mn-lt"/>
        </a:defRPr>
      </a:lvl9pPr>
    </p:bodyStyle>
    <p:otherStyle>
      <a:defPPr>
        <a:defRPr lang="en-US"/>
      </a:defPPr>
      <a:lvl1pPr marL="0" algn="l" defTabSz="944748" rtl="0" eaLnBrk="1" latinLnBrk="0" hangingPunct="1">
        <a:defRPr sz="1846" kern="1200">
          <a:solidFill>
            <a:schemeClr val="tx1"/>
          </a:solidFill>
          <a:latin typeface="+mn-lt"/>
          <a:ea typeface="+mn-ea"/>
          <a:cs typeface="+mn-cs"/>
        </a:defRPr>
      </a:lvl1pPr>
      <a:lvl2pPr marL="472374" algn="l" defTabSz="944748" rtl="0" eaLnBrk="1" latinLnBrk="0" hangingPunct="1">
        <a:defRPr sz="1846" kern="1200">
          <a:solidFill>
            <a:schemeClr val="tx1"/>
          </a:solidFill>
          <a:latin typeface="+mn-lt"/>
          <a:ea typeface="+mn-ea"/>
          <a:cs typeface="+mn-cs"/>
        </a:defRPr>
      </a:lvl2pPr>
      <a:lvl3pPr marL="944748" algn="l" defTabSz="944748" rtl="0" eaLnBrk="1" latinLnBrk="0" hangingPunct="1">
        <a:defRPr sz="1846" kern="1200">
          <a:solidFill>
            <a:schemeClr val="tx1"/>
          </a:solidFill>
          <a:latin typeface="+mn-lt"/>
          <a:ea typeface="+mn-ea"/>
          <a:cs typeface="+mn-cs"/>
        </a:defRPr>
      </a:lvl3pPr>
      <a:lvl4pPr marL="1417123" algn="l" defTabSz="944748" rtl="0" eaLnBrk="1" latinLnBrk="0" hangingPunct="1">
        <a:defRPr sz="1846" kern="1200">
          <a:solidFill>
            <a:schemeClr val="tx1"/>
          </a:solidFill>
          <a:latin typeface="+mn-lt"/>
          <a:ea typeface="+mn-ea"/>
          <a:cs typeface="+mn-cs"/>
        </a:defRPr>
      </a:lvl4pPr>
      <a:lvl5pPr marL="1889497" algn="l" defTabSz="944748" rtl="0" eaLnBrk="1" latinLnBrk="0" hangingPunct="1">
        <a:defRPr sz="1846" kern="1200">
          <a:solidFill>
            <a:schemeClr val="tx1"/>
          </a:solidFill>
          <a:latin typeface="+mn-lt"/>
          <a:ea typeface="+mn-ea"/>
          <a:cs typeface="+mn-cs"/>
        </a:defRPr>
      </a:lvl5pPr>
      <a:lvl6pPr marL="2361871" algn="l" defTabSz="944748" rtl="0" eaLnBrk="1" latinLnBrk="0" hangingPunct="1">
        <a:defRPr sz="1846" kern="1200">
          <a:solidFill>
            <a:schemeClr val="tx1"/>
          </a:solidFill>
          <a:latin typeface="+mn-lt"/>
          <a:ea typeface="+mn-ea"/>
          <a:cs typeface="+mn-cs"/>
        </a:defRPr>
      </a:lvl6pPr>
      <a:lvl7pPr marL="2834245" algn="l" defTabSz="944748" rtl="0" eaLnBrk="1" latinLnBrk="0" hangingPunct="1">
        <a:defRPr sz="1846" kern="1200">
          <a:solidFill>
            <a:schemeClr val="tx1"/>
          </a:solidFill>
          <a:latin typeface="+mn-lt"/>
          <a:ea typeface="+mn-ea"/>
          <a:cs typeface="+mn-cs"/>
        </a:defRPr>
      </a:lvl7pPr>
      <a:lvl8pPr marL="3306619" algn="l" defTabSz="944748" rtl="0" eaLnBrk="1" latinLnBrk="0" hangingPunct="1">
        <a:defRPr sz="1846" kern="1200">
          <a:solidFill>
            <a:schemeClr val="tx1"/>
          </a:solidFill>
          <a:latin typeface="+mn-lt"/>
          <a:ea typeface="+mn-ea"/>
          <a:cs typeface="+mn-cs"/>
        </a:defRPr>
      </a:lvl8pPr>
      <a:lvl9pPr marL="3778993" algn="l" defTabSz="944748" rtl="0" eaLnBrk="1" latinLnBrk="0" hangingPunct="1">
        <a:defRPr sz="18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2.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75.jp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8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tm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8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11.xml"/><Relationship Id="rId7" Type="http://schemas.openxmlformats.org/officeDocument/2006/relationships/image" Target="../media/image8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tm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52590" y="2319234"/>
            <a:ext cx="8404211" cy="1468479"/>
          </a:xfrm>
        </p:spPr>
        <p:txBody>
          <a:bodyPr/>
          <a:lstStyle/>
          <a:p>
            <a:pPr>
              <a:lnSpc>
                <a:spcPct val="150000"/>
              </a:lnSpc>
            </a:pPr>
            <a:r>
              <a:rPr lang="en-GB" altLang="en-US" sz="3308" dirty="0"/>
              <a:t>A Cambridge </a:t>
            </a:r>
            <a:r>
              <a:rPr lang="en-GB" altLang="en-US" sz="3308" dirty="0"/>
              <a:t>lesson </a:t>
            </a:r>
            <a:r>
              <a:rPr lang="en-GB" altLang="en-US" sz="3308" dirty="0"/>
              <a:t>on building your own fibre </a:t>
            </a:r>
            <a:r>
              <a:rPr lang="en-GB" altLang="en-US" sz="3308" dirty="0"/>
              <a:t>network</a:t>
            </a:r>
            <a:endParaRPr lang="en-GB" altLang="en-US" sz="2077" dirty="0"/>
          </a:p>
        </p:txBody>
      </p:sp>
      <p:sp>
        <p:nvSpPr>
          <p:cNvPr id="2" name="Subtitle 1"/>
          <p:cNvSpPr>
            <a:spLocks noGrp="1"/>
          </p:cNvSpPr>
          <p:nvPr>
            <p:ph type="subTitle" idx="1"/>
          </p:nvPr>
        </p:nvSpPr>
        <p:spPr>
          <a:xfrm>
            <a:off x="-359816" y="4014812"/>
            <a:ext cx="8573238" cy="425098"/>
          </a:xfrm>
        </p:spPr>
        <p:txBody>
          <a:bodyPr/>
          <a:lstStyle/>
          <a:p>
            <a:r>
              <a:rPr lang="en-GB" dirty="0" smtClean="0"/>
              <a:t>	</a:t>
            </a:r>
            <a:r>
              <a:rPr lang="en-GB" i="1" dirty="0" smtClean="0"/>
              <a:t>1992 – Present: Reflecting on the first 25 years</a:t>
            </a:r>
            <a:endParaRPr lang="en-GB" i="1" dirty="0"/>
          </a:p>
        </p:txBody>
      </p:sp>
      <p:sp>
        <p:nvSpPr>
          <p:cNvPr id="4" name="Subtitle 1"/>
          <p:cNvSpPr txBox="1">
            <a:spLocks/>
          </p:cNvSpPr>
          <p:nvPr/>
        </p:nvSpPr>
        <p:spPr bwMode="auto">
          <a:xfrm>
            <a:off x="-359816" y="5670996"/>
            <a:ext cx="8573238" cy="9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75000"/>
              </a:spcAft>
              <a:buFontTx/>
              <a:buNone/>
              <a:defRPr sz="2400" b="1">
                <a:solidFill>
                  <a:schemeClr val="tx2"/>
                </a:solidFill>
                <a:latin typeface="+mn-lt"/>
                <a:ea typeface="+mn-ea"/>
                <a:cs typeface="+mn-cs"/>
              </a:defRPr>
            </a:lvl1pPr>
            <a:lvl2pPr marL="722861" indent="-358231" algn="l" rtl="0" eaLnBrk="1" fontAlgn="base" hangingPunct="1">
              <a:spcBef>
                <a:spcPct val="0"/>
              </a:spcBef>
              <a:spcAft>
                <a:spcPct val="75000"/>
              </a:spcAft>
              <a:buChar char="•"/>
              <a:defRPr sz="2700">
                <a:solidFill>
                  <a:schemeClr val="tx1"/>
                </a:solidFill>
                <a:latin typeface="+mn-lt"/>
              </a:defRPr>
            </a:lvl2pPr>
            <a:lvl3pPr marL="1087488" indent="-362496" algn="l" rtl="0" eaLnBrk="1" fontAlgn="base" hangingPunct="1">
              <a:spcBef>
                <a:spcPct val="0"/>
              </a:spcBef>
              <a:spcAft>
                <a:spcPct val="75000"/>
              </a:spcAft>
              <a:buChar char="•"/>
              <a:defRPr sz="2700">
                <a:solidFill>
                  <a:schemeClr val="tx1"/>
                </a:solidFill>
                <a:latin typeface="+mn-lt"/>
              </a:defRPr>
            </a:lvl3pPr>
            <a:lvl4pPr marL="1449984" indent="-360364" algn="l" rtl="0" eaLnBrk="1" fontAlgn="base" hangingPunct="1">
              <a:spcBef>
                <a:spcPct val="0"/>
              </a:spcBef>
              <a:spcAft>
                <a:spcPct val="75000"/>
              </a:spcAft>
              <a:buChar char="•"/>
              <a:defRPr sz="2700">
                <a:solidFill>
                  <a:schemeClr val="tx1"/>
                </a:solidFill>
                <a:latin typeface="+mn-lt"/>
              </a:defRPr>
            </a:lvl4pPr>
            <a:lvl5pPr marL="1814614" indent="-362496" algn="l" rtl="0" eaLnBrk="1" fontAlgn="base" hangingPunct="1">
              <a:spcBef>
                <a:spcPct val="0"/>
              </a:spcBef>
              <a:spcAft>
                <a:spcPct val="75000"/>
              </a:spcAft>
              <a:buChar char="•"/>
              <a:defRPr sz="2700">
                <a:solidFill>
                  <a:schemeClr val="tx1"/>
                </a:solidFill>
                <a:latin typeface="+mn-lt"/>
              </a:defRPr>
            </a:lvl5pPr>
            <a:lvl6pPr marL="2428725" indent="-362496" algn="l" rtl="0" eaLnBrk="1" fontAlgn="base" hangingPunct="1">
              <a:spcBef>
                <a:spcPct val="0"/>
              </a:spcBef>
              <a:spcAft>
                <a:spcPct val="75000"/>
              </a:spcAft>
              <a:buChar char="•"/>
              <a:defRPr sz="2700">
                <a:solidFill>
                  <a:schemeClr val="tx1"/>
                </a:solidFill>
                <a:latin typeface="+mn-lt"/>
              </a:defRPr>
            </a:lvl6pPr>
            <a:lvl7pPr marL="3042836" indent="-362496" algn="l" rtl="0" eaLnBrk="1" fontAlgn="base" hangingPunct="1">
              <a:spcBef>
                <a:spcPct val="0"/>
              </a:spcBef>
              <a:spcAft>
                <a:spcPct val="75000"/>
              </a:spcAft>
              <a:buChar char="•"/>
              <a:defRPr sz="2700">
                <a:solidFill>
                  <a:schemeClr val="tx1"/>
                </a:solidFill>
                <a:latin typeface="+mn-lt"/>
              </a:defRPr>
            </a:lvl7pPr>
            <a:lvl8pPr marL="3656947" indent="-362496" algn="l" rtl="0" eaLnBrk="1" fontAlgn="base" hangingPunct="1">
              <a:spcBef>
                <a:spcPct val="0"/>
              </a:spcBef>
              <a:spcAft>
                <a:spcPct val="75000"/>
              </a:spcAft>
              <a:buChar char="•"/>
              <a:defRPr sz="2700">
                <a:solidFill>
                  <a:schemeClr val="tx1"/>
                </a:solidFill>
                <a:latin typeface="+mn-lt"/>
              </a:defRPr>
            </a:lvl8pPr>
            <a:lvl9pPr marL="4271058" indent="-362496" algn="l" rtl="0" eaLnBrk="1" fontAlgn="base" hangingPunct="1">
              <a:spcBef>
                <a:spcPct val="0"/>
              </a:spcBef>
              <a:spcAft>
                <a:spcPct val="75000"/>
              </a:spcAft>
              <a:buChar char="•"/>
              <a:defRPr sz="2700">
                <a:solidFill>
                  <a:schemeClr val="tx1"/>
                </a:solidFill>
                <a:latin typeface="+mn-lt"/>
              </a:defRPr>
            </a:lvl9pPr>
          </a:lstStyle>
          <a:p>
            <a:r>
              <a:rPr lang="en-GB" sz="1846" kern="0" dirty="0"/>
              <a:t>	</a:t>
            </a:r>
            <a:r>
              <a:rPr lang="en-GB" sz="1846" i="1" kern="0" dirty="0"/>
              <a:t>Jon Holgate, Head of Networks</a:t>
            </a:r>
            <a:endParaRPr lang="en-GB" sz="1846" i="1" kern="0" dirty="0"/>
          </a:p>
        </p:txBody>
      </p:sp>
    </p:spTree>
    <p:extLst>
      <p:ext uri="{BB962C8B-B14F-4D97-AF65-F5344CB8AC3E}">
        <p14:creationId xmlns:p14="http://schemas.microsoft.com/office/powerpoint/2010/main" val="1016765899"/>
      </p:ext>
    </p:extLst>
  </p:cSld>
  <p:clrMapOvr>
    <a:masterClrMapping/>
  </p:clrMapOvr>
  <mc:AlternateContent xmlns:mc="http://schemas.openxmlformats.org/markup-compatibility/2006" xmlns:p14="http://schemas.microsoft.com/office/powerpoint/2010/main">
    <mc:Choice Requires="p14">
      <p:transition spd="slow" p14:dur="2000" advClick="0" advTm="1298000"/>
    </mc:Choice>
    <mc:Fallback xmlns="">
      <p:transition spd="slow" advClick="0" advTm="1298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PTLabsHighlightBulletsSlide2017010916092642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University Network - 1977</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10</a:t>
            </a:fld>
            <a:endParaRPr lang="en-GB" dirty="0"/>
          </a:p>
        </p:txBody>
      </p:sp>
      <p:sp>
        <p:nvSpPr>
          <p:cNvPr id="5" name="HighlightTextShape201701091608462440"/>
          <p:cNvSpPr/>
          <p:nvPr/>
        </p:nvSpPr>
        <p:spPr>
          <a:xfrm>
            <a:off x="3295957" y="2530698"/>
            <a:ext cx="5544835" cy="923330"/>
          </a:xfrm>
          <a:prstGeom prst="rect">
            <a:avLst/>
          </a:prstGeom>
        </p:spPr>
        <p:txBody>
          <a:bodyPr wrap="square">
            <a:spAutoFit/>
          </a:bodyPr>
          <a:lstStyle/>
          <a:p>
            <a:r>
              <a:rPr lang="en-GB" dirty="0" smtClean="0"/>
              <a:t>“Optical fibre cabling </a:t>
            </a:r>
            <a:r>
              <a:rPr lang="en-GB" dirty="0"/>
              <a:t>across University and </a:t>
            </a:r>
            <a:r>
              <a:rPr lang="en-GB" dirty="0" smtClean="0"/>
              <a:t>Colleges</a:t>
            </a:r>
            <a:r>
              <a:rPr lang="en-GB" dirty="0"/>
              <a:t>, and </a:t>
            </a:r>
            <a:r>
              <a:rPr lang="en-GB" dirty="0" smtClean="0"/>
              <a:t>combining          </a:t>
            </a:r>
            <a:r>
              <a:rPr lang="en-GB" dirty="0"/>
              <a:t>mainframe with other computers and personal machines</a:t>
            </a:r>
            <a:r>
              <a:rPr lang="en-GB" dirty="0" smtClean="0"/>
              <a:t>.”</a:t>
            </a:r>
            <a:endParaRPr lang="en-GB"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17" y="1904403"/>
            <a:ext cx="2896340" cy="3749151"/>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546" y="1634665"/>
            <a:ext cx="4403538" cy="484899"/>
          </a:xfrm>
          <a:prstGeom prst="rect">
            <a:avLst/>
          </a:prstGeom>
          <a:ln>
            <a:noFill/>
          </a:ln>
          <a:effectLst>
            <a:outerShdw blurRad="292100" dist="139700" dir="2700000" algn="tl" rotWithShape="0">
              <a:srgbClr val="333333">
                <a:alpha val="65000"/>
              </a:srgbClr>
            </a:outerShdw>
          </a:effectLst>
        </p:spPr>
      </p:pic>
      <p:sp>
        <p:nvSpPr>
          <p:cNvPr id="14" name="Title 1"/>
          <p:cNvSpPr txBox="1">
            <a:spLocks/>
          </p:cNvSpPr>
          <p:nvPr/>
        </p:nvSpPr>
        <p:spPr bwMode="auto">
          <a:xfrm>
            <a:off x="3380522" y="2093334"/>
            <a:ext cx="5460270" cy="3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500" b="1">
                <a:solidFill>
                  <a:schemeClr val="tx2"/>
                </a:solidFill>
                <a:latin typeface="+mj-lt"/>
                <a:ea typeface="+mj-ea"/>
                <a:cs typeface="+mj-cs"/>
              </a:defRPr>
            </a:lvl1pPr>
            <a:lvl2pPr algn="l" rtl="0" eaLnBrk="1" fontAlgn="base" hangingPunct="1">
              <a:spcBef>
                <a:spcPct val="0"/>
              </a:spcBef>
              <a:spcAft>
                <a:spcPct val="0"/>
              </a:spcAft>
              <a:defRPr sz="3500" b="1">
                <a:solidFill>
                  <a:schemeClr val="tx2"/>
                </a:solidFill>
                <a:latin typeface="Arial" charset="0"/>
              </a:defRPr>
            </a:lvl2pPr>
            <a:lvl3pPr algn="l" rtl="0" eaLnBrk="1" fontAlgn="base" hangingPunct="1">
              <a:spcBef>
                <a:spcPct val="0"/>
              </a:spcBef>
              <a:spcAft>
                <a:spcPct val="0"/>
              </a:spcAft>
              <a:defRPr sz="3500" b="1">
                <a:solidFill>
                  <a:schemeClr val="tx2"/>
                </a:solidFill>
                <a:latin typeface="Arial" charset="0"/>
              </a:defRPr>
            </a:lvl3pPr>
            <a:lvl4pPr algn="l" rtl="0" eaLnBrk="1" fontAlgn="base" hangingPunct="1">
              <a:spcBef>
                <a:spcPct val="0"/>
              </a:spcBef>
              <a:spcAft>
                <a:spcPct val="0"/>
              </a:spcAft>
              <a:defRPr sz="3500" b="1">
                <a:solidFill>
                  <a:schemeClr val="tx2"/>
                </a:solidFill>
                <a:latin typeface="Arial" charset="0"/>
              </a:defRPr>
            </a:lvl4pPr>
            <a:lvl5pPr algn="l" rtl="0" eaLnBrk="1" fontAlgn="base" hangingPunct="1">
              <a:spcBef>
                <a:spcPct val="0"/>
              </a:spcBef>
              <a:spcAft>
                <a:spcPct val="0"/>
              </a:spcAft>
              <a:defRPr sz="3500" b="1">
                <a:solidFill>
                  <a:schemeClr val="tx2"/>
                </a:solidFill>
                <a:latin typeface="Arial" charset="0"/>
              </a:defRPr>
            </a:lvl5pPr>
            <a:lvl6pPr marL="614111" algn="l" rtl="0" eaLnBrk="1" fontAlgn="base" hangingPunct="1">
              <a:spcBef>
                <a:spcPct val="0"/>
              </a:spcBef>
              <a:spcAft>
                <a:spcPct val="0"/>
              </a:spcAft>
              <a:defRPr sz="3500" b="1">
                <a:solidFill>
                  <a:schemeClr val="tx2"/>
                </a:solidFill>
                <a:latin typeface="Arial" charset="0"/>
              </a:defRPr>
            </a:lvl6pPr>
            <a:lvl7pPr marL="1228222" algn="l" rtl="0" eaLnBrk="1" fontAlgn="base" hangingPunct="1">
              <a:spcBef>
                <a:spcPct val="0"/>
              </a:spcBef>
              <a:spcAft>
                <a:spcPct val="0"/>
              </a:spcAft>
              <a:defRPr sz="3500" b="1">
                <a:solidFill>
                  <a:schemeClr val="tx2"/>
                </a:solidFill>
                <a:latin typeface="Arial" charset="0"/>
              </a:defRPr>
            </a:lvl7pPr>
            <a:lvl8pPr marL="1842333" algn="l" rtl="0" eaLnBrk="1" fontAlgn="base" hangingPunct="1">
              <a:spcBef>
                <a:spcPct val="0"/>
              </a:spcBef>
              <a:spcAft>
                <a:spcPct val="0"/>
              </a:spcAft>
              <a:defRPr sz="3500" b="1">
                <a:solidFill>
                  <a:schemeClr val="tx2"/>
                </a:solidFill>
                <a:latin typeface="Arial" charset="0"/>
              </a:defRPr>
            </a:lvl8pPr>
            <a:lvl9pPr marL="2456444" algn="l" rtl="0" eaLnBrk="1" fontAlgn="base" hangingPunct="1">
              <a:spcBef>
                <a:spcPct val="0"/>
              </a:spcBef>
              <a:spcAft>
                <a:spcPct val="0"/>
              </a:spcAft>
              <a:defRPr sz="3500" b="1">
                <a:solidFill>
                  <a:schemeClr val="tx2"/>
                </a:solidFill>
                <a:latin typeface="Arial" charset="0"/>
              </a:defRPr>
            </a:lvl9pPr>
          </a:lstStyle>
          <a:p>
            <a:r>
              <a:rPr lang="en-GB" sz="2692" kern="0" dirty="0" err="1">
                <a:solidFill>
                  <a:srgbClr val="003E72"/>
                </a:solidFill>
              </a:rPr>
              <a:t>Granta</a:t>
            </a:r>
            <a:r>
              <a:rPr lang="en-GB" sz="2692" kern="0" dirty="0">
                <a:solidFill>
                  <a:srgbClr val="003E72"/>
                </a:solidFill>
              </a:rPr>
              <a:t> Backbone Network - 1987</a:t>
            </a:r>
            <a:endParaRPr lang="en-GB" sz="2692" kern="0" dirty="0">
              <a:solidFill>
                <a:srgbClr val="003E72"/>
              </a:solidFill>
            </a:endParaRP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0704" y="3557565"/>
            <a:ext cx="2824966" cy="2909591"/>
          </a:xfrm>
          <a:prstGeom prst="rect">
            <a:avLst/>
          </a:prstGeom>
        </p:spPr>
      </p:pic>
      <p:sp>
        <p:nvSpPr>
          <p:cNvPr id="16" name="Rectangle 15"/>
          <p:cNvSpPr/>
          <p:nvPr/>
        </p:nvSpPr>
        <p:spPr>
          <a:xfrm>
            <a:off x="4362878" y="5454972"/>
            <a:ext cx="1384787" cy="553915"/>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2808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4"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5"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ntr" presetSubtype="0"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grpId="3"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animBg="1"/>
      <p:bldP spid="16" grpId="1" animBg="1"/>
      <p:bldP spid="16" grpId="2" animBg="1"/>
      <p:bldP spid="16" grpId="3" animBg="1"/>
      <p:bldP spid="16" grpId="4" animBg="1"/>
      <p:bldP spid="16" grpId="5"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PPTLabsSpotlight20170117165224386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University Network - 1977</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11</a:t>
            </a:fld>
            <a:endParaRPr lang="en-GB" dirty="0"/>
          </a:p>
        </p:txBody>
      </p:sp>
      <p:sp>
        <p:nvSpPr>
          <p:cNvPr id="5" name="HighlightTextShape201701091608462440"/>
          <p:cNvSpPr/>
          <p:nvPr/>
        </p:nvSpPr>
        <p:spPr>
          <a:xfrm>
            <a:off x="3295957" y="2530698"/>
            <a:ext cx="5544835" cy="923330"/>
          </a:xfrm>
          <a:prstGeom prst="rect">
            <a:avLst/>
          </a:prstGeom>
        </p:spPr>
        <p:txBody>
          <a:bodyPr wrap="square">
            <a:spAutoFit/>
          </a:bodyPr>
          <a:lstStyle/>
          <a:p>
            <a:r>
              <a:rPr lang="en-GB" dirty="0" smtClean="0"/>
              <a:t>“Optical fibre cabling </a:t>
            </a:r>
            <a:r>
              <a:rPr lang="en-GB" dirty="0"/>
              <a:t>across University and </a:t>
            </a:r>
            <a:r>
              <a:rPr lang="en-GB" dirty="0" smtClean="0"/>
              <a:t>Colleges</a:t>
            </a:r>
            <a:r>
              <a:rPr lang="en-GB" dirty="0"/>
              <a:t>, and </a:t>
            </a:r>
            <a:r>
              <a:rPr lang="en-GB" dirty="0" smtClean="0"/>
              <a:t>combining          </a:t>
            </a:r>
            <a:r>
              <a:rPr lang="en-GB" dirty="0"/>
              <a:t>mainframe with other computers and personal machines</a:t>
            </a:r>
            <a:r>
              <a:rPr lang="en-GB" dirty="0" smtClean="0"/>
              <a:t>.”</a:t>
            </a:r>
            <a:endParaRPr lang="en-GB"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17" y="1904403"/>
            <a:ext cx="2896340" cy="3749151"/>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546" y="1634665"/>
            <a:ext cx="4403538" cy="484899"/>
          </a:xfrm>
          <a:prstGeom prst="rect">
            <a:avLst/>
          </a:prstGeom>
          <a:ln>
            <a:noFill/>
          </a:ln>
          <a:effectLst>
            <a:outerShdw blurRad="292100" dist="139700" dir="2700000" algn="tl" rotWithShape="0">
              <a:srgbClr val="333333">
                <a:alpha val="65000"/>
              </a:srgbClr>
            </a:outerShdw>
          </a:effectLst>
        </p:spPr>
      </p:pic>
      <p:sp>
        <p:nvSpPr>
          <p:cNvPr id="14" name="Title 1"/>
          <p:cNvSpPr txBox="1">
            <a:spLocks/>
          </p:cNvSpPr>
          <p:nvPr/>
        </p:nvSpPr>
        <p:spPr bwMode="auto">
          <a:xfrm>
            <a:off x="3380522" y="2093334"/>
            <a:ext cx="5460270" cy="3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500" b="1">
                <a:solidFill>
                  <a:schemeClr val="tx2"/>
                </a:solidFill>
                <a:latin typeface="+mj-lt"/>
                <a:ea typeface="+mj-ea"/>
                <a:cs typeface="+mj-cs"/>
              </a:defRPr>
            </a:lvl1pPr>
            <a:lvl2pPr algn="l" rtl="0" eaLnBrk="1" fontAlgn="base" hangingPunct="1">
              <a:spcBef>
                <a:spcPct val="0"/>
              </a:spcBef>
              <a:spcAft>
                <a:spcPct val="0"/>
              </a:spcAft>
              <a:defRPr sz="3500" b="1">
                <a:solidFill>
                  <a:schemeClr val="tx2"/>
                </a:solidFill>
                <a:latin typeface="Arial" charset="0"/>
              </a:defRPr>
            </a:lvl2pPr>
            <a:lvl3pPr algn="l" rtl="0" eaLnBrk="1" fontAlgn="base" hangingPunct="1">
              <a:spcBef>
                <a:spcPct val="0"/>
              </a:spcBef>
              <a:spcAft>
                <a:spcPct val="0"/>
              </a:spcAft>
              <a:defRPr sz="3500" b="1">
                <a:solidFill>
                  <a:schemeClr val="tx2"/>
                </a:solidFill>
                <a:latin typeface="Arial" charset="0"/>
              </a:defRPr>
            </a:lvl3pPr>
            <a:lvl4pPr algn="l" rtl="0" eaLnBrk="1" fontAlgn="base" hangingPunct="1">
              <a:spcBef>
                <a:spcPct val="0"/>
              </a:spcBef>
              <a:spcAft>
                <a:spcPct val="0"/>
              </a:spcAft>
              <a:defRPr sz="3500" b="1">
                <a:solidFill>
                  <a:schemeClr val="tx2"/>
                </a:solidFill>
                <a:latin typeface="Arial" charset="0"/>
              </a:defRPr>
            </a:lvl4pPr>
            <a:lvl5pPr algn="l" rtl="0" eaLnBrk="1" fontAlgn="base" hangingPunct="1">
              <a:spcBef>
                <a:spcPct val="0"/>
              </a:spcBef>
              <a:spcAft>
                <a:spcPct val="0"/>
              </a:spcAft>
              <a:defRPr sz="3500" b="1">
                <a:solidFill>
                  <a:schemeClr val="tx2"/>
                </a:solidFill>
                <a:latin typeface="Arial" charset="0"/>
              </a:defRPr>
            </a:lvl5pPr>
            <a:lvl6pPr marL="614111" algn="l" rtl="0" eaLnBrk="1" fontAlgn="base" hangingPunct="1">
              <a:spcBef>
                <a:spcPct val="0"/>
              </a:spcBef>
              <a:spcAft>
                <a:spcPct val="0"/>
              </a:spcAft>
              <a:defRPr sz="3500" b="1">
                <a:solidFill>
                  <a:schemeClr val="tx2"/>
                </a:solidFill>
                <a:latin typeface="Arial" charset="0"/>
              </a:defRPr>
            </a:lvl6pPr>
            <a:lvl7pPr marL="1228222" algn="l" rtl="0" eaLnBrk="1" fontAlgn="base" hangingPunct="1">
              <a:spcBef>
                <a:spcPct val="0"/>
              </a:spcBef>
              <a:spcAft>
                <a:spcPct val="0"/>
              </a:spcAft>
              <a:defRPr sz="3500" b="1">
                <a:solidFill>
                  <a:schemeClr val="tx2"/>
                </a:solidFill>
                <a:latin typeface="Arial" charset="0"/>
              </a:defRPr>
            </a:lvl7pPr>
            <a:lvl8pPr marL="1842333" algn="l" rtl="0" eaLnBrk="1" fontAlgn="base" hangingPunct="1">
              <a:spcBef>
                <a:spcPct val="0"/>
              </a:spcBef>
              <a:spcAft>
                <a:spcPct val="0"/>
              </a:spcAft>
              <a:defRPr sz="3500" b="1">
                <a:solidFill>
                  <a:schemeClr val="tx2"/>
                </a:solidFill>
                <a:latin typeface="Arial" charset="0"/>
              </a:defRPr>
            </a:lvl8pPr>
            <a:lvl9pPr marL="2456444" algn="l" rtl="0" eaLnBrk="1" fontAlgn="base" hangingPunct="1">
              <a:spcBef>
                <a:spcPct val="0"/>
              </a:spcBef>
              <a:spcAft>
                <a:spcPct val="0"/>
              </a:spcAft>
              <a:defRPr sz="3500" b="1">
                <a:solidFill>
                  <a:schemeClr val="tx2"/>
                </a:solidFill>
                <a:latin typeface="Arial" charset="0"/>
              </a:defRPr>
            </a:lvl9pPr>
          </a:lstStyle>
          <a:p>
            <a:r>
              <a:rPr lang="en-GB" sz="2692" kern="0" dirty="0" err="1">
                <a:solidFill>
                  <a:srgbClr val="003E72"/>
                </a:solidFill>
              </a:rPr>
              <a:t>Granta</a:t>
            </a:r>
            <a:r>
              <a:rPr lang="en-GB" sz="2692" kern="0" dirty="0">
                <a:solidFill>
                  <a:srgbClr val="003E72"/>
                </a:solidFill>
              </a:rPr>
              <a:t> Backbone Network - 1987</a:t>
            </a:r>
            <a:endParaRPr lang="en-GB" sz="2692" kern="0" dirty="0">
              <a:solidFill>
                <a:srgbClr val="003E72"/>
              </a:solidFill>
            </a:endParaRP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0704" y="3557565"/>
            <a:ext cx="2824966" cy="2909591"/>
          </a:xfrm>
          <a:prstGeom prst="rect">
            <a:avLst/>
          </a:prstGeom>
        </p:spPr>
      </p:pic>
      <p:pic>
        <p:nvPicPr>
          <p:cNvPr id="11" name="SpotlightShape38232a0a-8622-42fc-b9dc-6c2c9d2654a9" hidden="1"/>
          <p:cNvPicPr>
            <a:picLocks noChangeAspect="1"/>
          </p:cNvPicPr>
          <p:nvPr/>
        </p:nvPicPr>
        <p:blipFill>
          <a:blip r:embed="rId6"/>
          <a:stretch>
            <a:fillRect/>
          </a:stretch>
        </p:blipFill>
        <p:spPr>
          <a:xfrm>
            <a:off x="4363315" y="5454538"/>
            <a:ext cx="1383912" cy="554784"/>
          </a:xfrm>
          <a:prstGeom prst="rect">
            <a:avLst/>
          </a:prstGeom>
        </p:spPr>
      </p:pic>
      <p:pic>
        <p:nvPicPr>
          <p:cNvPr id="10" name="SpotlightShape1_rendered"/>
          <p:cNvPicPr>
            <a:picLocks/>
          </p:cNvPicPr>
          <p:nvPr/>
        </p:nvPicPr>
        <p:blipFill>
          <a:blip r:embed="rId7">
            <a:extLst>
              <a:ext uri="{28A0092B-C50C-407E-A947-70E740481C1C}">
                <a14:useLocalDpi xmlns:a14="http://schemas.microsoft.com/office/drawing/2010/main" val="0"/>
              </a:ext>
            </a:extLst>
          </a:blip>
          <a:srcRect l="1955" t="2574" r="1953" b="2556"/>
          <a:stretch>
            <a:fillRect/>
          </a:stretch>
        </p:blipFill>
        <p:spPr>
          <a:xfrm>
            <a:off x="-1" y="-1"/>
            <a:ext cx="9361490" cy="7021514"/>
          </a:xfrm>
          <a:prstGeom prst="rect">
            <a:avLst/>
          </a:prstGeom>
        </p:spPr>
      </p:pic>
    </p:spTree>
    <p:extLst>
      <p:ext uri="{BB962C8B-B14F-4D97-AF65-F5344CB8AC3E}">
        <p14:creationId xmlns:p14="http://schemas.microsoft.com/office/powerpoint/2010/main" val="3396803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Building a network: 1988 - 1992</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12</a:t>
            </a:fld>
            <a:endParaRPr lang="en-GB" dirty="0"/>
          </a:p>
        </p:txBody>
      </p:sp>
      <p:sp>
        <p:nvSpPr>
          <p:cNvPr id="8" name="TextBox 7"/>
          <p:cNvSpPr txBox="1"/>
          <p:nvPr/>
        </p:nvSpPr>
        <p:spPr>
          <a:xfrm>
            <a:off x="5733182" y="1982670"/>
            <a:ext cx="3489664" cy="3027495"/>
          </a:xfrm>
          <a:prstGeom prst="rect">
            <a:avLst/>
          </a:prstGeom>
          <a:noFill/>
        </p:spPr>
        <p:txBody>
          <a:bodyPr wrap="square" rtlCol="0">
            <a:spAutoFit/>
          </a:bodyPr>
          <a:lstStyle/>
          <a:p>
            <a:r>
              <a:rPr lang="en-GB" sz="1846" dirty="0"/>
              <a:t>£3.9 million (1992</a:t>
            </a:r>
            <a:r>
              <a:rPr lang="en-GB" sz="1846" dirty="0"/>
              <a:t>)</a:t>
            </a:r>
          </a:p>
          <a:p>
            <a:endParaRPr lang="en-GB" sz="1846" dirty="0"/>
          </a:p>
          <a:p>
            <a:r>
              <a:rPr lang="en-GB" sz="1846" dirty="0"/>
              <a:t>36kms ducting &amp; tray work</a:t>
            </a:r>
          </a:p>
          <a:p>
            <a:endParaRPr lang="en-GB" sz="1846" dirty="0"/>
          </a:p>
          <a:p>
            <a:r>
              <a:rPr lang="en-GB" sz="1846" dirty="0"/>
              <a:t>Installed in:</a:t>
            </a:r>
          </a:p>
          <a:p>
            <a:endParaRPr lang="en-GB" sz="1846" dirty="0"/>
          </a:p>
          <a:p>
            <a:pPr marL="351678" indent="-351678">
              <a:buFont typeface="+mj-lt"/>
              <a:buAutoNum type="arabicPeriod"/>
            </a:pPr>
            <a:r>
              <a:rPr lang="en-GB" sz="1846" dirty="0"/>
              <a:t>Wine Cellars </a:t>
            </a:r>
            <a:r>
              <a:rPr lang="en-GB" sz="1846" dirty="0"/>
              <a:t>~</a:t>
            </a:r>
            <a:r>
              <a:rPr lang="en-GB" sz="1846" dirty="0"/>
              <a:t>2.2km</a:t>
            </a:r>
            <a:endParaRPr lang="en-GB" sz="1846" dirty="0"/>
          </a:p>
          <a:p>
            <a:pPr marL="351678" indent="-351678">
              <a:buFont typeface="+mj-lt"/>
              <a:buAutoNum type="arabicPeriod"/>
            </a:pPr>
            <a:r>
              <a:rPr lang="en-GB" sz="1846" dirty="0"/>
              <a:t>Green </a:t>
            </a:r>
            <a:r>
              <a:rPr lang="en-GB" sz="1846" dirty="0"/>
              <a:t>spaces</a:t>
            </a:r>
          </a:p>
          <a:p>
            <a:pPr marL="351678" indent="-351678">
              <a:buFont typeface="+mj-lt"/>
              <a:buAutoNum type="arabicPeriod"/>
            </a:pPr>
            <a:r>
              <a:rPr lang="en-GB" sz="1846" dirty="0"/>
              <a:t>Carriageway</a:t>
            </a:r>
            <a:endParaRPr lang="en-GB" sz="1846" dirty="0"/>
          </a:p>
          <a:p>
            <a:endParaRPr lang="en-GB" sz="2461"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642" y="1982670"/>
            <a:ext cx="5521255" cy="3522180"/>
          </a:xfrm>
          <a:prstGeom prst="rect">
            <a:avLst/>
          </a:prstGeom>
        </p:spPr>
      </p:pic>
    </p:spTree>
    <p:extLst>
      <p:ext uri="{BB962C8B-B14F-4D97-AF65-F5344CB8AC3E}">
        <p14:creationId xmlns:p14="http://schemas.microsoft.com/office/powerpoint/2010/main" val="364446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PTLabsZoomToAreaSlide2017011019370327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Wine Cellars</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13</a:t>
            </a:fld>
            <a:endParaRPr lang="en-GB"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0387" y="1959794"/>
            <a:ext cx="5513764" cy="3675843"/>
          </a:xfrm>
          <a:prstGeom prst="rect">
            <a:avLst/>
          </a:prstGeom>
        </p:spPr>
      </p:pic>
      <p:sp>
        <p:nvSpPr>
          <p:cNvPr id="8" name="PPTLabsMagnifyShape201701101937032730"/>
          <p:cNvSpPr/>
          <p:nvPr/>
        </p:nvSpPr>
        <p:spPr>
          <a:xfrm>
            <a:off x="1800387" y="2846058"/>
            <a:ext cx="5513764" cy="775481"/>
          </a:xfrm>
          <a:prstGeom prst="rect">
            <a:avLst/>
          </a:prstGeom>
          <a:solidFill>
            <a:srgbClr val="AAAAAA">
              <a:alpha val="3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smtClean="0">
                <a:solidFill>
                  <a:srgbClr val="FFFFFF"/>
                </a:solidFill>
              </a:rPr>
              <a:t>Zoom Shape 1</a:t>
            </a:r>
            <a:endParaRPr lang="en-GB" b="1">
              <a:solidFill>
                <a:srgbClr val="FFFFFF"/>
              </a:solidFill>
            </a:endParaRPr>
          </a:p>
        </p:txBody>
      </p:sp>
    </p:spTree>
    <p:extLst>
      <p:ext uri="{BB962C8B-B14F-4D97-AF65-F5344CB8AC3E}">
        <p14:creationId xmlns:p14="http://schemas.microsoft.com/office/powerpoint/2010/main" val="14033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PPTLabsMagnifiedSlide201701101937043722">
    <p:spTree>
      <p:nvGrpSpPr>
        <p:cNvPr id="1" name=""/>
        <p:cNvGrpSpPr/>
        <p:nvPr/>
      </p:nvGrpSpPr>
      <p:grpSpPr>
        <a:xfrm>
          <a:off x="0" y="0"/>
          <a:ext cx="0" cy="0"/>
          <a:chOff x="0" y="0"/>
          <a:chExt cx="0" cy="0"/>
        </a:xfrm>
      </p:grpSpPr>
      <p:pic>
        <p:nvPicPr>
          <p:cNvPr id="3" name="PPTLabsMagnifyAreaGroup201701101937041981"/>
          <p:cNvPicPr>
            <a:picLocks noChangeAspect="1"/>
          </p:cNvPicPr>
          <p:nvPr/>
        </p:nvPicPr>
        <p:blipFill>
          <a:blip r:embed="rId3"/>
          <a:srcRect/>
          <a:stretch>
            <a:fillRect/>
          </a:stretch>
        </p:blipFill>
        <p:spPr>
          <a:xfrm>
            <a:off x="-3057337" y="-604563"/>
            <a:ext cx="15895486" cy="9170934"/>
          </a:xfrm>
          <a:prstGeom prst="rect">
            <a:avLst/>
          </a:prstGeom>
        </p:spPr>
      </p:pic>
      <p:sp>
        <p:nvSpPr>
          <p:cNvPr id="7" name="Title 6"/>
          <p:cNvSpPr>
            <a:spLocks noGrp="1"/>
          </p:cNvSpPr>
          <p:nvPr>
            <p:ph type="title"/>
          </p:nvPr>
        </p:nvSpPr>
        <p:spPr/>
        <p:txBody>
          <a:bodyPr/>
          <a:lstStyle/>
          <a:p>
            <a:endParaRPr lang="en-GB"/>
          </a:p>
        </p:txBody>
      </p:sp>
      <p:sp>
        <p:nvSpPr>
          <p:cNvPr id="9" name="Rectangle 8"/>
          <p:cNvSpPr/>
          <p:nvPr/>
        </p:nvSpPr>
        <p:spPr>
          <a:xfrm>
            <a:off x="194033" y="3012232"/>
            <a:ext cx="8918030" cy="1218613"/>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8138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PPTLabsSpotlight201701101938104578">
    <p:spTree>
      <p:nvGrpSpPr>
        <p:cNvPr id="1" name=""/>
        <p:cNvGrpSpPr/>
        <p:nvPr/>
      </p:nvGrpSpPr>
      <p:grpSpPr>
        <a:xfrm>
          <a:off x="0" y="0"/>
          <a:ext cx="0" cy="0"/>
          <a:chOff x="0" y="0"/>
          <a:chExt cx="0" cy="0"/>
        </a:xfrm>
      </p:grpSpPr>
      <p:pic>
        <p:nvPicPr>
          <p:cNvPr id="3" name="PPTLabsMagnifyAreaGroup201701101937041981"/>
          <p:cNvPicPr>
            <a:picLocks noChangeAspect="1"/>
          </p:cNvPicPr>
          <p:nvPr/>
        </p:nvPicPr>
        <p:blipFill>
          <a:blip r:embed="rId3"/>
          <a:srcRect/>
          <a:stretch>
            <a:fillRect/>
          </a:stretch>
        </p:blipFill>
        <p:spPr>
          <a:xfrm>
            <a:off x="-3057337" y="-604563"/>
            <a:ext cx="15895486" cy="9170934"/>
          </a:xfrm>
          <a:prstGeom prst="rect">
            <a:avLst/>
          </a:prstGeom>
        </p:spPr>
      </p:pic>
      <p:sp>
        <p:nvSpPr>
          <p:cNvPr id="7" name="Title 6"/>
          <p:cNvSpPr>
            <a:spLocks noGrp="1"/>
          </p:cNvSpPr>
          <p:nvPr>
            <p:ph type="title"/>
          </p:nvPr>
        </p:nvSpPr>
        <p:spPr/>
        <p:txBody>
          <a:bodyPr/>
          <a:lstStyle/>
          <a:p>
            <a:endParaRPr lang="en-GB"/>
          </a:p>
        </p:txBody>
      </p:sp>
      <p:pic>
        <p:nvPicPr>
          <p:cNvPr id="10" name="SpotlightShapede14462d-af68-4440-a928-025f15d1a1ed" hidden="1"/>
          <p:cNvPicPr>
            <a:picLocks noChangeAspect="1"/>
          </p:cNvPicPr>
          <p:nvPr/>
        </p:nvPicPr>
        <p:blipFill>
          <a:blip r:embed="rId4"/>
          <a:stretch>
            <a:fillRect/>
          </a:stretch>
        </p:blipFill>
        <p:spPr>
          <a:xfrm>
            <a:off x="193145" y="3014223"/>
            <a:ext cx="8919806" cy="1214632"/>
          </a:xfrm>
          <a:prstGeom prst="rect">
            <a:avLst/>
          </a:prstGeom>
        </p:spPr>
      </p:pic>
      <p:pic>
        <p:nvPicPr>
          <p:cNvPr id="11" name="SpotlightShape1_rendered"/>
          <p:cNvPicPr>
            <a:picLocks/>
          </p:cNvPicPr>
          <p:nvPr/>
        </p:nvPicPr>
        <p:blipFill>
          <a:blip r:embed="rId5" cstate="screen">
            <a:extLst>
              <a:ext uri="{28A0092B-C50C-407E-A947-70E740481C1C}">
                <a14:useLocalDpi xmlns:a14="http://schemas.microsoft.com/office/drawing/2010/main"/>
              </a:ext>
            </a:extLst>
          </a:blip>
          <a:srcRect l="1518" t="2574" r="1533" b="2556"/>
          <a:stretch>
            <a:fillRect/>
          </a:stretch>
        </p:blipFill>
        <p:spPr>
          <a:xfrm>
            <a:off x="0" y="810139"/>
            <a:ext cx="9361488" cy="5401235"/>
          </a:xfrm>
          <a:prstGeom prst="rect">
            <a:avLst/>
          </a:prstGeom>
        </p:spPr>
      </p:pic>
    </p:spTree>
    <p:extLst>
      <p:ext uri="{BB962C8B-B14F-4D97-AF65-F5344CB8AC3E}">
        <p14:creationId xmlns:p14="http://schemas.microsoft.com/office/powerpoint/2010/main" val="211911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PTLabsDeMagnifyingSlide20170110193704408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Wine Cellars</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16</a:t>
            </a:fld>
            <a:endParaRPr lang="en-GB"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0387" y="1959794"/>
            <a:ext cx="5513764" cy="3675843"/>
          </a:xfrm>
          <a:prstGeom prst="rect">
            <a:avLst/>
          </a:prstGeom>
        </p:spPr>
      </p:pic>
      <p:pic>
        <p:nvPicPr>
          <p:cNvPr id="3" name="PPTLabsMagnifyAreaGroup201701101937041981"/>
          <p:cNvPicPr>
            <a:picLocks/>
          </p:cNvPicPr>
          <p:nvPr/>
        </p:nvPicPr>
        <p:blipFill>
          <a:blip r:embed="rId4"/>
          <a:stretch>
            <a:fillRect/>
          </a:stretch>
        </p:blipFill>
        <p:spPr>
          <a:xfrm>
            <a:off x="2" y="810140"/>
            <a:ext cx="9361486" cy="5401234"/>
          </a:xfrm>
          <a:prstGeom prst="rect">
            <a:avLst/>
          </a:prstGeom>
        </p:spPr>
      </p:pic>
      <p:pic>
        <p:nvPicPr>
          <p:cNvPr id="12" name="PPTLabsMagnifyAreaGroup201701101937041981"/>
          <p:cNvPicPr>
            <a:picLocks/>
          </p:cNvPicPr>
          <p:nvPr/>
        </p:nvPicPr>
        <p:blipFill>
          <a:blip r:embed="rId4"/>
          <a:stretch>
            <a:fillRect/>
          </a:stretch>
        </p:blipFill>
        <p:spPr>
          <a:xfrm>
            <a:off x="-3056766" y="-604229"/>
            <a:ext cx="15894306" cy="9170431"/>
          </a:xfrm>
          <a:prstGeom prst="rect">
            <a:avLst/>
          </a:prstGeom>
        </p:spPr>
      </p:pic>
    </p:spTree>
    <p:extLst>
      <p:ext uri="{BB962C8B-B14F-4D97-AF65-F5344CB8AC3E}">
        <p14:creationId xmlns:p14="http://schemas.microsoft.com/office/powerpoint/2010/main" val="1008433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0 0 C 0.01119707 0.04352985 0.01119707 0.04352985 0.02239414 0.0870597 E" pathEditMode="relative" ptsTypes="">
                                      <p:cBhvr>
                                        <p:cTn id="6" dur="1" fill="hold"/>
                                        <p:tgtEl>
                                          <p:spTgt spid="3"/>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1" fill="hold"/>
                                        <p:tgtEl>
                                          <p:spTgt spid="3"/>
                                        </p:tgtEl>
                                      </p:cBhvr>
                                      <p:by x="169784" y="169784"/>
                                    </p:animScale>
                                  </p:childTnLst>
                                </p:cTn>
                              </p:par>
                              <p:par>
                                <p:cTn id="9" presetID="10" presetClass="exit" presetSubtype="0" fill="hold" nodeType="withEffect">
                                  <p:stCondLst>
                                    <p:cond delay="0"/>
                                  </p:stCondLst>
                                  <p:childTnLst>
                                    <p:animEffect transition="out" filter="fade">
                                      <p:cBhvr>
                                        <p:cTn id="10" dur="10"/>
                                        <p:tgtEl>
                                          <p:spTgt spid="12"/>
                                        </p:tgtEl>
                                      </p:cBhvr>
                                    </p:animEffect>
                                    <p:set>
                                      <p:cBhvr>
                                        <p:cTn id="11" dur="1" fill="hold">
                                          <p:stCondLst>
                                            <p:cond delay="9"/>
                                          </p:stCondLst>
                                        </p:cTn>
                                        <p:tgtEl>
                                          <p:spTgt spid="12"/>
                                        </p:tgtEl>
                                        <p:attrNameLst>
                                          <p:attrName>style.visibility</p:attrName>
                                        </p:attrNameLst>
                                      </p:cBhvr>
                                      <p:to>
                                        <p:strVal val="hidden"/>
                                      </p:to>
                                    </p:set>
                                  </p:childTnLst>
                                </p:cTn>
                              </p:par>
                              <p:par>
                                <p:cTn id="12" presetID="42" presetClass="path" presetSubtype="0" fill="hold" nodeType="withEffect">
                                  <p:stCondLst>
                                    <p:cond delay="0"/>
                                  </p:stCondLst>
                                  <p:childTnLst>
                                    <p:animMotion origin="layout" path="M 0.02239419 0.08705976 C 0.01119713 0.04352987 0.01119713 0.04352987 6.519258E-08 -2.980232E-08 E" pathEditMode="relative" ptsTypes="">
                                      <p:cBhvr>
                                        <p:cTn id="13" dur="400" fill="hold"/>
                                        <p:tgtEl>
                                          <p:spTgt spid="3"/>
                                        </p:tgtEl>
                                        <p:attrNameLst>
                                          <p:attrName>ppt_x</p:attrName>
                                          <p:attrName>ppt_y</p:attrName>
                                        </p:attrNameLst>
                                      </p:cBhvr>
                                    </p:animMotion>
                                  </p:childTnLst>
                                </p:cTn>
                              </p:par>
                              <p:par>
                                <p:cTn id="14" presetID="6" presetClass="emph" presetSubtype="0" fill="hold" nodeType="withEffect">
                                  <p:stCondLst>
                                    <p:cond delay="0"/>
                                  </p:stCondLst>
                                  <p:childTnLst>
                                    <p:animScale>
                                      <p:cBhvr>
                                        <p:cTn id="15" dur="400" fill="hold"/>
                                        <p:tgtEl>
                                          <p:spTgt spid="3"/>
                                        </p:tgtEl>
                                      </p:cBhvr>
                                      <p:by x="58898" y="58898"/>
                                    </p:animScale>
                                  </p:childTnLst>
                                </p:cTn>
                              </p:par>
                            </p:childTnLst>
                          </p:cTn>
                        </p:par>
                        <p:par>
                          <p:cTn id="16" fill="hold">
                            <p:stCondLst>
                              <p:cond delay="400"/>
                            </p:stCondLst>
                            <p:childTnLst>
                              <p:par>
                                <p:cTn id="17" presetID="1" presetClass="entr" presetSubtype="0" fill="hold" grpId="0" nodeType="afterEffect">
                                  <p:stCondLst>
                                    <p:cond delay="0"/>
                                  </p:stCondLst>
                                  <p:childTnLst>
                                    <p:set>
                                      <p:cBhvr>
                                        <p:cTn id="18" dur="1" fill="hold">
                                          <p:stCondLst>
                                            <p:cond delay="9"/>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5"/>
                                        </p:tgtEl>
                                        <p:attrNameLst>
                                          <p:attrName>style.visibility</p:attrName>
                                        </p:attrNameLst>
                                      </p:cBhvr>
                                      <p:to>
                                        <p:strVal val="visible"/>
                                      </p:to>
                                    </p:set>
                                  </p:childTnLst>
                                </p:cTn>
                              </p:par>
                              <p:par>
                                <p:cTn id="23" presetID="10" presetClass="exit" presetSubtype="0" fill="hold" nodeType="withEffect">
                                  <p:stCondLst>
                                    <p:cond delay="10"/>
                                  </p:stCondLst>
                                  <p:childTnLst>
                                    <p:animEffect transition="out" filter="fade">
                                      <p:cBhvr>
                                        <p:cTn id="24" dur="10"/>
                                        <p:tgtEl>
                                          <p:spTgt spid="3"/>
                                        </p:tgtEl>
                                      </p:cBhvr>
                                    </p:animEffect>
                                    <p:set>
                                      <p:cBhvr>
                                        <p:cTn id="25" dur="1" fill="hold">
                                          <p:stCondLst>
                                            <p:cond delay="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Wine Cellars</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17</a:t>
            </a:fld>
            <a:endParaRPr lang="en-GB"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0387" y="1959794"/>
            <a:ext cx="5513764" cy="3675843"/>
          </a:xfrm>
          <a:prstGeom prst="rect">
            <a:avLst/>
          </a:prstGeom>
        </p:spPr>
      </p:pic>
    </p:spTree>
    <p:extLst>
      <p:ext uri="{BB962C8B-B14F-4D97-AF65-F5344CB8AC3E}">
        <p14:creationId xmlns:p14="http://schemas.microsoft.com/office/powerpoint/2010/main" val="681446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Green spaces and the perils of ‘soft dig’</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18</a:t>
            </a:fld>
            <a:endParaRPr lang="en-GB" dirty="0"/>
          </a:p>
        </p:txBody>
      </p:sp>
      <p:pic>
        <p:nvPicPr>
          <p:cNvPr id="5" name="Picture 4"/>
          <p:cNvPicPr>
            <a:picLocks noChangeAspect="1"/>
          </p:cNvPicPr>
          <p:nvPr/>
        </p:nvPicPr>
        <p:blipFill>
          <a:blip r:embed="rId2"/>
          <a:stretch>
            <a:fillRect/>
          </a:stretch>
        </p:blipFill>
        <p:spPr>
          <a:xfrm>
            <a:off x="1648855" y="1849011"/>
            <a:ext cx="6063780" cy="3770518"/>
          </a:xfrm>
          <a:prstGeom prst="rect">
            <a:avLst/>
          </a:prstGeom>
        </p:spPr>
      </p:pic>
    </p:spTree>
    <p:extLst>
      <p:ext uri="{BB962C8B-B14F-4D97-AF65-F5344CB8AC3E}">
        <p14:creationId xmlns:p14="http://schemas.microsoft.com/office/powerpoint/2010/main" val="200747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Green spaces and the perils of ‘soft dig</a:t>
            </a:r>
            <a:r>
              <a:rPr lang="en-GB" dirty="0" smtClean="0"/>
              <a:t>’ cont.</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19</a:t>
            </a:fld>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3310"/>
          <a:stretch/>
        </p:blipFill>
        <p:spPr>
          <a:xfrm>
            <a:off x="195543" y="1959794"/>
            <a:ext cx="4689845" cy="3572274"/>
          </a:xfrm>
          <a:prstGeom prst="rect">
            <a:avLst/>
          </a:prstGeom>
        </p:spPr>
      </p:pic>
      <p:pic>
        <p:nvPicPr>
          <p:cNvPr id="6" name="Picture 5"/>
          <p:cNvPicPr>
            <a:picLocks noChangeAspect="1"/>
          </p:cNvPicPr>
          <p:nvPr/>
        </p:nvPicPr>
        <p:blipFill>
          <a:blip r:embed="rId4"/>
          <a:stretch>
            <a:fillRect/>
          </a:stretch>
        </p:blipFill>
        <p:spPr>
          <a:xfrm>
            <a:off x="4957701" y="2125969"/>
            <a:ext cx="4319901" cy="3239925"/>
          </a:xfrm>
          <a:prstGeom prst="rect">
            <a:avLst/>
          </a:prstGeom>
        </p:spPr>
      </p:pic>
      <p:pic>
        <p:nvPicPr>
          <p:cNvPr id="7" name="Picture 6"/>
          <p:cNvPicPr>
            <a:picLocks noChangeAspect="1"/>
          </p:cNvPicPr>
          <p:nvPr/>
        </p:nvPicPr>
        <p:blipFill>
          <a:blip r:embed="rId5"/>
          <a:stretch>
            <a:fillRect/>
          </a:stretch>
        </p:blipFill>
        <p:spPr>
          <a:xfrm>
            <a:off x="168229" y="1644742"/>
            <a:ext cx="6467094" cy="3160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2783175" y="2728387"/>
            <a:ext cx="6484412" cy="3165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74374" y="2616248"/>
            <a:ext cx="4606371" cy="2985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42528" y="1551056"/>
            <a:ext cx="6735075" cy="4481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39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4868" y="2024630"/>
            <a:ext cx="4434585" cy="2585588"/>
          </a:xfrm>
          <a:prstGeom prst="rect">
            <a:avLst/>
          </a:prstGeom>
        </p:spPr>
      </p:pic>
      <p:sp>
        <p:nvSpPr>
          <p:cNvPr id="2" name="Title 1"/>
          <p:cNvSpPr>
            <a:spLocks noGrp="1"/>
          </p:cNvSpPr>
          <p:nvPr>
            <p:ph type="title"/>
          </p:nvPr>
        </p:nvSpPr>
        <p:spPr>
          <a:xfrm>
            <a:off x="354868" y="414412"/>
            <a:ext cx="8574863" cy="333827"/>
          </a:xfrm>
        </p:spPr>
        <p:txBody>
          <a:bodyPr/>
          <a:lstStyle/>
          <a:p>
            <a:r>
              <a:rPr lang="en-GB" sz="2769" dirty="0"/>
              <a:t>1992 - Present</a:t>
            </a:r>
            <a:endParaRPr lang="en-GB" sz="2769"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2</a:t>
            </a:fld>
            <a:endParaRPr lang="en-GB" dirty="0"/>
          </a:p>
        </p:txBody>
      </p:sp>
      <p:pic>
        <p:nvPicPr>
          <p:cNvPr id="13" name="SpotlightShape8313f544-1a83-4ae1-ba30-196eb78748f3" hidden="1"/>
          <p:cNvPicPr>
            <a:picLocks noChangeAspect="1"/>
          </p:cNvPicPr>
          <p:nvPr/>
        </p:nvPicPr>
        <p:blipFill>
          <a:blip r:embed="rId3"/>
          <a:stretch>
            <a:fillRect/>
          </a:stretch>
        </p:blipFill>
        <p:spPr>
          <a:xfrm>
            <a:off x="262745" y="1021391"/>
            <a:ext cx="994216" cy="586212"/>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3932" y="2029363"/>
            <a:ext cx="4597494" cy="3448120"/>
          </a:xfrm>
          <a:prstGeom prst="rect">
            <a:avLst/>
          </a:prstGeom>
        </p:spPr>
      </p:pic>
      <p:pic>
        <p:nvPicPr>
          <p:cNvPr id="11" name="Picture 10"/>
          <p:cNvPicPr>
            <a:picLocks noChangeAspect="1"/>
          </p:cNvPicPr>
          <p:nvPr/>
        </p:nvPicPr>
        <p:blipFill>
          <a:blip r:embed="rId5"/>
          <a:stretch>
            <a:fillRect/>
          </a:stretch>
        </p:blipFill>
        <p:spPr>
          <a:xfrm>
            <a:off x="1936685" y="2179109"/>
            <a:ext cx="4735994" cy="3157329"/>
          </a:xfrm>
          <a:prstGeom prst="rect">
            <a:avLst/>
          </a:prstGeom>
        </p:spPr>
      </p:pic>
      <p:sp>
        <p:nvSpPr>
          <p:cNvPr id="3" name="Rectangle 2"/>
          <p:cNvSpPr/>
          <p:nvPr/>
        </p:nvSpPr>
        <p:spPr>
          <a:xfrm>
            <a:off x="72501" y="1882172"/>
            <a:ext cx="9139596" cy="3742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243" y="1881279"/>
            <a:ext cx="7090111" cy="3743396"/>
          </a:xfrm>
          <a:prstGeom prst="rect">
            <a:avLst/>
          </a:prstGeom>
        </p:spPr>
      </p:pic>
    </p:spTree>
    <p:extLst>
      <p:ext uri="{BB962C8B-B14F-4D97-AF65-F5344CB8AC3E}">
        <p14:creationId xmlns:p14="http://schemas.microsoft.com/office/powerpoint/2010/main" val="1648883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Green spaces and the perils of ‘soft dig’</a:t>
            </a:r>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20</a:t>
            </a:fld>
            <a:endParaRPr lang="en-GB"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4328" y="1934878"/>
            <a:ext cx="2253141" cy="364950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48" y="1882182"/>
            <a:ext cx="5037563" cy="377817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27" y="1882182"/>
            <a:ext cx="5039423" cy="3779568"/>
          </a:xfrm>
          <a:prstGeom prst="rect">
            <a:avLst/>
          </a:prstGeom>
        </p:spPr>
      </p:pic>
      <p:pic>
        <p:nvPicPr>
          <p:cNvPr id="11" name="Picture 10"/>
          <p:cNvPicPr>
            <a:picLocks noChangeAspect="1"/>
          </p:cNvPicPr>
          <p:nvPr/>
        </p:nvPicPr>
        <p:blipFill>
          <a:blip r:embed="rId6"/>
          <a:stretch>
            <a:fillRect/>
          </a:stretch>
        </p:blipFill>
        <p:spPr>
          <a:xfrm>
            <a:off x="4295645" y="1895388"/>
            <a:ext cx="4999218" cy="3751759"/>
          </a:xfrm>
          <a:prstGeom prst="rect">
            <a:avLst/>
          </a:prstGeom>
        </p:spPr>
      </p:pic>
      <p:pic>
        <p:nvPicPr>
          <p:cNvPr id="9" name="Picture 8"/>
          <p:cNvPicPr>
            <a:picLocks noChangeAspect="1"/>
          </p:cNvPicPr>
          <p:nvPr/>
        </p:nvPicPr>
        <p:blipFill>
          <a:blip r:embed="rId7"/>
          <a:stretch>
            <a:fillRect/>
          </a:stretch>
        </p:blipFill>
        <p:spPr>
          <a:xfrm>
            <a:off x="50525" y="1816849"/>
            <a:ext cx="6840518" cy="3865361"/>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3485" y="1815491"/>
            <a:ext cx="5172671" cy="3879504"/>
          </a:xfrm>
          <a:prstGeom prst="rect">
            <a:avLst/>
          </a:prstGeom>
        </p:spPr>
      </p:pic>
      <p:sp>
        <p:nvSpPr>
          <p:cNvPr id="13" name="TextBox 12"/>
          <p:cNvSpPr txBox="1"/>
          <p:nvPr/>
        </p:nvSpPr>
        <p:spPr>
          <a:xfrm>
            <a:off x="5726041" y="2125969"/>
            <a:ext cx="1573247" cy="613117"/>
          </a:xfrm>
          <a:prstGeom prst="rect">
            <a:avLst/>
          </a:prstGeom>
          <a:noFill/>
        </p:spPr>
        <p:txBody>
          <a:bodyPr wrap="square" rtlCol="0">
            <a:spAutoFit/>
          </a:bodyPr>
          <a:lstStyle/>
          <a:p>
            <a:r>
              <a:rPr lang="en-GB" sz="3384" dirty="0"/>
              <a:t>£1,000</a:t>
            </a:r>
            <a:endParaRPr lang="en-GB" sz="3384" dirty="0"/>
          </a:p>
        </p:txBody>
      </p:sp>
    </p:spTree>
    <p:extLst>
      <p:ext uri="{BB962C8B-B14F-4D97-AF65-F5344CB8AC3E}">
        <p14:creationId xmlns:p14="http://schemas.microsoft.com/office/powerpoint/2010/main" val="232904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name="PPTLabsZoomToAreaSlide20170110172209556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Standards</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21</a:t>
            </a:fld>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033" y="1843555"/>
            <a:ext cx="3711230" cy="3778843"/>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692" y="1843555"/>
            <a:ext cx="3683372" cy="1302123"/>
          </a:xfrm>
          <a:prstGeom prst="rect">
            <a:avLst/>
          </a:prstGeom>
        </p:spPr>
      </p:pic>
      <p:pic>
        <p:nvPicPr>
          <p:cNvPr id="14" name="SpotlightShaped4468dbc-7b02-4a6a-9fdf-7f63dfbd5612" hidden="1"/>
          <p:cNvPicPr>
            <a:picLocks noChangeAspect="1"/>
          </p:cNvPicPr>
          <p:nvPr/>
        </p:nvPicPr>
        <p:blipFill>
          <a:blip r:embed="rId5"/>
          <a:stretch>
            <a:fillRect/>
          </a:stretch>
        </p:blipFill>
        <p:spPr>
          <a:xfrm>
            <a:off x="2409958" y="3233975"/>
            <a:ext cx="553384" cy="2326090"/>
          </a:xfrm>
          <a:prstGeom prst="rect">
            <a:avLst/>
          </a:prstGeom>
        </p:spPr>
      </p:pic>
      <p:sp>
        <p:nvSpPr>
          <p:cNvPr id="16" name="PPTLabsMagnifyShape201701101722095588"/>
          <p:cNvSpPr/>
          <p:nvPr/>
        </p:nvSpPr>
        <p:spPr>
          <a:xfrm>
            <a:off x="2354301" y="3233799"/>
            <a:ext cx="1440179" cy="2388600"/>
          </a:xfrm>
          <a:prstGeom prst="rect">
            <a:avLst/>
          </a:prstGeom>
          <a:solidFill>
            <a:srgbClr val="AAAAAA">
              <a:alpha val="3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smtClean="0">
                <a:solidFill>
                  <a:srgbClr val="FFFFFF"/>
                </a:solidFill>
              </a:rPr>
              <a:t>Zoom Shape 1</a:t>
            </a:r>
            <a:endParaRPr lang="en-GB" b="1">
              <a:solidFill>
                <a:srgbClr val="FFFFFF"/>
              </a:solidFill>
            </a:endParaRPr>
          </a:p>
        </p:txBody>
      </p:sp>
    </p:spTree>
    <p:extLst>
      <p:ext uri="{BB962C8B-B14F-4D97-AF65-F5344CB8AC3E}">
        <p14:creationId xmlns:p14="http://schemas.microsoft.com/office/powerpoint/2010/main" val="3253133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PPTLabsMagnifyingSlide201701101722095828">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GB" dirty="0" smtClean="0"/>
              <a:t>Standards</a:t>
            </a:r>
            <a:endParaRPr lang="en-GB" dirty="0"/>
          </a:p>
        </p:txBody>
      </p:sp>
      <p:sp>
        <p:nvSpPr>
          <p:cNvPr id="4" name="Slide Number Placeholder 3" hidden="1"/>
          <p:cNvSpPr>
            <a:spLocks noGrp="1"/>
          </p:cNvSpPr>
          <p:nvPr>
            <p:ph type="sldNum" sz="quarter" idx="10"/>
          </p:nvPr>
        </p:nvSpPr>
        <p:spPr/>
        <p:txBody>
          <a:bodyPr/>
          <a:lstStyle/>
          <a:p>
            <a:pPr>
              <a:defRPr/>
            </a:pPr>
            <a:fld id="{B0E03777-A9C0-46AB-9D24-655C0C8B7F6D}" type="slidenum">
              <a:rPr lang="en-GB" smtClean="0"/>
              <a:pPr>
                <a:defRPr/>
              </a:pPr>
              <a:t>22</a:t>
            </a:fld>
            <a:endParaRPr lang="en-GB" dirty="0"/>
          </a:p>
        </p:txBody>
      </p:sp>
      <p:pic>
        <p:nvPicPr>
          <p:cNvPr id="6" name="Picture 5"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033" y="1843555"/>
            <a:ext cx="3711230" cy="3778843"/>
          </a:xfrm>
          <a:prstGeom prst="rect">
            <a:avLst/>
          </a:prstGeom>
        </p:spPr>
      </p:pic>
      <p:pic>
        <p:nvPicPr>
          <p:cNvPr id="19" name="Picture 18" hidden="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692" y="1843555"/>
            <a:ext cx="3683372" cy="1302123"/>
          </a:xfrm>
          <a:prstGeom prst="rect">
            <a:avLst/>
          </a:prstGeom>
        </p:spPr>
      </p:pic>
      <p:pic>
        <p:nvPicPr>
          <p:cNvPr id="3" name="PPTLabsMagnifyAreaGroup201701101722099468" hidden="1"/>
          <p:cNvPicPr>
            <a:picLocks/>
          </p:cNvPicPr>
          <p:nvPr/>
        </p:nvPicPr>
        <p:blipFill>
          <a:blip r:embed="rId5"/>
          <a:stretch>
            <a:fillRect/>
          </a:stretch>
        </p:blipFill>
        <p:spPr>
          <a:xfrm>
            <a:off x="1" y="810140"/>
            <a:ext cx="9361488" cy="5401234"/>
          </a:xfrm>
          <a:prstGeom prst="rect">
            <a:avLst/>
          </a:prstGeom>
        </p:spPr>
      </p:pic>
      <p:pic>
        <p:nvPicPr>
          <p:cNvPr id="11" name="PPTLabsMagnifyAreaSlide201701101722100018"/>
          <p:cNvPicPr>
            <a:picLocks/>
          </p:cNvPicPr>
          <p:nvPr/>
        </p:nvPicPr>
        <p:blipFill>
          <a:blip r:embed="rId5"/>
          <a:stretch>
            <a:fillRect/>
          </a:stretch>
        </p:blipFill>
        <p:spPr>
          <a:xfrm>
            <a:off x="1" y="810140"/>
            <a:ext cx="9361488" cy="5401234"/>
          </a:xfrm>
          <a:prstGeom prst="rect">
            <a:avLst/>
          </a:prstGeom>
        </p:spPr>
      </p:pic>
      <p:pic>
        <p:nvPicPr>
          <p:cNvPr id="5" name="PPTIndicator201701101722099958"/>
          <p:cNvPicPr>
            <a:picLocks/>
          </p:cNvPicPr>
          <p:nvPr/>
        </p:nvPicPr>
        <p:blipFill>
          <a:blip r:embed="rId6" cstate="screen">
            <a:extLst>
              <a:ext uri="{28A0092B-C50C-407E-A947-70E740481C1C}">
                <a14:useLocalDpi xmlns:a14="http://schemas.microsoft.com/office/drawing/2010/main"/>
              </a:ext>
            </a:extLst>
          </a:blip>
          <a:stretch>
            <a:fillRect/>
          </a:stretch>
        </p:blipFill>
        <p:spPr>
          <a:xfrm>
            <a:off x="8189165" y="810139"/>
            <a:ext cx="1172323" cy="820626"/>
          </a:xfrm>
          <a:prstGeom prst="rect">
            <a:avLst/>
          </a:prstGeom>
        </p:spPr>
      </p:pic>
    </p:spTree>
    <p:extLst>
      <p:ext uri="{BB962C8B-B14F-4D97-AF65-F5344CB8AC3E}">
        <p14:creationId xmlns:p14="http://schemas.microsoft.com/office/powerpoint/2010/main" val="359371421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0"/>
                            </p:stCondLst>
                            <p:childTnLst>
                              <p:par>
                                <p:cTn id="10" presetID="42" presetClass="path" presetSubtype="0" fill="hold" nodeType="afterEffect">
                                  <p:stCondLst>
                                    <p:cond delay="0"/>
                                  </p:stCondLst>
                                  <p:childTnLst>
                                    <p:animMotion origin="layout" path="M 0 3.04544E-6 C 0.19397 -0.19195 0.19397 -0.19173 0.38808 -0.38413 " pathEditMode="relative" rAng="0" ptsTypes="AA">
                                      <p:cBhvr>
                                        <p:cTn id="11" dur="500" fill="hold"/>
                                        <p:tgtEl>
                                          <p:spTgt spid="11"/>
                                        </p:tgtEl>
                                        <p:attrNameLst>
                                          <p:attrName>ppt_x</p:attrName>
                                          <p:attrName>ppt_y</p:attrName>
                                        </p:attrNameLst>
                                      </p:cBhvr>
                                      <p:rCtr x="19397" y="-19218"/>
                                    </p:animMotion>
                                  </p:childTnLst>
                                </p:cTn>
                              </p:par>
                              <p:par>
                                <p:cTn id="12" presetID="6" presetClass="emph" presetSubtype="0" fill="hold" nodeType="withEffect">
                                  <p:stCondLst>
                                    <p:cond delay="0"/>
                                  </p:stCondLst>
                                  <p:childTnLst>
                                    <p:animScale>
                                      <p:cBhvr>
                                        <p:cTn id="13" dur="500" fill="hold"/>
                                        <p:tgtEl>
                                          <p:spTgt spid="11"/>
                                        </p:tgtEl>
                                      </p:cBhvr>
                                      <p:by x="226126" y="226126"/>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PPTLabsMagnifiedSlide201701101722100058">
    <p:spTree>
      <p:nvGrpSpPr>
        <p:cNvPr id="1" name=""/>
        <p:cNvGrpSpPr/>
        <p:nvPr/>
      </p:nvGrpSpPr>
      <p:grpSpPr>
        <a:xfrm>
          <a:off x="0" y="0"/>
          <a:ext cx="0" cy="0"/>
          <a:chOff x="0" y="0"/>
          <a:chExt cx="0" cy="0"/>
        </a:xfrm>
      </p:grpSpPr>
      <p:pic>
        <p:nvPicPr>
          <p:cNvPr id="3" name="PPTLabsMagnifyAreaGroup201701101722099468"/>
          <p:cNvPicPr>
            <a:picLocks noChangeAspect="1"/>
          </p:cNvPicPr>
          <p:nvPr/>
        </p:nvPicPr>
        <p:blipFill>
          <a:blip r:embed="rId3"/>
          <a:srcRect/>
          <a:stretch>
            <a:fillRect/>
          </a:stretch>
        </p:blipFill>
        <p:spPr>
          <a:xfrm>
            <a:off x="-2271670" y="-4670914"/>
            <a:ext cx="21171213" cy="12215093"/>
          </a:xfrm>
          <a:prstGeom prst="rect">
            <a:avLst/>
          </a:prstGeom>
        </p:spPr>
      </p:pic>
      <p:sp>
        <p:nvSpPr>
          <p:cNvPr id="9" name="Rectangle 8"/>
          <p:cNvSpPr/>
          <p:nvPr/>
        </p:nvSpPr>
        <p:spPr>
          <a:xfrm>
            <a:off x="3185174" y="1139273"/>
            <a:ext cx="1163221" cy="4919492"/>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52286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PPTLabsSpotlight201701101724537522">
    <p:spTree>
      <p:nvGrpSpPr>
        <p:cNvPr id="1" name=""/>
        <p:cNvGrpSpPr/>
        <p:nvPr/>
      </p:nvGrpSpPr>
      <p:grpSpPr>
        <a:xfrm>
          <a:off x="0" y="0"/>
          <a:ext cx="0" cy="0"/>
          <a:chOff x="0" y="0"/>
          <a:chExt cx="0" cy="0"/>
        </a:xfrm>
      </p:grpSpPr>
      <p:pic>
        <p:nvPicPr>
          <p:cNvPr id="3" name="PPTLabsMagnifyAreaGroup201701101722099468"/>
          <p:cNvPicPr>
            <a:picLocks noChangeAspect="1"/>
          </p:cNvPicPr>
          <p:nvPr/>
        </p:nvPicPr>
        <p:blipFill>
          <a:blip r:embed="rId3"/>
          <a:srcRect/>
          <a:stretch>
            <a:fillRect/>
          </a:stretch>
        </p:blipFill>
        <p:spPr>
          <a:xfrm>
            <a:off x="-2271670" y="-4670914"/>
            <a:ext cx="21171213" cy="12215093"/>
          </a:xfrm>
          <a:prstGeom prst="rect">
            <a:avLst/>
          </a:prstGeom>
        </p:spPr>
      </p:pic>
      <p:pic>
        <p:nvPicPr>
          <p:cNvPr id="5" name="SpotlightShapefb7d9a78-5a7d-49f6-a52c-dac9d30b4644" hidden="1"/>
          <p:cNvPicPr>
            <a:picLocks noChangeAspect="1"/>
          </p:cNvPicPr>
          <p:nvPr/>
        </p:nvPicPr>
        <p:blipFill>
          <a:blip r:embed="rId4"/>
          <a:stretch>
            <a:fillRect/>
          </a:stretch>
        </p:blipFill>
        <p:spPr>
          <a:xfrm>
            <a:off x="3185262" y="1139272"/>
            <a:ext cx="1163045" cy="4919493"/>
          </a:xfrm>
          <a:prstGeom prst="rect">
            <a:avLst/>
          </a:prstGeom>
        </p:spPr>
      </p:pic>
      <p:pic>
        <p:nvPicPr>
          <p:cNvPr id="8" name="SpotlightShape1_rendered"/>
          <p:cNvPicPr>
            <a:picLocks/>
          </p:cNvPicPr>
          <p:nvPr/>
        </p:nvPicPr>
        <p:blipFill>
          <a:blip r:embed="rId5" cstate="screen">
            <a:extLst>
              <a:ext uri="{28A0092B-C50C-407E-A947-70E740481C1C}">
                <a14:useLocalDpi xmlns:a14="http://schemas.microsoft.com/office/drawing/2010/main"/>
              </a:ext>
            </a:extLst>
          </a:blip>
          <a:srcRect l="1518" t="2574" r="1533" b="2556"/>
          <a:stretch>
            <a:fillRect/>
          </a:stretch>
        </p:blipFill>
        <p:spPr>
          <a:xfrm>
            <a:off x="0" y="810139"/>
            <a:ext cx="9361488" cy="5401235"/>
          </a:xfrm>
          <a:prstGeom prst="rect">
            <a:avLst/>
          </a:prstGeom>
        </p:spPr>
      </p:pic>
      <p:sp>
        <p:nvSpPr>
          <p:cNvPr id="10" name="Oval 9"/>
          <p:cNvSpPr/>
          <p:nvPr/>
        </p:nvSpPr>
        <p:spPr>
          <a:xfrm>
            <a:off x="3628306" y="3344582"/>
            <a:ext cx="332349" cy="332349"/>
          </a:xfrm>
          <a:prstGeom prst="ellipse">
            <a:avLst/>
          </a:prstGeom>
          <a:solidFill>
            <a:schemeClr val="bg1">
              <a:lumMod val="8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3129782" y="3123016"/>
            <a:ext cx="1329396" cy="0"/>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688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PPTLabsDeMagnifyingSlide20170110172210033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Standards</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25</a:t>
            </a:fld>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033" y="1843555"/>
            <a:ext cx="3711230" cy="3778843"/>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692" y="1843555"/>
            <a:ext cx="3683372" cy="1302123"/>
          </a:xfrm>
          <a:prstGeom prst="rect">
            <a:avLst/>
          </a:prstGeom>
        </p:spPr>
      </p:pic>
      <p:pic>
        <p:nvPicPr>
          <p:cNvPr id="3" name="PPTLabsMagnifyAreaGroup201701101722099468"/>
          <p:cNvPicPr>
            <a:picLocks/>
          </p:cNvPicPr>
          <p:nvPr/>
        </p:nvPicPr>
        <p:blipFill>
          <a:blip r:embed="rId5"/>
          <a:stretch>
            <a:fillRect/>
          </a:stretch>
        </p:blipFill>
        <p:spPr>
          <a:xfrm>
            <a:off x="1" y="810140"/>
            <a:ext cx="9361486" cy="5401234"/>
          </a:xfrm>
          <a:prstGeom prst="rect">
            <a:avLst/>
          </a:prstGeom>
        </p:spPr>
      </p:pic>
      <p:pic>
        <p:nvPicPr>
          <p:cNvPr id="13" name="PPTLabsMagnifyAreaGroup201701101722099468"/>
          <p:cNvPicPr>
            <a:picLocks/>
          </p:cNvPicPr>
          <p:nvPr/>
        </p:nvPicPr>
        <p:blipFill>
          <a:blip r:embed="rId5"/>
          <a:stretch>
            <a:fillRect/>
          </a:stretch>
        </p:blipFill>
        <p:spPr>
          <a:xfrm>
            <a:off x="-2271237" y="-4670374"/>
            <a:ext cx="21168715" cy="12213572"/>
          </a:xfrm>
          <a:prstGeom prst="rect">
            <a:avLst/>
          </a:prstGeom>
        </p:spPr>
      </p:pic>
      <p:pic>
        <p:nvPicPr>
          <p:cNvPr id="14" name="Picture 19"/>
          <p:cNvPicPr>
            <a:picLocks noChangeAspect="1"/>
          </p:cNvPicPr>
          <p:nvPr/>
        </p:nvPicPr>
        <p:blipFill>
          <a:blip r:embed="rId6"/>
          <a:stretch>
            <a:fillRect/>
          </a:stretch>
        </p:blipFill>
        <p:spPr>
          <a:xfrm>
            <a:off x="10386068" y="1843555"/>
            <a:ext cx="7712323" cy="2024484"/>
          </a:xfrm>
          <a:prstGeom prst="rect">
            <a:avLst/>
          </a:prstGeom>
        </p:spPr>
      </p:pic>
      <p:sp>
        <p:nvSpPr>
          <p:cNvPr id="15" name="TextBox 14"/>
          <p:cNvSpPr txBox="1">
            <a:spLocks noChangeAspect="1"/>
          </p:cNvSpPr>
          <p:nvPr/>
        </p:nvSpPr>
        <p:spPr>
          <a:xfrm>
            <a:off x="10386068" y="776352"/>
            <a:ext cx="7609468" cy="1133900"/>
          </a:xfrm>
          <a:prstGeom prst="rect">
            <a:avLst/>
          </a:prstGeom>
          <a:noFill/>
        </p:spPr>
        <p:txBody>
          <a:bodyPr wrap="square" rtlCol="0">
            <a:spAutoFit/>
          </a:bodyPr>
          <a:lstStyle/>
          <a:p>
            <a:r>
              <a:rPr lang="en-GB" sz="3384" dirty="0"/>
              <a:t>Footway: 		350mm Depth</a:t>
            </a:r>
          </a:p>
          <a:p>
            <a:r>
              <a:rPr lang="en-GB" sz="3384" dirty="0"/>
              <a:t>Carriageway: 	600mm Depth</a:t>
            </a:r>
            <a:endParaRPr lang="en-GB" sz="3384" dirty="0"/>
          </a:p>
        </p:txBody>
      </p:sp>
      <p:sp>
        <p:nvSpPr>
          <p:cNvPr id="16" name="TextBox 16"/>
          <p:cNvSpPr txBox="1">
            <a:spLocks noChangeAspect="1"/>
          </p:cNvSpPr>
          <p:nvPr/>
        </p:nvSpPr>
        <p:spPr>
          <a:xfrm>
            <a:off x="10386068" y="4175454"/>
            <a:ext cx="8031766" cy="1133900"/>
          </a:xfrm>
          <a:prstGeom prst="rect">
            <a:avLst/>
          </a:prstGeom>
          <a:noFill/>
        </p:spPr>
        <p:txBody>
          <a:bodyPr wrap="square" rtlCol="0">
            <a:spAutoFit/>
          </a:bodyPr>
          <a:lstStyle/>
          <a:p>
            <a:r>
              <a:rPr lang="en-GB" sz="3384" dirty="0"/>
              <a:t>Footway: 		600mm Depth</a:t>
            </a:r>
          </a:p>
          <a:p>
            <a:r>
              <a:rPr lang="en-GB" sz="3384" dirty="0"/>
              <a:t>Carriageway: 	800mm Depth</a:t>
            </a:r>
            <a:endParaRPr lang="en-GB" sz="3384" dirty="0"/>
          </a:p>
        </p:txBody>
      </p:sp>
    </p:spTree>
    <p:extLst>
      <p:ext uri="{BB962C8B-B14F-4D97-AF65-F5344CB8AC3E}">
        <p14:creationId xmlns:p14="http://schemas.microsoft.com/office/powerpoint/2010/main" val="333471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0 0 C 0.1940064 -0.1920251 0.1940064 -0.1920251 0.3880128 -0.3840502 E" pathEditMode="relative" ptsTypes="">
                                      <p:cBhvr>
                                        <p:cTn id="6" dur="1" fill="hold"/>
                                        <p:tgtEl>
                                          <p:spTgt spid="3"/>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1" fill="hold"/>
                                        <p:tgtEl>
                                          <p:spTgt spid="3"/>
                                        </p:tgtEl>
                                      </p:cBhvr>
                                      <p:by x="226126" y="226126"/>
                                    </p:animScale>
                                  </p:childTnLst>
                                </p:cTn>
                              </p:par>
                              <p:par>
                                <p:cTn id="9" presetID="10" presetClass="exit" presetSubtype="0" fill="hold" nodeType="withEffect">
                                  <p:stCondLst>
                                    <p:cond delay="0"/>
                                  </p:stCondLst>
                                  <p:childTnLst>
                                    <p:animEffect transition="out" filter="fade">
                                      <p:cBhvr>
                                        <p:cTn id="10" dur="10"/>
                                        <p:tgtEl>
                                          <p:spTgt spid="13"/>
                                        </p:tgtEl>
                                      </p:cBhvr>
                                    </p:animEffect>
                                    <p:set>
                                      <p:cBhvr>
                                        <p:cTn id="11" dur="1" fill="hold">
                                          <p:stCondLst>
                                            <p:cond delay="9"/>
                                          </p:stCondLst>
                                        </p:cTn>
                                        <p:tgtEl>
                                          <p:spTgt spid="13"/>
                                        </p:tgtEl>
                                        <p:attrNameLst>
                                          <p:attrName>style.visibility</p:attrName>
                                        </p:attrNameLst>
                                      </p:cBhvr>
                                      <p:to>
                                        <p:strVal val="hidden"/>
                                      </p:to>
                                    </p:set>
                                  </p:childTnLst>
                                </p:cTn>
                              </p:par>
                              <p:par>
                                <p:cTn id="12" presetID="42" presetClass="path" presetSubtype="0" fill="hold" nodeType="withEffect">
                                  <p:stCondLst>
                                    <p:cond delay="0"/>
                                  </p:stCondLst>
                                  <p:childTnLst>
                                    <p:animMotion origin="layout" path="M 0.3880128 -0.3840502 C 0.1940064 -0.1920251 0.1940064 -0.1920251 8.940697E-08 2.980232E-08 E" pathEditMode="relative" ptsTypes="">
                                      <p:cBhvr>
                                        <p:cTn id="13" dur="400" fill="hold"/>
                                        <p:tgtEl>
                                          <p:spTgt spid="3"/>
                                        </p:tgtEl>
                                        <p:attrNameLst>
                                          <p:attrName>ppt_x</p:attrName>
                                          <p:attrName>ppt_y</p:attrName>
                                        </p:attrNameLst>
                                      </p:cBhvr>
                                    </p:animMotion>
                                  </p:childTnLst>
                                </p:cTn>
                              </p:par>
                              <p:par>
                                <p:cTn id="14" presetID="6" presetClass="emph" presetSubtype="0" fill="hold" nodeType="withEffect">
                                  <p:stCondLst>
                                    <p:cond delay="0"/>
                                  </p:stCondLst>
                                  <p:childTnLst>
                                    <p:animScale>
                                      <p:cBhvr>
                                        <p:cTn id="15" dur="400" fill="hold"/>
                                        <p:tgtEl>
                                          <p:spTgt spid="3"/>
                                        </p:tgtEl>
                                      </p:cBhvr>
                                      <p:by x="44223" y="44223"/>
                                    </p:animScale>
                                  </p:childTnLst>
                                </p:cTn>
                              </p:par>
                            </p:childTnLst>
                          </p:cTn>
                        </p:par>
                        <p:par>
                          <p:cTn id="16" fill="hold">
                            <p:stCondLst>
                              <p:cond delay="400"/>
                            </p:stCondLst>
                            <p:childTnLst>
                              <p:par>
                                <p:cTn id="17" presetID="1" presetClass="entr" presetSubtype="0" fill="hold" grpId="0" nodeType="afterEffect">
                                  <p:stCondLst>
                                    <p:cond delay="0"/>
                                  </p:stCondLst>
                                  <p:childTnLst>
                                    <p:set>
                                      <p:cBhvr>
                                        <p:cTn id="18" dur="1" fill="hold">
                                          <p:stCondLst>
                                            <p:cond delay="9"/>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
                                          </p:stCondLst>
                                        </p:cTn>
                                        <p:tgtEl>
                                          <p:spTgt spid="19"/>
                                        </p:tgtEl>
                                        <p:attrNameLst>
                                          <p:attrName>style.visibility</p:attrName>
                                        </p:attrNameLst>
                                      </p:cBhvr>
                                      <p:to>
                                        <p:strVal val="visible"/>
                                      </p:to>
                                    </p:set>
                                  </p:childTnLst>
                                </p:cTn>
                              </p:par>
                              <p:par>
                                <p:cTn id="25" presetID="10" presetClass="exit" presetSubtype="0" fill="hold" nodeType="withEffect">
                                  <p:stCondLst>
                                    <p:cond delay="10"/>
                                  </p:stCondLst>
                                  <p:childTnLst>
                                    <p:animEffect transition="out" filter="fade">
                                      <p:cBhvr>
                                        <p:cTn id="26" dur="10"/>
                                        <p:tgtEl>
                                          <p:spTgt spid="3"/>
                                        </p:tgtEl>
                                      </p:cBhvr>
                                    </p:animEffect>
                                    <p:set>
                                      <p:cBhvr>
                                        <p:cTn id="27" dur="1" fill="hold">
                                          <p:stCondLst>
                                            <p:cond delay="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Standards</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26</a:t>
            </a:fld>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033" y="1843555"/>
            <a:ext cx="3711230" cy="3778843"/>
          </a:xfrm>
          <a:prstGeom prst="rect">
            <a:avLst/>
          </a:prstGeom>
        </p:spPr>
      </p:pic>
      <p:sp>
        <p:nvSpPr>
          <p:cNvPr id="15" name="TextBox 14"/>
          <p:cNvSpPr txBox="1">
            <a:spLocks noChangeAspect="1"/>
          </p:cNvSpPr>
          <p:nvPr/>
        </p:nvSpPr>
        <p:spPr>
          <a:xfrm>
            <a:off x="5566995" y="3142224"/>
            <a:ext cx="3545068" cy="646331"/>
          </a:xfrm>
          <a:prstGeom prst="rect">
            <a:avLst/>
          </a:prstGeom>
          <a:noFill/>
        </p:spPr>
        <p:txBody>
          <a:bodyPr wrap="square" rtlCol="0">
            <a:spAutoFit/>
          </a:bodyPr>
          <a:lstStyle/>
          <a:p>
            <a:r>
              <a:rPr lang="en-GB" dirty="0" smtClean="0"/>
              <a:t>Footway: 	350mm Depth</a:t>
            </a:r>
          </a:p>
          <a:p>
            <a:r>
              <a:rPr lang="en-GB" dirty="0" smtClean="0"/>
              <a:t>Carriageway: 	600mm Depth</a:t>
            </a:r>
            <a:endParaRPr lang="en-GB" dirty="0"/>
          </a:p>
        </p:txBody>
      </p:sp>
      <p:sp>
        <p:nvSpPr>
          <p:cNvPr id="17" name="TextBox 16"/>
          <p:cNvSpPr txBox="1">
            <a:spLocks noChangeAspect="1"/>
          </p:cNvSpPr>
          <p:nvPr/>
        </p:nvSpPr>
        <p:spPr>
          <a:xfrm>
            <a:off x="5566995" y="4889576"/>
            <a:ext cx="3600816" cy="646331"/>
          </a:xfrm>
          <a:prstGeom prst="rect">
            <a:avLst/>
          </a:prstGeom>
          <a:noFill/>
        </p:spPr>
        <p:txBody>
          <a:bodyPr wrap="square" rtlCol="0">
            <a:spAutoFit/>
          </a:bodyPr>
          <a:lstStyle/>
          <a:p>
            <a:r>
              <a:rPr lang="en-GB" dirty="0" smtClean="0"/>
              <a:t>Footway: 	600mm Depth</a:t>
            </a:r>
          </a:p>
          <a:p>
            <a:r>
              <a:rPr lang="en-GB" dirty="0" smtClean="0"/>
              <a:t>Carriageway: 	800mm Depth</a:t>
            </a:r>
            <a:endParaRPr lang="en-GB" dirty="0"/>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692" y="1843555"/>
            <a:ext cx="3683372" cy="1302123"/>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6995" y="3886578"/>
            <a:ext cx="3700928" cy="971493"/>
          </a:xfrm>
          <a:prstGeom prst="rect">
            <a:avLst/>
          </a:prstGeom>
        </p:spPr>
      </p:pic>
      <p:pic>
        <p:nvPicPr>
          <p:cNvPr id="14" name="SpotlightShaped4468dbc-7b02-4a6a-9fdf-7f63dfbd5612" hidden="1"/>
          <p:cNvPicPr>
            <a:picLocks noChangeAspect="1"/>
          </p:cNvPicPr>
          <p:nvPr/>
        </p:nvPicPr>
        <p:blipFill>
          <a:blip r:embed="rId6"/>
          <a:stretch>
            <a:fillRect/>
          </a:stretch>
        </p:blipFill>
        <p:spPr>
          <a:xfrm>
            <a:off x="2409958" y="3233975"/>
            <a:ext cx="553384" cy="2326090"/>
          </a:xfrm>
          <a:prstGeom prst="rect">
            <a:avLst/>
          </a:prstGeom>
        </p:spPr>
      </p:pic>
    </p:spTree>
    <p:extLst>
      <p:ext uri="{BB962C8B-B14F-4D97-AF65-F5344CB8AC3E}">
        <p14:creationId xmlns:p14="http://schemas.microsoft.com/office/powerpoint/2010/main" val="719858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5497" y="1876536"/>
            <a:ext cx="3928950" cy="2603400"/>
          </a:xfrm>
          <a:prstGeom prst="rect">
            <a:avLst/>
          </a:prstGeom>
        </p:spPr>
      </p:pic>
      <p:sp>
        <p:nvSpPr>
          <p:cNvPr id="2" name="Title 1"/>
          <p:cNvSpPr>
            <a:spLocks noGrp="1"/>
          </p:cNvSpPr>
          <p:nvPr>
            <p:ph type="title"/>
          </p:nvPr>
        </p:nvSpPr>
        <p:spPr/>
        <p:txBody>
          <a:bodyPr/>
          <a:lstStyle/>
          <a:p>
            <a:r>
              <a:rPr lang="en-GB" dirty="0" smtClean="0"/>
              <a:t>What is the fibre used for?</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27</a:t>
            </a:fld>
            <a:endParaRPr lang="en-GB"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642" y="3843104"/>
            <a:ext cx="3688806" cy="1800538"/>
          </a:xfrm>
          <a:prstGeom prst="rect">
            <a:avLst/>
          </a:prstGeom>
        </p:spPr>
      </p:pic>
      <p:pic>
        <p:nvPicPr>
          <p:cNvPr id="1026" name="Picture 2" descr="Image result for wireles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19446" y="2010773"/>
            <a:ext cx="2564457" cy="20515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AN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782" y="1959794"/>
            <a:ext cx="1682303" cy="16823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orawa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57163" y="3925663"/>
            <a:ext cx="2930807" cy="169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1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1844" y="1879212"/>
            <a:ext cx="3506466" cy="177782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1924" y="873537"/>
            <a:ext cx="3633193" cy="2422129"/>
          </a:xfrm>
          <a:prstGeom prst="rect">
            <a:avLst/>
          </a:prstGeom>
        </p:spPr>
      </p:pic>
      <p:pic>
        <p:nvPicPr>
          <p:cNvPr id="7" name="Picture 6"/>
          <p:cNvPicPr>
            <a:picLocks noChangeAspect="1"/>
          </p:cNvPicPr>
          <p:nvPr/>
        </p:nvPicPr>
        <p:blipFill>
          <a:blip r:embed="rId5"/>
          <a:stretch>
            <a:fillRect/>
          </a:stretch>
        </p:blipFill>
        <p:spPr>
          <a:xfrm>
            <a:off x="4521551" y="3880851"/>
            <a:ext cx="4652501" cy="2271051"/>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195" b="-9883"/>
          <a:stretch/>
        </p:blipFill>
        <p:spPr>
          <a:xfrm>
            <a:off x="293690" y="4321385"/>
            <a:ext cx="2840966" cy="1847279"/>
          </a:xfrm>
          <a:prstGeom prst="rect">
            <a:avLst/>
          </a:prstGeom>
        </p:spPr>
      </p:pic>
      <p:sp>
        <p:nvSpPr>
          <p:cNvPr id="9" name="TextBox 8"/>
          <p:cNvSpPr txBox="1"/>
          <p:nvPr/>
        </p:nvSpPr>
        <p:spPr>
          <a:xfrm>
            <a:off x="6065579" y="1192748"/>
            <a:ext cx="2745879" cy="423834"/>
          </a:xfrm>
          <a:prstGeom prst="rect">
            <a:avLst/>
          </a:prstGeom>
          <a:noFill/>
        </p:spPr>
        <p:txBody>
          <a:bodyPr wrap="square" rtlCol="0">
            <a:spAutoFit/>
          </a:bodyPr>
          <a:lstStyle/>
          <a:p>
            <a:r>
              <a:rPr lang="en-GB" sz="2154" dirty="0">
                <a:solidFill>
                  <a:schemeClr val="accent1"/>
                </a:solidFill>
              </a:rPr>
              <a:t>Outside Public Wi-Fi</a:t>
            </a:r>
            <a:endParaRPr lang="en-GB" sz="2154" dirty="0">
              <a:solidFill>
                <a:schemeClr val="accent1"/>
              </a:solidFill>
            </a:endParaRPr>
          </a:p>
        </p:txBody>
      </p:sp>
      <p:sp>
        <p:nvSpPr>
          <p:cNvPr id="10" name="TextBox 9"/>
          <p:cNvSpPr txBox="1"/>
          <p:nvPr/>
        </p:nvSpPr>
        <p:spPr>
          <a:xfrm>
            <a:off x="6330207" y="3359890"/>
            <a:ext cx="3029335" cy="423834"/>
          </a:xfrm>
          <a:prstGeom prst="rect">
            <a:avLst/>
          </a:prstGeom>
          <a:noFill/>
        </p:spPr>
        <p:txBody>
          <a:bodyPr wrap="square" rtlCol="0">
            <a:spAutoFit/>
          </a:bodyPr>
          <a:lstStyle/>
          <a:p>
            <a:r>
              <a:rPr lang="en-GB" sz="2154" dirty="0">
                <a:solidFill>
                  <a:schemeClr val="accent1"/>
                </a:solidFill>
              </a:rPr>
              <a:t>Data </a:t>
            </a:r>
            <a:r>
              <a:rPr lang="en-GB" sz="2154" dirty="0" smtClean="0">
                <a:solidFill>
                  <a:schemeClr val="accent1"/>
                </a:solidFill>
              </a:rPr>
              <a:t>Centre Hosting</a:t>
            </a:r>
            <a:endParaRPr lang="en-GB" sz="2154" dirty="0">
              <a:solidFill>
                <a:schemeClr val="accent1"/>
              </a:solidFill>
            </a:endParaRPr>
          </a:p>
        </p:txBody>
      </p:sp>
      <p:sp>
        <p:nvSpPr>
          <p:cNvPr id="11" name="TextBox 10"/>
          <p:cNvSpPr txBox="1"/>
          <p:nvPr/>
        </p:nvSpPr>
        <p:spPr>
          <a:xfrm>
            <a:off x="144240" y="1410664"/>
            <a:ext cx="4043579" cy="400110"/>
          </a:xfrm>
          <a:prstGeom prst="rect">
            <a:avLst/>
          </a:prstGeom>
          <a:noFill/>
        </p:spPr>
        <p:txBody>
          <a:bodyPr wrap="square" rtlCol="0">
            <a:spAutoFit/>
          </a:bodyPr>
          <a:lstStyle/>
          <a:p>
            <a:r>
              <a:rPr lang="en-GB" sz="2000" dirty="0">
                <a:solidFill>
                  <a:schemeClr val="accent1"/>
                </a:solidFill>
              </a:rPr>
              <a:t>Building Management Systems</a:t>
            </a:r>
            <a:endParaRPr lang="en-GB" sz="2000" dirty="0">
              <a:solidFill>
                <a:schemeClr val="accent1"/>
              </a:solidFill>
            </a:endParaRPr>
          </a:p>
        </p:txBody>
      </p:sp>
      <p:sp>
        <p:nvSpPr>
          <p:cNvPr id="12" name="TextBox 11"/>
          <p:cNvSpPr txBox="1"/>
          <p:nvPr/>
        </p:nvSpPr>
        <p:spPr>
          <a:xfrm>
            <a:off x="3144522" y="4304419"/>
            <a:ext cx="1623672" cy="755335"/>
          </a:xfrm>
          <a:prstGeom prst="rect">
            <a:avLst/>
          </a:prstGeom>
          <a:noFill/>
        </p:spPr>
        <p:txBody>
          <a:bodyPr wrap="square" rtlCol="0">
            <a:spAutoFit/>
          </a:bodyPr>
          <a:lstStyle/>
          <a:p>
            <a:r>
              <a:rPr lang="en-GB" sz="2154" dirty="0">
                <a:solidFill>
                  <a:schemeClr val="accent1"/>
                </a:solidFill>
              </a:rPr>
              <a:t>College </a:t>
            </a:r>
          </a:p>
          <a:p>
            <a:r>
              <a:rPr lang="en-GB" sz="2154" dirty="0">
                <a:solidFill>
                  <a:schemeClr val="accent1"/>
                </a:solidFill>
              </a:rPr>
              <a:t>Hostels</a:t>
            </a:r>
            <a:endParaRPr lang="en-GB" sz="2154" dirty="0">
              <a:solidFill>
                <a:schemeClr val="accent1"/>
              </a:solidFill>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86746" y="2084602"/>
            <a:ext cx="2267316" cy="1736764"/>
          </a:xfrm>
          <a:prstGeom prst="rect">
            <a:avLst/>
          </a:prstGeom>
        </p:spPr>
      </p:pic>
      <p:sp>
        <p:nvSpPr>
          <p:cNvPr id="14" name="TextBox 13"/>
          <p:cNvSpPr txBox="1"/>
          <p:nvPr/>
        </p:nvSpPr>
        <p:spPr>
          <a:xfrm>
            <a:off x="3823578" y="2175058"/>
            <a:ext cx="937698" cy="423834"/>
          </a:xfrm>
          <a:prstGeom prst="rect">
            <a:avLst/>
          </a:prstGeom>
          <a:noFill/>
        </p:spPr>
        <p:txBody>
          <a:bodyPr wrap="square" rtlCol="0">
            <a:spAutoFit/>
          </a:bodyPr>
          <a:lstStyle/>
          <a:p>
            <a:r>
              <a:rPr lang="en-GB" sz="2154" dirty="0">
                <a:solidFill>
                  <a:schemeClr val="accent1"/>
                </a:solidFill>
              </a:rPr>
              <a:t>CCTV</a:t>
            </a:r>
            <a:endParaRPr lang="en-GB" sz="2154" dirty="0">
              <a:solidFill>
                <a:schemeClr val="accent1"/>
              </a:solidFill>
            </a:endParaRPr>
          </a:p>
        </p:txBody>
      </p:sp>
      <p:sp>
        <p:nvSpPr>
          <p:cNvPr id="15" name="Title 1"/>
          <p:cNvSpPr txBox="1">
            <a:spLocks/>
          </p:cNvSpPr>
          <p:nvPr/>
        </p:nvSpPr>
        <p:spPr bwMode="auto">
          <a:xfrm>
            <a:off x="303646" y="421481"/>
            <a:ext cx="8574863" cy="3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500" b="1">
                <a:solidFill>
                  <a:schemeClr val="tx2"/>
                </a:solidFill>
                <a:latin typeface="Roboto condensed" panose="02000000000000000000" pitchFamily="2" charset="0"/>
                <a:ea typeface="Roboto condensed" panose="02000000000000000000" pitchFamily="2" charset="0"/>
                <a:cs typeface="+mj-cs"/>
              </a:defRPr>
            </a:lvl1pPr>
            <a:lvl2pPr algn="l" rtl="0" eaLnBrk="1" fontAlgn="base" hangingPunct="1">
              <a:spcBef>
                <a:spcPct val="0"/>
              </a:spcBef>
              <a:spcAft>
                <a:spcPct val="0"/>
              </a:spcAft>
              <a:defRPr sz="3500" b="1">
                <a:solidFill>
                  <a:schemeClr val="tx2"/>
                </a:solidFill>
                <a:latin typeface="Arial" charset="0"/>
              </a:defRPr>
            </a:lvl2pPr>
            <a:lvl3pPr algn="l" rtl="0" eaLnBrk="1" fontAlgn="base" hangingPunct="1">
              <a:spcBef>
                <a:spcPct val="0"/>
              </a:spcBef>
              <a:spcAft>
                <a:spcPct val="0"/>
              </a:spcAft>
              <a:defRPr sz="3500" b="1">
                <a:solidFill>
                  <a:schemeClr val="tx2"/>
                </a:solidFill>
                <a:latin typeface="Arial" charset="0"/>
              </a:defRPr>
            </a:lvl3pPr>
            <a:lvl4pPr algn="l" rtl="0" eaLnBrk="1" fontAlgn="base" hangingPunct="1">
              <a:spcBef>
                <a:spcPct val="0"/>
              </a:spcBef>
              <a:spcAft>
                <a:spcPct val="0"/>
              </a:spcAft>
              <a:defRPr sz="3500" b="1">
                <a:solidFill>
                  <a:schemeClr val="tx2"/>
                </a:solidFill>
                <a:latin typeface="Arial" charset="0"/>
              </a:defRPr>
            </a:lvl4pPr>
            <a:lvl5pPr algn="l" rtl="0" eaLnBrk="1" fontAlgn="base" hangingPunct="1">
              <a:spcBef>
                <a:spcPct val="0"/>
              </a:spcBef>
              <a:spcAft>
                <a:spcPct val="0"/>
              </a:spcAft>
              <a:defRPr sz="3500" b="1">
                <a:solidFill>
                  <a:schemeClr val="tx2"/>
                </a:solidFill>
                <a:latin typeface="Arial" charset="0"/>
              </a:defRPr>
            </a:lvl5pPr>
            <a:lvl6pPr marL="614111" algn="l" rtl="0" eaLnBrk="1" fontAlgn="base" hangingPunct="1">
              <a:spcBef>
                <a:spcPct val="0"/>
              </a:spcBef>
              <a:spcAft>
                <a:spcPct val="0"/>
              </a:spcAft>
              <a:defRPr sz="3500" b="1">
                <a:solidFill>
                  <a:schemeClr val="tx2"/>
                </a:solidFill>
                <a:latin typeface="Arial" charset="0"/>
              </a:defRPr>
            </a:lvl6pPr>
            <a:lvl7pPr marL="1228222" algn="l" rtl="0" eaLnBrk="1" fontAlgn="base" hangingPunct="1">
              <a:spcBef>
                <a:spcPct val="0"/>
              </a:spcBef>
              <a:spcAft>
                <a:spcPct val="0"/>
              </a:spcAft>
              <a:defRPr sz="3500" b="1">
                <a:solidFill>
                  <a:schemeClr val="tx2"/>
                </a:solidFill>
                <a:latin typeface="Arial" charset="0"/>
              </a:defRPr>
            </a:lvl7pPr>
            <a:lvl8pPr marL="1842333" algn="l" rtl="0" eaLnBrk="1" fontAlgn="base" hangingPunct="1">
              <a:spcBef>
                <a:spcPct val="0"/>
              </a:spcBef>
              <a:spcAft>
                <a:spcPct val="0"/>
              </a:spcAft>
              <a:defRPr sz="3500" b="1">
                <a:solidFill>
                  <a:schemeClr val="tx2"/>
                </a:solidFill>
                <a:latin typeface="Arial" charset="0"/>
              </a:defRPr>
            </a:lvl8pPr>
            <a:lvl9pPr marL="2456444" algn="l" rtl="0" eaLnBrk="1" fontAlgn="base" hangingPunct="1">
              <a:spcBef>
                <a:spcPct val="0"/>
              </a:spcBef>
              <a:spcAft>
                <a:spcPct val="0"/>
              </a:spcAft>
              <a:defRPr sz="3500" b="1">
                <a:solidFill>
                  <a:schemeClr val="tx2"/>
                </a:solidFill>
                <a:latin typeface="Arial" charset="0"/>
              </a:defRPr>
            </a:lvl9pPr>
          </a:lstStyle>
          <a:p>
            <a:r>
              <a:rPr lang="en-GB" sz="2692" kern="0" dirty="0">
                <a:latin typeface="+mj-lt"/>
              </a:rPr>
              <a:t>What else is the fibre used for?</a:t>
            </a:r>
            <a:endParaRPr lang="en-GB" sz="2692" kern="0" dirty="0">
              <a:latin typeface="+mj-lt"/>
            </a:endParaRPr>
          </a:p>
        </p:txBody>
      </p:sp>
    </p:spTree>
    <p:extLst>
      <p:ext uri="{BB962C8B-B14F-4D97-AF65-F5344CB8AC3E}">
        <p14:creationId xmlns:p14="http://schemas.microsoft.com/office/powerpoint/2010/main" val="407398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16" y="291718"/>
            <a:ext cx="8574863" cy="333827"/>
          </a:xfrm>
        </p:spPr>
        <p:txBody>
          <a:bodyPr/>
          <a:lstStyle/>
          <a:p>
            <a:r>
              <a:rPr lang="en-GB" dirty="0" smtClean="0">
                <a:latin typeface="+mj-lt"/>
              </a:rPr>
              <a:t>GBN Customers</a:t>
            </a:r>
            <a:endParaRPr lang="en-GB" dirty="0">
              <a:latin typeface="+mj-lt"/>
            </a:endParaRPr>
          </a:p>
        </p:txBody>
      </p:sp>
      <p:pic>
        <p:nvPicPr>
          <p:cNvPr id="7" name="Picture 6"/>
          <p:cNvPicPr>
            <a:picLocks noChangeAspect="1"/>
          </p:cNvPicPr>
          <p:nvPr/>
        </p:nvPicPr>
        <p:blipFill>
          <a:blip r:embed="rId3"/>
          <a:stretch>
            <a:fillRect/>
          </a:stretch>
        </p:blipFill>
        <p:spPr>
          <a:xfrm>
            <a:off x="304816" y="2015185"/>
            <a:ext cx="1531347" cy="1773139"/>
          </a:xfrm>
          <a:prstGeom prst="rect">
            <a:avLst/>
          </a:prstGeom>
        </p:spPr>
      </p:pic>
      <p:pic>
        <p:nvPicPr>
          <p:cNvPr id="9" name="Picture 8"/>
          <p:cNvPicPr>
            <a:picLocks noChangeAspect="1"/>
          </p:cNvPicPr>
          <p:nvPr/>
        </p:nvPicPr>
        <p:blipFill>
          <a:blip r:embed="rId4"/>
          <a:stretch>
            <a:fillRect/>
          </a:stretch>
        </p:blipFill>
        <p:spPr>
          <a:xfrm>
            <a:off x="122013" y="4286237"/>
            <a:ext cx="3428301" cy="1184674"/>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0058" y="1933730"/>
            <a:ext cx="2482699" cy="968025"/>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7344" y="3012233"/>
            <a:ext cx="1379753" cy="1361356"/>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05264" y="3019349"/>
            <a:ext cx="2298586" cy="1149293"/>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61846" y="5117109"/>
            <a:ext cx="2119083" cy="1059542"/>
          </a:xfrm>
          <a:prstGeom prst="rect">
            <a:avLst/>
          </a:prstGeom>
        </p:spPr>
      </p:pic>
      <p:pic>
        <p:nvPicPr>
          <p:cNvPr id="8" name="Picture 7"/>
          <p:cNvPicPr>
            <a:picLocks noChangeAspect="1"/>
          </p:cNvPicPr>
          <p:nvPr/>
        </p:nvPicPr>
        <p:blipFill>
          <a:blip r:embed="rId9"/>
          <a:stretch>
            <a:fillRect/>
          </a:stretch>
        </p:blipFill>
        <p:spPr>
          <a:xfrm>
            <a:off x="5894398" y="1928917"/>
            <a:ext cx="3234948" cy="3372909"/>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98475" y="974345"/>
            <a:ext cx="3426794" cy="80187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60149" y="871944"/>
            <a:ext cx="3113983" cy="864588"/>
          </a:xfrm>
          <a:prstGeom prst="rect">
            <a:avLst/>
          </a:prstGeom>
        </p:spPr>
      </p:pic>
      <p:pic>
        <p:nvPicPr>
          <p:cNvPr id="2" name="Picture 1"/>
          <p:cNvPicPr>
            <a:picLocks noChangeAspect="1"/>
          </p:cNvPicPr>
          <p:nvPr/>
        </p:nvPicPr>
        <p:blipFill>
          <a:blip r:embed="rId12"/>
          <a:stretch>
            <a:fillRect/>
          </a:stretch>
        </p:blipFill>
        <p:spPr>
          <a:xfrm>
            <a:off x="3975925" y="4319381"/>
            <a:ext cx="1586078" cy="1341557"/>
          </a:xfrm>
          <a:prstGeom prst="rect">
            <a:avLst/>
          </a:prstGeom>
        </p:spPr>
      </p:pic>
    </p:spTree>
    <p:extLst>
      <p:ext uri="{BB962C8B-B14F-4D97-AF65-F5344CB8AC3E}">
        <p14:creationId xmlns:p14="http://schemas.microsoft.com/office/powerpoint/2010/main" val="29454505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PTLabsZoomToAreaSlide20170117164049111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Proposed in March 1987</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a:t>
            </a:fld>
            <a:endParaRPr lang="en-GB" dirty="0"/>
          </a:p>
        </p:txBody>
      </p:sp>
      <p:pic>
        <p:nvPicPr>
          <p:cNvPr id="6" name="Picture 5"/>
          <p:cNvPicPr>
            <a:picLocks noChangeAspect="1"/>
          </p:cNvPicPr>
          <p:nvPr/>
        </p:nvPicPr>
        <p:blipFill>
          <a:blip r:embed="rId2"/>
          <a:stretch>
            <a:fillRect/>
          </a:stretch>
        </p:blipFill>
        <p:spPr>
          <a:xfrm>
            <a:off x="663229" y="1982003"/>
            <a:ext cx="2828229" cy="3385083"/>
          </a:xfrm>
          <a:prstGeom prst="rect">
            <a:avLst/>
          </a:prstGeom>
        </p:spPr>
      </p:pic>
      <p:sp>
        <p:nvSpPr>
          <p:cNvPr id="7" name="TextBox 6"/>
          <p:cNvSpPr txBox="1"/>
          <p:nvPr/>
        </p:nvSpPr>
        <p:spPr>
          <a:xfrm>
            <a:off x="94324" y="5310956"/>
            <a:ext cx="3966038" cy="5184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769" dirty="0"/>
              <a:t>World Wide Web - 1991</a:t>
            </a:r>
            <a:endParaRPr lang="en-GB" sz="2769" dirty="0"/>
          </a:p>
        </p:txBody>
      </p:sp>
      <p:pic>
        <p:nvPicPr>
          <p:cNvPr id="8" name="Picture 7"/>
          <p:cNvPicPr>
            <a:picLocks noChangeAspect="1"/>
          </p:cNvPicPr>
          <p:nvPr/>
        </p:nvPicPr>
        <p:blipFill>
          <a:blip r:embed="rId3"/>
          <a:stretch>
            <a:fillRect/>
          </a:stretch>
        </p:blipFill>
        <p:spPr>
          <a:xfrm>
            <a:off x="4762467" y="1123962"/>
            <a:ext cx="4205709" cy="3121310"/>
          </a:xfrm>
          <a:prstGeom prst="rect">
            <a:avLst/>
          </a:prstGeom>
        </p:spPr>
      </p:pic>
      <p:sp>
        <p:nvSpPr>
          <p:cNvPr id="3" name="PPTLabsMagnifyShape201701171640491177"/>
          <p:cNvSpPr/>
          <p:nvPr/>
        </p:nvSpPr>
        <p:spPr>
          <a:xfrm>
            <a:off x="7284144" y="1018140"/>
            <a:ext cx="1938702" cy="963863"/>
          </a:xfrm>
          <a:prstGeom prst="rect">
            <a:avLst/>
          </a:prstGeom>
          <a:solidFill>
            <a:srgbClr val="AAAAAA">
              <a:alpha val="3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smtClean="0">
                <a:solidFill>
                  <a:srgbClr val="FFFFFF"/>
                </a:solidFill>
              </a:rPr>
              <a:t>Zoom Shape 1</a:t>
            </a:r>
            <a:endParaRPr lang="en-GB" b="1">
              <a:solidFill>
                <a:srgbClr val="FFFFFF"/>
              </a:solidFill>
            </a:endParaRPr>
          </a:p>
        </p:txBody>
      </p:sp>
    </p:spTree>
    <p:extLst>
      <p:ext uri="{BB962C8B-B14F-4D97-AF65-F5344CB8AC3E}">
        <p14:creationId xmlns:p14="http://schemas.microsoft.com/office/powerpoint/2010/main" val="22942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cost of running a private fibre network?	</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30</a:t>
            </a:fld>
            <a:endParaRPr lang="en-GB" dirty="0"/>
          </a:p>
        </p:txBody>
      </p:sp>
      <p:sp>
        <p:nvSpPr>
          <p:cNvPr id="5" name="Rectangle 4"/>
          <p:cNvSpPr/>
          <p:nvPr/>
        </p:nvSpPr>
        <p:spPr>
          <a:xfrm>
            <a:off x="249425" y="2956841"/>
            <a:ext cx="4486711" cy="1207364"/>
          </a:xfrm>
          <a:prstGeom prst="rect">
            <a:avLst/>
          </a:prstGeom>
          <a:noFill/>
        </p:spPr>
        <p:txBody>
          <a:bodyPr wrap="square" lIns="70339" tIns="35170" rIns="70339" bIns="35170">
            <a:spAutoFit/>
          </a:bodyPr>
          <a:lstStyle/>
          <a:p>
            <a:pPr algn="ctr"/>
            <a:r>
              <a:rPr lang="en-US" sz="7384" dirty="0">
                <a:ln w="0"/>
                <a:effectLst>
                  <a:outerShdw blurRad="38100" dist="19050" dir="2700000" algn="tl" rotWithShape="0">
                    <a:schemeClr val="dk1">
                      <a:alpha val="40000"/>
                    </a:schemeClr>
                  </a:outerShdw>
                </a:effectLst>
              </a:rPr>
              <a:t>£500,000</a:t>
            </a:r>
            <a:endParaRPr lang="en-US" sz="7384"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7141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name="PPTLabsHighlightBulletsSlide20170110175038100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cost of running a private fibre network?	</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31</a:t>
            </a:fld>
            <a:endParaRPr lang="en-GB" dirty="0"/>
          </a:p>
        </p:txBody>
      </p:sp>
      <p:sp>
        <p:nvSpPr>
          <p:cNvPr id="5" name="Rectangle 4"/>
          <p:cNvSpPr/>
          <p:nvPr/>
        </p:nvSpPr>
        <p:spPr>
          <a:xfrm>
            <a:off x="249425" y="2956841"/>
            <a:ext cx="4486711" cy="1207364"/>
          </a:xfrm>
          <a:prstGeom prst="rect">
            <a:avLst/>
          </a:prstGeom>
          <a:noFill/>
        </p:spPr>
        <p:txBody>
          <a:bodyPr wrap="square" lIns="70339" tIns="35170" rIns="70339" bIns="35170">
            <a:spAutoFit/>
          </a:bodyPr>
          <a:lstStyle/>
          <a:p>
            <a:pPr algn="ctr"/>
            <a:r>
              <a:rPr lang="en-US" sz="7384" dirty="0">
                <a:ln w="0"/>
                <a:effectLst>
                  <a:outerShdw blurRad="38100" dist="19050" dir="2700000" algn="tl" rotWithShape="0">
                    <a:schemeClr val="dk1">
                      <a:alpha val="40000"/>
                    </a:schemeClr>
                  </a:outerShdw>
                </a:effectLst>
              </a:rPr>
              <a:t>£500,000</a:t>
            </a:r>
            <a:endParaRPr lang="en-US" sz="7384" dirty="0">
              <a:ln w="0"/>
              <a:effectLst>
                <a:outerShdw blurRad="38100" dist="19050" dir="2700000" algn="tl" rotWithShape="0">
                  <a:schemeClr val="dk1">
                    <a:alpha val="40000"/>
                  </a:schemeClr>
                </a:outerShdw>
              </a:effectLst>
            </a:endParaRPr>
          </a:p>
        </p:txBody>
      </p:sp>
      <p:sp>
        <p:nvSpPr>
          <p:cNvPr id="7" name="HighlightTextShape201701101750381006"/>
          <p:cNvSpPr/>
          <p:nvPr/>
        </p:nvSpPr>
        <p:spPr>
          <a:xfrm>
            <a:off x="4819223" y="2125968"/>
            <a:ext cx="5206800" cy="3574102"/>
          </a:xfrm>
          <a:prstGeom prst="rect">
            <a:avLst/>
          </a:prstGeom>
          <a:noFill/>
        </p:spPr>
        <p:txBody>
          <a:bodyPr wrap="square" lIns="70339" tIns="35170" rIns="70339" bIns="35170">
            <a:spAutoFit/>
          </a:bodyPr>
          <a:lstStyle/>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~850 active circuits</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£260 per kilometer</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Staff</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Equipment</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Maintenance of the network</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Extensions to the network</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Office overheads</a:t>
            </a:r>
          </a:p>
          <a:p>
            <a:pPr marL="439598" indent="-439598">
              <a:buFont typeface="Arial" panose="020B0604020202020204" pitchFamily="34" charset="0"/>
              <a:buChar char="•"/>
            </a:pPr>
            <a:r>
              <a:rPr lang="en-US" sz="2461" dirty="0">
                <a:ln w="0"/>
                <a:effectLst>
                  <a:outerShdw blurRad="38100" dist="19050" dir="2700000" algn="tl" rotWithShape="0">
                    <a:schemeClr val="dk1">
                      <a:alpha val="40000"/>
                    </a:schemeClr>
                  </a:outerShdw>
                </a:effectLst>
              </a:rPr>
              <a:t>Promotion</a:t>
            </a:r>
          </a:p>
          <a:p>
            <a:pPr marL="439598" indent="-439598">
              <a:buFont typeface="Arial" panose="020B0604020202020204" pitchFamily="34" charset="0"/>
              <a:buChar char="•"/>
            </a:pPr>
            <a:endParaRPr lang="en-US" sz="3077"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272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100"/>
                                  </p:stCondLst>
                                  <p:childTnLst>
                                    <p:animClr clrSpc="rgb" dir="cw">
                                      <p:cBhvr override="childStyle">
                                        <p:cTn id="6" dur="100" fill="hold"/>
                                        <p:tgtEl>
                                          <p:spTgt spid="7">
                                            <p:txEl>
                                              <p:pRg st="0" end="0"/>
                                            </p:txEl>
                                          </p:spTgt>
                                        </p:tgtEl>
                                        <p:attrNameLst>
                                          <p:attrName>style.color</p:attrName>
                                        </p:attrNameLst>
                                      </p:cBhvr>
                                      <p:to>
                                        <a:srgbClr val="F2290A"/>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100"/>
                                  </p:stCondLst>
                                  <p:childTnLst>
                                    <p:animClr clrSpc="rgb" dir="cw">
                                      <p:cBhvr override="childStyle">
                                        <p:cTn id="10" dur="100" fill="hold"/>
                                        <p:tgtEl>
                                          <p:spTgt spid="7">
                                            <p:txEl>
                                              <p:pRg st="1" end="1"/>
                                            </p:txEl>
                                          </p:spTgt>
                                        </p:tgtEl>
                                        <p:attrNameLst>
                                          <p:attrName>style.color</p:attrName>
                                        </p:attrNameLst>
                                      </p:cBhvr>
                                      <p:to>
                                        <a:srgbClr val="F2290A"/>
                                      </p:to>
                                    </p:animClr>
                                  </p:childTnLst>
                                </p:cTn>
                              </p:par>
                              <p:par>
                                <p:cTn id="11" presetID="3" presetClass="emph" presetSubtype="2" fill="hold" grpId="2" nodeType="withEffect">
                                  <p:stCondLst>
                                    <p:cond delay="100"/>
                                  </p:stCondLst>
                                  <p:childTnLst>
                                    <p:animClr clrSpc="rgb" dir="cw">
                                      <p:cBhvr override="childStyle">
                                        <p:cTn id="12" dur="100" fill="hold"/>
                                        <p:tgtEl>
                                          <p:spTgt spid="7">
                                            <p:txEl>
                                              <p:pRg st="0" end="0"/>
                                            </p:txEl>
                                          </p:spTgt>
                                        </p:tgtEl>
                                        <p:attrNameLst>
                                          <p:attrName>style.color</p:attrName>
                                        </p:attrNameLst>
                                      </p:cBhvr>
                                      <p:to>
                                        <a:srgbClr val="000000"/>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100"/>
                                  </p:stCondLst>
                                  <p:childTnLst>
                                    <p:animClr clrSpc="rgb" dir="cw">
                                      <p:cBhvr override="childStyle">
                                        <p:cTn id="16" dur="100" fill="hold"/>
                                        <p:tgtEl>
                                          <p:spTgt spid="7">
                                            <p:txEl>
                                              <p:pRg st="2" end="2"/>
                                            </p:txEl>
                                          </p:spTgt>
                                        </p:tgtEl>
                                        <p:attrNameLst>
                                          <p:attrName>style.color</p:attrName>
                                        </p:attrNameLst>
                                      </p:cBhvr>
                                      <p:to>
                                        <a:srgbClr val="F2290A"/>
                                      </p:to>
                                    </p:animClr>
                                  </p:childTnLst>
                                </p:cTn>
                              </p:par>
                              <p:par>
                                <p:cTn id="17" presetID="3" presetClass="emph" presetSubtype="2" fill="hold" grpId="2" nodeType="withEffect">
                                  <p:stCondLst>
                                    <p:cond delay="100"/>
                                  </p:stCondLst>
                                  <p:childTnLst>
                                    <p:animClr clrSpc="rgb" dir="cw">
                                      <p:cBhvr override="childStyle">
                                        <p:cTn id="18" dur="100" fill="hold"/>
                                        <p:tgtEl>
                                          <p:spTgt spid="7">
                                            <p:txEl>
                                              <p:pRg st="1" end="1"/>
                                            </p:txEl>
                                          </p:spTgt>
                                        </p:tgtEl>
                                        <p:attrNameLst>
                                          <p:attrName>style.color</p:attrName>
                                        </p:attrNameLst>
                                      </p:cBhvr>
                                      <p:to>
                                        <a:srgbClr val="00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100"/>
                                  </p:stCondLst>
                                  <p:childTnLst>
                                    <p:animClr clrSpc="rgb" dir="cw">
                                      <p:cBhvr override="childStyle">
                                        <p:cTn id="22" dur="100" fill="hold"/>
                                        <p:tgtEl>
                                          <p:spTgt spid="7">
                                            <p:txEl>
                                              <p:pRg st="3" end="3"/>
                                            </p:txEl>
                                          </p:spTgt>
                                        </p:tgtEl>
                                        <p:attrNameLst>
                                          <p:attrName>style.color</p:attrName>
                                        </p:attrNameLst>
                                      </p:cBhvr>
                                      <p:to>
                                        <a:srgbClr val="F2290A"/>
                                      </p:to>
                                    </p:animClr>
                                  </p:childTnLst>
                                </p:cTn>
                              </p:par>
                              <p:par>
                                <p:cTn id="23" presetID="3" presetClass="emph" presetSubtype="2" fill="hold" grpId="2" nodeType="withEffect">
                                  <p:stCondLst>
                                    <p:cond delay="100"/>
                                  </p:stCondLst>
                                  <p:childTnLst>
                                    <p:animClr clrSpc="rgb" dir="cw">
                                      <p:cBhvr override="childStyle">
                                        <p:cTn id="24" dur="100" fill="hold"/>
                                        <p:tgtEl>
                                          <p:spTgt spid="7">
                                            <p:txEl>
                                              <p:pRg st="2" end="2"/>
                                            </p:txEl>
                                          </p:spTgt>
                                        </p:tgtEl>
                                        <p:attrNameLst>
                                          <p:attrName>style.color</p:attrName>
                                        </p:attrNameLst>
                                      </p:cBhvr>
                                      <p:to>
                                        <a:srgbClr val="0000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100"/>
                                  </p:stCondLst>
                                  <p:childTnLst>
                                    <p:animClr clrSpc="rgb" dir="cw">
                                      <p:cBhvr override="childStyle">
                                        <p:cTn id="28" dur="100" fill="hold"/>
                                        <p:tgtEl>
                                          <p:spTgt spid="7">
                                            <p:txEl>
                                              <p:pRg st="4" end="4"/>
                                            </p:txEl>
                                          </p:spTgt>
                                        </p:tgtEl>
                                        <p:attrNameLst>
                                          <p:attrName>style.color</p:attrName>
                                        </p:attrNameLst>
                                      </p:cBhvr>
                                      <p:to>
                                        <a:srgbClr val="F2290A"/>
                                      </p:to>
                                    </p:animClr>
                                  </p:childTnLst>
                                </p:cTn>
                              </p:par>
                              <p:par>
                                <p:cTn id="29" presetID="3" presetClass="emph" presetSubtype="2" fill="hold" grpId="2" nodeType="withEffect">
                                  <p:stCondLst>
                                    <p:cond delay="100"/>
                                  </p:stCondLst>
                                  <p:childTnLst>
                                    <p:animClr clrSpc="rgb" dir="cw">
                                      <p:cBhvr override="childStyle">
                                        <p:cTn id="30" dur="100" fill="hold"/>
                                        <p:tgtEl>
                                          <p:spTgt spid="7">
                                            <p:txEl>
                                              <p:pRg st="3" end="3"/>
                                            </p:txEl>
                                          </p:spTgt>
                                        </p:tgtEl>
                                        <p:attrNameLst>
                                          <p:attrName>style.color</p:attrName>
                                        </p:attrNameLst>
                                      </p:cBhvr>
                                      <p:to>
                                        <a:srgbClr val="000000"/>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1" nodeType="clickEffect">
                                  <p:stCondLst>
                                    <p:cond delay="100"/>
                                  </p:stCondLst>
                                  <p:childTnLst>
                                    <p:animClr clrSpc="rgb" dir="cw">
                                      <p:cBhvr override="childStyle">
                                        <p:cTn id="34" dur="100" fill="hold"/>
                                        <p:tgtEl>
                                          <p:spTgt spid="7">
                                            <p:txEl>
                                              <p:pRg st="5" end="5"/>
                                            </p:txEl>
                                          </p:spTgt>
                                        </p:tgtEl>
                                        <p:attrNameLst>
                                          <p:attrName>style.color</p:attrName>
                                        </p:attrNameLst>
                                      </p:cBhvr>
                                      <p:to>
                                        <a:srgbClr val="F2290A"/>
                                      </p:to>
                                    </p:animClr>
                                  </p:childTnLst>
                                </p:cTn>
                              </p:par>
                              <p:par>
                                <p:cTn id="35" presetID="3" presetClass="emph" presetSubtype="2" fill="hold" grpId="2" nodeType="withEffect">
                                  <p:stCondLst>
                                    <p:cond delay="100"/>
                                  </p:stCondLst>
                                  <p:childTnLst>
                                    <p:animClr clrSpc="rgb" dir="cw">
                                      <p:cBhvr override="childStyle">
                                        <p:cTn id="36" dur="100" fill="hold"/>
                                        <p:tgtEl>
                                          <p:spTgt spid="7">
                                            <p:txEl>
                                              <p:pRg st="4" end="4"/>
                                            </p:txEl>
                                          </p:spTgt>
                                        </p:tgtEl>
                                        <p:attrNameLst>
                                          <p:attrName>style.color</p:attrName>
                                        </p:attrNameLst>
                                      </p:cBhvr>
                                      <p:to>
                                        <a:srgbClr val="000000"/>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grpId="1" nodeType="clickEffect">
                                  <p:stCondLst>
                                    <p:cond delay="100"/>
                                  </p:stCondLst>
                                  <p:childTnLst>
                                    <p:animClr clrSpc="rgb" dir="cw">
                                      <p:cBhvr override="childStyle">
                                        <p:cTn id="40" dur="100" fill="hold"/>
                                        <p:tgtEl>
                                          <p:spTgt spid="7">
                                            <p:txEl>
                                              <p:pRg st="6" end="6"/>
                                            </p:txEl>
                                          </p:spTgt>
                                        </p:tgtEl>
                                        <p:attrNameLst>
                                          <p:attrName>style.color</p:attrName>
                                        </p:attrNameLst>
                                      </p:cBhvr>
                                      <p:to>
                                        <a:srgbClr val="F2290A"/>
                                      </p:to>
                                    </p:animClr>
                                  </p:childTnLst>
                                </p:cTn>
                              </p:par>
                              <p:par>
                                <p:cTn id="41" presetID="3" presetClass="emph" presetSubtype="2" fill="hold" grpId="2" nodeType="withEffect">
                                  <p:stCondLst>
                                    <p:cond delay="100"/>
                                  </p:stCondLst>
                                  <p:childTnLst>
                                    <p:animClr clrSpc="rgb" dir="cw">
                                      <p:cBhvr override="childStyle">
                                        <p:cTn id="42" dur="100" fill="hold"/>
                                        <p:tgtEl>
                                          <p:spTgt spid="7">
                                            <p:txEl>
                                              <p:pRg st="5" end="5"/>
                                            </p:txEl>
                                          </p:spTgt>
                                        </p:tgtEl>
                                        <p:attrNameLst>
                                          <p:attrName>style.color</p:attrName>
                                        </p:attrNameLst>
                                      </p:cBhvr>
                                      <p:to>
                                        <a:srgbClr val="000000"/>
                                      </p:to>
                                    </p:animClr>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1" nodeType="clickEffect">
                                  <p:stCondLst>
                                    <p:cond delay="100"/>
                                  </p:stCondLst>
                                  <p:childTnLst>
                                    <p:animClr clrSpc="rgb" dir="cw">
                                      <p:cBhvr override="childStyle">
                                        <p:cTn id="46" dur="100" fill="hold"/>
                                        <p:tgtEl>
                                          <p:spTgt spid="7">
                                            <p:txEl>
                                              <p:pRg st="7" end="7"/>
                                            </p:txEl>
                                          </p:spTgt>
                                        </p:tgtEl>
                                        <p:attrNameLst>
                                          <p:attrName>style.color</p:attrName>
                                        </p:attrNameLst>
                                      </p:cBhvr>
                                      <p:to>
                                        <a:srgbClr val="F2290A"/>
                                      </p:to>
                                    </p:animClr>
                                  </p:childTnLst>
                                </p:cTn>
                              </p:par>
                              <p:par>
                                <p:cTn id="47" presetID="3" presetClass="emph" presetSubtype="2" fill="hold" grpId="2" nodeType="withEffect">
                                  <p:stCondLst>
                                    <p:cond delay="100"/>
                                  </p:stCondLst>
                                  <p:childTnLst>
                                    <p:animClr clrSpc="rgb" dir="cw">
                                      <p:cBhvr override="childStyle">
                                        <p:cTn id="48" dur="100" fill="hold"/>
                                        <p:tgtEl>
                                          <p:spTgt spid="7">
                                            <p:txEl>
                                              <p:pRg st="6" end="6"/>
                                            </p:txEl>
                                          </p:spTgt>
                                        </p:tgtEl>
                                        <p:attrNameLst>
                                          <p:attrName>style.color</p:attrName>
                                        </p:attrNameLst>
                                      </p:cBhvr>
                                      <p:to>
                                        <a:srgbClr val="000000"/>
                                      </p:to>
                                    </p:animClr>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2" nodeType="clickEffect">
                                  <p:stCondLst>
                                    <p:cond delay="100"/>
                                  </p:stCondLst>
                                  <p:childTnLst>
                                    <p:animClr clrSpc="rgb" dir="cw">
                                      <p:cBhvr override="childStyle">
                                        <p:cTn id="52" dur="100" fill="hold"/>
                                        <p:tgtEl>
                                          <p:spTgt spid="7">
                                            <p:txEl>
                                              <p:pRg st="7" end="7"/>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uiExpand="1" build="p" bldLvl="5"/>
      <p:bldP spid="7" grpId="2" uiExpand="1"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32</a:t>
            </a:fld>
            <a:endParaRPr lang="en-GB" dirty="0"/>
          </a:p>
        </p:txBody>
      </p:sp>
      <p:sp>
        <p:nvSpPr>
          <p:cNvPr id="6" name="Title 1"/>
          <p:cNvSpPr>
            <a:spLocks noGrp="1"/>
          </p:cNvSpPr>
          <p:nvPr>
            <p:ph type="title"/>
          </p:nvPr>
        </p:nvSpPr>
        <p:spPr>
          <a:xfrm>
            <a:off x="448703" y="414412"/>
            <a:ext cx="8574863" cy="333827"/>
          </a:xfrm>
        </p:spPr>
        <p:txBody>
          <a:bodyPr/>
          <a:lstStyle/>
          <a:p>
            <a:r>
              <a:rPr lang="en-GB" dirty="0" smtClean="0"/>
              <a:t>Promoting the network, and the problems of theft	</a:t>
            </a:r>
            <a:endParaRPr lang="en-GB" dirty="0"/>
          </a:p>
        </p:txBody>
      </p:sp>
      <p:pic>
        <p:nvPicPr>
          <p:cNvPr id="13" name="Content Placeholder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744995" y="1849011"/>
            <a:ext cx="5982281" cy="3818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a:srcRect/>
          <a:stretch/>
        </p:blipFill>
        <p:spPr>
          <a:xfrm>
            <a:off x="2022960" y="1828551"/>
            <a:ext cx="5788412" cy="3824220"/>
          </a:xfrm>
          <a:prstGeom prst="rect">
            <a:avLst/>
          </a:prstGeom>
        </p:spPr>
      </p:pic>
      <p:pic>
        <p:nvPicPr>
          <p:cNvPr id="8" name="Picture 7"/>
          <p:cNvPicPr>
            <a:picLocks noChangeAspect="1"/>
          </p:cNvPicPr>
          <p:nvPr/>
        </p:nvPicPr>
        <p:blipFill>
          <a:blip r:embed="rId4"/>
          <a:stretch>
            <a:fillRect/>
          </a:stretch>
        </p:blipFill>
        <p:spPr>
          <a:xfrm>
            <a:off x="92046" y="1808705"/>
            <a:ext cx="6914216" cy="391318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6740" y="1885309"/>
            <a:ext cx="5421534" cy="3822013"/>
          </a:xfrm>
          <a:prstGeom prst="rect">
            <a:avLst/>
          </a:prstGeom>
        </p:spPr>
      </p:pic>
    </p:spTree>
    <p:extLst>
      <p:ext uri="{BB962C8B-B14F-4D97-AF65-F5344CB8AC3E}">
        <p14:creationId xmlns:p14="http://schemas.microsoft.com/office/powerpoint/2010/main" val="22723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name="PPTLabsZoomToAreaSlide201701101802138472">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33</a:t>
            </a:fld>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94083" y="810139"/>
            <a:ext cx="8173324" cy="5401235"/>
          </a:xfrm>
        </p:spPr>
      </p:pic>
      <p:sp>
        <p:nvSpPr>
          <p:cNvPr id="17" name="PPTLabsMagnifyShape201701101802138492"/>
          <p:cNvSpPr/>
          <p:nvPr/>
        </p:nvSpPr>
        <p:spPr>
          <a:xfrm>
            <a:off x="3572914" y="3621539"/>
            <a:ext cx="4043579" cy="2492617"/>
          </a:xfrm>
          <a:prstGeom prst="rect">
            <a:avLst/>
          </a:prstGeom>
          <a:solidFill>
            <a:srgbClr val="AAAAAA">
              <a:alpha val="3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smtClean="0">
                <a:solidFill>
                  <a:srgbClr val="FFFFFF"/>
                </a:solidFill>
              </a:rPr>
              <a:t>Zoom Shape 1</a:t>
            </a:r>
            <a:endParaRPr lang="en-GB" b="1">
              <a:solidFill>
                <a:srgbClr val="FFFFFF"/>
              </a:solidFill>
            </a:endParaRPr>
          </a:p>
        </p:txBody>
      </p:sp>
    </p:spTree>
    <p:extLst>
      <p:ext uri="{BB962C8B-B14F-4D97-AF65-F5344CB8AC3E}">
        <p14:creationId xmlns:p14="http://schemas.microsoft.com/office/powerpoint/2010/main" val="21679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PPTLabsMagnifyingSlide201701101802138762">
    <p:bg>
      <p:bgPr>
        <a:solidFill>
          <a:schemeClr val="bg1"/>
        </a:solidFill>
        <a:effectLst/>
      </p:bgPr>
    </p:bg>
    <p:spTree>
      <p:nvGrpSpPr>
        <p:cNvPr id="1" name=""/>
        <p:cNvGrpSpPr/>
        <p:nvPr/>
      </p:nvGrpSpPr>
      <p:grpSpPr>
        <a:xfrm>
          <a:off x="0" y="0"/>
          <a:ext cx="0" cy="0"/>
          <a:chOff x="0" y="0"/>
          <a:chExt cx="0" cy="0"/>
        </a:xfrm>
      </p:grpSpPr>
      <p:sp>
        <p:nvSpPr>
          <p:cNvPr id="4" name="Slide Number Placeholder 3" hidden="1"/>
          <p:cNvSpPr>
            <a:spLocks noGrp="1"/>
          </p:cNvSpPr>
          <p:nvPr>
            <p:ph type="sldNum" sz="quarter" idx="10"/>
          </p:nvPr>
        </p:nvSpPr>
        <p:spPr/>
        <p:txBody>
          <a:bodyPr/>
          <a:lstStyle/>
          <a:p>
            <a:pPr>
              <a:defRPr/>
            </a:pPr>
            <a:fld id="{B0E03777-A9C0-46AB-9D24-655C0C8B7F6D}" type="slidenum">
              <a:rPr lang="en-GB" smtClean="0"/>
              <a:pPr>
                <a:defRPr/>
              </a:pPr>
              <a:t>34</a:t>
            </a:fld>
            <a:endParaRPr lang="en-GB" dirty="0"/>
          </a:p>
        </p:txBody>
      </p:sp>
      <p:pic>
        <p:nvPicPr>
          <p:cNvPr id="5" name="Content Placeholder 4" hidden="1"/>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94083" y="810139"/>
            <a:ext cx="8173324" cy="5401235"/>
          </a:xfrm>
        </p:spPr>
      </p:pic>
      <p:pic>
        <p:nvPicPr>
          <p:cNvPr id="2" name="PPTLabsMagnifyAreaGroup201701101802143102" hidden="1"/>
          <p:cNvPicPr>
            <a:picLocks/>
          </p:cNvPicPr>
          <p:nvPr/>
        </p:nvPicPr>
        <p:blipFill>
          <a:blip r:embed="rId3"/>
          <a:stretch>
            <a:fillRect/>
          </a:stretch>
        </p:blipFill>
        <p:spPr>
          <a:xfrm>
            <a:off x="1" y="810140"/>
            <a:ext cx="9361488" cy="5401234"/>
          </a:xfrm>
          <a:prstGeom prst="rect">
            <a:avLst/>
          </a:prstGeom>
        </p:spPr>
      </p:pic>
      <p:pic>
        <p:nvPicPr>
          <p:cNvPr id="8" name="PPTLabsMagnifyAreaSlide201701101802143892"/>
          <p:cNvPicPr>
            <a:picLocks/>
          </p:cNvPicPr>
          <p:nvPr/>
        </p:nvPicPr>
        <p:blipFill>
          <a:blip r:embed="rId3"/>
          <a:stretch>
            <a:fillRect/>
          </a:stretch>
        </p:blipFill>
        <p:spPr>
          <a:xfrm>
            <a:off x="1" y="810140"/>
            <a:ext cx="9361488" cy="5401234"/>
          </a:xfrm>
          <a:prstGeom prst="rect">
            <a:avLst/>
          </a:prstGeom>
        </p:spPr>
      </p:pic>
    </p:spTree>
    <p:extLst>
      <p:ext uri="{BB962C8B-B14F-4D97-AF65-F5344CB8AC3E}">
        <p14:creationId xmlns:p14="http://schemas.microsoft.com/office/powerpoint/2010/main" val="30462225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0 C -0.1130137 -0.2908472 -0.1130137 -0.2908472 -0.2260273 -0.5816944 E" pathEditMode="relative" ptsTypes="">
                                      <p:cBhvr>
                                        <p:cTn id="6" dur="500" fill="hold"/>
                                        <p:tgtEl>
                                          <p:spTgt spid="8"/>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500" fill="hold"/>
                                        <p:tgtEl>
                                          <p:spTgt spid="8"/>
                                        </p:tgtEl>
                                      </p:cBhvr>
                                      <p:by x="231515" y="231515"/>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PPTLabsMagnifiedSlide201701101802143922">
    <p:bg>
      <p:bgPr>
        <a:solidFill>
          <a:schemeClr val="bg1"/>
        </a:solidFill>
        <a:effectLst/>
      </p:bgPr>
    </p:bg>
    <p:spTree>
      <p:nvGrpSpPr>
        <p:cNvPr id="1" name=""/>
        <p:cNvGrpSpPr/>
        <p:nvPr/>
      </p:nvGrpSpPr>
      <p:grpSpPr>
        <a:xfrm>
          <a:off x="0" y="0"/>
          <a:ext cx="0" cy="0"/>
          <a:chOff x="0" y="0"/>
          <a:chExt cx="0" cy="0"/>
        </a:xfrm>
      </p:grpSpPr>
      <p:pic>
        <p:nvPicPr>
          <p:cNvPr id="2" name="PPTLabsMagnifyAreaGroup201701101802143102"/>
          <p:cNvPicPr>
            <a:picLocks noChangeAspect="1"/>
          </p:cNvPicPr>
          <p:nvPr/>
        </p:nvPicPr>
        <p:blipFill>
          <a:blip r:embed="rId2"/>
          <a:srcRect/>
          <a:stretch>
            <a:fillRect/>
          </a:stretch>
        </p:blipFill>
        <p:spPr>
          <a:xfrm>
            <a:off x="-8273778" y="-5883926"/>
            <a:ext cx="21676130" cy="12506315"/>
          </a:xfrm>
          <a:prstGeom prst="rect">
            <a:avLst/>
          </a:prstGeom>
        </p:spPr>
      </p:pic>
      <p:sp>
        <p:nvSpPr>
          <p:cNvPr id="9" name="Rectangle 8"/>
          <p:cNvSpPr/>
          <p:nvPr/>
        </p:nvSpPr>
        <p:spPr>
          <a:xfrm>
            <a:off x="747948" y="4397020"/>
            <a:ext cx="4431319" cy="1994094"/>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50624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name="PPTLabsSpotlight201701101803202278">
    <p:bg>
      <p:bgPr>
        <a:solidFill>
          <a:schemeClr val="bg1"/>
        </a:solidFill>
        <a:effectLst/>
      </p:bgPr>
    </p:bg>
    <p:spTree>
      <p:nvGrpSpPr>
        <p:cNvPr id="1" name=""/>
        <p:cNvGrpSpPr/>
        <p:nvPr/>
      </p:nvGrpSpPr>
      <p:grpSpPr>
        <a:xfrm>
          <a:off x="0" y="0"/>
          <a:ext cx="0" cy="0"/>
          <a:chOff x="0" y="0"/>
          <a:chExt cx="0" cy="0"/>
        </a:xfrm>
      </p:grpSpPr>
      <p:pic>
        <p:nvPicPr>
          <p:cNvPr id="2" name="PPTLabsMagnifyAreaGroup201701101802143102"/>
          <p:cNvPicPr>
            <a:picLocks noChangeAspect="1"/>
          </p:cNvPicPr>
          <p:nvPr/>
        </p:nvPicPr>
        <p:blipFill>
          <a:blip r:embed="rId2"/>
          <a:srcRect/>
          <a:stretch>
            <a:fillRect/>
          </a:stretch>
        </p:blipFill>
        <p:spPr>
          <a:xfrm>
            <a:off x="-8273778" y="-5883926"/>
            <a:ext cx="21676130" cy="12506315"/>
          </a:xfrm>
          <a:prstGeom prst="rect">
            <a:avLst/>
          </a:prstGeom>
        </p:spPr>
      </p:pic>
      <p:pic>
        <p:nvPicPr>
          <p:cNvPr id="6" name="SpotlightShape3ce549a6-f521-47cf-91f6-3fa0d434ea6e" hidden="1"/>
          <p:cNvPicPr>
            <a:picLocks noChangeAspect="1"/>
          </p:cNvPicPr>
          <p:nvPr/>
        </p:nvPicPr>
        <p:blipFill>
          <a:blip r:embed="rId3" cstate="screen">
            <a:extLst>
              <a:ext uri="{28A0092B-C50C-407E-A947-70E740481C1C}">
                <a14:useLocalDpi xmlns:a14="http://schemas.microsoft.com/office/drawing/2010/main"/>
              </a:ext>
            </a:extLst>
          </a:blip>
          <a:srcRect b="8994"/>
          <a:stretch>
            <a:fillRect/>
          </a:stretch>
        </p:blipFill>
        <p:spPr>
          <a:xfrm>
            <a:off x="750070" y="4397505"/>
            <a:ext cx="4427075" cy="1813868"/>
          </a:xfrm>
          <a:prstGeom prst="rect">
            <a:avLst/>
          </a:prstGeom>
        </p:spPr>
      </p:pic>
      <p:pic>
        <p:nvPicPr>
          <p:cNvPr id="11" name="SpotlightShape1_rendered"/>
          <p:cNvPicPr>
            <a:picLocks/>
          </p:cNvPicPr>
          <p:nvPr/>
        </p:nvPicPr>
        <p:blipFill>
          <a:blip r:embed="rId4" cstate="screen">
            <a:extLst>
              <a:ext uri="{28A0092B-C50C-407E-A947-70E740481C1C}">
                <a14:useLocalDpi xmlns:a14="http://schemas.microsoft.com/office/drawing/2010/main"/>
              </a:ext>
            </a:extLst>
          </a:blip>
          <a:srcRect l="1518" t="2574" r="1533" b="2556"/>
          <a:stretch>
            <a:fillRect/>
          </a:stretch>
        </p:blipFill>
        <p:spPr>
          <a:xfrm>
            <a:off x="0" y="810139"/>
            <a:ext cx="9361488" cy="5401235"/>
          </a:xfrm>
          <a:prstGeom prst="rect">
            <a:avLst/>
          </a:prstGeom>
        </p:spPr>
      </p:pic>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758192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PTLabsDeMagnifyingSlide201701101802144182">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37</a:t>
            </a:fld>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94083" y="810139"/>
            <a:ext cx="8173324" cy="5401235"/>
          </a:xfrm>
        </p:spPr>
      </p:pic>
      <p:pic>
        <p:nvPicPr>
          <p:cNvPr id="2" name="PPTLabsMagnifyAreaGroup201701101802143102"/>
          <p:cNvPicPr>
            <a:picLocks/>
          </p:cNvPicPr>
          <p:nvPr/>
        </p:nvPicPr>
        <p:blipFill>
          <a:blip r:embed="rId3"/>
          <a:stretch>
            <a:fillRect/>
          </a:stretch>
        </p:blipFill>
        <p:spPr>
          <a:xfrm>
            <a:off x="1" y="810141"/>
            <a:ext cx="9361486" cy="5401234"/>
          </a:xfrm>
          <a:prstGeom prst="rect">
            <a:avLst/>
          </a:prstGeom>
        </p:spPr>
      </p:pic>
      <p:pic>
        <p:nvPicPr>
          <p:cNvPr id="11" name="PPTLabsMagnifyAreaGroup201701101802143102"/>
          <p:cNvPicPr>
            <a:picLocks/>
          </p:cNvPicPr>
          <p:nvPr/>
        </p:nvPicPr>
        <p:blipFill>
          <a:blip r:embed="rId3"/>
          <a:stretch>
            <a:fillRect/>
          </a:stretch>
        </p:blipFill>
        <p:spPr>
          <a:xfrm>
            <a:off x="-8271826" y="-5883443"/>
            <a:ext cx="21673237" cy="12504663"/>
          </a:xfrm>
          <a:prstGeom prst="rect">
            <a:avLst/>
          </a:prstGeom>
        </p:spPr>
      </p:pic>
    </p:spTree>
    <p:extLst>
      <p:ext uri="{BB962C8B-B14F-4D97-AF65-F5344CB8AC3E}">
        <p14:creationId xmlns:p14="http://schemas.microsoft.com/office/powerpoint/2010/main" val="203451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0 0 C -0.1130136 -0.2908474 -0.1130136 -0.2908474 -0.2260273 -0.5816947 E" pathEditMode="relative" ptsTypes="">
                                      <p:cBhvr>
                                        <p:cTn id="6" dur="1" fill="hold"/>
                                        <p:tgtEl>
                                          <p:spTgt spid="2"/>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1" fill="hold"/>
                                        <p:tgtEl>
                                          <p:spTgt spid="2"/>
                                        </p:tgtEl>
                                      </p:cBhvr>
                                      <p:by x="231515" y="231515"/>
                                    </p:animScale>
                                  </p:childTnLst>
                                </p:cTn>
                              </p:par>
                              <p:par>
                                <p:cTn id="9" presetID="10" presetClass="exit" presetSubtype="0" fill="hold" nodeType="withEffect">
                                  <p:stCondLst>
                                    <p:cond delay="0"/>
                                  </p:stCondLst>
                                  <p:childTnLst>
                                    <p:animEffect transition="out" filter="fade">
                                      <p:cBhvr>
                                        <p:cTn id="10" dur="10"/>
                                        <p:tgtEl>
                                          <p:spTgt spid="11"/>
                                        </p:tgtEl>
                                      </p:cBhvr>
                                    </p:animEffect>
                                    <p:set>
                                      <p:cBhvr>
                                        <p:cTn id="11" dur="1" fill="hold">
                                          <p:stCondLst>
                                            <p:cond delay="9"/>
                                          </p:stCondLst>
                                        </p:cTn>
                                        <p:tgtEl>
                                          <p:spTgt spid="11"/>
                                        </p:tgtEl>
                                        <p:attrNameLst>
                                          <p:attrName>style.visibility</p:attrName>
                                        </p:attrNameLst>
                                      </p:cBhvr>
                                      <p:to>
                                        <p:strVal val="hidden"/>
                                      </p:to>
                                    </p:set>
                                  </p:childTnLst>
                                </p:cTn>
                              </p:par>
                              <p:par>
                                <p:cTn id="12" presetID="42" presetClass="path" presetSubtype="0" fill="hold" nodeType="withEffect">
                                  <p:stCondLst>
                                    <p:cond delay="0"/>
                                  </p:stCondLst>
                                  <p:childTnLst>
                                    <p:animMotion origin="layout" path="M -0.2260273 -0.5816945 C -0.1130136 -0.2908472 -0.1130136 -0.2908472 4.470348E-08 -5.960464E-08 E" pathEditMode="relative" ptsTypes="">
                                      <p:cBhvr>
                                        <p:cTn id="13" dur="400" fill="hold"/>
                                        <p:tgtEl>
                                          <p:spTgt spid="2"/>
                                        </p:tgtEl>
                                        <p:attrNameLst>
                                          <p:attrName>ppt_x</p:attrName>
                                          <p:attrName>ppt_y</p:attrName>
                                        </p:attrNameLst>
                                      </p:cBhvr>
                                    </p:animMotion>
                                  </p:childTnLst>
                                </p:cTn>
                              </p:par>
                              <p:par>
                                <p:cTn id="14" presetID="6" presetClass="emph" presetSubtype="0" fill="hold" nodeType="withEffect">
                                  <p:stCondLst>
                                    <p:cond delay="0"/>
                                  </p:stCondLst>
                                  <p:childTnLst>
                                    <p:animScale>
                                      <p:cBhvr>
                                        <p:cTn id="15" dur="400" fill="hold"/>
                                        <p:tgtEl>
                                          <p:spTgt spid="2"/>
                                        </p:tgtEl>
                                      </p:cBhvr>
                                      <p:by x="43194" y="43194"/>
                                    </p:animScale>
                                  </p:childTnLst>
                                </p:cTn>
                              </p:par>
                            </p:childTnLst>
                          </p:cTn>
                        </p:par>
                        <p:par>
                          <p:cTn id="16" fill="hold">
                            <p:stCondLst>
                              <p:cond delay="400"/>
                            </p:stCondLst>
                            <p:childTnLst>
                              <p:par>
                                <p:cTn id="17" presetID="1" presetClass="entr" presetSubtype="0" fill="hold" grpId="0" nodeType="afterEffect">
                                  <p:stCondLst>
                                    <p:cond delay="0"/>
                                  </p:stCondLst>
                                  <p:childTnLst>
                                    <p:set>
                                      <p:cBhvr>
                                        <p:cTn id="18" dur="1" fill="hold">
                                          <p:stCondLst>
                                            <p:cond delay="9"/>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5"/>
                                        </p:tgtEl>
                                        <p:attrNameLst>
                                          <p:attrName>style.visibility</p:attrName>
                                        </p:attrNameLst>
                                      </p:cBhvr>
                                      <p:to>
                                        <p:strVal val="visible"/>
                                      </p:to>
                                    </p:set>
                                  </p:childTnLst>
                                </p:cTn>
                              </p:par>
                              <p:par>
                                <p:cTn id="21" presetID="10" presetClass="exit" presetSubtype="0" fill="hold" nodeType="withEffect">
                                  <p:stCondLst>
                                    <p:cond delay="10"/>
                                  </p:stCondLst>
                                  <p:childTnLst>
                                    <p:animEffect transition="out" filter="fade">
                                      <p:cBhvr>
                                        <p:cTn id="22" dur="10"/>
                                        <p:tgtEl>
                                          <p:spTgt spid="2"/>
                                        </p:tgtEl>
                                      </p:cBhvr>
                                    </p:animEffect>
                                    <p:set>
                                      <p:cBhvr>
                                        <p:cTn id="23" dur="1" fill="hold">
                                          <p:stCondLst>
                                            <p:cond delay="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European Commission</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38</a:t>
            </a:fld>
            <a:endParaRPr lang="en-GB"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848" y="1942982"/>
            <a:ext cx="4881843" cy="366138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9179" y="2205753"/>
            <a:ext cx="4634647" cy="2969016"/>
          </a:xfrm>
          <a:prstGeom prst="rect">
            <a:avLst/>
          </a:prstGeom>
        </p:spPr>
      </p:pic>
      <p:pic>
        <p:nvPicPr>
          <p:cNvPr id="8" name="Picture 7"/>
          <p:cNvPicPr>
            <a:picLocks noChangeAspect="1"/>
          </p:cNvPicPr>
          <p:nvPr/>
        </p:nvPicPr>
        <p:blipFill>
          <a:blip r:embed="rId5"/>
          <a:stretch>
            <a:fillRect/>
          </a:stretch>
        </p:blipFill>
        <p:spPr>
          <a:xfrm>
            <a:off x="4445457" y="1871398"/>
            <a:ext cx="4843542" cy="3804550"/>
          </a:xfrm>
          <a:prstGeom prst="rect">
            <a:avLst/>
          </a:prstGeom>
        </p:spPr>
      </p:pic>
    </p:spTree>
    <p:extLst>
      <p:ext uri="{BB962C8B-B14F-4D97-AF65-F5344CB8AC3E}">
        <p14:creationId xmlns:p14="http://schemas.microsoft.com/office/powerpoint/2010/main" val="317085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name="PPTLabsHighlightBulletsSlide20170117165535278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is unashamedly fibre</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39</a:t>
            </a:fld>
            <a:endParaRPr lang="en-GB" dirty="0"/>
          </a:p>
        </p:txBody>
      </p:sp>
      <p:grpSp>
        <p:nvGrpSpPr>
          <p:cNvPr id="15" name="PPTLabsHighlightTextFragmentsShape12143161-2c9e-477b-bb66-1980ea07e2e2"/>
          <p:cNvGrpSpPr/>
          <p:nvPr/>
        </p:nvGrpSpPr>
        <p:grpSpPr>
          <a:xfrm>
            <a:off x="854085" y="3582450"/>
            <a:ext cx="7416800" cy="1097280"/>
            <a:chOff x="854085" y="3582450"/>
            <a:chExt cx="7416800" cy="1097280"/>
          </a:xfrm>
        </p:grpSpPr>
        <p:sp>
          <p:nvSpPr>
            <p:cNvPr id="11" name="PPTLabsHighlightTextFragmentsShaped2ab031b-eed5-4175-9cc8-fe7c3b332253"/>
            <p:cNvSpPr/>
            <p:nvPr>
              <p:custDataLst>
                <p:tags r:id="rId1"/>
              </p:custDataLst>
            </p:nvPr>
          </p:nvSpPr>
          <p:spPr>
            <a:xfrm>
              <a:off x="854085" y="3582450"/>
              <a:ext cx="7226300"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PTLabsHighlightTextFragmentsShape3db6758c-af8d-4dad-aad4-9a778a04f7bc"/>
            <p:cNvSpPr/>
            <p:nvPr>
              <p:custDataLst>
                <p:tags r:id="rId2"/>
              </p:custDataLst>
            </p:nvPr>
          </p:nvSpPr>
          <p:spPr>
            <a:xfrm>
              <a:off x="854085" y="3856770"/>
              <a:ext cx="6968173"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PTLabsHighlightTextFragmentsShape925a2b67-a265-4da1-9612-46e318be0a2b"/>
            <p:cNvSpPr/>
            <p:nvPr>
              <p:custDataLst>
                <p:tags r:id="rId3"/>
              </p:custDataLst>
            </p:nvPr>
          </p:nvSpPr>
          <p:spPr>
            <a:xfrm>
              <a:off x="854085" y="4131090"/>
              <a:ext cx="7416800"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PTLabsHighlightTextFragmentsShape6f7b7fd6-d202-497c-bb7d-e5a6d58fa507"/>
            <p:cNvSpPr/>
            <p:nvPr>
              <p:custDataLst>
                <p:tags r:id="rId4"/>
              </p:custDataLst>
            </p:nvPr>
          </p:nvSpPr>
          <p:spPr>
            <a:xfrm>
              <a:off x="854085" y="4405410"/>
              <a:ext cx="3302064"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HighlightTextShape201701171655352793"/>
          <p:cNvSpPr/>
          <p:nvPr/>
        </p:nvSpPr>
        <p:spPr>
          <a:xfrm>
            <a:off x="542935" y="1890810"/>
            <a:ext cx="8275618" cy="3693319"/>
          </a:xfrm>
          <a:prstGeom prst="rect">
            <a:avLst/>
          </a:prstGeom>
        </p:spPr>
        <p:txBody>
          <a:bodyPr wrap="square">
            <a:spAutoFit/>
          </a:bodyPr>
          <a:lstStyle/>
          <a:p>
            <a:r>
              <a:rPr lang="en-GB" dirty="0">
                <a:solidFill>
                  <a:srgbClr val="252525"/>
                </a:solidFill>
                <a:latin typeface="Arial" panose="020B0604020202020204" pitchFamily="34" charset="0"/>
              </a:rPr>
              <a:t>The goal of the GOLD project is to</a:t>
            </a:r>
            <a:r>
              <a:rPr lang="en-GB" dirty="0" smtClean="0">
                <a:solidFill>
                  <a:srgbClr val="252525"/>
                </a:solidFill>
                <a:latin typeface="Arial" panose="020B0604020202020204" pitchFamily="34" charset="0"/>
              </a:rPr>
              <a:t>:</a:t>
            </a:r>
          </a:p>
          <a:p>
            <a:endParaRPr lang="en-GB" dirty="0">
              <a:solidFill>
                <a:srgbClr val="252525"/>
              </a:solidFill>
              <a:latin typeface="Arial" panose="020B0604020202020204" pitchFamily="34" charset="0"/>
            </a:endParaRPr>
          </a:p>
          <a:p>
            <a:pPr marL="219799" indent="-219799">
              <a:buFont typeface="Arial" panose="020B0604020202020204" pitchFamily="34" charset="0"/>
              <a:buChar char="•"/>
            </a:pPr>
            <a:r>
              <a:rPr lang="en-GB" dirty="0">
                <a:solidFill>
                  <a:srgbClr val="252525"/>
                </a:solidFill>
                <a:latin typeface="Arial" panose="020B0604020202020204" pitchFamily="34" charset="0"/>
              </a:rPr>
              <a:t>Continue the work on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standards to develop the planned second version of the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a:t>
            </a:r>
          </a:p>
          <a:p>
            <a:pPr marL="219799" indent="-219799">
              <a:buFont typeface="Arial" panose="020B0604020202020204" pitchFamily="34" charset="0"/>
              <a:buChar char="•"/>
            </a:pPr>
            <a:r>
              <a:rPr lang="en-GB" dirty="0">
                <a:solidFill>
                  <a:srgbClr val="252525"/>
                </a:solidFill>
                <a:latin typeface="Arial" panose="020B0604020202020204" pitchFamily="34" charset="0"/>
              </a:rPr>
              <a:t>Further develop and spread know-how around deployment practices in order to ensure that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becomes a market success.</a:t>
            </a:r>
          </a:p>
          <a:p>
            <a:pPr marL="219799" indent="-219799">
              <a:buFont typeface="Arial" panose="020B0604020202020204" pitchFamily="34" charset="0"/>
              <a:buChar char="•"/>
            </a:pPr>
            <a:r>
              <a:rPr lang="en-GB" dirty="0">
                <a:solidFill>
                  <a:srgbClr val="252525"/>
                </a:solidFill>
                <a:latin typeface="Arial" panose="020B0604020202020204" pitchFamily="34" charset="0"/>
              </a:rPr>
              <a:t>Boost the usability of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towards dense city areas by developing an alternative backhauling option based on copper instead of fibre. This simplifies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deployment significantly (less fibre digging) and opens a potential mass market for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a:t>
            </a:r>
          </a:p>
          <a:p>
            <a:pPr marL="219799" indent="-219799">
              <a:buFont typeface="Arial" panose="020B0604020202020204" pitchFamily="34" charset="0"/>
              <a:buChar char="•"/>
            </a:pPr>
            <a:r>
              <a:rPr lang="en-GB" dirty="0">
                <a:solidFill>
                  <a:srgbClr val="252525"/>
                </a:solidFill>
                <a:latin typeface="Arial" panose="020B0604020202020204" pitchFamily="34" charset="0"/>
              </a:rPr>
              <a:t>Go beyond the first standard by initiating the planned second version of the standard promising a doubling of the bandwidth reaching 200 MHz, by exploring multiple-gigabit copper access.</a:t>
            </a:r>
            <a:endParaRPr lang="en-GB" b="0" i="0" dirty="0">
              <a:solidFill>
                <a:srgbClr val="252525"/>
              </a:solidFill>
              <a:effectLst/>
              <a:latin typeface="Arial" panose="020B0604020202020204" pitchFamily="34" charset="0"/>
            </a:endParaRPr>
          </a:p>
        </p:txBody>
      </p:sp>
      <p:pic>
        <p:nvPicPr>
          <p:cNvPr id="5" name="Picture 4"/>
          <p:cNvPicPr>
            <a:picLocks noChangeAspect="1"/>
          </p:cNvPicPr>
          <p:nvPr/>
        </p:nvPicPr>
        <p:blipFill>
          <a:blip r:embed="rId7"/>
          <a:stretch>
            <a:fillRect/>
          </a:stretch>
        </p:blipFill>
        <p:spPr>
          <a:xfrm>
            <a:off x="72232" y="1937706"/>
            <a:ext cx="8982851" cy="3838127"/>
          </a:xfrm>
          <a:prstGeom prst="rect">
            <a:avLst/>
          </a:prstGeom>
        </p:spPr>
      </p:pic>
      <p:sp>
        <p:nvSpPr>
          <p:cNvPr id="10" name="Rectangle 9"/>
          <p:cNvSpPr/>
          <p:nvPr/>
        </p:nvSpPr>
        <p:spPr>
          <a:xfrm>
            <a:off x="1080344" y="1815753"/>
            <a:ext cx="1872208" cy="3843431"/>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8955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3"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name="PPTLabsMagnifyingSlide201701171640491557">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GB" dirty="0" smtClean="0"/>
              <a:t>Proposed in March 1987</a:t>
            </a:r>
            <a:endParaRPr lang="en-GB" dirty="0"/>
          </a:p>
        </p:txBody>
      </p:sp>
      <p:sp>
        <p:nvSpPr>
          <p:cNvPr id="4" name="Slide Number Placeholder 3" hidden="1"/>
          <p:cNvSpPr>
            <a:spLocks noGrp="1"/>
          </p:cNvSpPr>
          <p:nvPr>
            <p:ph type="sldNum" sz="quarter" idx="10"/>
          </p:nvPr>
        </p:nvSpPr>
        <p:spPr/>
        <p:txBody>
          <a:bodyPr/>
          <a:lstStyle/>
          <a:p>
            <a:pPr>
              <a:defRPr/>
            </a:pPr>
            <a:fld id="{B0E03777-A9C0-46AB-9D24-655C0C8B7F6D}" type="slidenum">
              <a:rPr lang="en-GB" smtClean="0"/>
              <a:pPr>
                <a:defRPr/>
              </a:pPr>
              <a:t>4</a:t>
            </a:fld>
            <a:endParaRPr lang="en-GB" dirty="0"/>
          </a:p>
        </p:txBody>
      </p:sp>
      <p:pic>
        <p:nvPicPr>
          <p:cNvPr id="6" name="Picture 5" hidden="1"/>
          <p:cNvPicPr>
            <a:picLocks noChangeAspect="1"/>
          </p:cNvPicPr>
          <p:nvPr/>
        </p:nvPicPr>
        <p:blipFill>
          <a:blip r:embed="rId2"/>
          <a:stretch>
            <a:fillRect/>
          </a:stretch>
        </p:blipFill>
        <p:spPr>
          <a:xfrm>
            <a:off x="663229" y="1982003"/>
            <a:ext cx="2828229" cy="3385083"/>
          </a:xfrm>
          <a:prstGeom prst="rect">
            <a:avLst/>
          </a:prstGeom>
        </p:spPr>
      </p:pic>
      <p:sp>
        <p:nvSpPr>
          <p:cNvPr id="7" name="TextBox 6" hidden="1"/>
          <p:cNvSpPr txBox="1"/>
          <p:nvPr/>
        </p:nvSpPr>
        <p:spPr>
          <a:xfrm>
            <a:off x="94324" y="5310956"/>
            <a:ext cx="3966038" cy="5184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769" dirty="0"/>
              <a:t>World Wide Web - 1991</a:t>
            </a:r>
            <a:endParaRPr lang="en-GB" sz="2769" dirty="0"/>
          </a:p>
        </p:txBody>
      </p:sp>
      <p:pic>
        <p:nvPicPr>
          <p:cNvPr id="8" name="Picture 7" hidden="1"/>
          <p:cNvPicPr>
            <a:picLocks noChangeAspect="1"/>
          </p:cNvPicPr>
          <p:nvPr/>
        </p:nvPicPr>
        <p:blipFill>
          <a:blip r:embed="rId3"/>
          <a:stretch>
            <a:fillRect/>
          </a:stretch>
        </p:blipFill>
        <p:spPr>
          <a:xfrm>
            <a:off x="4762467" y="1123962"/>
            <a:ext cx="4205709" cy="3121310"/>
          </a:xfrm>
          <a:prstGeom prst="rect">
            <a:avLst/>
          </a:prstGeom>
        </p:spPr>
      </p:pic>
      <p:pic>
        <p:nvPicPr>
          <p:cNvPr id="5" name="PPTLabsMagnifyAreaGroup201701171640494637" hidden="1"/>
          <p:cNvPicPr>
            <a:picLocks/>
          </p:cNvPicPr>
          <p:nvPr/>
        </p:nvPicPr>
        <p:blipFill>
          <a:blip r:embed="rId4"/>
          <a:stretch>
            <a:fillRect/>
          </a:stretch>
        </p:blipFill>
        <p:spPr>
          <a:xfrm>
            <a:off x="0" y="0"/>
            <a:ext cx="9361488" cy="7021513"/>
          </a:xfrm>
          <a:prstGeom prst="rect">
            <a:avLst/>
          </a:prstGeom>
        </p:spPr>
      </p:pic>
      <p:pic>
        <p:nvPicPr>
          <p:cNvPr id="11" name="PPTLabsMagnifyAreaSlide201701171640495097"/>
          <p:cNvPicPr>
            <a:picLocks/>
          </p:cNvPicPr>
          <p:nvPr/>
        </p:nvPicPr>
        <p:blipFill>
          <a:blip r:embed="rId4"/>
          <a:stretch>
            <a:fillRect/>
          </a:stretch>
        </p:blipFill>
        <p:spPr>
          <a:xfrm>
            <a:off x="0" y="0"/>
            <a:ext cx="9361488" cy="7021513"/>
          </a:xfrm>
          <a:prstGeom prst="rect">
            <a:avLst/>
          </a:prstGeom>
        </p:spPr>
      </p:pic>
      <p:pic>
        <p:nvPicPr>
          <p:cNvPr id="10" name="PPTIndicator20170117164049502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837488" y="0"/>
            <a:ext cx="1524000" cy="1066800"/>
          </a:xfrm>
          <a:prstGeom prst="rect">
            <a:avLst/>
          </a:prstGeom>
        </p:spPr>
      </p:pic>
    </p:spTree>
    <p:extLst>
      <p:ext uri="{BB962C8B-B14F-4D97-AF65-F5344CB8AC3E}">
        <p14:creationId xmlns:p14="http://schemas.microsoft.com/office/powerpoint/2010/main" val="371629453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par>
                          <p:cTn id="9" fill="hold">
                            <p:stCondLst>
                              <p:cond delay="0"/>
                            </p:stCondLst>
                            <p:childTnLst>
                              <p:par>
                                <p:cTn id="10" presetID="42" presetClass="path" presetSubtype="0" fill="hold" nodeType="afterEffect">
                                  <p:stCondLst>
                                    <p:cond delay="0"/>
                                  </p:stCondLst>
                                  <p:childTnLst>
                                    <p:animMotion origin="layout" path="M 0 0 C -0.9214286 0.6913805 -0.9214286 0.6913805 -1.842857 1.382761 E" pathEditMode="relative" ptsTypes="">
                                      <p:cBhvr>
                                        <p:cTn id="11" dur="500" fill="hold"/>
                                        <p:tgtEl>
                                          <p:spTgt spid="11"/>
                                        </p:tgtEl>
                                        <p:attrNameLst>
                                          <p:attrName>ppt_x</p:attrName>
                                          <p:attrName>ppt_y</p:attrName>
                                        </p:attrNameLst>
                                      </p:cBhvr>
                                    </p:animMotion>
                                  </p:childTnLst>
                                </p:cTn>
                              </p:par>
                              <p:par>
                                <p:cTn id="12" presetID="6" presetClass="emph" presetSubtype="0" fill="hold" nodeType="withEffect">
                                  <p:stCondLst>
                                    <p:cond delay="0"/>
                                  </p:stCondLst>
                                  <p:childTnLst>
                                    <p:animScale>
                                      <p:cBhvr>
                                        <p:cTn id="13" dur="500" fill="hold"/>
                                        <p:tgtEl>
                                          <p:spTgt spid="11"/>
                                        </p:tgtEl>
                                      </p:cBhvr>
                                      <p:by x="482874" y="482874"/>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name="PPTLabsSpotlight20170117165728001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is unashamedly fibre</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40</a:t>
            </a:fld>
            <a:endParaRPr lang="en-GB" dirty="0"/>
          </a:p>
        </p:txBody>
      </p:sp>
      <p:sp>
        <p:nvSpPr>
          <p:cNvPr id="3" name="HighlightTextShape201701171655352793"/>
          <p:cNvSpPr/>
          <p:nvPr/>
        </p:nvSpPr>
        <p:spPr>
          <a:xfrm>
            <a:off x="542935" y="1890810"/>
            <a:ext cx="8275618" cy="3693319"/>
          </a:xfrm>
          <a:prstGeom prst="rect">
            <a:avLst/>
          </a:prstGeom>
        </p:spPr>
        <p:txBody>
          <a:bodyPr wrap="square">
            <a:spAutoFit/>
          </a:bodyPr>
          <a:lstStyle/>
          <a:p>
            <a:r>
              <a:rPr lang="en-GB" dirty="0">
                <a:solidFill>
                  <a:srgbClr val="252525"/>
                </a:solidFill>
                <a:latin typeface="Arial" panose="020B0604020202020204" pitchFamily="34" charset="0"/>
              </a:rPr>
              <a:t>The goal of the GOLD project is to</a:t>
            </a:r>
            <a:r>
              <a:rPr lang="en-GB" dirty="0" smtClean="0">
                <a:solidFill>
                  <a:srgbClr val="252525"/>
                </a:solidFill>
                <a:latin typeface="Arial" panose="020B0604020202020204" pitchFamily="34" charset="0"/>
              </a:rPr>
              <a:t>:</a:t>
            </a:r>
          </a:p>
          <a:p>
            <a:endParaRPr lang="en-GB" dirty="0">
              <a:solidFill>
                <a:srgbClr val="252525"/>
              </a:solidFill>
              <a:latin typeface="Arial" panose="020B0604020202020204" pitchFamily="34" charset="0"/>
            </a:endParaRPr>
          </a:p>
          <a:p>
            <a:pPr marL="219799" indent="-219799">
              <a:buFont typeface="Arial" panose="020B0604020202020204" pitchFamily="34" charset="0"/>
              <a:buChar char="•"/>
            </a:pPr>
            <a:r>
              <a:rPr lang="en-GB" dirty="0">
                <a:solidFill>
                  <a:srgbClr val="252525"/>
                </a:solidFill>
                <a:latin typeface="Arial" panose="020B0604020202020204" pitchFamily="34" charset="0"/>
              </a:rPr>
              <a:t>Continue the work on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standards to develop the planned second version of the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a:t>
            </a:r>
          </a:p>
          <a:p>
            <a:pPr marL="219799" indent="-219799">
              <a:buFont typeface="Arial" panose="020B0604020202020204" pitchFamily="34" charset="0"/>
              <a:buChar char="•"/>
            </a:pPr>
            <a:r>
              <a:rPr lang="en-GB" dirty="0">
                <a:solidFill>
                  <a:srgbClr val="252525"/>
                </a:solidFill>
                <a:latin typeface="Arial" panose="020B0604020202020204" pitchFamily="34" charset="0"/>
              </a:rPr>
              <a:t>Further develop and spread know-how around deployment practices in order to ensure that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becomes a market success.</a:t>
            </a:r>
          </a:p>
          <a:p>
            <a:pPr marL="219799" indent="-219799">
              <a:buFont typeface="Arial" panose="020B0604020202020204" pitchFamily="34" charset="0"/>
              <a:buChar char="•"/>
            </a:pPr>
            <a:r>
              <a:rPr lang="en-GB" dirty="0">
                <a:solidFill>
                  <a:srgbClr val="252525"/>
                </a:solidFill>
                <a:latin typeface="Arial" panose="020B0604020202020204" pitchFamily="34" charset="0"/>
              </a:rPr>
              <a:t>Boost the usability of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towards dense city areas by developing an alternative backhauling option based on copper instead of fibre. This simplifies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deployment significantly (less fibre digging) and opens a potential mass market for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a:t>
            </a:r>
          </a:p>
          <a:p>
            <a:pPr marL="219799" indent="-219799">
              <a:buFont typeface="Arial" panose="020B0604020202020204" pitchFamily="34" charset="0"/>
              <a:buChar char="•"/>
            </a:pPr>
            <a:r>
              <a:rPr lang="en-GB" dirty="0">
                <a:solidFill>
                  <a:srgbClr val="252525"/>
                </a:solidFill>
                <a:latin typeface="Arial" panose="020B0604020202020204" pitchFamily="34" charset="0"/>
              </a:rPr>
              <a:t>Go beyond the first standard by initiating the planned second version of the standard promising a doubling of the bandwidth reaching 200 MHz, by exploring multiple-gigabit copper access.</a:t>
            </a:r>
            <a:endParaRPr lang="en-GB" b="0" i="0" dirty="0">
              <a:solidFill>
                <a:srgbClr val="252525"/>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72232" y="1937706"/>
            <a:ext cx="8982851" cy="3838127"/>
          </a:xfrm>
          <a:prstGeom prst="rect">
            <a:avLst/>
          </a:prstGeom>
        </p:spPr>
      </p:pic>
      <p:pic>
        <p:nvPicPr>
          <p:cNvPr id="16" name="SpotlightShapecb40d920-689d-48dc-ab7a-25313b73bb1c" hidden="1"/>
          <p:cNvPicPr>
            <a:picLocks noChangeAspect="1"/>
          </p:cNvPicPr>
          <p:nvPr/>
        </p:nvPicPr>
        <p:blipFill>
          <a:blip r:embed="rId4"/>
          <a:stretch>
            <a:fillRect/>
          </a:stretch>
        </p:blipFill>
        <p:spPr>
          <a:xfrm>
            <a:off x="1080631" y="1817062"/>
            <a:ext cx="1871634" cy="3840813"/>
          </a:xfrm>
          <a:prstGeom prst="rect">
            <a:avLst/>
          </a:prstGeom>
        </p:spPr>
      </p:pic>
      <p:pic>
        <p:nvPicPr>
          <p:cNvPr id="17" name="SpotlightShape1_rendered"/>
          <p:cNvPicPr>
            <a:picLocks/>
          </p:cNvPicPr>
          <p:nvPr/>
        </p:nvPicPr>
        <p:blipFill>
          <a:blip r:embed="rId5">
            <a:extLst>
              <a:ext uri="{28A0092B-C50C-407E-A947-70E740481C1C}">
                <a14:useLocalDpi xmlns:a14="http://schemas.microsoft.com/office/drawing/2010/main" val="0"/>
              </a:ext>
            </a:extLst>
          </a:blip>
          <a:srcRect l="1955" t="2574" r="1953" b="2556"/>
          <a:stretch>
            <a:fillRect/>
          </a:stretch>
        </p:blipFill>
        <p:spPr>
          <a:xfrm>
            <a:off x="-1" y="-1"/>
            <a:ext cx="9361490" cy="7021514"/>
          </a:xfrm>
          <a:prstGeom prst="rect">
            <a:avLst/>
          </a:prstGeom>
        </p:spPr>
      </p:pic>
    </p:spTree>
    <p:extLst>
      <p:ext uri="{BB962C8B-B14F-4D97-AF65-F5344CB8AC3E}">
        <p14:creationId xmlns:p14="http://schemas.microsoft.com/office/powerpoint/2010/main" val="2036250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is unashamedly fibre</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41</a:t>
            </a:fld>
            <a:endParaRPr lang="en-GB" dirty="0"/>
          </a:p>
        </p:txBody>
      </p:sp>
      <p:grpSp>
        <p:nvGrpSpPr>
          <p:cNvPr id="15" name="PPTLabsHighlightTextFragmentsShape12143161-2c9e-477b-bb66-1980ea07e2e2"/>
          <p:cNvGrpSpPr/>
          <p:nvPr/>
        </p:nvGrpSpPr>
        <p:grpSpPr>
          <a:xfrm>
            <a:off x="854085" y="3582450"/>
            <a:ext cx="7416800" cy="1097280"/>
            <a:chOff x="854085" y="3582450"/>
            <a:chExt cx="7416800" cy="1097280"/>
          </a:xfrm>
        </p:grpSpPr>
        <p:sp>
          <p:nvSpPr>
            <p:cNvPr id="11" name="PPTLabsHighlightTextFragmentsShaped2ab031b-eed5-4175-9cc8-fe7c3b332253"/>
            <p:cNvSpPr/>
            <p:nvPr>
              <p:custDataLst>
                <p:tags r:id="rId1"/>
              </p:custDataLst>
            </p:nvPr>
          </p:nvSpPr>
          <p:spPr>
            <a:xfrm>
              <a:off x="854085" y="3582450"/>
              <a:ext cx="7226300"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PTLabsHighlightTextFragmentsShape3db6758c-af8d-4dad-aad4-9a778a04f7bc"/>
            <p:cNvSpPr/>
            <p:nvPr>
              <p:custDataLst>
                <p:tags r:id="rId2"/>
              </p:custDataLst>
            </p:nvPr>
          </p:nvSpPr>
          <p:spPr>
            <a:xfrm>
              <a:off x="854085" y="3856770"/>
              <a:ext cx="6968173"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PTLabsHighlightTextFragmentsShape925a2b67-a265-4da1-9612-46e318be0a2b"/>
            <p:cNvSpPr/>
            <p:nvPr>
              <p:custDataLst>
                <p:tags r:id="rId3"/>
              </p:custDataLst>
            </p:nvPr>
          </p:nvSpPr>
          <p:spPr>
            <a:xfrm>
              <a:off x="854085" y="4131090"/>
              <a:ext cx="7416800"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PTLabsHighlightTextFragmentsShape6f7b7fd6-d202-497c-bb7d-e5a6d58fa507"/>
            <p:cNvSpPr/>
            <p:nvPr>
              <p:custDataLst>
                <p:tags r:id="rId4"/>
              </p:custDataLst>
            </p:nvPr>
          </p:nvSpPr>
          <p:spPr>
            <a:xfrm>
              <a:off x="854085" y="4405410"/>
              <a:ext cx="3302064"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HighlightTextShape201701171655352793"/>
          <p:cNvSpPr/>
          <p:nvPr/>
        </p:nvSpPr>
        <p:spPr>
          <a:xfrm>
            <a:off x="542935" y="1890810"/>
            <a:ext cx="8275618" cy="3693319"/>
          </a:xfrm>
          <a:prstGeom prst="rect">
            <a:avLst/>
          </a:prstGeom>
        </p:spPr>
        <p:txBody>
          <a:bodyPr wrap="square">
            <a:spAutoFit/>
          </a:bodyPr>
          <a:lstStyle/>
          <a:p>
            <a:r>
              <a:rPr lang="en-GB" dirty="0">
                <a:solidFill>
                  <a:srgbClr val="252525"/>
                </a:solidFill>
                <a:latin typeface="Arial" panose="020B0604020202020204" pitchFamily="34" charset="0"/>
              </a:rPr>
              <a:t>The goal of the GOLD project is to</a:t>
            </a:r>
            <a:r>
              <a:rPr lang="en-GB" dirty="0" smtClean="0">
                <a:solidFill>
                  <a:srgbClr val="252525"/>
                </a:solidFill>
                <a:latin typeface="Arial" panose="020B0604020202020204" pitchFamily="34" charset="0"/>
              </a:rPr>
              <a:t>:</a:t>
            </a:r>
          </a:p>
          <a:p>
            <a:endParaRPr lang="en-GB" dirty="0">
              <a:solidFill>
                <a:srgbClr val="252525"/>
              </a:solidFill>
              <a:latin typeface="Arial" panose="020B0604020202020204" pitchFamily="34" charset="0"/>
            </a:endParaRPr>
          </a:p>
          <a:p>
            <a:pPr marL="219799" indent="-219799">
              <a:buFont typeface="Arial" panose="020B0604020202020204" pitchFamily="34" charset="0"/>
              <a:buChar char="•"/>
            </a:pPr>
            <a:r>
              <a:rPr lang="en-GB" dirty="0">
                <a:solidFill>
                  <a:srgbClr val="252525"/>
                </a:solidFill>
                <a:latin typeface="Arial" panose="020B0604020202020204" pitchFamily="34" charset="0"/>
              </a:rPr>
              <a:t>Continue the work on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standards to develop the planned second version of the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a:t>
            </a:r>
          </a:p>
          <a:p>
            <a:pPr marL="219799" indent="-219799">
              <a:buFont typeface="Arial" panose="020B0604020202020204" pitchFamily="34" charset="0"/>
              <a:buChar char="•"/>
            </a:pPr>
            <a:r>
              <a:rPr lang="en-GB" dirty="0">
                <a:solidFill>
                  <a:srgbClr val="252525"/>
                </a:solidFill>
                <a:latin typeface="Arial" panose="020B0604020202020204" pitchFamily="34" charset="0"/>
              </a:rPr>
              <a:t>Further develop and spread know-how around deployment practices in order to ensure that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becomes a market success.</a:t>
            </a:r>
          </a:p>
          <a:p>
            <a:pPr marL="219799" indent="-219799">
              <a:buFont typeface="Arial" panose="020B0604020202020204" pitchFamily="34" charset="0"/>
              <a:buChar char="•"/>
            </a:pPr>
            <a:r>
              <a:rPr lang="en-GB" dirty="0">
                <a:solidFill>
                  <a:srgbClr val="252525"/>
                </a:solidFill>
                <a:latin typeface="Arial" panose="020B0604020202020204" pitchFamily="34" charset="0"/>
              </a:rPr>
              <a:t>Boost the usability of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towards dense city areas by developing an alternative backhauling option based on copper instead of fibre. This simplifies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deployment significantly (less fibre digging) and opens a potential mass market for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a:t>
            </a:r>
          </a:p>
          <a:p>
            <a:pPr marL="219799" indent="-219799">
              <a:buFont typeface="Arial" panose="020B0604020202020204" pitchFamily="34" charset="0"/>
              <a:buChar char="•"/>
            </a:pPr>
            <a:r>
              <a:rPr lang="en-GB" dirty="0">
                <a:solidFill>
                  <a:srgbClr val="252525"/>
                </a:solidFill>
                <a:latin typeface="Arial" panose="020B0604020202020204" pitchFamily="34" charset="0"/>
              </a:rPr>
              <a:t>Go beyond the first standard by initiating the planned second version of the standard promising a doubling of the bandwidth reaching 200 MHz, by exploring multiple-gigabit copper access.</a:t>
            </a:r>
            <a:endParaRPr lang="en-GB" b="0" i="0" dirty="0">
              <a:solidFill>
                <a:srgbClr val="252525"/>
              </a:solidFill>
              <a:effectLst/>
              <a:latin typeface="Arial" panose="020B0604020202020204" pitchFamily="34" charset="0"/>
            </a:endParaRPr>
          </a:p>
        </p:txBody>
      </p:sp>
      <p:pic>
        <p:nvPicPr>
          <p:cNvPr id="5" name="Picture 4"/>
          <p:cNvPicPr>
            <a:picLocks noChangeAspect="1"/>
          </p:cNvPicPr>
          <p:nvPr/>
        </p:nvPicPr>
        <p:blipFill>
          <a:blip r:embed="rId7"/>
          <a:stretch>
            <a:fillRect/>
          </a:stretch>
        </p:blipFill>
        <p:spPr>
          <a:xfrm>
            <a:off x="72232" y="1937706"/>
            <a:ext cx="8982851" cy="3838127"/>
          </a:xfrm>
          <a:prstGeom prst="rect">
            <a:avLst/>
          </a:prstGeom>
        </p:spPr>
      </p:pic>
      <p:sp>
        <p:nvSpPr>
          <p:cNvPr id="10" name="Rectangle 9"/>
          <p:cNvSpPr/>
          <p:nvPr/>
        </p:nvSpPr>
        <p:spPr>
          <a:xfrm>
            <a:off x="6068314" y="1671526"/>
            <a:ext cx="2673273" cy="4062715"/>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72303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name="PPTLabsSpotlight20170117165812588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is unashamedly fibre</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42</a:t>
            </a:fld>
            <a:endParaRPr lang="en-GB" dirty="0"/>
          </a:p>
        </p:txBody>
      </p:sp>
      <p:grpSp>
        <p:nvGrpSpPr>
          <p:cNvPr id="15" name="PPTLabsHighlightTextFragmentsShape12143161-2c9e-477b-bb66-1980ea07e2e2"/>
          <p:cNvGrpSpPr/>
          <p:nvPr/>
        </p:nvGrpSpPr>
        <p:grpSpPr>
          <a:xfrm>
            <a:off x="854085" y="3582450"/>
            <a:ext cx="7416800" cy="1097280"/>
            <a:chOff x="854085" y="3582450"/>
            <a:chExt cx="7416800" cy="1097280"/>
          </a:xfrm>
        </p:grpSpPr>
        <p:sp>
          <p:nvSpPr>
            <p:cNvPr id="11" name="PPTLabsHighlightTextFragmentsShaped2ab031b-eed5-4175-9cc8-fe7c3b332253"/>
            <p:cNvSpPr/>
            <p:nvPr>
              <p:custDataLst>
                <p:tags r:id="rId1"/>
              </p:custDataLst>
            </p:nvPr>
          </p:nvSpPr>
          <p:spPr>
            <a:xfrm>
              <a:off x="854085" y="3582450"/>
              <a:ext cx="7226300"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PTLabsHighlightTextFragmentsShape3db6758c-af8d-4dad-aad4-9a778a04f7bc"/>
            <p:cNvSpPr/>
            <p:nvPr>
              <p:custDataLst>
                <p:tags r:id="rId2"/>
              </p:custDataLst>
            </p:nvPr>
          </p:nvSpPr>
          <p:spPr>
            <a:xfrm>
              <a:off x="854085" y="3856770"/>
              <a:ext cx="6968173"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PTLabsHighlightTextFragmentsShape925a2b67-a265-4da1-9612-46e318be0a2b"/>
            <p:cNvSpPr/>
            <p:nvPr>
              <p:custDataLst>
                <p:tags r:id="rId3"/>
              </p:custDataLst>
            </p:nvPr>
          </p:nvSpPr>
          <p:spPr>
            <a:xfrm>
              <a:off x="854085" y="4131090"/>
              <a:ext cx="7416800"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PTLabsHighlightTextFragmentsShape6f7b7fd6-d202-497c-bb7d-e5a6d58fa507"/>
            <p:cNvSpPr/>
            <p:nvPr>
              <p:custDataLst>
                <p:tags r:id="rId4"/>
              </p:custDataLst>
            </p:nvPr>
          </p:nvSpPr>
          <p:spPr>
            <a:xfrm>
              <a:off x="854085" y="4405410"/>
              <a:ext cx="3302064" cy="274320"/>
            </a:xfrm>
            <a:prstGeom prst="roundRect">
              <a:avLst>
                <a:gd name="adj" fmla="val 25000"/>
              </a:avLst>
            </a:prstGeom>
            <a:solidFill>
              <a:srgbClr val="FFFF00">
                <a:alpha val="50000"/>
              </a:srgb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HighlightTextShape201701171655352793"/>
          <p:cNvSpPr/>
          <p:nvPr/>
        </p:nvSpPr>
        <p:spPr>
          <a:xfrm>
            <a:off x="542935" y="1890810"/>
            <a:ext cx="8275618" cy="3693319"/>
          </a:xfrm>
          <a:prstGeom prst="rect">
            <a:avLst/>
          </a:prstGeom>
        </p:spPr>
        <p:txBody>
          <a:bodyPr wrap="square">
            <a:spAutoFit/>
          </a:bodyPr>
          <a:lstStyle/>
          <a:p>
            <a:r>
              <a:rPr lang="en-GB" dirty="0">
                <a:solidFill>
                  <a:srgbClr val="252525"/>
                </a:solidFill>
                <a:latin typeface="Arial" panose="020B0604020202020204" pitchFamily="34" charset="0"/>
              </a:rPr>
              <a:t>The goal of the GOLD project is to</a:t>
            </a:r>
            <a:r>
              <a:rPr lang="en-GB" dirty="0" smtClean="0">
                <a:solidFill>
                  <a:srgbClr val="252525"/>
                </a:solidFill>
                <a:latin typeface="Arial" panose="020B0604020202020204" pitchFamily="34" charset="0"/>
              </a:rPr>
              <a:t>:</a:t>
            </a:r>
          </a:p>
          <a:p>
            <a:endParaRPr lang="en-GB" dirty="0">
              <a:solidFill>
                <a:srgbClr val="252525"/>
              </a:solidFill>
              <a:latin typeface="Arial" panose="020B0604020202020204" pitchFamily="34" charset="0"/>
            </a:endParaRPr>
          </a:p>
          <a:p>
            <a:pPr marL="219799" indent="-219799">
              <a:buFont typeface="Arial" panose="020B0604020202020204" pitchFamily="34" charset="0"/>
              <a:buChar char="•"/>
            </a:pPr>
            <a:r>
              <a:rPr lang="en-GB" dirty="0">
                <a:solidFill>
                  <a:srgbClr val="252525"/>
                </a:solidFill>
                <a:latin typeface="Arial" panose="020B0604020202020204" pitchFamily="34" charset="0"/>
              </a:rPr>
              <a:t>Continue the work on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standards to develop the planned second version of the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standard.</a:t>
            </a:r>
          </a:p>
          <a:p>
            <a:pPr marL="219799" indent="-219799">
              <a:buFont typeface="Arial" panose="020B0604020202020204" pitchFamily="34" charset="0"/>
              <a:buChar char="•"/>
            </a:pPr>
            <a:r>
              <a:rPr lang="en-GB" dirty="0">
                <a:solidFill>
                  <a:srgbClr val="252525"/>
                </a:solidFill>
                <a:latin typeface="Arial" panose="020B0604020202020204" pitchFamily="34" charset="0"/>
              </a:rPr>
              <a:t>Further develop and spread know-how around deployment practices in order to ensure that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becomes a market success.</a:t>
            </a:r>
          </a:p>
          <a:p>
            <a:pPr marL="219799" indent="-219799">
              <a:buFont typeface="Arial" panose="020B0604020202020204" pitchFamily="34" charset="0"/>
              <a:buChar char="•"/>
            </a:pPr>
            <a:r>
              <a:rPr lang="en-GB" dirty="0">
                <a:solidFill>
                  <a:srgbClr val="252525"/>
                </a:solidFill>
                <a:latin typeface="Arial" panose="020B0604020202020204" pitchFamily="34" charset="0"/>
              </a:rPr>
              <a:t>Boost the usability of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towards dense city areas by developing an alternative backhauling option based on copper instead of fibre. This simplifies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 deployment significantly (less fibre digging) and opens a potential mass market for </a:t>
            </a:r>
            <a:r>
              <a:rPr lang="en-GB" dirty="0" err="1">
                <a:solidFill>
                  <a:srgbClr val="252525"/>
                </a:solidFill>
                <a:latin typeface="Arial" panose="020B0604020202020204" pitchFamily="34" charset="0"/>
              </a:rPr>
              <a:t>G.fast</a:t>
            </a:r>
            <a:r>
              <a:rPr lang="en-GB" dirty="0">
                <a:solidFill>
                  <a:srgbClr val="252525"/>
                </a:solidFill>
                <a:latin typeface="Arial" panose="020B0604020202020204" pitchFamily="34" charset="0"/>
              </a:rPr>
              <a:t>.</a:t>
            </a:r>
          </a:p>
          <a:p>
            <a:pPr marL="219799" indent="-219799">
              <a:buFont typeface="Arial" panose="020B0604020202020204" pitchFamily="34" charset="0"/>
              <a:buChar char="•"/>
            </a:pPr>
            <a:r>
              <a:rPr lang="en-GB" dirty="0">
                <a:solidFill>
                  <a:srgbClr val="252525"/>
                </a:solidFill>
                <a:latin typeface="Arial" panose="020B0604020202020204" pitchFamily="34" charset="0"/>
              </a:rPr>
              <a:t>Go beyond the first standard by initiating the planned second version of the standard promising a doubling of the bandwidth reaching 200 MHz, by exploring multiple-gigabit copper access.</a:t>
            </a:r>
            <a:endParaRPr lang="en-GB" b="0" i="0" dirty="0">
              <a:solidFill>
                <a:srgbClr val="252525"/>
              </a:solidFill>
              <a:effectLst/>
              <a:latin typeface="Arial" panose="020B0604020202020204" pitchFamily="34" charset="0"/>
            </a:endParaRPr>
          </a:p>
        </p:txBody>
      </p:sp>
      <p:pic>
        <p:nvPicPr>
          <p:cNvPr id="5" name="Picture 4"/>
          <p:cNvPicPr>
            <a:picLocks noChangeAspect="1"/>
          </p:cNvPicPr>
          <p:nvPr/>
        </p:nvPicPr>
        <p:blipFill>
          <a:blip r:embed="rId7"/>
          <a:stretch>
            <a:fillRect/>
          </a:stretch>
        </p:blipFill>
        <p:spPr>
          <a:xfrm>
            <a:off x="72232" y="1937706"/>
            <a:ext cx="8982851" cy="3838127"/>
          </a:xfrm>
          <a:prstGeom prst="rect">
            <a:avLst/>
          </a:prstGeom>
        </p:spPr>
      </p:pic>
      <p:pic>
        <p:nvPicPr>
          <p:cNvPr id="16" name="SpotlightShapecf359879-fdde-4310-8bac-ae4e364bcdd5" hidden="1"/>
          <p:cNvPicPr>
            <a:picLocks noChangeAspect="1"/>
          </p:cNvPicPr>
          <p:nvPr/>
        </p:nvPicPr>
        <p:blipFill>
          <a:blip r:embed="rId8"/>
          <a:stretch>
            <a:fillRect/>
          </a:stretch>
        </p:blipFill>
        <p:spPr>
          <a:xfrm>
            <a:off x="6066763" y="1669691"/>
            <a:ext cx="2676376" cy="4066384"/>
          </a:xfrm>
          <a:prstGeom prst="rect">
            <a:avLst/>
          </a:prstGeom>
        </p:spPr>
      </p:pic>
      <p:pic>
        <p:nvPicPr>
          <p:cNvPr id="17" name="SpotlightShape1_rendered"/>
          <p:cNvPicPr>
            <a:picLocks/>
          </p:cNvPicPr>
          <p:nvPr/>
        </p:nvPicPr>
        <p:blipFill>
          <a:blip r:embed="rId9">
            <a:extLst>
              <a:ext uri="{28A0092B-C50C-407E-A947-70E740481C1C}">
                <a14:useLocalDpi xmlns:a14="http://schemas.microsoft.com/office/drawing/2010/main" val="0"/>
              </a:ext>
            </a:extLst>
          </a:blip>
          <a:srcRect l="1955" t="2574" r="1953" b="2556"/>
          <a:stretch>
            <a:fillRect/>
          </a:stretch>
        </p:blipFill>
        <p:spPr>
          <a:xfrm>
            <a:off x="-1" y="-1"/>
            <a:ext cx="9361490" cy="7021514"/>
          </a:xfrm>
          <a:prstGeom prst="rect">
            <a:avLst/>
          </a:prstGeom>
        </p:spPr>
      </p:pic>
    </p:spTree>
    <p:extLst>
      <p:ext uri="{BB962C8B-B14F-4D97-AF65-F5344CB8AC3E}">
        <p14:creationId xmlns:p14="http://schemas.microsoft.com/office/powerpoint/2010/main" val="3257321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Generic Internet Consumption Chart</a:t>
            </a:r>
            <a:endParaRPr lang="en-GB"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77344" y="2070577"/>
            <a:ext cx="4802485" cy="3157315"/>
          </a:xfrm>
          <a:prstGeom prst="rect">
            <a:avLst/>
          </a:prstGeom>
        </p:spPr>
      </p:pic>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43</a:t>
            </a:fld>
            <a:endParaRPr lang="en-GB" dirty="0"/>
          </a:p>
        </p:txBody>
      </p:sp>
      <p:cxnSp>
        <p:nvCxnSpPr>
          <p:cNvPr id="10" name="Straight Arrow Connector 9"/>
          <p:cNvCxnSpPr/>
          <p:nvPr/>
        </p:nvCxnSpPr>
        <p:spPr>
          <a:xfrm>
            <a:off x="2077344" y="5504850"/>
            <a:ext cx="480248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70593" y="5256258"/>
            <a:ext cx="1517857" cy="518475"/>
          </a:xfrm>
          <a:prstGeom prst="rect">
            <a:avLst/>
          </a:prstGeom>
          <a:noFill/>
        </p:spPr>
        <p:txBody>
          <a:bodyPr wrap="square" rtlCol="0">
            <a:spAutoFit/>
          </a:bodyPr>
          <a:lstStyle/>
          <a:p>
            <a:r>
              <a:rPr lang="en-GB" sz="2769" dirty="0"/>
              <a:t>TIME</a:t>
            </a:r>
            <a:endParaRPr lang="en-GB" sz="2769" dirty="0"/>
          </a:p>
        </p:txBody>
      </p:sp>
      <p:cxnSp>
        <p:nvCxnSpPr>
          <p:cNvPr id="12" name="Straight Arrow Connector 11"/>
          <p:cNvCxnSpPr/>
          <p:nvPr/>
        </p:nvCxnSpPr>
        <p:spPr>
          <a:xfrm flipV="1">
            <a:off x="1750755" y="2070577"/>
            <a:ext cx="48942" cy="30250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4587" y="3334486"/>
            <a:ext cx="1071162" cy="518475"/>
          </a:xfrm>
          <a:prstGeom prst="rect">
            <a:avLst/>
          </a:prstGeom>
          <a:noFill/>
        </p:spPr>
        <p:txBody>
          <a:bodyPr wrap="square" rtlCol="0">
            <a:spAutoFit/>
          </a:bodyPr>
          <a:lstStyle/>
          <a:p>
            <a:r>
              <a:rPr lang="en-GB" sz="2769" dirty="0"/>
              <a:t>DATA</a:t>
            </a:r>
            <a:endParaRPr lang="en-GB" sz="2769" dirty="0"/>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0593" y="2070577"/>
            <a:ext cx="2212533" cy="1106267"/>
          </a:xfrm>
          <a:prstGeom prst="rect">
            <a:avLst/>
          </a:prstGeom>
        </p:spPr>
      </p:pic>
    </p:spTree>
    <p:extLst>
      <p:ext uri="{BB962C8B-B14F-4D97-AF65-F5344CB8AC3E}">
        <p14:creationId xmlns:p14="http://schemas.microsoft.com/office/powerpoint/2010/main" val="36408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OECD Fibre Coverage to premises</a:t>
            </a:r>
            <a:endParaRPr lang="en-GB" dirty="0"/>
          </a:p>
        </p:txBody>
      </p:sp>
      <p:pic>
        <p:nvPicPr>
          <p:cNvPr id="5" name="Content Placeholder 4"/>
          <p:cNvPicPr>
            <a:picLocks noGrp="1" noChangeAspect="1"/>
          </p:cNvPicPr>
          <p:nvPr>
            <p:ph idx="1"/>
          </p:nvPr>
        </p:nvPicPr>
        <p:blipFill>
          <a:blip r:embed="rId3"/>
          <a:stretch>
            <a:fillRect/>
          </a:stretch>
        </p:blipFill>
        <p:spPr>
          <a:xfrm>
            <a:off x="1523429" y="1849011"/>
            <a:ext cx="6123242" cy="3766621"/>
          </a:xfrm>
          <a:prstGeom prst="rect">
            <a:avLst/>
          </a:prstGeom>
        </p:spPr>
      </p:pic>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44</a:t>
            </a:fld>
            <a:endParaRPr lang="en-GB" dirty="0"/>
          </a:p>
        </p:txBody>
      </p:sp>
      <p:sp>
        <p:nvSpPr>
          <p:cNvPr id="3" name="Rectangle 2"/>
          <p:cNvSpPr/>
          <p:nvPr/>
        </p:nvSpPr>
        <p:spPr>
          <a:xfrm>
            <a:off x="7117970" y="4120062"/>
            <a:ext cx="387740" cy="1107830"/>
          </a:xfrm>
          <a:prstGeom prst="rect">
            <a:avLst/>
          </a:prstGeom>
          <a:solidFill>
            <a:srgbClr val="AAAAAA">
              <a:alpha val="30000"/>
            </a:srgbClr>
          </a:solidFill>
          <a:ln w="25400" cap="flat" cmpd="sng" algn="ctr">
            <a:solidFill>
              <a:srgbClr val="000000"/>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638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name="PPTLabsSpotlight20170116160029395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OECD Fibre Coverage to premises</a:t>
            </a:r>
            <a:endParaRPr lang="en-GB" dirty="0"/>
          </a:p>
        </p:txBody>
      </p:sp>
      <p:pic>
        <p:nvPicPr>
          <p:cNvPr id="5" name="Content Placeholder 4"/>
          <p:cNvPicPr>
            <a:picLocks noGrp="1" noChangeAspect="1"/>
          </p:cNvPicPr>
          <p:nvPr>
            <p:ph idx="1"/>
          </p:nvPr>
        </p:nvPicPr>
        <p:blipFill>
          <a:blip r:embed="rId3"/>
          <a:stretch>
            <a:fillRect/>
          </a:stretch>
        </p:blipFill>
        <p:spPr>
          <a:xfrm>
            <a:off x="1523429" y="1849011"/>
            <a:ext cx="6123242" cy="3766621"/>
          </a:xfrm>
          <a:prstGeom prst="rect">
            <a:avLst/>
          </a:prstGeom>
        </p:spPr>
      </p:pic>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45</a:t>
            </a:fld>
            <a:endParaRPr lang="en-GB" dirty="0"/>
          </a:p>
        </p:txBody>
      </p:sp>
      <p:pic>
        <p:nvPicPr>
          <p:cNvPr id="7" name="SpotlightShape94e67102-0a1f-45a2-b0c0-9b3e8905e6a2" hidden="1"/>
          <p:cNvPicPr>
            <a:picLocks noChangeAspect="1"/>
          </p:cNvPicPr>
          <p:nvPr/>
        </p:nvPicPr>
        <p:blipFill>
          <a:blip r:embed="rId4"/>
          <a:stretch>
            <a:fillRect/>
          </a:stretch>
        </p:blipFill>
        <p:spPr>
          <a:xfrm>
            <a:off x="7117217" y="4120593"/>
            <a:ext cx="389245" cy="1106769"/>
          </a:xfrm>
          <a:prstGeom prst="rect">
            <a:avLst/>
          </a:prstGeom>
        </p:spPr>
      </p:pic>
      <p:pic>
        <p:nvPicPr>
          <p:cNvPr id="11" name="SpotlightShape1_rendered"/>
          <p:cNvPicPr>
            <a:picLocks/>
          </p:cNvPicPr>
          <p:nvPr/>
        </p:nvPicPr>
        <p:blipFill>
          <a:blip r:embed="rId5" cstate="screen">
            <a:extLst>
              <a:ext uri="{28A0092B-C50C-407E-A947-70E740481C1C}">
                <a14:useLocalDpi xmlns:a14="http://schemas.microsoft.com/office/drawing/2010/main"/>
              </a:ext>
            </a:extLst>
          </a:blip>
          <a:srcRect l="1518" t="2574" r="1533" b="2556"/>
          <a:stretch>
            <a:fillRect/>
          </a:stretch>
        </p:blipFill>
        <p:spPr>
          <a:xfrm>
            <a:off x="0" y="810139"/>
            <a:ext cx="9361488" cy="5401235"/>
          </a:xfrm>
          <a:prstGeom prst="rect">
            <a:avLst/>
          </a:prstGeom>
        </p:spPr>
      </p:pic>
    </p:spTree>
    <p:extLst>
      <p:ext uri="{BB962C8B-B14F-4D97-AF65-F5344CB8AC3E}">
        <p14:creationId xmlns:p14="http://schemas.microsoft.com/office/powerpoint/2010/main" val="2145840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 data</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46</a:t>
            </a:fld>
            <a:endParaRPr lang="en-GB" dirty="0"/>
          </a:p>
        </p:txBody>
      </p:sp>
      <p:pic>
        <p:nvPicPr>
          <p:cNvPr id="6" name="Picture 5"/>
          <p:cNvPicPr>
            <a:picLocks noChangeAspect="1"/>
          </p:cNvPicPr>
          <p:nvPr/>
        </p:nvPicPr>
        <p:blipFill>
          <a:blip r:embed="rId2"/>
          <a:stretch>
            <a:fillRect/>
          </a:stretch>
        </p:blipFill>
        <p:spPr>
          <a:xfrm>
            <a:off x="102986" y="1800603"/>
            <a:ext cx="4577758" cy="3047461"/>
          </a:xfrm>
          <a:prstGeom prst="rect">
            <a:avLst/>
          </a:prstGeom>
        </p:spPr>
      </p:pic>
      <p:pic>
        <p:nvPicPr>
          <p:cNvPr id="5" name="Picture 4"/>
          <p:cNvPicPr>
            <a:picLocks noChangeAspect="1"/>
          </p:cNvPicPr>
          <p:nvPr/>
        </p:nvPicPr>
        <p:blipFill>
          <a:blip r:embed="rId3"/>
          <a:stretch>
            <a:fillRect/>
          </a:stretch>
        </p:blipFill>
        <p:spPr>
          <a:xfrm>
            <a:off x="3739089" y="2724897"/>
            <a:ext cx="5308713" cy="2444341"/>
          </a:xfrm>
          <a:prstGeom prst="rect">
            <a:avLst/>
          </a:prstGeom>
        </p:spPr>
      </p:pic>
      <p:sp>
        <p:nvSpPr>
          <p:cNvPr id="12" name="TextBox 11"/>
          <p:cNvSpPr txBox="1"/>
          <p:nvPr/>
        </p:nvSpPr>
        <p:spPr>
          <a:xfrm>
            <a:off x="5051441" y="1885083"/>
            <a:ext cx="3220615" cy="755335"/>
          </a:xfrm>
          <a:prstGeom prst="rect">
            <a:avLst/>
          </a:prstGeom>
          <a:noFill/>
        </p:spPr>
        <p:txBody>
          <a:bodyPr wrap="square" rtlCol="0">
            <a:spAutoFit/>
          </a:bodyPr>
          <a:lstStyle/>
          <a:p>
            <a:r>
              <a:rPr lang="en-GB" sz="2154" dirty="0"/>
              <a:t>40Gb Internet connection</a:t>
            </a:r>
            <a:endParaRPr lang="en-GB" sz="2154" dirty="0"/>
          </a:p>
        </p:txBody>
      </p:sp>
      <p:sp>
        <p:nvSpPr>
          <p:cNvPr id="13" name="TextBox 12"/>
          <p:cNvSpPr txBox="1"/>
          <p:nvPr/>
        </p:nvSpPr>
        <p:spPr>
          <a:xfrm>
            <a:off x="3854113" y="5406552"/>
            <a:ext cx="5615272" cy="731611"/>
          </a:xfrm>
          <a:prstGeom prst="rect">
            <a:avLst/>
          </a:prstGeom>
          <a:noFill/>
        </p:spPr>
        <p:txBody>
          <a:bodyPr wrap="square" rtlCol="0">
            <a:spAutoFit/>
          </a:bodyPr>
          <a:lstStyle/>
          <a:p>
            <a:r>
              <a:rPr lang="en-GB" sz="4154" dirty="0">
                <a:solidFill>
                  <a:srgbClr val="FF0000"/>
                </a:solidFill>
              </a:rPr>
              <a:t>6 YEARS 9 MONTHS</a:t>
            </a:r>
            <a:endParaRPr lang="en-GB" sz="4154" dirty="0">
              <a:solidFill>
                <a:srgbClr val="FF0000"/>
              </a:solidFill>
            </a:endParaRPr>
          </a:p>
        </p:txBody>
      </p:sp>
    </p:spTree>
    <p:extLst>
      <p:ext uri="{BB962C8B-B14F-4D97-AF65-F5344CB8AC3E}">
        <p14:creationId xmlns:p14="http://schemas.microsoft.com/office/powerpoint/2010/main" val="4009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 data is coming to us all</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47</a:t>
            </a:fld>
            <a:endParaRPr lang="en-GB"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01260" y="1708144"/>
            <a:ext cx="3878381" cy="1218613"/>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6790" y="1943177"/>
            <a:ext cx="1651011" cy="144463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0745" y="3313333"/>
            <a:ext cx="4319413" cy="2429671"/>
          </a:xfrm>
          <a:prstGeom prst="rect">
            <a:avLst/>
          </a:prstGeom>
        </p:spPr>
      </p:pic>
      <p:pic>
        <p:nvPicPr>
          <p:cNvPr id="7" name="Picture 6"/>
          <p:cNvPicPr>
            <a:picLocks noChangeAspect="1"/>
          </p:cNvPicPr>
          <p:nvPr/>
        </p:nvPicPr>
        <p:blipFill>
          <a:blip r:embed="rId6"/>
          <a:stretch>
            <a:fillRect/>
          </a:stretch>
        </p:blipFill>
        <p:spPr>
          <a:xfrm>
            <a:off x="83250" y="1904403"/>
            <a:ext cx="3137408" cy="2044708"/>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272" y="4362821"/>
            <a:ext cx="3218942" cy="1670759"/>
          </a:xfrm>
          <a:prstGeom prst="rect">
            <a:avLst/>
          </a:prstGeom>
        </p:spPr>
      </p:pic>
    </p:spTree>
    <p:extLst>
      <p:ext uri="{BB962C8B-B14F-4D97-AF65-F5344CB8AC3E}">
        <p14:creationId xmlns:p14="http://schemas.microsoft.com/office/powerpoint/2010/main" val="144449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lessons have we learned</a:t>
            </a:r>
            <a:endParaRPr lang="en-GB" dirty="0"/>
          </a:p>
        </p:txBody>
      </p:sp>
      <p:sp>
        <p:nvSpPr>
          <p:cNvPr id="3" name="Content Placeholder 2"/>
          <p:cNvSpPr>
            <a:spLocks noGrp="1"/>
          </p:cNvSpPr>
          <p:nvPr>
            <p:ph idx="1"/>
          </p:nvPr>
        </p:nvSpPr>
        <p:spPr>
          <a:xfrm>
            <a:off x="265716" y="1724290"/>
            <a:ext cx="3221371" cy="4090721"/>
          </a:xfrm>
        </p:spPr>
        <p:txBody>
          <a:bodyPr/>
          <a:lstStyle/>
          <a:p>
            <a:r>
              <a:rPr lang="en-GB" sz="2000" dirty="0"/>
              <a:t>Standards. Standards. Standards.</a:t>
            </a:r>
          </a:p>
          <a:p>
            <a:r>
              <a:rPr lang="en-GB" sz="2000" dirty="0"/>
              <a:t>Data </a:t>
            </a:r>
            <a:r>
              <a:rPr lang="en-GB" sz="2000" dirty="0"/>
              <a:t>demand is growing</a:t>
            </a:r>
            <a:r>
              <a:rPr lang="en-GB" sz="2000" dirty="0"/>
              <a:t>.</a:t>
            </a:r>
          </a:p>
          <a:p>
            <a:r>
              <a:rPr lang="en-GB" sz="2000" dirty="0"/>
              <a:t>Fibre IS the solution.</a:t>
            </a:r>
          </a:p>
          <a:p>
            <a:r>
              <a:rPr lang="en-GB" sz="2000" dirty="0"/>
              <a:t>Fibre is REALLY cheap.</a:t>
            </a:r>
          </a:p>
          <a:p>
            <a:r>
              <a:rPr lang="en-GB" sz="2000" dirty="0"/>
              <a:t>Private fibre is easy.</a:t>
            </a:r>
          </a:p>
          <a:p>
            <a:r>
              <a:rPr lang="en-GB" sz="2000" dirty="0"/>
              <a:t>Universities SHOULDN’T be doing this!</a:t>
            </a:r>
            <a:endParaRPr lang="en-GB" sz="2000" dirty="0"/>
          </a:p>
          <a:p>
            <a:endParaRPr lang="en-GB" sz="923"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48</a:t>
            </a:fld>
            <a:endParaRPr lang="en-GB" dirty="0"/>
          </a:p>
        </p:txBody>
      </p:sp>
      <p:pic>
        <p:nvPicPr>
          <p:cNvPr id="5" name="Picture 4"/>
          <p:cNvPicPr>
            <a:picLocks noChangeAspect="1"/>
          </p:cNvPicPr>
          <p:nvPr/>
        </p:nvPicPr>
        <p:blipFill>
          <a:blip r:embed="rId3"/>
          <a:stretch>
            <a:fillRect/>
          </a:stretch>
        </p:blipFill>
        <p:spPr>
          <a:xfrm>
            <a:off x="7043964" y="4497206"/>
            <a:ext cx="2011881" cy="1317805"/>
          </a:xfrm>
          <a:prstGeom prst="rect">
            <a:avLst/>
          </a:prstGeom>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13709" y="4319363"/>
            <a:ext cx="3157315" cy="1780178"/>
          </a:xfrm>
          <a:prstGeom prst="rect">
            <a:avLst/>
          </a:prstGeom>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9652" y="1550165"/>
            <a:ext cx="1986796" cy="1116390"/>
          </a:xfrm>
          <a:prstGeom prst="rect">
            <a:avLst/>
          </a:prstGeom>
        </p:spPr>
      </p:pic>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3709" y="1594642"/>
            <a:ext cx="2383731" cy="844175"/>
          </a:xfrm>
          <a:prstGeom prst="rect">
            <a:avLst/>
          </a:prstGeom>
        </p:spPr>
      </p:pic>
      <p:pic>
        <p:nvPicPr>
          <p:cNvPr id="27" name="Pictur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22577" y="2722480"/>
            <a:ext cx="2345599" cy="1541591"/>
          </a:xfrm>
          <a:prstGeom prst="rect">
            <a:avLst/>
          </a:prstGeom>
        </p:spPr>
      </p:pic>
      <p:pic>
        <p:nvPicPr>
          <p:cNvPr id="28" name="Picture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87550" y="2421117"/>
            <a:ext cx="2705362" cy="1155048"/>
          </a:xfrm>
          <a:prstGeom prst="rect">
            <a:avLst/>
          </a:prstGeom>
        </p:spPr>
      </p:pic>
      <p:sp>
        <p:nvSpPr>
          <p:cNvPr id="29" name="TextBox 28"/>
          <p:cNvSpPr txBox="1"/>
          <p:nvPr/>
        </p:nvSpPr>
        <p:spPr>
          <a:xfrm>
            <a:off x="5008941" y="3683753"/>
            <a:ext cx="1460425" cy="4710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461" dirty="0"/>
              <a:t>£260 km</a:t>
            </a:r>
            <a:endParaRPr lang="en-GB" sz="2461" dirty="0"/>
          </a:p>
        </p:txBody>
      </p:sp>
      <p:sp>
        <p:nvSpPr>
          <p:cNvPr id="9" name="TextBox 8"/>
          <p:cNvSpPr txBox="1"/>
          <p:nvPr/>
        </p:nvSpPr>
        <p:spPr>
          <a:xfrm>
            <a:off x="3700121" y="2722480"/>
            <a:ext cx="1606353"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73737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research to commodity</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solidFill>
                  <a:srgbClr val="FFFFFF"/>
                </a:solidFill>
              </a:rPr>
              <a:pPr>
                <a:defRPr/>
              </a:pPr>
              <a:t>49</a:t>
            </a:fld>
            <a:endParaRPr lang="en-GB" dirty="0">
              <a:solidFill>
                <a:srgbClr val="FFFFFF"/>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453" y="1922619"/>
            <a:ext cx="1820401" cy="134027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695" y="3455365"/>
            <a:ext cx="2762141" cy="1973437"/>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5469" y="3455365"/>
            <a:ext cx="1345657" cy="2035069"/>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91843" y="1910174"/>
            <a:ext cx="2329283" cy="1429333"/>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6315" y="1938809"/>
            <a:ext cx="2710602" cy="1495505"/>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00570" y="3801465"/>
            <a:ext cx="1760918" cy="1318576"/>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02415" y="3826816"/>
            <a:ext cx="2157860" cy="1230534"/>
          </a:xfrm>
          <a:prstGeom prst="rect">
            <a:avLst/>
          </a:prstGeom>
        </p:spPr>
      </p:pic>
      <p:sp>
        <p:nvSpPr>
          <p:cNvPr id="17" name="Rounded Rectangle 16"/>
          <p:cNvSpPr/>
          <p:nvPr/>
        </p:nvSpPr>
        <p:spPr>
          <a:xfrm>
            <a:off x="83250" y="1849011"/>
            <a:ext cx="5151409" cy="376662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404746" y="1868151"/>
            <a:ext cx="3873491" cy="376662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rot="20230597">
            <a:off x="935960" y="3264094"/>
            <a:ext cx="3133255" cy="710304"/>
          </a:xfrm>
          <a:prstGeom prst="rect">
            <a:avLst/>
          </a:prstGeom>
          <a:noFill/>
        </p:spPr>
        <p:txBody>
          <a:bodyPr wrap="none" lIns="70339" tIns="35170" rIns="70339" bIns="35170">
            <a:spAutoFit/>
          </a:bodyPr>
          <a:lstStyle/>
          <a:p>
            <a:pPr algn="ctr"/>
            <a:r>
              <a:rPr lang="en-US" sz="4154" b="1" dirty="0">
                <a:ln w="22225">
                  <a:solidFill>
                    <a:schemeClr val="accent2"/>
                  </a:solidFill>
                  <a:prstDash val="solid"/>
                </a:ln>
                <a:solidFill>
                  <a:schemeClr val="accent2">
                    <a:lumMod val="40000"/>
                    <a:lumOff val="60000"/>
                  </a:schemeClr>
                </a:solidFill>
              </a:rPr>
              <a:t>RESEARCH</a:t>
            </a:r>
            <a:endParaRPr lang="en-US" sz="4154" b="1" dirty="0">
              <a:ln w="22225">
                <a:solidFill>
                  <a:schemeClr val="accent2"/>
                </a:solidFill>
                <a:prstDash val="solid"/>
              </a:ln>
              <a:solidFill>
                <a:schemeClr val="accent2">
                  <a:lumMod val="40000"/>
                  <a:lumOff val="60000"/>
                </a:schemeClr>
              </a:solidFill>
            </a:endParaRPr>
          </a:p>
        </p:txBody>
      </p:sp>
      <p:sp>
        <p:nvSpPr>
          <p:cNvPr id="20" name="Rectangle 19"/>
          <p:cNvSpPr/>
          <p:nvPr/>
        </p:nvSpPr>
        <p:spPr>
          <a:xfrm rot="496249">
            <a:off x="5466319" y="3241133"/>
            <a:ext cx="3811326" cy="710304"/>
          </a:xfrm>
          <a:prstGeom prst="rect">
            <a:avLst/>
          </a:prstGeom>
          <a:noFill/>
        </p:spPr>
        <p:txBody>
          <a:bodyPr wrap="none" lIns="70339" tIns="35170" rIns="70339" bIns="35170">
            <a:spAutoFit/>
          </a:bodyPr>
          <a:lstStyle/>
          <a:p>
            <a:pPr algn="ctr"/>
            <a:r>
              <a:rPr lang="en-US" sz="4154" b="1" dirty="0">
                <a:ln w="22225">
                  <a:solidFill>
                    <a:schemeClr val="accent2"/>
                  </a:solidFill>
                  <a:prstDash val="solid"/>
                </a:ln>
                <a:solidFill>
                  <a:schemeClr val="accent2">
                    <a:lumMod val="40000"/>
                    <a:lumOff val="60000"/>
                  </a:schemeClr>
                </a:solidFill>
              </a:rPr>
              <a:t>COMMERCIAL</a:t>
            </a:r>
            <a:endParaRPr lang="en-US" sz="4154" b="1" dirty="0">
              <a:ln w="22225">
                <a:solidFill>
                  <a:schemeClr val="accent2"/>
                </a:solidFill>
                <a:prstDash val="solid"/>
              </a:ln>
              <a:solidFill>
                <a:schemeClr val="accent2">
                  <a:lumMod val="40000"/>
                  <a:lumOff val="60000"/>
                </a:schemeClr>
              </a:solidFill>
            </a:endParaRPr>
          </a:p>
        </p:txBody>
      </p:sp>
      <p:pic>
        <p:nvPicPr>
          <p:cNvPr id="21" name="Picture 20"/>
          <p:cNvPicPr>
            <a:picLocks noChangeAspect="1"/>
          </p:cNvPicPr>
          <p:nvPr/>
        </p:nvPicPr>
        <p:blipFill>
          <a:blip r:embed="rId10"/>
          <a:stretch>
            <a:fillRect/>
          </a:stretch>
        </p:blipFill>
        <p:spPr>
          <a:xfrm>
            <a:off x="3342636" y="1753649"/>
            <a:ext cx="2865406" cy="3995623"/>
          </a:xfrm>
          <a:prstGeom prst="rect">
            <a:avLst/>
          </a:prstGeom>
        </p:spPr>
      </p:pic>
    </p:spTree>
    <p:extLst>
      <p:ext uri="{BB962C8B-B14F-4D97-AF65-F5344CB8AC3E}">
        <p14:creationId xmlns:p14="http://schemas.microsoft.com/office/powerpoint/2010/main" val="347368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PTLabsMagnifiedSlide201701171640495147">
    <p:spTree>
      <p:nvGrpSpPr>
        <p:cNvPr id="1" name=""/>
        <p:cNvGrpSpPr/>
        <p:nvPr/>
      </p:nvGrpSpPr>
      <p:grpSpPr>
        <a:xfrm>
          <a:off x="0" y="0"/>
          <a:ext cx="0" cy="0"/>
          <a:chOff x="0" y="0"/>
          <a:chExt cx="0" cy="0"/>
        </a:xfrm>
      </p:grpSpPr>
      <p:pic>
        <p:nvPicPr>
          <p:cNvPr id="5" name="PPTLabsMagnifyAreaGroup201701171640494637"/>
          <p:cNvPicPr>
            <a:picLocks noChangeAspect="1"/>
          </p:cNvPicPr>
          <p:nvPr/>
        </p:nvPicPr>
        <p:blipFill>
          <a:blip r:embed="rId2"/>
          <a:srcRect/>
          <a:stretch>
            <a:fillRect/>
          </a:stretch>
        </p:blipFill>
        <p:spPr>
          <a:xfrm>
            <a:off x="-35124545" y="-3726915"/>
            <a:ext cx="45154776" cy="33866784"/>
          </a:xfrm>
          <a:prstGeom prst="rect">
            <a:avLst/>
          </a:prstGeom>
        </p:spPr>
      </p:pic>
      <p:sp>
        <p:nvSpPr>
          <p:cNvPr id="3" name="Title 2"/>
          <p:cNvSpPr>
            <a:spLocks noGrp="1"/>
          </p:cNvSpPr>
          <p:nvPr>
            <p:ph type="title"/>
          </p:nvPr>
        </p:nvSpPr>
        <p:spPr/>
        <p:txBody>
          <a:bodyPr/>
          <a:lstStyle/>
          <a:p>
            <a:endParaRPr lang="en-GB"/>
          </a:p>
        </p:txBody>
      </p:sp>
      <p:pic>
        <p:nvPicPr>
          <p:cNvPr id="9" name="PPTIndicator20170117164049534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837488" y="0"/>
            <a:ext cx="1524000" cy="1066800"/>
          </a:xfrm>
          <a:prstGeom prst="rect">
            <a:avLst/>
          </a:prstGeom>
        </p:spPr>
      </p:pic>
    </p:spTree>
    <p:extLst>
      <p:ext uri="{BB962C8B-B14F-4D97-AF65-F5344CB8AC3E}">
        <p14:creationId xmlns:p14="http://schemas.microsoft.com/office/powerpoint/2010/main" val="2129916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subTitle" idx="1"/>
          </p:nvPr>
        </p:nvSpPr>
        <p:spPr>
          <a:xfrm>
            <a:off x="1" y="2956841"/>
            <a:ext cx="9361488" cy="902858"/>
          </a:xfrm>
        </p:spPr>
        <p:txBody>
          <a:bodyPr/>
          <a:lstStyle/>
          <a:p>
            <a:pPr algn="ctr"/>
            <a:r>
              <a:rPr lang="en-GB" sz="5538" dirty="0"/>
              <a:t>Q&amp;A</a:t>
            </a:r>
            <a:endParaRPr lang="en-GB" sz="5538" dirty="0"/>
          </a:p>
        </p:txBody>
      </p:sp>
    </p:spTree>
    <p:extLst>
      <p:ext uri="{BB962C8B-B14F-4D97-AF65-F5344CB8AC3E}">
        <p14:creationId xmlns:p14="http://schemas.microsoft.com/office/powerpoint/2010/main" val="299347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PTLabsDeMagnifyingSlide20170117164049540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Proposed in March 1987</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6</a:t>
            </a:fld>
            <a:endParaRPr lang="en-GB" dirty="0"/>
          </a:p>
        </p:txBody>
      </p:sp>
      <p:pic>
        <p:nvPicPr>
          <p:cNvPr id="6" name="Picture 5"/>
          <p:cNvPicPr>
            <a:picLocks noChangeAspect="1"/>
          </p:cNvPicPr>
          <p:nvPr/>
        </p:nvPicPr>
        <p:blipFill>
          <a:blip r:embed="rId2"/>
          <a:stretch>
            <a:fillRect/>
          </a:stretch>
        </p:blipFill>
        <p:spPr>
          <a:xfrm>
            <a:off x="663229" y="1982003"/>
            <a:ext cx="2828229" cy="3385083"/>
          </a:xfrm>
          <a:prstGeom prst="rect">
            <a:avLst/>
          </a:prstGeom>
        </p:spPr>
      </p:pic>
      <p:sp>
        <p:nvSpPr>
          <p:cNvPr id="7" name="TextBox 6"/>
          <p:cNvSpPr txBox="1"/>
          <p:nvPr/>
        </p:nvSpPr>
        <p:spPr>
          <a:xfrm>
            <a:off x="94324" y="5310956"/>
            <a:ext cx="3966038" cy="5184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769" dirty="0"/>
              <a:t>World Wide Web - 1991</a:t>
            </a:r>
            <a:endParaRPr lang="en-GB" sz="2769" dirty="0"/>
          </a:p>
        </p:txBody>
      </p:sp>
      <p:pic>
        <p:nvPicPr>
          <p:cNvPr id="8" name="Picture 7"/>
          <p:cNvPicPr>
            <a:picLocks noChangeAspect="1"/>
          </p:cNvPicPr>
          <p:nvPr/>
        </p:nvPicPr>
        <p:blipFill>
          <a:blip r:embed="rId3"/>
          <a:stretch>
            <a:fillRect/>
          </a:stretch>
        </p:blipFill>
        <p:spPr>
          <a:xfrm>
            <a:off x="4762467" y="1123962"/>
            <a:ext cx="4205709" cy="3121310"/>
          </a:xfrm>
          <a:prstGeom prst="rect">
            <a:avLst/>
          </a:prstGeom>
        </p:spPr>
      </p:pic>
      <p:pic>
        <p:nvPicPr>
          <p:cNvPr id="5" name="PPTLabsMagnifyAreaGroup201701171640494637"/>
          <p:cNvPicPr>
            <a:picLocks/>
          </p:cNvPicPr>
          <p:nvPr/>
        </p:nvPicPr>
        <p:blipFill>
          <a:blip r:embed="rId4"/>
          <a:stretch>
            <a:fillRect/>
          </a:stretch>
        </p:blipFill>
        <p:spPr>
          <a:xfrm>
            <a:off x="0" y="0"/>
            <a:ext cx="9361488" cy="7021512"/>
          </a:xfrm>
          <a:prstGeom prst="rect">
            <a:avLst/>
          </a:prstGeom>
        </p:spPr>
      </p:pic>
      <p:pic>
        <p:nvPicPr>
          <p:cNvPr id="14" name="PPTLabsMagnifyAreaGroup201701171640494637"/>
          <p:cNvPicPr>
            <a:picLocks/>
          </p:cNvPicPr>
          <p:nvPr/>
        </p:nvPicPr>
        <p:blipFill>
          <a:blip r:embed="rId4"/>
          <a:stretch>
            <a:fillRect/>
          </a:stretch>
        </p:blipFill>
        <p:spPr>
          <a:xfrm>
            <a:off x="-35173239" y="-3732699"/>
            <a:ext cx="45204196" cy="33905059"/>
          </a:xfrm>
          <a:prstGeom prst="rect">
            <a:avLst/>
          </a:prstGeom>
        </p:spPr>
      </p:pic>
      <p:pic>
        <p:nvPicPr>
          <p:cNvPr id="3" name="PPTIndicator20170117164049568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837488" y="0"/>
            <a:ext cx="1524000" cy="1066800"/>
          </a:xfrm>
          <a:prstGeom prst="rect">
            <a:avLst/>
          </a:prstGeom>
        </p:spPr>
      </p:pic>
    </p:spTree>
    <p:extLst>
      <p:ext uri="{BB962C8B-B14F-4D97-AF65-F5344CB8AC3E}">
        <p14:creationId xmlns:p14="http://schemas.microsoft.com/office/powerpoint/2010/main" val="2558496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42" presetClass="path" presetSubtype="0" fill="hold" nodeType="withEffect">
                                  <p:stCondLst>
                                    <p:cond delay="0"/>
                                  </p:stCondLst>
                                  <p:childTnLst>
                                    <p:animMotion origin="layout" path="M 0 0 C -0.9214286 0.6913806 -0.9214286 0.6913806 -1.842857 1.382761 E" pathEditMode="relative" ptsTypes="">
                                      <p:cBhvr>
                                        <p:cTn id="10" dur="1" fill="hold"/>
                                        <p:tgtEl>
                                          <p:spTgt spid="5"/>
                                        </p:tgtEl>
                                        <p:attrNameLst>
                                          <p:attrName>ppt_x</p:attrName>
                                          <p:attrName>ppt_y</p:attrName>
                                        </p:attrNameLst>
                                      </p:cBhvr>
                                    </p:animMotion>
                                  </p:childTnLst>
                                </p:cTn>
                              </p:par>
                              <p:par>
                                <p:cTn id="11" presetID="6" presetClass="emph" presetSubtype="0" fill="hold" nodeType="withEffect">
                                  <p:stCondLst>
                                    <p:cond delay="0"/>
                                  </p:stCondLst>
                                  <p:childTnLst>
                                    <p:animScale>
                                      <p:cBhvr>
                                        <p:cTn id="12" dur="1" fill="hold"/>
                                        <p:tgtEl>
                                          <p:spTgt spid="5"/>
                                        </p:tgtEl>
                                      </p:cBhvr>
                                      <p:by x="482874" y="482874"/>
                                    </p:animScale>
                                  </p:childTnLst>
                                </p:cTn>
                              </p:par>
                              <p:par>
                                <p:cTn id="13" presetID="10" presetClass="exit" presetSubtype="0" fill="hold" nodeType="withEffect">
                                  <p:stCondLst>
                                    <p:cond delay="0"/>
                                  </p:stCondLst>
                                  <p:childTnLst>
                                    <p:animEffect transition="out" filter="fade">
                                      <p:cBhvr>
                                        <p:cTn id="14" dur="10"/>
                                        <p:tgtEl>
                                          <p:spTgt spid="14"/>
                                        </p:tgtEl>
                                      </p:cBhvr>
                                    </p:animEffect>
                                    <p:set>
                                      <p:cBhvr>
                                        <p:cTn id="15" dur="1" fill="hold">
                                          <p:stCondLst>
                                            <p:cond delay="9"/>
                                          </p:stCondLst>
                                        </p:cTn>
                                        <p:tgtEl>
                                          <p:spTgt spid="14"/>
                                        </p:tgtEl>
                                        <p:attrNameLst>
                                          <p:attrName>style.visibility</p:attrName>
                                        </p:attrNameLst>
                                      </p:cBhvr>
                                      <p:to>
                                        <p:strVal val="hidden"/>
                                      </p:to>
                                    </p:set>
                                  </p:childTnLst>
                                </p:cTn>
                              </p:par>
                              <p:par>
                                <p:cTn id="16" presetID="42" presetClass="path" presetSubtype="0" fill="hold" nodeType="withEffect">
                                  <p:stCondLst>
                                    <p:cond delay="0"/>
                                  </p:stCondLst>
                                  <p:childTnLst>
                                    <p:animMotion origin="layout" path="M -1.842857 1.382761 C -0.9214286 0.6913806 -0.9214286 0.6913806 -2.384186E-07 1.192093E-07 E" pathEditMode="relative" ptsTypes="">
                                      <p:cBhvr>
                                        <p:cTn id="17" dur="400" fill="hold"/>
                                        <p:tgtEl>
                                          <p:spTgt spid="5"/>
                                        </p:tgtEl>
                                        <p:attrNameLst>
                                          <p:attrName>ppt_x</p:attrName>
                                          <p:attrName>ppt_y</p:attrName>
                                        </p:attrNameLst>
                                      </p:cBhvr>
                                    </p:animMotion>
                                  </p:childTnLst>
                                </p:cTn>
                              </p:par>
                              <p:par>
                                <p:cTn id="18" presetID="6" presetClass="emph" presetSubtype="0" fill="hold" nodeType="withEffect">
                                  <p:stCondLst>
                                    <p:cond delay="0"/>
                                  </p:stCondLst>
                                  <p:childTnLst>
                                    <p:animScale>
                                      <p:cBhvr>
                                        <p:cTn id="19" dur="400" fill="hold"/>
                                        <p:tgtEl>
                                          <p:spTgt spid="5"/>
                                        </p:tgtEl>
                                      </p:cBhvr>
                                      <p:by x="20709" y="20709"/>
                                    </p:animScale>
                                  </p:childTnLst>
                                </p:cTn>
                              </p:par>
                            </p:childTnLst>
                          </p:cTn>
                        </p:par>
                        <p:par>
                          <p:cTn id="20" fill="hold">
                            <p:stCondLst>
                              <p:cond delay="400"/>
                            </p:stCondLst>
                            <p:childTnLst>
                              <p:par>
                                <p:cTn id="21" presetID="1" presetClass="entr" presetSubtype="0" fill="hold" grpId="0" nodeType="afterEffect">
                                  <p:stCondLst>
                                    <p:cond delay="0"/>
                                  </p:stCondLst>
                                  <p:childTnLst>
                                    <p:set>
                                      <p:cBhvr>
                                        <p:cTn id="22" dur="1" fill="hold">
                                          <p:stCondLst>
                                            <p:cond delay="9"/>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9"/>
                                          </p:stCondLst>
                                        </p:cTn>
                                        <p:tgtEl>
                                          <p:spTgt spid="8"/>
                                        </p:tgtEl>
                                        <p:attrNameLst>
                                          <p:attrName>style.visibility</p:attrName>
                                        </p:attrNameLst>
                                      </p:cBhvr>
                                      <p:to>
                                        <p:strVal val="visible"/>
                                      </p:to>
                                    </p:set>
                                  </p:childTnLst>
                                </p:cTn>
                              </p:par>
                              <p:par>
                                <p:cTn id="31" presetID="10" presetClass="exit" presetSubtype="0" fill="hold" nodeType="withEffect">
                                  <p:stCondLst>
                                    <p:cond delay="10"/>
                                  </p:stCondLst>
                                  <p:childTnLst>
                                    <p:animEffect transition="out" filter="fade">
                                      <p:cBhvr>
                                        <p:cTn id="32" dur="10"/>
                                        <p:tgtEl>
                                          <p:spTgt spid="5"/>
                                        </p:tgtEl>
                                      </p:cBhvr>
                                    </p:animEffect>
                                    <p:set>
                                      <p:cBhvr>
                                        <p:cTn id="33"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Proposed in March 1987</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7</a:t>
            </a:fld>
            <a:endParaRPr lang="en-GB" dirty="0"/>
          </a:p>
        </p:txBody>
      </p:sp>
      <p:pic>
        <p:nvPicPr>
          <p:cNvPr id="6" name="Picture 5"/>
          <p:cNvPicPr>
            <a:picLocks noChangeAspect="1"/>
          </p:cNvPicPr>
          <p:nvPr/>
        </p:nvPicPr>
        <p:blipFill>
          <a:blip r:embed="rId3"/>
          <a:stretch>
            <a:fillRect/>
          </a:stretch>
        </p:blipFill>
        <p:spPr>
          <a:xfrm>
            <a:off x="663229" y="1982003"/>
            <a:ext cx="2828229" cy="3385083"/>
          </a:xfrm>
          <a:prstGeom prst="rect">
            <a:avLst/>
          </a:prstGeom>
        </p:spPr>
      </p:pic>
      <p:sp>
        <p:nvSpPr>
          <p:cNvPr id="7" name="TextBox 6"/>
          <p:cNvSpPr txBox="1"/>
          <p:nvPr/>
        </p:nvSpPr>
        <p:spPr>
          <a:xfrm>
            <a:off x="138642" y="5323170"/>
            <a:ext cx="3933063" cy="5184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769" dirty="0"/>
              <a:t>World Wide Web - 1991</a:t>
            </a:r>
            <a:endParaRPr lang="en-GB" sz="2769" dirty="0"/>
          </a:p>
        </p:txBody>
      </p:sp>
      <p:pic>
        <p:nvPicPr>
          <p:cNvPr id="8" name="Picture 7"/>
          <p:cNvPicPr>
            <a:picLocks noChangeAspect="1"/>
          </p:cNvPicPr>
          <p:nvPr/>
        </p:nvPicPr>
        <p:blipFill>
          <a:blip r:embed="rId4"/>
          <a:stretch>
            <a:fillRect/>
          </a:stretch>
        </p:blipFill>
        <p:spPr>
          <a:xfrm>
            <a:off x="4762467" y="1123962"/>
            <a:ext cx="4205709" cy="3121310"/>
          </a:xfrm>
          <a:prstGeom prst="rect">
            <a:avLst/>
          </a:prstGeom>
        </p:spPr>
      </p:pic>
      <p:pic>
        <p:nvPicPr>
          <p:cNvPr id="14" name="Picture 13"/>
          <p:cNvPicPr>
            <a:picLocks noChangeAspect="1"/>
          </p:cNvPicPr>
          <p:nvPr/>
        </p:nvPicPr>
        <p:blipFill>
          <a:blip r:embed="rId5"/>
          <a:stretch>
            <a:fillRect/>
          </a:stretch>
        </p:blipFill>
        <p:spPr>
          <a:xfrm>
            <a:off x="4182221" y="2236752"/>
            <a:ext cx="3941936" cy="3604893"/>
          </a:xfrm>
          <a:prstGeom prst="rect">
            <a:avLst/>
          </a:prstGeom>
        </p:spPr>
      </p:pic>
      <p:sp>
        <p:nvSpPr>
          <p:cNvPr id="15" name="Rectangle 14"/>
          <p:cNvSpPr/>
          <p:nvPr/>
        </p:nvSpPr>
        <p:spPr>
          <a:xfrm>
            <a:off x="4071705" y="4120063"/>
            <a:ext cx="4052451" cy="379958"/>
          </a:xfrm>
          <a:prstGeom prst="rect">
            <a:avLst/>
          </a:prstGeom>
          <a:noFill/>
          <a:ln w="25400" cap="flat" cmpd="sng" algn="ctr">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2430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grpId="2" nodeType="withEffect" nodePh="1">
                                  <p:stCondLst>
                                    <p:cond delay="0"/>
                                  </p:stCondLst>
                                  <p:endCondLst>
                                    <p:cond evt="begin" delay="0">
                                      <p:tn val="7"/>
                                    </p:cond>
                                  </p:end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8.xml><?xml version="1.0" encoding="utf-8"?>
<p:sld xmlns:a="http://schemas.openxmlformats.org/drawingml/2006/main" xmlns:r="http://schemas.openxmlformats.org/officeDocument/2006/relationships" xmlns:p="http://schemas.openxmlformats.org/presentationml/2006/main">
  <p:cSld name="PPTLabsSpotlight2017010914524815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Proposed in March 1987</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8</a:t>
            </a:fld>
            <a:endParaRPr lang="en-GB" dirty="0"/>
          </a:p>
        </p:txBody>
      </p:sp>
      <p:pic>
        <p:nvPicPr>
          <p:cNvPr id="6" name="Picture 5"/>
          <p:cNvPicPr>
            <a:picLocks noChangeAspect="1"/>
          </p:cNvPicPr>
          <p:nvPr/>
        </p:nvPicPr>
        <p:blipFill>
          <a:blip r:embed="rId2"/>
          <a:stretch>
            <a:fillRect/>
          </a:stretch>
        </p:blipFill>
        <p:spPr>
          <a:xfrm>
            <a:off x="663229" y="1982003"/>
            <a:ext cx="2828229" cy="3385083"/>
          </a:xfrm>
          <a:prstGeom prst="rect">
            <a:avLst/>
          </a:prstGeom>
        </p:spPr>
      </p:pic>
      <p:sp>
        <p:nvSpPr>
          <p:cNvPr id="7" name="TextBox 6"/>
          <p:cNvSpPr txBox="1"/>
          <p:nvPr/>
        </p:nvSpPr>
        <p:spPr>
          <a:xfrm>
            <a:off x="138642" y="5061718"/>
            <a:ext cx="3877404" cy="94461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769" dirty="0"/>
              <a:t>World Wide Web - 1991</a:t>
            </a:r>
            <a:endParaRPr lang="en-GB" sz="2769" dirty="0"/>
          </a:p>
        </p:txBody>
      </p:sp>
      <p:pic>
        <p:nvPicPr>
          <p:cNvPr id="8" name="Picture 7"/>
          <p:cNvPicPr>
            <a:picLocks noChangeAspect="1"/>
          </p:cNvPicPr>
          <p:nvPr/>
        </p:nvPicPr>
        <p:blipFill>
          <a:blip r:embed="rId3"/>
          <a:stretch>
            <a:fillRect/>
          </a:stretch>
        </p:blipFill>
        <p:spPr>
          <a:xfrm>
            <a:off x="4762467" y="1123962"/>
            <a:ext cx="4205709" cy="3121310"/>
          </a:xfrm>
          <a:prstGeom prst="rect">
            <a:avLst/>
          </a:prstGeom>
        </p:spPr>
      </p:pic>
      <p:pic>
        <p:nvPicPr>
          <p:cNvPr id="14" name="Picture 13"/>
          <p:cNvPicPr>
            <a:picLocks noChangeAspect="1"/>
          </p:cNvPicPr>
          <p:nvPr/>
        </p:nvPicPr>
        <p:blipFill>
          <a:blip r:embed="rId4"/>
          <a:stretch>
            <a:fillRect/>
          </a:stretch>
        </p:blipFill>
        <p:spPr>
          <a:xfrm>
            <a:off x="4182221" y="2236752"/>
            <a:ext cx="3941936" cy="3604893"/>
          </a:xfrm>
          <a:prstGeom prst="rect">
            <a:avLst/>
          </a:prstGeom>
        </p:spPr>
      </p:pic>
      <p:sp>
        <p:nvSpPr>
          <p:cNvPr id="16" name="PPTLabsMagnifyShape201701091450581152"/>
          <p:cNvSpPr/>
          <p:nvPr/>
        </p:nvSpPr>
        <p:spPr>
          <a:xfrm>
            <a:off x="7284144" y="1018140"/>
            <a:ext cx="1938702" cy="963863"/>
          </a:xfrm>
          <a:prstGeom prst="rect">
            <a:avLst/>
          </a:prstGeom>
          <a:solidFill>
            <a:srgbClr val="AAAAAA">
              <a:alpha val="30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b="1" smtClean="0">
                <a:solidFill>
                  <a:srgbClr val="FFFFFF"/>
                </a:solidFill>
              </a:rPr>
              <a:t>Zoom Shape 1</a:t>
            </a:r>
            <a:endParaRPr lang="en-GB" b="1">
              <a:solidFill>
                <a:srgbClr val="FFFFFF"/>
              </a:solidFill>
            </a:endParaRPr>
          </a:p>
        </p:txBody>
      </p:sp>
      <p:pic>
        <p:nvPicPr>
          <p:cNvPr id="11" name="SpotlightShape943c70c9-c43c-450e-89a7-69d4256ac9d9" hidden="1"/>
          <p:cNvPicPr>
            <a:picLocks noChangeAspect="1"/>
          </p:cNvPicPr>
          <p:nvPr/>
        </p:nvPicPr>
        <p:blipFill>
          <a:blip r:embed="rId5"/>
          <a:stretch>
            <a:fillRect/>
          </a:stretch>
        </p:blipFill>
        <p:spPr>
          <a:xfrm>
            <a:off x="4071982" y="4120109"/>
            <a:ext cx="4051900" cy="379866"/>
          </a:xfrm>
          <a:prstGeom prst="rect">
            <a:avLst/>
          </a:prstGeom>
        </p:spPr>
      </p:pic>
      <p:pic>
        <p:nvPicPr>
          <p:cNvPr id="12" name="SpotlightShape1_rendered"/>
          <p:cNvPicPr>
            <a:picLocks/>
          </p:cNvPicPr>
          <p:nvPr/>
        </p:nvPicPr>
        <p:blipFill>
          <a:blip r:embed="rId6" cstate="screen">
            <a:extLst>
              <a:ext uri="{28A0092B-C50C-407E-A947-70E740481C1C}">
                <a14:useLocalDpi xmlns:a14="http://schemas.microsoft.com/office/drawing/2010/main"/>
              </a:ext>
            </a:extLst>
          </a:blip>
          <a:srcRect l="1518" t="2574" r="1533" b="2556"/>
          <a:stretch>
            <a:fillRect/>
          </a:stretch>
        </p:blipFill>
        <p:spPr>
          <a:xfrm>
            <a:off x="0" y="810139"/>
            <a:ext cx="9361488" cy="5401235"/>
          </a:xfrm>
          <a:prstGeom prst="rect">
            <a:avLst/>
          </a:prstGeom>
        </p:spPr>
      </p:pic>
    </p:spTree>
    <p:extLst>
      <p:ext uri="{BB962C8B-B14F-4D97-AF65-F5344CB8AC3E}">
        <p14:creationId xmlns:p14="http://schemas.microsoft.com/office/powerpoint/2010/main" val="396014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Cambridge was always making a difference (engine)</a:t>
            </a:r>
            <a:endParaRPr lang="en-GB" dirty="0"/>
          </a:p>
        </p:txBody>
      </p:sp>
      <p:sp>
        <p:nvSpPr>
          <p:cNvPr id="4" name="Slide Number Placeholder 3"/>
          <p:cNvSpPr>
            <a:spLocks noGrp="1"/>
          </p:cNvSpPr>
          <p:nvPr>
            <p:ph type="sldNum" sz="quarter" idx="10"/>
          </p:nvPr>
        </p:nvSpPr>
        <p:spPr/>
        <p:txBody>
          <a:bodyPr/>
          <a:lstStyle/>
          <a:p>
            <a:pPr>
              <a:defRPr/>
            </a:pPr>
            <a:fld id="{B0E03777-A9C0-46AB-9D24-655C0C8B7F6D}" type="slidenum">
              <a:rPr lang="en-GB" smtClean="0"/>
              <a:pPr>
                <a:defRPr/>
              </a:pPr>
              <a:t>9</a:t>
            </a:fld>
            <a:endParaRPr lang="en-GB"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8821" y="2125969"/>
            <a:ext cx="2434754" cy="3189528"/>
          </a:xfrm>
          <a:prstGeom prst="rect">
            <a:avLst/>
          </a:prstGeom>
        </p:spPr>
      </p:pic>
      <p:pic>
        <p:nvPicPr>
          <p:cNvPr id="6" name="Picture 5"/>
          <p:cNvPicPr>
            <a:picLocks noChangeAspect="1"/>
          </p:cNvPicPr>
          <p:nvPr/>
        </p:nvPicPr>
        <p:blipFill>
          <a:blip r:embed="rId4"/>
          <a:stretch>
            <a:fillRect/>
          </a:stretch>
        </p:blipFill>
        <p:spPr>
          <a:xfrm>
            <a:off x="5511617" y="1849373"/>
            <a:ext cx="2764191" cy="3650344"/>
          </a:xfrm>
          <a:prstGeom prst="rect">
            <a:avLst/>
          </a:prstGeom>
        </p:spPr>
      </p:pic>
      <p:pic>
        <p:nvPicPr>
          <p:cNvPr id="7" name="Picture 6"/>
          <p:cNvPicPr>
            <a:picLocks noChangeAspect="1"/>
          </p:cNvPicPr>
          <p:nvPr/>
        </p:nvPicPr>
        <p:blipFill>
          <a:blip r:embed="rId5"/>
          <a:stretch>
            <a:fillRect/>
          </a:stretch>
        </p:blipFill>
        <p:spPr>
          <a:xfrm>
            <a:off x="4902310" y="2901450"/>
            <a:ext cx="4313345" cy="3175700"/>
          </a:xfrm>
          <a:prstGeom prst="rect">
            <a:avLst/>
          </a:prstGeom>
        </p:spPr>
      </p:pic>
      <p:pic>
        <p:nvPicPr>
          <p:cNvPr id="3" name="Picture 2"/>
          <p:cNvPicPr>
            <a:picLocks noChangeAspect="1"/>
          </p:cNvPicPr>
          <p:nvPr/>
        </p:nvPicPr>
        <p:blipFill>
          <a:blip r:embed="rId6"/>
          <a:stretch>
            <a:fillRect/>
          </a:stretch>
        </p:blipFill>
        <p:spPr>
          <a:xfrm>
            <a:off x="304816" y="2735275"/>
            <a:ext cx="4544318" cy="3024856"/>
          </a:xfrm>
          <a:prstGeom prst="rect">
            <a:avLst/>
          </a:prstGeom>
        </p:spPr>
      </p:pic>
      <p:pic>
        <p:nvPicPr>
          <p:cNvPr id="9" name="Picture 8"/>
          <p:cNvPicPr>
            <a:picLocks noChangeAspect="1"/>
          </p:cNvPicPr>
          <p:nvPr/>
        </p:nvPicPr>
        <p:blipFill>
          <a:blip r:embed="rId7"/>
          <a:stretch>
            <a:fillRect/>
          </a:stretch>
        </p:blipFill>
        <p:spPr>
          <a:xfrm>
            <a:off x="6125833" y="1572054"/>
            <a:ext cx="3029545" cy="3029545"/>
          </a:xfrm>
          <a:prstGeom prst="rect">
            <a:avLst/>
          </a:prstGeom>
        </p:spPr>
      </p:pic>
      <p:pic>
        <p:nvPicPr>
          <p:cNvPr id="10" name="Picture 9"/>
          <p:cNvPicPr>
            <a:picLocks noChangeAspect="1"/>
          </p:cNvPicPr>
          <p:nvPr/>
        </p:nvPicPr>
        <p:blipFill>
          <a:blip r:embed="rId8"/>
          <a:stretch>
            <a:fillRect/>
          </a:stretch>
        </p:blipFill>
        <p:spPr>
          <a:xfrm>
            <a:off x="829064" y="1596673"/>
            <a:ext cx="3859622" cy="2757543"/>
          </a:xfrm>
          <a:prstGeom prst="rect">
            <a:avLst/>
          </a:prstGeom>
        </p:spPr>
      </p:pic>
      <p:pic>
        <p:nvPicPr>
          <p:cNvPr id="11" name="Picture 10"/>
          <p:cNvPicPr>
            <a:picLocks noChangeAspect="1"/>
          </p:cNvPicPr>
          <p:nvPr/>
        </p:nvPicPr>
        <p:blipFill>
          <a:blip r:embed="rId9"/>
          <a:stretch>
            <a:fillRect/>
          </a:stretch>
        </p:blipFill>
        <p:spPr>
          <a:xfrm>
            <a:off x="4229963" y="1766517"/>
            <a:ext cx="2663749" cy="4028451"/>
          </a:xfrm>
          <a:prstGeom prst="rect">
            <a:avLst/>
          </a:prstGeom>
        </p:spPr>
      </p:pic>
      <p:pic>
        <p:nvPicPr>
          <p:cNvPr id="12" name="Picture 11"/>
          <p:cNvPicPr>
            <a:picLocks noChangeAspect="1"/>
          </p:cNvPicPr>
          <p:nvPr/>
        </p:nvPicPr>
        <p:blipFill>
          <a:blip r:embed="rId10"/>
          <a:stretch>
            <a:fillRect/>
          </a:stretch>
        </p:blipFill>
        <p:spPr>
          <a:xfrm>
            <a:off x="2295904" y="2117507"/>
            <a:ext cx="3507894" cy="2152572"/>
          </a:xfrm>
          <a:prstGeom prst="rect">
            <a:avLst/>
          </a:prstGeom>
        </p:spPr>
      </p:pic>
      <p:pic>
        <p:nvPicPr>
          <p:cNvPr id="13" name="Picture 12"/>
          <p:cNvPicPr>
            <a:picLocks noChangeAspect="1"/>
          </p:cNvPicPr>
          <p:nvPr/>
        </p:nvPicPr>
        <p:blipFill>
          <a:blip r:embed="rId11"/>
          <a:stretch>
            <a:fillRect/>
          </a:stretch>
        </p:blipFill>
        <p:spPr>
          <a:xfrm rot="985015">
            <a:off x="175557" y="3297021"/>
            <a:ext cx="4572456" cy="2607472"/>
          </a:xfrm>
          <a:prstGeom prst="rect">
            <a:avLst/>
          </a:prstGeom>
        </p:spPr>
      </p:pic>
      <p:pic>
        <p:nvPicPr>
          <p:cNvPr id="14" name="Picture 13"/>
          <p:cNvPicPr>
            <a:picLocks noChangeAspect="1"/>
          </p:cNvPicPr>
          <p:nvPr/>
        </p:nvPicPr>
        <p:blipFill>
          <a:blip r:embed="rId12"/>
          <a:stretch>
            <a:fillRect/>
          </a:stretch>
        </p:blipFill>
        <p:spPr>
          <a:xfrm rot="20609331">
            <a:off x="6220630" y="4241751"/>
            <a:ext cx="2992027" cy="1650774"/>
          </a:xfrm>
          <a:prstGeom prst="rect">
            <a:avLst/>
          </a:prstGeom>
        </p:spPr>
      </p:pic>
      <p:pic>
        <p:nvPicPr>
          <p:cNvPr id="15" name="Picture 14"/>
          <p:cNvPicPr>
            <a:picLocks noChangeAspect="1"/>
          </p:cNvPicPr>
          <p:nvPr/>
        </p:nvPicPr>
        <p:blipFill>
          <a:blip r:embed="rId13"/>
          <a:stretch>
            <a:fillRect/>
          </a:stretch>
        </p:blipFill>
        <p:spPr>
          <a:xfrm>
            <a:off x="3647135" y="3409292"/>
            <a:ext cx="2931061" cy="2194779"/>
          </a:xfrm>
          <a:prstGeom prst="rect">
            <a:avLst/>
          </a:prstGeom>
        </p:spPr>
      </p:pic>
    </p:spTree>
    <p:extLst>
      <p:ext uri="{BB962C8B-B14F-4D97-AF65-F5344CB8AC3E}">
        <p14:creationId xmlns:p14="http://schemas.microsoft.com/office/powerpoint/2010/main" val="5837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d2ab031b-eed5-4175-9cc8-fe7c3b332253"/>
</p:tagLst>
</file>

<file path=ppt/tags/tag10.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3db6758c-af8d-4dad-aad4-9a778a04f7bc"/>
</p:tagLst>
</file>

<file path=ppt/tags/tag11.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925a2b67-a265-4da1-9612-46e318be0a2b"/>
</p:tagLst>
</file>

<file path=ppt/tags/tag12.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6f7b7fd6-d202-497c-bb7d-e5a6d58fa507"/>
</p:tagLst>
</file>

<file path=ppt/tags/tag2.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3db6758c-af8d-4dad-aad4-9a778a04f7bc"/>
</p:tagLst>
</file>

<file path=ppt/tags/tag3.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925a2b67-a265-4da1-9612-46e318be0a2b"/>
</p:tagLst>
</file>

<file path=ppt/tags/tag4.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6f7b7fd6-d202-497c-bb7d-e5a6d58fa507"/>
</p:tagLst>
</file>

<file path=ppt/tags/tag5.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d2ab031b-eed5-4175-9cc8-fe7c3b332253"/>
</p:tagLst>
</file>

<file path=ppt/tags/tag6.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3db6758c-af8d-4dad-aad4-9a778a04f7bc"/>
</p:tagLst>
</file>

<file path=ppt/tags/tag7.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925a2b67-a265-4da1-9612-46e318be0a2b"/>
</p:tagLst>
</file>

<file path=ppt/tags/tag8.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6f7b7fd6-d202-497c-bb7d-e5a6d58fa507"/>
</p:tagLst>
</file>

<file path=ppt/tags/tag9.xml><?xml version="1.0" encoding="utf-8"?>
<p:tagLst xmlns:a="http://schemas.openxmlformats.org/drawingml/2006/main" xmlns:r="http://schemas.openxmlformats.org/officeDocument/2006/relationships" xmlns:p="http://schemas.openxmlformats.org/presentationml/2006/main">
  <p:tag name="HIGHLIGHTTEXTFRAGMENT" val="PPTLabsHighlightTextFragmentsShaped2ab031b-eed5-4175-9cc8-fe7c3b332253"/>
</p:tagLst>
</file>

<file path=ppt/theme/theme1.xml><?xml version="1.0" encoding="utf-8"?>
<a:theme xmlns:a="http://schemas.openxmlformats.org/drawingml/2006/main" name="UISAllStaffbriefings November 2014v6">
  <a:themeElements>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clrMap bg1="lt1" tx1="dk1" bg2="lt2" tx2="dk2" accent1="accent1" accent2="accent2" accent3="accent3" accent4="accent4" accent5="accent5" accent6="accent6" hlink="hlink" folHlink="folHlink"/>
    </a:extraClrScheme>
    <a:extraClrScheme>
      <a:clrScheme name="blank 2">
        <a:dk1>
          <a:srgbClr val="003E72"/>
        </a:dk1>
        <a:lt1>
          <a:srgbClr val="FFFFFF"/>
        </a:lt1>
        <a:dk2>
          <a:srgbClr val="FFFFFF"/>
        </a:dk2>
        <a:lt2>
          <a:srgbClr val="83AFB4"/>
        </a:lt2>
        <a:accent1>
          <a:srgbClr val="6AADE4"/>
        </a:accent1>
        <a:accent2>
          <a:srgbClr val="EFBD47"/>
        </a:accent2>
        <a:accent3>
          <a:srgbClr val="FFFFFF"/>
        </a:accent3>
        <a:accent4>
          <a:srgbClr val="003460"/>
        </a:accent4>
        <a:accent5>
          <a:srgbClr val="B9D3EF"/>
        </a:accent5>
        <a:accent6>
          <a:srgbClr val="D9AB3F"/>
        </a:accent6>
        <a:hlink>
          <a:srgbClr val="A8B400"/>
        </a:hlink>
        <a:folHlink>
          <a:srgbClr val="6A4061"/>
        </a:folHlink>
      </a:clrScheme>
      <a:clrMap bg1="lt1" tx1="dk1" bg2="lt2" tx2="dk2" accent1="accent1" accent2="accent2" accent3="accent3" accent4="accent4" accent5="accent5" accent6="accent6" hlink="hlink" folHlink="folHlink"/>
    </a:extraClrScheme>
    <a:extraClrScheme>
      <a:clrScheme name="blank 3">
        <a:dk1>
          <a:srgbClr val="003E72"/>
        </a:dk1>
        <a:lt1>
          <a:srgbClr val="FFFFFF"/>
        </a:lt1>
        <a:dk2>
          <a:srgbClr val="FFFFFF"/>
        </a:dk2>
        <a:lt2>
          <a:srgbClr val="156570"/>
        </a:lt2>
        <a:accent1>
          <a:srgbClr val="003E72"/>
        </a:accent1>
        <a:accent2>
          <a:srgbClr val="C84E00"/>
        </a:accent2>
        <a:accent3>
          <a:srgbClr val="FFFFFF"/>
        </a:accent3>
        <a:accent4>
          <a:srgbClr val="003460"/>
        </a:accent4>
        <a:accent5>
          <a:srgbClr val="AAAFBC"/>
        </a:accent5>
        <a:accent6>
          <a:srgbClr val="B54600"/>
        </a:accent6>
        <a:hlink>
          <a:srgbClr val="435125"/>
        </a:hlink>
        <a:folHlink>
          <a:srgbClr val="412D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UISAllStaffbriefings November 2014v6</Template>
  <TotalTime>17624</TotalTime>
  <Words>1194</Words>
  <Application>Microsoft Office PowerPoint</Application>
  <PresentationFormat>Custom</PresentationFormat>
  <Paragraphs>203</Paragraphs>
  <Slides>50</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Roboto condensed</vt:lpstr>
      <vt:lpstr>UISAllStaffbriefings November 2014v6</vt:lpstr>
      <vt:lpstr>A Cambridge lesson on building your own fibre network</vt:lpstr>
      <vt:lpstr>1992 - Present</vt:lpstr>
      <vt:lpstr>Proposed in March 1987</vt:lpstr>
      <vt:lpstr>Proposed in March 1987</vt:lpstr>
      <vt:lpstr>PowerPoint Presentation</vt:lpstr>
      <vt:lpstr>Proposed in March 1987</vt:lpstr>
      <vt:lpstr>Proposed in March 1987</vt:lpstr>
      <vt:lpstr>Proposed in March 1987</vt:lpstr>
      <vt:lpstr>Cambridge was always making a difference (engine)</vt:lpstr>
      <vt:lpstr>University Network - 1977</vt:lpstr>
      <vt:lpstr>University Network - 1977</vt:lpstr>
      <vt:lpstr>Building a network: 1988 - 1992</vt:lpstr>
      <vt:lpstr>Wine Cellars</vt:lpstr>
      <vt:lpstr>PowerPoint Presentation</vt:lpstr>
      <vt:lpstr>PowerPoint Presentation</vt:lpstr>
      <vt:lpstr>Wine Cellars</vt:lpstr>
      <vt:lpstr>Wine Cellars</vt:lpstr>
      <vt:lpstr>Green spaces and the perils of ‘soft dig’</vt:lpstr>
      <vt:lpstr>Green spaces and the perils of ‘soft dig’ cont.</vt:lpstr>
      <vt:lpstr>Green spaces and the perils of ‘soft dig’</vt:lpstr>
      <vt:lpstr>Standards</vt:lpstr>
      <vt:lpstr>Standards</vt:lpstr>
      <vt:lpstr>PowerPoint Presentation</vt:lpstr>
      <vt:lpstr>PowerPoint Presentation</vt:lpstr>
      <vt:lpstr>Standards</vt:lpstr>
      <vt:lpstr>Standards</vt:lpstr>
      <vt:lpstr>What is the fibre used for?</vt:lpstr>
      <vt:lpstr>PowerPoint Presentation</vt:lpstr>
      <vt:lpstr>GBN Customers</vt:lpstr>
      <vt:lpstr>What is the cost of running a private fibre network? </vt:lpstr>
      <vt:lpstr>What is the cost of running a private fibre network? </vt:lpstr>
      <vt:lpstr>Promoting the network, and the problems of theft </vt:lpstr>
      <vt:lpstr>PowerPoint Presentation</vt:lpstr>
      <vt:lpstr>PowerPoint Presentation</vt:lpstr>
      <vt:lpstr>PowerPoint Presentation</vt:lpstr>
      <vt:lpstr>PowerPoint Presentation</vt:lpstr>
      <vt:lpstr>PowerPoint Presentation</vt:lpstr>
      <vt:lpstr>European Commission</vt:lpstr>
      <vt:lpstr>The future is unashamedly fibre</vt:lpstr>
      <vt:lpstr>The future is unashamedly fibre</vt:lpstr>
      <vt:lpstr>The future is unashamedly fibre</vt:lpstr>
      <vt:lpstr>The future is unashamedly fibre</vt:lpstr>
      <vt:lpstr>Generic Internet Consumption Chart</vt:lpstr>
      <vt:lpstr>OECD Fibre Coverage to premises</vt:lpstr>
      <vt:lpstr>OECD Fibre Coverage to premises</vt:lpstr>
      <vt:lpstr>BIG data</vt:lpstr>
      <vt:lpstr>BIG data is coming to us all</vt:lpstr>
      <vt:lpstr>What lessons have we learned</vt:lpstr>
      <vt:lpstr>From research to commodity</vt:lpstr>
      <vt:lpstr>PowerPoint Presentation</vt:lpstr>
    </vt:vector>
  </TitlesOfParts>
  <Company>UIS, University of Cambridge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GBN - the 1st 25 years</dc:title>
  <dc:creator>Jon Holgate</dc:creator>
  <dc:description>v1.5</dc:description>
  <cp:lastModifiedBy>Jon Holgate</cp:lastModifiedBy>
  <cp:revision>283</cp:revision>
  <cp:lastPrinted>2017-01-05T18:38:29Z</cp:lastPrinted>
  <dcterms:created xsi:type="dcterms:W3CDTF">2014-11-19T10:23:01Z</dcterms:created>
  <dcterms:modified xsi:type="dcterms:W3CDTF">2017-01-17T17:03:37Z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