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99" r:id="rId6"/>
    <p:sldId id="261" r:id="rId7"/>
    <p:sldId id="295" r:id="rId8"/>
    <p:sldId id="296" r:id="rId9"/>
    <p:sldId id="265" r:id="rId10"/>
    <p:sldId id="266" r:id="rId11"/>
    <p:sldId id="267" r:id="rId12"/>
    <p:sldId id="271" r:id="rId13"/>
    <p:sldId id="273" r:id="rId14"/>
    <p:sldId id="274" r:id="rId15"/>
    <p:sldId id="272" r:id="rId16"/>
    <p:sldId id="275" r:id="rId17"/>
    <p:sldId id="289" r:id="rId18"/>
    <p:sldId id="293" r:id="rId19"/>
    <p:sldId id="297" r:id="rId20"/>
    <p:sldId id="288" r:id="rId21"/>
    <p:sldId id="298" r:id="rId22"/>
    <p:sldId id="258" r:id="rId23"/>
    <p:sldId id="277" r:id="rId24"/>
    <p:sldId id="287" r:id="rId25"/>
    <p:sldId id="279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8582"/>
    <a:srgbClr val="3E956F"/>
    <a:srgbClr val="95BCBB"/>
    <a:srgbClr val="A8CCBB"/>
    <a:srgbClr val="8FC030"/>
    <a:srgbClr val="0383F6"/>
    <a:srgbClr val="FFFF00"/>
    <a:srgbClr val="021E46"/>
    <a:srgbClr val="A93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0" autoAdjust="0"/>
    <p:restoredTop sz="80663" autoAdjust="0"/>
  </p:normalViewPr>
  <p:slideViewPr>
    <p:cSldViewPr snapToGrid="0">
      <p:cViewPr varScale="1">
        <p:scale>
          <a:sx n="100" d="100"/>
          <a:sy n="100" d="100"/>
        </p:scale>
        <p:origin x="157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08ADC-357C-4C01-9676-3068E7748656}" type="datetimeFigureOut">
              <a:rPr lang="en-GB" smtClean="0"/>
              <a:pPr/>
              <a:t>19/04/2017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34487-F770-4250-9D82-735264F9772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670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21 years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19x which awards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Wholesale since 2012</a:t>
            </a:r>
          </a:p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2010 sponsors</a:t>
            </a:r>
            <a:endParaRPr lang="en-GB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6361D0-1242-4305-9B3C-B2D5F3E32E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974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least a +1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41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politician</a:t>
            </a:r>
            <a:r>
              <a:rPr lang="en-US" baseline="0" dirty="0" smtClean="0"/>
              <a:t>s start playing </a:t>
            </a:r>
            <a:r>
              <a:rPr lang="en-US" baseline="0" dirty="0" smtClean="0"/>
              <a:t>games on a Tuesday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7981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Ultrafast </a:t>
            </a:r>
            <a:r>
              <a:rPr lang="mr-IN" dirty="0" smtClean="0"/>
              <a:t>–</a:t>
            </a:r>
            <a:r>
              <a:rPr lang="en-US" dirty="0" smtClean="0"/>
              <a:t> ~4x uplift, double</a:t>
            </a:r>
            <a:r>
              <a:rPr lang="en-US" baseline="0" dirty="0" smtClean="0"/>
              <a:t> the overhead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8235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4170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Previously covered</a:t>
            </a:r>
          </a:p>
          <a:p>
            <a:r>
              <a:rPr lang="en-US" dirty="0" smtClean="0"/>
              <a:t>15k investment per exchange</a:t>
            </a:r>
          </a:p>
          <a:p>
            <a:r>
              <a:rPr lang="en-US" dirty="0" smtClean="0"/>
              <a:t>Multiple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cablelinks</a:t>
            </a:r>
            <a:r>
              <a:rPr lang="en-US" baseline="0" dirty="0" smtClean="0"/>
              <a:t> (plus NGA2 </a:t>
            </a:r>
            <a:r>
              <a:rPr lang="en-US" baseline="0" dirty="0" err="1" smtClean="0"/>
              <a:t>cablelinks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431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MPLS to the exchange</a:t>
            </a:r>
          </a:p>
          <a:p>
            <a:r>
              <a:rPr lang="en-US" dirty="0" err="1" smtClean="0"/>
              <a:t>Standardised</a:t>
            </a:r>
            <a:r>
              <a:rPr lang="en-US" dirty="0" smtClean="0"/>
              <a:t> transport services</a:t>
            </a:r>
          </a:p>
          <a:p>
            <a:r>
              <a:rPr lang="en-US" baseline="0" dirty="0" smtClean="0"/>
              <a:t>Automated failover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React</a:t>
            </a:r>
            <a:r>
              <a:rPr lang="en-US" baseline="0" dirty="0" smtClean="0"/>
              <a:t> to changes in traffic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48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799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832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size technology </a:t>
            </a:r>
            <a:r>
              <a:rPr lang="mr-IN" dirty="0" smtClean="0"/>
              <a:t>–</a:t>
            </a:r>
            <a:r>
              <a:rPr lang="en-US" dirty="0" smtClean="0"/>
              <a:t> big capability, small box</a:t>
            </a:r>
          </a:p>
          <a:p>
            <a:r>
              <a:rPr lang="en-GB" dirty="0" smtClean="0"/>
              <a:t>Who</a:t>
            </a:r>
            <a:r>
              <a:rPr lang="en-GB" baseline="0" dirty="0" smtClean="0"/>
              <a:t> do you want to work with?</a:t>
            </a:r>
          </a:p>
          <a:p>
            <a:r>
              <a:rPr lang="en-GB" baseline="0" dirty="0" smtClean="0"/>
              <a:t>Test </a:t>
            </a:r>
            <a:r>
              <a:rPr lang="mr-IN" baseline="0" dirty="0" smtClean="0"/>
              <a:t>–</a:t>
            </a:r>
            <a:r>
              <a:rPr lang="en-GB" baseline="0" dirty="0" smtClean="0"/>
              <a:t> 1.5s failover of 110k DSL subs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480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Right size vendors </a:t>
            </a:r>
            <a:r>
              <a:rPr lang="mr-IN" dirty="0" smtClean="0"/>
              <a:t>–</a:t>
            </a:r>
            <a:r>
              <a:rPr lang="en-US" dirty="0" smtClean="0"/>
              <a:t> small/friendly.</a:t>
            </a:r>
            <a:r>
              <a:rPr lang="en-US" baseline="0" dirty="0" smtClean="0"/>
              <a:t> Service led, personal approach</a:t>
            </a:r>
          </a:p>
          <a:p>
            <a:r>
              <a:rPr lang="en-US" baseline="0" dirty="0" smtClean="0"/>
              <a:t>CSR </a:t>
            </a:r>
            <a:r>
              <a:rPr lang="mr-IN" baseline="0" dirty="0" smtClean="0"/>
              <a:t>–</a:t>
            </a:r>
            <a:r>
              <a:rPr lang="en-US" baseline="0" dirty="0" smtClean="0"/>
              <a:t> happy staff, happy customers, happy suppliers, leads through to customer experience</a:t>
            </a:r>
          </a:p>
          <a:p>
            <a:r>
              <a:rPr lang="en-US" baseline="0" dirty="0" smtClean="0"/>
              <a:t>Wholesale test capability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36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Quietest</a:t>
            </a:r>
            <a:r>
              <a:rPr lang="en-US" baseline="0" dirty="0" smtClean="0"/>
              <a:t> possible</a:t>
            </a:r>
          </a:p>
          <a:p>
            <a:r>
              <a:rPr lang="en-US" baseline="0" dirty="0" smtClean="0"/>
              <a:t>Busiest possible, make best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7665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Wholesale since 2013</a:t>
            </a:r>
          </a:p>
          <a:p>
            <a:r>
              <a:rPr lang="en-US" dirty="0" smtClean="0"/>
              <a:t>Ultrafast 1.3% market share,</a:t>
            </a:r>
            <a:r>
              <a:rPr lang="en-US" baseline="0" dirty="0" smtClean="0"/>
              <a:t> stuck with it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45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Trains are better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405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 time vs cost vs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5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 overheads</a:t>
            </a:r>
            <a:r>
              <a:rPr lang="en-US" baseline="0" dirty="0" smtClean="0"/>
              <a:t> at different aggregation points</a:t>
            </a:r>
          </a:p>
          <a:p>
            <a:r>
              <a:rPr lang="en-US" dirty="0" smtClean="0"/>
              <a:t>Larger</a:t>
            </a:r>
            <a:r>
              <a:rPr lang="en-US" baseline="0" dirty="0" smtClean="0"/>
              <a:t> underlying traffic -&gt; more efficient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348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88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Cisco +25% </a:t>
            </a:r>
            <a:r>
              <a:rPr lang="en-US" dirty="0" err="1" smtClean="0"/>
              <a:t>cagr</a:t>
            </a:r>
            <a:endParaRPr lang="en-US" dirty="0" smtClean="0"/>
          </a:p>
          <a:p>
            <a:r>
              <a:rPr lang="en-US" dirty="0" smtClean="0"/>
              <a:t>Zen +80% </a:t>
            </a:r>
            <a:r>
              <a:rPr lang="en-US" dirty="0" err="1" smtClean="0"/>
              <a:t>cagr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424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Underlying traffic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973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LAGs that don’t balance</a:t>
            </a:r>
          </a:p>
          <a:p>
            <a:r>
              <a:rPr lang="en-US" dirty="0" smtClean="0"/>
              <a:t>Boxes choke @64 byte</a:t>
            </a:r>
            <a:r>
              <a:rPr lang="en-US" baseline="0" dirty="0" smtClean="0"/>
              <a:t> packets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34487-F770-4250-9D82-735264F9772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0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876425" y="2135188"/>
            <a:ext cx="6545263" cy="1408112"/>
          </a:xfrm>
        </p:spPr>
        <p:txBody>
          <a:bodyPr lIns="91440" tIns="45720"/>
          <a:lstStyle>
            <a:lvl1pPr>
              <a:defRPr sz="3200"/>
            </a:lvl1pPr>
          </a:lstStyle>
          <a:p>
            <a:r>
              <a:rPr lang="en-GB" dirty="0"/>
              <a:t>Click to edit </a:t>
            </a:r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76425" y="3543300"/>
            <a:ext cx="6554788" cy="1028700"/>
          </a:xfrm>
        </p:spPr>
        <p:txBody>
          <a:bodyPr lIns="90000" tIns="45720"/>
          <a:lstStyle>
            <a:lvl1pPr marL="0" indent="0">
              <a:spcBef>
                <a:spcPct val="40000"/>
              </a:spcBef>
              <a:buFontTx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Presented by</a:t>
            </a:r>
          </a:p>
          <a:p>
            <a:r>
              <a:rPr lang="en-GB" dirty="0" smtClean="0"/>
              <a:t>Day, 00 Month 0000</a:t>
            </a:r>
            <a:endParaRPr lang="en-GB" dirty="0"/>
          </a:p>
        </p:txBody>
      </p:sp>
      <p:pic>
        <p:nvPicPr>
          <p:cNvPr id="5" name="Picture 16" descr="zen-logo-40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662"/>
            <a:ext cx="998538" cy="100673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Ima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6" y="3957828"/>
            <a:ext cx="3888000" cy="2309431"/>
          </a:xfrm>
        </p:spPr>
        <p:txBody>
          <a:bodyPr/>
          <a:lstStyle>
            <a:lvl1pPr>
              <a:buNone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8849" y="3966971"/>
            <a:ext cx="3888000" cy="2300479"/>
          </a:xfrm>
        </p:spPr>
        <p:txBody>
          <a:bodyPr/>
          <a:lstStyle>
            <a:lvl1pPr>
              <a:buNone/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48640" y="1600200"/>
            <a:ext cx="3886200" cy="2284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495800" y="1597152"/>
            <a:ext cx="3886200" cy="228441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49275" y="1252538"/>
            <a:ext cx="728027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8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Diagram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245" y="2697480"/>
            <a:ext cx="2520000" cy="3252470"/>
          </a:xfrm>
          <a:solidFill>
            <a:schemeClr val="bg1">
              <a:lumMod val="85000"/>
            </a:schemeClr>
          </a:solidFill>
        </p:spPr>
        <p:txBody>
          <a:bodyPr lIns="72000" tIns="36000" rIns="72000" bIns="36000"/>
          <a:lstStyle>
            <a:lvl1pPr marL="182563" indent="-182563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401" y="2697480"/>
            <a:ext cx="2520000" cy="3252470"/>
          </a:xfrm>
          <a:solidFill>
            <a:schemeClr val="bg1">
              <a:lumMod val="85000"/>
            </a:schemeClr>
          </a:solidFill>
        </p:spPr>
        <p:txBody>
          <a:bodyPr lIns="72000" tIns="36000" rIns="72000" bIns="36000"/>
          <a:lstStyle>
            <a:lvl1pPr marL="182563" indent="-182563"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5857113" y="2703576"/>
            <a:ext cx="2520000" cy="3252470"/>
          </a:xfrm>
          <a:solidFill>
            <a:schemeClr val="bg1">
              <a:lumMod val="85000"/>
            </a:schemeClr>
          </a:solidFill>
        </p:spPr>
        <p:txBody>
          <a:bodyPr lIns="72000" tIns="36000" rIns="72000" bIns="36000"/>
          <a:lstStyle>
            <a:lvl1pPr marL="182563" indent="-182563"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9275" y="1252538"/>
            <a:ext cx="712787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67563" y="1627188"/>
            <a:ext cx="2504821" cy="987425"/>
          </a:xfrm>
          <a:solidFill>
            <a:schemeClr val="accent1"/>
          </a:solidFill>
        </p:spPr>
        <p:txBody>
          <a:bodyPr lIns="90000" tIns="36000" bIns="36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/>
            </a:lvl1pPr>
          </a:lstStyle>
          <a:p>
            <a:pPr lvl="0"/>
            <a:r>
              <a:rPr lang="en-GB" dirty="0" smtClean="0"/>
              <a:t>Click to edit subject heading</a:t>
            </a:r>
            <a:endParaRPr lang="en-GB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3225419" y="1624140"/>
            <a:ext cx="2504821" cy="987425"/>
          </a:xfrm>
          <a:solidFill>
            <a:schemeClr val="accent2"/>
          </a:solidFill>
        </p:spPr>
        <p:txBody>
          <a:bodyPr lIns="90000" tIns="36000" bIns="36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/>
            </a:lvl1pPr>
          </a:lstStyle>
          <a:p>
            <a:pPr lvl="0"/>
            <a:r>
              <a:rPr lang="en-GB" dirty="0" smtClean="0"/>
              <a:t>Click to edit subject heading</a:t>
            </a:r>
            <a:endParaRPr lang="en-GB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5874131" y="1630236"/>
            <a:ext cx="2504821" cy="987425"/>
          </a:xfrm>
          <a:solidFill>
            <a:schemeClr val="accent3"/>
          </a:solidFill>
        </p:spPr>
        <p:txBody>
          <a:bodyPr lIns="90000" tIns="36000" bIns="36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baseline="0"/>
            </a:lvl1pPr>
          </a:lstStyle>
          <a:p>
            <a:pPr lvl="0"/>
            <a:r>
              <a:rPr lang="en-GB" dirty="0" smtClean="0"/>
              <a:t>Click to edit subject heading</a:t>
            </a:r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8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Diagramatic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520700" y="1699641"/>
            <a:ext cx="1289050" cy="722375"/>
          </a:xfrm>
          <a:solidFill>
            <a:schemeClr val="tx2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1</a:t>
            </a:r>
            <a:endParaRPr lang="en-GB" dirty="0"/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2154428" y="1696593"/>
            <a:ext cx="1289050" cy="722375"/>
          </a:xfrm>
          <a:solidFill>
            <a:schemeClr val="tx2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Stage</a:t>
            </a:r>
          </a:p>
          <a:p>
            <a:pPr lvl="1"/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6" hasCustomPrompt="1"/>
          </p:nvPr>
        </p:nvSpPr>
        <p:spPr>
          <a:xfrm>
            <a:off x="3800348" y="1714881"/>
            <a:ext cx="1289050" cy="722375"/>
          </a:xfrm>
          <a:solidFill>
            <a:schemeClr val="tx2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3</a:t>
            </a:r>
            <a:endParaRPr lang="en-GB" dirty="0"/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 hasCustomPrompt="1"/>
          </p:nvPr>
        </p:nvSpPr>
        <p:spPr>
          <a:xfrm>
            <a:off x="5452364" y="1720977"/>
            <a:ext cx="1289050" cy="722375"/>
          </a:xfrm>
          <a:solidFill>
            <a:schemeClr val="tx2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Stage</a:t>
            </a:r>
          </a:p>
          <a:p>
            <a:pPr lvl="1"/>
            <a:r>
              <a:rPr lang="en-GB" dirty="0" smtClean="0"/>
              <a:t>4</a:t>
            </a:r>
            <a:endParaRPr lang="en-GB" dirty="0"/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18" hasCustomPrompt="1"/>
          </p:nvPr>
        </p:nvSpPr>
        <p:spPr>
          <a:xfrm>
            <a:off x="7098284" y="1720977"/>
            <a:ext cx="1289050" cy="722375"/>
          </a:xfrm>
          <a:solidFill>
            <a:schemeClr val="tx2"/>
          </a:solidFill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 smtClean="0"/>
              <a:t>Stage</a:t>
            </a:r>
          </a:p>
          <a:p>
            <a:pPr lvl="1"/>
            <a:r>
              <a:rPr lang="en-US" dirty="0" smtClean="0"/>
              <a:t>5</a:t>
            </a:r>
            <a:endParaRPr lang="en-GB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539750" y="2565273"/>
            <a:ext cx="1252538" cy="3575304"/>
          </a:xfrm>
          <a:solidFill>
            <a:srgbClr val="EAEAEA"/>
          </a:solidFill>
        </p:spPr>
        <p:txBody>
          <a:bodyPr lIns="108000" tIns="108000" rIns="108000" bIns="108000"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 in 10% grey box with no border.</a:t>
            </a:r>
          </a:p>
          <a:p>
            <a:pPr lvl="0"/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0" hasCustomPrompt="1"/>
          </p:nvPr>
        </p:nvSpPr>
        <p:spPr>
          <a:xfrm>
            <a:off x="2173478" y="2562225"/>
            <a:ext cx="1252538" cy="3575304"/>
          </a:xfrm>
          <a:solidFill>
            <a:srgbClr val="EAEAEA"/>
          </a:solidFill>
        </p:spPr>
        <p:txBody>
          <a:bodyPr lIns="108000" tIns="108000" rIns="108000" bIns="108000"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here.</a:t>
            </a:r>
          </a:p>
          <a:p>
            <a:pPr lvl="0"/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1" hasCustomPrompt="1"/>
          </p:nvPr>
        </p:nvSpPr>
        <p:spPr>
          <a:xfrm>
            <a:off x="3819398" y="2562225"/>
            <a:ext cx="1252538" cy="3575304"/>
          </a:xfrm>
          <a:solidFill>
            <a:srgbClr val="EAEAEA"/>
          </a:solidFill>
        </p:spPr>
        <p:txBody>
          <a:bodyPr lIns="108000" tIns="108000" rIns="108000" bIns="108000"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 in 10% grey box with no border.</a:t>
            </a:r>
          </a:p>
          <a:p>
            <a:pPr lvl="0"/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2" hasCustomPrompt="1"/>
          </p:nvPr>
        </p:nvSpPr>
        <p:spPr>
          <a:xfrm>
            <a:off x="5471414" y="2568321"/>
            <a:ext cx="1252538" cy="3575304"/>
          </a:xfrm>
          <a:solidFill>
            <a:srgbClr val="EAEAEA"/>
          </a:solidFill>
        </p:spPr>
        <p:txBody>
          <a:bodyPr lIns="108000" tIns="108000" rIns="108000" bIns="108000"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 in 10% grey box with no border.</a:t>
            </a:r>
          </a:p>
          <a:p>
            <a:pPr lvl="0"/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45" name="Text Placeholder 40"/>
          <p:cNvSpPr>
            <a:spLocks noGrp="1"/>
          </p:cNvSpPr>
          <p:nvPr>
            <p:ph type="body" sz="quarter" idx="23" hasCustomPrompt="1"/>
          </p:nvPr>
        </p:nvSpPr>
        <p:spPr>
          <a:xfrm>
            <a:off x="7114286" y="2565273"/>
            <a:ext cx="1252538" cy="3575304"/>
          </a:xfrm>
          <a:solidFill>
            <a:srgbClr val="EAEAEA"/>
          </a:solidFill>
        </p:spPr>
        <p:txBody>
          <a:bodyPr lIns="108000" tIns="108000" rIns="108000" bIns="108000"/>
          <a:lstStyle>
            <a:lvl1pPr marL="0" indent="0">
              <a:buNone/>
              <a:defRPr sz="1200"/>
            </a:lvl1pPr>
          </a:lstStyle>
          <a:p>
            <a:pPr lvl="0"/>
            <a:r>
              <a:rPr lang="en-GB" dirty="0" smtClean="0"/>
              <a:t>Timetable item here in 10% grey box with no border.</a:t>
            </a:r>
            <a:br>
              <a:rPr lang="en-GB" dirty="0" smtClean="0"/>
            </a:br>
            <a:r>
              <a:rPr lang="en-GB" dirty="0" smtClean="0"/>
              <a:t>Timetable item here.	</a:t>
            </a:r>
            <a:endParaRPr lang="en-GB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549275" y="1252538"/>
            <a:ext cx="712787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28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Horizontal Diagramatic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Placeholder 40"/>
          <p:cNvSpPr>
            <a:spLocks noGrp="1"/>
          </p:cNvSpPr>
          <p:nvPr>
            <p:ph type="body" sz="quarter" idx="19" hasCustomPrompt="1"/>
          </p:nvPr>
        </p:nvSpPr>
        <p:spPr>
          <a:xfrm>
            <a:off x="2853144" y="1691196"/>
            <a:ext cx="5495544" cy="720000"/>
          </a:xfrm>
          <a:solidFill>
            <a:srgbClr val="EAEAEA"/>
          </a:solidFill>
        </p:spPr>
        <p:txBody>
          <a:bodyPr lIns="108000" tIns="108000" rIns="108000" bIns="108000" anchor="ctr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/>
            </a:pPr>
            <a:r>
              <a:rPr lang="en-GB" dirty="0" smtClean="0"/>
              <a:t>Click to enter Supporting Statement.</a:t>
            </a:r>
            <a:r>
              <a:rPr lang="en-GB" sz="1400" b="0" dirty="0" smtClean="0">
                <a:solidFill>
                  <a:schemeClr val="tx1"/>
                </a:solidFill>
              </a:rPr>
              <a:t> Lorem ipsum dolor sit amet, consectetuer adipiscing elit.</a:t>
            </a:r>
            <a:endParaRPr lang="en-GB" dirty="0"/>
          </a:p>
        </p:txBody>
      </p:sp>
      <p:sp>
        <p:nvSpPr>
          <p:cNvPr id="17" name="Text Placeholder 40"/>
          <p:cNvSpPr>
            <a:spLocks noGrp="1"/>
          </p:cNvSpPr>
          <p:nvPr>
            <p:ph type="body" sz="quarter" idx="27" hasCustomPrompt="1"/>
          </p:nvPr>
        </p:nvSpPr>
        <p:spPr>
          <a:xfrm>
            <a:off x="545846" y="1697292"/>
            <a:ext cx="2224786" cy="720000"/>
          </a:xfrm>
          <a:solidFill>
            <a:schemeClr val="bg2"/>
          </a:solidFill>
        </p:spPr>
        <p:txBody>
          <a:bodyPr lIns="108000" tIns="108000" rIns="108000" b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enter Item Heading</a:t>
            </a:r>
            <a:endParaRPr lang="en-GB" dirty="0"/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28" hasCustomPrompt="1"/>
          </p:nvPr>
        </p:nvSpPr>
        <p:spPr>
          <a:xfrm>
            <a:off x="2853144" y="2483676"/>
            <a:ext cx="5495544" cy="720000"/>
          </a:xfrm>
          <a:solidFill>
            <a:srgbClr val="EAEAEA"/>
          </a:solidFill>
        </p:spPr>
        <p:txBody>
          <a:bodyPr lIns="108000" tIns="108000" rIns="108000" bIns="108000" anchor="ctr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/>
            </a:pPr>
            <a:r>
              <a:rPr lang="en-GB" dirty="0" smtClean="0"/>
              <a:t>Click to enter Supporting Statement.</a:t>
            </a:r>
            <a:r>
              <a:rPr lang="en-GB" sz="1400" b="0" dirty="0" smtClean="0">
                <a:solidFill>
                  <a:schemeClr val="tx1"/>
                </a:solidFill>
              </a:rPr>
              <a:t> Lorem ipsum dolor sit amet, consectetuer adipiscing elit.</a:t>
            </a:r>
            <a:endParaRPr lang="en-GB" dirty="0"/>
          </a:p>
        </p:txBody>
      </p:sp>
      <p:sp>
        <p:nvSpPr>
          <p:cNvPr id="19" name="Text Placeholder 40"/>
          <p:cNvSpPr>
            <a:spLocks noGrp="1"/>
          </p:cNvSpPr>
          <p:nvPr>
            <p:ph type="body" sz="quarter" idx="29" hasCustomPrompt="1"/>
          </p:nvPr>
        </p:nvSpPr>
        <p:spPr>
          <a:xfrm>
            <a:off x="542798" y="2489772"/>
            <a:ext cx="2224786" cy="720000"/>
          </a:xfrm>
          <a:solidFill>
            <a:schemeClr val="bg2"/>
          </a:solidFill>
        </p:spPr>
        <p:txBody>
          <a:bodyPr lIns="108000" tIns="108000" rIns="108000" b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enter Item Heading</a:t>
            </a:r>
            <a:endParaRPr lang="en-GB" dirty="0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30" hasCustomPrompt="1"/>
          </p:nvPr>
        </p:nvSpPr>
        <p:spPr>
          <a:xfrm>
            <a:off x="2853144" y="3270060"/>
            <a:ext cx="5495544" cy="720000"/>
          </a:xfrm>
          <a:solidFill>
            <a:srgbClr val="EAEAEA"/>
          </a:solidFill>
        </p:spPr>
        <p:txBody>
          <a:bodyPr lIns="108000" tIns="108000" rIns="108000" bIns="108000" anchor="ctr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/>
            </a:pPr>
            <a:r>
              <a:rPr lang="en-GB" dirty="0" smtClean="0"/>
              <a:t>Click to enter Supporting Statement.</a:t>
            </a:r>
            <a:r>
              <a:rPr lang="en-GB" sz="1400" b="0" dirty="0" smtClean="0">
                <a:solidFill>
                  <a:schemeClr val="tx1"/>
                </a:solidFill>
              </a:rPr>
              <a:t> Lorem ipsum dolor sit amet, consectetuer adipiscing elit.</a:t>
            </a:r>
            <a:endParaRPr lang="en-GB" dirty="0"/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31" hasCustomPrompt="1"/>
          </p:nvPr>
        </p:nvSpPr>
        <p:spPr>
          <a:xfrm>
            <a:off x="542798" y="3276156"/>
            <a:ext cx="2224786" cy="720000"/>
          </a:xfrm>
          <a:solidFill>
            <a:schemeClr val="bg2"/>
          </a:solidFill>
        </p:spPr>
        <p:txBody>
          <a:bodyPr lIns="108000" tIns="108000" rIns="108000" b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enter Item Heading</a:t>
            </a:r>
            <a:endParaRPr lang="en-GB" dirty="0"/>
          </a:p>
        </p:txBody>
      </p:sp>
      <p:sp>
        <p:nvSpPr>
          <p:cNvPr id="24" name="Text Placeholder 40"/>
          <p:cNvSpPr>
            <a:spLocks noGrp="1"/>
          </p:cNvSpPr>
          <p:nvPr>
            <p:ph type="body" sz="quarter" idx="32" hasCustomPrompt="1"/>
          </p:nvPr>
        </p:nvSpPr>
        <p:spPr>
          <a:xfrm>
            <a:off x="2850096" y="4062540"/>
            <a:ext cx="5495544" cy="720000"/>
          </a:xfrm>
          <a:solidFill>
            <a:srgbClr val="EAEAEA"/>
          </a:solidFill>
        </p:spPr>
        <p:txBody>
          <a:bodyPr lIns="108000" tIns="108000" rIns="108000" bIns="108000" anchor="ctr"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 sz="14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60000"/>
              </a:spcBef>
              <a:spcAft>
                <a:spcPct val="0"/>
              </a:spcAft>
              <a:buClr>
                <a:srgbClr val="008F88"/>
              </a:buClr>
              <a:buSzTx/>
              <a:buFontTx/>
              <a:buNone/>
              <a:tabLst/>
              <a:defRPr/>
            </a:pPr>
            <a:r>
              <a:rPr lang="en-GB" dirty="0" smtClean="0"/>
              <a:t>Click to enter Supporting Statement.</a:t>
            </a:r>
            <a:r>
              <a:rPr lang="en-GB" sz="1400" b="0" dirty="0" smtClean="0">
                <a:solidFill>
                  <a:schemeClr val="tx1"/>
                </a:solidFill>
              </a:rPr>
              <a:t> Lorem ipsum dolor sit amet, consectetuer adipiscing elit.</a:t>
            </a:r>
            <a:endParaRPr lang="en-GB" dirty="0"/>
          </a:p>
        </p:txBody>
      </p:sp>
      <p:sp>
        <p:nvSpPr>
          <p:cNvPr id="25" name="Text Placeholder 40"/>
          <p:cNvSpPr>
            <a:spLocks noGrp="1"/>
          </p:cNvSpPr>
          <p:nvPr>
            <p:ph type="body" sz="quarter" idx="33" hasCustomPrompt="1"/>
          </p:nvPr>
        </p:nvSpPr>
        <p:spPr>
          <a:xfrm>
            <a:off x="539750" y="4059492"/>
            <a:ext cx="2224786" cy="720000"/>
          </a:xfrm>
          <a:solidFill>
            <a:schemeClr val="bg2"/>
          </a:solidFill>
        </p:spPr>
        <p:txBody>
          <a:bodyPr lIns="108000" tIns="108000" rIns="108000" bIns="108000"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enter Item Heading</a:t>
            </a:r>
            <a:endParaRPr lang="en-GB" dirty="0"/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34" hasCustomPrompt="1"/>
          </p:nvPr>
        </p:nvSpPr>
        <p:spPr>
          <a:xfrm>
            <a:off x="545846" y="5473764"/>
            <a:ext cx="7839202" cy="720000"/>
          </a:xfrm>
          <a:solidFill>
            <a:schemeClr val="tx2"/>
          </a:solidFill>
        </p:spPr>
        <p:txBody>
          <a:bodyPr lIns="108000" tIns="108000" rIns="108000" bIns="108000" anchor="ctr"/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 smtClean="0"/>
              <a:t>Click to enter Main Statement</a:t>
            </a:r>
            <a:endParaRPr lang="en-GB" dirty="0"/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9275" y="1252538"/>
            <a:ext cx="712787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30" name="Title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35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/>
          <p:cNvSpPr>
            <a:spLocks noGrp="1"/>
          </p:cNvSpPr>
          <p:nvPr>
            <p:ph type="tbl" sz="quarter" idx="15"/>
          </p:nvPr>
        </p:nvSpPr>
        <p:spPr>
          <a:xfrm>
            <a:off x="548640" y="1408113"/>
            <a:ext cx="7827264" cy="4554537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46100" y="476250"/>
            <a:ext cx="7226300" cy="319278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49275" y="841058"/>
            <a:ext cx="722312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6100" y="476250"/>
            <a:ext cx="7226300" cy="319278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 hasCustomPrompt="1"/>
          </p:nvPr>
        </p:nvSpPr>
        <p:spPr>
          <a:xfrm>
            <a:off x="546100" y="1412875"/>
            <a:ext cx="7842250" cy="4537075"/>
          </a:xfrm>
        </p:spPr>
        <p:txBody>
          <a:bodyPr/>
          <a:lstStyle>
            <a:lvl1pPr>
              <a:buNone/>
              <a:defRPr baseline="0"/>
            </a:lvl1pPr>
          </a:lstStyle>
          <a:p>
            <a:r>
              <a:rPr lang="en-GB" dirty="0" smtClean="0"/>
              <a:t>Chart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49275" y="841058"/>
            <a:ext cx="7223125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57594" y="5961888"/>
            <a:ext cx="2715958" cy="246889"/>
          </a:xfrm>
        </p:spPr>
        <p:txBody>
          <a:bodyPr anchor="b"/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Click to edit source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5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. / 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555" y="1989510"/>
            <a:ext cx="7772400" cy="927426"/>
          </a:xfrm>
        </p:spPr>
        <p:txBody>
          <a:bodyPr/>
          <a:lstStyle>
            <a:lvl1pPr algn="l">
              <a:defRPr lang="en-US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Thank you / Appendix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183600" indent="-183600">
              <a:buClr>
                <a:schemeClr val="tx2"/>
              </a:buClr>
              <a:buFont typeface="+mj-lt"/>
              <a:buAutoNum type="arabicPeriod"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presentation content</a:t>
            </a:r>
            <a:endParaRPr lang="en-GB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0555" y="1989510"/>
            <a:ext cx="7772400" cy="927426"/>
          </a:xfrm>
        </p:spPr>
        <p:txBody>
          <a:bodyPr/>
          <a:lstStyle>
            <a:lvl1pPr algn="l">
              <a:defRPr lang="en-US" sz="2800" b="1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Section Heading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9276" y="1252538"/>
            <a:ext cx="7118350" cy="292798"/>
          </a:xfrm>
        </p:spPr>
        <p:txBody>
          <a:bodyPr anchor="ctr"/>
          <a:lstStyle>
            <a:lvl1pPr>
              <a:buNone/>
              <a:defRPr sz="2000" b="1"/>
            </a:lvl1pPr>
          </a:lstStyle>
          <a:p>
            <a:pPr lvl="0"/>
            <a:r>
              <a:rPr lang="en-US" dirty="0" smtClean="0"/>
              <a:t>Click to edit Sub Heading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6100" y="1479550"/>
            <a:ext cx="3844925" cy="453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3425" y="1479550"/>
            <a:ext cx="3844925" cy="4537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245" y="1479550"/>
            <a:ext cx="2520000" cy="4537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08401" y="1479550"/>
            <a:ext cx="2520000" cy="4537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5857113" y="1485646"/>
            <a:ext cx="2520000" cy="4537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Slide Title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>
          <a:xfrm>
            <a:off x="546101" y="6384925"/>
            <a:ext cx="322580" cy="27463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ian.buckley\Desktop\Zen Logo 2008\Low Res\jpg\Zen Logo 250px RGB 72dpi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48228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 bwMode="auto">
          <a:xfrm>
            <a:off x="0" y="6315075"/>
            <a:ext cx="9144000" cy="542925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rgbClr val="008F8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GB" sz="28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46101" y="476250"/>
            <a:ext cx="7131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</a:t>
            </a:r>
            <a:r>
              <a:rPr lang="en-US" dirty="0" smtClean="0"/>
              <a:t>edit Slide Title</a:t>
            </a:r>
            <a:endParaRPr lang="en-GB" dirty="0" smtClean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100" y="1504950"/>
            <a:ext cx="78422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 smtClean="0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white">
          <a:xfrm>
            <a:off x="480701" y="6484154"/>
            <a:ext cx="5158099" cy="2047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anchor="ctr"/>
          <a:lstStyle/>
          <a:p>
            <a:pPr algn="l">
              <a:buClrTx/>
            </a:pPr>
            <a:endParaRPr lang="en-GB" sz="1600" b="1" i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08F88"/>
          </a:solidFill>
          <a:latin typeface="Arial" charset="0"/>
        </a:defRPr>
      </a:lvl9pPr>
    </p:titleStyle>
    <p:bodyStyle>
      <a:lvl1pPr marL="182563" indent="-182563" algn="l" rtl="0" eaLnBrk="1" fontAlgn="base" hangingPunct="1">
        <a:lnSpc>
          <a:spcPct val="90000"/>
        </a:lnSpc>
        <a:spcBef>
          <a:spcPct val="6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88938" indent="-182563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2pPr>
      <a:lvl3pPr marL="541338" indent="-12858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3pPr>
      <a:lvl4pPr marL="711200" indent="-149225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4pPr>
      <a:lvl5pPr marL="903288" indent="-1698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5pPr>
      <a:lvl6pPr marL="1360488" indent="-1698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6pPr>
      <a:lvl7pPr marL="1817688" indent="-1698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7pPr>
      <a:lvl8pPr marL="2274888" indent="-1698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8pPr>
      <a:lvl9pPr marL="2732088" indent="-1698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png"/><Relationship Id="rId5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6" Type="http://schemas.openxmlformats.org/officeDocument/2006/relationships/image" Target="../media/image41.png"/><Relationship Id="rId7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Zen Internet</a:t>
            </a:r>
            <a:br>
              <a:rPr lang="en-US" dirty="0" smtClean="0"/>
            </a:br>
            <a:r>
              <a:rPr lang="en-US" sz="2400" dirty="0" smtClean="0">
                <a:solidFill>
                  <a:schemeClr val="tx1"/>
                </a:solidFill>
              </a:rPr>
              <a:t>Building For Ultrafast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Andy </a:t>
            </a:r>
            <a:r>
              <a:rPr lang="en-US" dirty="0" err="1" smtClean="0"/>
              <a:t>Furnell</a:t>
            </a:r>
            <a:r>
              <a:rPr lang="en-US" dirty="0" smtClean="0"/>
              <a:t> &lt;</a:t>
            </a:r>
            <a:r>
              <a:rPr lang="en-US" dirty="0" err="1" smtClean="0"/>
              <a:t>andy.furnell@zeninternet.co.uk</a:t>
            </a:r>
            <a:r>
              <a:rPr lang="en-US" dirty="0" smtClean="0"/>
              <a:t>&gt;</a:t>
            </a:r>
            <a:endParaRPr lang="en-US" dirty="0"/>
          </a:p>
          <a:p>
            <a:r>
              <a:rPr lang="en-US" dirty="0" smtClean="0"/>
              <a:t>Technical Architect</a:t>
            </a:r>
          </a:p>
          <a:p>
            <a:r>
              <a:rPr lang="en-US" dirty="0" smtClean="0"/>
              <a:t>Zen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81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"/>
            <a:ext cx="9144000" cy="6311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667289" y="4956313"/>
            <a:ext cx="2835966" cy="1086678"/>
          </a:xfrm>
          <a:prstGeom prst="rect">
            <a:avLst/>
          </a:prstGeom>
          <a:solidFill>
            <a:srgbClr val="00858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average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67288" y="4479235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Design inefficiencies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67288" y="4002157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Vendor reality distortion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5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"/>
            <a:ext cx="9144000" cy="6311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667289" y="4956313"/>
            <a:ext cx="2835966" cy="1086678"/>
          </a:xfrm>
          <a:prstGeom prst="rect">
            <a:avLst/>
          </a:prstGeom>
          <a:solidFill>
            <a:srgbClr val="00858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average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67288" y="4479235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Design inefficiencies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667288" y="4002157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Vendor reality distortion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41185" y="4002157"/>
            <a:ext cx="2835966" cy="2040834"/>
          </a:xfrm>
          <a:prstGeom prst="rect">
            <a:avLst/>
          </a:prstGeom>
          <a:solidFill>
            <a:srgbClr val="8FC03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Resiliency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2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"/>
            <a:ext cx="9144000" cy="63119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667289" y="4956313"/>
            <a:ext cx="2835966" cy="1086678"/>
          </a:xfrm>
          <a:prstGeom prst="rect">
            <a:avLst/>
          </a:prstGeom>
          <a:solidFill>
            <a:srgbClr val="00858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average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67288" y="4479235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Design inefficiencies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67288" y="4002157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Vendor reality distortion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41185" y="4002157"/>
            <a:ext cx="2835966" cy="2040834"/>
          </a:xfrm>
          <a:prstGeom prst="rect">
            <a:avLst/>
          </a:prstGeom>
          <a:solidFill>
            <a:srgbClr val="8FC03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Resiliency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67287" y="3260034"/>
            <a:ext cx="6009863" cy="619539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max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67286" y="2464077"/>
            <a:ext cx="6009863" cy="619539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Exceptional peaks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874644" y="5499652"/>
            <a:ext cx="739634" cy="159026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0" y="5658678"/>
            <a:ext cx="132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1mbit here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222436" y="1864415"/>
            <a:ext cx="864924" cy="477078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77149" y="1545536"/>
            <a:ext cx="132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4.5mbit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392553"/>
            <a:ext cx="5303520" cy="1395663"/>
          </a:xfrm>
          <a:prstGeom prst="rect">
            <a:avLst/>
          </a:prstGeom>
          <a:ln>
            <a:solidFill>
              <a:srgbClr val="008582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272" t="-220"/>
          <a:stretch/>
        </p:blipFill>
        <p:spPr>
          <a:xfrm>
            <a:off x="6051115" y="88777"/>
            <a:ext cx="1171321" cy="1087200"/>
          </a:xfrm>
          <a:prstGeom prst="cloudCallout">
            <a:avLst>
              <a:gd name="adj1" fmla="val -164179"/>
              <a:gd name="adj2" fmla="val 13979"/>
            </a:avLst>
          </a:prstGeom>
          <a:solidFill>
            <a:srgbClr val="95BCBB"/>
          </a:solidFill>
          <a:ln>
            <a:solidFill>
              <a:srgbClr val="008582"/>
            </a:solidFill>
          </a:ln>
        </p:spPr>
      </p:pic>
    </p:spTree>
    <p:extLst>
      <p:ext uri="{BB962C8B-B14F-4D97-AF65-F5344CB8AC3E}">
        <p14:creationId xmlns:p14="http://schemas.microsoft.com/office/powerpoint/2010/main" val="95613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"/>
            <a:ext cx="9144000" cy="63119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20422" y="1177344"/>
            <a:ext cx="1362953" cy="2736677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667289" y="4956313"/>
            <a:ext cx="2835966" cy="1086678"/>
          </a:xfrm>
          <a:prstGeom prst="rect">
            <a:avLst/>
          </a:prstGeom>
          <a:solidFill>
            <a:srgbClr val="00858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average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1667288" y="4479235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Design inefficiencies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67288" y="4002157"/>
            <a:ext cx="2835966" cy="364433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Vendor reality distortion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841185" y="4002157"/>
            <a:ext cx="2835966" cy="2040834"/>
          </a:xfrm>
          <a:prstGeom prst="rect">
            <a:avLst/>
          </a:prstGeom>
          <a:solidFill>
            <a:srgbClr val="8FC03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Resiliency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667286" y="2769410"/>
            <a:ext cx="6009863" cy="1123121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Peak max demand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667286" y="1319833"/>
            <a:ext cx="6009863" cy="1314035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Exceptional peaks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874644" y="5499652"/>
            <a:ext cx="739634" cy="159026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5658678"/>
            <a:ext cx="132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1mbit here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142922" y="840749"/>
            <a:ext cx="278295" cy="364610"/>
          </a:xfrm>
          <a:prstGeom prst="straightConnector1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948695" y="210059"/>
            <a:ext cx="1329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strike="sngStrike" dirty="0" smtClean="0">
                <a:solidFill>
                  <a:schemeClr val="tx1"/>
                </a:solidFill>
              </a:rPr>
              <a:t>4.5mbit</a:t>
            </a:r>
          </a:p>
          <a:p>
            <a:pPr marL="182563" indent="-182563" algn="l">
              <a:buClr>
                <a:srgbClr val="008F88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7mbit here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1680538" y="1333085"/>
            <a:ext cx="5996611" cy="694496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accent4">
                <a:lumMod val="60000"/>
                <a:lumOff val="40000"/>
              </a:schemeClr>
            </a:bgClr>
          </a:patt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684218" y="2769410"/>
            <a:ext cx="5992931" cy="490624"/>
          </a:xfrm>
          <a:prstGeom prst="rect">
            <a:avLst/>
          </a:prstGeom>
          <a:pattFill prst="dkVert">
            <a:fgClr>
              <a:srgbClr val="FFC000"/>
            </a:fgClr>
            <a:bgClr>
              <a:schemeClr val="accent4">
                <a:lumMod val="60000"/>
                <a:lumOff val="40000"/>
              </a:schemeClr>
            </a:bgClr>
          </a:patt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461" y="1523108"/>
            <a:ext cx="1200839" cy="940014"/>
          </a:xfrm>
          <a:prstGeom prst="rect">
            <a:avLst/>
          </a:prstGeom>
          <a:ln>
            <a:solidFill>
              <a:srgbClr val="008582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86" y="2681724"/>
            <a:ext cx="1192614" cy="888065"/>
          </a:xfrm>
          <a:prstGeom prst="rect">
            <a:avLst/>
          </a:prstGeom>
          <a:ln>
            <a:solidFill>
              <a:srgbClr val="008582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804662" y="2848757"/>
            <a:ext cx="526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ctr">
              <a:buClr>
                <a:srgbClr val="008F88"/>
              </a:buClr>
            </a:pPr>
            <a:r>
              <a:rPr lang="en-US" sz="1200" b="0" i="1" dirty="0" smtClean="0">
                <a:solidFill>
                  <a:schemeClr val="tx1"/>
                </a:solidFill>
              </a:rPr>
              <a:t>7.5:1</a:t>
            </a:r>
            <a:endParaRPr lang="en-US" sz="1600" b="0" i="1" dirty="0" smtClean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442" y="163674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ctr">
              <a:buClr>
                <a:srgbClr val="008F88"/>
              </a:buClr>
            </a:pPr>
            <a:r>
              <a:rPr lang="en-US" sz="1200" i="1" dirty="0" smtClean="0"/>
              <a:t>33</a:t>
            </a:r>
            <a:r>
              <a:rPr lang="en-US" sz="1200" b="0" i="1" dirty="0" smtClean="0">
                <a:solidFill>
                  <a:schemeClr val="tx1"/>
                </a:solidFill>
              </a:rPr>
              <a:t>:1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342" y="1177344"/>
            <a:ext cx="1376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FTTP 330/30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2410" y="3575467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FTTC 80/20</a:t>
            </a:r>
          </a:p>
        </p:txBody>
      </p:sp>
    </p:spTree>
    <p:extLst>
      <p:ext uri="{BB962C8B-B14F-4D97-AF65-F5344CB8AC3E}">
        <p14:creationId xmlns:p14="http://schemas.microsoft.com/office/powerpoint/2010/main" val="158450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3530" y="1504950"/>
            <a:ext cx="5592418" cy="45910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£4M investment to meet the growing needs of our customers:</a:t>
            </a:r>
          </a:p>
          <a:p>
            <a:r>
              <a:rPr lang="en-US" dirty="0" smtClean="0"/>
              <a:t>Expand and refresh our LLU footprint</a:t>
            </a:r>
          </a:p>
          <a:p>
            <a:pPr lvl="1"/>
            <a:r>
              <a:rPr lang="en-US" dirty="0" smtClean="0"/>
              <a:t>201 → 400 exchanges</a:t>
            </a:r>
          </a:p>
          <a:p>
            <a:pPr lvl="1"/>
            <a:r>
              <a:rPr lang="en-US" dirty="0" smtClean="0"/>
              <a:t>Deeper integration with </a:t>
            </a:r>
            <a:r>
              <a:rPr lang="en-US" dirty="0" err="1" smtClean="0"/>
              <a:t>Openreach</a:t>
            </a:r>
            <a:endParaRPr lang="en-US" dirty="0" smtClean="0"/>
          </a:p>
          <a:p>
            <a:pPr lvl="1"/>
            <a:r>
              <a:rPr lang="en-US" dirty="0" smtClean="0"/>
              <a:t>Support service quality improvements, greater operational ownership</a:t>
            </a:r>
          </a:p>
          <a:p>
            <a:pPr lvl="1"/>
            <a:r>
              <a:rPr lang="en-US" sz="1200" dirty="0" smtClean="0"/>
              <a:t>Cost savings</a:t>
            </a:r>
          </a:p>
          <a:p>
            <a:r>
              <a:rPr lang="en-US" dirty="0" smtClean="0"/>
              <a:t>Refresh our core network technology</a:t>
            </a:r>
          </a:p>
          <a:p>
            <a:pPr lvl="1"/>
            <a:r>
              <a:rPr lang="en-US" dirty="0" smtClean="0"/>
              <a:t>Significant scaling challenges ahead</a:t>
            </a:r>
          </a:p>
          <a:p>
            <a:pPr lvl="1"/>
            <a:r>
              <a:rPr lang="en-US" dirty="0" smtClean="0"/>
              <a:t>40G/slot generation kit becoming long in the tooth</a:t>
            </a:r>
          </a:p>
          <a:p>
            <a:pPr lvl="1"/>
            <a:r>
              <a:rPr lang="en-US" dirty="0" smtClean="0"/>
              <a:t>21 years of accumulated </a:t>
            </a:r>
            <a:r>
              <a:rPr lang="en-US" strike="sngStrike" dirty="0" smtClean="0"/>
              <a:t>legacy</a:t>
            </a:r>
            <a:r>
              <a:rPr lang="en-US" dirty="0" smtClean="0"/>
              <a:t> awesome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08218" y="476250"/>
            <a:ext cx="4757882" cy="762000"/>
          </a:xfrm>
        </p:spPr>
        <p:txBody>
          <a:bodyPr/>
          <a:lstStyle/>
          <a:p>
            <a:r>
              <a:rPr lang="en-US" dirty="0" smtClean="0"/>
              <a:t>Oops, </a:t>
            </a:r>
            <a:r>
              <a:rPr lang="en-US" dirty="0" smtClean="0"/>
              <a:t>We </a:t>
            </a:r>
            <a:r>
              <a:rPr lang="en-US" dirty="0"/>
              <a:t>B</a:t>
            </a:r>
            <a:r>
              <a:rPr lang="en-US" dirty="0" smtClean="0"/>
              <a:t>roke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N</a:t>
            </a:r>
            <a:r>
              <a:rPr lang="en-US" dirty="0" smtClean="0"/>
              <a:t>etwork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04983">
            <a:off x="534479" y="97505"/>
            <a:ext cx="2349500" cy="615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04" y="1200862"/>
            <a:ext cx="7814799" cy="54603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LLU Expansion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Anatomy </a:t>
            </a:r>
            <a:r>
              <a:rPr lang="en-US" sz="1800" dirty="0" smtClean="0">
                <a:solidFill>
                  <a:schemeClr val="tx1"/>
                </a:solidFill>
              </a:rPr>
              <a:t>Of </a:t>
            </a: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n </a:t>
            </a:r>
            <a:r>
              <a:rPr lang="en-US" sz="1800" dirty="0" smtClean="0">
                <a:solidFill>
                  <a:schemeClr val="tx1"/>
                </a:solidFill>
              </a:rPr>
              <a:t>LLU </a:t>
            </a:r>
            <a:r>
              <a:rPr lang="en-US" sz="1800" dirty="0" smtClean="0">
                <a:solidFill>
                  <a:schemeClr val="tx1"/>
                </a:solidFill>
              </a:rPr>
              <a:t>Deployment</a:t>
            </a:r>
            <a:endParaRPr lang="en-US" dirty="0"/>
          </a:p>
        </p:txBody>
      </p:sp>
      <p:sp>
        <p:nvSpPr>
          <p:cNvPr id="8" name="Rectangular Callout 7"/>
          <p:cNvSpPr/>
          <p:nvPr/>
        </p:nvSpPr>
        <p:spPr bwMode="auto">
          <a:xfrm>
            <a:off x="464006" y="1514864"/>
            <a:ext cx="2349500" cy="1018540"/>
          </a:xfrm>
          <a:prstGeom prst="wedgeRectCallout">
            <a:avLst>
              <a:gd name="adj1" fmla="val 115966"/>
              <a:gd name="adj2" fmla="val 73200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Ethernet Switch</a:t>
            </a:r>
          </a:p>
          <a:p>
            <a:endParaRPr lang="en-US" sz="1200" i="1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578306" y="2078990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£500+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6163422" y="1049020"/>
            <a:ext cx="2349500" cy="911860"/>
          </a:xfrm>
          <a:prstGeom prst="wedgeRectCallout">
            <a:avLst>
              <a:gd name="adj1" fmla="val -102060"/>
              <a:gd name="adj2" fmla="val 59295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Backhaul</a:t>
            </a:r>
          </a:p>
          <a:p>
            <a:endParaRPr lang="en-US" sz="1200" i="1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6872233" y="1504950"/>
            <a:ext cx="1483911" cy="335722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£1/mbps/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r>
              <a:rPr lang="en-US" sz="1600" dirty="0" smtClean="0">
                <a:solidFill>
                  <a:schemeClr val="bg1"/>
                </a:solidFill>
              </a:rPr>
              <a:t>+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599869" y="3566886"/>
            <a:ext cx="2349500" cy="942340"/>
          </a:xfrm>
          <a:prstGeom prst="wedgeRectCallout">
            <a:avLst>
              <a:gd name="adj1" fmla="val -24642"/>
              <a:gd name="adj2" fmla="val 142549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Power and Cooling</a:t>
            </a:r>
          </a:p>
          <a:p>
            <a:endParaRPr lang="en-US" sz="1200" i="1" dirty="0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6714169" y="4064726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£1250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19069" y="4064726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£200/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683828" y="5060108"/>
            <a:ext cx="2349500" cy="878840"/>
          </a:xfrm>
          <a:prstGeom prst="wedgeRectCallout">
            <a:avLst>
              <a:gd name="adj1" fmla="val 92258"/>
              <a:gd name="adj2" fmla="val -90521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Rack and Space</a:t>
            </a:r>
          </a:p>
          <a:p>
            <a:endParaRPr lang="en-US" sz="1200" i="1" dirty="0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785883" y="5546564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£6500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90783" y="5546564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£1000/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464006" y="3523706"/>
            <a:ext cx="2349500" cy="985520"/>
          </a:xfrm>
          <a:prstGeom prst="wedgeRectCallout">
            <a:avLst>
              <a:gd name="adj1" fmla="val 81813"/>
              <a:gd name="adj2" fmla="val -108355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GEA </a:t>
            </a:r>
            <a:r>
              <a:rPr lang="en-US" sz="1600" dirty="0" err="1" smtClean="0"/>
              <a:t>Cablelink</a:t>
            </a:r>
            <a:endParaRPr lang="en-US" sz="1600" dirty="0" smtClean="0"/>
          </a:p>
          <a:p>
            <a:endParaRPr lang="en-US" sz="1200" i="1" dirty="0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578306" y="3975826"/>
            <a:ext cx="1280272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£4000-6000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04" y="1200862"/>
            <a:ext cx="7814799" cy="5460340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 bwMode="auto">
          <a:xfrm>
            <a:off x="464006" y="1514864"/>
            <a:ext cx="2349500" cy="1018540"/>
          </a:xfrm>
          <a:prstGeom prst="wedgeRectCallout">
            <a:avLst>
              <a:gd name="adj1" fmla="val 115966"/>
              <a:gd name="adj2" fmla="val 73200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Ethernet Switch</a:t>
            </a:r>
          </a:p>
          <a:p>
            <a:endParaRPr lang="en-US" sz="1200" i="1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578306" y="2078990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£500+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6163422" y="1049020"/>
            <a:ext cx="2349500" cy="911860"/>
          </a:xfrm>
          <a:prstGeom prst="wedgeRectCallout">
            <a:avLst>
              <a:gd name="adj1" fmla="val -102060"/>
              <a:gd name="adj2" fmla="val 59295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Backhaul</a:t>
            </a:r>
          </a:p>
          <a:p>
            <a:endParaRPr lang="en-US" sz="1200" i="1" dirty="0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6872233" y="1504950"/>
            <a:ext cx="1483911" cy="335722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£1/mbps/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r>
              <a:rPr lang="en-US" sz="1600" dirty="0" smtClean="0">
                <a:solidFill>
                  <a:schemeClr val="bg1"/>
                </a:solidFill>
              </a:rPr>
              <a:t>+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599869" y="3566886"/>
            <a:ext cx="2349500" cy="942340"/>
          </a:xfrm>
          <a:prstGeom prst="wedgeRectCallout">
            <a:avLst>
              <a:gd name="adj1" fmla="val -24642"/>
              <a:gd name="adj2" fmla="val 142549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Power and Cooling</a:t>
            </a:r>
          </a:p>
          <a:p>
            <a:endParaRPr lang="en-US" sz="1200" i="1" dirty="0" smtClean="0"/>
          </a:p>
        </p:txBody>
      </p:sp>
      <p:sp>
        <p:nvSpPr>
          <p:cNvPr id="12" name="Rectangle 11"/>
          <p:cNvSpPr/>
          <p:nvPr/>
        </p:nvSpPr>
        <p:spPr bwMode="auto">
          <a:xfrm>
            <a:off x="6714169" y="4064726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£1250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19069" y="4064726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£200/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 bwMode="auto">
          <a:xfrm>
            <a:off x="683828" y="5060108"/>
            <a:ext cx="2349500" cy="878840"/>
          </a:xfrm>
          <a:prstGeom prst="wedgeRectCallout">
            <a:avLst>
              <a:gd name="adj1" fmla="val 92258"/>
              <a:gd name="adj2" fmla="val -90521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Rack and Space</a:t>
            </a:r>
          </a:p>
          <a:p>
            <a:endParaRPr lang="en-US" sz="1200" i="1" dirty="0" smtClean="0"/>
          </a:p>
        </p:txBody>
      </p:sp>
      <p:sp>
        <p:nvSpPr>
          <p:cNvPr id="16" name="Rectangle 15"/>
          <p:cNvSpPr/>
          <p:nvPr/>
        </p:nvSpPr>
        <p:spPr bwMode="auto">
          <a:xfrm>
            <a:off x="785883" y="5546564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£6500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90783" y="5546564"/>
            <a:ext cx="990600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bg1"/>
                </a:solidFill>
              </a:rPr>
              <a:t>£1000/</a:t>
            </a:r>
            <a:r>
              <a:rPr lang="en-US" sz="1600" dirty="0" err="1" smtClean="0">
                <a:solidFill>
                  <a:schemeClr val="bg1"/>
                </a:solidFill>
              </a:rPr>
              <a:t>yr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Rectangular Callout 17"/>
          <p:cNvSpPr/>
          <p:nvPr/>
        </p:nvSpPr>
        <p:spPr bwMode="auto">
          <a:xfrm>
            <a:off x="464006" y="3523706"/>
            <a:ext cx="2349500" cy="985520"/>
          </a:xfrm>
          <a:prstGeom prst="wedgeRectCallout">
            <a:avLst>
              <a:gd name="adj1" fmla="val 81813"/>
              <a:gd name="adj2" fmla="val -108355"/>
            </a:avLst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1600" dirty="0" smtClean="0"/>
              <a:t>GEA </a:t>
            </a:r>
            <a:r>
              <a:rPr lang="en-US" sz="1600" dirty="0" err="1" smtClean="0"/>
              <a:t>Cablelink</a:t>
            </a:r>
            <a:endParaRPr lang="en-US" sz="1600" dirty="0" smtClean="0"/>
          </a:p>
          <a:p>
            <a:endParaRPr lang="en-US" sz="1200" i="1" dirty="0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578306" y="3975826"/>
            <a:ext cx="1280272" cy="317500"/>
          </a:xfrm>
          <a:prstGeom prst="rect">
            <a:avLst/>
          </a:prstGeom>
          <a:ln>
            <a:headEnd type="none" w="med" len="med"/>
            <a:tailEnd type="non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£4000-6000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87287" y="1049020"/>
            <a:ext cx="8868578" cy="5252628"/>
          </a:xfrm>
          <a:prstGeom prst="rect">
            <a:avLst/>
          </a:prstGeom>
          <a:solidFill>
            <a:srgbClr val="FFFFFF">
              <a:alpha val="6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1435378" y="2050967"/>
            <a:ext cx="6241773" cy="2664252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t"/>
          <a:lstStyle/>
          <a:p>
            <a:pPr algn="ctr"/>
            <a:r>
              <a:rPr lang="en-US" sz="2400" b="1" u="sng" dirty="0" smtClean="0"/>
              <a:t>Highlights</a:t>
            </a:r>
          </a:p>
          <a:p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~£15,000 investment per exchange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11,000 man hours spent since May-16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Average time to deliver: </a:t>
            </a:r>
            <a:r>
              <a:rPr lang="en-US" sz="1600" dirty="0" smtClean="0"/>
              <a:t>7 </a:t>
            </a:r>
            <a:r>
              <a:rPr lang="en-US" sz="1600" dirty="0"/>
              <a:t>months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LLU </a:t>
            </a:r>
            <a:r>
              <a:rPr lang="en-US" sz="1400" dirty="0" err="1"/>
              <a:t>colo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3 months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err="1"/>
              <a:t>Cablelink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1 month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/>
              <a:t>Backhaul </a:t>
            </a:r>
            <a:r>
              <a:rPr lang="mr-IN" sz="1400" dirty="0"/>
              <a:t>–</a:t>
            </a:r>
            <a:r>
              <a:rPr lang="en-US" sz="1400" dirty="0"/>
              <a:t> 3 months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1400" dirty="0" smtClean="0"/>
              <a:t>Testing, integration, migrations </a:t>
            </a:r>
            <a:r>
              <a:rPr lang="mr-IN" sz="1400" dirty="0"/>
              <a:t>–</a:t>
            </a:r>
            <a:r>
              <a:rPr lang="en-US" sz="1400" dirty="0"/>
              <a:t> </a:t>
            </a:r>
            <a:r>
              <a:rPr lang="en-US" sz="1400" dirty="0" smtClean="0"/>
              <a:t>3+ months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LLU Expansion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Anatomy </a:t>
            </a:r>
            <a:r>
              <a:rPr lang="en-US" sz="1800" dirty="0" smtClean="0">
                <a:solidFill>
                  <a:schemeClr val="tx1"/>
                </a:solidFill>
              </a:rPr>
              <a:t>Of </a:t>
            </a:r>
            <a:r>
              <a:rPr lang="en-US" sz="1800" dirty="0">
                <a:solidFill>
                  <a:schemeClr val="tx1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n </a:t>
            </a:r>
            <a:r>
              <a:rPr lang="en-US" sz="1800" dirty="0" smtClean="0">
                <a:solidFill>
                  <a:schemeClr val="tx1"/>
                </a:solidFill>
              </a:rPr>
              <a:t>LLU </a:t>
            </a:r>
            <a:r>
              <a:rPr lang="en-US" sz="1800" dirty="0" smtClean="0">
                <a:solidFill>
                  <a:schemeClr val="tx1"/>
                </a:solidFill>
              </a:rPr>
              <a:t>Deployment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Completely </a:t>
            </a:r>
            <a:r>
              <a:rPr lang="en-US" dirty="0" err="1"/>
              <a:t>virtualised</a:t>
            </a:r>
            <a:r>
              <a:rPr lang="en-US" dirty="0"/>
              <a:t> network</a:t>
            </a:r>
          </a:p>
          <a:p>
            <a:pPr lvl="1"/>
            <a:r>
              <a:rPr lang="en-US" dirty="0"/>
              <a:t>MPLS end to </a:t>
            </a:r>
            <a:r>
              <a:rPr lang="en-US" dirty="0" smtClean="0"/>
              <a:t>end</a:t>
            </a:r>
            <a:endParaRPr lang="en-US" dirty="0"/>
          </a:p>
          <a:p>
            <a:pPr lvl="1"/>
            <a:r>
              <a:rPr lang="en-US" dirty="0"/>
              <a:t>Decoupled service </a:t>
            </a:r>
            <a:r>
              <a:rPr lang="en-US" dirty="0" smtClean="0"/>
              <a:t>and </a:t>
            </a:r>
            <a:r>
              <a:rPr lang="en-US" dirty="0"/>
              <a:t>transport layer</a:t>
            </a:r>
          </a:p>
          <a:p>
            <a:pPr lvl="1"/>
            <a:r>
              <a:rPr lang="en-US" dirty="0" smtClean="0"/>
              <a:t>Modular approach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Network Refresh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What Did We Build?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574" y="953417"/>
            <a:ext cx="3130425" cy="20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4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Completely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virtualised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network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MPLS end to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end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Decoupled service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and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transport layer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Modular approach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Scalable and highly available</a:t>
            </a:r>
          </a:p>
          <a:p>
            <a:pPr lvl="1"/>
            <a:r>
              <a:rPr lang="en-US" dirty="0" smtClean="0"/>
              <a:t>Horizontal scale to 10</a:t>
            </a:r>
            <a:r>
              <a:rPr lang="en-US" baseline="30000" dirty="0" smtClean="0"/>
              <a:t>n </a:t>
            </a:r>
            <a:r>
              <a:rPr lang="en-US" dirty="0" smtClean="0"/>
              <a:t>volumes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/>
              <a:t>Built </a:t>
            </a:r>
            <a:r>
              <a:rPr lang="en-US" dirty="0"/>
              <a:t>to </a:t>
            </a:r>
            <a:r>
              <a:rPr lang="en-US" dirty="0" smtClean="0"/>
              <a:t>fail (fast)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Network Refresh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What Did We Build?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 bwMode="auto">
          <a:xfrm rot="20460461">
            <a:off x="3564432" y="4710992"/>
            <a:ext cx="2230007" cy="318238"/>
          </a:xfrm>
          <a:prstGeom prst="rightArrow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074759">
            <a:off x="3607139" y="5883722"/>
            <a:ext cx="1940562" cy="284231"/>
          </a:xfrm>
          <a:prstGeom prst="rightArrow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607" y="5003901"/>
            <a:ext cx="1770059" cy="1262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9277" y="3518512"/>
            <a:ext cx="2407874" cy="1563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501" y="5187229"/>
            <a:ext cx="2751650" cy="1465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422776">
            <a:off x="4026607" y="4536357"/>
            <a:ext cx="1274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200" b="0" dirty="0" smtClean="0">
                <a:solidFill>
                  <a:schemeClr val="tx1"/>
                </a:solidFill>
              </a:rPr>
              <a:t>More bandwidth</a:t>
            </a:r>
          </a:p>
        </p:txBody>
      </p:sp>
      <p:sp>
        <p:nvSpPr>
          <p:cNvPr id="14" name="TextBox 13"/>
          <p:cNvSpPr txBox="1"/>
          <p:nvPr/>
        </p:nvSpPr>
        <p:spPr>
          <a:xfrm rot="1100537">
            <a:off x="4028813" y="5711266"/>
            <a:ext cx="11400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200" b="0" dirty="0" smtClean="0">
                <a:solidFill>
                  <a:schemeClr val="tx1"/>
                </a:solidFill>
              </a:rPr>
              <a:t>More services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5773574" y="953417"/>
            <a:ext cx="3130425" cy="20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24" y="0"/>
            <a:ext cx="4759287" cy="642503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46100" y="1714500"/>
            <a:ext cx="3844925" cy="4235865"/>
          </a:xfrm>
        </p:spPr>
        <p:txBody>
          <a:bodyPr/>
          <a:lstStyle/>
          <a:p>
            <a:r>
              <a:rPr lang="en-US" sz="2000" dirty="0" smtClean="0"/>
              <a:t>400 unbundled exchanges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7.9M properties passed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110k </a:t>
            </a:r>
            <a:r>
              <a:rPr lang="en-US" sz="2000" dirty="0" smtClean="0"/>
              <a:t>DSL/</a:t>
            </a:r>
            <a:r>
              <a:rPr lang="en-US" sz="2000" dirty="0" err="1" smtClean="0"/>
              <a:t>FTTx</a:t>
            </a:r>
            <a:r>
              <a:rPr lang="en-US" sz="2000" dirty="0" smtClean="0"/>
              <a:t> tails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770G GEA capacity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500G LLU backhaul capacity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2.7T core network capacity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100" y="476250"/>
            <a:ext cx="3844925" cy="762000"/>
          </a:xfrm>
        </p:spPr>
        <p:txBody>
          <a:bodyPr/>
          <a:lstStyle/>
          <a:p>
            <a:r>
              <a:rPr lang="en-US" dirty="0" smtClean="0"/>
              <a:t>The 5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 smtClean="0"/>
              <a:t>Largest </a:t>
            </a:r>
            <a:r>
              <a:rPr lang="en-US" dirty="0" smtClean="0"/>
              <a:t>LLU </a:t>
            </a:r>
            <a:r>
              <a:rPr lang="en-US" dirty="0"/>
              <a:t>O</a:t>
            </a:r>
            <a:r>
              <a:rPr lang="en-US" dirty="0" smtClean="0"/>
              <a:t>perator In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smtClean="0"/>
              <a:t>UK</a:t>
            </a: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7688" y="3582483"/>
            <a:ext cx="2226427" cy="308508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15386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About Zen</a:t>
            </a:r>
            <a:endParaRPr lang="en-GB" sz="36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-39922" y="1272882"/>
            <a:ext cx="9246328" cy="5087202"/>
            <a:chOff x="81811" y="621084"/>
            <a:chExt cx="10350384" cy="5694640"/>
          </a:xfrm>
        </p:grpSpPr>
        <p:grpSp>
          <p:nvGrpSpPr>
            <p:cNvPr id="27" name="Group 26"/>
            <p:cNvGrpSpPr/>
            <p:nvPr/>
          </p:nvGrpSpPr>
          <p:grpSpPr>
            <a:xfrm>
              <a:off x="81811" y="621084"/>
              <a:ext cx="10350384" cy="5694640"/>
              <a:chOff x="81811" y="621084"/>
              <a:chExt cx="10350384" cy="569464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80401" y="3863181"/>
                <a:ext cx="9570138" cy="0"/>
              </a:xfrm>
              <a:prstGeom prst="line">
                <a:avLst/>
              </a:prstGeom>
              <a:ln w="57150" cmpd="sng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98140" y="1793539"/>
                <a:ext cx="1520775" cy="72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1995</a:t>
                </a:r>
                <a:endPara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07215" y="2391373"/>
                <a:ext cx="1608929" cy="344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00928F"/>
                    </a:solidFill>
                  </a:rPr>
                  <a:t>ESTABLISHED</a:t>
                </a:r>
                <a:endParaRPr lang="en-US" sz="1400" dirty="0">
                  <a:solidFill>
                    <a:srgbClr val="00928F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837086" y="2743339"/>
                <a:ext cx="0" cy="1119843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81811" y="1250559"/>
                <a:ext cx="1608116" cy="69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200" dirty="0" smtClean="0">
                    <a:solidFill>
                      <a:srgbClr val="1B938D"/>
                    </a:solidFill>
                  </a:rPr>
                  <a:t>INDEPENDENT </a:t>
                </a:r>
                <a:br>
                  <a:rPr lang="en-US" sz="1200" dirty="0" smtClean="0">
                    <a:solidFill>
                      <a:srgbClr val="1B938D"/>
                    </a:solidFill>
                  </a:rPr>
                </a:br>
                <a:r>
                  <a:rPr lang="en-US" sz="1600" dirty="0" smtClean="0">
                    <a:solidFill>
                      <a:srgbClr val="1B938D"/>
                    </a:solidFill>
                  </a:rPr>
                  <a:t>PRIVATELY</a:t>
                </a:r>
                <a:r>
                  <a:rPr lang="en-US" sz="1200" dirty="0" smtClean="0">
                    <a:solidFill>
                      <a:srgbClr val="1B938D"/>
                    </a:solidFill>
                  </a:rPr>
                  <a:t> </a:t>
                </a:r>
                <a:br>
                  <a:rPr lang="en-US" sz="1200" dirty="0" smtClean="0">
                    <a:solidFill>
                      <a:srgbClr val="1B938D"/>
                    </a:solidFill>
                  </a:rPr>
                </a:br>
                <a:r>
                  <a:rPr lang="en-US" sz="1500" dirty="0" smtClean="0">
                    <a:solidFill>
                      <a:srgbClr val="1B938D"/>
                    </a:solidFill>
                  </a:rPr>
                  <a:t>OWNED ISP</a:t>
                </a:r>
                <a:endParaRPr lang="en-US" sz="1500" dirty="0">
                  <a:solidFill>
                    <a:srgbClr val="1B938D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1583450" y="1452840"/>
                <a:ext cx="7428252" cy="0"/>
              </a:xfrm>
              <a:prstGeom prst="straightConnector1">
                <a:avLst/>
              </a:prstGeom>
              <a:ln w="19050" cmpd="sng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667791" y="3648768"/>
                <a:ext cx="0" cy="432640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7351816" y="5316095"/>
                <a:ext cx="1777428" cy="447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FY 15/16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351816" y="5516149"/>
                <a:ext cx="1777428" cy="6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£57M</a:t>
                </a:r>
                <a:endParaRPr lang="en-US" sz="32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505957" y="5971197"/>
                <a:ext cx="1437063" cy="344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TURNOVER</a:t>
                </a:r>
                <a:endParaRPr lang="en-US" sz="14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9532334" y="3596275"/>
                <a:ext cx="0" cy="341925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8980474" y="3063048"/>
                <a:ext cx="1246596" cy="585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2017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057871" y="1806587"/>
                <a:ext cx="1091799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7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450</a:t>
                </a:r>
                <a:endParaRPr lang="en-US" sz="37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757095" y="2366164"/>
                <a:ext cx="1675100" cy="6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solidFill>
                      <a:srgbClr val="1B938D"/>
                    </a:solidFill>
                  </a:rPr>
                  <a:t>WHOLESALE </a:t>
                </a:r>
                <a:br>
                  <a:rPr lang="en-US" sz="1400" dirty="0" smtClean="0">
                    <a:solidFill>
                      <a:srgbClr val="1B938D"/>
                    </a:solidFill>
                  </a:rPr>
                </a:br>
                <a:r>
                  <a:rPr lang="en-US" sz="1400" dirty="0" smtClean="0">
                    <a:solidFill>
                      <a:srgbClr val="1B938D"/>
                    </a:solidFill>
                  </a:rPr>
                  <a:t>&amp; CHANNEL</a:t>
                </a:r>
                <a:r>
                  <a:rPr lang="en-US" sz="1200" dirty="0" smtClean="0">
                    <a:solidFill>
                      <a:srgbClr val="1B938D"/>
                    </a:solidFill>
                  </a:rPr>
                  <a:t> PARTNERS</a:t>
                </a:r>
                <a:endParaRPr lang="en-US" sz="1200" dirty="0">
                  <a:solidFill>
                    <a:srgbClr val="1B938D"/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1170416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49439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925197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127" idx="2"/>
              </p:cNvCxnSpPr>
              <p:nvPr/>
            </p:nvCxnSpPr>
            <p:spPr>
              <a:xfrm>
                <a:off x="2291523" y="3596275"/>
                <a:ext cx="4793" cy="489092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659189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030310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157" idx="2"/>
                <a:endCxn id="106" idx="0"/>
              </p:cNvCxnSpPr>
              <p:nvPr/>
            </p:nvCxnSpPr>
            <p:spPr>
              <a:xfrm>
                <a:off x="3389729" y="3064008"/>
                <a:ext cx="3454" cy="1023170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3739562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094189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4465309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4819935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5169927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5549294" y="3356328"/>
                <a:ext cx="0" cy="72903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5920416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254934" y="3648768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607571" y="3644882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956098" y="3644882"/>
                <a:ext cx="0" cy="436599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113" idx="2"/>
              </p:cNvCxnSpPr>
              <p:nvPr/>
            </p:nvCxnSpPr>
            <p:spPr>
              <a:xfrm>
                <a:off x="7277612" y="2852674"/>
                <a:ext cx="7682" cy="1232693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6" name="Picture 55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89223" y="4085367"/>
                <a:ext cx="422406" cy="348776"/>
              </a:xfrm>
              <a:prstGeom prst="rect">
                <a:avLst/>
              </a:prstGeom>
            </p:spPr>
          </p:pic>
          <p:cxnSp>
            <p:nvCxnSpPr>
              <p:cNvPr id="81" name="Straight Connector 80"/>
              <p:cNvCxnSpPr/>
              <p:nvPr/>
            </p:nvCxnSpPr>
            <p:spPr>
              <a:xfrm>
                <a:off x="8157803" y="3847827"/>
                <a:ext cx="0" cy="1397895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9" name="Picture 88" descr="cna_2014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8083" y="4447913"/>
                <a:ext cx="387096" cy="548640"/>
              </a:xfrm>
              <a:prstGeom prst="rect">
                <a:avLst/>
              </a:prstGeom>
            </p:spPr>
          </p:pic>
          <p:pic>
            <p:nvPicPr>
              <p:cNvPr id="94" name="Picture 93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4895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97" name="Picture 96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6940" y="4085367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98" name="Picture 97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43731" y="4085367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99" name="Picture 98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09213" y="4085367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0" name="Picture 99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8091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1" name="Picture 100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58724" y="4085367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2" name="Picture 101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08732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3" name="Picture 102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54106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4" name="Picture 103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2986" y="408717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5" name="Picture 104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8359" y="408717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6" name="Picture 105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81980" y="408717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7" name="Picture 106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9107" y="408717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8" name="Picture 107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47986" y="408717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09" name="Picture 108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85113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10" name="Picture 109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13994" y="4081408"/>
                <a:ext cx="422406" cy="348776"/>
              </a:xfrm>
              <a:prstGeom prst="rect">
                <a:avLst/>
              </a:prstGeom>
            </p:spPr>
          </p:pic>
          <p:pic>
            <p:nvPicPr>
              <p:cNvPr id="111" name="Picture 110" descr="which copy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56588" y="4081408"/>
                <a:ext cx="422406" cy="348776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6723484" y="2329454"/>
                <a:ext cx="1108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2013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18" name="TextBox 117"/>
              <p:cNvSpPr txBox="1"/>
              <p:nvPr/>
            </p:nvSpPr>
            <p:spPr>
              <a:xfrm>
                <a:off x="6667626" y="1679342"/>
                <a:ext cx="11981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£3.5M</a:t>
                </a:r>
                <a:endParaRPr lang="en-US" sz="24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6393503" y="2065233"/>
                <a:ext cx="1788656" cy="475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500" dirty="0" smtClean="0">
                    <a:solidFill>
                      <a:srgbClr val="1B938D"/>
                    </a:solidFill>
                  </a:rPr>
                  <a:t>NETWORK </a:t>
                </a:r>
                <a:r>
                  <a:rPr lang="en-US" sz="1200" dirty="0" smtClean="0">
                    <a:solidFill>
                      <a:srgbClr val="1B938D"/>
                    </a:solidFill>
                  </a:rPr>
                  <a:t>INVESTMENT</a:t>
                </a:r>
                <a:endParaRPr lang="en-US" sz="1200" dirty="0">
                  <a:solidFill>
                    <a:srgbClr val="1B938D"/>
                  </a:solidFill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4973206" y="2821728"/>
                <a:ext cx="1108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2008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747113" y="2255915"/>
                <a:ext cx="1572887" cy="764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400" dirty="0" smtClean="0">
                    <a:solidFill>
                      <a:srgbClr val="1B938D"/>
                    </a:solidFill>
                  </a:rPr>
                  <a:t>MOVED TO </a:t>
                </a:r>
                <a:r>
                  <a:rPr lang="en-US" sz="1200" dirty="0" smtClean="0">
                    <a:solidFill>
                      <a:srgbClr val="1B938D"/>
                    </a:solidFill>
                  </a:rPr>
                  <a:t>SANDBROOK </a:t>
                </a:r>
                <a:r>
                  <a:rPr lang="en-US" sz="2200" dirty="0" smtClean="0">
                    <a:solidFill>
                      <a:srgbClr val="1B938D"/>
                    </a:solidFill>
                  </a:rPr>
                  <a:t>HOUSE</a:t>
                </a:r>
                <a:endParaRPr lang="en-US" sz="2200" dirty="0">
                  <a:solidFill>
                    <a:srgbClr val="1B938D"/>
                  </a:solidFill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1737395" y="3073055"/>
                <a:ext cx="1108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1999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1781306" y="2147966"/>
                <a:ext cx="1089480" cy="1033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25</a:t>
                </a:r>
                <a:endParaRPr lang="en-US" sz="54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1560995" y="2874542"/>
                <a:ext cx="1489211" cy="31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1B938D"/>
                    </a:solidFill>
                  </a:rPr>
                  <a:t>EMPLOYEES</a:t>
                </a:r>
                <a:endParaRPr lang="en-US" sz="1200" dirty="0">
                  <a:solidFill>
                    <a:srgbClr val="1B938D"/>
                  </a:solidFill>
                </a:endParaRPr>
              </a:p>
            </p:txBody>
          </p:sp>
          <p:cxnSp>
            <p:nvCxnSpPr>
              <p:cNvPr id="133" name="Straight Connector 132"/>
              <p:cNvCxnSpPr/>
              <p:nvPr/>
            </p:nvCxnSpPr>
            <p:spPr>
              <a:xfrm>
                <a:off x="3030310" y="4494345"/>
                <a:ext cx="0" cy="503037"/>
              </a:xfrm>
              <a:prstGeom prst="line">
                <a:avLst/>
              </a:prstGeom>
              <a:ln w="19050" cmpd="sng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/>
              <p:cNvSpPr txBox="1"/>
              <p:nvPr/>
            </p:nvSpPr>
            <p:spPr>
              <a:xfrm>
                <a:off x="2474531" y="4924229"/>
                <a:ext cx="1108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2001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366417" y="5303900"/>
                <a:ext cx="1278304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PARTNER</a:t>
                </a:r>
                <a:endParaRPr lang="en-US" sz="15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2366416" y="5520362"/>
                <a:ext cx="127830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PROGRAMME</a:t>
                </a:r>
                <a:endParaRPr lang="en-US" sz="105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362686" y="5674566"/>
                <a:ext cx="12783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LAUNCHED</a:t>
                </a:r>
                <a:endParaRPr lang="en-US" sz="12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pic>
            <p:nvPicPr>
              <p:cNvPr id="139" name="Picture 138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81588" y="4494345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0" name="Picture 139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52708" y="4494345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1" name="Picture 140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95470" y="4494345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2" name="Picture 141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48025" y="4494345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3" name="Picture 142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420955" y="4494345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4" name="Picture 143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07815" y="4480893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5" name="Picture 144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42333" y="4480893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6" name="Picture 145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4970" y="4480893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7" name="Picture 146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29346" y="4480893"/>
                <a:ext cx="225202" cy="443336"/>
              </a:xfrm>
              <a:prstGeom prst="rect">
                <a:avLst/>
              </a:prstGeom>
            </p:spPr>
          </p:pic>
          <p:pic>
            <p:nvPicPr>
              <p:cNvPr id="148" name="Picture 147" descr="PC_Pro_CNA.png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67301" y="4476441"/>
                <a:ext cx="225202" cy="443336"/>
              </a:xfrm>
              <a:prstGeom prst="rect">
                <a:avLst/>
              </a:prstGeom>
            </p:spPr>
          </p:pic>
          <p:sp>
            <p:nvSpPr>
              <p:cNvPr id="157" name="TextBox 156"/>
              <p:cNvSpPr txBox="1"/>
              <p:nvPr/>
            </p:nvSpPr>
            <p:spPr>
              <a:xfrm>
                <a:off x="2835601" y="2540788"/>
                <a:ext cx="110825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venir Medium"/>
                    <a:cs typeface="Avenir Medium"/>
                  </a:rPr>
                  <a:t>2002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513792" y="1860125"/>
                <a:ext cx="1664994" cy="792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10K</a:t>
                </a:r>
                <a:endParaRPr lang="en-US" sz="40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2585815" y="2415747"/>
                <a:ext cx="1637498" cy="268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1200" dirty="0" smtClean="0">
                    <a:solidFill>
                      <a:srgbClr val="1B938D"/>
                    </a:solidFill>
                  </a:rPr>
                  <a:t>CUSTOMERS</a:t>
                </a:r>
                <a:endParaRPr lang="en-US" sz="1200" dirty="0">
                  <a:solidFill>
                    <a:srgbClr val="1B938D"/>
                  </a:solidFill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2539232" y="1634816"/>
                <a:ext cx="1682080" cy="48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dirty="0" smtClean="0">
                    <a:solidFill>
                      <a:srgbClr val="1B938D"/>
                    </a:solidFill>
                  </a:rPr>
                  <a:t>OVER</a:t>
                </a:r>
                <a:endParaRPr lang="en-US" sz="2800" dirty="0">
                  <a:solidFill>
                    <a:srgbClr val="1B938D"/>
                  </a:solidFill>
                </a:endParaRPr>
              </a:p>
            </p:txBody>
          </p:sp>
          <p:cxnSp>
            <p:nvCxnSpPr>
              <p:cNvPr id="169" name="Straight Connector 168"/>
              <p:cNvCxnSpPr/>
              <p:nvPr/>
            </p:nvCxnSpPr>
            <p:spPr>
              <a:xfrm>
                <a:off x="9130881" y="1856533"/>
                <a:ext cx="841204" cy="0"/>
              </a:xfrm>
              <a:prstGeom prst="line">
                <a:avLst/>
              </a:prstGeom>
              <a:ln w="9525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TextBox 169"/>
              <p:cNvSpPr txBox="1"/>
              <p:nvPr/>
            </p:nvSpPr>
            <p:spPr>
              <a:xfrm>
                <a:off x="8790299" y="1302292"/>
                <a:ext cx="1608689" cy="4823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 smtClean="0">
                    <a:solidFill>
                      <a:srgbClr val="1B938D"/>
                    </a:solidFill>
                  </a:rPr>
                  <a:t>BROADBAND CONNECTIONS</a:t>
                </a:r>
                <a:endParaRPr lang="en-US" sz="1100" dirty="0">
                  <a:solidFill>
                    <a:srgbClr val="1B938D"/>
                  </a:solidFill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8864823" y="855747"/>
                <a:ext cx="1375963" cy="654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1B938D"/>
                    </a:solidFill>
                    <a:latin typeface="Avenir Medium"/>
                    <a:cs typeface="Avenir Medium"/>
                  </a:rPr>
                  <a:t>110K</a:t>
                </a:r>
                <a:endParaRPr lang="en-US" sz="3200" dirty="0">
                  <a:solidFill>
                    <a:srgbClr val="1B938D"/>
                  </a:solidFill>
                  <a:latin typeface="Avenir Medium"/>
                  <a:cs typeface="Avenir Medium"/>
                </a:endParaRP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8785000" y="621084"/>
                <a:ext cx="1597025" cy="434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400" dirty="0" smtClean="0">
                    <a:solidFill>
                      <a:srgbClr val="1B938D"/>
                    </a:solidFill>
                  </a:rPr>
                  <a:t>OVER</a:t>
                </a:r>
                <a:endParaRPr lang="en-US" sz="2400" dirty="0">
                  <a:solidFill>
                    <a:srgbClr val="1B938D"/>
                  </a:solidFill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788463" y="2723817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1132014" y="358158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508449" y="3581585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1878154" y="3575593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2247270" y="357232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612352" y="3565732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2982801" y="356122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3346133" y="3002468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3692669" y="3565400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Oval 124"/>
              <p:cNvSpPr/>
              <p:nvPr/>
            </p:nvSpPr>
            <p:spPr>
              <a:xfrm>
                <a:off x="4043101" y="3561958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4420552" y="3568519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4776646" y="356410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5123555" y="3561220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2" name="Oval 131"/>
              <p:cNvSpPr/>
              <p:nvPr/>
            </p:nvSpPr>
            <p:spPr>
              <a:xfrm>
                <a:off x="5504938" y="3279892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876014" y="356011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6209959" y="356410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6556691" y="355617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6909327" y="3556170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7243918" y="2781418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7621802" y="3559698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9494802" y="3553035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8115894" y="5200887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8" name="Oval 157"/>
              <p:cNvSpPr/>
              <p:nvPr/>
            </p:nvSpPr>
            <p:spPr>
              <a:xfrm>
                <a:off x="2982800" y="493768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1125717" y="4020977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0" name="Oval 159"/>
              <p:cNvSpPr/>
              <p:nvPr/>
            </p:nvSpPr>
            <p:spPr>
              <a:xfrm>
                <a:off x="1510423" y="402097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1883615" y="4015788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251644" y="4019111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2619354" y="402756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3347100" y="4018609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3697048" y="402238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4053074" y="4011712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3" name="Oval 172"/>
              <p:cNvSpPr/>
              <p:nvPr/>
            </p:nvSpPr>
            <p:spPr>
              <a:xfrm>
                <a:off x="4429469" y="4013146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781834" y="4015489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6" name="Oval 175"/>
              <p:cNvSpPr/>
              <p:nvPr/>
            </p:nvSpPr>
            <p:spPr>
              <a:xfrm>
                <a:off x="5122116" y="4015294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7" name="Oval 176"/>
              <p:cNvSpPr/>
              <p:nvPr/>
            </p:nvSpPr>
            <p:spPr>
              <a:xfrm>
                <a:off x="5500622" y="4008060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5881470" y="4008060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6205823" y="4002507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6563035" y="4002493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81" name="Oval 180"/>
              <p:cNvSpPr/>
              <p:nvPr/>
            </p:nvSpPr>
            <p:spPr>
              <a:xfrm>
                <a:off x="6909078" y="3995723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82" name="Oval 181"/>
              <p:cNvSpPr/>
              <p:nvPr/>
            </p:nvSpPr>
            <p:spPr>
              <a:xfrm>
                <a:off x="7247517" y="4001547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7620450" y="3999734"/>
                <a:ext cx="88711" cy="88711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</p:grpSp>
        <p:pic>
          <p:nvPicPr>
            <p:cNvPr id="184" name="Picture 183" descr="http://features.thesundaytimes.co.uk/public/best100companies/live/images/best/logo2-2015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589" y="4066980"/>
              <a:ext cx="378863" cy="4230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4" name="TextBox 153"/>
          <p:cNvSpPr txBox="1"/>
          <p:nvPr/>
        </p:nvSpPr>
        <p:spPr>
          <a:xfrm>
            <a:off x="6836973" y="3470357"/>
            <a:ext cx="1113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Medium"/>
                <a:cs typeface="Avenir Medium"/>
              </a:rPr>
              <a:t>2016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venir Medium"/>
              <a:cs typeface="Avenir Medium"/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6831852" y="2793422"/>
            <a:ext cx="1070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B938D"/>
                </a:solidFill>
                <a:latin typeface="Avenir Medium"/>
                <a:cs typeface="Avenir Medium"/>
              </a:rPr>
              <a:t>£4M</a:t>
            </a:r>
            <a:endParaRPr lang="en-US" sz="2400" dirty="0">
              <a:solidFill>
                <a:srgbClr val="1B938D"/>
              </a:solidFill>
              <a:latin typeface="Avenir Medium"/>
              <a:cs typeface="Avenir Medium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744635" y="3178908"/>
            <a:ext cx="128507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500" dirty="0" smtClean="0">
                <a:solidFill>
                  <a:srgbClr val="1B938D"/>
                </a:solidFill>
              </a:rPr>
              <a:t>NETWORK </a:t>
            </a:r>
            <a:r>
              <a:rPr lang="en-US" sz="1200" dirty="0" smtClean="0">
                <a:solidFill>
                  <a:srgbClr val="1B938D"/>
                </a:solidFill>
              </a:rPr>
              <a:t>INVESTMENT</a:t>
            </a:r>
            <a:endParaRPr lang="en-US" sz="1200" dirty="0">
              <a:solidFill>
                <a:srgbClr val="1B938D"/>
              </a:solidFill>
            </a:endParaRPr>
          </a:p>
        </p:txBody>
      </p:sp>
      <p:cxnSp>
        <p:nvCxnSpPr>
          <p:cNvPr id="188" name="Straight Connector 187"/>
          <p:cNvCxnSpPr/>
          <p:nvPr/>
        </p:nvCxnSpPr>
        <p:spPr>
          <a:xfrm>
            <a:off x="7481403" y="3995907"/>
            <a:ext cx="0" cy="160180"/>
          </a:xfrm>
          <a:prstGeom prst="line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Oval 188"/>
          <p:cNvSpPr/>
          <p:nvPr/>
        </p:nvSpPr>
        <p:spPr>
          <a:xfrm>
            <a:off x="7439621" y="3916657"/>
            <a:ext cx="79248" cy="7924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0" name="Picture 189" descr="which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377" y="4348514"/>
            <a:ext cx="377349" cy="311573"/>
          </a:xfrm>
          <a:prstGeom prst="rect">
            <a:avLst/>
          </a:prstGeom>
        </p:spPr>
      </p:pic>
      <p:pic>
        <p:nvPicPr>
          <p:cNvPr id="191" name="Picture 190" descr="which cop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3857" y="4348382"/>
            <a:ext cx="377349" cy="311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48" y="4768384"/>
            <a:ext cx="1128903" cy="2943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48" y="5131824"/>
            <a:ext cx="1135420" cy="29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739874" y="1238250"/>
            <a:ext cx="5086074" cy="227357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7392" y="1874103"/>
            <a:ext cx="18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It’s not (just) about the technology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91549" y="1874103"/>
            <a:ext cx="3193774" cy="354578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Network Refresh</a:t>
            </a:r>
            <a:br>
              <a:rPr lang="en-US" dirty="0"/>
            </a:br>
            <a:r>
              <a:rPr lang="en-US" sz="1800" dirty="0" smtClean="0">
                <a:solidFill>
                  <a:schemeClr val="tx1"/>
                </a:solidFill>
              </a:rPr>
              <a:t>Reflections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1" y="2140803"/>
            <a:ext cx="2667000" cy="240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460" y="4559304"/>
            <a:ext cx="2819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Right size your choices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8474" y="1339574"/>
            <a:ext cx="3558762" cy="19937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3739874" y="3689902"/>
            <a:ext cx="5086074" cy="227357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630" t="1973" b="-18694"/>
          <a:stretch/>
        </p:blipFill>
        <p:spPr>
          <a:xfrm>
            <a:off x="2560431" y="3862032"/>
            <a:ext cx="6162261" cy="1523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24633" y="5379503"/>
            <a:ext cx="494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Test, test, and test again</a:t>
            </a:r>
          </a:p>
          <a:p>
            <a:pPr algn="ctr">
              <a:buClr>
                <a:srgbClr val="008F88"/>
              </a:buClr>
            </a:pPr>
            <a:r>
              <a:rPr lang="en-US" sz="1200" b="1" dirty="0" smtClean="0"/>
              <a:t>(and find someone who will support you with that)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3739874" y="1238250"/>
            <a:ext cx="5086074" cy="227357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57392" y="1876602"/>
            <a:ext cx="186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It’s not (just) about the technology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91549" y="1874103"/>
            <a:ext cx="3193774" cy="3545785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460" y="4559304"/>
            <a:ext cx="28199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Right size your choices</a:t>
            </a:r>
          </a:p>
          <a:p>
            <a:pPr algn="r">
              <a:buClr>
                <a:srgbClr val="008F88"/>
              </a:buClr>
            </a:pPr>
            <a:endParaRPr lang="en-US" sz="1050" dirty="0" smtClean="0">
              <a:solidFill>
                <a:schemeClr val="tx1"/>
              </a:solidFill>
            </a:endParaRPr>
          </a:p>
          <a:p>
            <a:pPr algn="r">
              <a:buClr>
                <a:srgbClr val="008F88"/>
              </a:buClr>
            </a:pPr>
            <a:r>
              <a:rPr lang="en-US" sz="1050" dirty="0" smtClean="0">
                <a:solidFill>
                  <a:schemeClr val="tx1"/>
                </a:solidFill>
              </a:rPr>
              <a:t>*Not to scale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739874" y="3689902"/>
            <a:ext cx="5086074" cy="227357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4633" y="5379503"/>
            <a:ext cx="494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F88"/>
              </a:buClr>
            </a:pPr>
            <a:r>
              <a:rPr lang="en-US" sz="1600" b="1" dirty="0" smtClean="0">
                <a:solidFill>
                  <a:schemeClr val="tx1"/>
                </a:solidFill>
              </a:rPr>
              <a:t>Test, test, and test again</a:t>
            </a:r>
          </a:p>
          <a:p>
            <a:pPr algn="ctr">
              <a:buClr>
                <a:srgbClr val="008F88"/>
              </a:buClr>
            </a:pPr>
            <a:r>
              <a:rPr lang="en-US" sz="1200" b="1" dirty="0" smtClean="0"/>
              <a:t>(and find someone who will support you with that)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9" y="1969621"/>
            <a:ext cx="737978" cy="737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8" y="2725960"/>
            <a:ext cx="3083615" cy="850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1" y="3619679"/>
            <a:ext cx="3027292" cy="7226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9266" y="1355787"/>
            <a:ext cx="3255893" cy="209308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4317" y="3735499"/>
            <a:ext cx="5008524" cy="163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largest and most sophisticated networks in the UK</a:t>
            </a:r>
          </a:p>
          <a:p>
            <a:endParaRPr lang="en-US" dirty="0"/>
          </a:p>
          <a:p>
            <a:r>
              <a:rPr lang="en-US" dirty="0" smtClean="0"/>
              <a:t>Metered and unmetered, managed and layer 2 wholesale ADSL/FTTC/</a:t>
            </a:r>
            <a:r>
              <a:rPr lang="en-US" dirty="0" err="1" smtClean="0"/>
              <a:t>G.Fast</a:t>
            </a:r>
            <a:r>
              <a:rPr lang="en-US" dirty="0" smtClean="0"/>
              <a:t>/FTTP offerings</a:t>
            </a:r>
          </a:p>
          <a:p>
            <a:endParaRPr lang="en-US" dirty="0"/>
          </a:p>
          <a:p>
            <a:r>
              <a:rPr lang="en-US" dirty="0" smtClean="0"/>
              <a:t>Committed to ultrafast broadband since 2012 launch</a:t>
            </a:r>
          </a:p>
          <a:p>
            <a:endParaRPr lang="en-US" dirty="0"/>
          </a:p>
          <a:p>
            <a:r>
              <a:rPr lang="en-US" dirty="0" smtClean="0"/>
              <a:t>Thoroughly nice people </a:t>
            </a:r>
            <a:r>
              <a:rPr lang="en-US" dirty="0" smtClean="0">
                <a:sym typeface="Wingdings"/>
              </a:rPr>
              <a:t>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dirty="0" smtClean="0"/>
              <a:t>Now </a:t>
            </a:r>
            <a:r>
              <a:rPr lang="en-US" dirty="0"/>
              <a:t>F</a:t>
            </a:r>
            <a:r>
              <a:rPr lang="en-US" dirty="0" smtClean="0"/>
              <a:t>or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</a:t>
            </a:r>
            <a:r>
              <a:rPr lang="en-US" dirty="0" smtClean="0"/>
              <a:t>ard </a:t>
            </a:r>
            <a:r>
              <a:rPr lang="en-US" dirty="0"/>
              <a:t>S</a:t>
            </a:r>
            <a:r>
              <a:rPr lang="en-US" dirty="0" smtClean="0"/>
              <a:t>ell</a:t>
            </a:r>
            <a:r>
              <a:rPr lang="mr-IN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100" y="476250"/>
            <a:ext cx="7975047" cy="762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ISP Network Capacity 101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24071" y="3458405"/>
            <a:ext cx="4234069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customers think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787623" y="3458405"/>
            <a:ext cx="4063447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FD thinks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9" y="1426763"/>
            <a:ext cx="2937841" cy="1953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50" y="1267651"/>
            <a:ext cx="2817194" cy="21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100" y="476250"/>
            <a:ext cx="7975047" cy="762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ISP Network Capacity 101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24071" y="3458405"/>
            <a:ext cx="4234069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customers think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787623" y="3458405"/>
            <a:ext cx="4063447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FD thinks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503580" y="6286498"/>
            <a:ext cx="4068417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smtClean="0">
                <a:solidFill>
                  <a:schemeClr val="bg1"/>
                </a:solidFill>
              </a:rPr>
              <a:t>What the engineering </a:t>
            </a:r>
            <a:r>
              <a:rPr lang="en-US" sz="1800" b="0" kern="0" dirty="0" smtClean="0">
                <a:solidFill>
                  <a:schemeClr val="bg1"/>
                </a:solidFill>
              </a:rPr>
              <a:t>team think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9" y="1426763"/>
            <a:ext cx="2937841" cy="1953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50" y="1267651"/>
            <a:ext cx="2817194" cy="211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6" y="4018717"/>
            <a:ext cx="3255065" cy="21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3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6100" y="476250"/>
            <a:ext cx="7975047" cy="762000"/>
          </a:xfrm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ISP Network Capacity 101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424071" y="3458405"/>
            <a:ext cx="4234069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customers think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4787623" y="3458405"/>
            <a:ext cx="4063447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our FD thinks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503580" y="6286498"/>
            <a:ext cx="4068417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smtClean="0">
                <a:solidFill>
                  <a:schemeClr val="bg1"/>
                </a:solidFill>
              </a:rPr>
              <a:t>What the engineering </a:t>
            </a:r>
            <a:r>
              <a:rPr lang="en-US" sz="1800" b="0" kern="0" dirty="0" smtClean="0">
                <a:solidFill>
                  <a:schemeClr val="bg1"/>
                </a:solidFill>
              </a:rPr>
              <a:t>team think we should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 bwMode="auto">
          <a:xfrm>
            <a:off x="4929808" y="6339506"/>
            <a:ext cx="4002158" cy="36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8F88"/>
                </a:solidFill>
                <a:latin typeface="Arial" charset="0"/>
              </a:defRPr>
            </a:lvl9pPr>
          </a:lstStyle>
          <a:p>
            <a:pPr algn="ctr"/>
            <a:r>
              <a:rPr lang="en-US" sz="1800" b="0" kern="0" dirty="0" smtClean="0">
                <a:solidFill>
                  <a:schemeClr val="bg1"/>
                </a:solidFill>
              </a:rPr>
              <a:t>What we actually do</a:t>
            </a:r>
            <a:endParaRPr lang="en-US" sz="1800" b="0" kern="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749" y="1426763"/>
            <a:ext cx="2937841" cy="1953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50" y="1267651"/>
            <a:ext cx="2817194" cy="21128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36" y="4018717"/>
            <a:ext cx="3255065" cy="21700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6144" y="4018717"/>
            <a:ext cx="3115003" cy="22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1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1" y="4448213"/>
            <a:ext cx="8309633" cy="13607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32" y="2971470"/>
            <a:ext cx="8309633" cy="11342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32" y="1554773"/>
            <a:ext cx="8309633" cy="11438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Capacity 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1. Know Your Users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101" y="1599355"/>
            <a:ext cx="1529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Individuals</a:t>
            </a:r>
          </a:p>
          <a:p>
            <a:pPr marL="182563" indent="-182563" algn="l">
              <a:buClr>
                <a:srgbClr val="008F88"/>
              </a:buClr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sz="1200" i="1" dirty="0" err="1" smtClean="0">
                <a:solidFill>
                  <a:schemeClr val="tx2">
                    <a:lumMod val="75000"/>
                  </a:schemeClr>
                </a:solidFill>
              </a:rPr>
              <a:t>Peak:mean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i="1" dirty="0" smtClean="0">
                <a:solidFill>
                  <a:schemeClr val="tx2">
                    <a:lumMod val="75000"/>
                  </a:schemeClr>
                </a:solidFill>
              </a:rPr>
              <a:t>7.5:1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6101" y="2965454"/>
            <a:ext cx="1744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Local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Exchange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82563" lvl="0" indent="-182563">
              <a:buClr>
                <a:srgbClr val="008F88"/>
              </a:buClr>
            </a:pPr>
            <a:r>
              <a:rPr lang="en-US" sz="1600" b="1" dirty="0">
                <a:solidFill>
                  <a:srgbClr val="009390">
                    <a:lumMod val="75000"/>
                  </a:srgbClr>
                </a:solidFill>
              </a:rPr>
              <a:t>	</a:t>
            </a:r>
            <a:r>
              <a:rPr lang="en-US" sz="1200" i="1" dirty="0" err="1" smtClean="0">
                <a:solidFill>
                  <a:srgbClr val="009390">
                    <a:lumMod val="75000"/>
                  </a:srgbClr>
                </a:solidFill>
              </a:rPr>
              <a:t>Peak:mean</a:t>
            </a:r>
            <a:r>
              <a:rPr lang="en-US" sz="1200" i="1" dirty="0" smtClean="0">
                <a:solidFill>
                  <a:srgbClr val="009390">
                    <a:lumMod val="75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009390">
                    <a:lumMod val="75000"/>
                  </a:srgbClr>
                </a:solidFill>
              </a:rPr>
              <a:t>4:1</a:t>
            </a:r>
            <a:endParaRPr lang="en-US" sz="1200" i="1" dirty="0">
              <a:solidFill>
                <a:srgbClr val="009390">
                  <a:lumMod val="75000"/>
                </a:srgb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7632" y="4452189"/>
            <a:ext cx="2307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Regional 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Aggregation</a:t>
            </a:r>
            <a:endParaRPr lang="en-US" sz="1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182563" lvl="0" indent="-182563">
              <a:buClr>
                <a:srgbClr val="008F88"/>
              </a:buClr>
            </a:pPr>
            <a:r>
              <a:rPr lang="en-US" sz="1600" b="1" dirty="0">
                <a:solidFill>
                  <a:srgbClr val="009390">
                    <a:lumMod val="75000"/>
                  </a:srgbClr>
                </a:solidFill>
              </a:rPr>
              <a:t>	</a:t>
            </a:r>
            <a:r>
              <a:rPr lang="en-US" sz="1200" i="1" dirty="0" err="1" smtClean="0">
                <a:solidFill>
                  <a:srgbClr val="009390">
                    <a:lumMod val="75000"/>
                  </a:srgbClr>
                </a:solidFill>
              </a:rPr>
              <a:t>Peak:mean</a:t>
            </a:r>
            <a:r>
              <a:rPr lang="en-US" sz="1200" i="1" dirty="0" smtClean="0">
                <a:solidFill>
                  <a:srgbClr val="009390">
                    <a:lumMod val="75000"/>
                  </a:srgbClr>
                </a:solidFill>
              </a:rPr>
              <a:t> </a:t>
            </a:r>
            <a:r>
              <a:rPr lang="en-US" sz="1200" i="1" dirty="0" smtClean="0">
                <a:solidFill>
                  <a:srgbClr val="009390">
                    <a:lumMod val="75000"/>
                  </a:srgbClr>
                </a:solidFill>
              </a:rPr>
              <a:t>1.6:1</a:t>
            </a:r>
            <a:endParaRPr lang="en-US" sz="1200" i="1" dirty="0">
              <a:solidFill>
                <a:srgbClr val="009390">
                  <a:lumMod val="75000"/>
                </a:srgbClr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357809" y="2829695"/>
            <a:ext cx="847945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357808" y="4270489"/>
            <a:ext cx="8479457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8781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 bwMode="auto">
          <a:xfrm>
            <a:off x="223200" y="4535396"/>
            <a:ext cx="4276585" cy="140269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22396" y="1735782"/>
            <a:ext cx="4276585" cy="2093844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22396" y="1205694"/>
            <a:ext cx="4276585" cy="530088"/>
          </a:xfrm>
          <a:prstGeom prst="rect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marL="182563" indent="-182563">
              <a:buClr>
                <a:srgbClr val="008F88"/>
              </a:buClr>
            </a:pPr>
            <a:r>
              <a:rPr lang="en-US" dirty="0"/>
              <a:t>Step 1. Model your network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Capacity </a:t>
            </a:r>
            <a:br>
              <a:rPr lang="en-US" dirty="0" smtClean="0"/>
            </a:br>
            <a:r>
              <a:rPr lang="en-US" sz="1800" dirty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. Know Your Failures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28" y="1759594"/>
            <a:ext cx="4200883" cy="2056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928" y="4567541"/>
            <a:ext cx="4172231" cy="13595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12972" y="1274739"/>
            <a:ext cx="2498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dirty="0" smtClean="0">
                <a:solidFill>
                  <a:schemeClr val="tx1"/>
                </a:solidFill>
              </a:rPr>
              <a:t>Step 2. Break Some Stuff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667505" y="1205694"/>
            <a:ext cx="4276585" cy="530088"/>
          </a:xfrm>
          <a:prstGeom prst="rect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marL="182563" indent="-182563">
              <a:buClr>
                <a:srgbClr val="008F88"/>
              </a:buClr>
            </a:pPr>
            <a:r>
              <a:rPr lang="en-US" dirty="0"/>
              <a:t>Step </a:t>
            </a:r>
            <a:r>
              <a:rPr lang="en-US" dirty="0" smtClean="0"/>
              <a:t>2. Break some stuff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223200" y="4005308"/>
            <a:ext cx="4276585" cy="530088"/>
          </a:xfrm>
          <a:prstGeom prst="rect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marL="182563" indent="-182563">
              <a:buClr>
                <a:srgbClr val="008F88"/>
              </a:buClr>
            </a:pPr>
            <a:r>
              <a:rPr lang="en-US" dirty="0"/>
              <a:t>Step </a:t>
            </a:r>
            <a:r>
              <a:rPr lang="en-US" dirty="0" smtClean="0"/>
              <a:t>3. </a:t>
            </a:r>
            <a:r>
              <a:rPr lang="en-GB" dirty="0" smtClean="0"/>
              <a:t>Record how it broke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 bwMode="auto">
          <a:xfrm>
            <a:off x="4668089" y="4535396"/>
            <a:ext cx="4276800" cy="1402696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669200" y="4005308"/>
            <a:ext cx="4276585" cy="530088"/>
          </a:xfrm>
          <a:prstGeom prst="rect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marL="182563" indent="-182563">
              <a:buClr>
                <a:srgbClr val="008F88"/>
              </a:buClr>
            </a:pPr>
            <a:r>
              <a:rPr lang="en-US" dirty="0"/>
              <a:t>Step </a:t>
            </a:r>
            <a:r>
              <a:rPr lang="en-US" dirty="0" smtClean="0"/>
              <a:t>4. Find your high watermarks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7204" y="4555666"/>
            <a:ext cx="4187779" cy="137140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4669200" y="1735782"/>
            <a:ext cx="4276800" cy="2093844"/>
          </a:xfrm>
          <a:prstGeom prst="rect">
            <a:avLst/>
          </a:prstGeom>
          <a:solidFill>
            <a:schemeClr val="accent6">
              <a:lumMod val="85000"/>
            </a:schemeClr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011" y="1759253"/>
            <a:ext cx="3703013" cy="205415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5495413" y="2352557"/>
            <a:ext cx="111572" cy="125518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898918" y="2610795"/>
            <a:ext cx="111572" cy="125518"/>
          </a:xfrm>
          <a:prstGeom prst="ellipse">
            <a:avLst/>
          </a:prstGeom>
          <a:solidFill>
            <a:srgbClr val="FF0000"/>
          </a:solidFill>
          <a:ln w="19050" cap="flat" cmpd="sng" algn="ctr">
            <a:noFill/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19856" y="2546896"/>
            <a:ext cx="1827813" cy="2915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200" b="0" dirty="0" smtClean="0">
                <a:solidFill>
                  <a:schemeClr val="tx1"/>
                </a:solidFill>
              </a:rPr>
              <a:t>and some more stuff</a:t>
            </a:r>
            <a:r>
              <a:rPr lang="mr-IN" sz="1200" b="0" dirty="0" smtClean="0">
                <a:solidFill>
                  <a:schemeClr val="tx1"/>
                </a:solidFill>
              </a:rPr>
              <a:t>…</a:t>
            </a:r>
            <a:endParaRPr lang="en-US" sz="1200" b="0" dirty="0" err="1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57580" y="3255586"/>
            <a:ext cx="1552363" cy="259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000" b="0" dirty="0" smtClean="0">
                <a:solidFill>
                  <a:schemeClr val="tx1"/>
                </a:solidFill>
              </a:rPr>
              <a:t>and some more stuff</a:t>
            </a:r>
            <a:r>
              <a:rPr lang="mr-IN" sz="1000" b="0" dirty="0" smtClean="0">
                <a:solidFill>
                  <a:schemeClr val="tx1"/>
                </a:solidFill>
              </a:rPr>
              <a:t>…</a:t>
            </a:r>
            <a:endParaRPr lang="en-US" sz="1000" b="0" dirty="0" err="1" smtClean="0">
              <a:solidFill>
                <a:schemeClr val="tx1"/>
              </a:solidFill>
            </a:endParaRPr>
          </a:p>
        </p:txBody>
      </p:sp>
      <p:sp>
        <p:nvSpPr>
          <p:cNvPr id="10" name="Explosion 1 9"/>
          <p:cNvSpPr/>
          <p:nvPr/>
        </p:nvSpPr>
        <p:spPr bwMode="auto">
          <a:xfrm>
            <a:off x="5609071" y="3102276"/>
            <a:ext cx="655483" cy="655483"/>
          </a:xfrm>
          <a:prstGeom prst="irregularSeal1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46101" y="6103345"/>
            <a:ext cx="8190275" cy="493339"/>
          </a:xfrm>
          <a:prstGeom prst="rect">
            <a:avLst/>
          </a:prstGeom>
          <a:solidFill>
            <a:schemeClr val="bg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2"/>
                </a:solidFill>
              </a:rPr>
              <a:t>More details </a:t>
            </a:r>
            <a:r>
              <a:rPr lang="en-US" i="1" dirty="0" smtClean="0">
                <a:solidFill>
                  <a:schemeClr val="tx2"/>
                </a:solidFill>
              </a:rPr>
              <a:t>coming soon </a:t>
            </a:r>
            <a:r>
              <a:rPr lang="en-US" i="1" dirty="0" smtClean="0">
                <a:solidFill>
                  <a:schemeClr val="tx2"/>
                </a:solidFill>
              </a:rPr>
              <a:t>at https</a:t>
            </a:r>
            <a:r>
              <a:rPr lang="en-US" i="1" dirty="0">
                <a:solidFill>
                  <a:schemeClr val="tx2"/>
                </a:solidFill>
              </a:rPr>
              <a:t>://</a:t>
            </a:r>
            <a:r>
              <a:rPr lang="en-US" i="1" dirty="0" err="1">
                <a:solidFill>
                  <a:schemeClr val="tx2"/>
                </a:solidFill>
              </a:rPr>
              <a:t>engineering.zen.co.uk</a:t>
            </a:r>
            <a:r>
              <a:rPr lang="en-US" i="1" dirty="0">
                <a:solidFill>
                  <a:schemeClr val="tx2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77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Capacity </a:t>
            </a:r>
            <a:br>
              <a:rPr lang="en-US" dirty="0" smtClean="0"/>
            </a:br>
            <a:r>
              <a:rPr lang="en-US" sz="1800" dirty="0" smtClean="0">
                <a:solidFill>
                  <a:schemeClr val="tx1"/>
                </a:solidFill>
              </a:rPr>
              <a:t>3. Predict The Future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4068" y="3405084"/>
            <a:ext cx="1335708" cy="384313"/>
          </a:xfrm>
          <a:prstGeom prst="rect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288000"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Mar-2015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34068" y="4429116"/>
            <a:ext cx="4343951" cy="384313"/>
          </a:xfrm>
          <a:prstGeom prst="rect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288000"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Mar-2017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6753" y="3902793"/>
            <a:ext cx="2389946" cy="384313"/>
          </a:xfrm>
          <a:prstGeom prst="rect">
            <a:avLst/>
          </a:prstGeom>
          <a:solidFill>
            <a:schemeClr val="accent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288000"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Mar-2016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9645" y="3399350"/>
            <a:ext cx="2587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>
              <a:buClr>
                <a:srgbClr val="008F88"/>
              </a:buClr>
            </a:pPr>
            <a:r>
              <a:rPr lang="en-US" sz="1600" b="0" i="1" smtClean="0">
                <a:solidFill>
                  <a:schemeClr val="tx1"/>
                </a:solidFill>
              </a:rPr>
              <a:t>+80% year on year growth</a:t>
            </a:r>
            <a:endParaRPr lang="en-US" sz="1600" b="0" i="1" dirty="0" err="1" smtClean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426347" y="2516270"/>
            <a:ext cx="4020042" cy="3384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546102" y="5729303"/>
            <a:ext cx="7782814" cy="48922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Future bandwidth = Subscriber growth * Peak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avg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growth * Fudge factors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83012" y="1412777"/>
            <a:ext cx="6140175" cy="1562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326752" y="4955439"/>
            <a:ext cx="7783581" cy="384313"/>
          </a:xfrm>
          <a:prstGeom prst="rect">
            <a:avLst/>
          </a:prstGeom>
          <a:solidFill>
            <a:srgbClr val="A8CCBB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lIns="288000" rtlCol="0" anchor="ctr"/>
          <a:lstStyle/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Mar-2018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6448" y="2975762"/>
            <a:ext cx="53479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Clr>
                <a:srgbClr val="008F88"/>
              </a:buClr>
            </a:pPr>
            <a:r>
              <a:rPr lang="en-US" sz="800" i="1" dirty="0"/>
              <a:t>Source: Cisco VNI http://</a:t>
            </a:r>
            <a:r>
              <a:rPr lang="en-US" sz="800" i="1" dirty="0" err="1"/>
              <a:t>www.cisco.com</a:t>
            </a:r>
            <a:r>
              <a:rPr lang="en-US" sz="800" i="1" dirty="0"/>
              <a:t>/c/</a:t>
            </a:r>
            <a:r>
              <a:rPr lang="en-US" sz="800" i="1" dirty="0" err="1"/>
              <a:t>en</a:t>
            </a:r>
            <a:r>
              <a:rPr lang="en-US" sz="800" i="1" dirty="0"/>
              <a:t>/us/solutions/service-provider/visual-networking-index-</a:t>
            </a:r>
            <a:r>
              <a:rPr lang="en-US" sz="800" i="1" dirty="0" err="1"/>
              <a:t>vni</a:t>
            </a:r>
            <a:r>
              <a:rPr lang="en-US" sz="800" i="1" dirty="0"/>
              <a:t>/</a:t>
            </a:r>
            <a:r>
              <a:rPr lang="en-US" sz="800" i="1" dirty="0" err="1"/>
              <a:t>index.html</a:t>
            </a:r>
            <a:endParaRPr lang="en-US" sz="800" b="0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3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1"/>
            <a:ext cx="9144000" cy="6311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667289" y="4956313"/>
            <a:ext cx="2835966" cy="1086678"/>
          </a:xfrm>
          <a:prstGeom prst="rect">
            <a:avLst/>
          </a:prstGeom>
          <a:solidFill>
            <a:srgbClr val="008582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/>
          </a:ln>
          <a:effectLst/>
        </p:spPr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Peak average demand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en Theme">
  <a:themeElements>
    <a:clrScheme name="Zen-Internet">
      <a:dk1>
        <a:srgbClr val="000000"/>
      </a:dk1>
      <a:lt1>
        <a:srgbClr val="FFFFFF"/>
      </a:lt1>
      <a:dk2>
        <a:srgbClr val="009390"/>
      </a:dk2>
      <a:lt2>
        <a:srgbClr val="999999"/>
      </a:lt2>
      <a:accent1>
        <a:srgbClr val="009390"/>
      </a:accent1>
      <a:accent2>
        <a:srgbClr val="88C7DF"/>
      </a:accent2>
      <a:accent3>
        <a:srgbClr val="C1C3DF"/>
      </a:accent3>
      <a:accent4>
        <a:srgbClr val="FEDC56"/>
      </a:accent4>
      <a:accent5>
        <a:srgbClr val="BEE486"/>
      </a:accent5>
      <a:accent6>
        <a:srgbClr val="FFFFFF"/>
      </a:accent6>
      <a:hlink>
        <a:srgbClr val="FF9900"/>
      </a:hlink>
      <a:folHlink>
        <a:srgbClr val="464B89"/>
      </a:folHlink>
    </a:clrScheme>
    <a:fontScheme name="Zen-Inter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/>
        </a:ln>
        <a:effectLst/>
      </a:spPr>
      <a:bodyPr rtlCol="0" anchor="ctr"/>
      <a:lstStyle>
        <a:defPPr algn="ctr">
          <a:defRPr dirty="0">
            <a:ln>
              <a:solidFill>
                <a:schemeClr val="tx2"/>
              </a:solidFill>
            </a:ln>
            <a:solidFill>
              <a:schemeClr val="bg1"/>
            </a:solidFill>
          </a:defRPr>
        </a:defPPr>
      </a:lstStyle>
    </a:spDef>
    <a:lnDef>
      <a:spPr bwMode="auto">
        <a:solidFill>
          <a:srgbClr val="FF0000"/>
        </a:solidFill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marL="182563" indent="-182563" algn="l">
          <a:buClr>
            <a:srgbClr val="008F88"/>
          </a:buClr>
          <a:defRPr sz="1600" b="0" dirty="0" err="1" smtClean="0">
            <a:solidFill>
              <a:schemeClr val="tx1"/>
            </a:solidFill>
          </a:defRPr>
        </a:defPPr>
      </a:lstStyle>
    </a:txDef>
  </a:objectDefaults>
  <a:extraClrSchemeLst>
    <a:extraClrScheme>
      <a:clrScheme name="zen-internet 1">
        <a:dk1>
          <a:srgbClr val="000000"/>
        </a:dk1>
        <a:lt1>
          <a:srgbClr val="FFFFFF"/>
        </a:lt1>
        <a:dk2>
          <a:srgbClr val="FF0000"/>
        </a:dk2>
        <a:lt2>
          <a:srgbClr val="999999"/>
        </a:lt2>
        <a:accent1>
          <a:srgbClr val="BEE486"/>
        </a:accent1>
        <a:accent2>
          <a:srgbClr val="88C7DF"/>
        </a:accent2>
        <a:accent3>
          <a:srgbClr val="FFFFFF"/>
        </a:accent3>
        <a:accent4>
          <a:srgbClr val="000000"/>
        </a:accent4>
        <a:accent5>
          <a:srgbClr val="DBEFC3"/>
        </a:accent5>
        <a:accent6>
          <a:srgbClr val="7BB4CA"/>
        </a:accent6>
        <a:hlink>
          <a:srgbClr val="FEDC56"/>
        </a:hlink>
        <a:folHlink>
          <a:srgbClr val="C1C3D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lexus HLA v1 summary" id="{5429D071-BCE8-E04C-9962-86DE0F917B93}" vid="{3AE76384-D9B0-0047-87A5-A817600982A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D4F3520511244CBB8091785381069C" ma:contentTypeVersion="0" ma:contentTypeDescription="Create a new document." ma:contentTypeScope="" ma:versionID="813566950c4f562d406d0b74164cb80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25BA3AF-706C-404B-AD24-C1F4377CFC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E4B898-4317-40F1-A8DD-A5A78F9E2147}">
  <ds:schemaRefs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5FDB2B4-65DA-45CE-86CD-4F7383373D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15079</TotalTime>
  <Words>819</Words>
  <Application>Microsoft Macintosh PowerPoint</Application>
  <PresentationFormat>On-screen Show (4:3)</PresentationFormat>
  <Paragraphs>250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Avenir Medium</vt:lpstr>
      <vt:lpstr>Calibri</vt:lpstr>
      <vt:lpstr>Mangal</vt:lpstr>
      <vt:lpstr>Wingdings</vt:lpstr>
      <vt:lpstr>Arial</vt:lpstr>
      <vt:lpstr>Zen Theme</vt:lpstr>
      <vt:lpstr>Zen Internet Building For Ultrafast</vt:lpstr>
      <vt:lpstr>About Zen</vt:lpstr>
      <vt:lpstr>ISP Network Capacity 101</vt:lpstr>
      <vt:lpstr>ISP Network Capacity 101</vt:lpstr>
      <vt:lpstr>ISP Network Capacity 101</vt:lpstr>
      <vt:lpstr>Managing Capacity  1. Know Your Users</vt:lpstr>
      <vt:lpstr>Managing Capacity  2. Know Your Failures</vt:lpstr>
      <vt:lpstr>Managing Capacity  3. Predict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Oops, We Broke The Network!</vt:lpstr>
      <vt:lpstr>LLU Expansion Anatomy Of An LLU Deployment</vt:lpstr>
      <vt:lpstr>LLU Expansion Anatomy Of An LLU Deployment</vt:lpstr>
      <vt:lpstr>Core Network Refresh What Did We Build?</vt:lpstr>
      <vt:lpstr>Core Network Refresh What Did We Build?</vt:lpstr>
      <vt:lpstr>The 5th Largest LLU Operator In The UK</vt:lpstr>
      <vt:lpstr>Core Network Refresh Reflections</vt:lpstr>
      <vt:lpstr>Observations</vt:lpstr>
      <vt:lpstr>And Now For The Hard Sell…</vt:lpstr>
      <vt:lpstr>Thankyou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Zen Internet Building For Ultrafast</dc:title>
  <dc:subject/>
  <dc:creator>Microsoft Office User</dc:creator>
  <cp:keywords/>
  <dc:description/>
  <cp:lastModifiedBy>Microsoft Office User</cp:lastModifiedBy>
  <cp:revision>103</cp:revision>
  <dcterms:created xsi:type="dcterms:W3CDTF">2017-03-16T10:20:24Z</dcterms:created>
  <dcterms:modified xsi:type="dcterms:W3CDTF">2017-04-19T18:14:41Z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0x010100B8D4F3520511244CBB8091785381069C</vt:lpwstr>
  </property>
</Properties>
</file>