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70" r:id="rId3"/>
    <p:sldId id="320" r:id="rId4"/>
    <p:sldId id="358" r:id="rId5"/>
    <p:sldId id="333" r:id="rId6"/>
    <p:sldId id="321" r:id="rId7"/>
    <p:sldId id="324" r:id="rId8"/>
    <p:sldId id="359" r:id="rId9"/>
    <p:sldId id="360" r:id="rId10"/>
    <p:sldId id="361" r:id="rId11"/>
    <p:sldId id="365" r:id="rId12"/>
    <p:sldId id="362" r:id="rId13"/>
    <p:sldId id="355" r:id="rId14"/>
    <p:sldId id="327" r:id="rId15"/>
    <p:sldId id="328" r:id="rId16"/>
    <p:sldId id="334" r:id="rId17"/>
    <p:sldId id="356" r:id="rId18"/>
    <p:sldId id="347" r:id="rId19"/>
    <p:sldId id="329" r:id="rId20"/>
    <p:sldId id="330" r:id="rId21"/>
    <p:sldId id="331" r:id="rId22"/>
    <p:sldId id="340" r:id="rId23"/>
    <p:sldId id="341" r:id="rId24"/>
    <p:sldId id="343" r:id="rId25"/>
    <p:sldId id="367" r:id="rId26"/>
    <p:sldId id="369" r:id="rId27"/>
    <p:sldId id="366" r:id="rId28"/>
    <p:sldId id="346" r:id="rId29"/>
    <p:sldId id="345" r:id="rId30"/>
    <p:sldId id="336" r:id="rId31"/>
    <p:sldId id="337" r:id="rId32"/>
    <p:sldId id="322" r:id="rId33"/>
    <p:sldId id="323" r:id="rId34"/>
    <p:sldId id="338" r:id="rId35"/>
    <p:sldId id="349" r:id="rId36"/>
    <p:sldId id="357" r:id="rId37"/>
    <p:sldId id="363" r:id="rId38"/>
    <p:sldId id="364" r:id="rId39"/>
    <p:sldId id="303" r:id="rId40"/>
    <p:sldId id="31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00"/>
    <a:srgbClr val="C9A02E"/>
    <a:srgbClr val="0037A4"/>
    <a:srgbClr val="36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6" autoAdjust="0"/>
    <p:restoredTop sz="83559" autoAdjust="0"/>
  </p:normalViewPr>
  <p:slideViewPr>
    <p:cSldViewPr snapToGrid="0" snapToObjects="1">
      <p:cViewPr>
        <p:scale>
          <a:sx n="125" d="100"/>
          <a:sy n="125" d="100"/>
        </p:scale>
        <p:origin x="-2456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2EDBC-8B13-9A47-AB07-113197C5AE6E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43F5-CAE8-8249-8FC1-2ACE0225A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know what we’re doing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the actual switch0.linx.net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isn’t a 4800, it</a:t>
            </a:r>
            <a:r>
              <a:rPr lang="fr-FR" baseline="0" dirty="0" smtClean="0"/>
              <a:t>’</a:t>
            </a:r>
            <a:r>
              <a:rPr lang="en-US" baseline="0" dirty="0" smtClean="0"/>
              <a:t>s the larger chassis – but was the only photo I could find.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– much more – on FDDI later...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Graph stolen from Keith’s January 1999 NANOG update.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More on the blip at the beginning of November later...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L2 services sold by INS/Xara to NY got around the three </a:t>
            </a:r>
            <a:r>
              <a:rPr lang="en-US" baseline="0" dirty="0" err="1" smtClean="0"/>
              <a:t>traceroutes</a:t>
            </a:r>
            <a:r>
              <a:rPr lang="en-US" baseline="0" dirty="0" smtClean="0"/>
              <a:t> rule.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LoNAP</a:t>
            </a:r>
            <a:r>
              <a:rPr lang="en-US" baseline="0" dirty="0" smtClean="0"/>
              <a:t> formed in March 1998.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Powerrail</a:t>
            </a:r>
            <a:r>
              <a:rPr lang="en-US" baseline="0" dirty="0" smtClean="0"/>
              <a:t> had excellent hardware.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the original switch7 Summit 48.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Cat 5000 especially prone to this, but all of the hardware suffered from some form of this problem in one way or another.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the first ‘great renumbering’ in 1998/1999.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LINX members will recall a large renumber to extend the Juniper peering LAN from a /23 to a /22</a:t>
            </a:r>
          </a:p>
          <a:p>
            <a:r>
              <a:rPr lang="en-US" baseline="0" dirty="0" smtClean="0"/>
              <a:t>It was designed that way in the first place!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LINX members will recall a large renumber to extend the Juniper peering LAN from a /23 to a /22</a:t>
            </a:r>
          </a:p>
          <a:p>
            <a:r>
              <a:rPr lang="en-US" baseline="0" dirty="0" smtClean="0"/>
              <a:t>It was designed that way in the first place!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marmite jar shall remain a mystery for those not aware of the secret brotherhood of marmite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was a quality Sun clone inherited from </a:t>
            </a:r>
            <a:r>
              <a:rPr lang="en-US" baseline="0" dirty="0" err="1" smtClean="0"/>
              <a:t>PSINet</a:t>
            </a:r>
            <a:r>
              <a:rPr lang="en-US" baseline="0" dirty="0" smtClean="0"/>
              <a:t> UK.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can’t imagine this is any better today.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TFM1 and TFM2 don’t look very different...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Ethernet chipsets not commodity.  1GE switches still only just coming online at a reasonable price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of those protocols so beloved by CCIE question setters!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 sure that the font is large enough that MAC addresses are clearly readable though.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No, I can’t find the router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Its hostname was great-uncle-</a:t>
            </a:r>
            <a:r>
              <a:rPr lang="en-US" baseline="0" dirty="0" err="1" smtClean="0"/>
              <a:t>bulgaria.linx.net</a:t>
            </a:r>
            <a:r>
              <a:rPr lang="en-US" baseline="0" dirty="0" smtClean="0"/>
              <a:t> though.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took it 48</a:t>
            </a:r>
            <a:r>
              <a:rPr lang="en-US" baseline="0" dirty="0" smtClean="0"/>
              <a:t> seconds to establish that things were not going to work out!</a:t>
            </a:r>
            <a:endParaRPr lang="en-US" dirty="0" smtClean="0"/>
          </a:p>
          <a:p>
            <a:r>
              <a:rPr lang="en-US" dirty="0" smtClean="0"/>
              <a:t>The most reliable storage</a:t>
            </a:r>
            <a:r>
              <a:rPr lang="en-US" baseline="0" dirty="0" smtClean="0"/>
              <a:t> is my original 1993-era IBM 0663 1G SCSI hard drive.</a:t>
            </a:r>
          </a:p>
          <a:p>
            <a:endParaRPr lang="en-US" dirty="0" smtClean="0"/>
          </a:p>
          <a:p>
            <a:r>
              <a:rPr lang="en-US" dirty="0" smtClean="0"/>
              <a:t>Think about long-term</a:t>
            </a:r>
            <a:r>
              <a:rPr lang="en-US" baseline="0" dirty="0" smtClean="0"/>
              <a:t> data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at the time, content providers and tier-2 ISPs as we now</a:t>
            </a:r>
            <a:r>
              <a:rPr lang="en-US" baseline="0" dirty="0" smtClean="0"/>
              <a:t> know them couldn’t join.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7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on FDDI later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on FDDI later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43F5-CAE8-8249-8FC1-2ACE0225A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7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7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037B-533A-E241-9B2C-58620F1B3BBC}" type="datetimeFigureOut">
              <a:rPr lang="en-US" smtClean="0"/>
              <a:t>10/04/2017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D7A7-481A-3343-AF0F-F19BFDDE9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7" y="4020661"/>
            <a:ext cx="4554355" cy="2837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0413"/>
            <a:ext cx="4572000" cy="68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30" y="268393"/>
            <a:ext cx="4005944" cy="3080274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None of us really knew what we were doing, we just made it up as we went </a:t>
            </a:r>
            <a:r>
              <a:rPr lang="en-US" sz="32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along.</a:t>
            </a:r>
            <a:endParaRPr lang="en-US" sz="16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37798" y="3400931"/>
            <a:ext cx="6868413" cy="4572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760375"/>
            <a:ext cx="457200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(Part </a:t>
            </a:r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2 </a:t>
            </a:r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– </a:t>
            </a:r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You were threatened with this</a:t>
            </a:r>
            <a:r>
              <a:rPr lang="en-US" sz="2100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)</a:t>
            </a:r>
            <a:endParaRPr lang="en-US" sz="21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57" y="4974178"/>
            <a:ext cx="3257889" cy="1732941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A further wander down 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memory lane stopping off at 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the UK Internet</a:t>
            </a:r>
            <a:r>
              <a:rPr lang="en-US" sz="1800" i="1" dirty="0">
                <a:solidFill>
                  <a:schemeClr val="bg1"/>
                </a:solidFill>
                <a:latin typeface="Palatino Linotype"/>
                <a:cs typeface="Palatino Linotype"/>
              </a:rPr>
              <a:t> </a:t>
            </a:r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in 1998</a:t>
            </a:r>
          </a:p>
          <a:p>
            <a:r>
              <a:rPr lang="en-US" sz="1800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(give or take a bit)</a:t>
            </a:r>
            <a:endParaRPr lang="en-US" sz="1800" i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4301672"/>
            <a:ext cx="35242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4549133" y="570502"/>
            <a:ext cx="457201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 Thornton</a:t>
            </a:r>
            <a:endParaRPr lang="en-US" sz="35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1" y="1065981"/>
            <a:ext cx="4572010" cy="169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paul@prtsystems.ltd.uk</a:t>
            </a:r>
          </a:p>
          <a:p>
            <a:endParaRPr lang="en-US" sz="1600" i="1" dirty="0" smtClean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UKNOF37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Manchester</a:t>
            </a: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20 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April 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2017</a:t>
            </a:r>
            <a:endParaRPr lang="en-US" sz="1800" i="1" dirty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152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79"/>
    </mc:Choice>
    <mc:Fallback xmlns="">
      <p:transition xmlns:p14="http://schemas.microsoft.com/office/powerpoint/2010/main" spd="slow" advTm="357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  <p:pic>
        <p:nvPicPr>
          <p:cNvPr id="4" name="Picture 3" descr="Screen Shot 2017-04-18 at 08.3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2783840"/>
            <a:ext cx="4828540" cy="24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  <p:pic>
        <p:nvPicPr>
          <p:cNvPr id="4" name="Picture 3" descr="Screen Shot 2017-04-18 at 08.35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3" y="2783840"/>
            <a:ext cx="4828540" cy="2486184"/>
          </a:xfrm>
          <a:prstGeom prst="rect">
            <a:avLst/>
          </a:prstGeom>
        </p:spPr>
      </p:pic>
      <p:pic>
        <p:nvPicPr>
          <p:cNvPr id="15" name="Picture 14" descr="plaintr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43" y="1682432"/>
            <a:ext cx="4069504" cy="30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5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929099"/>
            <a:ext cx="6761481" cy="5111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9920" y="1899920"/>
            <a:ext cx="208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Palatino Linotype"/>
                <a:cs typeface="Palatino Linotype"/>
              </a:rPr>
              <a:t>Shamelessly borrowed from Keith’s </a:t>
            </a:r>
            <a:r>
              <a:rPr lang="en-US" sz="2600" i="1" dirty="0" smtClean="0">
                <a:latin typeface="Palatino Linotype"/>
                <a:cs typeface="Palatino Linotype"/>
              </a:rPr>
              <a:t>NANOG15</a:t>
            </a:r>
            <a:r>
              <a:rPr lang="en-US" sz="2800" i="1" dirty="0" smtClean="0">
                <a:latin typeface="Palatino Linotype"/>
                <a:cs typeface="Palatino Linotype"/>
              </a:rPr>
              <a:t> presentation</a:t>
            </a:r>
            <a:endParaRPr lang="en-US" sz="2800" i="1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505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53 members (October)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300Mbit/sec average traffic, 400Mbit/sec peak.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9,000 routes out of a global table of 55,000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4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" y="2981960"/>
            <a:ext cx="6642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joining process was convoluted, and somewhat counter-productive.  Contained the infamous “Three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Traceroutes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” requirement.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Excluded content providers and smaller ISPs.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Led directly to formation of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LoNAP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7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100M FDDI interconnect too limiting, and members were asking about 1G connections.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New LINX topology involved 1G capable switches – Packet Engines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PowerRail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and Extreme Summit series.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397647"/>
            <a:ext cx="423672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the first PR5200 switch at LINX – mixture of 10/100, 1G and FDDI ports.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Shortly afterwards, Packet Engines acquired by Alcatel.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powerrailswi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60207"/>
            <a:ext cx="3813387" cy="28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0" y="1397647"/>
            <a:ext cx="423672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Extreme are still going strong and still have a presence at LINX.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particular Summit 48 was the first Extreme switch added into the LINX LAN.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ummit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74800"/>
            <a:ext cx="3852000" cy="2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FDDI had inherent protection, but gig-E didn’t – we had much debate about the merits of STP.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one of the occasions where Keith and I had a ‘full and frank exchanges of technical viewpoints’!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normally resulted in a good architectural compromise though.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96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484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 remember the initial migration well.  It wasn’t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 fantastic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success.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first weekend of November: long nights and packet-loss filled days – a number of issues with LINX network and member connections.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maintenance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work and subsequent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downtime made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UK national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press...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18 at 13.31.21.png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529726"/>
            <a:ext cx="8668707" cy="38550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29" y="11709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What did the ISPs of the day offer?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How did they do it?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Whose kit did they use?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Did it even work?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Previously at UKNOF34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7 at 13.2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" y="2550160"/>
            <a:ext cx="8761672" cy="286512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1376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... but not the tech newsletter of the day.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5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underlined a bit of a recurring theme.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Switch vendors didn’t understand the load that IXPs placed on their equipment.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LAN-centric flow expected: Servers to lots of lower speed clients. 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Meshy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nature of IXPs quickly shows up shortcomings.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upgrade to 1G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56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originally had a /23 of IPv4 PI space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was soon deemed to be much too small.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So we became a RIPE LIR and acquired a /19 of PA space.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Which was duly carved up, and the peering LAN renumbered...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2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17" name="Picture 16" descr="Screen Shot 2017-04-17 at 14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775461"/>
            <a:ext cx="8243998" cy="31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Addressing challenges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17" name="Picture 16" descr="Screen Shot 2017-04-17 at 14.55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775461"/>
            <a:ext cx="8243998" cy="3148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1948" y="5088909"/>
            <a:ext cx="835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The peering LANs had a /21 reserved for them from day one.</a:t>
            </a:r>
          </a:p>
          <a:p>
            <a:r>
              <a:rPr lang="en-US" sz="2400" b="1" i="1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It wasn’t my fault you had to renumber again after all.</a:t>
            </a:r>
            <a:endParaRPr lang="en-US" sz="2400" b="1" i="1" dirty="0">
              <a:solidFill>
                <a:srgbClr val="FF000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820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also hosted the original </a:t>
            </a:r>
            <a:r>
              <a:rPr lang="en-US" sz="3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k.root-servers.net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machines for the RIPE NCC.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k2-ro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3398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And the .UK primary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nameserver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</a:t>
            </a:r>
            <a:r>
              <a:rPr lang="en-US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ns0.nic.uk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for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Nominet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ns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697480"/>
            <a:ext cx="42875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DNS traffic was interesting.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Levels were quite low (average of 2Mbit/sec out from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and 150Kbit/sec out from ns0.nic.uk in November 1998).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Looking at queries / responses (for operational reasons, of course) was enlightening.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Snapshot of 100K queries every 10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mins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in August 1998 to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k.root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yielded the following averages over an hour: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19% of requests led to an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NXDOMAIN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– mostly due to queries for things like ‘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WORKGROUP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.’ from Windows machines.</a:t>
            </a:r>
            <a:endParaRPr lang="en-US" sz="3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6% of queries originated from RFC1918 space.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Key Infrastructure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0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also built a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in the new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Redbus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Interhouse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building on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Millharbour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now known as </a:t>
            </a:r>
            <a:r>
              <a:rPr lang="en-US" sz="3000" strike="sngStrik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Telecity</a:t>
            </a:r>
            <a:r>
              <a:rPr lang="en-US" sz="3000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LON1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 </a:t>
            </a:r>
            <a:r>
              <a:rPr lang="en-US" sz="3000" strike="sngStrike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Equinix</a:t>
            </a:r>
            <a:r>
              <a:rPr lang="en-US" sz="3000" strike="sngStrik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LD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Digital Realty LHR19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ark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fibre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between there and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and AMS-IX both went multi-site at about the same time.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has left the building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Infrastructure!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How the LINX scaled to 1G.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important buildings of the day.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headaches...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New and improved for this year: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London scene was thin: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(of course) – but still a lot of DR DR space.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Metro recently opened (1997) in City.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Redbus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Interhouse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Millharbour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(1998).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Speaking of DCs...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1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And there wasn’t much elsewhere either...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Manchester – original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Telecity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Williams House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Some other provider-specific facilities, but still thought of more as single-occupancy ‘computer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centres’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than a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datacentre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as we’d consider it today.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Speaking of DCs...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Ethernet had yet to win the “use me for everything” race.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ATM, frame relay,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PoS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used for WANs.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Typical speeds still 155M / 622M for backbones.  2M down for customers.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Connectivity Technology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0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Even on the LAN, Ethernet/IP wasn’t a given.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FDDI / Token Ring still very much in use for physical communication – but expensive.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IPX /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Appletalk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were still protocols of choice.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Connectivity Technology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3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There were the light-hearted moments.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Paul’s tip to IXPs: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 sure-fire way to stop people from transmitting </a:t>
            </a:r>
            <a:r>
              <a:rPr lang="en-US" sz="3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MoU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violating frames on the peering LAN is to run a live </a:t>
            </a:r>
            <a:r>
              <a:rPr lang="en-US" sz="3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tcpdump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on the projector in the background whilst presenting at a member meeting.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5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One member who shall remain nameless, and didn’t remain a member long afterwards, was caught with GRE tunnels to the US over other members’ connections.</a:t>
            </a: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Claimed I’d plugged a Cat5 cable into the wrong port on their router to cause this, and issued a press release explaining how the packets therefore went the wrong way!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7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LINX hosted RIPE31 in Edinburgh.</a:t>
            </a:r>
          </a:p>
          <a:p>
            <a:pPr marL="0" indent="0">
              <a:buNone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connectivity was provided by LINX, via a GRE tunnel across JANET.  Routing used BGP and carried a full table.</a:t>
            </a:r>
          </a:p>
          <a:p>
            <a:pPr marL="0" indent="0">
              <a:buNone/>
            </a:pPr>
            <a:endParaRPr lang="en-US" sz="29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 next-hop to the neighbor address in London was learned via the BGP peering session with it. The router had an existential crisis if restarted.</a:t>
            </a: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389.jpg"/>
          <p:cNvPicPr>
            <a:picLocks noChangeAspect="1"/>
          </p:cNvPicPr>
          <p:nvPr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178560"/>
            <a:ext cx="62992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306207"/>
            <a:ext cx="5837646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One </a:t>
            </a:r>
            <a:r>
              <a:rPr lang="en-US" sz="3000" b="1" dirty="0">
                <a:solidFill>
                  <a:schemeClr val="bg1"/>
                </a:solidFill>
                <a:latin typeface="Palatino Linotype"/>
                <a:cs typeface="Palatino Linotype"/>
              </a:rPr>
              <a:t>enterprising startup tried to capitalize on both the </a:t>
            </a:r>
            <a:r>
              <a:rPr lang="en-US" sz="3000" b="1" dirty="0" err="1">
                <a:solidFill>
                  <a:schemeClr val="bg1"/>
                </a:solidFill>
                <a:latin typeface="Palatino Linotype"/>
                <a:cs typeface="Palatino Linotype"/>
              </a:rPr>
              <a:t>Telehouse</a:t>
            </a:r>
            <a:r>
              <a:rPr lang="en-US" sz="3000" b="1" dirty="0">
                <a:solidFill>
                  <a:schemeClr val="bg1"/>
                </a:solidFill>
                <a:latin typeface="Palatino Linotype"/>
                <a:cs typeface="Palatino Linotype"/>
              </a:rPr>
              <a:t> and LINX name, causing consternation to </a:t>
            </a: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both; and the engagement of lawyers on all sides.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3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389.jpg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178560"/>
            <a:ext cx="6299200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1306207"/>
            <a:ext cx="5837646" cy="4606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Luckily for both parties, </a:t>
            </a:r>
            <a:r>
              <a:rPr lang="en-US" sz="3000" b="1" dirty="0" err="1" smtClean="0">
                <a:solidFill>
                  <a:schemeClr val="bg1"/>
                </a:solidFill>
                <a:latin typeface="Palatino Linotype"/>
                <a:cs typeface="Palatino Linotype"/>
              </a:rPr>
              <a:t>PSINet</a:t>
            </a:r>
            <a:r>
              <a:rPr lang="en-US" sz="3000" b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 came along and bought them out - both the name and the problem went away.</a:t>
            </a: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3000" b="1" i="1" dirty="0" smtClean="0">
                <a:solidFill>
                  <a:schemeClr val="bg1"/>
                </a:solidFill>
                <a:latin typeface="Palatino Linotype"/>
                <a:cs typeface="Palatino Linotype"/>
              </a:rPr>
              <a:t>That project is a story for another year though...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3000" b="1" dirty="0">
              <a:solidFill>
                <a:schemeClr val="bg1"/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And finally...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1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119054"/>
            <a:ext cx="523875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This series of presentations, diagrams, router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configurations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and other tidbits I managed to </a:t>
            </a:r>
            <a:r>
              <a:rPr lang="en-US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locate can be found at: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http://</a:t>
            </a:r>
            <a:r>
              <a:rPr lang="en-US" sz="2400" dirty="0" err="1" smtClean="0">
                <a:solidFill>
                  <a:srgbClr val="002060"/>
                </a:solidFill>
                <a:latin typeface="Palatino Linotype"/>
                <a:cs typeface="Palatino Linotype"/>
              </a:rPr>
              <a:t>www.prt.org</a:t>
            </a:r>
            <a:r>
              <a:rPr lang="en-US" sz="24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Palatino Linotype"/>
                <a:cs typeface="Palatino Linotype"/>
              </a:rPr>
              <a:t>history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I know that the LINX marketing department simply adore the 1997-era logo.</a:t>
            </a:r>
            <a:endParaRPr lang="en-US" sz="2200" i="1" dirty="0">
              <a:solidFill>
                <a:srgbClr val="002060"/>
              </a:solidFill>
              <a:latin typeface="Palatino Linotype"/>
              <a:cs typeface="Palatino Linotype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46306"/>
            <a:ext cx="9144000" cy="6411693"/>
            <a:chOff x="0" y="446306"/>
            <a:chExt cx="9144000" cy="6411693"/>
          </a:xfrm>
        </p:grpSpPr>
        <p:sp>
          <p:nvSpPr>
            <p:cNvPr id="8" name="Rectangle 7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533399" y="446306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rgbClr val="002060"/>
                  </a:solidFill>
                  <a:latin typeface="Palatino Linotype"/>
                  <a:ea typeface="+mn-ea"/>
                  <a:cs typeface="Palatino Linotype"/>
                </a:rPr>
                <a:t>Any Questions?</a:t>
              </a:r>
              <a:endParaRPr lang="en-US" sz="3600" b="1" i="1" dirty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2705100"/>
            <a:ext cx="1861323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6"/>
    </mc:Choice>
    <mc:Fallback xmlns="">
      <p:transition xmlns:p14="http://schemas.microsoft.com/office/powerpoint/2010/main" spd="slow" advTm="146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03627_10154281820791571_387918805821715290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164080"/>
            <a:ext cx="5831840" cy="437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7664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archaeology is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  <a:sym typeface="Wingdings"/>
              </a:rPr>
              <a:t>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But a small aside before that...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5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0413"/>
            <a:ext cx="4572000" cy="6868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30" y="1240841"/>
            <a:ext cx="4005944" cy="881238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Palatino Linotype"/>
                <a:ea typeface="+mn-ea"/>
                <a:cs typeface="Palatino Linotype"/>
              </a:rPr>
              <a:t>Thank you</a:t>
            </a:r>
            <a:endParaRPr lang="en-US" sz="2400" i="1" dirty="0">
              <a:solidFill>
                <a:schemeClr val="bg1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37798" y="3400931"/>
            <a:ext cx="6868413" cy="45723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2430856"/>
            <a:ext cx="35242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30" y="2936837"/>
            <a:ext cx="4068808" cy="394674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89599" y="3034048"/>
            <a:ext cx="2273300" cy="27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PRTsystems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9599" y="2968135"/>
            <a:ext cx="171450" cy="185804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5324" y="3061802"/>
            <a:ext cx="171450" cy="185804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94867" y="491254"/>
            <a:ext cx="4572010" cy="1186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 Thornton</a:t>
            </a:r>
            <a:endParaRPr lang="en-US" sz="35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94867" y="1068121"/>
            <a:ext cx="4572010" cy="1694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i="1" dirty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002060"/>
                </a:solidFill>
                <a:latin typeface="Palatino Linotype"/>
                <a:ea typeface="+mn-ea"/>
                <a:cs typeface="Palatino Linotype"/>
              </a:rPr>
              <a:t>paul@prtsystems.ltd.uk</a:t>
            </a:r>
          </a:p>
          <a:p>
            <a:endParaRPr lang="en-US" sz="1600" i="1" dirty="0" smtClean="0">
              <a:solidFill>
                <a:srgbClr val="00206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UKNOF37</a:t>
            </a:r>
            <a:endParaRPr lang="en-US" sz="1800" i="1" dirty="0" smtClean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Manchester</a:t>
            </a:r>
          </a:p>
          <a:p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20 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April </a:t>
            </a:r>
            <a:r>
              <a:rPr lang="en-US" sz="1800" i="1" dirty="0" smtClean="0">
                <a:solidFill>
                  <a:srgbClr val="FA7D00"/>
                </a:solidFill>
                <a:latin typeface="Palatino Linotype"/>
                <a:ea typeface="+mn-ea"/>
                <a:cs typeface="Palatino Linotype"/>
              </a:rPr>
              <a:t>2017</a:t>
            </a:r>
            <a:endParaRPr lang="en-US" sz="1800" i="1" dirty="0">
              <a:solidFill>
                <a:srgbClr val="FA7D00"/>
              </a:solidFill>
              <a:latin typeface="Palatino Linotype"/>
              <a:ea typeface="+mn-ea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6271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"/>
    </mc:Choice>
    <mc:Fallback xmlns="">
      <p:transition xmlns:p14="http://schemas.microsoft.com/office/powerpoint/2010/main" spd="slow" advTm="66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903627_10154281820791571_3879188058217152904_n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164080"/>
            <a:ext cx="5831840" cy="4373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7"/>
            <a:ext cx="8229600" cy="7664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Digital archaeology is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hard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  <a:sym typeface="Wingdings"/>
              </a:rPr>
              <a:t>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But a small aside before that...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3520" y="3322320"/>
            <a:ext cx="8757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ourier"/>
                <a:cs typeface="Courier"/>
              </a:rPr>
              <a:t>dd</a:t>
            </a:r>
            <a:r>
              <a:rPr lang="en-US" sz="2200" b="1" dirty="0">
                <a:latin typeface="Courier"/>
                <a:cs typeface="Courier"/>
              </a:rPr>
              <a:t>: /</a:t>
            </a:r>
            <a:r>
              <a:rPr lang="en-US" sz="2200" b="1" dirty="0" err="1">
                <a:latin typeface="Courier"/>
                <a:cs typeface="Courier"/>
              </a:rPr>
              <a:t>dev</a:t>
            </a:r>
            <a:r>
              <a:rPr lang="en-US" sz="2200" b="1" dirty="0">
                <a:latin typeface="Courier"/>
                <a:cs typeface="Courier"/>
              </a:rPr>
              <a:t>/nsa0: Input/output error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0+0 records in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0+0 records out</a:t>
            </a:r>
            <a:br>
              <a:rPr lang="en-US" sz="2200" b="1" dirty="0">
                <a:latin typeface="Courier"/>
                <a:cs typeface="Courier"/>
              </a:rPr>
            </a:br>
            <a:r>
              <a:rPr lang="en-US" sz="2200" b="1" dirty="0">
                <a:latin typeface="Courier"/>
                <a:cs typeface="Courier"/>
              </a:rPr>
              <a:t>0 bytes transferred in 48.053826 </a:t>
            </a:r>
            <a:r>
              <a:rPr lang="en-US" sz="2200" b="1" dirty="0" err="1">
                <a:latin typeface="Courier"/>
                <a:cs typeface="Courier"/>
              </a:rPr>
              <a:t>secs</a:t>
            </a:r>
            <a:r>
              <a:rPr lang="en-US" sz="2200" b="1" dirty="0">
                <a:latin typeface="Courier"/>
                <a:cs typeface="Courier"/>
              </a:rPr>
              <a:t> (0 bytes/sec)</a:t>
            </a:r>
          </a:p>
        </p:txBody>
      </p:sp>
    </p:spTree>
    <p:extLst>
      <p:ext uri="{BB962C8B-B14F-4D97-AF65-F5344CB8AC3E}">
        <p14:creationId xmlns:p14="http://schemas.microsoft.com/office/powerpoint/2010/main" val="21590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4"/>
    </mc:Choice>
    <mc:Fallback xmlns="">
      <p:transition xmlns:p14="http://schemas.microsoft.com/office/powerpoint/2010/main" spd="slow" advTm="388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12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“There is no sensible way that the LINX can grow to much more than around 100 members.”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Paul Thornton (1998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)</a:t>
            </a: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endParaRPr lang="en-US" sz="3000" dirty="0" smtClean="0">
              <a:solidFill>
                <a:srgbClr val="FA7D00"/>
              </a:solidFill>
              <a:latin typeface="Palatino Linotype"/>
              <a:cs typeface="Palatino Linotype"/>
            </a:endParaRP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A7D00"/>
                </a:solidFill>
                <a:latin typeface="Palatino Linotype"/>
                <a:cs typeface="Palatino Linotype"/>
              </a:rPr>
              <a:t>Lets </a:t>
            </a:r>
            <a:r>
              <a:rPr lang="en-US" sz="3000" dirty="0">
                <a:solidFill>
                  <a:srgbClr val="FA7D00"/>
                </a:solidFill>
                <a:latin typeface="Palatino Linotype"/>
                <a:cs typeface="Palatino Linotype"/>
              </a:rPr>
              <a:t>put this into perspective: Thomas Watson from IBM said there was a market for maybe 5 computers worldwide</a:t>
            </a:r>
            <a:r>
              <a:rPr lang="en-US" sz="3000" dirty="0" smtClean="0">
                <a:solidFill>
                  <a:srgbClr val="FA7D00"/>
                </a:solidFill>
                <a:latin typeface="Palatino Linotype"/>
                <a:cs typeface="Palatino Linotype"/>
              </a:rPr>
              <a:t>!</a:t>
            </a:r>
            <a:endParaRPr lang="en-US" sz="3000" dirty="0">
              <a:solidFill>
                <a:srgbClr val="FA7D00"/>
              </a:solidFill>
              <a:latin typeface="Palatino Linotype"/>
              <a:cs typeface="Palatino Linotyp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5" name="Rectangle 4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AS5459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4"/>
    </mc:Choice>
    <mc:Fallback xmlns="">
      <p:transition xmlns:p14="http://schemas.microsoft.com/office/powerpoint/2010/main" spd="slow" advTm="187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Exchange points were few and far between.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MAE-EAST and MAE-WEST in US.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NetNod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, LINX and AMS-IX the only choices in Europe.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Everything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was expensive!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Interconnection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3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7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6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Present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Telehouse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North only.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8 switches interconnected with 100M FDDI: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Catalyst 5000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2x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Plaintree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 4800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3x Catalyst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1200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/>
                <a:cs typeface="Palatino Linotype"/>
              </a:rPr>
              <a:t>These switches were 10/100 + FDDI.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-9687"/>
            <a:ext cx="9144000" cy="6867686"/>
            <a:chOff x="0" y="-9687"/>
            <a:chExt cx="9144000" cy="6867686"/>
          </a:xfrm>
        </p:grpSpPr>
        <p:sp>
          <p:nvSpPr>
            <p:cNvPr id="6" name="Rectangle 5"/>
            <p:cNvSpPr/>
            <p:nvPr/>
          </p:nvSpPr>
          <p:spPr>
            <a:xfrm>
              <a:off x="0" y="6125028"/>
              <a:ext cx="9144000" cy="73297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-9687"/>
              <a:ext cx="9144000" cy="83700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114566"/>
              <a:ext cx="9144000" cy="45719"/>
            </a:xfrm>
            <a:prstGeom prst="rect">
              <a:avLst/>
            </a:prstGeom>
            <a:solidFill>
              <a:srgbClr val="FA7D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76224" y="6369652"/>
              <a:ext cx="2273300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PRTsystems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6224" y="6303739"/>
              <a:ext cx="257175" cy="279471"/>
              <a:chOff x="342900" y="93096"/>
              <a:chExt cx="257175" cy="27947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2900" y="93096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8625" y="186763"/>
                <a:ext cx="171450" cy="185804"/>
              </a:xfrm>
              <a:prstGeom prst="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 w="19050">
                    <a:solidFill>
                      <a:schemeClr val="bg1"/>
                    </a:solidFill>
                  </a:ln>
                  <a:noFill/>
                </a:endParaRPr>
              </a:p>
            </p:txBody>
          </p:sp>
        </p:grp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5903913" y="6351242"/>
              <a:ext cx="3240087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www.prtsystems.ltd.uk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32228" y="280831"/>
              <a:ext cx="6966858" cy="2705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i="1" dirty="0" smtClean="0">
                  <a:solidFill>
                    <a:schemeClr val="bg1"/>
                  </a:solidFill>
                  <a:latin typeface="Palatino Linotype"/>
                  <a:ea typeface="+mn-ea"/>
                  <a:cs typeface="Palatino Linotype"/>
                </a:rPr>
                <a:t>LINX in 1998</a:t>
              </a:r>
              <a:endParaRPr lang="en-US" sz="3600" b="1" i="1" dirty="0">
                <a:solidFill>
                  <a:schemeClr val="bg1"/>
                </a:solidFill>
                <a:latin typeface="Palatino Linotype"/>
                <a:ea typeface="+mn-ea"/>
                <a:cs typeface="Palatino Linotype"/>
              </a:endParaRPr>
            </a:p>
          </p:txBody>
        </p:sp>
      </p:grpSp>
      <p:pic>
        <p:nvPicPr>
          <p:cNvPr id="2" name="Picture 1" descr="Screen Shot 2017-04-18 at 08.34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1092846"/>
            <a:ext cx="366733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2"/>
    </mc:Choice>
    <mc:Fallback xmlns="">
      <p:transition xmlns:p14="http://schemas.microsoft.com/office/powerpoint/2010/main" spd="slow" advTm="377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14268</TotalTime>
  <Words>1972</Words>
  <Application>Microsoft Macintosh PowerPoint</Application>
  <PresentationFormat>On-screen Show (4:3)</PresentationFormat>
  <Paragraphs>397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None of us really knew what we were doing, we just made it up as we went along.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Thornton</dc:creator>
  <cp:lastModifiedBy>Paul Thornton</cp:lastModifiedBy>
  <cp:revision>383</cp:revision>
  <dcterms:created xsi:type="dcterms:W3CDTF">2016-04-16T13:06:07Z</dcterms:created>
  <dcterms:modified xsi:type="dcterms:W3CDTF">2017-04-18T13:04:30Z</dcterms:modified>
</cp:coreProperties>
</file>