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8" r:id="rId1"/>
    <p:sldMasterId id="2147483714" r:id="rId2"/>
  </p:sldMasterIdLst>
  <p:notesMasterIdLst>
    <p:notesMasterId r:id="rId21"/>
  </p:notesMasterIdLst>
  <p:handoutMasterIdLst>
    <p:handoutMasterId r:id="rId22"/>
  </p:handoutMasterIdLst>
  <p:sldIdLst>
    <p:sldId id="504" r:id="rId3"/>
    <p:sldId id="517" r:id="rId4"/>
    <p:sldId id="545" r:id="rId5"/>
    <p:sldId id="642" r:id="rId6"/>
    <p:sldId id="643" r:id="rId7"/>
    <p:sldId id="645" r:id="rId8"/>
    <p:sldId id="644" r:id="rId9"/>
    <p:sldId id="672" r:id="rId10"/>
    <p:sldId id="673" r:id="rId11"/>
    <p:sldId id="675" r:id="rId12"/>
    <p:sldId id="676" r:id="rId13"/>
    <p:sldId id="686" r:id="rId14"/>
    <p:sldId id="663" r:id="rId15"/>
    <p:sldId id="674" r:id="rId16"/>
    <p:sldId id="550" r:id="rId17"/>
    <p:sldId id="549" r:id="rId18"/>
    <p:sldId id="528" r:id="rId19"/>
    <p:sldId id="527" r:id="rId20"/>
  </p:sldIdLst>
  <p:sldSz cx="6858000" cy="5143500"/>
  <p:notesSz cx="7010400" cy="9296400"/>
  <p:custDataLst>
    <p:tags r:id="rId23"/>
  </p:custDataLst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orient="horz" pos="2917" userDrawn="1">
          <p15:clr>
            <a:srgbClr val="A4A3A4"/>
          </p15:clr>
        </p15:guide>
        <p15:guide id="3" orient="horz" pos="596" userDrawn="1">
          <p15:clr>
            <a:srgbClr val="A4A3A4"/>
          </p15:clr>
        </p15:guide>
        <p15:guide id="4" pos="2160" userDrawn="1">
          <p15:clr>
            <a:srgbClr val="A4A3A4"/>
          </p15:clr>
        </p15:guide>
        <p15:guide id="5" pos="285" userDrawn="1">
          <p15:clr>
            <a:srgbClr val="A4A3A4"/>
          </p15:clr>
        </p15:guide>
        <p15:guide id="6" pos="4039" userDrawn="1">
          <p15:clr>
            <a:srgbClr val="A4A3A4"/>
          </p15:clr>
        </p15:guide>
        <p15:guide id="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40"/>
    <a:srgbClr val="941651"/>
    <a:srgbClr val="2EA9D8"/>
    <a:srgbClr val="333333"/>
    <a:srgbClr val="8DC603"/>
    <a:srgbClr val="8DC63F"/>
    <a:srgbClr val="6F7982"/>
    <a:srgbClr val="1085A9"/>
    <a:srgbClr val="8FEE13"/>
    <a:srgbClr val="F19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9" autoAdjust="0"/>
    <p:restoredTop sz="67161" autoAdjust="0"/>
  </p:normalViewPr>
  <p:slideViewPr>
    <p:cSldViewPr snapToGrid="0">
      <p:cViewPr varScale="1">
        <p:scale>
          <a:sx n="79" d="100"/>
          <a:sy n="79" d="100"/>
        </p:scale>
        <p:origin x="1984" y="192"/>
      </p:cViewPr>
      <p:guideLst>
        <p:guide orient="horz" pos="758"/>
        <p:guide orient="horz" pos="2917"/>
        <p:guide orient="horz" pos="596"/>
        <p:guide pos="2160"/>
        <p:guide pos="285"/>
        <p:guide pos="403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-169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6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23381-AFEF-490F-AA45-31EC49CF1500}" type="datetimeFigureOut">
              <a:rPr lang="en-US" smtClean="0"/>
              <a:pPr/>
              <a:t>4/12/18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6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BF31A-114D-494C-A5D5-F6526D175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6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76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216A-1E3F-4AD2-B74F-855E5673142F}" type="datetimeFigureOut">
              <a:rPr lang="en-US" smtClean="0"/>
              <a:pPr/>
              <a:t>4/12/18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3" y="4415133"/>
            <a:ext cx="5609574" cy="4183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76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09BFF-9304-4EE8-967B-56F816FBB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9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0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81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63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7055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57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66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C1BED-8E51-7041-96A4-C20793F1FC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9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70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584F5-A88C-48F6-84A6-411BCBCDFBE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65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8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23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47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20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1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7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Work Folder\010616\Corero\17595-Corero-Cover-Final-v3-01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7" y="1851660"/>
            <a:ext cx="3062112" cy="1440180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7864" y="3326130"/>
            <a:ext cx="3575494" cy="857250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bg2"/>
                </a:solidFill>
                <a:latin typeface="+mj-lt"/>
              </a:defRPr>
            </a:lvl1pPr>
            <a:lvl2pPr marL="300038" indent="0">
              <a:buFontTx/>
              <a:buNone/>
              <a:defRPr/>
            </a:lvl2pPr>
            <a:lvl3pPr marL="600075" indent="0">
              <a:buFontTx/>
              <a:buNone/>
              <a:defRPr/>
            </a:lvl3pPr>
            <a:lvl4pPr marL="857250" indent="0">
              <a:buFontTx/>
              <a:buNone/>
              <a:defRPr/>
            </a:lvl4pPr>
            <a:lvl5pPr marL="1157288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gray">
          <a:xfrm>
            <a:off x="5809061" y="4877529"/>
            <a:ext cx="602456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5" descr="W:\Inprogress\Corero MASTER\17614 - Corero Logo Refresh\FINAL Deliverable\Corero Logos\_Full Color\Corero-Logo-Full-Colo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56" y="463562"/>
            <a:ext cx="2159868" cy="60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E:\Work Folder\010616\Corero-Monicker-New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9376" y="516746"/>
            <a:ext cx="2203142" cy="25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 bwMode="auto">
          <a:xfrm>
            <a:off x="2528624" y="4905047"/>
            <a:ext cx="1800752" cy="19019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© Corero    2018    www.corero.com</a:t>
            </a:r>
          </a:p>
        </p:txBody>
      </p:sp>
    </p:spTree>
    <p:extLst>
      <p:ext uri="{BB962C8B-B14F-4D97-AF65-F5344CB8AC3E}">
        <p14:creationId xmlns:p14="http://schemas.microsoft.com/office/powerpoint/2010/main" val="259742657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E:\Work Folder\010616\Corero\17595-Corero-Cover-Final-v3-01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7" y="1851660"/>
            <a:ext cx="3575494" cy="14401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7864" y="3326130"/>
            <a:ext cx="3575494" cy="857250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bg2"/>
                </a:solidFill>
                <a:latin typeface="+mj-lt"/>
              </a:defRPr>
            </a:lvl1pPr>
            <a:lvl2pPr marL="300038" indent="0">
              <a:buFontTx/>
              <a:buNone/>
              <a:defRPr/>
            </a:lvl2pPr>
            <a:lvl3pPr marL="600075" indent="0">
              <a:buFontTx/>
              <a:buNone/>
              <a:defRPr/>
            </a:lvl3pPr>
            <a:lvl4pPr marL="857250" indent="0">
              <a:buFontTx/>
              <a:buNone/>
              <a:defRPr/>
            </a:lvl4pPr>
            <a:lvl5pPr marL="1157288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gray">
          <a:xfrm>
            <a:off x="5809061" y="4877529"/>
            <a:ext cx="602456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2528624" y="4905047"/>
            <a:ext cx="1800752" cy="19019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© </a:t>
            </a: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Corero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2017    www.corero.com</a:t>
            </a: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79410" y="4863850"/>
            <a:ext cx="2129590" cy="23775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spAutoFit/>
          </a:bodyPr>
          <a:lstStyle/>
          <a:p>
            <a:r>
              <a:rPr lang="en-US" sz="1050" kern="1200" dirty="0">
                <a:solidFill>
                  <a:srgbClr val="6F7982"/>
                </a:solidFill>
                <a:effectLst/>
                <a:latin typeface="Arial" charset="0"/>
                <a:ea typeface="+mn-ea"/>
                <a:cs typeface="+mn-cs"/>
              </a:rPr>
              <a:t>Confidential under NDA</a:t>
            </a:r>
            <a:endParaRPr lang="en-US" sz="900" dirty="0">
              <a:solidFill>
                <a:srgbClr val="6F7982"/>
              </a:solidFill>
              <a:latin typeface="+mn-lt"/>
            </a:endParaRPr>
          </a:p>
        </p:txBody>
      </p:sp>
      <p:pic>
        <p:nvPicPr>
          <p:cNvPr id="13" name="Picture 5" descr="E:\Work Folder\010616\Corero-Monicker-New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9376" y="516746"/>
            <a:ext cx="2203142" cy="25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W:\Inprogress\Corero MASTER\17614 - Corero Logo Refresh\FINAL Deliverable\Corero Logos\_Full Color\Corero-Logo-Full-Color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56" y="463562"/>
            <a:ext cx="2159868" cy="60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3439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E:\Work Folder\010616\17595-Corero-Divider-Final-v3-0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7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 userDrawn="1"/>
        </p:nvGrpSpPr>
        <p:grpSpPr>
          <a:xfrm>
            <a:off x="0" y="0"/>
            <a:ext cx="6286733" cy="5145088"/>
            <a:chOff x="761689" y="0"/>
            <a:chExt cx="8382310" cy="5145088"/>
          </a:xfrm>
        </p:grpSpPr>
        <p:pic>
          <p:nvPicPr>
            <p:cNvPr id="18" name="Picture 2" descr="E:\Work Folder\010616\blue-hexagon-bg.png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05510" y="0"/>
              <a:ext cx="5638489" cy="5145087"/>
            </a:xfrm>
            <a:prstGeom prst="rtTriangl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E:\Work Folder\010616\blue-hexagon-bg.png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1689" y="0"/>
              <a:ext cx="2743822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913" y="2098784"/>
            <a:ext cx="3538421" cy="144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5771" y="3573254"/>
            <a:ext cx="4494816" cy="857250"/>
          </a:xfrm>
        </p:spPr>
        <p:txBody>
          <a:bodyPr/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300038" indent="0">
              <a:buFontTx/>
              <a:buNone/>
              <a:defRPr/>
            </a:lvl2pPr>
            <a:lvl3pPr marL="600075" indent="0">
              <a:buFontTx/>
              <a:buNone/>
              <a:defRPr/>
            </a:lvl3pPr>
            <a:lvl4pPr marL="857250" indent="0">
              <a:buFontTx/>
              <a:buNone/>
              <a:defRPr/>
            </a:lvl4pPr>
            <a:lvl5pPr marL="1157288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5"/>
          <p:cNvSpPr txBox="1">
            <a:spLocks noChangeArrowheads="1"/>
          </p:cNvSpPr>
          <p:nvPr userDrawn="1"/>
        </p:nvSpPr>
        <p:spPr bwMode="gray">
          <a:xfrm>
            <a:off x="5809061" y="4877529"/>
            <a:ext cx="602456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2528624" y="4905047"/>
            <a:ext cx="1800752" cy="19019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© </a:t>
            </a: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Corero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2017    www.corero.com</a:t>
            </a:r>
          </a:p>
        </p:txBody>
      </p:sp>
      <p:pic>
        <p:nvPicPr>
          <p:cNvPr id="15" name="Picture 5" descr="E:\Work Folder\010616\Corero-Monicker-New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9376" y="516746"/>
            <a:ext cx="2203142" cy="25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W:\Inprogress\Corero MASTER\17614 - Corero Logo Refresh\FINAL Deliverable\Corero Logos\_Full Color\Corero-Logo-Full-Color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56" y="463562"/>
            <a:ext cx="2159868" cy="60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35602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913" y="198131"/>
            <a:ext cx="5779294" cy="737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7720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2912" y="1666495"/>
            <a:ext cx="5968604" cy="2963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 bwMode="gray">
          <a:xfrm>
            <a:off x="442912" y="1202531"/>
            <a:ext cx="5968604" cy="480060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2913" y="198131"/>
            <a:ext cx="5779294" cy="737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7605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42913" y="1202532"/>
            <a:ext cx="2880360" cy="3427810"/>
          </a:xfrm>
        </p:spPr>
        <p:txBody>
          <a:bodyPr/>
          <a:lstStyle>
            <a:lvl1pPr>
              <a:spcBef>
                <a:spcPts val="750"/>
              </a:spcBef>
              <a:defRPr sz="1500"/>
            </a:lvl1pPr>
            <a:lvl2pPr>
              <a:spcBef>
                <a:spcPts val="375"/>
              </a:spcBef>
              <a:defRPr sz="1350"/>
            </a:lvl2pPr>
            <a:lvl3pPr>
              <a:spcBef>
                <a:spcPts val="375"/>
              </a:spcBef>
              <a:defRPr sz="1200"/>
            </a:lvl3pPr>
            <a:lvl4pPr marL="1028700" indent="-171450">
              <a:spcBef>
                <a:spcPts val="375"/>
              </a:spcBef>
              <a:defRPr sz="1050"/>
            </a:lvl4pPr>
            <a:lvl5pPr marL="1285875" indent="-171450">
              <a:spcBef>
                <a:spcPts val="375"/>
              </a:spcBef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3531156" y="1202532"/>
            <a:ext cx="2880360" cy="3427810"/>
          </a:xfrm>
        </p:spPr>
        <p:txBody>
          <a:bodyPr/>
          <a:lstStyle>
            <a:lvl1pPr>
              <a:spcBef>
                <a:spcPts val="750"/>
              </a:spcBef>
              <a:defRPr sz="1500"/>
            </a:lvl1pPr>
            <a:lvl2pPr>
              <a:spcBef>
                <a:spcPts val="375"/>
              </a:spcBef>
              <a:defRPr sz="1350"/>
            </a:lvl2pPr>
            <a:lvl3pPr>
              <a:spcBef>
                <a:spcPts val="375"/>
              </a:spcBef>
              <a:defRPr sz="1200"/>
            </a:lvl3pPr>
            <a:lvl4pPr marL="1028700" indent="-171450">
              <a:spcBef>
                <a:spcPts val="375"/>
              </a:spcBef>
              <a:defRPr sz="1050"/>
            </a:lvl4pPr>
            <a:lvl5pPr marL="1285875" indent="-171450">
              <a:spcBef>
                <a:spcPts val="375"/>
              </a:spcBef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98131"/>
            <a:ext cx="5779294" cy="737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8462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2913" y="1200149"/>
            <a:ext cx="2880360" cy="4800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500" b="1" dirty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42913" y="1666495"/>
            <a:ext cx="2880360" cy="2962656"/>
          </a:xfrm>
        </p:spPr>
        <p:txBody>
          <a:bodyPr/>
          <a:lstStyle>
            <a:lvl1pPr>
              <a:spcBef>
                <a:spcPts val="750"/>
              </a:spcBef>
              <a:defRPr sz="1500"/>
            </a:lvl1pPr>
            <a:lvl2pPr>
              <a:spcBef>
                <a:spcPts val="375"/>
              </a:spcBef>
              <a:defRPr sz="1350"/>
            </a:lvl2pPr>
            <a:lvl3pPr>
              <a:spcBef>
                <a:spcPts val="375"/>
              </a:spcBef>
              <a:defRPr sz="1200"/>
            </a:lvl3pPr>
            <a:lvl4pPr>
              <a:spcBef>
                <a:spcPts val="375"/>
              </a:spcBef>
              <a:defRPr sz="1050"/>
            </a:lvl4pPr>
            <a:lvl5pPr marL="1285875" indent="-171450">
              <a:spcBef>
                <a:spcPts val="375"/>
              </a:spcBef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531156" y="1200149"/>
            <a:ext cx="2880360" cy="4800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500" b="1" dirty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3531156" y="1666495"/>
            <a:ext cx="2880360" cy="2960274"/>
          </a:xfrm>
        </p:spPr>
        <p:txBody>
          <a:bodyPr/>
          <a:lstStyle>
            <a:lvl1pPr>
              <a:spcBef>
                <a:spcPts val="750"/>
              </a:spcBef>
              <a:defRPr sz="1500"/>
            </a:lvl1pPr>
            <a:lvl2pPr>
              <a:spcBef>
                <a:spcPts val="375"/>
              </a:spcBef>
              <a:defRPr sz="1350"/>
            </a:lvl2pPr>
            <a:lvl3pPr>
              <a:spcBef>
                <a:spcPts val="375"/>
              </a:spcBef>
              <a:defRPr sz="1200"/>
            </a:lvl3pPr>
            <a:lvl4pPr>
              <a:spcBef>
                <a:spcPts val="375"/>
              </a:spcBef>
              <a:defRPr sz="1050"/>
            </a:lvl4pPr>
            <a:lvl5pPr marL="1285875" indent="-171450">
              <a:spcBef>
                <a:spcPts val="375"/>
              </a:spcBef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913" y="198131"/>
            <a:ext cx="5779294" cy="737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7318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98131"/>
            <a:ext cx="5779294" cy="737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7794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20217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E:\Work Folder\010616\17595-Corero-Divider-Final-v3-0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7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 userDrawn="1"/>
        </p:nvGrpSpPr>
        <p:grpSpPr>
          <a:xfrm>
            <a:off x="0" y="0"/>
            <a:ext cx="6286733" cy="5145088"/>
            <a:chOff x="761689" y="0"/>
            <a:chExt cx="8382310" cy="5145088"/>
          </a:xfrm>
        </p:grpSpPr>
        <p:pic>
          <p:nvPicPr>
            <p:cNvPr id="18" name="Picture 2" descr="E:\Work Folder\010616\blue-hexagon-bg.png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05510" y="0"/>
              <a:ext cx="5638489" cy="5145087"/>
            </a:xfrm>
            <a:prstGeom prst="rtTriangl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E:\Work Folder\010616\blue-hexagon-bg.png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1689" y="0"/>
              <a:ext cx="2743822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913" y="2098784"/>
            <a:ext cx="3538421" cy="14401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5771" y="3573254"/>
            <a:ext cx="4494816" cy="857250"/>
          </a:xfrm>
        </p:spPr>
        <p:txBody>
          <a:bodyPr/>
          <a:lstStyle>
            <a:lvl1pPr marL="0" indent="0">
              <a:buFontTx/>
              <a:buNone/>
              <a:defRPr sz="1500">
                <a:latin typeface="+mj-lt"/>
              </a:defRPr>
            </a:lvl1pPr>
            <a:lvl2pPr marL="300038" indent="0">
              <a:buFontTx/>
              <a:buNone/>
              <a:defRPr/>
            </a:lvl2pPr>
            <a:lvl3pPr marL="600075" indent="0">
              <a:buFontTx/>
              <a:buNone/>
              <a:defRPr/>
            </a:lvl3pPr>
            <a:lvl4pPr marL="857250" indent="0">
              <a:buFontTx/>
              <a:buNone/>
              <a:defRPr/>
            </a:lvl4pPr>
            <a:lvl5pPr marL="1157288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5"/>
          <p:cNvSpPr txBox="1">
            <a:spLocks noChangeArrowheads="1"/>
          </p:cNvSpPr>
          <p:nvPr userDrawn="1"/>
        </p:nvSpPr>
        <p:spPr bwMode="gray">
          <a:xfrm>
            <a:off x="5809061" y="4877529"/>
            <a:ext cx="602456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5" descr="W:\Inprogress\Corero MASTER\17614 - Corero Logo Refresh\FINAL Deliverable\Corero Logos\_Full Color\Corero-Logo-Full-Color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56" y="463562"/>
            <a:ext cx="2159868" cy="60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 bwMode="auto">
          <a:xfrm>
            <a:off x="2528624" y="4905047"/>
            <a:ext cx="1800752" cy="19019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© Corero    2018    www.corero.com</a:t>
            </a:r>
          </a:p>
        </p:txBody>
      </p:sp>
      <p:pic>
        <p:nvPicPr>
          <p:cNvPr id="15" name="Picture 5" descr="E:\Work Folder\010616\Corero-Monicker-New.pn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9376" y="516746"/>
            <a:ext cx="2203142" cy="25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2912" y="1666495"/>
            <a:ext cx="5968604" cy="2963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 bwMode="gray">
          <a:xfrm>
            <a:off x="442912" y="1202531"/>
            <a:ext cx="5968604" cy="480060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42913" y="1202532"/>
            <a:ext cx="2880360" cy="3427810"/>
          </a:xfrm>
        </p:spPr>
        <p:txBody>
          <a:bodyPr/>
          <a:lstStyle>
            <a:lvl1pPr>
              <a:spcBef>
                <a:spcPts val="750"/>
              </a:spcBef>
              <a:defRPr sz="1500"/>
            </a:lvl1pPr>
            <a:lvl2pPr>
              <a:spcBef>
                <a:spcPts val="375"/>
              </a:spcBef>
              <a:defRPr sz="1350"/>
            </a:lvl2pPr>
            <a:lvl3pPr>
              <a:spcBef>
                <a:spcPts val="375"/>
              </a:spcBef>
              <a:defRPr sz="1200"/>
            </a:lvl3pPr>
            <a:lvl4pPr marL="1028700" indent="-171450">
              <a:spcBef>
                <a:spcPts val="375"/>
              </a:spcBef>
              <a:defRPr sz="1050"/>
            </a:lvl4pPr>
            <a:lvl5pPr marL="1285875" indent="-171450">
              <a:spcBef>
                <a:spcPts val="375"/>
              </a:spcBef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3531156" y="1202532"/>
            <a:ext cx="2880360" cy="3427810"/>
          </a:xfrm>
        </p:spPr>
        <p:txBody>
          <a:bodyPr/>
          <a:lstStyle>
            <a:lvl1pPr>
              <a:spcBef>
                <a:spcPts val="750"/>
              </a:spcBef>
              <a:defRPr sz="1500"/>
            </a:lvl1pPr>
            <a:lvl2pPr>
              <a:spcBef>
                <a:spcPts val="375"/>
              </a:spcBef>
              <a:defRPr sz="1350"/>
            </a:lvl2pPr>
            <a:lvl3pPr>
              <a:spcBef>
                <a:spcPts val="375"/>
              </a:spcBef>
              <a:defRPr sz="1200"/>
            </a:lvl3pPr>
            <a:lvl4pPr marL="1028700" indent="-171450">
              <a:spcBef>
                <a:spcPts val="375"/>
              </a:spcBef>
              <a:defRPr sz="1050"/>
            </a:lvl4pPr>
            <a:lvl5pPr marL="1285875" indent="-171450">
              <a:spcBef>
                <a:spcPts val="375"/>
              </a:spcBef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2913" y="1200149"/>
            <a:ext cx="2880360" cy="4800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500" b="1" dirty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42913" y="1666495"/>
            <a:ext cx="2880360" cy="2962656"/>
          </a:xfrm>
        </p:spPr>
        <p:txBody>
          <a:bodyPr/>
          <a:lstStyle>
            <a:lvl1pPr>
              <a:spcBef>
                <a:spcPts val="750"/>
              </a:spcBef>
              <a:defRPr sz="1500"/>
            </a:lvl1pPr>
            <a:lvl2pPr>
              <a:spcBef>
                <a:spcPts val="375"/>
              </a:spcBef>
              <a:defRPr sz="1350"/>
            </a:lvl2pPr>
            <a:lvl3pPr>
              <a:spcBef>
                <a:spcPts val="375"/>
              </a:spcBef>
              <a:defRPr sz="1200"/>
            </a:lvl3pPr>
            <a:lvl4pPr>
              <a:spcBef>
                <a:spcPts val="375"/>
              </a:spcBef>
              <a:defRPr sz="1050"/>
            </a:lvl4pPr>
            <a:lvl5pPr marL="1285875" indent="-171450">
              <a:spcBef>
                <a:spcPts val="375"/>
              </a:spcBef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531156" y="1200149"/>
            <a:ext cx="2880360" cy="4800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500" b="1" dirty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3531156" y="1666495"/>
            <a:ext cx="2880360" cy="2960274"/>
          </a:xfrm>
        </p:spPr>
        <p:txBody>
          <a:bodyPr/>
          <a:lstStyle>
            <a:lvl1pPr>
              <a:spcBef>
                <a:spcPts val="750"/>
              </a:spcBef>
              <a:defRPr sz="1500"/>
            </a:lvl1pPr>
            <a:lvl2pPr>
              <a:spcBef>
                <a:spcPts val="375"/>
              </a:spcBef>
              <a:defRPr sz="1350"/>
            </a:lvl2pPr>
            <a:lvl3pPr>
              <a:spcBef>
                <a:spcPts val="375"/>
              </a:spcBef>
              <a:defRPr sz="1200"/>
            </a:lvl3pPr>
            <a:lvl4pPr>
              <a:spcBef>
                <a:spcPts val="375"/>
              </a:spcBef>
              <a:defRPr sz="1050"/>
            </a:lvl4pPr>
            <a:lvl5pPr marL="1285875" indent="-171450">
              <a:spcBef>
                <a:spcPts val="375"/>
              </a:spcBef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2930" y="377190"/>
            <a:ext cx="6082170" cy="480686"/>
          </a:xfrm>
          <a:prstGeom prst="rect">
            <a:avLst/>
          </a:prstGeom>
        </p:spPr>
        <p:txBody>
          <a:bodyPr lIns="81639" tIns="40819" rIns="81639" bIns="40819"/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2930" y="1621674"/>
            <a:ext cx="6082170" cy="2889099"/>
          </a:xfrm>
        </p:spPr>
        <p:txBody>
          <a:bodyPr/>
          <a:lstStyle>
            <a:lvl1pPr marL="229610" indent="-229610">
              <a:buClr>
                <a:srgbClr val="8DC63F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97486" indent="-191341">
              <a:buClr>
                <a:srgbClr val="8DC63F"/>
              </a:buClr>
              <a:buFont typeface="Arial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765364" indent="-153073">
              <a:buClr>
                <a:srgbClr val="8DC63F"/>
              </a:buClr>
              <a:buSzPct val="89000"/>
              <a:buFont typeface="Lucida Grande"/>
              <a:buChar char="-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148045" indent="-229610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8DC63F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74477" y="939032"/>
            <a:ext cx="5940623" cy="416719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838111"/>
            <a:ext cx="2171700" cy="273844"/>
          </a:xfrm>
          <a:prstGeom prst="rect">
            <a:avLst/>
          </a:prstGeom>
        </p:spPr>
        <p:txBody>
          <a:bodyPr anchor="ctr"/>
          <a:lstStyle>
            <a:lvl1pPr>
              <a:defRPr sz="675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/>
              <a:t>© 2014 Corero        www.corero.com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32930" y="4838111"/>
            <a:ext cx="1600200" cy="273844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1"/>
            <a:ext cx="6858000" cy="5143511"/>
            <a:chOff x="0" y="0"/>
            <a:chExt cx="14630400" cy="8229617"/>
          </a:xfrm>
        </p:grpSpPr>
        <p:sp>
          <p:nvSpPr>
            <p:cNvPr id="22" name="Oval 21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6146"/>
              <a:endParaRPr lang="en-US" sz="1200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CoreroLogoTaglineFLoD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174" y="4682539"/>
            <a:ext cx="975763" cy="3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3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Work Folder\010616\blue-hexagon-bg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1" y="4819650"/>
            <a:ext cx="6858000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42913" y="198131"/>
            <a:ext cx="5456725" cy="73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2915" y="1202532"/>
            <a:ext cx="5968602" cy="342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gray">
          <a:xfrm>
            <a:off x="5809061" y="4870214"/>
            <a:ext cx="602456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2" descr="W:\Inprogress\Corero MASTER\17614 - Corero Logo Refresh\FINAL Deliverable\Corero Logos\_Full Color\Corero-Logo-Full-Color.pn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7562" y="40534"/>
            <a:ext cx="763097" cy="8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2528624" y="4905047"/>
            <a:ext cx="1800752" cy="19019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© Corero    2018    www.corero.com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1" r:id="rId2"/>
    <p:sldLayoutId id="2147483700" r:id="rId3"/>
    <p:sldLayoutId id="2147483711" r:id="rId4"/>
    <p:sldLayoutId id="2147483702" r:id="rId5"/>
    <p:sldLayoutId id="2147483712" r:id="rId6"/>
    <p:sldLayoutId id="2147483704" r:id="rId7"/>
    <p:sldLayoutId id="2147483705" r:id="rId8"/>
    <p:sldLayoutId id="2147483723" r:id="rId9"/>
  </p:sldLayoutIdLst>
  <p:transition>
    <p:wipe dir="r"/>
  </p:transition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3831" indent="-173831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SzPct val="80000"/>
        <a:buChar char="•"/>
        <a:defRPr sz="1500">
          <a:solidFill>
            <a:schemeClr val="tx2"/>
          </a:solidFill>
          <a:latin typeface="+mn-lt"/>
          <a:ea typeface="+mn-ea"/>
          <a:cs typeface="+mn-cs"/>
        </a:defRPr>
      </a:lvl1pPr>
      <a:lvl2pPr marL="470297" indent="-17026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SzPct val="80000"/>
        <a:buChar char="–"/>
        <a:defRPr sz="1350">
          <a:solidFill>
            <a:schemeClr val="tx2"/>
          </a:solidFill>
          <a:latin typeface="+mn-lt"/>
        </a:defRPr>
      </a:lvl2pPr>
      <a:lvl3pPr marL="726281" indent="-126206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SzPct val="80000"/>
        <a:buChar char="•"/>
        <a:defRPr sz="1200">
          <a:solidFill>
            <a:schemeClr val="tx2"/>
          </a:solidFill>
          <a:latin typeface="+mn-lt"/>
        </a:defRPr>
      </a:lvl3pPr>
      <a:lvl4pPr marL="1033463" indent="-1762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SzPct val="80000"/>
        <a:buChar char="–"/>
        <a:defRPr sz="1200">
          <a:solidFill>
            <a:schemeClr val="tx2"/>
          </a:solidFill>
          <a:latin typeface="+mn-lt"/>
        </a:defRPr>
      </a:lvl4pPr>
      <a:lvl5pPr marL="1289447" indent="-13216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SzPct val="80000"/>
        <a:buChar char="•"/>
        <a:defRPr sz="1050">
          <a:solidFill>
            <a:schemeClr val="tx2"/>
          </a:solidFill>
          <a:latin typeface="+mn-lt"/>
        </a:defRPr>
      </a:lvl5pPr>
      <a:lvl6pPr marL="1671638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6pPr>
      <a:lvl7pPr marL="2014538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7pPr>
      <a:lvl8pPr marL="2357438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8pPr>
      <a:lvl9pPr marL="2700338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Work Folder\010616\blue-hexagon-bg.pn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1" y="4819650"/>
            <a:ext cx="6858000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2915" y="1202532"/>
            <a:ext cx="5968602" cy="342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gray">
          <a:xfrm>
            <a:off x="5809061" y="4870214"/>
            <a:ext cx="602456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528624" y="4905047"/>
            <a:ext cx="1800752" cy="19019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© </a:t>
            </a: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Corero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2017    www.corero.com</a:t>
            </a:r>
          </a:p>
        </p:txBody>
      </p:sp>
      <p:sp>
        <p:nvSpPr>
          <p:cNvPr id="2" name="TextBox 1"/>
          <p:cNvSpPr txBox="1"/>
          <p:nvPr userDrawn="1"/>
        </p:nvSpPr>
        <p:spPr bwMode="auto">
          <a:xfrm>
            <a:off x="79410" y="4863850"/>
            <a:ext cx="2129590" cy="23775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spAutoFit/>
          </a:bodyPr>
          <a:lstStyle/>
          <a:p>
            <a:r>
              <a:rPr lang="en-US" sz="1050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Confidential under NDA</a:t>
            </a:r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42913" y="198131"/>
            <a:ext cx="5456725" cy="73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W:\Inprogress\Corero MASTER\17614 - Corero Logo Refresh\FINAL Deliverable\Corero Logos\_Full Color\Corero-Logo-Full-Color.png"/>
          <p:cNvPicPr>
            <a:picLocks noChangeAspect="1" noChangeArrowheads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7562" y="40534"/>
            <a:ext cx="763097" cy="8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8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ransition>
    <p:wipe dir="r"/>
  </p:transition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3831" indent="-173831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SzPct val="80000"/>
        <a:buChar char="•"/>
        <a:defRPr sz="1500">
          <a:solidFill>
            <a:schemeClr val="tx2"/>
          </a:solidFill>
          <a:latin typeface="+mn-lt"/>
          <a:ea typeface="+mn-ea"/>
          <a:cs typeface="+mn-cs"/>
        </a:defRPr>
      </a:lvl1pPr>
      <a:lvl2pPr marL="470297" indent="-17026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SzPct val="80000"/>
        <a:buChar char="–"/>
        <a:defRPr sz="1350">
          <a:solidFill>
            <a:schemeClr val="tx2"/>
          </a:solidFill>
          <a:latin typeface="+mn-lt"/>
        </a:defRPr>
      </a:lvl2pPr>
      <a:lvl3pPr marL="726281" indent="-126206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SzPct val="80000"/>
        <a:buChar char="•"/>
        <a:defRPr sz="1200">
          <a:solidFill>
            <a:schemeClr val="tx2"/>
          </a:solidFill>
          <a:latin typeface="+mn-lt"/>
        </a:defRPr>
      </a:lvl3pPr>
      <a:lvl4pPr marL="1033463" indent="-1762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SzPct val="80000"/>
        <a:buChar char="–"/>
        <a:defRPr sz="1200">
          <a:solidFill>
            <a:schemeClr val="tx2"/>
          </a:solidFill>
          <a:latin typeface="+mn-lt"/>
        </a:defRPr>
      </a:lvl4pPr>
      <a:lvl5pPr marL="1289447" indent="-13216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SzPct val="80000"/>
        <a:buChar char="•"/>
        <a:defRPr sz="1050">
          <a:solidFill>
            <a:schemeClr val="tx2"/>
          </a:solidFill>
          <a:latin typeface="+mn-lt"/>
        </a:defRPr>
      </a:lvl5pPr>
      <a:lvl6pPr marL="1671638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6pPr>
      <a:lvl7pPr marL="2014538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7pPr>
      <a:lvl8pPr marL="2357438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8pPr>
      <a:lvl9pPr marL="2700338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4.wdp"/><Relationship Id="rId3" Type="http://schemas.openxmlformats.org/officeDocument/2006/relationships/image" Target="../media/image11.wmf"/><Relationship Id="rId7" Type="http://schemas.microsoft.com/office/2007/relationships/hdphoto" Target="../media/hdphoto3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tiff"/><Relationship Id="rId5" Type="http://schemas.openxmlformats.org/officeDocument/2006/relationships/image" Target="../media/image13.png"/><Relationship Id="rId10" Type="http://schemas.openxmlformats.org/officeDocument/2006/relationships/image" Target="../media/image17.tiff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ofcommunity.net/poc2017/shengbao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6" y="1851660"/>
            <a:ext cx="3272935" cy="144018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GB" i="1" dirty="0"/>
              <a:t>The Multi-Terabit</a:t>
            </a:r>
            <a:br>
              <a:rPr lang="en-GB" i="1" dirty="0"/>
            </a:br>
            <a:r>
              <a:rPr lang="en-GB" i="1" dirty="0"/>
              <a:t>DDoS Era - </a:t>
            </a:r>
            <a:r>
              <a:rPr lang="en-GB" i="1" dirty="0" err="1"/>
              <a:t>Memcached</a:t>
            </a:r>
            <a:br>
              <a:rPr lang="en-US" dirty="0"/>
            </a:br>
            <a:endParaRPr lang="en-US" sz="1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25007" y="3754755"/>
            <a:ext cx="6166886" cy="1065820"/>
          </a:xfrm>
          <a:prstGeom prst="rect">
            <a:avLst/>
          </a:prstGeom>
        </p:spPr>
        <p:txBody>
          <a:bodyPr>
            <a:normAutofit/>
          </a:bodyPr>
          <a:lstStyle>
            <a:lvl1pPr marL="173831" indent="-173831" algn="l" rtl="0" eaLnBrk="1" fontAlgn="base" hangingPunct="1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0297" indent="-17026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–"/>
              <a:defRPr sz="1350">
                <a:solidFill>
                  <a:schemeClr val="tx2"/>
                </a:solidFill>
                <a:latin typeface="+mn-lt"/>
              </a:defRPr>
            </a:lvl2pPr>
            <a:lvl3pPr marL="726281" indent="-126206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sz="1200">
                <a:solidFill>
                  <a:schemeClr val="tx2"/>
                </a:solidFill>
                <a:latin typeface="+mn-lt"/>
              </a:defRPr>
            </a:lvl3pPr>
            <a:lvl4pPr marL="1033463" indent="-1762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–"/>
              <a:defRPr sz="1200">
                <a:solidFill>
                  <a:schemeClr val="tx2"/>
                </a:solidFill>
                <a:latin typeface="+mn-lt"/>
              </a:defRPr>
            </a:lvl4pPr>
            <a:lvl5pPr marL="1289447" indent="-13216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sz="1050">
                <a:solidFill>
                  <a:schemeClr val="tx2"/>
                </a:solidFill>
                <a:latin typeface="+mn-lt"/>
              </a:defRPr>
            </a:lvl5pPr>
            <a:lvl6pPr marL="1671638" indent="-17145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014538" indent="-17145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357438" indent="-17145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700338" indent="-17145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Sean Newman</a:t>
            </a:r>
            <a:br>
              <a:rPr lang="en-US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050" kern="0" dirty="0">
                <a:solidFill>
                  <a:schemeClr val="bg1">
                    <a:lumMod val="50000"/>
                  </a:schemeClr>
                </a:solidFill>
              </a:rPr>
              <a:t>Director Product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648966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93" y="1545432"/>
            <a:ext cx="5020042" cy="25705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913" y="198131"/>
            <a:ext cx="5456725" cy="737700"/>
          </a:xfrm>
        </p:spPr>
        <p:txBody>
          <a:bodyPr/>
          <a:lstStyle/>
          <a:p>
            <a:r>
              <a:rPr lang="en-GB" sz="2400" dirty="0" err="1"/>
              <a:t>Weaponising</a:t>
            </a:r>
            <a:r>
              <a:rPr lang="en-GB" sz="2400" dirty="0"/>
              <a:t> </a:t>
            </a:r>
            <a:r>
              <a:rPr lang="en-GB" sz="2400" dirty="0" err="1"/>
              <a:t>Memcached</a:t>
            </a:r>
            <a:r>
              <a:rPr lang="en-GB" sz="2400" dirty="0"/>
              <a:t> - Activating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518" y="3054774"/>
            <a:ext cx="2760469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518" y="2253023"/>
            <a:ext cx="793144" cy="4249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7F8983-E639-3D43-8C2E-C2F1FB0795CE}"/>
              </a:ext>
            </a:extLst>
          </p:cNvPr>
          <p:cNvSpPr txBox="1"/>
          <p:nvPr/>
        </p:nvSpPr>
        <p:spPr bwMode="auto">
          <a:xfrm>
            <a:off x="30006" y="1573835"/>
            <a:ext cx="1437765" cy="217905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4. Attacker Sends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“get a…” to each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server on the list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small message with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source spoofed to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be that of victim</a:t>
            </a:r>
          </a:p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From 100Mbit link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 attacker can enable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 10k servers in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 a single second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endParaRPr lang="en-US" sz="1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475F01-C51F-B142-AF09-FB688F2C653D}"/>
              </a:ext>
            </a:extLst>
          </p:cNvPr>
          <p:cNvSpPr txBox="1"/>
          <p:nvPr/>
        </p:nvSpPr>
        <p:spPr bwMode="auto">
          <a:xfrm>
            <a:off x="5837997" y="2517894"/>
            <a:ext cx="949619" cy="5909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Vulnerable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 err="1">
                <a:solidFill>
                  <a:schemeClr val="tx2"/>
                </a:solidFill>
                <a:latin typeface="+mn-lt"/>
              </a:rPr>
              <a:t>memcached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Servers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2813A309-BA65-FF4C-AE8D-7689F8432C2A}"/>
              </a:ext>
            </a:extLst>
          </p:cNvPr>
          <p:cNvSpPr/>
          <p:nvPr/>
        </p:nvSpPr>
        <p:spPr bwMode="auto">
          <a:xfrm flipH="1">
            <a:off x="5684600" y="2560073"/>
            <a:ext cx="202758" cy="508406"/>
          </a:xfrm>
          <a:prstGeom prst="leftBrace">
            <a:avLst>
              <a:gd name="adj1" fmla="val 40686"/>
              <a:gd name="adj2" fmla="val 50000"/>
            </a:avLst>
          </a:prstGeom>
          <a:noFill/>
          <a:ln w="19050" cap="sq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E4942B37-6E2E-2A40-ACA8-DBBCF2FCBAE6}"/>
              </a:ext>
            </a:extLst>
          </p:cNvPr>
          <p:cNvSpPr/>
          <p:nvPr/>
        </p:nvSpPr>
        <p:spPr bwMode="auto">
          <a:xfrm>
            <a:off x="1394085" y="1344811"/>
            <a:ext cx="4275649" cy="2842559"/>
          </a:xfrm>
          <a:prstGeom prst="cloud">
            <a:avLst/>
          </a:prstGeom>
          <a:solidFill>
            <a:schemeClr val="accent3">
              <a:lumMod val="20000"/>
              <a:lumOff val="80000"/>
              <a:alpha val="48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>
              <a:spcBef>
                <a:spcPts val="810"/>
              </a:spcBef>
            </a:pP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A356DC6-CFAD-8449-A99C-A71F49085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948" y="3057274"/>
            <a:ext cx="2808519" cy="609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3BB532-76E5-1B43-AF66-8E6AADD0F2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18" y="2248028"/>
            <a:ext cx="793144" cy="4249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5661A90-AE0B-AE4D-BC55-1A76974892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378" y="2757470"/>
            <a:ext cx="679044" cy="292309"/>
          </a:xfrm>
          <a:prstGeom prst="rect">
            <a:avLst/>
          </a:prstGeom>
        </p:spPr>
      </p:pic>
      <p:sp>
        <p:nvSpPr>
          <p:cNvPr id="42" name="Freeform 41"/>
          <p:cNvSpPr/>
          <p:nvPr/>
        </p:nvSpPr>
        <p:spPr bwMode="auto">
          <a:xfrm>
            <a:off x="4588323" y="2145166"/>
            <a:ext cx="730645" cy="759279"/>
          </a:xfrm>
          <a:custGeom>
            <a:avLst/>
            <a:gdLst>
              <a:gd name="connsiteX0" fmla="*/ 0 w 1948768"/>
              <a:gd name="connsiteY0" fmla="*/ 0 h 2645228"/>
              <a:gd name="connsiteX1" fmla="*/ 1948543 w 1948768"/>
              <a:gd name="connsiteY1" fmla="*/ 1284514 h 2645228"/>
              <a:gd name="connsiteX2" fmla="*/ 141514 w 1948768"/>
              <a:gd name="connsiteY2" fmla="*/ 2645228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768" h="2645228">
                <a:moveTo>
                  <a:pt x="0" y="0"/>
                </a:moveTo>
                <a:cubicBezTo>
                  <a:pt x="962478" y="421821"/>
                  <a:pt x="1924957" y="843643"/>
                  <a:pt x="1948543" y="1284514"/>
                </a:cubicBezTo>
                <a:cubicBezTo>
                  <a:pt x="1972129" y="1725385"/>
                  <a:pt x="141514" y="2645228"/>
                  <a:pt x="141514" y="2645228"/>
                </a:cubicBezTo>
              </a:path>
            </a:pathLst>
          </a:custGeom>
          <a:noFill/>
          <a:ln w="28575" cap="sq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 bwMode="auto">
          <a:xfrm>
            <a:off x="4453234" y="2346919"/>
            <a:ext cx="962123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UDP (get a a a…)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4470852" y="2479558"/>
            <a:ext cx="788999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>
                <a:solidFill>
                  <a:schemeClr val="tx2"/>
                </a:solidFill>
                <a:latin typeface="+mn-lt"/>
              </a:rPr>
              <a:t>1MB data (a)</a:t>
            </a:r>
          </a:p>
        </p:txBody>
      </p:sp>
      <p:sp>
        <p:nvSpPr>
          <p:cNvPr id="43" name="Freeform 42"/>
          <p:cNvSpPr/>
          <p:nvPr/>
        </p:nvSpPr>
        <p:spPr bwMode="auto">
          <a:xfrm>
            <a:off x="3708016" y="2145166"/>
            <a:ext cx="730645" cy="759279"/>
          </a:xfrm>
          <a:custGeom>
            <a:avLst/>
            <a:gdLst>
              <a:gd name="connsiteX0" fmla="*/ 0 w 1948768"/>
              <a:gd name="connsiteY0" fmla="*/ 0 h 2645228"/>
              <a:gd name="connsiteX1" fmla="*/ 1948543 w 1948768"/>
              <a:gd name="connsiteY1" fmla="*/ 1284514 h 2645228"/>
              <a:gd name="connsiteX2" fmla="*/ 141514 w 1948768"/>
              <a:gd name="connsiteY2" fmla="*/ 2645228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768" h="2645228">
                <a:moveTo>
                  <a:pt x="0" y="0"/>
                </a:moveTo>
                <a:cubicBezTo>
                  <a:pt x="962478" y="421821"/>
                  <a:pt x="1924957" y="843643"/>
                  <a:pt x="1948543" y="1284514"/>
                </a:cubicBezTo>
                <a:cubicBezTo>
                  <a:pt x="1972129" y="1725385"/>
                  <a:pt x="141514" y="2645228"/>
                  <a:pt x="141514" y="2645228"/>
                </a:cubicBezTo>
              </a:path>
            </a:pathLst>
          </a:custGeom>
          <a:noFill/>
          <a:ln w="28575" cap="sq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 bwMode="auto">
          <a:xfrm>
            <a:off x="3556100" y="2346919"/>
            <a:ext cx="987771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UDP (get a a a …)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3569439" y="2479558"/>
            <a:ext cx="788999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1MB data (a)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2644288" y="2346919"/>
            <a:ext cx="987771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UDP (get a a a …)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2659861" y="2479558"/>
            <a:ext cx="788999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>
                <a:solidFill>
                  <a:schemeClr val="tx2"/>
                </a:solidFill>
                <a:latin typeface="+mn-lt"/>
              </a:rPr>
              <a:t>1MB data (a)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E6494E-9099-7C4E-9D22-631A1EA4DEB7}"/>
              </a:ext>
            </a:extLst>
          </p:cNvPr>
          <p:cNvSpPr txBox="1"/>
          <p:nvPr/>
        </p:nvSpPr>
        <p:spPr bwMode="auto">
          <a:xfrm>
            <a:off x="1352617" y="3109366"/>
            <a:ext cx="1486514" cy="81945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+mn-lt"/>
              </a:rPr>
              <a:t>1MB data (a)</a:t>
            </a:r>
            <a:br>
              <a:rPr lang="en-US" sz="1050" dirty="0">
                <a:solidFill>
                  <a:srgbClr val="FF0000"/>
                </a:solidFill>
                <a:latin typeface="+mn-lt"/>
              </a:rPr>
            </a:br>
            <a:r>
              <a:rPr lang="en-US" sz="1050" dirty="0">
                <a:solidFill>
                  <a:srgbClr val="FF0000"/>
                </a:solidFill>
                <a:latin typeface="+mn-lt"/>
              </a:rPr>
              <a:t>from n servers</a:t>
            </a:r>
            <a:br>
              <a:rPr lang="en-US" sz="1050" dirty="0">
                <a:solidFill>
                  <a:srgbClr val="FF0000"/>
                </a:solidFill>
                <a:latin typeface="+mn-lt"/>
              </a:rPr>
            </a:br>
            <a:r>
              <a:rPr lang="en-US" sz="1050" dirty="0">
                <a:solidFill>
                  <a:srgbClr val="FF0000"/>
                </a:solidFill>
                <a:latin typeface="+mn-lt"/>
              </a:rPr>
              <a:t>at ~100Mbit/s</a:t>
            </a:r>
            <a:br>
              <a:rPr lang="en-US" sz="1050" dirty="0">
                <a:solidFill>
                  <a:srgbClr val="FF0000"/>
                </a:solidFill>
                <a:latin typeface="+mn-lt"/>
              </a:rPr>
            </a:br>
            <a:br>
              <a:rPr lang="en-US" sz="1050" dirty="0">
                <a:solidFill>
                  <a:srgbClr val="FF0000"/>
                </a:solidFill>
                <a:latin typeface="+mn-lt"/>
              </a:rPr>
            </a:br>
            <a:endParaRPr lang="en-US" sz="105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9ED8F18D-5FD8-2446-A535-BDE39220C801}"/>
              </a:ext>
            </a:extLst>
          </p:cNvPr>
          <p:cNvSpPr/>
          <p:nvPr/>
        </p:nvSpPr>
        <p:spPr bwMode="auto">
          <a:xfrm>
            <a:off x="3288843" y="3188525"/>
            <a:ext cx="217714" cy="375327"/>
          </a:xfrm>
          <a:prstGeom prst="downArrow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3020D38F-79D3-234C-93D6-1CCA87ED7CE2}"/>
              </a:ext>
            </a:extLst>
          </p:cNvPr>
          <p:cNvSpPr/>
          <p:nvPr/>
        </p:nvSpPr>
        <p:spPr bwMode="auto">
          <a:xfrm>
            <a:off x="3518160" y="3188525"/>
            <a:ext cx="217714" cy="375327"/>
          </a:xfrm>
          <a:prstGeom prst="downArrow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898A51B0-B194-1547-96D9-E97B48B25E20}"/>
              </a:ext>
            </a:extLst>
          </p:cNvPr>
          <p:cNvSpPr/>
          <p:nvPr/>
        </p:nvSpPr>
        <p:spPr bwMode="auto">
          <a:xfrm>
            <a:off x="3747477" y="3188525"/>
            <a:ext cx="217714" cy="375327"/>
          </a:xfrm>
          <a:prstGeom prst="downArrow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25746F3-23C3-194E-A1C8-6D74EEED98A9}"/>
              </a:ext>
            </a:extLst>
          </p:cNvPr>
          <p:cNvSpPr/>
          <p:nvPr/>
        </p:nvSpPr>
        <p:spPr bwMode="auto">
          <a:xfrm flipH="1">
            <a:off x="2491251" y="2145166"/>
            <a:ext cx="730645" cy="759279"/>
          </a:xfrm>
          <a:custGeom>
            <a:avLst/>
            <a:gdLst>
              <a:gd name="connsiteX0" fmla="*/ 0 w 1948768"/>
              <a:gd name="connsiteY0" fmla="*/ 0 h 2645228"/>
              <a:gd name="connsiteX1" fmla="*/ 1948543 w 1948768"/>
              <a:gd name="connsiteY1" fmla="*/ 1284514 h 2645228"/>
              <a:gd name="connsiteX2" fmla="*/ 141514 w 1948768"/>
              <a:gd name="connsiteY2" fmla="*/ 2645228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768" h="2645228">
                <a:moveTo>
                  <a:pt x="0" y="0"/>
                </a:moveTo>
                <a:cubicBezTo>
                  <a:pt x="962478" y="421821"/>
                  <a:pt x="1924957" y="843643"/>
                  <a:pt x="1948543" y="1284514"/>
                </a:cubicBezTo>
                <a:cubicBezTo>
                  <a:pt x="1972129" y="1725385"/>
                  <a:pt x="141514" y="2645228"/>
                  <a:pt x="141514" y="2645228"/>
                </a:cubicBezTo>
              </a:path>
            </a:pathLst>
          </a:custGeom>
          <a:noFill/>
          <a:ln w="28575" cap="sq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>
            <a:extLst>
              <a:ext uri="{FF2B5EF4-FFF2-40B4-BE49-F238E27FC236}">
                <a16:creationId xmlns:a16="http://schemas.microsoft.com/office/drawing/2014/main" id="{224954D5-BC4B-5844-ADA7-7D64861CDFE9}"/>
              </a:ext>
            </a:extLst>
          </p:cNvPr>
          <p:cNvSpPr/>
          <p:nvPr/>
        </p:nvSpPr>
        <p:spPr bwMode="auto">
          <a:xfrm>
            <a:off x="2594452" y="3188525"/>
            <a:ext cx="217714" cy="375327"/>
          </a:xfrm>
          <a:prstGeom prst="downArrow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Down Arrow 46">
            <a:extLst>
              <a:ext uri="{FF2B5EF4-FFF2-40B4-BE49-F238E27FC236}">
                <a16:creationId xmlns:a16="http://schemas.microsoft.com/office/drawing/2014/main" id="{602A0506-CD92-254F-9016-7D92D65B838D}"/>
              </a:ext>
            </a:extLst>
          </p:cNvPr>
          <p:cNvSpPr/>
          <p:nvPr/>
        </p:nvSpPr>
        <p:spPr bwMode="auto">
          <a:xfrm>
            <a:off x="2823769" y="3188525"/>
            <a:ext cx="217714" cy="375327"/>
          </a:xfrm>
          <a:prstGeom prst="downArrow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Down Arrow 47">
            <a:extLst>
              <a:ext uri="{FF2B5EF4-FFF2-40B4-BE49-F238E27FC236}">
                <a16:creationId xmlns:a16="http://schemas.microsoft.com/office/drawing/2014/main" id="{16321D4B-E629-4247-984B-B56C1B44BEE7}"/>
              </a:ext>
            </a:extLst>
          </p:cNvPr>
          <p:cNvSpPr/>
          <p:nvPr/>
        </p:nvSpPr>
        <p:spPr bwMode="auto">
          <a:xfrm>
            <a:off x="3053086" y="3188525"/>
            <a:ext cx="217714" cy="375327"/>
          </a:xfrm>
          <a:prstGeom prst="downArrow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Down Arrow 48">
            <a:extLst>
              <a:ext uri="{FF2B5EF4-FFF2-40B4-BE49-F238E27FC236}">
                <a16:creationId xmlns:a16="http://schemas.microsoft.com/office/drawing/2014/main" id="{08A01F62-8186-5141-BF56-C235CA196B90}"/>
              </a:ext>
            </a:extLst>
          </p:cNvPr>
          <p:cNvSpPr/>
          <p:nvPr/>
        </p:nvSpPr>
        <p:spPr bwMode="auto">
          <a:xfrm>
            <a:off x="3983240" y="3188525"/>
            <a:ext cx="217714" cy="375327"/>
          </a:xfrm>
          <a:prstGeom prst="downArrow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Down Arrow 49">
            <a:extLst>
              <a:ext uri="{FF2B5EF4-FFF2-40B4-BE49-F238E27FC236}">
                <a16:creationId xmlns:a16="http://schemas.microsoft.com/office/drawing/2014/main" id="{5855D3AD-8CE6-FC4E-B9BB-D8A169823D5F}"/>
              </a:ext>
            </a:extLst>
          </p:cNvPr>
          <p:cNvSpPr/>
          <p:nvPr/>
        </p:nvSpPr>
        <p:spPr bwMode="auto">
          <a:xfrm>
            <a:off x="4212557" y="3188525"/>
            <a:ext cx="217714" cy="375327"/>
          </a:xfrm>
          <a:prstGeom prst="downArrow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Down Arrow 50">
            <a:extLst>
              <a:ext uri="{FF2B5EF4-FFF2-40B4-BE49-F238E27FC236}">
                <a16:creationId xmlns:a16="http://schemas.microsoft.com/office/drawing/2014/main" id="{E184C0A4-E397-244E-ABAE-E38F1029B3F9}"/>
              </a:ext>
            </a:extLst>
          </p:cNvPr>
          <p:cNvSpPr/>
          <p:nvPr/>
        </p:nvSpPr>
        <p:spPr bwMode="auto">
          <a:xfrm>
            <a:off x="4441874" y="3188525"/>
            <a:ext cx="217714" cy="375327"/>
          </a:xfrm>
          <a:prstGeom prst="downArrow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754799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93" y="1545432"/>
            <a:ext cx="5020042" cy="25705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913" y="198131"/>
            <a:ext cx="5456725" cy="737700"/>
          </a:xfrm>
        </p:spPr>
        <p:txBody>
          <a:bodyPr/>
          <a:lstStyle/>
          <a:p>
            <a:r>
              <a:rPr lang="en-GB" sz="2400" dirty="0" err="1"/>
              <a:t>Weaponising</a:t>
            </a:r>
            <a:r>
              <a:rPr lang="en-GB" sz="2400" dirty="0"/>
              <a:t> </a:t>
            </a:r>
            <a:r>
              <a:rPr lang="en-GB" sz="2400" dirty="0" err="1"/>
              <a:t>Memcached</a:t>
            </a:r>
            <a:r>
              <a:rPr lang="en-GB" sz="2400" dirty="0"/>
              <a:t> - Activating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518" y="3054774"/>
            <a:ext cx="2760469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518" y="2253023"/>
            <a:ext cx="793144" cy="42492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B475F01-C51F-B142-AF09-FB688F2C653D}"/>
              </a:ext>
            </a:extLst>
          </p:cNvPr>
          <p:cNvSpPr txBox="1"/>
          <p:nvPr/>
        </p:nvSpPr>
        <p:spPr bwMode="auto">
          <a:xfrm>
            <a:off x="5837997" y="2517894"/>
            <a:ext cx="949619" cy="5909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Vulnerable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 err="1">
                <a:solidFill>
                  <a:schemeClr val="tx2"/>
                </a:solidFill>
                <a:latin typeface="+mn-lt"/>
              </a:rPr>
              <a:t>memcached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Servers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2813A309-BA65-FF4C-AE8D-7689F8432C2A}"/>
              </a:ext>
            </a:extLst>
          </p:cNvPr>
          <p:cNvSpPr/>
          <p:nvPr/>
        </p:nvSpPr>
        <p:spPr bwMode="auto">
          <a:xfrm flipH="1">
            <a:off x="5684600" y="2560073"/>
            <a:ext cx="202758" cy="508406"/>
          </a:xfrm>
          <a:prstGeom prst="leftBrace">
            <a:avLst>
              <a:gd name="adj1" fmla="val 40686"/>
              <a:gd name="adj2" fmla="val 50000"/>
            </a:avLst>
          </a:prstGeom>
          <a:noFill/>
          <a:ln w="19050" cap="sq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E4942B37-6E2E-2A40-ACA8-DBBCF2FCBAE6}"/>
              </a:ext>
            </a:extLst>
          </p:cNvPr>
          <p:cNvSpPr/>
          <p:nvPr/>
        </p:nvSpPr>
        <p:spPr bwMode="auto">
          <a:xfrm>
            <a:off x="1394085" y="1344811"/>
            <a:ext cx="4275649" cy="2842559"/>
          </a:xfrm>
          <a:prstGeom prst="cloud">
            <a:avLst/>
          </a:prstGeom>
          <a:solidFill>
            <a:schemeClr val="accent3">
              <a:lumMod val="20000"/>
              <a:lumOff val="80000"/>
              <a:alpha val="48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>
              <a:spcBef>
                <a:spcPts val="810"/>
              </a:spcBef>
            </a:pP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A356DC6-CFAD-8449-A99C-A71F49085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948" y="3057274"/>
            <a:ext cx="2808519" cy="609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3BB532-76E5-1B43-AF66-8E6AADD0F2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18" y="2248028"/>
            <a:ext cx="793144" cy="4249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5661A90-AE0B-AE4D-BC55-1A76974892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378" y="2757470"/>
            <a:ext cx="679044" cy="292309"/>
          </a:xfrm>
          <a:prstGeom prst="rect">
            <a:avLst/>
          </a:prstGeom>
        </p:spPr>
      </p:pic>
      <p:sp>
        <p:nvSpPr>
          <p:cNvPr id="42" name="Freeform 41"/>
          <p:cNvSpPr/>
          <p:nvPr/>
        </p:nvSpPr>
        <p:spPr bwMode="auto">
          <a:xfrm>
            <a:off x="4588323" y="2145166"/>
            <a:ext cx="730645" cy="759279"/>
          </a:xfrm>
          <a:custGeom>
            <a:avLst/>
            <a:gdLst>
              <a:gd name="connsiteX0" fmla="*/ 0 w 1948768"/>
              <a:gd name="connsiteY0" fmla="*/ 0 h 2645228"/>
              <a:gd name="connsiteX1" fmla="*/ 1948543 w 1948768"/>
              <a:gd name="connsiteY1" fmla="*/ 1284514 h 2645228"/>
              <a:gd name="connsiteX2" fmla="*/ 141514 w 1948768"/>
              <a:gd name="connsiteY2" fmla="*/ 2645228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768" h="2645228">
                <a:moveTo>
                  <a:pt x="0" y="0"/>
                </a:moveTo>
                <a:cubicBezTo>
                  <a:pt x="962478" y="421821"/>
                  <a:pt x="1924957" y="843643"/>
                  <a:pt x="1948543" y="1284514"/>
                </a:cubicBezTo>
                <a:cubicBezTo>
                  <a:pt x="1972129" y="1725385"/>
                  <a:pt x="141514" y="2645228"/>
                  <a:pt x="141514" y="2645228"/>
                </a:cubicBezTo>
              </a:path>
            </a:pathLst>
          </a:custGeom>
          <a:noFill/>
          <a:ln w="28575" cap="sq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 bwMode="auto">
          <a:xfrm>
            <a:off x="4453234" y="2346919"/>
            <a:ext cx="962123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UDP (get a a a…)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4470852" y="2479558"/>
            <a:ext cx="788999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>
                <a:solidFill>
                  <a:schemeClr val="tx2"/>
                </a:solidFill>
                <a:latin typeface="+mn-lt"/>
              </a:rPr>
              <a:t>1MB data (a)</a:t>
            </a:r>
          </a:p>
        </p:txBody>
      </p:sp>
      <p:sp>
        <p:nvSpPr>
          <p:cNvPr id="43" name="Freeform 42"/>
          <p:cNvSpPr/>
          <p:nvPr/>
        </p:nvSpPr>
        <p:spPr bwMode="auto">
          <a:xfrm>
            <a:off x="3708016" y="2145166"/>
            <a:ext cx="730645" cy="759279"/>
          </a:xfrm>
          <a:custGeom>
            <a:avLst/>
            <a:gdLst>
              <a:gd name="connsiteX0" fmla="*/ 0 w 1948768"/>
              <a:gd name="connsiteY0" fmla="*/ 0 h 2645228"/>
              <a:gd name="connsiteX1" fmla="*/ 1948543 w 1948768"/>
              <a:gd name="connsiteY1" fmla="*/ 1284514 h 2645228"/>
              <a:gd name="connsiteX2" fmla="*/ 141514 w 1948768"/>
              <a:gd name="connsiteY2" fmla="*/ 2645228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768" h="2645228">
                <a:moveTo>
                  <a:pt x="0" y="0"/>
                </a:moveTo>
                <a:cubicBezTo>
                  <a:pt x="962478" y="421821"/>
                  <a:pt x="1924957" y="843643"/>
                  <a:pt x="1948543" y="1284514"/>
                </a:cubicBezTo>
                <a:cubicBezTo>
                  <a:pt x="1972129" y="1725385"/>
                  <a:pt x="141514" y="2645228"/>
                  <a:pt x="141514" y="2645228"/>
                </a:cubicBezTo>
              </a:path>
            </a:pathLst>
          </a:custGeom>
          <a:noFill/>
          <a:ln w="28575" cap="sq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 bwMode="auto">
          <a:xfrm>
            <a:off x="3556100" y="2346919"/>
            <a:ext cx="987771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UDP (get a a a …)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3569439" y="2479558"/>
            <a:ext cx="788999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1MB data (a)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2644288" y="2346919"/>
            <a:ext cx="987771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UDP (get a a a …)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2659861" y="2479558"/>
            <a:ext cx="788999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>
                <a:solidFill>
                  <a:schemeClr val="tx2"/>
                </a:solidFill>
                <a:latin typeface="+mn-lt"/>
              </a:rPr>
              <a:t>1MB data (a)</a:t>
            </a: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9ED8F18D-5FD8-2446-A535-BDE39220C801}"/>
              </a:ext>
            </a:extLst>
          </p:cNvPr>
          <p:cNvSpPr/>
          <p:nvPr/>
        </p:nvSpPr>
        <p:spPr bwMode="auto">
          <a:xfrm>
            <a:off x="3288843" y="3188525"/>
            <a:ext cx="217714" cy="375327"/>
          </a:xfrm>
          <a:prstGeom prst="downArrow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3020D38F-79D3-234C-93D6-1CCA87ED7CE2}"/>
              </a:ext>
            </a:extLst>
          </p:cNvPr>
          <p:cNvSpPr/>
          <p:nvPr/>
        </p:nvSpPr>
        <p:spPr bwMode="auto">
          <a:xfrm>
            <a:off x="3518160" y="3188525"/>
            <a:ext cx="217714" cy="375327"/>
          </a:xfrm>
          <a:prstGeom prst="downArrow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898A51B0-B194-1547-96D9-E97B48B25E20}"/>
              </a:ext>
            </a:extLst>
          </p:cNvPr>
          <p:cNvSpPr/>
          <p:nvPr/>
        </p:nvSpPr>
        <p:spPr bwMode="auto">
          <a:xfrm>
            <a:off x="3747477" y="3188525"/>
            <a:ext cx="217714" cy="375327"/>
          </a:xfrm>
          <a:prstGeom prst="downArrow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25746F3-23C3-194E-A1C8-6D74EEED98A9}"/>
              </a:ext>
            </a:extLst>
          </p:cNvPr>
          <p:cNvSpPr/>
          <p:nvPr/>
        </p:nvSpPr>
        <p:spPr bwMode="auto">
          <a:xfrm flipH="1">
            <a:off x="2491251" y="2145166"/>
            <a:ext cx="730645" cy="759279"/>
          </a:xfrm>
          <a:custGeom>
            <a:avLst/>
            <a:gdLst>
              <a:gd name="connsiteX0" fmla="*/ 0 w 1948768"/>
              <a:gd name="connsiteY0" fmla="*/ 0 h 2645228"/>
              <a:gd name="connsiteX1" fmla="*/ 1948543 w 1948768"/>
              <a:gd name="connsiteY1" fmla="*/ 1284514 h 2645228"/>
              <a:gd name="connsiteX2" fmla="*/ 141514 w 1948768"/>
              <a:gd name="connsiteY2" fmla="*/ 2645228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768" h="2645228">
                <a:moveTo>
                  <a:pt x="0" y="0"/>
                </a:moveTo>
                <a:cubicBezTo>
                  <a:pt x="962478" y="421821"/>
                  <a:pt x="1924957" y="843643"/>
                  <a:pt x="1948543" y="1284514"/>
                </a:cubicBezTo>
                <a:cubicBezTo>
                  <a:pt x="1972129" y="1725385"/>
                  <a:pt x="141514" y="2645228"/>
                  <a:pt x="141514" y="2645228"/>
                </a:cubicBezTo>
              </a:path>
            </a:pathLst>
          </a:custGeom>
          <a:noFill/>
          <a:ln w="28575" cap="sq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>
            <a:extLst>
              <a:ext uri="{FF2B5EF4-FFF2-40B4-BE49-F238E27FC236}">
                <a16:creationId xmlns:a16="http://schemas.microsoft.com/office/drawing/2014/main" id="{224954D5-BC4B-5844-ADA7-7D64861CDFE9}"/>
              </a:ext>
            </a:extLst>
          </p:cNvPr>
          <p:cNvSpPr/>
          <p:nvPr/>
        </p:nvSpPr>
        <p:spPr bwMode="auto">
          <a:xfrm>
            <a:off x="2594452" y="3188525"/>
            <a:ext cx="217714" cy="375327"/>
          </a:xfrm>
          <a:prstGeom prst="downArrow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Down Arrow 46">
            <a:extLst>
              <a:ext uri="{FF2B5EF4-FFF2-40B4-BE49-F238E27FC236}">
                <a16:creationId xmlns:a16="http://schemas.microsoft.com/office/drawing/2014/main" id="{602A0506-CD92-254F-9016-7D92D65B838D}"/>
              </a:ext>
            </a:extLst>
          </p:cNvPr>
          <p:cNvSpPr/>
          <p:nvPr/>
        </p:nvSpPr>
        <p:spPr bwMode="auto">
          <a:xfrm>
            <a:off x="2823769" y="3188525"/>
            <a:ext cx="217714" cy="375327"/>
          </a:xfrm>
          <a:prstGeom prst="downArrow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Down Arrow 47">
            <a:extLst>
              <a:ext uri="{FF2B5EF4-FFF2-40B4-BE49-F238E27FC236}">
                <a16:creationId xmlns:a16="http://schemas.microsoft.com/office/drawing/2014/main" id="{16321D4B-E629-4247-984B-B56C1B44BEE7}"/>
              </a:ext>
            </a:extLst>
          </p:cNvPr>
          <p:cNvSpPr/>
          <p:nvPr/>
        </p:nvSpPr>
        <p:spPr bwMode="auto">
          <a:xfrm>
            <a:off x="3053086" y="3188525"/>
            <a:ext cx="217714" cy="375327"/>
          </a:xfrm>
          <a:prstGeom prst="downArrow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Down Arrow 48">
            <a:extLst>
              <a:ext uri="{FF2B5EF4-FFF2-40B4-BE49-F238E27FC236}">
                <a16:creationId xmlns:a16="http://schemas.microsoft.com/office/drawing/2014/main" id="{08A01F62-8186-5141-BF56-C235CA196B90}"/>
              </a:ext>
            </a:extLst>
          </p:cNvPr>
          <p:cNvSpPr/>
          <p:nvPr/>
        </p:nvSpPr>
        <p:spPr bwMode="auto">
          <a:xfrm>
            <a:off x="3983240" y="3188525"/>
            <a:ext cx="217714" cy="375327"/>
          </a:xfrm>
          <a:prstGeom prst="downArrow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Down Arrow 49">
            <a:extLst>
              <a:ext uri="{FF2B5EF4-FFF2-40B4-BE49-F238E27FC236}">
                <a16:creationId xmlns:a16="http://schemas.microsoft.com/office/drawing/2014/main" id="{5855D3AD-8CE6-FC4E-B9BB-D8A169823D5F}"/>
              </a:ext>
            </a:extLst>
          </p:cNvPr>
          <p:cNvSpPr/>
          <p:nvPr/>
        </p:nvSpPr>
        <p:spPr bwMode="auto">
          <a:xfrm>
            <a:off x="4212557" y="3188525"/>
            <a:ext cx="217714" cy="375327"/>
          </a:xfrm>
          <a:prstGeom prst="downArrow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Down Arrow 50">
            <a:extLst>
              <a:ext uri="{FF2B5EF4-FFF2-40B4-BE49-F238E27FC236}">
                <a16:creationId xmlns:a16="http://schemas.microsoft.com/office/drawing/2014/main" id="{E184C0A4-E397-244E-ABAE-E38F1029B3F9}"/>
              </a:ext>
            </a:extLst>
          </p:cNvPr>
          <p:cNvSpPr/>
          <p:nvPr/>
        </p:nvSpPr>
        <p:spPr bwMode="auto">
          <a:xfrm>
            <a:off x="4441874" y="3188525"/>
            <a:ext cx="217714" cy="375327"/>
          </a:xfrm>
          <a:prstGeom prst="downArrow">
            <a:avLst/>
          </a:prstGeom>
          <a:solidFill>
            <a:srgbClr val="FF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7015D8-65E6-1B46-9FE8-9A6360FF9D98}"/>
              </a:ext>
            </a:extLst>
          </p:cNvPr>
          <p:cNvSpPr txBox="1"/>
          <p:nvPr/>
        </p:nvSpPr>
        <p:spPr bwMode="auto">
          <a:xfrm>
            <a:off x="4951736" y="3320077"/>
            <a:ext cx="1423980" cy="5909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+mn-lt"/>
              </a:rPr>
              <a:t>10,000x </a:t>
            </a:r>
            <a:br>
              <a:rPr lang="en-US" sz="1200" b="1" dirty="0">
                <a:solidFill>
                  <a:srgbClr val="FF0000"/>
                </a:solidFill>
                <a:latin typeface="+mn-lt"/>
              </a:rPr>
            </a:br>
            <a:r>
              <a:rPr lang="en-US" sz="1200" b="1" dirty="0">
                <a:solidFill>
                  <a:srgbClr val="FF0000"/>
                </a:solidFill>
                <a:latin typeface="+mn-lt"/>
              </a:rPr>
              <a:t>amplification =</a:t>
            </a:r>
            <a:br>
              <a:rPr lang="en-US" sz="1200" b="1" dirty="0">
                <a:solidFill>
                  <a:srgbClr val="FF0000"/>
                </a:solidFill>
                <a:latin typeface="+mn-lt"/>
              </a:rPr>
            </a:br>
            <a:r>
              <a:rPr lang="en-US" sz="1200" b="1" dirty="0">
                <a:solidFill>
                  <a:srgbClr val="FF0000"/>
                </a:solidFill>
                <a:latin typeface="+mn-lt"/>
              </a:rPr>
              <a:t>Terabits per second</a:t>
            </a: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1A3B453D-FD13-3D4E-9765-24BB8D158ACA}"/>
              </a:ext>
            </a:extLst>
          </p:cNvPr>
          <p:cNvSpPr/>
          <p:nvPr/>
        </p:nvSpPr>
        <p:spPr bwMode="auto">
          <a:xfrm>
            <a:off x="4585748" y="1760048"/>
            <a:ext cx="1008687" cy="1952554"/>
          </a:xfrm>
          <a:custGeom>
            <a:avLst/>
            <a:gdLst>
              <a:gd name="connsiteX0" fmla="*/ 0 w 1948768"/>
              <a:gd name="connsiteY0" fmla="*/ 0 h 2645228"/>
              <a:gd name="connsiteX1" fmla="*/ 1948543 w 1948768"/>
              <a:gd name="connsiteY1" fmla="*/ 1284514 h 2645228"/>
              <a:gd name="connsiteX2" fmla="*/ 141514 w 1948768"/>
              <a:gd name="connsiteY2" fmla="*/ 2645228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768" h="2645228">
                <a:moveTo>
                  <a:pt x="0" y="0"/>
                </a:moveTo>
                <a:cubicBezTo>
                  <a:pt x="962478" y="421821"/>
                  <a:pt x="1924957" y="843643"/>
                  <a:pt x="1948543" y="1284514"/>
                </a:cubicBezTo>
                <a:cubicBezTo>
                  <a:pt x="1972129" y="1725385"/>
                  <a:pt x="141514" y="2645228"/>
                  <a:pt x="141514" y="2645228"/>
                </a:cubicBezTo>
              </a:path>
            </a:pathLst>
          </a:custGeom>
          <a:noFill/>
          <a:ln w="38100" cap="sq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BA2CB30-88A7-2147-AB10-F68FFBA56F4F}"/>
              </a:ext>
            </a:extLst>
          </p:cNvPr>
          <p:cNvSpPr txBox="1"/>
          <p:nvPr/>
        </p:nvSpPr>
        <p:spPr bwMode="auto">
          <a:xfrm>
            <a:off x="1352617" y="3109366"/>
            <a:ext cx="1486514" cy="81945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+mn-lt"/>
              </a:rPr>
              <a:t>1MB data (a)</a:t>
            </a:r>
            <a:br>
              <a:rPr lang="en-US" sz="1050" dirty="0">
                <a:solidFill>
                  <a:srgbClr val="FF0000"/>
                </a:solidFill>
                <a:latin typeface="+mn-lt"/>
              </a:rPr>
            </a:br>
            <a:r>
              <a:rPr lang="en-US" sz="1050" dirty="0">
                <a:solidFill>
                  <a:srgbClr val="FF0000"/>
                </a:solidFill>
                <a:latin typeface="+mn-lt"/>
              </a:rPr>
              <a:t>from n servers</a:t>
            </a:r>
            <a:br>
              <a:rPr lang="en-US" sz="1050" dirty="0">
                <a:solidFill>
                  <a:srgbClr val="FF0000"/>
                </a:solidFill>
                <a:latin typeface="+mn-lt"/>
              </a:rPr>
            </a:br>
            <a:r>
              <a:rPr lang="en-US" sz="1050" dirty="0">
                <a:solidFill>
                  <a:srgbClr val="FF0000"/>
                </a:solidFill>
                <a:latin typeface="+mn-lt"/>
              </a:rPr>
              <a:t>at ~100Mbit/s</a:t>
            </a:r>
            <a:br>
              <a:rPr lang="en-US" sz="1050" dirty="0">
                <a:solidFill>
                  <a:srgbClr val="FF0000"/>
                </a:solidFill>
                <a:latin typeface="+mn-lt"/>
              </a:rPr>
            </a:br>
            <a:br>
              <a:rPr lang="en-US" sz="1050" dirty="0">
                <a:solidFill>
                  <a:srgbClr val="FF0000"/>
                </a:solidFill>
                <a:latin typeface="+mn-lt"/>
              </a:rPr>
            </a:br>
            <a:endParaRPr lang="en-US" sz="105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D81CC80-27D7-4E48-A2D2-0EE56CC816C3}"/>
              </a:ext>
            </a:extLst>
          </p:cNvPr>
          <p:cNvSpPr txBox="1"/>
          <p:nvPr/>
        </p:nvSpPr>
        <p:spPr bwMode="auto">
          <a:xfrm>
            <a:off x="30006" y="1573835"/>
            <a:ext cx="1437765" cy="217905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4. Attacker Sends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“get a…” to each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server on the list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small message with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source spoofed to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be that of victim</a:t>
            </a:r>
          </a:p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From 100Mbit link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 attacker can enable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 10k servers in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 a single second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endParaRPr lang="en-US" sz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878734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93" y="1545432"/>
            <a:ext cx="5020042" cy="25705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Neutralising </a:t>
            </a:r>
            <a:r>
              <a:rPr lang="en-GB" sz="2400" dirty="0" err="1"/>
              <a:t>Memcached</a:t>
            </a:r>
            <a:endParaRPr lang="en-US" sz="2400" dirty="0"/>
          </a:p>
        </p:txBody>
      </p:sp>
      <p:sp>
        <p:nvSpPr>
          <p:cNvPr id="5" name="Cloud 4"/>
          <p:cNvSpPr/>
          <p:nvPr/>
        </p:nvSpPr>
        <p:spPr bwMode="auto">
          <a:xfrm>
            <a:off x="1140737" y="1344811"/>
            <a:ext cx="4528997" cy="2842559"/>
          </a:xfrm>
          <a:prstGeom prst="cloud">
            <a:avLst/>
          </a:prstGeom>
          <a:solidFill>
            <a:schemeClr val="accent3">
              <a:lumMod val="20000"/>
              <a:lumOff val="80000"/>
              <a:alpha val="48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>
              <a:spcBef>
                <a:spcPts val="810"/>
              </a:spcBef>
            </a:pP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518" y="3054774"/>
            <a:ext cx="2760469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769" y="2643551"/>
            <a:ext cx="793144" cy="4249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518" y="2253023"/>
            <a:ext cx="793144" cy="4249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 bwMode="auto">
          <a:xfrm>
            <a:off x="170695" y="2580218"/>
            <a:ext cx="758542" cy="46628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vulnerable</a:t>
            </a:r>
            <a:br>
              <a:rPr lang="en-US" sz="900" dirty="0">
                <a:solidFill>
                  <a:schemeClr val="tx2"/>
                </a:solidFill>
                <a:latin typeface="+mn-lt"/>
              </a:rPr>
            </a:br>
            <a:r>
              <a:rPr lang="en-US" sz="900" dirty="0">
                <a:solidFill>
                  <a:schemeClr val="tx2"/>
                </a:solidFill>
                <a:latin typeface="+mn-lt"/>
              </a:rPr>
              <a:t>memcached</a:t>
            </a:r>
            <a:br>
              <a:rPr lang="en-US" sz="900" dirty="0">
                <a:solidFill>
                  <a:schemeClr val="tx2"/>
                </a:solidFill>
                <a:latin typeface="+mn-lt"/>
              </a:rPr>
            </a:br>
            <a:r>
              <a:rPr lang="en-US" sz="900" dirty="0">
                <a:solidFill>
                  <a:schemeClr val="tx2"/>
                </a:solidFill>
                <a:latin typeface="+mn-lt"/>
              </a:rPr>
              <a:t>servers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888557" y="2560073"/>
            <a:ext cx="202758" cy="508406"/>
          </a:xfrm>
          <a:prstGeom prst="leftBrace">
            <a:avLst>
              <a:gd name="adj1" fmla="val 40686"/>
              <a:gd name="adj2" fmla="val 50000"/>
            </a:avLst>
          </a:prstGeom>
          <a:noFill/>
          <a:ln w="19050" cap="sq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5699755" y="2135117"/>
            <a:ext cx="984565" cy="82638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+mn-lt"/>
              </a:rPr>
              <a:t>RELOAD</a:t>
            </a:r>
            <a:br>
              <a:rPr lang="en-US" sz="900" dirty="0">
                <a:solidFill>
                  <a:srgbClr val="FF0000"/>
                </a:solidFill>
                <a:latin typeface="+mn-lt"/>
              </a:rPr>
            </a:br>
            <a:br>
              <a:rPr lang="en-US" sz="300" dirty="0">
                <a:solidFill>
                  <a:srgbClr val="FF0000"/>
                </a:solidFill>
                <a:latin typeface="+mn-lt"/>
              </a:rPr>
            </a:br>
            <a:r>
              <a:rPr lang="en-US" sz="900" dirty="0">
                <a:solidFill>
                  <a:srgbClr val="FF0000"/>
                </a:solidFill>
                <a:latin typeface="+mn-lt"/>
              </a:rPr>
              <a:t>memcached</a:t>
            </a:r>
            <a:br>
              <a:rPr lang="en-US" sz="900" dirty="0">
                <a:solidFill>
                  <a:srgbClr val="FF0000"/>
                </a:solidFill>
                <a:latin typeface="+mn-lt"/>
              </a:rPr>
            </a:br>
            <a:r>
              <a:rPr lang="en-US" sz="900" dirty="0">
                <a:solidFill>
                  <a:srgbClr val="FF0000"/>
                </a:solidFill>
                <a:latin typeface="+mn-lt"/>
              </a:rPr>
              <a:t>(attack payloads)</a:t>
            </a:r>
          </a:p>
          <a:p>
            <a:r>
              <a:rPr lang="en-US" sz="900" dirty="0">
                <a:solidFill>
                  <a:srgbClr val="FF0000"/>
                </a:solidFill>
                <a:latin typeface="+mn-lt"/>
              </a:rPr>
              <a:t>~ 1MB to key (a)</a:t>
            </a:r>
            <a:br>
              <a:rPr lang="en-US" sz="900" dirty="0">
                <a:solidFill>
                  <a:srgbClr val="FF0000"/>
                </a:solidFill>
                <a:latin typeface="+mn-lt"/>
              </a:rPr>
            </a:br>
            <a:endParaRPr lang="en-US" sz="9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2661601" y="2346919"/>
            <a:ext cx="705642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UDP (set a)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3559662" y="2346919"/>
            <a:ext cx="705642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UDP (set a)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4457723" y="2346919"/>
            <a:ext cx="705642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UDP (set a)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2659861" y="2479558"/>
            <a:ext cx="788999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1MB data (a)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3569439" y="2479558"/>
            <a:ext cx="788999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1MB data (a)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4470852" y="2479558"/>
            <a:ext cx="788999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1MB data (a)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5557200" y="2994479"/>
            <a:ext cx="1305165" cy="63248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b="1" dirty="0">
                <a:solidFill>
                  <a:srgbClr val="00AC40"/>
                </a:solidFill>
                <a:latin typeface="+mn-lt"/>
              </a:rPr>
              <a:t>COUNTERMEASURE</a:t>
            </a:r>
            <a:br>
              <a:rPr lang="en-US" sz="900" b="1" dirty="0">
                <a:solidFill>
                  <a:srgbClr val="00AC40"/>
                </a:solidFill>
                <a:latin typeface="+mn-lt"/>
              </a:rPr>
            </a:br>
            <a:br>
              <a:rPr lang="en-US" sz="300" b="1" dirty="0">
                <a:solidFill>
                  <a:srgbClr val="00AC40"/>
                </a:solidFill>
                <a:latin typeface="+mn-lt"/>
              </a:rPr>
            </a:br>
            <a:r>
              <a:rPr lang="en-US" sz="900" dirty="0">
                <a:solidFill>
                  <a:srgbClr val="00AC40"/>
                </a:solidFill>
                <a:latin typeface="+mn-lt"/>
              </a:rPr>
              <a:t>Respond with</a:t>
            </a:r>
            <a:br>
              <a:rPr lang="en-US" sz="900" dirty="0">
                <a:solidFill>
                  <a:srgbClr val="00AC40"/>
                </a:solidFill>
                <a:latin typeface="+mn-lt"/>
              </a:rPr>
            </a:br>
            <a:r>
              <a:rPr lang="en-US" sz="900" dirty="0">
                <a:solidFill>
                  <a:srgbClr val="00AC40"/>
                </a:solidFill>
                <a:latin typeface="+mn-lt"/>
              </a:rPr>
              <a:t>UDP (flush_all)</a:t>
            </a:r>
            <a:br>
              <a:rPr lang="en-US" sz="900" dirty="0">
                <a:solidFill>
                  <a:srgbClr val="00AC40"/>
                </a:solidFill>
                <a:latin typeface="+mn-lt"/>
              </a:rPr>
            </a:br>
            <a:r>
              <a:rPr lang="en-US" sz="900" dirty="0">
                <a:solidFill>
                  <a:srgbClr val="00AC40"/>
                </a:solidFill>
                <a:latin typeface="+mn-lt"/>
              </a:rPr>
              <a:t>to each attacking server</a:t>
            </a:r>
          </a:p>
        </p:txBody>
      </p:sp>
      <p:sp>
        <p:nvSpPr>
          <p:cNvPr id="26" name="Freeform 25"/>
          <p:cNvSpPr/>
          <p:nvPr/>
        </p:nvSpPr>
        <p:spPr bwMode="auto">
          <a:xfrm>
            <a:off x="2535785" y="3022366"/>
            <a:ext cx="899178" cy="736199"/>
          </a:xfrm>
          <a:custGeom>
            <a:avLst/>
            <a:gdLst>
              <a:gd name="connsiteX0" fmla="*/ 1198904 w 1198904"/>
              <a:gd name="connsiteY0" fmla="*/ 906449 h 981599"/>
              <a:gd name="connsiteX1" fmla="*/ 53916 w 1198904"/>
              <a:gd name="connsiteY1" fmla="*/ 890547 h 981599"/>
              <a:gd name="connsiteX2" fmla="*/ 173186 w 1198904"/>
              <a:gd name="connsiteY2" fmla="*/ 0 h 98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8904" h="981599">
                <a:moveTo>
                  <a:pt x="1198904" y="906449"/>
                </a:moveTo>
                <a:cubicBezTo>
                  <a:pt x="711886" y="974035"/>
                  <a:pt x="224869" y="1041622"/>
                  <a:pt x="53916" y="890547"/>
                </a:cubicBezTo>
                <a:cubicBezTo>
                  <a:pt x="-117037" y="739472"/>
                  <a:pt x="173186" y="0"/>
                  <a:pt x="173186" y="0"/>
                </a:cubicBezTo>
              </a:path>
            </a:pathLst>
          </a:custGeom>
          <a:noFill/>
          <a:ln w="12700" cap="sq" algn="ctr">
            <a:solidFill>
              <a:srgbClr val="92D050"/>
            </a:solidFill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 bwMode="auto">
          <a:xfrm>
            <a:off x="2883941" y="3082000"/>
            <a:ext cx="568913" cy="524786"/>
          </a:xfrm>
          <a:custGeom>
            <a:avLst/>
            <a:gdLst>
              <a:gd name="connsiteX0" fmla="*/ 758550 w 758550"/>
              <a:gd name="connsiteY0" fmla="*/ 699715 h 699715"/>
              <a:gd name="connsiteX1" fmla="*/ 19079 w 758550"/>
              <a:gd name="connsiteY1" fmla="*/ 564543 h 699715"/>
              <a:gd name="connsiteX2" fmla="*/ 201959 w 758550"/>
              <a:gd name="connsiteY2" fmla="*/ 0 h 69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550" h="699715">
                <a:moveTo>
                  <a:pt x="758550" y="699715"/>
                </a:moveTo>
                <a:cubicBezTo>
                  <a:pt x="435197" y="690438"/>
                  <a:pt x="111844" y="681162"/>
                  <a:pt x="19079" y="564543"/>
                </a:cubicBezTo>
                <a:cubicBezTo>
                  <a:pt x="-73686" y="447924"/>
                  <a:pt x="201959" y="0"/>
                  <a:pt x="201959" y="0"/>
                </a:cubicBezTo>
              </a:path>
            </a:pathLst>
          </a:custGeom>
          <a:noFill/>
          <a:ln w="12700" cap="sq" algn="ctr">
            <a:solidFill>
              <a:srgbClr val="92D050"/>
            </a:solidFill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 bwMode="auto">
          <a:xfrm>
            <a:off x="3727174" y="3028329"/>
            <a:ext cx="311129" cy="506896"/>
          </a:xfrm>
          <a:custGeom>
            <a:avLst/>
            <a:gdLst>
              <a:gd name="connsiteX0" fmla="*/ 0 w 414839"/>
              <a:gd name="connsiteY0" fmla="*/ 675861 h 675861"/>
              <a:gd name="connsiteX1" fmla="*/ 405517 w 414839"/>
              <a:gd name="connsiteY1" fmla="*/ 365760 h 675861"/>
              <a:gd name="connsiteX2" fmla="*/ 294198 w 414839"/>
              <a:gd name="connsiteY2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839" h="675861">
                <a:moveTo>
                  <a:pt x="0" y="675861"/>
                </a:moveTo>
                <a:cubicBezTo>
                  <a:pt x="178242" y="577132"/>
                  <a:pt x="356484" y="478403"/>
                  <a:pt x="405517" y="365760"/>
                </a:cubicBezTo>
                <a:cubicBezTo>
                  <a:pt x="454550" y="253117"/>
                  <a:pt x="294198" y="0"/>
                  <a:pt x="294198" y="0"/>
                </a:cubicBezTo>
              </a:path>
            </a:pathLst>
          </a:custGeom>
          <a:noFill/>
          <a:ln w="12700" cap="sq" algn="ctr">
            <a:solidFill>
              <a:srgbClr val="92D050"/>
            </a:solidFill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 bwMode="auto">
          <a:xfrm>
            <a:off x="2682769" y="2830711"/>
            <a:ext cx="138793" cy="138793"/>
          </a:xfrm>
          <a:prstGeom prst="ellipse">
            <a:avLst/>
          </a:prstGeom>
          <a:solidFill>
            <a:srgbClr val="92D05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>
              <a:spcBef>
                <a:spcPts val="810"/>
              </a:spcBef>
            </a:pP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827117" y="2748240"/>
            <a:ext cx="138793" cy="138793"/>
          </a:xfrm>
          <a:prstGeom prst="ellipse">
            <a:avLst/>
          </a:prstGeom>
          <a:solidFill>
            <a:srgbClr val="92D05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>
              <a:spcBef>
                <a:spcPts val="810"/>
              </a:spcBef>
            </a:pP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062935" y="2829296"/>
            <a:ext cx="138793" cy="138793"/>
          </a:xfrm>
          <a:prstGeom prst="ellipse">
            <a:avLst/>
          </a:prstGeom>
          <a:solidFill>
            <a:srgbClr val="92D05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>
              <a:spcBef>
                <a:spcPts val="810"/>
              </a:spcBef>
            </a:pP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207283" y="2746825"/>
            <a:ext cx="138793" cy="138793"/>
          </a:xfrm>
          <a:prstGeom prst="ellipse">
            <a:avLst/>
          </a:prstGeom>
          <a:solidFill>
            <a:srgbClr val="92D05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>
              <a:spcBef>
                <a:spcPts val="810"/>
              </a:spcBef>
            </a:pP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443101" y="2827881"/>
            <a:ext cx="138793" cy="138793"/>
          </a:xfrm>
          <a:prstGeom prst="ellipse">
            <a:avLst/>
          </a:prstGeom>
          <a:solidFill>
            <a:srgbClr val="92D05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>
              <a:spcBef>
                <a:spcPts val="810"/>
              </a:spcBef>
            </a:pP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3587449" y="2745410"/>
            <a:ext cx="138793" cy="138793"/>
          </a:xfrm>
          <a:prstGeom prst="ellipse">
            <a:avLst/>
          </a:prstGeom>
          <a:solidFill>
            <a:srgbClr val="92D05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>
              <a:spcBef>
                <a:spcPts val="810"/>
              </a:spcBef>
            </a:pP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823267" y="2826465"/>
            <a:ext cx="138793" cy="138793"/>
          </a:xfrm>
          <a:prstGeom prst="ellipse">
            <a:avLst/>
          </a:prstGeom>
          <a:solidFill>
            <a:srgbClr val="92D05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>
              <a:spcBef>
                <a:spcPts val="810"/>
              </a:spcBef>
            </a:pP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3967615" y="2743995"/>
            <a:ext cx="138793" cy="138793"/>
          </a:xfrm>
          <a:prstGeom prst="ellipse">
            <a:avLst/>
          </a:prstGeom>
          <a:solidFill>
            <a:srgbClr val="92D05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>
              <a:spcBef>
                <a:spcPts val="810"/>
              </a:spcBef>
            </a:pP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203433" y="2825050"/>
            <a:ext cx="138793" cy="138793"/>
          </a:xfrm>
          <a:prstGeom prst="ellipse">
            <a:avLst/>
          </a:prstGeom>
          <a:solidFill>
            <a:srgbClr val="92D05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>
              <a:spcBef>
                <a:spcPts val="810"/>
              </a:spcBef>
            </a:pP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347781" y="2742579"/>
            <a:ext cx="138793" cy="138793"/>
          </a:xfrm>
          <a:prstGeom prst="ellipse">
            <a:avLst/>
          </a:prstGeom>
          <a:solidFill>
            <a:srgbClr val="92D05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>
              <a:spcBef>
                <a:spcPts val="810"/>
              </a:spcBef>
            </a:pP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4588323" y="2145166"/>
            <a:ext cx="730645" cy="759279"/>
          </a:xfrm>
          <a:custGeom>
            <a:avLst/>
            <a:gdLst>
              <a:gd name="connsiteX0" fmla="*/ 0 w 1948768"/>
              <a:gd name="connsiteY0" fmla="*/ 0 h 2645228"/>
              <a:gd name="connsiteX1" fmla="*/ 1948543 w 1948768"/>
              <a:gd name="connsiteY1" fmla="*/ 1284514 h 2645228"/>
              <a:gd name="connsiteX2" fmla="*/ 141514 w 1948768"/>
              <a:gd name="connsiteY2" fmla="*/ 2645228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768" h="2645228">
                <a:moveTo>
                  <a:pt x="0" y="0"/>
                </a:moveTo>
                <a:cubicBezTo>
                  <a:pt x="962478" y="421821"/>
                  <a:pt x="1924957" y="843643"/>
                  <a:pt x="1948543" y="1284514"/>
                </a:cubicBezTo>
                <a:cubicBezTo>
                  <a:pt x="1972129" y="1725385"/>
                  <a:pt x="141514" y="2645228"/>
                  <a:pt x="141514" y="2645228"/>
                </a:cubicBezTo>
              </a:path>
            </a:pathLst>
          </a:custGeom>
          <a:noFill/>
          <a:ln w="28575" cap="sq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 42"/>
          <p:cNvSpPr/>
          <p:nvPr/>
        </p:nvSpPr>
        <p:spPr bwMode="auto">
          <a:xfrm>
            <a:off x="3708016" y="2145166"/>
            <a:ext cx="730645" cy="759279"/>
          </a:xfrm>
          <a:custGeom>
            <a:avLst/>
            <a:gdLst>
              <a:gd name="connsiteX0" fmla="*/ 0 w 1948768"/>
              <a:gd name="connsiteY0" fmla="*/ 0 h 2645228"/>
              <a:gd name="connsiteX1" fmla="*/ 1948543 w 1948768"/>
              <a:gd name="connsiteY1" fmla="*/ 1284514 h 2645228"/>
              <a:gd name="connsiteX2" fmla="*/ 141514 w 1948768"/>
              <a:gd name="connsiteY2" fmla="*/ 2645228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768" h="2645228">
                <a:moveTo>
                  <a:pt x="0" y="0"/>
                </a:moveTo>
                <a:cubicBezTo>
                  <a:pt x="962478" y="421821"/>
                  <a:pt x="1924957" y="843643"/>
                  <a:pt x="1948543" y="1284514"/>
                </a:cubicBezTo>
                <a:cubicBezTo>
                  <a:pt x="1972129" y="1725385"/>
                  <a:pt x="141514" y="2645228"/>
                  <a:pt x="141514" y="2645228"/>
                </a:cubicBezTo>
              </a:path>
            </a:pathLst>
          </a:custGeom>
          <a:noFill/>
          <a:ln w="28575" cap="sq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 50"/>
          <p:cNvSpPr/>
          <p:nvPr/>
        </p:nvSpPr>
        <p:spPr bwMode="auto">
          <a:xfrm>
            <a:off x="3841474" y="3044498"/>
            <a:ext cx="597187" cy="605028"/>
          </a:xfrm>
          <a:custGeom>
            <a:avLst/>
            <a:gdLst>
              <a:gd name="connsiteX0" fmla="*/ 0 w 414839"/>
              <a:gd name="connsiteY0" fmla="*/ 675861 h 675861"/>
              <a:gd name="connsiteX1" fmla="*/ 405517 w 414839"/>
              <a:gd name="connsiteY1" fmla="*/ 365760 h 675861"/>
              <a:gd name="connsiteX2" fmla="*/ 294198 w 414839"/>
              <a:gd name="connsiteY2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839" h="675861">
                <a:moveTo>
                  <a:pt x="0" y="675861"/>
                </a:moveTo>
                <a:cubicBezTo>
                  <a:pt x="178242" y="577132"/>
                  <a:pt x="356484" y="478403"/>
                  <a:pt x="405517" y="365760"/>
                </a:cubicBezTo>
                <a:cubicBezTo>
                  <a:pt x="454550" y="253117"/>
                  <a:pt x="294198" y="0"/>
                  <a:pt x="294198" y="0"/>
                </a:cubicBezTo>
              </a:path>
            </a:pathLst>
          </a:custGeom>
          <a:noFill/>
          <a:ln w="12700" cap="sq" algn="ctr">
            <a:solidFill>
              <a:srgbClr val="92D050"/>
            </a:solidFill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3884" y="3530049"/>
            <a:ext cx="753731" cy="196913"/>
          </a:xfrm>
          <a:prstGeom prst="rect">
            <a:avLst/>
          </a:prstGeom>
        </p:spPr>
      </p:pic>
      <p:sp>
        <p:nvSpPr>
          <p:cNvPr id="52" name="Freeform 51"/>
          <p:cNvSpPr/>
          <p:nvPr/>
        </p:nvSpPr>
        <p:spPr bwMode="auto">
          <a:xfrm rot="10800000">
            <a:off x="1724445" y="1795099"/>
            <a:ext cx="761482" cy="1983921"/>
          </a:xfrm>
          <a:custGeom>
            <a:avLst/>
            <a:gdLst>
              <a:gd name="connsiteX0" fmla="*/ 0 w 1948768"/>
              <a:gd name="connsiteY0" fmla="*/ 0 h 2645228"/>
              <a:gd name="connsiteX1" fmla="*/ 1948543 w 1948768"/>
              <a:gd name="connsiteY1" fmla="*/ 1284514 h 2645228"/>
              <a:gd name="connsiteX2" fmla="*/ 141514 w 1948768"/>
              <a:gd name="connsiteY2" fmla="*/ 2645228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768" h="2645228">
                <a:moveTo>
                  <a:pt x="0" y="0"/>
                </a:moveTo>
                <a:cubicBezTo>
                  <a:pt x="962478" y="421821"/>
                  <a:pt x="1924957" y="843643"/>
                  <a:pt x="1948543" y="1284514"/>
                </a:cubicBezTo>
                <a:cubicBezTo>
                  <a:pt x="1972129" y="1725385"/>
                  <a:pt x="141514" y="2645228"/>
                  <a:pt x="141514" y="2645228"/>
                </a:cubicBezTo>
              </a:path>
            </a:pathLst>
          </a:custGeom>
          <a:noFill/>
          <a:ln w="38100" cap="sq" algn="ctr">
            <a:solidFill>
              <a:srgbClr val="92D050"/>
            </a:solidFill>
            <a:prstDash val="lg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 bwMode="auto">
          <a:xfrm>
            <a:off x="1198576" y="4305160"/>
            <a:ext cx="4864873" cy="4247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spAutoFit/>
          </a:bodyPr>
          <a:lstStyle/>
          <a:p>
            <a:r>
              <a:rPr lang="en-US" sz="1200" b="1" dirty="0">
                <a:solidFill>
                  <a:srgbClr val="00AC40"/>
                </a:solidFill>
                <a:latin typeface="+mn-lt"/>
              </a:rPr>
              <a:t>COUNTERMEASURE </a:t>
            </a:r>
            <a:r>
              <a:rPr lang="en-US" sz="1200" dirty="0">
                <a:solidFill>
                  <a:srgbClr val="00AC40"/>
                </a:solidFill>
                <a:latin typeface="+mn-lt"/>
              </a:rPr>
              <a:t>is </a:t>
            </a:r>
            <a:r>
              <a:rPr lang="en-US" sz="1200" b="1" dirty="0">
                <a:solidFill>
                  <a:srgbClr val="00AC40"/>
                </a:solidFill>
                <a:latin typeface="+mn-lt"/>
              </a:rPr>
              <a:t>10,000 </a:t>
            </a:r>
            <a:r>
              <a:rPr lang="en-US" sz="1200" dirty="0">
                <a:solidFill>
                  <a:srgbClr val="00AC40"/>
                </a:solidFill>
                <a:latin typeface="+mn-lt"/>
              </a:rPr>
              <a:t>times more efficient than attacker’s reload – reverse of amplification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787E67F6-95DF-9149-BEDB-A358B6FD49AC}"/>
              </a:ext>
            </a:extLst>
          </p:cNvPr>
          <p:cNvSpPr/>
          <p:nvPr/>
        </p:nvSpPr>
        <p:spPr bwMode="auto">
          <a:xfrm flipH="1">
            <a:off x="2491251" y="2145166"/>
            <a:ext cx="730645" cy="759279"/>
          </a:xfrm>
          <a:custGeom>
            <a:avLst/>
            <a:gdLst>
              <a:gd name="connsiteX0" fmla="*/ 0 w 1948768"/>
              <a:gd name="connsiteY0" fmla="*/ 0 h 2645228"/>
              <a:gd name="connsiteX1" fmla="*/ 1948543 w 1948768"/>
              <a:gd name="connsiteY1" fmla="*/ 1284514 h 2645228"/>
              <a:gd name="connsiteX2" fmla="*/ 141514 w 1948768"/>
              <a:gd name="connsiteY2" fmla="*/ 2645228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768" h="2645228">
                <a:moveTo>
                  <a:pt x="0" y="0"/>
                </a:moveTo>
                <a:cubicBezTo>
                  <a:pt x="962478" y="421821"/>
                  <a:pt x="1924957" y="843643"/>
                  <a:pt x="1948543" y="1284514"/>
                </a:cubicBezTo>
                <a:cubicBezTo>
                  <a:pt x="1972129" y="1725385"/>
                  <a:pt x="141514" y="2645228"/>
                  <a:pt x="141514" y="2645228"/>
                </a:cubicBezTo>
              </a:path>
            </a:pathLst>
          </a:custGeom>
          <a:noFill/>
          <a:ln w="28575" cap="sq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76FFE2-3657-354F-A310-CDC8D2FE65FA}"/>
              </a:ext>
            </a:extLst>
          </p:cNvPr>
          <p:cNvSpPr txBox="1"/>
          <p:nvPr/>
        </p:nvSpPr>
        <p:spPr bwMode="auto">
          <a:xfrm>
            <a:off x="3052895" y="3137032"/>
            <a:ext cx="899606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+mn-lt"/>
              </a:rPr>
              <a:t>UDP (</a:t>
            </a:r>
            <a:r>
              <a:rPr lang="en-US" sz="900" b="1" dirty="0" err="1">
                <a:solidFill>
                  <a:schemeClr val="tx2"/>
                </a:solidFill>
                <a:latin typeface="+mn-lt"/>
              </a:rPr>
              <a:t>flush_all</a:t>
            </a:r>
            <a:r>
              <a:rPr lang="en-US" sz="900" b="1" dirty="0">
                <a:solidFill>
                  <a:schemeClr val="tx2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3361509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err="1"/>
              <a:t>Memcached’s</a:t>
            </a:r>
            <a:r>
              <a:rPr lang="en-GB" sz="1600" i="1" dirty="0"/>
              <a:t> </a:t>
            </a:r>
            <a:r>
              <a:rPr lang="en-GB" sz="1600" i="1" dirty="0" err="1"/>
              <a:t>flush_all</a:t>
            </a:r>
            <a:r>
              <a:rPr lang="en-GB" sz="1600" dirty="0"/>
              <a:t> command instantly clears all cache entries</a:t>
            </a:r>
          </a:p>
          <a:p>
            <a:pPr lvl="1"/>
            <a:r>
              <a:rPr lang="en-US" sz="1400" dirty="0"/>
              <a:t>Provides ability to rapidly diminish sustained attacks</a:t>
            </a:r>
          </a:p>
          <a:p>
            <a:pPr lvl="1"/>
            <a:r>
              <a:rPr lang="en-US" sz="1400" dirty="0"/>
              <a:t>No data is destroyed, but, need to be aware of any legal implications</a:t>
            </a:r>
          </a:p>
          <a:p>
            <a:r>
              <a:rPr lang="en-US" sz="1600" dirty="0"/>
              <a:t>Countermeasure can begin immediately with no collateral damage</a:t>
            </a:r>
          </a:p>
          <a:p>
            <a:pPr lvl="1"/>
            <a:r>
              <a:rPr lang="en-US" sz="1450" dirty="0"/>
              <a:t>Packet rate is minimal (reverse of amplification)</a:t>
            </a:r>
          </a:p>
          <a:p>
            <a:r>
              <a:rPr lang="en-US" sz="1600" dirty="0"/>
              <a:t>Automated countermeasure generation is trivial…</a:t>
            </a:r>
          </a:p>
          <a:p>
            <a:pPr lvl="1"/>
            <a:r>
              <a:rPr lang="en-US" sz="1400" dirty="0" err="1"/>
              <a:t>netcat</a:t>
            </a:r>
            <a:endParaRPr lang="en-US" sz="1400" dirty="0"/>
          </a:p>
          <a:p>
            <a:pPr lvl="2"/>
            <a:r>
              <a:rPr lang="en-US" sz="1000" dirty="0"/>
              <a:t>python -c "print '\0\x01\0\0\0\x01\0\0flush_all\r\n'" | </a:t>
            </a:r>
            <a:r>
              <a:rPr lang="en-US" sz="1000" dirty="0" err="1"/>
              <a:t>nc</a:t>
            </a:r>
            <a:r>
              <a:rPr lang="en-US" sz="1000" dirty="0"/>
              <a:t> -</a:t>
            </a:r>
            <a:r>
              <a:rPr lang="en-US" sz="1000" dirty="0" err="1"/>
              <a:t>nvvu</a:t>
            </a:r>
            <a:r>
              <a:rPr lang="en-US" sz="1000" dirty="0"/>
              <a:t> </a:t>
            </a:r>
            <a:r>
              <a:rPr lang="en-US" sz="1000" dirty="0" err="1"/>
              <a:t>xxx.xxx.xxx.xxx</a:t>
            </a:r>
            <a:r>
              <a:rPr lang="en-US" sz="1000" dirty="0"/>
              <a:t> 11211 &gt; /</a:t>
            </a:r>
            <a:r>
              <a:rPr lang="en-US" sz="1000" dirty="0" err="1"/>
              <a:t>tmp</a:t>
            </a:r>
            <a:r>
              <a:rPr lang="en-US" sz="1000" dirty="0"/>
              <a:t>/null</a:t>
            </a:r>
          </a:p>
          <a:p>
            <a:pPr lvl="1"/>
            <a:r>
              <a:rPr lang="en-US" sz="1400" dirty="0"/>
              <a:t>/dev/</a:t>
            </a:r>
            <a:r>
              <a:rPr lang="en-US" sz="1400" dirty="0" err="1"/>
              <a:t>udp</a:t>
            </a:r>
            <a:endParaRPr lang="en-US" sz="1400" dirty="0"/>
          </a:p>
          <a:p>
            <a:pPr lvl="2"/>
            <a:r>
              <a:rPr lang="mr-IN" sz="1000" dirty="0" err="1"/>
              <a:t>echo</a:t>
            </a:r>
            <a:r>
              <a:rPr lang="mr-IN" sz="1000" dirty="0"/>
              <a:t> -</a:t>
            </a:r>
            <a:r>
              <a:rPr lang="mr-IN" sz="1000" dirty="0" err="1"/>
              <a:t>ne</a:t>
            </a:r>
            <a:r>
              <a:rPr lang="mr-IN" sz="1000" dirty="0"/>
              <a:t> '\0\x01\0\0\0\x01\0\0flush_all\</a:t>
            </a:r>
            <a:r>
              <a:rPr lang="mr-IN" sz="1000" dirty="0" err="1"/>
              <a:t>r</a:t>
            </a:r>
            <a:r>
              <a:rPr lang="mr-IN" sz="1000" dirty="0"/>
              <a:t>\</a:t>
            </a:r>
            <a:r>
              <a:rPr lang="mr-IN" sz="1000" dirty="0" err="1"/>
              <a:t>n</a:t>
            </a:r>
            <a:r>
              <a:rPr lang="mr-IN" sz="1000" dirty="0"/>
              <a:t>' &gt; /</a:t>
            </a:r>
            <a:r>
              <a:rPr lang="mr-IN" sz="1000" dirty="0" err="1"/>
              <a:t>dev</a:t>
            </a:r>
            <a:r>
              <a:rPr lang="mr-IN" sz="1000" dirty="0"/>
              <a:t>/</a:t>
            </a:r>
            <a:r>
              <a:rPr lang="mr-IN" sz="1000" dirty="0" err="1"/>
              <a:t>udp</a:t>
            </a:r>
            <a:r>
              <a:rPr lang="mr-IN" sz="1000" dirty="0"/>
              <a:t>/</a:t>
            </a:r>
            <a:r>
              <a:rPr lang="en-US" sz="1000" dirty="0" err="1"/>
              <a:t>xxx.xxx.xxx.xxx</a:t>
            </a:r>
            <a:r>
              <a:rPr lang="mr-IN" sz="1000" dirty="0"/>
              <a:t>/</a:t>
            </a:r>
            <a:r>
              <a:rPr lang="mr-IN" sz="1000" dirty="0">
                <a:cs typeface="+mn-cs"/>
              </a:rPr>
              <a:t>11211</a:t>
            </a:r>
            <a:endParaRPr lang="en-US" sz="1400" dirty="0">
              <a:cs typeface="+mn-cs"/>
            </a:endParaRPr>
          </a:p>
          <a:p>
            <a:pPr lvl="1"/>
            <a:r>
              <a:rPr lang="en-US" sz="1400" dirty="0"/>
              <a:t>Where </a:t>
            </a:r>
            <a:r>
              <a:rPr lang="en-US" sz="1400" dirty="0" err="1"/>
              <a:t>xxx.xxx.xxx.xxx</a:t>
            </a:r>
            <a:r>
              <a:rPr lang="en-US" sz="1400" dirty="0"/>
              <a:t> is the source IP of an attacking </a:t>
            </a:r>
            <a:r>
              <a:rPr lang="en-US" sz="1400" dirty="0" err="1"/>
              <a:t>memcached</a:t>
            </a:r>
            <a:endParaRPr lang="en-US" sz="1400" dirty="0"/>
          </a:p>
          <a:p>
            <a:r>
              <a:rPr lang="en-US" sz="1600" dirty="0"/>
              <a:t>Once amplification is destroyed </a:t>
            </a:r>
            <a:r>
              <a:rPr lang="en-US" sz="1600" dirty="0" err="1"/>
              <a:t>memcache</a:t>
            </a:r>
            <a:r>
              <a:rPr lang="en-US" sz="1600" dirty="0"/>
              <a:t> is useless for DDoS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Neutralising </a:t>
            </a:r>
            <a:r>
              <a:rPr lang="en-GB" sz="2400" dirty="0" err="1"/>
              <a:t>Memcached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895941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A59C1D-9134-034F-8FD8-59123F7C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Public </a:t>
            </a:r>
            <a:r>
              <a:rPr lang="en-GB" sz="2400" dirty="0" err="1"/>
              <a:t>Memcached</a:t>
            </a:r>
            <a:r>
              <a:rPr lang="en-GB" sz="2400" dirty="0"/>
              <a:t> Servers in Decline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1F1E3-71C2-634E-A312-8D4427E665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125" y="771167"/>
            <a:ext cx="4714819" cy="3691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DE3FF7-F489-5A40-A530-EF1AB9DC3635}"/>
              </a:ext>
            </a:extLst>
          </p:cNvPr>
          <p:cNvSpPr txBox="1"/>
          <p:nvPr/>
        </p:nvSpPr>
        <p:spPr bwMode="auto">
          <a:xfrm>
            <a:off x="196409" y="1243512"/>
            <a:ext cx="934872" cy="78175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+mn-lt"/>
              </a:rPr>
              <a:t>April 2018</a:t>
            </a:r>
          </a:p>
          <a:p>
            <a:r>
              <a:rPr lang="en-GB" sz="1400" dirty="0">
                <a:solidFill>
                  <a:schemeClr val="tx2"/>
                </a:solidFill>
                <a:latin typeface="+mn-lt"/>
              </a:rPr>
              <a:t>Oct 2017</a:t>
            </a:r>
          </a:p>
          <a:p>
            <a:pPr>
              <a:spcBef>
                <a:spcPts val="0"/>
              </a:spcBef>
            </a:pPr>
            <a:endParaRPr lang="en-GB" sz="1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898C7-6DC8-344B-9A31-CA0D270BA6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" y="1998773"/>
            <a:ext cx="1526001" cy="171884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D4885720-481C-4A41-9B8D-EB51CE8E671B}"/>
              </a:ext>
            </a:extLst>
          </p:cNvPr>
          <p:cNvSpPr/>
          <p:nvPr/>
        </p:nvSpPr>
        <p:spPr bwMode="auto">
          <a:xfrm>
            <a:off x="1102706" y="1340807"/>
            <a:ext cx="176626" cy="103128"/>
          </a:xfrm>
          <a:prstGeom prst="rightArrow">
            <a:avLst/>
          </a:prstGeom>
          <a:solidFill>
            <a:schemeClr val="accent4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02BB119-86F1-2F47-A6E6-C66A0D299CC5}"/>
              </a:ext>
            </a:extLst>
          </p:cNvPr>
          <p:cNvSpPr/>
          <p:nvPr/>
        </p:nvSpPr>
        <p:spPr bwMode="auto">
          <a:xfrm rot="3076169">
            <a:off x="784151" y="1828945"/>
            <a:ext cx="176626" cy="103128"/>
          </a:xfrm>
          <a:prstGeom prst="rightArrow">
            <a:avLst/>
          </a:prstGeom>
          <a:solidFill>
            <a:schemeClr val="accent4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013F82-7097-8342-999E-C56A92238BA3}"/>
              </a:ext>
            </a:extLst>
          </p:cNvPr>
          <p:cNvSpPr txBox="1"/>
          <p:nvPr/>
        </p:nvSpPr>
        <p:spPr bwMode="auto">
          <a:xfrm>
            <a:off x="600180" y="4514201"/>
            <a:ext cx="5737469" cy="2862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1400" dirty="0">
                <a:solidFill>
                  <a:srgbClr val="00AC40"/>
                </a:solidFill>
              </a:rPr>
              <a:t>Number of vulnerable servers is diminishing due to publicity of exploit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DD565E-FF98-6A48-BFB3-EDBF7A363C6D}"/>
              </a:ext>
            </a:extLst>
          </p:cNvPr>
          <p:cNvSpPr/>
          <p:nvPr/>
        </p:nvSpPr>
        <p:spPr bwMode="auto">
          <a:xfrm>
            <a:off x="1301103" y="1294311"/>
            <a:ext cx="505927" cy="200423"/>
          </a:xfrm>
          <a:prstGeom prst="ellipse">
            <a:avLst/>
          </a:prstGeom>
          <a:noFill/>
          <a:ln w="127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398D6A-B1AC-6640-9C6B-C0A7B50BBB19}"/>
              </a:ext>
            </a:extLst>
          </p:cNvPr>
          <p:cNvSpPr/>
          <p:nvPr/>
        </p:nvSpPr>
        <p:spPr bwMode="auto">
          <a:xfrm>
            <a:off x="814874" y="1983740"/>
            <a:ext cx="505927" cy="200423"/>
          </a:xfrm>
          <a:prstGeom prst="ellipse">
            <a:avLst/>
          </a:prstGeom>
          <a:noFill/>
          <a:ln w="127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6577489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3D8-75CA-CF47-97B2-DA5A417F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/>
              <a:t>Memcached</a:t>
            </a:r>
            <a:r>
              <a:rPr lang="en-GB" sz="2400" dirty="0"/>
              <a:t> Vulnerability Fixed?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7D7583-107C-B34F-8179-7FE5CAD4D4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751" y="1073463"/>
            <a:ext cx="3693359" cy="3386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C43999-2E61-AF48-BADC-76929B7B55B9}"/>
              </a:ext>
            </a:extLst>
          </p:cNvPr>
          <p:cNvSpPr txBox="1"/>
          <p:nvPr/>
        </p:nvSpPr>
        <p:spPr bwMode="auto">
          <a:xfrm>
            <a:off x="541717" y="4514201"/>
            <a:ext cx="5854424" cy="2862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1400" dirty="0" err="1">
                <a:solidFill>
                  <a:srgbClr val="00AC40"/>
                </a:solidFill>
              </a:rPr>
              <a:t>Memcached</a:t>
            </a:r>
            <a:r>
              <a:rPr lang="en-US" sz="1400" dirty="0">
                <a:solidFill>
                  <a:srgbClr val="00AC40"/>
                </a:solidFill>
              </a:rPr>
              <a:t> authors release latest version with UDP disabled by default</a:t>
            </a:r>
          </a:p>
        </p:txBody>
      </p:sp>
    </p:spTree>
    <p:extLst>
      <p:ext uri="{BB962C8B-B14F-4D97-AF65-F5344CB8AC3E}">
        <p14:creationId xmlns:p14="http://schemas.microsoft.com/office/powerpoint/2010/main" val="2362186186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02531"/>
            <a:ext cx="5968602" cy="3565411"/>
          </a:xfrm>
        </p:spPr>
        <p:txBody>
          <a:bodyPr>
            <a:normAutofit/>
          </a:bodyPr>
          <a:lstStyle/>
          <a:p>
            <a:pPr fontAlgn="base"/>
            <a:r>
              <a:rPr lang="en-GB" sz="1800" b="1" dirty="0"/>
              <a:t>DDoS as a whole still on the Increase</a:t>
            </a:r>
          </a:p>
          <a:p>
            <a:pPr lvl="1"/>
            <a:r>
              <a:rPr lang="en-GB" sz="1600" dirty="0"/>
              <a:t>Attack Methods/Vectors more Sophisticated</a:t>
            </a:r>
          </a:p>
          <a:p>
            <a:pPr lvl="1"/>
            <a:r>
              <a:rPr lang="en-GB" sz="1600" dirty="0"/>
              <a:t>No surprise that new vectors such as </a:t>
            </a:r>
            <a:r>
              <a:rPr lang="en-GB" sz="1600" dirty="0" err="1"/>
              <a:t>memcached</a:t>
            </a:r>
            <a:r>
              <a:rPr lang="en-GB" sz="1600" dirty="0"/>
              <a:t> emerge</a:t>
            </a:r>
          </a:p>
          <a:p>
            <a:r>
              <a:rPr lang="en-GB" sz="1800" b="1" dirty="0"/>
              <a:t>Traditional Protection is not effective enough</a:t>
            </a:r>
          </a:p>
          <a:p>
            <a:pPr lvl="1"/>
            <a:r>
              <a:rPr lang="en-GB" sz="1600" dirty="0"/>
              <a:t>Typically too slow to react to avoid damage</a:t>
            </a:r>
            <a:endParaRPr lang="en-GB" sz="1400" dirty="0"/>
          </a:p>
          <a:p>
            <a:pPr fontAlgn="base"/>
            <a:r>
              <a:rPr lang="en-GB" sz="1800" b="1" dirty="0"/>
              <a:t>Service and Hosting Provider Reputation is at Risk </a:t>
            </a:r>
          </a:p>
          <a:p>
            <a:pPr lvl="1"/>
            <a:r>
              <a:rPr lang="en-GB" sz="1600" dirty="0"/>
              <a:t>Many organisation still believe their provider protects them</a:t>
            </a:r>
            <a:endParaRPr lang="en-GB" sz="1450" dirty="0"/>
          </a:p>
          <a:p>
            <a:pPr fontAlgn="base"/>
            <a:r>
              <a:rPr lang="en-GB" sz="1800" b="1" dirty="0"/>
              <a:t>Deploying Modern DDoS Protection is an Opportunity</a:t>
            </a:r>
            <a:endParaRPr lang="en-GB" sz="1800" dirty="0"/>
          </a:p>
          <a:p>
            <a:pPr lvl="1"/>
            <a:r>
              <a:rPr lang="en-GB" sz="1450" dirty="0"/>
              <a:t>Removes all DDoS Traffic from your infrastructure</a:t>
            </a:r>
          </a:p>
          <a:p>
            <a:pPr lvl="1"/>
            <a:r>
              <a:rPr lang="en-GB" sz="1450" dirty="0"/>
              <a:t>Differentiates you from your competitors</a:t>
            </a:r>
          </a:p>
          <a:p>
            <a:pPr lvl="1"/>
            <a:r>
              <a:rPr lang="en-GB" sz="1450" dirty="0"/>
              <a:t>Can enable incremental revenue stream by selling on as a service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391" dirty="0"/>
              <a:t>Summary</a:t>
            </a:r>
            <a:endParaRPr lang="en-US" sz="2391" dirty="0"/>
          </a:p>
        </p:txBody>
      </p:sp>
    </p:spTree>
    <p:extLst>
      <p:ext uri="{BB962C8B-B14F-4D97-AF65-F5344CB8AC3E}">
        <p14:creationId xmlns:p14="http://schemas.microsoft.com/office/powerpoint/2010/main" val="1868015454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germin8.com/wp-content/uploads/2015/02/faq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843" y="1408554"/>
            <a:ext cx="2104638" cy="13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64" y="1885950"/>
            <a:ext cx="3062112" cy="1440180"/>
          </a:xfrm>
        </p:spPr>
        <p:txBody>
          <a:bodyPr/>
          <a:lstStyle/>
          <a:p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Questions?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592920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Thank You!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4370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B9FA56A1-D7C3-5B4C-BB34-8354E3546AF2}"/>
              </a:ext>
            </a:extLst>
          </p:cNvPr>
          <p:cNvSpPr txBox="1"/>
          <p:nvPr/>
        </p:nvSpPr>
        <p:spPr>
          <a:xfrm>
            <a:off x="5738140" y="1176444"/>
            <a:ext cx="1084041" cy="40395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defTabSz="684610"/>
            <a:r>
              <a:rPr lang="en-US" sz="750" b="1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Memcached</a:t>
            </a:r>
            <a:br>
              <a:rPr lang="en-US" sz="750" b="1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GitHub</a:t>
            </a:r>
            <a:b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1.35-1.7Tbps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2942032" y="799053"/>
            <a:ext cx="1714770" cy="4039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4610"/>
            <a:r>
              <a:rPr lang="sv-SE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500 Gbps Hong Kong attack</a:t>
            </a:r>
            <a:b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France swarmed after terror attack</a:t>
            </a:r>
            <a:b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PlayStation &amp; Xbox hit at Christmas 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4876205" y="1176444"/>
            <a:ext cx="1084041" cy="40395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defTabSz="684610"/>
            <a:r>
              <a:rPr lang="en-US" sz="750" b="1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Mirai</a:t>
            </a:r>
            <a:r>
              <a:rPr lang="en-US" sz="75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 Botnet</a:t>
            </a:r>
            <a:br>
              <a:rPr lang="en-US" sz="750" b="1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OVH / Krebs / DYN</a:t>
            </a:r>
            <a:b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600 Gbps -&gt; 1Tbps</a:t>
            </a:r>
          </a:p>
        </p:txBody>
      </p:sp>
      <p:cxnSp>
        <p:nvCxnSpPr>
          <p:cNvPr id="167" name="Elbow Connector 166"/>
          <p:cNvCxnSpPr>
            <a:stCxn id="166" idx="0"/>
            <a:endCxn id="78" idx="4"/>
          </p:cNvCxnSpPr>
          <p:nvPr/>
        </p:nvCxnSpPr>
        <p:spPr bwMode="auto">
          <a:xfrm rot="5400000" flipH="1" flipV="1">
            <a:off x="4625226" y="2610908"/>
            <a:ext cx="1345047" cy="187133"/>
          </a:xfrm>
          <a:prstGeom prst="bentConnector3">
            <a:avLst>
              <a:gd name="adj1" fmla="val 27879"/>
            </a:avLst>
          </a:prstGeom>
          <a:solidFill>
            <a:srgbClr val="4D4D4D"/>
          </a:solidFill>
          <a:ln w="2222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8" name="Oval 77"/>
          <p:cNvSpPr/>
          <p:nvPr/>
        </p:nvSpPr>
        <p:spPr bwMode="auto">
          <a:xfrm>
            <a:off x="5157192" y="1564782"/>
            <a:ext cx="468247" cy="46716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900" kern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634364" y="2094191"/>
            <a:ext cx="612478" cy="40395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defTabSz="684610"/>
            <a:r>
              <a:rPr lang="en-US" sz="75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Rio</a:t>
            </a:r>
            <a:br>
              <a:rPr lang="en-US" sz="750" b="1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75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Olympics </a:t>
            </a:r>
            <a: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540 </a:t>
            </a:r>
            <a:r>
              <a:rPr lang="en-US" sz="750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Gbps</a:t>
            </a:r>
            <a:endParaRPr lang="en-US" sz="75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cxnSp>
        <p:nvCxnSpPr>
          <p:cNvPr id="185" name="Elbow Connector 184"/>
          <p:cNvCxnSpPr>
            <a:endCxn id="184" idx="0"/>
          </p:cNvCxnSpPr>
          <p:nvPr/>
        </p:nvCxnSpPr>
        <p:spPr bwMode="auto">
          <a:xfrm rot="16200000" flipH="1">
            <a:off x="3033556" y="2435618"/>
            <a:ext cx="1828336" cy="318635"/>
          </a:xfrm>
          <a:prstGeom prst="bentConnector3">
            <a:avLst>
              <a:gd name="adj1" fmla="val 14574"/>
            </a:avLst>
          </a:prstGeom>
          <a:solidFill>
            <a:srgbClr val="4D4D4D"/>
          </a:solidFill>
          <a:ln w="22225" cap="flat" cmpd="sng" algn="ctr">
            <a:solidFill>
              <a:srgbClr val="FF6600">
                <a:lumMod val="40000"/>
                <a:lumOff val="6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3" name="TextBox 102"/>
          <p:cNvSpPr txBox="1"/>
          <p:nvPr/>
        </p:nvSpPr>
        <p:spPr>
          <a:xfrm>
            <a:off x="3127164" y="2103701"/>
            <a:ext cx="1003419" cy="4039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4610"/>
            <a:r>
              <a:rPr lang="en-US" sz="750" b="1" dirty="0" err="1">
                <a:solidFill>
                  <a:schemeClr val="accent3"/>
                </a:solidFill>
                <a:latin typeface="Arial"/>
              </a:rPr>
              <a:t>Spamhaus</a:t>
            </a:r>
            <a:r>
              <a:rPr lang="en-US" sz="750" b="1" dirty="0">
                <a:solidFill>
                  <a:schemeClr val="accent3"/>
                </a:solidFill>
                <a:latin typeface="Arial"/>
              </a:rPr>
              <a:t> attack: </a:t>
            </a:r>
            <a:br>
              <a:rPr lang="en-US" sz="750" b="1" dirty="0">
                <a:solidFill>
                  <a:schemeClr val="accent3"/>
                </a:solidFill>
                <a:latin typeface="Arial"/>
              </a:rPr>
            </a:br>
            <a:r>
              <a:rPr lang="en-US" sz="75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rPr>
              <a:t>Reported to reach 310 </a:t>
            </a:r>
            <a:r>
              <a:rPr lang="en-US" sz="75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rPr>
              <a:t>Gbps</a:t>
            </a:r>
            <a:endParaRPr lang="en-US" sz="750" b="1" dirty="0">
              <a:solidFill>
                <a:schemeClr val="tx1">
                  <a:lumMod val="60000"/>
                  <a:lumOff val="40000"/>
                </a:schemeClr>
              </a:solidFill>
              <a:latin typeface="Arial"/>
            </a:endParaRPr>
          </a:p>
        </p:txBody>
      </p:sp>
      <p:cxnSp>
        <p:nvCxnSpPr>
          <p:cNvPr id="91" name="Straight Connector 90"/>
          <p:cNvCxnSpPr/>
          <p:nvPr/>
        </p:nvCxnSpPr>
        <p:spPr bwMode="auto">
          <a:xfrm>
            <a:off x="1778576" y="3841705"/>
            <a:ext cx="0" cy="34290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>
            <a:off x="2323834" y="3841705"/>
            <a:ext cx="0" cy="34290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2861789" y="3841705"/>
            <a:ext cx="0" cy="34290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3392910" y="3841705"/>
            <a:ext cx="0" cy="34290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>
            <a:off x="3883779" y="3841705"/>
            <a:ext cx="0" cy="34290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9" name="TextBox 128"/>
          <p:cNvSpPr txBox="1"/>
          <p:nvPr/>
        </p:nvSpPr>
        <p:spPr>
          <a:xfrm>
            <a:off x="3639719" y="4151349"/>
            <a:ext cx="572265" cy="2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610"/>
            <a:r>
              <a:rPr lang="en-US" sz="788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2013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532311" y="4151349"/>
            <a:ext cx="572265" cy="2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610"/>
            <a:r>
              <a:rPr lang="en-US" sz="788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2005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079923" y="4151349"/>
            <a:ext cx="572265" cy="2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610"/>
            <a:r>
              <a:rPr lang="en-US" sz="788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2007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600111" y="4151349"/>
            <a:ext cx="572265" cy="2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610"/>
            <a:r>
              <a:rPr lang="en-US" sz="788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2009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3152597" y="4151349"/>
            <a:ext cx="572265" cy="2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610"/>
            <a:r>
              <a:rPr lang="en-US" sz="788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2011</a:t>
            </a: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4402108" y="3845395"/>
            <a:ext cx="0" cy="34290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2" name="TextBox 81"/>
          <p:cNvSpPr txBox="1"/>
          <p:nvPr/>
        </p:nvSpPr>
        <p:spPr>
          <a:xfrm>
            <a:off x="4149891" y="4155039"/>
            <a:ext cx="501090" cy="2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610"/>
            <a:r>
              <a:rPr lang="en-US" sz="788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2015</a:t>
            </a:r>
          </a:p>
        </p:txBody>
      </p:sp>
      <p:cxnSp>
        <p:nvCxnSpPr>
          <p:cNvPr id="127" name="Straight Connector 126"/>
          <p:cNvCxnSpPr/>
          <p:nvPr/>
        </p:nvCxnSpPr>
        <p:spPr bwMode="auto">
          <a:xfrm>
            <a:off x="4911715" y="3845395"/>
            <a:ext cx="0" cy="34290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9" name="TextBox 148"/>
          <p:cNvSpPr txBox="1"/>
          <p:nvPr/>
        </p:nvSpPr>
        <p:spPr>
          <a:xfrm>
            <a:off x="4659497" y="4155039"/>
            <a:ext cx="501090" cy="2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610"/>
            <a:r>
              <a:rPr lang="en-US" sz="788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2016</a:t>
            </a:r>
          </a:p>
        </p:txBody>
      </p:sp>
      <p:cxnSp>
        <p:nvCxnSpPr>
          <p:cNvPr id="164" name="Straight Connector 163"/>
          <p:cNvCxnSpPr/>
          <p:nvPr/>
        </p:nvCxnSpPr>
        <p:spPr bwMode="auto">
          <a:xfrm>
            <a:off x="5409410" y="3845395"/>
            <a:ext cx="0" cy="34290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Striped Right Arrow 8"/>
          <p:cNvSpPr/>
          <p:nvPr/>
        </p:nvSpPr>
        <p:spPr>
          <a:xfrm>
            <a:off x="1278432" y="3705359"/>
            <a:ext cx="5302250" cy="198384"/>
          </a:xfrm>
          <a:prstGeom prst="stripedRightArrow">
            <a:avLst>
              <a:gd name="adj1" fmla="val 57142"/>
              <a:gd name="adj2" fmla="val 50000"/>
            </a:avLst>
          </a:prstGeom>
          <a:solidFill>
            <a:srgbClr val="B2B2B2">
              <a:lumMod val="60000"/>
              <a:lumOff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900" kern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907647" y="1657875"/>
            <a:ext cx="468247" cy="467168"/>
          </a:xfrm>
          <a:prstGeom prst="ellipse">
            <a:avLst/>
          </a:prstGeom>
          <a:gradFill flip="none" rotWithShape="1">
            <a:gsLst>
              <a:gs pos="0">
                <a:srgbClr val="FF3300"/>
              </a:gs>
              <a:gs pos="30000">
                <a:srgbClr val="FF66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90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627193" y="3851911"/>
            <a:ext cx="0" cy="34290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6" name="TextBox 95"/>
          <p:cNvSpPr txBox="1"/>
          <p:nvPr/>
        </p:nvSpPr>
        <p:spPr>
          <a:xfrm>
            <a:off x="-28744" y="2325660"/>
            <a:ext cx="1270992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610"/>
            <a:r>
              <a:rPr lang="en-US" sz="75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First Hacktivists: </a:t>
            </a:r>
            <a:br>
              <a:rPr lang="en-US" sz="750" b="1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Zapatista National Liberation Army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42333" y="3290615"/>
            <a:ext cx="6379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610"/>
            <a:r>
              <a:rPr lang="en-US" sz="750" b="1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DoS</a:t>
            </a:r>
            <a:r>
              <a:rPr lang="en-US" sz="75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 for</a:t>
            </a:r>
            <a:br>
              <a:rPr lang="en-US" sz="750" b="1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75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Notoriety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278432" y="2217735"/>
            <a:ext cx="73922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610"/>
            <a:r>
              <a:rPr lang="en-US" sz="750" b="1">
                <a:solidFill>
                  <a:srgbClr val="FFFFFF">
                    <a:lumMod val="50000"/>
                  </a:srgbClr>
                </a:solidFill>
                <a:latin typeface="Arial"/>
              </a:rPr>
              <a:t>Spammers discover</a:t>
            </a:r>
            <a:br>
              <a:rPr lang="en-US" sz="750" b="1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750" b="1">
                <a:solidFill>
                  <a:srgbClr val="FFFFFF">
                    <a:lumMod val="50000"/>
                  </a:srgbClr>
                </a:solidFill>
                <a:latin typeface="Arial"/>
              </a:rPr>
              <a:t>botnets</a:t>
            </a:r>
            <a:endParaRPr lang="en-US" sz="750" b="1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716377" y="2705949"/>
            <a:ext cx="1004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610"/>
            <a:r>
              <a:rPr lang="en-US" sz="75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Estonia: </a:t>
            </a:r>
            <a: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Parliament, banks, media, Estonia </a:t>
            </a:r>
            <a:r>
              <a:rPr lang="en-US" sz="750">
                <a:solidFill>
                  <a:srgbClr val="FFFFFF">
                    <a:lumMod val="50000"/>
                  </a:srgbClr>
                </a:solidFill>
                <a:latin typeface="Arial"/>
              </a:rPr>
              <a:t>Reform Party</a:t>
            </a:r>
            <a:endParaRPr lang="en-US" sz="75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grpSp>
        <p:nvGrpSpPr>
          <p:cNvPr id="104" name="Group 103"/>
          <p:cNvGrpSpPr>
            <a:grpSpLocks noChangeAspect="1"/>
          </p:cNvGrpSpPr>
          <p:nvPr/>
        </p:nvGrpSpPr>
        <p:grpSpPr>
          <a:xfrm>
            <a:off x="1339470" y="2747052"/>
            <a:ext cx="468247" cy="467168"/>
            <a:chOff x="5663923" y="2087715"/>
            <a:chExt cx="1200630" cy="1197864"/>
          </a:xfrm>
        </p:grpSpPr>
        <p:sp>
          <p:nvSpPr>
            <p:cNvPr id="105" name="Oval 104"/>
            <p:cNvSpPr/>
            <p:nvPr/>
          </p:nvSpPr>
          <p:spPr bwMode="auto">
            <a:xfrm>
              <a:off x="5663923" y="2087715"/>
              <a:ext cx="1200630" cy="119786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900" kern="0">
                <a:solidFill>
                  <a:srgbClr val="09BBB7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pic>
          <p:nvPicPr>
            <p:cNvPr id="106" name="Picture 2" descr="C:\Users\inge\AppData\Local\Microsoft\Windows\Temporary Internet Files\Content.IE5\6L1EXUC4\MC900361158[1].wmf"/>
            <p:cNvPicPr>
              <a:picLocks noChangeAspect="1" noChangeArrowheads="1"/>
            </p:cNvPicPr>
            <p:nvPr/>
          </p:nvPicPr>
          <p:blipFill>
            <a:blip r:embed="rId3" cstate="email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040" y="2244190"/>
              <a:ext cx="882396" cy="88331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107" name="Group 106"/>
          <p:cNvGrpSpPr>
            <a:grpSpLocks noChangeAspect="1"/>
          </p:cNvGrpSpPr>
          <p:nvPr/>
        </p:nvGrpSpPr>
        <p:grpSpPr>
          <a:xfrm>
            <a:off x="369723" y="2757587"/>
            <a:ext cx="468247" cy="467168"/>
            <a:chOff x="-1940312" y="2218538"/>
            <a:chExt cx="1200630" cy="1197864"/>
          </a:xfrm>
        </p:grpSpPr>
        <p:sp>
          <p:nvSpPr>
            <p:cNvPr id="108" name="Oval 107"/>
            <p:cNvSpPr/>
            <p:nvPr/>
          </p:nvSpPr>
          <p:spPr bwMode="auto">
            <a:xfrm>
              <a:off x="-1940312" y="2218538"/>
              <a:ext cx="1200630" cy="119786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900" kern="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sp>
          <p:nvSpPr>
            <p:cNvPr id="109" name="5-Point Star 108"/>
            <p:cNvSpPr>
              <a:spLocks noChangeAspect="1"/>
            </p:cNvSpPr>
            <p:nvPr/>
          </p:nvSpPr>
          <p:spPr bwMode="auto">
            <a:xfrm>
              <a:off x="-1815043" y="2344039"/>
              <a:ext cx="950091" cy="864473"/>
            </a:xfrm>
            <a:prstGeom prst="star5">
              <a:avLst/>
            </a:prstGeom>
            <a:solidFill>
              <a:srgbClr val="FFFFFF"/>
            </a:solidFill>
            <a:ln w="22225">
              <a:noFill/>
            </a:ln>
            <a:effectLst>
              <a:outerShdw blurRad="203200" sx="102000" sy="102000" algn="ctr" rotWithShape="0">
                <a:srgbClr val="FF6600">
                  <a:alpha val="40000"/>
                </a:srgbClr>
              </a:outerShdw>
            </a:effectLst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900" kern="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</p:grp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2658918" y="2052091"/>
            <a:ext cx="468247" cy="467168"/>
            <a:chOff x="6354625" y="680898"/>
            <a:chExt cx="1200630" cy="1197864"/>
          </a:xfrm>
        </p:grpSpPr>
        <p:sp>
          <p:nvSpPr>
            <p:cNvPr id="111" name="Oval 110"/>
            <p:cNvSpPr/>
            <p:nvPr/>
          </p:nvSpPr>
          <p:spPr bwMode="auto">
            <a:xfrm>
              <a:off x="6354625" y="680898"/>
              <a:ext cx="1200630" cy="1197864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30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9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sp>
          <p:nvSpPr>
            <p:cNvPr id="112" name="Lightning Bolt 111"/>
            <p:cNvSpPr/>
            <p:nvPr/>
          </p:nvSpPr>
          <p:spPr bwMode="auto">
            <a:xfrm flipH="1">
              <a:off x="6663560" y="846571"/>
              <a:ext cx="582760" cy="86651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9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</p:grpSp>
      <p:cxnSp>
        <p:nvCxnSpPr>
          <p:cNvPr id="121" name="Elbow Connector 120"/>
          <p:cNvCxnSpPr>
            <a:stCxn id="139" idx="0"/>
            <a:endCxn id="111" idx="4"/>
          </p:cNvCxnSpPr>
          <p:nvPr/>
        </p:nvCxnSpPr>
        <p:spPr bwMode="auto">
          <a:xfrm rot="16200000" flipV="1">
            <a:off x="2853554" y="2558747"/>
            <a:ext cx="1029139" cy="950163"/>
          </a:xfrm>
          <a:prstGeom prst="bentConnector3">
            <a:avLst>
              <a:gd name="adj1" fmla="val 71496"/>
            </a:avLst>
          </a:prstGeom>
          <a:solidFill>
            <a:srgbClr val="4D4D4D"/>
          </a:solidFill>
          <a:ln w="222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2" name="Elbow Connector 121"/>
          <p:cNvCxnSpPr>
            <a:stCxn id="140" idx="0"/>
            <a:endCxn id="119" idx="4"/>
          </p:cNvCxnSpPr>
          <p:nvPr/>
        </p:nvCxnSpPr>
        <p:spPr bwMode="auto">
          <a:xfrm rot="16200000" flipV="1">
            <a:off x="2936492" y="3384780"/>
            <a:ext cx="229754" cy="150378"/>
          </a:xfrm>
          <a:prstGeom prst="bentConnector3">
            <a:avLst>
              <a:gd name="adj1" fmla="val 50000"/>
            </a:avLst>
          </a:prstGeom>
          <a:solidFill>
            <a:srgbClr val="4D4D4D"/>
          </a:solidFill>
          <a:ln w="2222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3" name="Elbow Connector 122"/>
          <p:cNvCxnSpPr>
            <a:stCxn id="147" idx="0"/>
          </p:cNvCxnSpPr>
          <p:nvPr/>
        </p:nvCxnSpPr>
        <p:spPr bwMode="auto">
          <a:xfrm rot="16200000" flipV="1">
            <a:off x="398712" y="3460476"/>
            <a:ext cx="410449" cy="181"/>
          </a:xfrm>
          <a:prstGeom prst="bentConnector3">
            <a:avLst>
              <a:gd name="adj1" fmla="val 50000"/>
            </a:avLst>
          </a:prstGeom>
          <a:solidFill>
            <a:srgbClr val="4D4D4D"/>
          </a:solidFill>
          <a:ln w="22225" cap="flat" cmpd="sng" algn="ctr">
            <a:solidFill>
              <a:srgbClr val="FF6600">
                <a:lumMod val="40000"/>
                <a:lumOff val="6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8" name="TextBox 127"/>
          <p:cNvSpPr txBox="1"/>
          <p:nvPr/>
        </p:nvSpPr>
        <p:spPr>
          <a:xfrm>
            <a:off x="344135" y="4161555"/>
            <a:ext cx="572265" cy="2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610"/>
            <a:r>
              <a:rPr lang="en-US" sz="788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1993</a:t>
            </a:r>
          </a:p>
        </p:txBody>
      </p:sp>
      <p:sp>
        <p:nvSpPr>
          <p:cNvPr id="139" name="Oval 138"/>
          <p:cNvSpPr>
            <a:spLocks noChangeAspect="1"/>
          </p:cNvSpPr>
          <p:nvPr/>
        </p:nvSpPr>
        <p:spPr bwMode="auto">
          <a:xfrm>
            <a:off x="3590217" y="3548399"/>
            <a:ext cx="505975" cy="502779"/>
          </a:xfrm>
          <a:prstGeom prst="ellipse">
            <a:avLst/>
          </a:prstGeom>
          <a:solidFill>
            <a:srgbClr val="C0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330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 bwMode="auto">
          <a:xfrm>
            <a:off x="2899246" y="3574846"/>
            <a:ext cx="454623" cy="451752"/>
          </a:xfrm>
          <a:prstGeom prst="ellipse">
            <a:avLst/>
          </a:prstGeom>
          <a:solidFill>
            <a:srgbClr val="FF66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330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 bwMode="auto">
          <a:xfrm>
            <a:off x="2154320" y="3626749"/>
            <a:ext cx="341370" cy="339215"/>
          </a:xfrm>
          <a:prstGeom prst="ellipse">
            <a:avLst/>
          </a:prstGeom>
          <a:solidFill>
            <a:srgbClr val="FFC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330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147" name="Oval 146"/>
          <p:cNvSpPr>
            <a:spLocks noChangeAspect="1"/>
          </p:cNvSpPr>
          <p:nvPr/>
        </p:nvSpPr>
        <p:spPr bwMode="auto">
          <a:xfrm>
            <a:off x="462359" y="3665790"/>
            <a:ext cx="283335" cy="281548"/>
          </a:xfrm>
          <a:prstGeom prst="ellipse">
            <a:avLst/>
          </a:prstGeom>
          <a:solidFill>
            <a:srgbClr val="FFC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330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cxnSp>
        <p:nvCxnSpPr>
          <p:cNvPr id="148" name="Elbow Connector 147"/>
          <p:cNvCxnSpPr>
            <a:endCxn id="141" idx="0"/>
          </p:cNvCxnSpPr>
          <p:nvPr/>
        </p:nvCxnSpPr>
        <p:spPr bwMode="auto">
          <a:xfrm>
            <a:off x="1535625" y="3245136"/>
            <a:ext cx="789380" cy="381613"/>
          </a:xfrm>
          <a:prstGeom prst="bentConnector2">
            <a:avLst/>
          </a:prstGeom>
          <a:solidFill>
            <a:srgbClr val="4D4D4D"/>
          </a:solidFill>
          <a:ln w="22225" cap="flat" cmpd="sng" algn="ctr">
            <a:solidFill>
              <a:srgbClr val="FF6600">
                <a:lumMod val="40000"/>
                <a:lumOff val="6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0" name="Oval 149"/>
          <p:cNvSpPr>
            <a:spLocks noChangeAspect="1"/>
          </p:cNvSpPr>
          <p:nvPr/>
        </p:nvSpPr>
        <p:spPr bwMode="auto">
          <a:xfrm>
            <a:off x="2494779" y="3615550"/>
            <a:ext cx="371194" cy="368849"/>
          </a:xfrm>
          <a:prstGeom prst="ellipse">
            <a:avLst/>
          </a:prstGeom>
          <a:solidFill>
            <a:srgbClr val="FF66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330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cxnSp>
        <p:nvCxnSpPr>
          <p:cNvPr id="151" name="Elbow Connector 150"/>
          <p:cNvCxnSpPr>
            <a:stCxn id="150" idx="0"/>
            <a:endCxn id="157" idx="4"/>
          </p:cNvCxnSpPr>
          <p:nvPr/>
        </p:nvCxnSpPr>
        <p:spPr bwMode="auto">
          <a:xfrm rot="16200000" flipV="1">
            <a:off x="1660029" y="2595202"/>
            <a:ext cx="1503948" cy="536748"/>
          </a:xfrm>
          <a:prstGeom prst="bentConnector3">
            <a:avLst>
              <a:gd name="adj1" fmla="val 62258"/>
            </a:avLst>
          </a:prstGeom>
          <a:solidFill>
            <a:srgbClr val="4D4D4D"/>
          </a:solidFill>
          <a:ln w="2222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2" name="TextBox 151"/>
          <p:cNvSpPr txBox="1"/>
          <p:nvPr/>
        </p:nvSpPr>
        <p:spPr>
          <a:xfrm>
            <a:off x="2390904" y="1766147"/>
            <a:ext cx="9694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610"/>
            <a: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Anon hits Church</a:t>
            </a:r>
            <a:b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of Scientology</a:t>
            </a:r>
          </a:p>
        </p:txBody>
      </p:sp>
      <p:pic>
        <p:nvPicPr>
          <p:cNvPr id="157" name="Picture 156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9505" y="1656456"/>
            <a:ext cx="468247" cy="455146"/>
          </a:xfrm>
          <a:prstGeom prst="ellipse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3201004" y="2847458"/>
            <a:ext cx="1012278" cy="5078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defTabSz="684610"/>
            <a:r>
              <a:rPr lang="en-US" sz="75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Coordinated US bank attacks: </a:t>
            </a:r>
            <a:br>
              <a:rPr lang="en-US" sz="750" b="1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Grew to 200 </a:t>
            </a:r>
            <a:r>
              <a:rPr lang="en-US" sz="750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Gbps</a:t>
            </a:r>
            <a: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,</a:t>
            </a:r>
            <a:b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and continue today</a:t>
            </a:r>
          </a:p>
        </p:txBody>
      </p:sp>
      <p:sp>
        <p:nvSpPr>
          <p:cNvPr id="177" name="Oval 176"/>
          <p:cNvSpPr/>
          <p:nvPr/>
        </p:nvSpPr>
        <p:spPr bwMode="auto">
          <a:xfrm>
            <a:off x="4157798" y="1188489"/>
            <a:ext cx="468247" cy="467168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900" kern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181" name="Picture 18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8710" y="1233152"/>
            <a:ext cx="482009" cy="384956"/>
          </a:xfrm>
          <a:prstGeom prst="rect">
            <a:avLst/>
          </a:prstGeom>
        </p:spPr>
      </p:pic>
      <p:sp>
        <p:nvSpPr>
          <p:cNvPr id="184" name="Oval 183"/>
          <p:cNvSpPr>
            <a:spLocks noChangeAspect="1"/>
          </p:cNvSpPr>
          <p:nvPr/>
        </p:nvSpPr>
        <p:spPr bwMode="auto">
          <a:xfrm>
            <a:off x="3809266" y="3509104"/>
            <a:ext cx="595551" cy="591788"/>
          </a:xfrm>
          <a:prstGeom prst="ellipse">
            <a:avLst/>
          </a:prstGeom>
          <a:solidFill>
            <a:srgbClr val="FF66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330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2934423" y="1194249"/>
            <a:ext cx="468247" cy="46716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900" kern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191" name="Picture 190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7069" y="1263727"/>
            <a:ext cx="302954" cy="31669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95" name="Oval 194"/>
          <p:cNvSpPr/>
          <p:nvPr/>
        </p:nvSpPr>
        <p:spPr bwMode="auto">
          <a:xfrm>
            <a:off x="3530869" y="1191499"/>
            <a:ext cx="515071" cy="477667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30000">
                <a:srgbClr val="FF66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90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196" name="Picture 19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472" y="1250441"/>
            <a:ext cx="406181" cy="364046"/>
          </a:xfrm>
          <a:prstGeom prst="rect">
            <a:avLst/>
          </a:prstGeom>
        </p:spPr>
      </p:pic>
      <p:cxnSp>
        <p:nvCxnSpPr>
          <p:cNvPr id="202" name="Elbow Connector 201"/>
          <p:cNvCxnSpPr/>
          <p:nvPr/>
        </p:nvCxnSpPr>
        <p:spPr bwMode="auto">
          <a:xfrm rot="16200000" flipH="1">
            <a:off x="3910252" y="3094976"/>
            <a:ext cx="965311" cy="6719"/>
          </a:xfrm>
          <a:prstGeom prst="bentConnector3">
            <a:avLst>
              <a:gd name="adj1" fmla="val 50000"/>
            </a:avLst>
          </a:prstGeom>
          <a:solidFill>
            <a:srgbClr val="4D4D4D"/>
          </a:solidFill>
          <a:ln w="222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5" name="Oval 204"/>
          <p:cNvSpPr>
            <a:spLocks noChangeAspect="1"/>
          </p:cNvSpPr>
          <p:nvPr/>
        </p:nvSpPr>
        <p:spPr bwMode="auto">
          <a:xfrm>
            <a:off x="4185634" y="3589531"/>
            <a:ext cx="413058" cy="410450"/>
          </a:xfrm>
          <a:prstGeom prst="ellipse">
            <a:avLst/>
          </a:prstGeom>
          <a:solidFill>
            <a:srgbClr val="FFC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330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4008852" y="2528075"/>
            <a:ext cx="742195" cy="3577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4610"/>
            <a:r>
              <a:rPr lang="sv-SE" sz="750" b="1" dirty="0">
                <a:solidFill>
                  <a:schemeClr val="accent3"/>
                </a:solidFill>
                <a:latin typeface="Arial"/>
              </a:rPr>
              <a:t>ProtonMail</a:t>
            </a:r>
          </a:p>
          <a:p>
            <a:pPr defTabSz="684610"/>
            <a:r>
              <a:rPr lang="sv-SE" sz="750" b="1" dirty="0">
                <a:solidFill>
                  <a:schemeClr val="accent3"/>
                </a:solidFill>
                <a:latin typeface="Arial"/>
              </a:rPr>
              <a:t>attack</a:t>
            </a:r>
          </a:p>
        </p:txBody>
      </p:sp>
      <p:sp>
        <p:nvSpPr>
          <p:cNvPr id="119" name="Oval 118"/>
          <p:cNvSpPr/>
          <p:nvPr/>
        </p:nvSpPr>
        <p:spPr bwMode="auto">
          <a:xfrm>
            <a:off x="2742056" y="2877924"/>
            <a:ext cx="468247" cy="46716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30000">
                <a:srgbClr val="FF66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90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555555"/>
              </a:clrFrom>
              <a:clrTo>
                <a:srgbClr val="55555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4065" y="2905523"/>
            <a:ext cx="379811" cy="388586"/>
          </a:xfrm>
          <a:prstGeom prst="ellipse">
            <a:avLst/>
          </a:prstGeom>
        </p:spPr>
      </p:pic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4585348" y="3455068"/>
            <a:ext cx="680851" cy="676549"/>
          </a:xfrm>
          <a:prstGeom prst="ellipse">
            <a:avLst/>
          </a:prstGeom>
          <a:solidFill>
            <a:srgbClr val="FF66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330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4691429" y="2486975"/>
            <a:ext cx="468247" cy="46716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900" kern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774" y="2635663"/>
            <a:ext cx="425239" cy="197156"/>
          </a:xfrm>
          <a:prstGeom prst="rect">
            <a:avLst/>
          </a:prstGeom>
        </p:spPr>
      </p:pic>
      <p:cxnSp>
        <p:nvCxnSpPr>
          <p:cNvPr id="160" name="Elbow Connector 159"/>
          <p:cNvCxnSpPr>
            <a:stCxn id="158" idx="0"/>
            <a:endCxn id="159" idx="4"/>
          </p:cNvCxnSpPr>
          <p:nvPr/>
        </p:nvCxnSpPr>
        <p:spPr bwMode="auto">
          <a:xfrm rot="16200000" flipV="1">
            <a:off x="4675202" y="3204495"/>
            <a:ext cx="500925" cy="221"/>
          </a:xfrm>
          <a:prstGeom prst="bentConnector3">
            <a:avLst>
              <a:gd name="adj1" fmla="val 50000"/>
            </a:avLst>
          </a:prstGeom>
          <a:solidFill>
            <a:srgbClr val="4D4D4D"/>
          </a:solidFill>
          <a:ln w="2222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2" name="Right Arrow 161"/>
          <p:cNvSpPr/>
          <p:nvPr/>
        </p:nvSpPr>
        <p:spPr bwMode="auto">
          <a:xfrm>
            <a:off x="470427" y="3706798"/>
            <a:ext cx="614597" cy="197694"/>
          </a:xfrm>
          <a:prstGeom prst="rightArrow">
            <a:avLst/>
          </a:prstGeom>
          <a:solidFill>
            <a:srgbClr val="B2B2B2">
              <a:lumMod val="60000"/>
              <a:lumOff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900" kern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5157192" y="4155039"/>
            <a:ext cx="501090" cy="2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610"/>
            <a:r>
              <a:rPr lang="en-US" sz="788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2017</a:t>
            </a:r>
          </a:p>
        </p:txBody>
      </p:sp>
      <p:sp>
        <p:nvSpPr>
          <p:cNvPr id="166" name="Oval 165"/>
          <p:cNvSpPr>
            <a:spLocks noChangeAspect="1"/>
          </p:cNvSpPr>
          <p:nvPr/>
        </p:nvSpPr>
        <p:spPr bwMode="auto">
          <a:xfrm>
            <a:off x="4766003" y="3376997"/>
            <a:ext cx="876359" cy="870824"/>
          </a:xfrm>
          <a:prstGeom prst="ellipse">
            <a:avLst/>
          </a:prstGeom>
          <a:solidFill>
            <a:srgbClr val="C0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330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170" name="Picture 16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21208" y="1689564"/>
            <a:ext cx="376963" cy="257192"/>
          </a:xfrm>
          <a:prstGeom prst="rect">
            <a:avLst/>
          </a:prstGeom>
        </p:spPr>
      </p:pic>
      <p:sp>
        <p:nvSpPr>
          <p:cNvPr id="200" name="Oval 199"/>
          <p:cNvSpPr/>
          <p:nvPr/>
        </p:nvSpPr>
        <p:spPr bwMode="auto">
          <a:xfrm>
            <a:off x="4122053" y="2004331"/>
            <a:ext cx="515071" cy="51388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3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90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167685" y="2061767"/>
            <a:ext cx="431266" cy="431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525252"/>
                </a:solidFill>
              </a:rPr>
              <a:t>DDoS Still on the increase</a:t>
            </a:r>
            <a:r>
              <a:rPr lang="mr-IN" sz="2400" dirty="0">
                <a:solidFill>
                  <a:srgbClr val="525252"/>
                </a:solidFill>
              </a:rPr>
              <a:t>…</a:t>
            </a:r>
            <a:endParaRPr lang="en-GB" sz="2400" dirty="0">
              <a:solidFill>
                <a:srgbClr val="525252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17976" y="4161555"/>
            <a:ext cx="572265" cy="2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610"/>
            <a:r>
              <a:rPr lang="mr-IN" sz="788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…</a:t>
            </a:r>
            <a:endParaRPr lang="en-US" sz="788" b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5880272" y="3845395"/>
            <a:ext cx="0" cy="34290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" name="TextBox 83"/>
          <p:cNvSpPr txBox="1"/>
          <p:nvPr/>
        </p:nvSpPr>
        <p:spPr>
          <a:xfrm>
            <a:off x="5628054" y="4155039"/>
            <a:ext cx="501090" cy="2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610"/>
            <a:r>
              <a:rPr lang="en-US" sz="788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2018</a:t>
            </a:r>
          </a:p>
        </p:txBody>
      </p:sp>
      <p:sp>
        <p:nvSpPr>
          <p:cNvPr id="87" name="Oval 86"/>
          <p:cNvSpPr>
            <a:spLocks noChangeAspect="1"/>
          </p:cNvSpPr>
          <p:nvPr/>
        </p:nvSpPr>
        <p:spPr bwMode="auto">
          <a:xfrm>
            <a:off x="5173314" y="3376997"/>
            <a:ext cx="876359" cy="870824"/>
          </a:xfrm>
          <a:prstGeom prst="ellipse">
            <a:avLst/>
          </a:prstGeom>
          <a:solidFill>
            <a:srgbClr val="C0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330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325191" y="2206789"/>
            <a:ext cx="1084041" cy="30008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defTabSz="684610"/>
            <a:r>
              <a:rPr lang="en-US" sz="75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Reaper Botnet</a:t>
            </a:r>
            <a:b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7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2M Devices</a:t>
            </a:r>
          </a:p>
        </p:txBody>
      </p:sp>
      <p:cxnSp>
        <p:nvCxnSpPr>
          <p:cNvPr id="89" name="Elbow Connector 88"/>
          <p:cNvCxnSpPr>
            <a:cxnSpLocks/>
            <a:endCxn id="2" idx="2"/>
          </p:cNvCxnSpPr>
          <p:nvPr/>
        </p:nvCxnSpPr>
        <p:spPr bwMode="auto">
          <a:xfrm rot="5400000" flipH="1" flipV="1">
            <a:off x="5501307" y="2487237"/>
            <a:ext cx="1215174" cy="325013"/>
          </a:xfrm>
          <a:prstGeom prst="bentConnector3">
            <a:avLst>
              <a:gd name="adj1" fmla="val 13609"/>
            </a:avLst>
          </a:prstGeom>
          <a:solidFill>
            <a:srgbClr val="4D4D4D"/>
          </a:solidFill>
          <a:ln w="2222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0" name="Oval 89"/>
          <p:cNvSpPr/>
          <p:nvPr/>
        </p:nvSpPr>
        <p:spPr bwMode="auto">
          <a:xfrm>
            <a:off x="5606178" y="2486975"/>
            <a:ext cx="468247" cy="46716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900" kern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70194" y="2611757"/>
            <a:ext cx="376963" cy="2571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990E27-4958-784C-B9A3-D18C623CDA9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157" y="1593668"/>
            <a:ext cx="448488" cy="448488"/>
          </a:xfrm>
          <a:prstGeom prst="rect">
            <a:avLst/>
          </a:prstGeom>
        </p:spPr>
      </p:pic>
      <p:sp>
        <p:nvSpPr>
          <p:cNvPr id="86" name="Oval 85">
            <a:extLst>
              <a:ext uri="{FF2B5EF4-FFF2-40B4-BE49-F238E27FC236}">
                <a16:creationId xmlns:a16="http://schemas.microsoft.com/office/drawing/2014/main" id="{E94AF36F-A65D-ED4D-B8F9-C422F7C0AB03}"/>
              </a:ext>
            </a:extLst>
          </p:cNvPr>
          <p:cNvSpPr>
            <a:spLocks noChangeAspect="1"/>
          </p:cNvSpPr>
          <p:nvPr/>
        </p:nvSpPr>
        <p:spPr bwMode="auto">
          <a:xfrm>
            <a:off x="5395191" y="3270291"/>
            <a:ext cx="1066712" cy="1059975"/>
          </a:xfrm>
          <a:prstGeom prst="ellipse">
            <a:avLst/>
          </a:prstGeom>
          <a:solidFill>
            <a:srgbClr val="941651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3300" dirty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2553EB69-E6AF-BF45-B929-C6422B61C6C6}"/>
              </a:ext>
            </a:extLst>
          </p:cNvPr>
          <p:cNvCxnSpPr>
            <a:cxnSpLocks/>
            <a:endCxn id="90" idx="4"/>
          </p:cNvCxnSpPr>
          <p:nvPr/>
        </p:nvCxnSpPr>
        <p:spPr bwMode="auto">
          <a:xfrm rot="5400000" flipH="1" flipV="1">
            <a:off x="5501909" y="3046354"/>
            <a:ext cx="430604" cy="246182"/>
          </a:xfrm>
          <a:prstGeom prst="bentConnector3">
            <a:avLst>
              <a:gd name="adj1" fmla="val 50000"/>
            </a:avLst>
          </a:prstGeom>
          <a:solidFill>
            <a:srgbClr val="4D4D4D"/>
          </a:solidFill>
          <a:ln w="2222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452536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915" y="946055"/>
            <a:ext cx="5968602" cy="3427810"/>
          </a:xfrm>
        </p:spPr>
        <p:txBody>
          <a:bodyPr/>
          <a:lstStyle/>
          <a:p>
            <a:r>
              <a:rPr lang="en-US" sz="1800" b="1" dirty="0" err="1"/>
              <a:t>Mirai</a:t>
            </a:r>
            <a:r>
              <a:rPr lang="en-US" sz="1800" dirty="0"/>
              <a:t> </a:t>
            </a:r>
            <a:r>
              <a:rPr lang="mr-IN" sz="1800" dirty="0"/>
              <a:t>–</a:t>
            </a:r>
            <a:r>
              <a:rPr lang="en-US" sz="1800" dirty="0"/>
              <a:t> Basic password brute-force</a:t>
            </a:r>
          </a:p>
          <a:p>
            <a:pPr lvl="1"/>
            <a:r>
              <a:rPr lang="en-US" sz="1600" dirty="0"/>
              <a:t>Pre-populated default user/password pairs</a:t>
            </a:r>
          </a:p>
          <a:p>
            <a:r>
              <a:rPr lang="en-US" sz="1800" b="1" dirty="0"/>
              <a:t>Reaper</a:t>
            </a:r>
            <a:r>
              <a:rPr lang="en-US" sz="1800" dirty="0"/>
              <a:t> </a:t>
            </a:r>
            <a:r>
              <a:rPr lang="mr-IN" sz="1800" dirty="0"/>
              <a:t>–</a:t>
            </a:r>
            <a:r>
              <a:rPr lang="en-US" sz="1800" dirty="0"/>
              <a:t> Authentication bypass vulnerability</a:t>
            </a:r>
          </a:p>
          <a:p>
            <a:pPr lvl="1"/>
            <a:r>
              <a:rPr lang="en-US" sz="1600" dirty="0"/>
              <a:t>Empty user and password parameters in URI</a:t>
            </a:r>
          </a:p>
          <a:p>
            <a:r>
              <a:rPr lang="en-US" sz="1800" b="1" dirty="0"/>
              <a:t>Satori/</a:t>
            </a:r>
            <a:r>
              <a:rPr lang="en-US" sz="1800" b="1" dirty="0" err="1"/>
              <a:t>BrickerBot</a:t>
            </a:r>
            <a:r>
              <a:rPr lang="en-US" sz="1800" b="1" dirty="0"/>
              <a:t> </a:t>
            </a:r>
            <a:r>
              <a:rPr lang="mr-IN" sz="1800" dirty="0"/>
              <a:t>–</a:t>
            </a:r>
            <a:r>
              <a:rPr lang="en-US" sz="1800" dirty="0"/>
              <a:t> Huawei Router </a:t>
            </a:r>
            <a:r>
              <a:rPr lang="en-US" sz="1800" dirty="0" err="1"/>
              <a:t>Vuln</a:t>
            </a:r>
            <a:r>
              <a:rPr lang="en-US" sz="1800" dirty="0"/>
              <a:t> (CVE-2017–17215)</a:t>
            </a:r>
          </a:p>
          <a:p>
            <a:pPr lvl="1"/>
            <a:r>
              <a:rPr lang="en-US" sz="1650" dirty="0"/>
              <a:t>Zero-day vulnerability posted openly on </a:t>
            </a:r>
            <a:r>
              <a:rPr lang="en-US" sz="1650" dirty="0" err="1"/>
              <a:t>Pastebin</a:t>
            </a:r>
            <a:endParaRPr lang="en-US" sz="1650" dirty="0"/>
          </a:p>
          <a:p>
            <a:pPr lvl="1"/>
            <a:r>
              <a:rPr lang="en-US" sz="1650" dirty="0"/>
              <a:t>Injection of commands within a “firmware update”</a:t>
            </a:r>
          </a:p>
          <a:p>
            <a:pPr lvl="1"/>
            <a:r>
              <a:rPr lang="en-US" sz="1650" dirty="0"/>
              <a:t>Result: Undetected malicious code installed on the device</a:t>
            </a:r>
          </a:p>
          <a:p>
            <a:r>
              <a:rPr lang="en-US" sz="1800" b="1" dirty="0" err="1"/>
              <a:t>IoTroop</a:t>
            </a:r>
            <a:r>
              <a:rPr lang="en-US" sz="1800" dirty="0"/>
              <a:t>, </a:t>
            </a:r>
            <a:r>
              <a:rPr lang="en-US" sz="1800" dirty="0" err="1"/>
              <a:t>etc</a:t>
            </a:r>
            <a:r>
              <a:rPr lang="en-US" sz="1800" dirty="0"/>
              <a:t>… </a:t>
            </a:r>
            <a:r>
              <a:rPr lang="mr-IN" sz="1800" dirty="0"/>
              <a:t>–</a:t>
            </a:r>
            <a:r>
              <a:rPr lang="en-US" sz="1800" dirty="0"/>
              <a:t> Ongoing IoT Challenge</a:t>
            </a:r>
          </a:p>
          <a:p>
            <a:pPr lvl="1"/>
            <a:r>
              <a:rPr lang="en-US" sz="1650" dirty="0"/>
              <a:t>Low performance devices running lightweight code</a:t>
            </a:r>
          </a:p>
          <a:p>
            <a:pPr lvl="1"/>
            <a:r>
              <a:rPr lang="en-US" sz="1650" dirty="0"/>
              <a:t>Cheap devices, with focus on function, not secure code</a:t>
            </a:r>
            <a:endParaRPr lang="en-GB" sz="16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Increasingly Sophisticated IoT Exploits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372" y="935831"/>
            <a:ext cx="1202532" cy="12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7285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General Purpose distributed memory caching system</a:t>
            </a:r>
          </a:p>
          <a:p>
            <a:pPr lvl="1"/>
            <a:r>
              <a:rPr lang="en-US" sz="1600" dirty="0"/>
              <a:t>Often used to speed up database-driven websites</a:t>
            </a:r>
          </a:p>
          <a:p>
            <a:r>
              <a:rPr lang="en-US" sz="1800" dirty="0"/>
              <a:t>Default </a:t>
            </a:r>
            <a:r>
              <a:rPr lang="en-US" sz="1800" i="1" dirty="0"/>
              <a:t>…/</a:t>
            </a:r>
            <a:r>
              <a:rPr lang="en-US" sz="1800" i="1" dirty="0" err="1"/>
              <a:t>etc</a:t>
            </a:r>
            <a:r>
              <a:rPr lang="en-US" sz="1800" i="1" dirty="0"/>
              <a:t>/</a:t>
            </a:r>
            <a:r>
              <a:rPr lang="en-US" sz="1800" i="1" dirty="0" err="1"/>
              <a:t>sysconfig</a:t>
            </a:r>
            <a:r>
              <a:rPr lang="en-US" sz="1800" i="1" dirty="0"/>
              <a:t>/ </a:t>
            </a:r>
            <a:r>
              <a:rPr lang="en-US" sz="1800" dirty="0"/>
              <a:t>enables service for all to use</a:t>
            </a:r>
          </a:p>
          <a:p>
            <a:pPr lvl="1"/>
            <a:r>
              <a:rPr lang="en-US" sz="1600" dirty="0"/>
              <a:t>Service on TCP, and crucially UDP, port 11211</a:t>
            </a:r>
          </a:p>
          <a:p>
            <a:pPr lvl="1"/>
            <a:r>
              <a:rPr lang="en-US" sz="1600" dirty="0"/>
              <a:t>Designed for speed, so access does not require authentication</a:t>
            </a:r>
          </a:p>
          <a:p>
            <a:r>
              <a:rPr lang="en-US" sz="1800" dirty="0"/>
              <a:t>Standard component of common Linux distributions</a:t>
            </a:r>
          </a:p>
          <a:p>
            <a:pPr lvl="1"/>
            <a:r>
              <a:rPr lang="en-US" sz="1600" dirty="0"/>
              <a:t>Centos, Ubuntu, </a:t>
            </a:r>
            <a:r>
              <a:rPr lang="en-US" sz="1600" dirty="0" err="1"/>
              <a:t>etc</a:t>
            </a:r>
            <a:r>
              <a:rPr lang="en-US" sz="1600" dirty="0"/>
              <a:t>…</a:t>
            </a:r>
          </a:p>
          <a:p>
            <a:pPr lvl="1"/>
            <a:r>
              <a:rPr lang="en-US" sz="1600" dirty="0"/>
              <a:t>Including most instances hosted in public clouds</a:t>
            </a:r>
          </a:p>
          <a:p>
            <a:r>
              <a:rPr lang="en-US" sz="1800" dirty="0"/>
              <a:t>UDP </a:t>
            </a:r>
            <a:r>
              <a:rPr lang="en-US" sz="1800" dirty="0" err="1"/>
              <a:t>Memcached</a:t>
            </a:r>
            <a:r>
              <a:rPr lang="en-US" sz="1800" dirty="0"/>
              <a:t> on the Internet enables reflection attacks</a:t>
            </a:r>
          </a:p>
          <a:p>
            <a:pPr lvl="1"/>
            <a:r>
              <a:rPr lang="en-US" sz="1600" dirty="0"/>
              <a:t>This reflection vulnerability has been around for &gt;10 years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New Attack Vector – </a:t>
            </a:r>
            <a:r>
              <a:rPr lang="en-US" sz="2400" dirty="0" err="1"/>
              <a:t>Memcached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82450-FB26-DF4F-8D44-A9CE5D2A3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528" y="485596"/>
            <a:ext cx="716936" cy="7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5807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F3B3B0-69C7-C14D-9EF6-E737D250F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2Tb/s Exploit demonstrated at Power of Community 2017</a:t>
            </a:r>
          </a:p>
          <a:p>
            <a:pPr lvl="1"/>
            <a:r>
              <a:rPr lang="en-US" sz="1600" dirty="0">
                <a:hlinkClick r:id="rId3"/>
              </a:rPr>
              <a:t>http://powerofcommunity.net/poc2017/shengbao.pdf</a:t>
            </a:r>
            <a:endParaRPr lang="en-US" sz="1600" dirty="0"/>
          </a:p>
          <a:p>
            <a:r>
              <a:rPr lang="en-GB" sz="1800" dirty="0"/>
              <a:t>Appealing to attackers for scale of amplification possible…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650" dirty="0"/>
          </a:p>
          <a:p>
            <a:pPr lvl="1"/>
            <a:endParaRPr lang="en-US" sz="1650" dirty="0"/>
          </a:p>
          <a:p>
            <a:r>
              <a:rPr lang="en-US" sz="1800" dirty="0"/>
              <a:t>Within a quarter, we started to see the first DDoS attacks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2C185C-7D3E-2847-AA21-1DD5FAAF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/>
              <a:t>WhiteHat</a:t>
            </a:r>
            <a:r>
              <a:rPr lang="en-GB" sz="2400" dirty="0"/>
              <a:t> </a:t>
            </a:r>
            <a:r>
              <a:rPr lang="en-GB" sz="2400" dirty="0" err="1"/>
              <a:t>PoC</a:t>
            </a:r>
            <a:r>
              <a:rPr lang="en-GB" sz="2400" dirty="0"/>
              <a:t> Raised Awareness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CAD29-DCAD-8940-9A55-E66BE2FBB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591" y="2232350"/>
            <a:ext cx="4071305" cy="2143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8AB4C-EF66-5846-A826-617A0262A7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080" y="494257"/>
            <a:ext cx="67298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6671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10ECF2-7A70-1C42-A99D-239EC1E3B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Wednesday 28</a:t>
            </a:r>
            <a:r>
              <a:rPr lang="en-GB" sz="1800" baseline="30000" dirty="0"/>
              <a:t>th</a:t>
            </a:r>
            <a:r>
              <a:rPr lang="en-GB" sz="1800" dirty="0"/>
              <a:t> February, 2018 – 1.35Tb/s GitHub attack!</a:t>
            </a:r>
          </a:p>
          <a:p>
            <a:r>
              <a:rPr lang="en-GB" sz="1800" dirty="0"/>
              <a:t>Offline for 10 minutes, whilst Akamai figures out mitigation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Within hours Corero customers were being targeted </a:t>
            </a:r>
          </a:p>
          <a:p>
            <a:r>
              <a:rPr lang="en-GB" sz="1800" dirty="0"/>
              <a:t>Four days later, Arbor Networks claimed new largest attack</a:t>
            </a:r>
          </a:p>
          <a:p>
            <a:pPr lvl="1"/>
            <a:r>
              <a:rPr lang="en-GB" sz="1650" dirty="0"/>
              <a:t>1.7Tbps attack against unnamed Arbor customer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597B64-E29B-FE40-894E-A5DF71F9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GitHub Attacked using </a:t>
            </a:r>
            <a:r>
              <a:rPr lang="en-GB" dirty="0" err="1"/>
              <a:t>Memcached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41EAD-1C92-8D49-99C5-E7A659D6E6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254" y="2040440"/>
            <a:ext cx="4497924" cy="1707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4111DC-D9D8-6E4E-A69C-365E3F4A1D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00" y="475364"/>
            <a:ext cx="779016" cy="72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1840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EE0703-0F66-134D-9391-329316122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Open </a:t>
            </a:r>
            <a:r>
              <a:rPr lang="en-US" sz="1600" dirty="0" err="1"/>
              <a:t>memcached</a:t>
            </a:r>
            <a:r>
              <a:rPr lang="en-US" sz="1600" dirty="0"/>
              <a:t> port 11211 enables simple telnet access</a:t>
            </a:r>
          </a:p>
          <a:p>
            <a:pPr lvl="1"/>
            <a:r>
              <a:rPr lang="en-US" sz="1400" i="1" dirty="0"/>
              <a:t>stats items</a:t>
            </a:r>
            <a:r>
              <a:rPr lang="en-US" sz="1400" dirty="0"/>
              <a:t> command enables simple lookup of </a:t>
            </a:r>
            <a:r>
              <a:rPr lang="en-US" sz="1400" dirty="0" err="1"/>
              <a:t>memcached</a:t>
            </a:r>
            <a:r>
              <a:rPr lang="en-US" sz="1400" dirty="0"/>
              <a:t> ‘slab’ usage</a:t>
            </a:r>
          </a:p>
          <a:p>
            <a:pPr lvl="1"/>
            <a:r>
              <a:rPr lang="en-US" sz="1400" dirty="0"/>
              <a:t>Typically 42 ‘slabs’ available, #42 is largest @ 10GB in 1MB entries</a:t>
            </a:r>
          </a:p>
          <a:p>
            <a:pPr lvl="1"/>
            <a:r>
              <a:rPr lang="en-US" sz="1400" dirty="0"/>
              <a:t>Each entry can be filled with data, by any user, and given associated ‘key’</a:t>
            </a:r>
          </a:p>
          <a:p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400" dirty="0"/>
          </a:p>
          <a:p>
            <a:pPr marL="300037" lvl="1" indent="0">
              <a:buNone/>
            </a:pPr>
            <a:endParaRPr lang="en-US" sz="1400" dirty="0"/>
          </a:p>
          <a:p>
            <a:pPr marL="300037" lvl="1" indent="0">
              <a:buNone/>
            </a:pPr>
            <a:endParaRPr lang="en-US" sz="1400" dirty="0"/>
          </a:p>
          <a:p>
            <a:r>
              <a:rPr lang="en-US" sz="1600" dirty="0"/>
              <a:t>In this case, fetching, with a </a:t>
            </a:r>
            <a:r>
              <a:rPr lang="en-US" sz="1600" i="1" dirty="0"/>
              <a:t>get</a:t>
            </a:r>
            <a:r>
              <a:rPr lang="en-US" sz="1600" dirty="0"/>
              <a:t>, reveals interesting payload</a:t>
            </a:r>
          </a:p>
          <a:p>
            <a:pPr lvl="1"/>
            <a:r>
              <a:rPr lang="en-US" sz="1400" dirty="0"/>
              <a:t>Entry is filled to within a few bytes of 1MB maximum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5762D2-755B-BF4A-A452-D68C8B09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/>
              <a:t>Memcached</a:t>
            </a:r>
            <a:r>
              <a:rPr lang="en-GB" sz="2400" dirty="0"/>
              <a:t> Attack – Explained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A61F1-2AF2-C645-B5F8-678E0030DD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8"/>
          <a:stretch/>
        </p:blipFill>
        <p:spPr>
          <a:xfrm>
            <a:off x="1031833" y="2469567"/>
            <a:ext cx="1658807" cy="13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43CA2-041B-AB4A-B083-F95B91097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053" y="2703861"/>
            <a:ext cx="3517484" cy="987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081613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93" y="1545432"/>
            <a:ext cx="5020042" cy="25705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/>
              <a:t>Weaponising</a:t>
            </a:r>
            <a:r>
              <a:rPr lang="en-GB" sz="2400" dirty="0"/>
              <a:t> </a:t>
            </a:r>
            <a:r>
              <a:rPr lang="en-GB" sz="2400" dirty="0" err="1"/>
              <a:t>Memcached</a:t>
            </a:r>
            <a:r>
              <a:rPr lang="en-GB" sz="2400" dirty="0"/>
              <a:t> - Searching</a:t>
            </a:r>
            <a:endParaRPr lang="en-US" sz="2400" dirty="0"/>
          </a:p>
        </p:txBody>
      </p:sp>
      <p:sp>
        <p:nvSpPr>
          <p:cNvPr id="5" name="Cloud 4"/>
          <p:cNvSpPr/>
          <p:nvPr/>
        </p:nvSpPr>
        <p:spPr bwMode="auto">
          <a:xfrm>
            <a:off x="1394085" y="1344811"/>
            <a:ext cx="4275649" cy="2842559"/>
          </a:xfrm>
          <a:prstGeom prst="cloud">
            <a:avLst/>
          </a:prstGeom>
          <a:solidFill>
            <a:schemeClr val="accent3">
              <a:lumMod val="20000"/>
              <a:lumOff val="80000"/>
              <a:alpha val="48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>
              <a:spcBef>
                <a:spcPts val="810"/>
              </a:spcBef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468" y="3054774"/>
            <a:ext cx="2808519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118" y="3545630"/>
            <a:ext cx="793144" cy="4249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769" y="2643551"/>
            <a:ext cx="793144" cy="4249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518" y="2253023"/>
            <a:ext cx="793144" cy="4249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 bwMode="auto">
          <a:xfrm>
            <a:off x="5837997" y="2517894"/>
            <a:ext cx="949619" cy="5909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Vulnerable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 err="1">
                <a:solidFill>
                  <a:schemeClr val="tx2"/>
                </a:solidFill>
                <a:latin typeface="+mn-lt"/>
              </a:rPr>
              <a:t>memcached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Servers</a:t>
            </a:r>
          </a:p>
        </p:txBody>
      </p:sp>
      <p:sp>
        <p:nvSpPr>
          <p:cNvPr id="2" name="Left Brace 1"/>
          <p:cNvSpPr/>
          <p:nvPr/>
        </p:nvSpPr>
        <p:spPr bwMode="auto">
          <a:xfrm flipH="1">
            <a:off x="5684600" y="2560073"/>
            <a:ext cx="202758" cy="508406"/>
          </a:xfrm>
          <a:prstGeom prst="leftBrace">
            <a:avLst>
              <a:gd name="adj1" fmla="val 40686"/>
              <a:gd name="adj2" fmla="val 50000"/>
            </a:avLst>
          </a:prstGeom>
          <a:noFill/>
          <a:ln w="19050" cap="sq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 bwMode="auto">
          <a:xfrm>
            <a:off x="2661602" y="2346919"/>
            <a:ext cx="705642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UDP (stats)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559663" y="2346919"/>
            <a:ext cx="705642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>
                <a:solidFill>
                  <a:schemeClr val="tx2"/>
                </a:solidFill>
                <a:latin typeface="+mn-lt"/>
              </a:rPr>
              <a:t>UDP (stats)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4457724" y="2346919"/>
            <a:ext cx="705642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>
                <a:solidFill>
                  <a:schemeClr val="tx2"/>
                </a:solidFill>
                <a:latin typeface="+mn-lt"/>
              </a:rPr>
              <a:t>UDP (stats)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2807339" y="2479558"/>
            <a:ext cx="494046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(reply)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3716917" y="2479558"/>
            <a:ext cx="494046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>
                <a:solidFill>
                  <a:schemeClr val="tx2"/>
                </a:solidFill>
                <a:latin typeface="+mn-lt"/>
              </a:rPr>
              <a:t>(reply)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4618330" y="2479558"/>
            <a:ext cx="494046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>
                <a:solidFill>
                  <a:schemeClr val="tx2"/>
                </a:solidFill>
                <a:latin typeface="+mn-lt"/>
              </a:rPr>
              <a:t>(reply)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4970" y="1564615"/>
            <a:ext cx="1589930" cy="252992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1. Attacker Scans 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Internet on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UDP 11211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endParaRPr lang="en-US" sz="1200" dirty="0">
              <a:solidFill>
                <a:schemeClr val="tx2"/>
              </a:solidFill>
              <a:latin typeface="+mn-lt"/>
            </a:endParaRPr>
          </a:p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2. Builds list of responding  IPs</a:t>
            </a:r>
          </a:p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IP 1.1.1.1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IP 2.2.2.2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mr-IN" sz="1200" dirty="0">
                <a:solidFill>
                  <a:schemeClr val="tx2"/>
                </a:solidFill>
                <a:latin typeface="+mn-lt"/>
              </a:rPr>
              <a:t>…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.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IP </a:t>
            </a:r>
            <a:r>
              <a:rPr lang="en-US" sz="1200" dirty="0" err="1">
                <a:solidFill>
                  <a:schemeClr val="tx2"/>
                </a:solidFill>
                <a:latin typeface="+mn-lt"/>
              </a:rPr>
              <a:t>n.n.n.n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@ </a:t>
            </a:r>
            <a:r>
              <a:rPr lang="en-US" sz="1200" dirty="0">
                <a:solidFill>
                  <a:schemeClr val="tx2"/>
                </a:solidFill>
              </a:rPr>
              <a:t>~100Mb/s each</a:t>
            </a:r>
          </a:p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~10k needed for 1Tb/s</a:t>
            </a:r>
          </a:p>
        </p:txBody>
      </p:sp>
      <p:sp>
        <p:nvSpPr>
          <p:cNvPr id="19" name="Freeform 18"/>
          <p:cNvSpPr/>
          <p:nvPr/>
        </p:nvSpPr>
        <p:spPr bwMode="auto">
          <a:xfrm>
            <a:off x="4113167" y="2331029"/>
            <a:ext cx="340034" cy="345933"/>
          </a:xfrm>
          <a:custGeom>
            <a:avLst/>
            <a:gdLst>
              <a:gd name="connsiteX0" fmla="*/ 0 w 1948768"/>
              <a:gd name="connsiteY0" fmla="*/ 0 h 2645228"/>
              <a:gd name="connsiteX1" fmla="*/ 1948543 w 1948768"/>
              <a:gd name="connsiteY1" fmla="*/ 1284514 h 2645228"/>
              <a:gd name="connsiteX2" fmla="*/ 141514 w 1948768"/>
              <a:gd name="connsiteY2" fmla="*/ 2645228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768" h="2645228">
                <a:moveTo>
                  <a:pt x="0" y="0"/>
                </a:moveTo>
                <a:cubicBezTo>
                  <a:pt x="962478" y="421821"/>
                  <a:pt x="1924957" y="843643"/>
                  <a:pt x="1948543" y="1284514"/>
                </a:cubicBezTo>
                <a:cubicBezTo>
                  <a:pt x="1972129" y="1725385"/>
                  <a:pt x="141514" y="2645228"/>
                  <a:pt x="141514" y="2645228"/>
                </a:cubicBezTo>
              </a:path>
            </a:pathLst>
          </a:custGeom>
          <a:noFill/>
          <a:ln w="19050" cap="sq" algn="ctr">
            <a:solidFill>
              <a:srgbClr val="FF0000"/>
            </a:solidFill>
            <a:prstDash val="sysDash"/>
            <a:miter lim="800000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5022745" y="2331029"/>
            <a:ext cx="340034" cy="345933"/>
          </a:xfrm>
          <a:custGeom>
            <a:avLst/>
            <a:gdLst>
              <a:gd name="connsiteX0" fmla="*/ 0 w 1948768"/>
              <a:gd name="connsiteY0" fmla="*/ 0 h 2645228"/>
              <a:gd name="connsiteX1" fmla="*/ 1948543 w 1948768"/>
              <a:gd name="connsiteY1" fmla="*/ 1284514 h 2645228"/>
              <a:gd name="connsiteX2" fmla="*/ 141514 w 1948768"/>
              <a:gd name="connsiteY2" fmla="*/ 2645228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768" h="2645228">
                <a:moveTo>
                  <a:pt x="0" y="0"/>
                </a:moveTo>
                <a:cubicBezTo>
                  <a:pt x="962478" y="421821"/>
                  <a:pt x="1924957" y="843643"/>
                  <a:pt x="1948543" y="1284514"/>
                </a:cubicBezTo>
                <a:cubicBezTo>
                  <a:pt x="1972129" y="1725385"/>
                  <a:pt x="141514" y="2645228"/>
                  <a:pt x="141514" y="2645228"/>
                </a:cubicBezTo>
              </a:path>
            </a:pathLst>
          </a:custGeom>
          <a:noFill/>
          <a:ln w="19050" cap="sq" algn="ctr">
            <a:solidFill>
              <a:srgbClr val="FF0000"/>
            </a:solidFill>
            <a:prstDash val="sysDash"/>
            <a:miter lim="800000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 bwMode="auto">
          <a:xfrm flipH="1">
            <a:off x="2505519" y="2331029"/>
            <a:ext cx="340034" cy="345933"/>
          </a:xfrm>
          <a:custGeom>
            <a:avLst/>
            <a:gdLst>
              <a:gd name="connsiteX0" fmla="*/ 0 w 1948768"/>
              <a:gd name="connsiteY0" fmla="*/ 0 h 2645228"/>
              <a:gd name="connsiteX1" fmla="*/ 1948543 w 1948768"/>
              <a:gd name="connsiteY1" fmla="*/ 1284514 h 2645228"/>
              <a:gd name="connsiteX2" fmla="*/ 141514 w 1948768"/>
              <a:gd name="connsiteY2" fmla="*/ 2645228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768" h="2645228">
                <a:moveTo>
                  <a:pt x="0" y="0"/>
                </a:moveTo>
                <a:cubicBezTo>
                  <a:pt x="962478" y="421821"/>
                  <a:pt x="1924957" y="843643"/>
                  <a:pt x="1948543" y="1284514"/>
                </a:cubicBezTo>
                <a:cubicBezTo>
                  <a:pt x="1972129" y="1725385"/>
                  <a:pt x="141514" y="2645228"/>
                  <a:pt x="141514" y="2645228"/>
                </a:cubicBezTo>
              </a:path>
            </a:pathLst>
          </a:custGeom>
          <a:noFill/>
          <a:ln w="19050" cap="sq" algn="ctr">
            <a:solidFill>
              <a:srgbClr val="FF0000"/>
            </a:solidFill>
            <a:prstDash val="sysDash"/>
            <a:miter lim="800000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823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93" y="1545432"/>
            <a:ext cx="5020042" cy="25705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913" y="198131"/>
            <a:ext cx="5456725" cy="737700"/>
          </a:xfrm>
        </p:spPr>
        <p:txBody>
          <a:bodyPr/>
          <a:lstStyle/>
          <a:p>
            <a:r>
              <a:rPr lang="en-GB" sz="2400" dirty="0" err="1"/>
              <a:t>Weaponising</a:t>
            </a:r>
            <a:r>
              <a:rPr lang="en-GB" sz="2400" dirty="0"/>
              <a:t> </a:t>
            </a:r>
            <a:r>
              <a:rPr lang="en-GB" sz="2400" dirty="0" err="1"/>
              <a:t>Memcached</a:t>
            </a:r>
            <a:r>
              <a:rPr lang="en-GB" sz="2400" dirty="0"/>
              <a:t> - Staging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518" y="3054774"/>
            <a:ext cx="2760469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518" y="2253023"/>
            <a:ext cx="793144" cy="4249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7F8983-E639-3D43-8C2E-C2F1FB0795CE}"/>
              </a:ext>
            </a:extLst>
          </p:cNvPr>
          <p:cNvSpPr txBox="1"/>
          <p:nvPr/>
        </p:nvSpPr>
        <p:spPr bwMode="auto">
          <a:xfrm>
            <a:off x="26252" y="1568646"/>
            <a:ext cx="1477777" cy="20313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3. Attacker Pre-loads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cache payload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and associated key</a:t>
            </a:r>
          </a:p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~ 1MB to key (a)</a:t>
            </a:r>
          </a:p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Loading thousands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of servers is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non-trivial exercise</a:t>
            </a:r>
          </a:p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Likely takes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10s of minutes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endParaRPr lang="en-US" sz="1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475F01-C51F-B142-AF09-FB688F2C653D}"/>
              </a:ext>
            </a:extLst>
          </p:cNvPr>
          <p:cNvSpPr txBox="1"/>
          <p:nvPr/>
        </p:nvSpPr>
        <p:spPr bwMode="auto">
          <a:xfrm>
            <a:off x="5837997" y="2517894"/>
            <a:ext cx="949619" cy="5909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n-lt"/>
              </a:rPr>
              <a:t>Vulnerable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 err="1">
                <a:solidFill>
                  <a:schemeClr val="tx2"/>
                </a:solidFill>
                <a:latin typeface="+mn-lt"/>
              </a:rPr>
              <a:t>memcached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Servers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2813A309-BA65-FF4C-AE8D-7689F8432C2A}"/>
              </a:ext>
            </a:extLst>
          </p:cNvPr>
          <p:cNvSpPr/>
          <p:nvPr/>
        </p:nvSpPr>
        <p:spPr bwMode="auto">
          <a:xfrm flipH="1">
            <a:off x="5684600" y="2560073"/>
            <a:ext cx="202758" cy="508406"/>
          </a:xfrm>
          <a:prstGeom prst="leftBrace">
            <a:avLst>
              <a:gd name="adj1" fmla="val 40686"/>
              <a:gd name="adj2" fmla="val 50000"/>
            </a:avLst>
          </a:prstGeom>
          <a:noFill/>
          <a:ln w="19050" cap="sq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E4942B37-6E2E-2A40-ACA8-DBBCF2FCBAE6}"/>
              </a:ext>
            </a:extLst>
          </p:cNvPr>
          <p:cNvSpPr/>
          <p:nvPr/>
        </p:nvSpPr>
        <p:spPr bwMode="auto">
          <a:xfrm>
            <a:off x="1394085" y="1344811"/>
            <a:ext cx="4275649" cy="2842559"/>
          </a:xfrm>
          <a:prstGeom prst="cloud">
            <a:avLst/>
          </a:prstGeom>
          <a:solidFill>
            <a:schemeClr val="accent3">
              <a:lumMod val="20000"/>
              <a:lumOff val="80000"/>
              <a:alpha val="48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>
              <a:spcBef>
                <a:spcPts val="810"/>
              </a:spcBef>
            </a:pP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A356DC6-CFAD-8449-A99C-A71F49085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948" y="3057274"/>
            <a:ext cx="2808519" cy="609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3BB532-76E5-1B43-AF66-8E6AADD0F2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18" y="2248028"/>
            <a:ext cx="793144" cy="4249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5661A90-AE0B-AE4D-BC55-1A76974892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378" y="2757470"/>
            <a:ext cx="679044" cy="292309"/>
          </a:xfrm>
          <a:prstGeom prst="rect">
            <a:avLst/>
          </a:prstGeom>
        </p:spPr>
      </p:pic>
      <p:sp>
        <p:nvSpPr>
          <p:cNvPr id="42" name="Freeform 41"/>
          <p:cNvSpPr/>
          <p:nvPr/>
        </p:nvSpPr>
        <p:spPr bwMode="auto">
          <a:xfrm>
            <a:off x="4588323" y="2145166"/>
            <a:ext cx="730645" cy="759279"/>
          </a:xfrm>
          <a:custGeom>
            <a:avLst/>
            <a:gdLst>
              <a:gd name="connsiteX0" fmla="*/ 0 w 1948768"/>
              <a:gd name="connsiteY0" fmla="*/ 0 h 2645228"/>
              <a:gd name="connsiteX1" fmla="*/ 1948543 w 1948768"/>
              <a:gd name="connsiteY1" fmla="*/ 1284514 h 2645228"/>
              <a:gd name="connsiteX2" fmla="*/ 141514 w 1948768"/>
              <a:gd name="connsiteY2" fmla="*/ 2645228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768" h="2645228">
                <a:moveTo>
                  <a:pt x="0" y="0"/>
                </a:moveTo>
                <a:cubicBezTo>
                  <a:pt x="962478" y="421821"/>
                  <a:pt x="1924957" y="843643"/>
                  <a:pt x="1948543" y="1284514"/>
                </a:cubicBezTo>
                <a:cubicBezTo>
                  <a:pt x="1972129" y="1725385"/>
                  <a:pt x="141514" y="2645228"/>
                  <a:pt x="141514" y="2645228"/>
                </a:cubicBezTo>
              </a:path>
            </a:pathLst>
          </a:custGeom>
          <a:noFill/>
          <a:ln w="28575" cap="sq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 bwMode="auto">
          <a:xfrm>
            <a:off x="4457723" y="2346919"/>
            <a:ext cx="705642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>
                <a:solidFill>
                  <a:schemeClr val="tx2"/>
                </a:solidFill>
                <a:latin typeface="+mn-lt"/>
              </a:rPr>
              <a:t>UDP (set a)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4470852" y="2479558"/>
            <a:ext cx="788999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>
                <a:solidFill>
                  <a:schemeClr val="tx2"/>
                </a:solidFill>
                <a:latin typeface="+mn-lt"/>
              </a:rPr>
              <a:t>1MB data (a)</a:t>
            </a:r>
          </a:p>
        </p:txBody>
      </p:sp>
      <p:sp>
        <p:nvSpPr>
          <p:cNvPr id="43" name="Freeform 42"/>
          <p:cNvSpPr/>
          <p:nvPr/>
        </p:nvSpPr>
        <p:spPr bwMode="auto">
          <a:xfrm>
            <a:off x="3708016" y="2145166"/>
            <a:ext cx="730645" cy="759279"/>
          </a:xfrm>
          <a:custGeom>
            <a:avLst/>
            <a:gdLst>
              <a:gd name="connsiteX0" fmla="*/ 0 w 1948768"/>
              <a:gd name="connsiteY0" fmla="*/ 0 h 2645228"/>
              <a:gd name="connsiteX1" fmla="*/ 1948543 w 1948768"/>
              <a:gd name="connsiteY1" fmla="*/ 1284514 h 2645228"/>
              <a:gd name="connsiteX2" fmla="*/ 141514 w 1948768"/>
              <a:gd name="connsiteY2" fmla="*/ 2645228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768" h="2645228">
                <a:moveTo>
                  <a:pt x="0" y="0"/>
                </a:moveTo>
                <a:cubicBezTo>
                  <a:pt x="962478" y="421821"/>
                  <a:pt x="1924957" y="843643"/>
                  <a:pt x="1948543" y="1284514"/>
                </a:cubicBezTo>
                <a:cubicBezTo>
                  <a:pt x="1972129" y="1725385"/>
                  <a:pt x="141514" y="2645228"/>
                  <a:pt x="141514" y="2645228"/>
                </a:cubicBezTo>
              </a:path>
            </a:pathLst>
          </a:custGeom>
          <a:noFill/>
          <a:ln w="28575" cap="sq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 bwMode="auto">
          <a:xfrm>
            <a:off x="3559662" y="2346919"/>
            <a:ext cx="705642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>
                <a:solidFill>
                  <a:schemeClr val="tx2"/>
                </a:solidFill>
                <a:latin typeface="+mn-lt"/>
              </a:rPr>
              <a:t>UDP (set a)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3569439" y="2479558"/>
            <a:ext cx="788999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>
                <a:solidFill>
                  <a:schemeClr val="tx2"/>
                </a:solidFill>
                <a:latin typeface="+mn-lt"/>
              </a:rPr>
              <a:t>1MB data (a)</a:t>
            </a:r>
          </a:p>
        </p:txBody>
      </p:sp>
      <p:sp>
        <p:nvSpPr>
          <p:cNvPr id="44" name="Freeform 43"/>
          <p:cNvSpPr/>
          <p:nvPr/>
        </p:nvSpPr>
        <p:spPr bwMode="auto">
          <a:xfrm flipH="1">
            <a:off x="2491251" y="2145166"/>
            <a:ext cx="730645" cy="759279"/>
          </a:xfrm>
          <a:custGeom>
            <a:avLst/>
            <a:gdLst>
              <a:gd name="connsiteX0" fmla="*/ 0 w 1948768"/>
              <a:gd name="connsiteY0" fmla="*/ 0 h 2645228"/>
              <a:gd name="connsiteX1" fmla="*/ 1948543 w 1948768"/>
              <a:gd name="connsiteY1" fmla="*/ 1284514 h 2645228"/>
              <a:gd name="connsiteX2" fmla="*/ 141514 w 1948768"/>
              <a:gd name="connsiteY2" fmla="*/ 2645228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768" h="2645228">
                <a:moveTo>
                  <a:pt x="0" y="0"/>
                </a:moveTo>
                <a:cubicBezTo>
                  <a:pt x="962478" y="421821"/>
                  <a:pt x="1924957" y="843643"/>
                  <a:pt x="1948543" y="1284514"/>
                </a:cubicBezTo>
                <a:cubicBezTo>
                  <a:pt x="1972129" y="1725385"/>
                  <a:pt x="141514" y="2645228"/>
                  <a:pt x="141514" y="2645228"/>
                </a:cubicBezTo>
              </a:path>
            </a:pathLst>
          </a:custGeom>
          <a:noFill/>
          <a:ln w="28575" cap="sq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 bwMode="auto">
          <a:xfrm>
            <a:off x="2661601" y="2346919"/>
            <a:ext cx="705642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>
                <a:solidFill>
                  <a:schemeClr val="tx2"/>
                </a:solidFill>
                <a:latin typeface="+mn-lt"/>
              </a:rPr>
              <a:t>UDP (set a)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2659861" y="2479558"/>
            <a:ext cx="788999" cy="2169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spAutoFit/>
          </a:bodyPr>
          <a:lstStyle/>
          <a:p>
            <a:r>
              <a:rPr lang="en-US" sz="900">
                <a:solidFill>
                  <a:schemeClr val="tx2"/>
                </a:solidFill>
                <a:latin typeface="+mn-lt"/>
              </a:rPr>
              <a:t>1MB data (a)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D78799D-2652-E84D-83BC-46E2CAA05B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905" y="3402048"/>
            <a:ext cx="69403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95886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222&quot;&gt;&lt;/object&gt;&lt;object type=&quot;2&quot; unique_id=&quot;10223&quot;&gt;&lt;object type=&quot;3&quot; unique_id=&quot;10224&quot;&gt;&lt;property id=&quot;20148&quot; value=&quot;5&quot;/&gt;&lt;property id=&quot;20300&quot; value=&quot;Slide 1 - &amp;quot;Presentation Title Arial Bold 32pt&amp;quot;&quot;/&gt;&lt;property id=&quot;20307&quot; value=&quot;353&quot;/&gt;&lt;/object&gt;&lt;object type=&quot;3&quot; unique_id=&quot;10225&quot;&gt;&lt;property id=&quot;20148&quot; value=&quot;5&quot;/&gt;&lt;property id=&quot;20300&quot; value=&quot;Slide 4 - &amp;quot;Section Divider 32pt Bold&amp;quot;&quot;/&gt;&lt;property id=&quot;20307&quot; value=&quot;462&quot;/&gt;&lt;/object&gt;&lt;object type=&quot;3&quot; unique_id=&quot;10226&quot;&gt;&lt;property id=&quot;20148&quot; value=&quot;5&quot;/&gt;&lt;property id=&quot;20300&quot; value=&quot;Slide 5 - &amp;quot;Title and Content Layout: &amp;#x0D;&amp;#x0A;Slide Title Arial 32 pt Bold&amp;quot;&quot;/&gt;&lt;property id=&quot;20307&quot; value=&quot;454&quot;/&gt;&lt;/object&gt;&lt;object type=&quot;3&quot; unique_id=&quot;10227&quot;&gt;&lt;property id=&quot;20148&quot; value=&quot;5&quot;/&gt;&lt;property id=&quot;20300&quot; value=&quot;Slide 3 - &amp;quot;Master Layouts: Footer and Date&amp;quot;&quot;/&gt;&lt;property id=&quot;20307&quot; value=&quot;459&quot;/&gt;&lt;/object&gt;&lt;object type=&quot;3&quot; unique_id=&quot;10229&quot;&gt;&lt;property id=&quot;20148&quot; value=&quot;5&quot;/&gt;&lt;property id=&quot;20300&quot; value=&quot;Slide 8 - &amp;quot;Default Settings – Guidelines&amp;quot;&quot;/&gt;&lt;property id=&quot;20307&quot; value=&quot;456&quot;/&gt;&lt;/object&gt;&lt;object type=&quot;3&quot; unique_id=&quot;10230&quot;&gt;&lt;property id=&quot;20148&quot; value=&quot;5&quot;/&gt;&lt;property id=&quot;20300&quot; value=&quot;Slide 9 - &amp;quot;Auto Default Settings&amp;quot;&quot;/&gt;&lt;property id=&quot;20307&quot; value=&quot;460&quot;/&gt;&lt;/object&gt;&lt;object type=&quot;3&quot; unique_id=&quot;10233&quot;&gt;&lt;property id=&quot;20148&quot; value=&quot;5&quot;/&gt;&lt;property id=&quot;20300&quot; value=&quot;Slide 14 - &amp;quot;Sample Pie Chart&amp;quot;&quot;/&gt;&lt;property id=&quot;20307&quot; value=&quot;465&quot;/&gt;&lt;/object&gt;&lt;object type=&quot;3&quot; unique_id=&quot;10318&quot;&gt;&lt;property id=&quot;20148&quot; value=&quot;5&quot;/&gt;&lt;property id=&quot;20300&quot; value=&quot;Slide 7 - &amp;quot;Color Scheme&amp;quot;&quot;/&gt;&lt;property id=&quot;20307&quot; value=&quot;466&quot;/&gt;&lt;/object&gt;&lt;object type=&quot;3&quot; unique_id=&quot;10423&quot;&gt;&lt;property id=&quot;20148&quot; value=&quot;5&quot;/&gt;&lt;property id=&quot;20300&quot; value=&quot;Slide 10 - &amp;quot;Sample Column Chart&amp;quot;&quot;/&gt;&lt;property id=&quot;20307&quot; value=&quot;467&quot;/&gt;&lt;/object&gt;&lt;object type=&quot;3&quot; unique_id=&quot;10424&quot;&gt;&lt;property id=&quot;20148&quot; value=&quot;5&quot;/&gt;&lt;property id=&quot;20300&quot; value=&quot;Slide 12 - &amp;quot;Sample Line Chart&amp;quot;&quot;/&gt;&lt;property id=&quot;20307&quot; value=&quot;468&quot;/&gt;&lt;/object&gt;&lt;object type=&quot;3&quot; unique_id=&quot;22526&quot;&gt;&lt;property id=&quot;20148&quot; value=&quot;5&quot;/&gt;&lt;property id=&quot;20300&quot; value=&quot;Slide 2 - &amp;quot;Important PowerPoint 2007 changes&amp;#x0D;&amp;#x0A;&amp;quot;&quot;/&gt;&lt;property id=&quot;20307&quot; value=&quot;474&quot;/&gt;&lt;/object&gt;&lt;object type=&quot;3&quot; unique_id=&quot;22527&quot;&gt;&lt;property id=&quot;20148&quot; value=&quot;5&quot;/&gt;&lt;property id=&quot;20300&quot; value=&quot;Slide 6 - &amp;quot;Two Content Layout: &amp;#x0D;&amp;#x0A;Slide Title Arial 32 pt Bold&amp;quot;&quot;/&gt;&lt;property id=&quot;20307&quot; value=&quot;471&quot;/&gt;&lt;/object&gt;&lt;object type=&quot;3&quot; unique_id=&quot;22528&quot;&gt;&lt;property id=&quot;20148&quot; value=&quot;5&quot;/&gt;&lt;property id=&quot;20300&quot; value=&quot;Slide 11 - &amp;quot;Sample Column Chart: &amp;#x0D;&amp;#x0A;Two Content Layout&amp;quot;&quot;/&gt;&lt;property id=&quot;20307&quot; value=&quot;470&quot;/&gt;&lt;/object&gt;&lt;object type=&quot;3&quot; unique_id=&quot;22529&quot;&gt;&lt;property id=&quot;20148&quot; value=&quot;5&quot;/&gt;&lt;property id=&quot;20300&quot; value=&quot;Slide 13 - &amp;quot;Sample Line Chart:&amp;#x0D;&amp;#x0A;Two Content Layout&amp;quot;&quot;/&gt;&lt;property id=&quot;20307&quot; value=&quot;472&quot;/&gt;&lt;/object&gt;&lt;object type=&quot;3&quot; unique_id=&quot;22530&quot;&gt;&lt;property id=&quot;20148&quot; value=&quot;5&quot;/&gt;&lt;property id=&quot;20300&quot; value=&quot;Slide 15 - &amp;quot;Sample Pie Chart:&amp;#x0D;&amp;#x0A;Two Content Layout&amp;quot;&quot;/&gt;&lt;property id=&quot;20307&quot; value=&quot;473&quot;/&gt;&lt;/object&gt;&lt;/object&gt;&lt;/object&gt;&lt;/database&gt;"/>
  <p:tag name="SECTOMILLISECCONVERTED" val="1"/>
  <p:tag name="ISPRING_RESOURCE_PATHS_HASH_2" val="754e257bf4e67b6eda8b5226aec68fcba58438"/>
  <p:tag name="ARTICULATE_PROJECT_OPEN" val="0"/>
  <p:tag name="ARTICULATE_SLIDE_COUNT" val="34"/>
  <p:tag name="ISPRING_RESOURCE_PATHS_HASH_PRESENTER" val="438f3d589e15a7920224ea63070c9d338da6ef2"/>
</p:tagLst>
</file>

<file path=ppt/theme/theme1.xml><?xml version="1.0" encoding="utf-8"?>
<a:theme xmlns:a="http://schemas.openxmlformats.org/drawingml/2006/main" name="Corero Corporate Template">
  <a:themeElements>
    <a:clrScheme name="Custom 5">
      <a:dk1>
        <a:sysClr val="windowText" lastClr="000000"/>
      </a:dk1>
      <a:lt1>
        <a:sysClr val="window" lastClr="FFFFFF"/>
      </a:lt1>
      <a:dk2>
        <a:srgbClr val="333333"/>
      </a:dk2>
      <a:lt2>
        <a:srgbClr val="6F7982"/>
      </a:lt2>
      <a:accent1>
        <a:srgbClr val="2EA9D8"/>
      </a:accent1>
      <a:accent2>
        <a:srgbClr val="8DC63F"/>
      </a:accent2>
      <a:accent3>
        <a:srgbClr val="1085A9"/>
      </a:accent3>
      <a:accent4>
        <a:srgbClr val="F19533"/>
      </a:accent4>
      <a:accent5>
        <a:srgbClr val="8FEE13"/>
      </a:accent5>
      <a:accent6>
        <a:srgbClr val="6F7982"/>
      </a:accent6>
      <a:hlink>
        <a:srgbClr val="604878"/>
      </a:hlink>
      <a:folHlink>
        <a:srgbClr val="4E8542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12700" cap="sq" algn="ctr">
          <a:noFill/>
          <a:miter lim="800000"/>
          <a:headEnd/>
          <a:tailEnd/>
        </a:ln>
        <a:effectLst/>
      </a:spPr>
      <a:bodyPr wrap="square" lIns="0" rIns="0" anchor="ctr"/>
      <a:lstStyle>
        <a:defPPr>
          <a:spcBef>
            <a:spcPts val="1080"/>
          </a:spcBef>
          <a:defRPr sz="1600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tx2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 anchor="ctr" anchorCtr="0">
        <a:spAutoFit/>
      </a:bodyPr>
      <a:lstStyle>
        <a:defPPr>
          <a:defRPr sz="16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NDER NDA TEMPLATE">
  <a:themeElements>
    <a:clrScheme name="Custom 5">
      <a:dk1>
        <a:sysClr val="windowText" lastClr="000000"/>
      </a:dk1>
      <a:lt1>
        <a:sysClr val="window" lastClr="FFFFFF"/>
      </a:lt1>
      <a:dk2>
        <a:srgbClr val="333333"/>
      </a:dk2>
      <a:lt2>
        <a:srgbClr val="6F7982"/>
      </a:lt2>
      <a:accent1>
        <a:srgbClr val="2EA9D8"/>
      </a:accent1>
      <a:accent2>
        <a:srgbClr val="8DC63F"/>
      </a:accent2>
      <a:accent3>
        <a:srgbClr val="1085A9"/>
      </a:accent3>
      <a:accent4>
        <a:srgbClr val="F19533"/>
      </a:accent4>
      <a:accent5>
        <a:srgbClr val="8FEE13"/>
      </a:accent5>
      <a:accent6>
        <a:srgbClr val="6F7982"/>
      </a:accent6>
      <a:hlink>
        <a:srgbClr val="604878"/>
      </a:hlink>
      <a:folHlink>
        <a:srgbClr val="4E8542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12700" cap="sq" algn="ctr">
          <a:noFill/>
          <a:miter lim="800000"/>
          <a:headEnd/>
          <a:tailEnd/>
        </a:ln>
        <a:effectLst/>
      </a:spPr>
      <a:bodyPr wrap="square" lIns="0" rIns="0" anchor="ctr"/>
      <a:lstStyle>
        <a:defPPr>
          <a:spcBef>
            <a:spcPts val="1080"/>
          </a:spcBef>
          <a:defRPr sz="1600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tx2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 anchor="ctr" anchorCtr="0">
        <a:spAutoFit/>
      </a:bodyPr>
      <a:lstStyle>
        <a:defPPr>
          <a:defRPr sz="16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Corero PPT Template_Jan11</Template>
  <TotalTime>19496</TotalTime>
  <Words>918</Words>
  <Application>Microsoft Macintosh PowerPoint</Application>
  <PresentationFormat>Custom</PresentationFormat>
  <Paragraphs>189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宋体</vt:lpstr>
      <vt:lpstr>ヒラギノ角ゴ ProN W6</vt:lpstr>
      <vt:lpstr>Arial</vt:lpstr>
      <vt:lpstr>Calibri</vt:lpstr>
      <vt:lpstr>Helvetica Neue Bold Condensed</vt:lpstr>
      <vt:lpstr>Lucida Grande</vt:lpstr>
      <vt:lpstr>Wingdings</vt:lpstr>
      <vt:lpstr>Corero Corporate Template</vt:lpstr>
      <vt:lpstr>UNDER NDA TEMPLATE</vt:lpstr>
      <vt:lpstr>  The Multi-Terabit DDoS Era - Memcached </vt:lpstr>
      <vt:lpstr>DDoS Still on the increase…</vt:lpstr>
      <vt:lpstr>Increasingly Sophisticated IoT Exploits</vt:lpstr>
      <vt:lpstr>New Attack Vector – Memcached</vt:lpstr>
      <vt:lpstr>WhiteHat PoC Raised Awareness</vt:lpstr>
      <vt:lpstr>GitHub Attacked using Memcached</vt:lpstr>
      <vt:lpstr>Memcached Attack – Explained</vt:lpstr>
      <vt:lpstr>Weaponising Memcached - Searching</vt:lpstr>
      <vt:lpstr>Weaponising Memcached - Staging</vt:lpstr>
      <vt:lpstr>Weaponising Memcached - Activating</vt:lpstr>
      <vt:lpstr>Weaponising Memcached - Activating</vt:lpstr>
      <vt:lpstr>Neutralising Memcached</vt:lpstr>
      <vt:lpstr>Neutralising Memcached</vt:lpstr>
      <vt:lpstr>Public Memcached Servers in Decline</vt:lpstr>
      <vt:lpstr>Memcached Vulnerability Fixed? </vt:lpstr>
      <vt:lpstr>Summary</vt:lpstr>
      <vt:lpstr>  Questions? </vt:lpstr>
      <vt:lpstr>Thank You!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Stephanie Weagle</dc:creator>
  <cp:lastModifiedBy>Sean Newman</cp:lastModifiedBy>
  <cp:revision>364</cp:revision>
  <cp:lastPrinted>2014-03-27T13:48:09Z</cp:lastPrinted>
  <dcterms:created xsi:type="dcterms:W3CDTF">2017-01-11T01:28:46Z</dcterms:created>
  <dcterms:modified xsi:type="dcterms:W3CDTF">2018-04-12T16:20:23Z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57D34648-DAAD-410C-8E8A-E86EF0F70418</vt:lpwstr>
  </property>
  <property fmtid="{D5CDD505-2E9C-101B-9397-08002B2CF9AE}" pid="3" name="ArticulatePath">
    <vt:lpwstr>PPT-2010-Template_LightDark-16x9</vt:lpwstr>
  </property>
</Properties>
</file>