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85" r:id="rId3"/>
    <p:sldId id="286" r:id="rId4"/>
    <p:sldId id="287" r:id="rId5"/>
    <p:sldId id="278" r:id="rId6"/>
    <p:sldId id="257" r:id="rId7"/>
    <p:sldId id="258" r:id="rId8"/>
    <p:sldId id="259" r:id="rId9"/>
    <p:sldId id="261" r:id="rId10"/>
    <p:sldId id="263" r:id="rId11"/>
    <p:sldId id="281" r:id="rId12"/>
    <p:sldId id="262" r:id="rId13"/>
    <p:sldId id="264" r:id="rId14"/>
    <p:sldId id="265" r:id="rId15"/>
    <p:sldId id="266" r:id="rId16"/>
    <p:sldId id="267" r:id="rId17"/>
    <p:sldId id="269" r:id="rId18"/>
    <p:sldId id="270" r:id="rId19"/>
    <p:sldId id="271" r:id="rId20"/>
    <p:sldId id="272" r:id="rId21"/>
    <p:sldId id="273" r:id="rId22"/>
    <p:sldId id="274" r:id="rId23"/>
    <p:sldId id="275" r:id="rId24"/>
    <p:sldId id="276" r:id="rId25"/>
    <p:sldId id="283" r:id="rId26"/>
    <p:sldId id="277" r:id="rId27"/>
    <p:sldId id="282" r:id="rId28"/>
    <p:sldId id="284" r:id="rId29"/>
    <p:sldId id="27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A3B9"/>
    <a:srgbClr val="366A8A"/>
    <a:srgbClr val="0091C4"/>
    <a:srgbClr val="10BED7"/>
    <a:srgbClr val="24D8DC"/>
    <a:srgbClr val="FFCCCC"/>
    <a:srgbClr val="FF9999"/>
    <a:srgbClr val="CC0000"/>
    <a:srgbClr val="6EF8CA"/>
    <a:srgbClr val="999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8" autoAdjust="0"/>
    <p:restoredTop sz="76130" autoAdjust="0"/>
  </p:normalViewPr>
  <p:slideViewPr>
    <p:cSldViewPr snapToGrid="0">
      <p:cViewPr varScale="1">
        <p:scale>
          <a:sx n="56" d="100"/>
          <a:sy n="56" d="100"/>
        </p:scale>
        <p:origin x="1536" y="72"/>
      </p:cViewPr>
      <p:guideLst/>
    </p:cSldViewPr>
  </p:slideViewPr>
  <p:outlineViewPr>
    <p:cViewPr>
      <p:scale>
        <a:sx n="33" d="100"/>
        <a:sy n="33" d="100"/>
      </p:scale>
      <p:origin x="0" y="-16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A20AC-C310-419C-A39C-A672FB308E31}" type="datetimeFigureOut">
              <a:rPr lang="en-GB" smtClean="0"/>
              <a:t>23/04/2018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10745-A093-42A9-8FC1-A482A60A987F}" type="slidenum">
              <a:rPr lang="en-GB" smtClean="0"/>
              <a:t>‹#›</a:t>
            </a:fld>
            <a:endParaRPr lang="en-GB"/>
          </a:p>
        </p:txBody>
      </p:sp>
    </p:spTree>
    <p:extLst>
      <p:ext uri="{BB962C8B-B14F-4D97-AF65-F5344CB8AC3E}">
        <p14:creationId xmlns:p14="http://schemas.microsoft.com/office/powerpoint/2010/main" val="68887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1</a:t>
            </a:fld>
            <a:endParaRPr lang="en-GB"/>
          </a:p>
        </p:txBody>
      </p:sp>
    </p:spTree>
    <p:extLst>
      <p:ext uri="{BB962C8B-B14F-4D97-AF65-F5344CB8AC3E}">
        <p14:creationId xmlns:p14="http://schemas.microsoft.com/office/powerpoint/2010/main" val="9513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aseline="0" dirty="0"/>
              <a:t>We could correlate ping with other data we may have, such as the port status, BGP sessions, etc.</a:t>
            </a:r>
          </a:p>
          <a:p>
            <a:r>
              <a:rPr lang="en-GB" baseline="0" dirty="0"/>
              <a:t>This enables us to determine why a member might not responding to ping, or that they are up, even though they can’t be pinged.</a:t>
            </a:r>
          </a:p>
          <a:p>
            <a:r>
              <a:rPr lang="en-GB" baseline="0" dirty="0"/>
              <a:t>All useful for monitoring, but can be complex to use for an uptime calculation. A lot of data has to be worked through, and assuming we don’t lose any of it make some assumptions about the member’s availability.</a:t>
            </a:r>
          </a:p>
        </p:txBody>
      </p:sp>
      <p:sp>
        <p:nvSpPr>
          <p:cNvPr id="4" name="Slide Number Placeholder 3"/>
          <p:cNvSpPr>
            <a:spLocks noGrp="1"/>
          </p:cNvSpPr>
          <p:nvPr>
            <p:ph type="sldNum" sz="quarter" idx="10"/>
          </p:nvPr>
        </p:nvSpPr>
        <p:spPr/>
        <p:txBody>
          <a:bodyPr/>
          <a:lstStyle/>
          <a:p>
            <a:fld id="{3AB10745-A093-42A9-8FC1-A482A60A987F}" type="slidenum">
              <a:rPr lang="en-GB" smtClean="0"/>
              <a:t>13</a:t>
            </a:fld>
            <a:endParaRPr lang="en-GB"/>
          </a:p>
        </p:txBody>
      </p:sp>
    </p:spTree>
    <p:extLst>
      <p:ext uri="{BB962C8B-B14F-4D97-AF65-F5344CB8AC3E}">
        <p14:creationId xmlns:p14="http://schemas.microsoft.com/office/powerpoint/2010/main" val="270733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14</a:t>
            </a:fld>
            <a:endParaRPr lang="en-GB"/>
          </a:p>
        </p:txBody>
      </p:sp>
    </p:spTree>
    <p:extLst>
      <p:ext uri="{BB962C8B-B14F-4D97-AF65-F5344CB8AC3E}">
        <p14:creationId xmlns:p14="http://schemas.microsoft.com/office/powerpoint/2010/main" val="306345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15</a:t>
            </a:fld>
            <a:endParaRPr lang="en-GB"/>
          </a:p>
        </p:txBody>
      </p:sp>
    </p:spTree>
    <p:extLst>
      <p:ext uri="{BB962C8B-B14F-4D97-AF65-F5344CB8AC3E}">
        <p14:creationId xmlns:p14="http://schemas.microsoft.com/office/powerpoint/2010/main" val="12718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So how do we go about</a:t>
            </a:r>
            <a:r>
              <a:rPr lang="en-GB" baseline="0" dirty="0"/>
              <a:t> collecting the data in an IXP?</a:t>
            </a:r>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16</a:t>
            </a:fld>
            <a:endParaRPr lang="en-GB"/>
          </a:p>
        </p:txBody>
      </p:sp>
    </p:spTree>
    <p:extLst>
      <p:ext uri="{BB962C8B-B14F-4D97-AF65-F5344CB8AC3E}">
        <p14:creationId xmlns:p14="http://schemas.microsoft.com/office/powerpoint/2010/main" val="84940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First,</a:t>
            </a:r>
            <a:r>
              <a:rPr lang="en-GB" baseline="0" dirty="0"/>
              <a:t> we need a monitoring device in every site, or connected to every switch.</a:t>
            </a:r>
          </a:p>
          <a:p>
            <a:r>
              <a:rPr lang="en-GB" baseline="0" dirty="0"/>
              <a:t>Every monitoring device pings every other device</a:t>
            </a:r>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17</a:t>
            </a:fld>
            <a:endParaRPr lang="en-GB"/>
          </a:p>
        </p:txBody>
      </p:sp>
    </p:spTree>
    <p:extLst>
      <p:ext uri="{BB962C8B-B14F-4D97-AF65-F5344CB8AC3E}">
        <p14:creationId xmlns:p14="http://schemas.microsoft.com/office/powerpoint/2010/main" val="313511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Since we know how many connected ports are in each site, we can easily work out the path availability</a:t>
            </a:r>
            <a:r>
              <a:rPr lang="en-GB" baseline="0" dirty="0"/>
              <a:t> impact of ports being unreachable</a:t>
            </a:r>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18</a:t>
            </a:fld>
            <a:endParaRPr lang="en-GB"/>
          </a:p>
        </p:txBody>
      </p:sp>
    </p:spTree>
    <p:extLst>
      <p:ext uri="{BB962C8B-B14F-4D97-AF65-F5344CB8AC3E}">
        <p14:creationId xmlns:p14="http://schemas.microsoft.com/office/powerpoint/2010/main" val="179618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In this example, we</a:t>
            </a:r>
            <a:r>
              <a:rPr lang="en-GB" baseline="0" dirty="0"/>
              <a:t> are unable to reach the monitoring station in a particular location. This affects 10 connections, which we can mark as down, rather than waiting to try and ping them all.</a:t>
            </a:r>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19</a:t>
            </a:fld>
            <a:endParaRPr lang="en-GB"/>
          </a:p>
        </p:txBody>
      </p:sp>
    </p:spTree>
    <p:extLst>
      <p:ext uri="{BB962C8B-B14F-4D97-AF65-F5344CB8AC3E}">
        <p14:creationId xmlns:p14="http://schemas.microsoft.com/office/powerpoint/2010/main" val="1052762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20</a:t>
            </a:fld>
            <a:endParaRPr lang="en-GB"/>
          </a:p>
        </p:txBody>
      </p:sp>
    </p:spTree>
    <p:extLst>
      <p:ext uri="{BB962C8B-B14F-4D97-AF65-F5344CB8AC3E}">
        <p14:creationId xmlns:p14="http://schemas.microsoft.com/office/powerpoint/2010/main" val="317769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Her</a:t>
            </a:r>
            <a:r>
              <a:rPr lang="en-GB" baseline="0" dirty="0"/>
              <a:t>e is what it might look like with LONAP ports. In fact, the possible paths is maybe interesting but isn’t really needed – we get exactly the same result using just the port counts.</a:t>
            </a:r>
          </a:p>
          <a:p>
            <a:r>
              <a:rPr lang="en-GB" baseline="0" dirty="0"/>
              <a:t>Possibly we would need to correlate this with other data to account for things like partial outages etc. But it would be more reliable than just pinging members alone.</a:t>
            </a:r>
          </a:p>
        </p:txBody>
      </p:sp>
      <p:sp>
        <p:nvSpPr>
          <p:cNvPr id="4" name="Slide Number Placeholder 3"/>
          <p:cNvSpPr>
            <a:spLocks noGrp="1"/>
          </p:cNvSpPr>
          <p:nvPr>
            <p:ph type="sldNum" sz="quarter" idx="10"/>
          </p:nvPr>
        </p:nvSpPr>
        <p:spPr/>
        <p:txBody>
          <a:bodyPr/>
          <a:lstStyle/>
          <a:p>
            <a:fld id="{3AB10745-A093-42A9-8FC1-A482A60A987F}" type="slidenum">
              <a:rPr lang="en-GB" smtClean="0"/>
              <a:t>21</a:t>
            </a:fld>
            <a:endParaRPr lang="en-GB"/>
          </a:p>
        </p:txBody>
      </p:sp>
    </p:spTree>
    <p:extLst>
      <p:ext uri="{BB962C8B-B14F-4D97-AF65-F5344CB8AC3E}">
        <p14:creationId xmlns:p14="http://schemas.microsoft.com/office/powerpoint/2010/main" val="2099761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aseline="0" dirty="0"/>
              <a:t>This might be a fairer way to calculate it. Calculate the capacity of the ports affected and work it out as a percentage of total connected capacity.</a:t>
            </a:r>
          </a:p>
        </p:txBody>
      </p:sp>
      <p:sp>
        <p:nvSpPr>
          <p:cNvPr id="4" name="Slide Number Placeholder 3"/>
          <p:cNvSpPr>
            <a:spLocks noGrp="1"/>
          </p:cNvSpPr>
          <p:nvPr>
            <p:ph type="sldNum" sz="quarter" idx="10"/>
          </p:nvPr>
        </p:nvSpPr>
        <p:spPr/>
        <p:txBody>
          <a:bodyPr/>
          <a:lstStyle/>
          <a:p>
            <a:fld id="{3AB10745-A093-42A9-8FC1-A482A60A987F}" type="slidenum">
              <a:rPr lang="en-GB" smtClean="0"/>
              <a:t>22</a:t>
            </a:fld>
            <a:endParaRPr lang="en-GB"/>
          </a:p>
        </p:txBody>
      </p:sp>
    </p:spTree>
    <p:extLst>
      <p:ext uri="{BB962C8B-B14F-4D97-AF65-F5344CB8AC3E}">
        <p14:creationId xmlns:p14="http://schemas.microsoft.com/office/powerpoint/2010/main" val="204008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This is what the UK has settled on for defining the size of IXP. At the time though, there were other criteria being talked about.</a:t>
            </a:r>
          </a:p>
        </p:txBody>
      </p:sp>
      <p:sp>
        <p:nvSpPr>
          <p:cNvPr id="4" name="Slide Number Placeholder 3"/>
          <p:cNvSpPr>
            <a:spLocks noGrp="1"/>
          </p:cNvSpPr>
          <p:nvPr>
            <p:ph type="sldNum" sz="quarter" idx="10"/>
          </p:nvPr>
        </p:nvSpPr>
        <p:spPr/>
        <p:txBody>
          <a:bodyPr/>
          <a:lstStyle/>
          <a:p>
            <a:fld id="{3AB10745-A093-42A9-8FC1-A482A60A987F}" type="slidenum">
              <a:rPr lang="en-GB" smtClean="0"/>
              <a:t>4</a:t>
            </a:fld>
            <a:endParaRPr lang="en-GB"/>
          </a:p>
        </p:txBody>
      </p:sp>
    </p:spTree>
    <p:extLst>
      <p:ext uri="{BB962C8B-B14F-4D97-AF65-F5344CB8AC3E}">
        <p14:creationId xmlns:p14="http://schemas.microsoft.com/office/powerpoint/2010/main" val="58751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aseline="0" dirty="0"/>
              <a:t>A single 100G port going down in a site would have more impact on the exchange than 24 1G ports going down.</a:t>
            </a:r>
          </a:p>
        </p:txBody>
      </p:sp>
      <p:sp>
        <p:nvSpPr>
          <p:cNvPr id="4" name="Slide Number Placeholder 3"/>
          <p:cNvSpPr>
            <a:spLocks noGrp="1"/>
          </p:cNvSpPr>
          <p:nvPr>
            <p:ph type="sldNum" sz="quarter" idx="10"/>
          </p:nvPr>
        </p:nvSpPr>
        <p:spPr/>
        <p:txBody>
          <a:bodyPr/>
          <a:lstStyle/>
          <a:p>
            <a:fld id="{3AB10745-A093-42A9-8FC1-A482A60A987F}" type="slidenum">
              <a:rPr lang="en-GB" smtClean="0"/>
              <a:t>23</a:t>
            </a:fld>
            <a:endParaRPr lang="en-GB"/>
          </a:p>
        </p:txBody>
      </p:sp>
    </p:spTree>
    <p:extLst>
      <p:ext uri="{BB962C8B-B14F-4D97-AF65-F5344CB8AC3E}">
        <p14:creationId xmlns:p14="http://schemas.microsoft.com/office/powerpoint/2010/main" val="378373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Could</a:t>
            </a:r>
            <a:r>
              <a:rPr lang="en-GB" baseline="0" dirty="0"/>
              <a:t> we produce an “uptime” metric for an IXP? Sometimes engineers get asked to generate an “uptime metric”.</a:t>
            </a:r>
          </a:p>
          <a:p>
            <a:r>
              <a:rPr lang="en-GB" baseline="0" dirty="0"/>
              <a:t>Wouldn’t it be good if we could have this? Would it?</a:t>
            </a:r>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6</a:t>
            </a:fld>
            <a:endParaRPr lang="en-GB"/>
          </a:p>
        </p:txBody>
      </p:sp>
    </p:spTree>
    <p:extLst>
      <p:ext uri="{BB962C8B-B14F-4D97-AF65-F5344CB8AC3E}">
        <p14:creationId xmlns:p14="http://schemas.microsoft.com/office/powerpoint/2010/main" val="98195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Of</a:t>
            </a:r>
            <a:r>
              <a:rPr lang="en-GB" baseline="0" dirty="0"/>
              <a:t> course.. It we may be able to produce such a metric, but it would probably come with a bunch of small print…</a:t>
            </a:r>
          </a:p>
          <a:p>
            <a:r>
              <a:rPr lang="en-GB" baseline="0" dirty="0"/>
              <a:t>You would want us to explain how we did it.  Would the method we used be reasonable enough to give a meaningful number?</a:t>
            </a:r>
          </a:p>
          <a:p>
            <a:r>
              <a:rPr lang="en-GB" baseline="0" dirty="0"/>
              <a:t>Or would it be so difficult to do, we’d have to make a lot of “exceptions” so the number always looks “good”.</a:t>
            </a:r>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7</a:t>
            </a:fld>
            <a:endParaRPr lang="en-GB"/>
          </a:p>
        </p:txBody>
      </p:sp>
    </p:spTree>
    <p:extLst>
      <p:ext uri="{BB962C8B-B14F-4D97-AF65-F5344CB8AC3E}">
        <p14:creationId xmlns:p14="http://schemas.microsoft.com/office/powerpoint/2010/main" val="11636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So what are the options</a:t>
            </a:r>
            <a:r>
              <a:rPr lang="en-GB" baseline="0" dirty="0"/>
              <a:t> for determining what is “up” at an IXP – a simple exchange…</a:t>
            </a:r>
          </a:p>
          <a:p>
            <a:r>
              <a:rPr lang="en-GB" baseline="0" dirty="0"/>
              <a:t>If we had a simple infrastructure, the answer might be – just ping every member.</a:t>
            </a:r>
          </a:p>
          <a:p>
            <a:r>
              <a:rPr lang="en-GB" baseline="0" dirty="0"/>
              <a:t>Our monitoring server receives a response from every member. We know all is good. We might even record the latency.</a:t>
            </a:r>
            <a:endParaRPr lang="en-GB" dirty="0"/>
          </a:p>
        </p:txBody>
      </p:sp>
      <p:sp>
        <p:nvSpPr>
          <p:cNvPr id="4" name="Slide Number Placeholder 3"/>
          <p:cNvSpPr>
            <a:spLocks noGrp="1"/>
          </p:cNvSpPr>
          <p:nvPr>
            <p:ph type="sldNum" sz="quarter" idx="10"/>
          </p:nvPr>
        </p:nvSpPr>
        <p:spPr/>
        <p:txBody>
          <a:bodyPr/>
          <a:lstStyle/>
          <a:p>
            <a:fld id="{3AB10745-A093-42A9-8FC1-A482A60A987F}" type="slidenum">
              <a:rPr lang="en-GB" smtClean="0"/>
              <a:t>8</a:t>
            </a:fld>
            <a:endParaRPr lang="en-GB"/>
          </a:p>
        </p:txBody>
      </p:sp>
    </p:spTree>
    <p:extLst>
      <p:ext uri="{BB962C8B-B14F-4D97-AF65-F5344CB8AC3E}">
        <p14:creationId xmlns:p14="http://schemas.microsoft.com/office/powerpoint/2010/main" val="290092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aseline="0" dirty="0"/>
              <a:t>So, we do this a few times, and we begin to build up a picture that we might use to calculate an uptime metric.</a:t>
            </a:r>
          </a:p>
        </p:txBody>
      </p:sp>
      <p:sp>
        <p:nvSpPr>
          <p:cNvPr id="4" name="Slide Number Placeholder 3"/>
          <p:cNvSpPr>
            <a:spLocks noGrp="1"/>
          </p:cNvSpPr>
          <p:nvPr>
            <p:ph type="sldNum" sz="quarter" idx="10"/>
          </p:nvPr>
        </p:nvSpPr>
        <p:spPr/>
        <p:txBody>
          <a:bodyPr/>
          <a:lstStyle/>
          <a:p>
            <a:fld id="{3AB10745-A093-42A9-8FC1-A482A60A987F}" type="slidenum">
              <a:rPr lang="en-GB" smtClean="0"/>
              <a:t>9</a:t>
            </a:fld>
            <a:endParaRPr lang="en-GB"/>
          </a:p>
        </p:txBody>
      </p:sp>
    </p:spTree>
    <p:extLst>
      <p:ext uri="{BB962C8B-B14F-4D97-AF65-F5344CB8AC3E}">
        <p14:creationId xmlns:p14="http://schemas.microsoft.com/office/powerpoint/2010/main" val="20566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aseline="0" dirty="0"/>
              <a:t>Ping is a bit </a:t>
            </a:r>
            <a:r>
              <a:rPr lang="en-GB" baseline="0" dirty="0" err="1"/>
              <a:t>sucky</a:t>
            </a:r>
            <a:r>
              <a:rPr lang="en-GB" baseline="0" dirty="0"/>
              <a:t>, but it does have its uses.</a:t>
            </a:r>
          </a:p>
          <a:p>
            <a:r>
              <a:rPr lang="en-GB" baseline="0" dirty="0"/>
              <a:t>Latency can tell us about remotely connected members, for example.</a:t>
            </a:r>
          </a:p>
        </p:txBody>
      </p:sp>
      <p:sp>
        <p:nvSpPr>
          <p:cNvPr id="4" name="Slide Number Placeholder 3"/>
          <p:cNvSpPr>
            <a:spLocks noGrp="1"/>
          </p:cNvSpPr>
          <p:nvPr>
            <p:ph type="sldNum" sz="quarter" idx="10"/>
          </p:nvPr>
        </p:nvSpPr>
        <p:spPr/>
        <p:txBody>
          <a:bodyPr/>
          <a:lstStyle/>
          <a:p>
            <a:fld id="{3AB10745-A093-42A9-8FC1-A482A60A987F}" type="slidenum">
              <a:rPr lang="en-GB" smtClean="0"/>
              <a:t>10</a:t>
            </a:fld>
            <a:endParaRPr lang="en-GB"/>
          </a:p>
        </p:txBody>
      </p:sp>
    </p:spTree>
    <p:extLst>
      <p:ext uri="{BB962C8B-B14F-4D97-AF65-F5344CB8AC3E}">
        <p14:creationId xmlns:p14="http://schemas.microsoft.com/office/powerpoint/2010/main" val="403569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AB10745-A093-42A9-8FC1-A482A60A987F}" type="slidenum">
              <a:rPr lang="en-GB" smtClean="0"/>
              <a:t>11</a:t>
            </a:fld>
            <a:endParaRPr lang="en-GB"/>
          </a:p>
        </p:txBody>
      </p:sp>
    </p:spTree>
    <p:extLst>
      <p:ext uri="{BB962C8B-B14F-4D97-AF65-F5344CB8AC3E}">
        <p14:creationId xmlns:p14="http://schemas.microsoft.com/office/powerpoint/2010/main" val="74408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aseline="0" dirty="0"/>
              <a:t>Despite the limitations, we can correlate pings to make it more useful, for example, if a bunch of members become unreachable within the same time interval.</a:t>
            </a:r>
          </a:p>
          <a:p>
            <a:r>
              <a:rPr lang="en-GB" baseline="0" dirty="0"/>
              <a:t>This is more useful information.</a:t>
            </a:r>
          </a:p>
        </p:txBody>
      </p:sp>
      <p:sp>
        <p:nvSpPr>
          <p:cNvPr id="4" name="Slide Number Placeholder 3"/>
          <p:cNvSpPr>
            <a:spLocks noGrp="1"/>
          </p:cNvSpPr>
          <p:nvPr>
            <p:ph type="sldNum" sz="quarter" idx="10"/>
          </p:nvPr>
        </p:nvSpPr>
        <p:spPr/>
        <p:txBody>
          <a:bodyPr/>
          <a:lstStyle/>
          <a:p>
            <a:fld id="{3AB10745-A093-42A9-8FC1-A482A60A987F}" type="slidenum">
              <a:rPr lang="en-GB" smtClean="0"/>
              <a:t>12</a:t>
            </a:fld>
            <a:endParaRPr lang="en-GB"/>
          </a:p>
        </p:txBody>
      </p:sp>
    </p:spTree>
    <p:extLst>
      <p:ext uri="{BB962C8B-B14F-4D97-AF65-F5344CB8AC3E}">
        <p14:creationId xmlns:p14="http://schemas.microsoft.com/office/powerpoint/2010/main" val="1799712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BBDE9F3-EFF2-4B97-8093-816A2468FCBD}"/>
              </a:ext>
            </a:extLst>
          </p:cNvPr>
          <p:cNvSpPr/>
          <p:nvPr userDrawn="1"/>
        </p:nvSpPr>
        <p:spPr>
          <a:xfrm>
            <a:off x="0" y="-7712"/>
            <a:ext cx="9144000" cy="283144"/>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D1942D12-7CE2-4DF2-9425-F4B16CA28E4E}"/>
              </a:ext>
            </a:extLst>
          </p:cNvPr>
          <p:cNvSpPr/>
          <p:nvPr userDrawn="1"/>
        </p:nvSpPr>
        <p:spPr>
          <a:xfrm>
            <a:off x="8161042" y="-7712"/>
            <a:ext cx="982958" cy="283144"/>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Isosceles Triangle 9">
            <a:extLst>
              <a:ext uri="{FF2B5EF4-FFF2-40B4-BE49-F238E27FC236}">
                <a16:creationId xmlns:a16="http://schemas.microsoft.com/office/drawing/2014/main" id="{293F6EA1-2E35-4D25-8BA4-0D5BD274D771}"/>
              </a:ext>
            </a:extLst>
          </p:cNvPr>
          <p:cNvSpPr/>
          <p:nvPr userDrawn="1"/>
        </p:nvSpPr>
        <p:spPr>
          <a:xfrm rot="10800000">
            <a:off x="8026365" y="-7712"/>
            <a:ext cx="275034" cy="28314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0429D589-6D90-4F75-82B9-D82020E0F8CC}"/>
              </a:ext>
            </a:extLst>
          </p:cNvPr>
          <p:cNvSpPr/>
          <p:nvPr userDrawn="1"/>
        </p:nvSpPr>
        <p:spPr>
          <a:xfrm rot="10800000">
            <a:off x="1" y="6583078"/>
            <a:ext cx="9143999" cy="283144"/>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a:extLst>
              <a:ext uri="{FF2B5EF4-FFF2-40B4-BE49-F238E27FC236}">
                <a16:creationId xmlns:a16="http://schemas.microsoft.com/office/drawing/2014/main" id="{9AA6D5D5-93D1-4E85-8CC3-A72973E36E41}"/>
              </a:ext>
            </a:extLst>
          </p:cNvPr>
          <p:cNvSpPr/>
          <p:nvPr userDrawn="1"/>
        </p:nvSpPr>
        <p:spPr>
          <a:xfrm rot="10800000">
            <a:off x="0" y="6583078"/>
            <a:ext cx="982958" cy="283144"/>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Isosceles Triangle 12">
            <a:extLst>
              <a:ext uri="{FF2B5EF4-FFF2-40B4-BE49-F238E27FC236}">
                <a16:creationId xmlns:a16="http://schemas.microsoft.com/office/drawing/2014/main" id="{B21396FB-897D-4BF8-A2C7-EA956E9347DD}"/>
              </a:ext>
            </a:extLst>
          </p:cNvPr>
          <p:cNvSpPr/>
          <p:nvPr userDrawn="1"/>
        </p:nvSpPr>
        <p:spPr>
          <a:xfrm>
            <a:off x="842601" y="6583078"/>
            <a:ext cx="275034" cy="28314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7" name="Picture 16">
            <a:extLst>
              <a:ext uri="{FF2B5EF4-FFF2-40B4-BE49-F238E27FC236}">
                <a16:creationId xmlns:a16="http://schemas.microsoft.com/office/drawing/2014/main" id="{BC43537B-A004-49FB-9596-3365FB96BD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479" y="515445"/>
            <a:ext cx="3200677" cy="1121761"/>
          </a:xfrm>
          <a:prstGeom prst="rect">
            <a:avLst/>
          </a:prstGeom>
        </p:spPr>
      </p:pic>
      <p:sp>
        <p:nvSpPr>
          <p:cNvPr id="26" name="Date Placeholder 25">
            <a:extLst>
              <a:ext uri="{FF2B5EF4-FFF2-40B4-BE49-F238E27FC236}">
                <a16:creationId xmlns:a16="http://schemas.microsoft.com/office/drawing/2014/main" id="{40F12047-E098-47BD-AB6A-FB672696F0E5}"/>
              </a:ext>
            </a:extLst>
          </p:cNvPr>
          <p:cNvSpPr>
            <a:spLocks noGrp="1"/>
          </p:cNvSpPr>
          <p:nvPr>
            <p:ph type="dt" sz="half" idx="10"/>
          </p:nvPr>
        </p:nvSpPr>
        <p:spPr/>
        <p:txBody>
          <a:bodyPr/>
          <a:lstStyle/>
          <a:p>
            <a:endParaRPr lang="en-GB" dirty="0"/>
          </a:p>
        </p:txBody>
      </p:sp>
      <p:sp>
        <p:nvSpPr>
          <p:cNvPr id="27" name="Footer Placeholder 26">
            <a:extLst>
              <a:ext uri="{FF2B5EF4-FFF2-40B4-BE49-F238E27FC236}">
                <a16:creationId xmlns:a16="http://schemas.microsoft.com/office/drawing/2014/main" id="{58E20BD4-44F7-47D8-A11E-A796E0E7A5D1}"/>
              </a:ext>
            </a:extLst>
          </p:cNvPr>
          <p:cNvSpPr>
            <a:spLocks noGrp="1"/>
          </p:cNvSpPr>
          <p:nvPr>
            <p:ph type="ftr" sz="quarter" idx="11"/>
          </p:nvPr>
        </p:nvSpPr>
        <p:spPr/>
        <p:txBody>
          <a:bodyPr/>
          <a:lstStyle/>
          <a:p>
            <a:endParaRPr lang="en-GB" dirty="0"/>
          </a:p>
        </p:txBody>
      </p:sp>
      <p:sp>
        <p:nvSpPr>
          <p:cNvPr id="28" name="Slide Number Placeholder 27">
            <a:extLst>
              <a:ext uri="{FF2B5EF4-FFF2-40B4-BE49-F238E27FC236}">
                <a16:creationId xmlns:a16="http://schemas.microsoft.com/office/drawing/2014/main" id="{49A1521A-FE95-4C6D-A72B-5B22F7ECD162}"/>
              </a:ext>
            </a:extLst>
          </p:cNvPr>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216564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48809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234944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131070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60221-D5AA-4D04-BFA7-EC6516BBF5F1}" type="slidenum">
              <a:rPr lang="en-GB" smtClean="0"/>
              <a:t>‹#›</a:t>
            </a:fld>
            <a:endParaRPr lang="en-GB"/>
          </a:p>
        </p:txBody>
      </p:sp>
      <p:sp>
        <p:nvSpPr>
          <p:cNvPr id="8" name="Title Placeholder 1"/>
          <p:cNvSpPr txBox="1">
            <a:spLocks/>
          </p:cNvSpPr>
          <p:nvPr userDrawn="1"/>
        </p:nvSpPr>
        <p:spPr>
          <a:xfrm>
            <a:off x="629100" y="363601"/>
            <a:ext cx="7886700" cy="78319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Click to edit Master title style</a:t>
            </a:r>
          </a:p>
        </p:txBody>
      </p:sp>
    </p:spTree>
    <p:extLst>
      <p:ext uri="{BB962C8B-B14F-4D97-AF65-F5344CB8AC3E}">
        <p14:creationId xmlns:p14="http://schemas.microsoft.com/office/powerpoint/2010/main" val="212350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182848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249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390555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133761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48560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283694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326356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C60221-D5AA-4D04-BFA7-EC6516BBF5F1}" type="slidenum">
              <a:rPr lang="en-GB" smtClean="0"/>
              <a:t>‹#›</a:t>
            </a:fld>
            <a:endParaRPr lang="en-GB"/>
          </a:p>
        </p:txBody>
      </p:sp>
    </p:spTree>
    <p:extLst>
      <p:ext uri="{BB962C8B-B14F-4D97-AF65-F5344CB8AC3E}">
        <p14:creationId xmlns:p14="http://schemas.microsoft.com/office/powerpoint/2010/main" val="334327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60221-D5AA-4D04-BFA7-EC6516BBF5F1}" type="slidenum">
              <a:rPr lang="en-GB" smtClean="0"/>
              <a:t>‹#›</a:t>
            </a:fld>
            <a:endParaRPr lang="en-GB"/>
          </a:p>
        </p:txBody>
      </p:sp>
      <p:sp>
        <p:nvSpPr>
          <p:cNvPr id="7" name="Rectangle 6">
            <a:extLst>
              <a:ext uri="{FF2B5EF4-FFF2-40B4-BE49-F238E27FC236}">
                <a16:creationId xmlns:a16="http://schemas.microsoft.com/office/drawing/2014/main" id="{E786E56F-059A-4B36-A68C-4DF04775B108}"/>
              </a:ext>
            </a:extLst>
          </p:cNvPr>
          <p:cNvSpPr/>
          <p:nvPr userDrawn="1"/>
        </p:nvSpPr>
        <p:spPr>
          <a:xfrm>
            <a:off x="0" y="6721475"/>
            <a:ext cx="9144000" cy="136524"/>
          </a:xfrm>
          <a:prstGeom prst="rect">
            <a:avLst/>
          </a:prstGeom>
          <a:solidFill>
            <a:srgbClr val="10B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74FF62AA-D47F-4528-95A2-9C9335F46153}"/>
              </a:ext>
            </a:extLst>
          </p:cNvPr>
          <p:cNvSpPr/>
          <p:nvPr userDrawn="1"/>
        </p:nvSpPr>
        <p:spPr>
          <a:xfrm>
            <a:off x="0" y="-7713"/>
            <a:ext cx="9144000" cy="180000"/>
          </a:xfrm>
          <a:prstGeom prst="rect">
            <a:avLst/>
          </a:prstGeom>
          <a:solidFill>
            <a:srgbClr val="10BE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31E3FA0B-6AC9-40FD-8F99-B883D65CF754}"/>
              </a:ext>
            </a:extLst>
          </p:cNvPr>
          <p:cNvSpPr/>
          <p:nvPr userDrawn="1"/>
        </p:nvSpPr>
        <p:spPr>
          <a:xfrm>
            <a:off x="8161042" y="-7712"/>
            <a:ext cx="982958" cy="18000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Isosceles Triangle 9">
            <a:extLst>
              <a:ext uri="{FF2B5EF4-FFF2-40B4-BE49-F238E27FC236}">
                <a16:creationId xmlns:a16="http://schemas.microsoft.com/office/drawing/2014/main" id="{DFD54468-0AD9-4B37-91B3-F159C6F67878}"/>
              </a:ext>
            </a:extLst>
          </p:cNvPr>
          <p:cNvSpPr/>
          <p:nvPr userDrawn="1"/>
        </p:nvSpPr>
        <p:spPr>
          <a:xfrm rot="10800000">
            <a:off x="8026365" y="-7438"/>
            <a:ext cx="275034" cy="1800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a:extLst>
              <a:ext uri="{FF2B5EF4-FFF2-40B4-BE49-F238E27FC236}">
                <a16:creationId xmlns:a16="http://schemas.microsoft.com/office/drawing/2014/main" id="{729E3E3B-4C4A-40C5-A487-3E8298061BA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6675" y="6082602"/>
            <a:ext cx="762000" cy="638872"/>
          </a:xfrm>
          <a:prstGeom prst="rect">
            <a:avLst/>
          </a:prstGeom>
        </p:spPr>
      </p:pic>
    </p:spTree>
    <p:extLst>
      <p:ext uri="{BB962C8B-B14F-4D97-AF65-F5344CB8AC3E}">
        <p14:creationId xmlns:p14="http://schemas.microsoft.com/office/powerpoint/2010/main" val="34166920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23" r:id="rId12"/>
    <p:sldLayoutId id="214748372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csc.gov.uk/guidance/introduction-nis-directive" TargetMode="External"/><Relationship Id="rId2" Type="http://schemas.openxmlformats.org/officeDocument/2006/relationships/hyperlink" Target="https://www.gov.uk/government/consultations/consultation-on-the-security-of-network-and-information-systems-directiv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High_availabil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7591"/>
            <a:ext cx="7772400" cy="1422371"/>
          </a:xfrm>
        </p:spPr>
        <p:txBody>
          <a:bodyPr>
            <a:normAutofit/>
          </a:bodyPr>
          <a:lstStyle/>
          <a:p>
            <a:pPr algn="l"/>
            <a:r>
              <a:rPr lang="en-GB" dirty="0"/>
              <a:t>“Uptime” at IXPs </a:t>
            </a:r>
            <a:br>
              <a:rPr lang="en-GB" dirty="0"/>
            </a:br>
            <a:r>
              <a:rPr lang="en-GB" sz="2400" dirty="0"/>
              <a:t>- and NIS Directive</a:t>
            </a:r>
            <a:endParaRPr lang="en-GB" dirty="0"/>
          </a:p>
        </p:txBody>
      </p:sp>
      <p:sp>
        <p:nvSpPr>
          <p:cNvPr id="3" name="Subtitle 2"/>
          <p:cNvSpPr>
            <a:spLocks noGrp="1"/>
          </p:cNvSpPr>
          <p:nvPr>
            <p:ph type="subTitle" idx="1"/>
          </p:nvPr>
        </p:nvSpPr>
        <p:spPr>
          <a:xfrm>
            <a:off x="685799" y="4054415"/>
            <a:ext cx="7772399" cy="2156603"/>
          </a:xfrm>
        </p:spPr>
        <p:txBody>
          <a:bodyPr>
            <a:noAutofit/>
          </a:bodyPr>
          <a:lstStyle/>
          <a:p>
            <a:pPr algn="l"/>
            <a:r>
              <a:rPr lang="en-GB" sz="2800" b="1" dirty="0">
                <a:solidFill>
                  <a:srgbClr val="0EA3B9"/>
                </a:solidFill>
              </a:rPr>
              <a:t>Robert Lister</a:t>
            </a:r>
          </a:p>
          <a:p>
            <a:pPr algn="l"/>
            <a:endParaRPr lang="en-GB" sz="2800" b="1" dirty="0">
              <a:solidFill>
                <a:srgbClr val="0EA3B9"/>
              </a:solidFill>
            </a:endParaRPr>
          </a:p>
          <a:p>
            <a:pPr algn="l"/>
            <a:r>
              <a:rPr lang="en-GB" sz="2800" b="1" dirty="0"/>
              <a:t>UKNOF 40</a:t>
            </a:r>
          </a:p>
          <a:p>
            <a:pPr algn="l"/>
            <a:r>
              <a:rPr lang="en-GB" sz="2800" dirty="0"/>
              <a:t>27 April 2018 </a:t>
            </a:r>
            <a:r>
              <a:rPr lang="en-GB" sz="2800" dirty="0">
                <a:solidFill>
                  <a:srgbClr val="0EA3B9"/>
                </a:solidFill>
              </a:rPr>
              <a:t>|</a:t>
            </a:r>
            <a:r>
              <a:rPr lang="en-GB" sz="2800" dirty="0"/>
              <a:t> Manchester</a:t>
            </a:r>
          </a:p>
        </p:txBody>
      </p:sp>
    </p:spTree>
    <p:extLst>
      <p:ext uri="{BB962C8B-B14F-4D97-AF65-F5344CB8AC3E}">
        <p14:creationId xmlns:p14="http://schemas.microsoft.com/office/powerpoint/2010/main" val="302373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Pinging members can suck…</a:t>
            </a:r>
          </a:p>
        </p:txBody>
      </p:sp>
      <p:graphicFrame>
        <p:nvGraphicFramePr>
          <p:cNvPr id="81" name="Table 80"/>
          <p:cNvGraphicFramePr>
            <a:graphicFrameLocks noGrp="1"/>
          </p:cNvGraphicFramePr>
          <p:nvPr>
            <p:extLst>
              <p:ext uri="{D42A27DB-BD31-4B8C-83A1-F6EECF244321}">
                <p14:modId xmlns:p14="http://schemas.microsoft.com/office/powerpoint/2010/main" val="2741308692"/>
              </p:ext>
            </p:extLst>
          </p:nvPr>
        </p:nvGraphicFramePr>
        <p:xfrm>
          <a:off x="812445" y="1536099"/>
          <a:ext cx="7519110" cy="2545080"/>
        </p:xfrm>
        <a:graphic>
          <a:graphicData uri="http://schemas.openxmlformats.org/drawingml/2006/table">
            <a:tbl>
              <a:tblPr firstRow="1" bandRow="1">
                <a:tableStyleId>{5C22544A-7EE6-4342-B048-85BDC9FD1C3A}</a:tableStyleId>
              </a:tblPr>
              <a:tblGrid>
                <a:gridCol w="1320920">
                  <a:extLst>
                    <a:ext uri="{9D8B030D-6E8A-4147-A177-3AD203B41FA5}">
                      <a16:colId xmlns:a16="http://schemas.microsoft.com/office/drawing/2014/main" val="20000"/>
                    </a:ext>
                  </a:extLst>
                </a:gridCol>
                <a:gridCol w="619819">
                  <a:extLst>
                    <a:ext uri="{9D8B030D-6E8A-4147-A177-3AD203B41FA5}">
                      <a16:colId xmlns:a16="http://schemas.microsoft.com/office/drawing/2014/main" val="20001"/>
                    </a:ext>
                  </a:extLst>
                </a:gridCol>
                <a:gridCol w="619819">
                  <a:extLst>
                    <a:ext uri="{9D8B030D-6E8A-4147-A177-3AD203B41FA5}">
                      <a16:colId xmlns:a16="http://schemas.microsoft.com/office/drawing/2014/main" val="20002"/>
                    </a:ext>
                  </a:extLst>
                </a:gridCol>
                <a:gridCol w="619819">
                  <a:extLst>
                    <a:ext uri="{9D8B030D-6E8A-4147-A177-3AD203B41FA5}">
                      <a16:colId xmlns:a16="http://schemas.microsoft.com/office/drawing/2014/main" val="20003"/>
                    </a:ext>
                  </a:extLst>
                </a:gridCol>
                <a:gridCol w="619819">
                  <a:extLst>
                    <a:ext uri="{9D8B030D-6E8A-4147-A177-3AD203B41FA5}">
                      <a16:colId xmlns:a16="http://schemas.microsoft.com/office/drawing/2014/main" val="20004"/>
                    </a:ext>
                  </a:extLst>
                </a:gridCol>
                <a:gridCol w="619819">
                  <a:extLst>
                    <a:ext uri="{9D8B030D-6E8A-4147-A177-3AD203B41FA5}">
                      <a16:colId xmlns:a16="http://schemas.microsoft.com/office/drawing/2014/main" val="20005"/>
                    </a:ext>
                  </a:extLst>
                </a:gridCol>
                <a:gridCol w="619819">
                  <a:extLst>
                    <a:ext uri="{9D8B030D-6E8A-4147-A177-3AD203B41FA5}">
                      <a16:colId xmlns:a16="http://schemas.microsoft.com/office/drawing/2014/main" val="20006"/>
                    </a:ext>
                  </a:extLst>
                </a:gridCol>
                <a:gridCol w="619819">
                  <a:extLst>
                    <a:ext uri="{9D8B030D-6E8A-4147-A177-3AD203B41FA5}">
                      <a16:colId xmlns:a16="http://schemas.microsoft.com/office/drawing/2014/main" val="20007"/>
                    </a:ext>
                  </a:extLst>
                </a:gridCol>
                <a:gridCol w="619819">
                  <a:extLst>
                    <a:ext uri="{9D8B030D-6E8A-4147-A177-3AD203B41FA5}">
                      <a16:colId xmlns:a16="http://schemas.microsoft.com/office/drawing/2014/main" val="20008"/>
                    </a:ext>
                  </a:extLst>
                </a:gridCol>
                <a:gridCol w="619819">
                  <a:extLst>
                    <a:ext uri="{9D8B030D-6E8A-4147-A177-3AD203B41FA5}">
                      <a16:colId xmlns:a16="http://schemas.microsoft.com/office/drawing/2014/main" val="20009"/>
                    </a:ext>
                  </a:extLst>
                </a:gridCol>
                <a:gridCol w="619819">
                  <a:extLst>
                    <a:ext uri="{9D8B030D-6E8A-4147-A177-3AD203B41FA5}">
                      <a16:colId xmlns:a16="http://schemas.microsoft.com/office/drawing/2014/main" val="20010"/>
                    </a:ext>
                  </a:extLst>
                </a:gridCol>
              </a:tblGrid>
              <a:tr h="222885">
                <a:tc>
                  <a:txBody>
                    <a:bodyPr/>
                    <a:lstStyle/>
                    <a:p>
                      <a:r>
                        <a:rPr lang="en-GB" sz="2000" dirty="0"/>
                        <a:t>member</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extLst>
                  <a:ext uri="{0D108BD9-81ED-4DB2-BD59-A6C34878D82A}">
                    <a16:rowId xmlns:a16="http://schemas.microsoft.com/office/drawing/2014/main" val="10000"/>
                  </a:ext>
                </a:extLst>
              </a:tr>
              <a:tr h="297180">
                <a:tc>
                  <a:txBody>
                    <a:bodyPr/>
                    <a:lstStyle/>
                    <a:p>
                      <a:r>
                        <a:rPr lang="en-GB" sz="2000" dirty="0"/>
                        <a:t>5.57.80.1</a:t>
                      </a:r>
                    </a:p>
                  </a:txBody>
                  <a:tcPr marL="68580" marR="68580" marT="34290" marB="34290"/>
                </a:tc>
                <a:tc>
                  <a:txBody>
                    <a:bodyPr/>
                    <a:lstStyle/>
                    <a:p>
                      <a:pPr algn="ct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4"/>
                          </a:solidFill>
                          <a:sym typeface="Wingdings" panose="05000000000000000000" pitchFamily="2" charset="2"/>
                        </a:rPr>
                        <a:t></a:t>
                      </a:r>
                      <a:endParaRPr lang="en-GB" sz="2400" dirty="0">
                        <a:solidFill>
                          <a:schemeClr val="accent4"/>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4"/>
                          </a:solidFill>
                          <a:sym typeface="Wingdings" panose="05000000000000000000" pitchFamily="2" charset="2"/>
                        </a:rPr>
                        <a:t></a:t>
                      </a:r>
                      <a:endParaRPr lang="en-GB" sz="2400" dirty="0">
                        <a:solidFill>
                          <a:schemeClr val="accent4"/>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extLst>
                  <a:ext uri="{0D108BD9-81ED-4DB2-BD59-A6C34878D82A}">
                    <a16:rowId xmlns:a16="http://schemas.microsoft.com/office/drawing/2014/main" val="1000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5.57.80.2</a:t>
                      </a:r>
                    </a:p>
                  </a:txBody>
                  <a:tcPr marL="68580" marR="68580" marT="34290" marB="34290"/>
                </a:tc>
                <a:tc>
                  <a:txBody>
                    <a:bodyPr/>
                    <a:lstStyle/>
                    <a:p>
                      <a:pPr algn="ct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extLst>
                  <a:ext uri="{0D108BD9-81ED-4DB2-BD59-A6C34878D82A}">
                    <a16:rowId xmlns:a16="http://schemas.microsoft.com/office/drawing/2014/main" val="10002"/>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5.57.80.3</a:t>
                      </a:r>
                    </a:p>
                  </a:txBody>
                  <a:tcPr marL="68580" marR="68580" marT="34290" marB="34290"/>
                </a:tc>
                <a:tc>
                  <a:txBody>
                    <a:bodyPr/>
                    <a:lstStyle/>
                    <a:p>
                      <a:pPr algn="ct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extLst>
                  <a:ext uri="{0D108BD9-81ED-4DB2-BD59-A6C34878D82A}">
                    <a16:rowId xmlns:a16="http://schemas.microsoft.com/office/drawing/2014/main" val="10003"/>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5.57.80.4</a:t>
                      </a:r>
                    </a:p>
                  </a:txBody>
                  <a:tcPr marL="68580" marR="68580" marT="34290" marB="34290"/>
                </a:tc>
                <a:tc>
                  <a:txBody>
                    <a:bodyPr/>
                    <a:lstStyle/>
                    <a:p>
                      <a:pPr algn="ct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C000"/>
                          </a:solidFill>
                          <a:sym typeface="Wingdings" panose="05000000000000000000" pitchFamily="2" charset="2"/>
                        </a:rPr>
                        <a:t></a:t>
                      </a:r>
                      <a:endParaRPr lang="en-GB" sz="2400" dirty="0">
                        <a:solidFill>
                          <a:srgbClr val="FFC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C000"/>
                          </a:solidFill>
                          <a:sym typeface="Wingdings" panose="05000000000000000000" pitchFamily="2" charset="2"/>
                        </a:rPr>
                        <a:t></a:t>
                      </a:r>
                      <a:endParaRPr lang="en-GB" sz="2400" dirty="0">
                        <a:solidFill>
                          <a:srgbClr val="FFC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4"/>
                          </a:solidFill>
                          <a:sym typeface="Wingdings" panose="05000000000000000000" pitchFamily="2" charset="2"/>
                        </a:rPr>
                        <a:t></a:t>
                      </a:r>
                      <a:endParaRPr lang="en-GB" sz="2400" dirty="0">
                        <a:solidFill>
                          <a:schemeClr val="accent4"/>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4"/>
                          </a:solidFill>
                          <a:sym typeface="Wingdings" panose="05000000000000000000" pitchFamily="2" charset="2"/>
                        </a:rPr>
                        <a:t></a:t>
                      </a:r>
                      <a:endParaRPr lang="en-GB" sz="2400" dirty="0">
                        <a:solidFill>
                          <a:schemeClr val="accent4"/>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extLst>
                  <a:ext uri="{0D108BD9-81ED-4DB2-BD59-A6C34878D82A}">
                    <a16:rowId xmlns:a16="http://schemas.microsoft.com/office/drawing/2014/main" val="10004"/>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5.57.80.5</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extLst>
                  <a:ext uri="{0D108BD9-81ED-4DB2-BD59-A6C34878D82A}">
                    <a16:rowId xmlns:a16="http://schemas.microsoft.com/office/drawing/2014/main" val="10005"/>
                  </a:ext>
                </a:extLst>
              </a:tr>
            </a:tbl>
          </a:graphicData>
        </a:graphic>
      </p:graphicFrame>
      <p:sp>
        <p:nvSpPr>
          <p:cNvPr id="3" name="TextBox 2"/>
          <p:cNvSpPr txBox="1"/>
          <p:nvPr/>
        </p:nvSpPr>
        <p:spPr>
          <a:xfrm>
            <a:off x="628650" y="4286250"/>
            <a:ext cx="7519110" cy="1384995"/>
          </a:xfrm>
          <a:prstGeom prst="rect">
            <a:avLst/>
          </a:prstGeom>
          <a:noFill/>
        </p:spPr>
        <p:txBody>
          <a:bodyPr wrap="none" rtlCol="0">
            <a:spAutoFit/>
          </a:bodyPr>
          <a:lstStyle/>
          <a:p>
            <a:pPr marL="257175" indent="-257175">
              <a:buFont typeface="Arial" panose="020B0604020202020204" pitchFamily="34" charset="0"/>
              <a:buChar char="•"/>
            </a:pPr>
            <a:r>
              <a:rPr lang="en-GB" sz="2100" dirty="0"/>
              <a:t>Some members may have busy routers (high latency/packet loss)</a:t>
            </a:r>
          </a:p>
          <a:p>
            <a:pPr marL="257175" indent="-257175">
              <a:buFont typeface="Arial" panose="020B0604020202020204" pitchFamily="34" charset="0"/>
              <a:buChar char="•"/>
            </a:pPr>
            <a:r>
              <a:rPr lang="en-GB" sz="2100" dirty="0"/>
              <a:t>Some do not reply to ping</a:t>
            </a:r>
          </a:p>
          <a:p>
            <a:pPr marL="257175" indent="-257175">
              <a:buFont typeface="Arial" panose="020B0604020202020204" pitchFamily="34" charset="0"/>
              <a:buChar char="•"/>
            </a:pPr>
            <a:r>
              <a:rPr lang="en-GB" sz="2100" dirty="0"/>
              <a:t>Might miss shorter outages between pings</a:t>
            </a:r>
          </a:p>
          <a:p>
            <a:pPr marL="257175" indent="-257175">
              <a:buFont typeface="Arial" panose="020B0604020202020204" pitchFamily="34" charset="0"/>
              <a:buChar char="•"/>
            </a:pPr>
            <a:r>
              <a:rPr lang="en-GB" sz="2100" dirty="0"/>
              <a:t>Latency is an interesting stat to monitor</a:t>
            </a:r>
          </a:p>
        </p:txBody>
      </p:sp>
    </p:spTree>
    <p:extLst>
      <p:ext uri="{BB962C8B-B14F-4D97-AF65-F5344CB8AC3E}">
        <p14:creationId xmlns:p14="http://schemas.microsoft.com/office/powerpoint/2010/main" val="268322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 can get ……. </a:t>
            </a:r>
            <a:r>
              <a:rPr lang="en-GB" i="1" dirty="0"/>
              <a:t>messy</a:t>
            </a:r>
          </a:p>
        </p:txBody>
      </p:sp>
      <p:sp>
        <p:nvSpPr>
          <p:cNvPr id="3" name="TextBox 2"/>
          <p:cNvSpPr txBox="1"/>
          <p:nvPr/>
        </p:nvSpPr>
        <p:spPr>
          <a:xfrm>
            <a:off x="628651" y="4286250"/>
            <a:ext cx="2685159" cy="415498"/>
          </a:xfrm>
          <a:prstGeom prst="rect">
            <a:avLst/>
          </a:prstGeom>
          <a:noFill/>
        </p:spPr>
        <p:txBody>
          <a:bodyPr wrap="none" rtlCol="0">
            <a:spAutoFit/>
          </a:bodyPr>
          <a:lstStyle/>
          <a:p>
            <a:pPr marL="257175" indent="-257175">
              <a:buFont typeface="Arial" panose="020B0604020202020204" pitchFamily="34" charset="0"/>
              <a:buChar char="•"/>
            </a:pPr>
            <a:r>
              <a:rPr lang="en-GB" sz="2100" dirty="0"/>
              <a:t>IXP Manager option:</a:t>
            </a:r>
          </a:p>
        </p:txBody>
      </p:sp>
      <p:pic>
        <p:nvPicPr>
          <p:cNvPr id="5" name="Picture 4"/>
          <p:cNvPicPr>
            <a:picLocks noChangeAspect="1"/>
          </p:cNvPicPr>
          <p:nvPr/>
        </p:nvPicPr>
        <p:blipFill>
          <a:blip r:embed="rId3"/>
          <a:stretch>
            <a:fillRect/>
          </a:stretch>
        </p:blipFill>
        <p:spPr>
          <a:xfrm>
            <a:off x="3607594" y="4143375"/>
            <a:ext cx="3621881" cy="1614488"/>
          </a:xfrm>
          <a:prstGeom prst="rect">
            <a:avLst/>
          </a:prstGeom>
          <a:noFill/>
          <a:effectLst>
            <a:outerShdw blurRad="50800" dist="38100" dir="2700000" algn="tl" rotWithShape="0">
              <a:prstClr val="black">
                <a:alpha val="40000"/>
              </a:prstClr>
            </a:outerShdw>
          </a:effectLst>
        </p:spPr>
      </p:pic>
      <p:sp>
        <p:nvSpPr>
          <p:cNvPr id="4" name="Oval 3"/>
          <p:cNvSpPr/>
          <p:nvPr/>
        </p:nvSpPr>
        <p:spPr>
          <a:xfrm>
            <a:off x="4482703" y="5429250"/>
            <a:ext cx="935831" cy="278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7" name="Table 6">
            <a:extLst>
              <a:ext uri="{FF2B5EF4-FFF2-40B4-BE49-F238E27FC236}">
                <a16:creationId xmlns:a16="http://schemas.microsoft.com/office/drawing/2014/main" id="{D11C1862-8CDE-4AB1-B6F7-B4B8BE4E4C8E}"/>
              </a:ext>
            </a:extLst>
          </p:cNvPr>
          <p:cNvGraphicFramePr>
            <a:graphicFrameLocks noGrp="1"/>
          </p:cNvGraphicFramePr>
          <p:nvPr>
            <p:extLst>
              <p:ext uri="{D42A27DB-BD31-4B8C-83A1-F6EECF244321}">
                <p14:modId xmlns:p14="http://schemas.microsoft.com/office/powerpoint/2010/main" val="3640519321"/>
              </p:ext>
            </p:extLst>
          </p:nvPr>
        </p:nvGraphicFramePr>
        <p:xfrm>
          <a:off x="812445" y="1536099"/>
          <a:ext cx="7519110" cy="2545080"/>
        </p:xfrm>
        <a:graphic>
          <a:graphicData uri="http://schemas.openxmlformats.org/drawingml/2006/table">
            <a:tbl>
              <a:tblPr firstRow="1" bandRow="1">
                <a:tableStyleId>{5C22544A-7EE6-4342-B048-85BDC9FD1C3A}</a:tableStyleId>
              </a:tblPr>
              <a:tblGrid>
                <a:gridCol w="1320920">
                  <a:extLst>
                    <a:ext uri="{9D8B030D-6E8A-4147-A177-3AD203B41FA5}">
                      <a16:colId xmlns:a16="http://schemas.microsoft.com/office/drawing/2014/main" val="20000"/>
                    </a:ext>
                  </a:extLst>
                </a:gridCol>
                <a:gridCol w="619819">
                  <a:extLst>
                    <a:ext uri="{9D8B030D-6E8A-4147-A177-3AD203B41FA5}">
                      <a16:colId xmlns:a16="http://schemas.microsoft.com/office/drawing/2014/main" val="20001"/>
                    </a:ext>
                  </a:extLst>
                </a:gridCol>
                <a:gridCol w="619819">
                  <a:extLst>
                    <a:ext uri="{9D8B030D-6E8A-4147-A177-3AD203B41FA5}">
                      <a16:colId xmlns:a16="http://schemas.microsoft.com/office/drawing/2014/main" val="20002"/>
                    </a:ext>
                  </a:extLst>
                </a:gridCol>
                <a:gridCol w="619819">
                  <a:extLst>
                    <a:ext uri="{9D8B030D-6E8A-4147-A177-3AD203B41FA5}">
                      <a16:colId xmlns:a16="http://schemas.microsoft.com/office/drawing/2014/main" val="20003"/>
                    </a:ext>
                  </a:extLst>
                </a:gridCol>
                <a:gridCol w="619819">
                  <a:extLst>
                    <a:ext uri="{9D8B030D-6E8A-4147-A177-3AD203B41FA5}">
                      <a16:colId xmlns:a16="http://schemas.microsoft.com/office/drawing/2014/main" val="20004"/>
                    </a:ext>
                  </a:extLst>
                </a:gridCol>
                <a:gridCol w="619819">
                  <a:extLst>
                    <a:ext uri="{9D8B030D-6E8A-4147-A177-3AD203B41FA5}">
                      <a16:colId xmlns:a16="http://schemas.microsoft.com/office/drawing/2014/main" val="20005"/>
                    </a:ext>
                  </a:extLst>
                </a:gridCol>
                <a:gridCol w="619819">
                  <a:extLst>
                    <a:ext uri="{9D8B030D-6E8A-4147-A177-3AD203B41FA5}">
                      <a16:colId xmlns:a16="http://schemas.microsoft.com/office/drawing/2014/main" val="20006"/>
                    </a:ext>
                  </a:extLst>
                </a:gridCol>
                <a:gridCol w="619819">
                  <a:extLst>
                    <a:ext uri="{9D8B030D-6E8A-4147-A177-3AD203B41FA5}">
                      <a16:colId xmlns:a16="http://schemas.microsoft.com/office/drawing/2014/main" val="20007"/>
                    </a:ext>
                  </a:extLst>
                </a:gridCol>
                <a:gridCol w="619819">
                  <a:extLst>
                    <a:ext uri="{9D8B030D-6E8A-4147-A177-3AD203B41FA5}">
                      <a16:colId xmlns:a16="http://schemas.microsoft.com/office/drawing/2014/main" val="20008"/>
                    </a:ext>
                  </a:extLst>
                </a:gridCol>
                <a:gridCol w="619819">
                  <a:extLst>
                    <a:ext uri="{9D8B030D-6E8A-4147-A177-3AD203B41FA5}">
                      <a16:colId xmlns:a16="http://schemas.microsoft.com/office/drawing/2014/main" val="20009"/>
                    </a:ext>
                  </a:extLst>
                </a:gridCol>
                <a:gridCol w="619819">
                  <a:extLst>
                    <a:ext uri="{9D8B030D-6E8A-4147-A177-3AD203B41FA5}">
                      <a16:colId xmlns:a16="http://schemas.microsoft.com/office/drawing/2014/main" val="20010"/>
                    </a:ext>
                  </a:extLst>
                </a:gridCol>
              </a:tblGrid>
              <a:tr h="222885">
                <a:tc>
                  <a:txBody>
                    <a:bodyPr/>
                    <a:lstStyle/>
                    <a:p>
                      <a:r>
                        <a:rPr lang="en-GB" sz="2000" dirty="0"/>
                        <a:t>member</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tc>
                  <a:txBody>
                    <a:bodyPr/>
                    <a:lstStyle/>
                    <a:p>
                      <a:r>
                        <a:rPr lang="en-GB" sz="1800" dirty="0"/>
                        <a:t>ping</a:t>
                      </a:r>
                    </a:p>
                  </a:txBody>
                  <a:tcPr marL="68580" marR="68580" marT="34290" marB="34290" anchor="ctr"/>
                </a:tc>
                <a:extLst>
                  <a:ext uri="{0D108BD9-81ED-4DB2-BD59-A6C34878D82A}">
                    <a16:rowId xmlns:a16="http://schemas.microsoft.com/office/drawing/2014/main" val="10000"/>
                  </a:ext>
                </a:extLst>
              </a:tr>
              <a:tr h="297180">
                <a:tc>
                  <a:txBody>
                    <a:bodyPr/>
                    <a:lstStyle/>
                    <a:p>
                      <a:r>
                        <a:rPr lang="en-GB" sz="2000" dirty="0"/>
                        <a:t>5.57.80.1</a:t>
                      </a:r>
                    </a:p>
                  </a:txBody>
                  <a:tcPr marL="68580" marR="68580" marT="34290" marB="34290"/>
                </a:tc>
                <a:tc>
                  <a:txBody>
                    <a:bodyPr/>
                    <a:lstStyle/>
                    <a:p>
                      <a:pPr algn="ct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4"/>
                          </a:solidFill>
                          <a:sym typeface="Wingdings" panose="05000000000000000000" pitchFamily="2" charset="2"/>
                        </a:rPr>
                        <a:t></a:t>
                      </a:r>
                      <a:endParaRPr lang="en-GB" sz="2400" dirty="0">
                        <a:solidFill>
                          <a:schemeClr val="accent4"/>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4"/>
                          </a:solidFill>
                          <a:sym typeface="Wingdings" panose="05000000000000000000" pitchFamily="2" charset="2"/>
                        </a:rPr>
                        <a:t></a:t>
                      </a:r>
                      <a:endParaRPr lang="en-GB" sz="2400" dirty="0">
                        <a:solidFill>
                          <a:schemeClr val="accent4"/>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extLst>
                  <a:ext uri="{0D108BD9-81ED-4DB2-BD59-A6C34878D82A}">
                    <a16:rowId xmlns:a16="http://schemas.microsoft.com/office/drawing/2014/main" val="1000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5.57.80.2</a:t>
                      </a:r>
                    </a:p>
                  </a:txBody>
                  <a:tcPr marL="68580" marR="68580" marT="34290" marB="34290"/>
                </a:tc>
                <a:tc>
                  <a:txBody>
                    <a:bodyPr/>
                    <a:lstStyle/>
                    <a:p>
                      <a:pPr algn="ct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extLst>
                  <a:ext uri="{0D108BD9-81ED-4DB2-BD59-A6C34878D82A}">
                    <a16:rowId xmlns:a16="http://schemas.microsoft.com/office/drawing/2014/main" val="1000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5.57.80.3</a:t>
                      </a:r>
                    </a:p>
                  </a:txBody>
                  <a:tcPr marL="68580" marR="68580" marT="34290" marB="34290"/>
                </a:tc>
                <a:tc>
                  <a:txBody>
                    <a:bodyPr/>
                    <a:lstStyle/>
                    <a:p>
                      <a:pPr algn="ct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extLst>
                  <a:ext uri="{0D108BD9-81ED-4DB2-BD59-A6C34878D82A}">
                    <a16:rowId xmlns:a16="http://schemas.microsoft.com/office/drawing/2014/main" val="10003"/>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5.57.80.4</a:t>
                      </a:r>
                    </a:p>
                  </a:txBody>
                  <a:tcPr marL="68580" marR="68580" marT="34290" marB="34290"/>
                </a:tc>
                <a:tc>
                  <a:txBody>
                    <a:bodyPr/>
                    <a:lstStyle/>
                    <a:p>
                      <a:pPr algn="ct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C000"/>
                          </a:solidFill>
                          <a:sym typeface="Wingdings" panose="05000000000000000000" pitchFamily="2" charset="2"/>
                        </a:rPr>
                        <a:t></a:t>
                      </a:r>
                      <a:endParaRPr lang="en-GB" sz="2400" dirty="0">
                        <a:solidFill>
                          <a:srgbClr val="FFC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C000"/>
                          </a:solidFill>
                          <a:sym typeface="Wingdings" panose="05000000000000000000" pitchFamily="2" charset="2"/>
                        </a:rPr>
                        <a:t></a:t>
                      </a:r>
                      <a:endParaRPr lang="en-GB" sz="2400" dirty="0">
                        <a:solidFill>
                          <a:srgbClr val="FFC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4"/>
                          </a:solidFill>
                          <a:sym typeface="Wingdings" panose="05000000000000000000" pitchFamily="2" charset="2"/>
                        </a:rPr>
                        <a:t></a:t>
                      </a:r>
                      <a:endParaRPr lang="en-GB" sz="2400" dirty="0">
                        <a:solidFill>
                          <a:schemeClr val="accent4"/>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4"/>
                          </a:solidFill>
                          <a:sym typeface="Wingdings" panose="05000000000000000000" pitchFamily="2" charset="2"/>
                        </a:rPr>
                        <a:t></a:t>
                      </a:r>
                      <a:endParaRPr lang="en-GB" sz="2400" dirty="0">
                        <a:solidFill>
                          <a:schemeClr val="accent4"/>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accent6"/>
                          </a:solidFill>
                          <a:sym typeface="Wingdings" panose="05000000000000000000" pitchFamily="2" charset="2"/>
                        </a:rPr>
                        <a:t></a:t>
                      </a:r>
                      <a:endParaRPr lang="en-GB" sz="2400" dirty="0">
                        <a:solidFill>
                          <a:schemeClr val="accent6"/>
                        </a:solidFill>
                      </a:endParaRPr>
                    </a:p>
                  </a:txBody>
                  <a:tcPr marL="68580" marR="68580" marT="34290" marB="34290" anchor="ctr"/>
                </a:tc>
                <a:extLst>
                  <a:ext uri="{0D108BD9-81ED-4DB2-BD59-A6C34878D82A}">
                    <a16:rowId xmlns:a16="http://schemas.microsoft.com/office/drawing/2014/main" val="10004"/>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5.57.80.5</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3441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Correlate pings with other pings!</a:t>
            </a:r>
          </a:p>
        </p:txBody>
      </p:sp>
      <p:graphicFrame>
        <p:nvGraphicFramePr>
          <p:cNvPr id="81" name="Table 80"/>
          <p:cNvGraphicFramePr>
            <a:graphicFrameLocks noGrp="1"/>
          </p:cNvGraphicFramePr>
          <p:nvPr>
            <p:extLst>
              <p:ext uri="{D42A27DB-BD31-4B8C-83A1-F6EECF244321}">
                <p14:modId xmlns:p14="http://schemas.microsoft.com/office/powerpoint/2010/main" val="608860706"/>
              </p:ext>
            </p:extLst>
          </p:nvPr>
        </p:nvGraphicFramePr>
        <p:xfrm>
          <a:off x="628650" y="1690689"/>
          <a:ext cx="7886703" cy="2240280"/>
        </p:xfrm>
        <a:graphic>
          <a:graphicData uri="http://schemas.openxmlformats.org/drawingml/2006/table">
            <a:tbl>
              <a:tblPr firstRow="1" bandRow="1">
                <a:tableStyleId>{5C22544A-7EE6-4342-B048-85BDC9FD1C3A}</a:tableStyleId>
              </a:tblPr>
              <a:tblGrid>
                <a:gridCol w="1258863">
                  <a:extLst>
                    <a:ext uri="{9D8B030D-6E8A-4147-A177-3AD203B41FA5}">
                      <a16:colId xmlns:a16="http://schemas.microsoft.com/office/drawing/2014/main" val="20000"/>
                    </a:ext>
                  </a:extLst>
                </a:gridCol>
                <a:gridCol w="662784">
                  <a:extLst>
                    <a:ext uri="{9D8B030D-6E8A-4147-A177-3AD203B41FA5}">
                      <a16:colId xmlns:a16="http://schemas.microsoft.com/office/drawing/2014/main" val="20001"/>
                    </a:ext>
                  </a:extLst>
                </a:gridCol>
                <a:gridCol w="662784">
                  <a:extLst>
                    <a:ext uri="{9D8B030D-6E8A-4147-A177-3AD203B41FA5}">
                      <a16:colId xmlns:a16="http://schemas.microsoft.com/office/drawing/2014/main" val="20002"/>
                    </a:ext>
                  </a:extLst>
                </a:gridCol>
                <a:gridCol w="662784">
                  <a:extLst>
                    <a:ext uri="{9D8B030D-6E8A-4147-A177-3AD203B41FA5}">
                      <a16:colId xmlns:a16="http://schemas.microsoft.com/office/drawing/2014/main" val="20003"/>
                    </a:ext>
                  </a:extLst>
                </a:gridCol>
                <a:gridCol w="662784">
                  <a:extLst>
                    <a:ext uri="{9D8B030D-6E8A-4147-A177-3AD203B41FA5}">
                      <a16:colId xmlns:a16="http://schemas.microsoft.com/office/drawing/2014/main" val="20004"/>
                    </a:ext>
                  </a:extLst>
                </a:gridCol>
                <a:gridCol w="662784">
                  <a:extLst>
                    <a:ext uri="{9D8B030D-6E8A-4147-A177-3AD203B41FA5}">
                      <a16:colId xmlns:a16="http://schemas.microsoft.com/office/drawing/2014/main" val="20005"/>
                    </a:ext>
                  </a:extLst>
                </a:gridCol>
                <a:gridCol w="662784">
                  <a:extLst>
                    <a:ext uri="{9D8B030D-6E8A-4147-A177-3AD203B41FA5}">
                      <a16:colId xmlns:a16="http://schemas.microsoft.com/office/drawing/2014/main" val="20006"/>
                    </a:ext>
                  </a:extLst>
                </a:gridCol>
                <a:gridCol w="662784">
                  <a:extLst>
                    <a:ext uri="{9D8B030D-6E8A-4147-A177-3AD203B41FA5}">
                      <a16:colId xmlns:a16="http://schemas.microsoft.com/office/drawing/2014/main" val="20007"/>
                    </a:ext>
                  </a:extLst>
                </a:gridCol>
                <a:gridCol w="662784">
                  <a:extLst>
                    <a:ext uri="{9D8B030D-6E8A-4147-A177-3AD203B41FA5}">
                      <a16:colId xmlns:a16="http://schemas.microsoft.com/office/drawing/2014/main" val="20008"/>
                    </a:ext>
                  </a:extLst>
                </a:gridCol>
                <a:gridCol w="662784">
                  <a:extLst>
                    <a:ext uri="{9D8B030D-6E8A-4147-A177-3AD203B41FA5}">
                      <a16:colId xmlns:a16="http://schemas.microsoft.com/office/drawing/2014/main" val="20009"/>
                    </a:ext>
                  </a:extLst>
                </a:gridCol>
                <a:gridCol w="662784">
                  <a:extLst>
                    <a:ext uri="{9D8B030D-6E8A-4147-A177-3AD203B41FA5}">
                      <a16:colId xmlns:a16="http://schemas.microsoft.com/office/drawing/2014/main" val="20010"/>
                    </a:ext>
                  </a:extLst>
                </a:gridCol>
              </a:tblGrid>
              <a:tr h="222885">
                <a:tc>
                  <a:txBody>
                    <a:bodyPr/>
                    <a:lstStyle/>
                    <a:p>
                      <a:r>
                        <a:rPr lang="en-GB" sz="2000" dirty="0"/>
                        <a:t>member</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tc>
                  <a:txBody>
                    <a:bodyPr/>
                    <a:lstStyle/>
                    <a:p>
                      <a:r>
                        <a:rPr lang="en-GB" sz="2000" dirty="0"/>
                        <a:t>ping</a:t>
                      </a:r>
                    </a:p>
                  </a:txBody>
                  <a:tcPr marL="68580" marR="68580" marT="34290" marB="34290"/>
                </a:tc>
                <a:extLst>
                  <a:ext uri="{0D108BD9-81ED-4DB2-BD59-A6C34878D82A}">
                    <a16:rowId xmlns:a16="http://schemas.microsoft.com/office/drawing/2014/main" val="10000"/>
                  </a:ext>
                </a:extLst>
              </a:tr>
              <a:tr h="297180">
                <a:tc>
                  <a:txBody>
                    <a:bodyPr/>
                    <a:lstStyle/>
                    <a:p>
                      <a:r>
                        <a:rPr lang="en-GB" sz="2000" dirty="0"/>
                        <a:t>5.57.80.12</a:t>
                      </a:r>
                    </a:p>
                  </a:txBody>
                  <a:tcPr marL="68580" marR="68580" marT="34290" marB="34290"/>
                </a:tc>
                <a:tc>
                  <a:txBody>
                    <a:bodyPr/>
                    <a:lstStyle/>
                    <a:p>
                      <a:pPr algn="ct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extLst>
                  <a:ext uri="{0D108BD9-81ED-4DB2-BD59-A6C34878D82A}">
                    <a16:rowId xmlns:a16="http://schemas.microsoft.com/office/drawing/2014/main" val="1000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5.57.80.52</a:t>
                      </a:r>
                    </a:p>
                  </a:txBody>
                  <a:tcPr marL="68580" marR="68580" marT="34290" marB="34290"/>
                </a:tc>
                <a:tc>
                  <a:txBody>
                    <a:bodyPr/>
                    <a:lstStyle/>
                    <a:p>
                      <a:pPr algn="ct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extLst>
                  <a:ext uri="{0D108BD9-81ED-4DB2-BD59-A6C34878D82A}">
                    <a16:rowId xmlns:a16="http://schemas.microsoft.com/office/drawing/2014/main" val="10002"/>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5.57.80.48</a:t>
                      </a:r>
                    </a:p>
                  </a:txBody>
                  <a:tcPr marL="68580" marR="68580" marT="34290" marB="34290"/>
                </a:tc>
                <a:tc>
                  <a:txBody>
                    <a:bodyPr/>
                    <a:lstStyle/>
                    <a:p>
                      <a:pPr algn="ct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extLst>
                  <a:ext uri="{0D108BD9-81ED-4DB2-BD59-A6C34878D82A}">
                    <a16:rowId xmlns:a16="http://schemas.microsoft.com/office/drawing/2014/main" val="10003"/>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5.57.80.76</a:t>
                      </a:r>
                    </a:p>
                  </a:txBody>
                  <a:tcPr marL="68580" marR="68580" marT="34290" marB="34290"/>
                </a:tc>
                <a:tc>
                  <a:txBody>
                    <a:bodyPr/>
                    <a:lstStyle/>
                    <a:p>
                      <a:pPr algn="ct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extLst>
                  <a:ext uri="{0D108BD9-81ED-4DB2-BD59-A6C34878D82A}">
                    <a16:rowId xmlns:a16="http://schemas.microsoft.com/office/drawing/2014/main" val="10004"/>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5.57.80.91</a:t>
                      </a:r>
                    </a:p>
                  </a:txBody>
                  <a:tcPr marL="68580" marR="68580" marT="34290" marB="34290"/>
                </a:tc>
                <a:tc>
                  <a:txBody>
                    <a:bodyPr/>
                    <a:lstStyle/>
                    <a:p>
                      <a:pPr algn="ct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sym typeface="Wingdings" panose="05000000000000000000" pitchFamily="2" charset="2"/>
                        </a:rPr>
                        <a:t></a:t>
                      </a:r>
                      <a:endParaRPr lang="en-GB" sz="18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sym typeface="Wingdings" panose="05000000000000000000" pitchFamily="2" charset="2"/>
                        </a:rPr>
                        <a:t></a:t>
                      </a:r>
                      <a:endParaRPr lang="en-GB" sz="1800" dirty="0">
                        <a:solidFill>
                          <a:schemeClr val="accent6"/>
                        </a:solidFill>
                      </a:endParaRPr>
                    </a:p>
                  </a:txBody>
                  <a:tcPr marL="68580" marR="68580" marT="34290" marB="34290" anchor="ctr"/>
                </a:tc>
                <a:extLst>
                  <a:ext uri="{0D108BD9-81ED-4DB2-BD59-A6C34878D82A}">
                    <a16:rowId xmlns:a16="http://schemas.microsoft.com/office/drawing/2014/main" val="10005"/>
                  </a:ext>
                </a:extLst>
              </a:tr>
            </a:tbl>
          </a:graphicData>
        </a:graphic>
      </p:graphicFrame>
      <p:sp>
        <p:nvSpPr>
          <p:cNvPr id="3" name="TextBox 2"/>
          <p:cNvSpPr txBox="1"/>
          <p:nvPr/>
        </p:nvSpPr>
        <p:spPr>
          <a:xfrm>
            <a:off x="628650" y="4286250"/>
            <a:ext cx="7766421" cy="1061829"/>
          </a:xfrm>
          <a:prstGeom prst="rect">
            <a:avLst/>
          </a:prstGeom>
          <a:noFill/>
        </p:spPr>
        <p:txBody>
          <a:bodyPr wrap="none" rtlCol="0">
            <a:spAutoFit/>
          </a:bodyPr>
          <a:lstStyle/>
          <a:p>
            <a:pPr marL="257175" indent="-257175">
              <a:buFont typeface="Arial" panose="020B0604020202020204" pitchFamily="34" charset="0"/>
              <a:buChar char="•"/>
            </a:pPr>
            <a:r>
              <a:rPr lang="en-GB" sz="2100" dirty="0"/>
              <a:t>Pinging a single host is limited </a:t>
            </a:r>
            <a:r>
              <a:rPr lang="en-GB" sz="2100" i="1" dirty="0"/>
              <a:t>by itself</a:t>
            </a:r>
            <a:r>
              <a:rPr lang="en-GB" sz="2100" dirty="0"/>
              <a:t>: </a:t>
            </a:r>
            <a:r>
              <a:rPr lang="en-GB" sz="2100" b="1" dirty="0"/>
              <a:t>more useful if we correlate</a:t>
            </a:r>
          </a:p>
          <a:p>
            <a:pPr marL="257175" indent="-257175">
              <a:buFont typeface="Arial" panose="020B0604020202020204" pitchFamily="34" charset="0"/>
              <a:buChar char="•"/>
            </a:pPr>
            <a:r>
              <a:rPr lang="en-GB" sz="2100" dirty="0"/>
              <a:t>Multiple members unreachable in the same interval. </a:t>
            </a:r>
            <a:br>
              <a:rPr lang="en-GB" sz="2100" dirty="0"/>
            </a:br>
            <a:r>
              <a:rPr lang="en-GB" sz="2100" dirty="0"/>
              <a:t>- May indicate an outage?</a:t>
            </a:r>
          </a:p>
        </p:txBody>
      </p:sp>
    </p:spTree>
    <p:extLst>
      <p:ext uri="{BB962C8B-B14F-4D97-AF65-F5344CB8AC3E}">
        <p14:creationId xmlns:p14="http://schemas.microsoft.com/office/powerpoint/2010/main" val="202704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Correlate other monitoring data</a:t>
            </a:r>
          </a:p>
        </p:txBody>
      </p:sp>
      <p:graphicFrame>
        <p:nvGraphicFramePr>
          <p:cNvPr id="81" name="Table 80"/>
          <p:cNvGraphicFramePr>
            <a:graphicFrameLocks noGrp="1"/>
          </p:cNvGraphicFramePr>
          <p:nvPr>
            <p:extLst>
              <p:ext uri="{D42A27DB-BD31-4B8C-83A1-F6EECF244321}">
                <p14:modId xmlns:p14="http://schemas.microsoft.com/office/powerpoint/2010/main" val="2473365326"/>
              </p:ext>
            </p:extLst>
          </p:nvPr>
        </p:nvGraphicFramePr>
        <p:xfrm>
          <a:off x="476621" y="1538983"/>
          <a:ext cx="8443093" cy="2376000"/>
        </p:xfrm>
        <a:graphic>
          <a:graphicData uri="http://schemas.openxmlformats.org/drawingml/2006/table">
            <a:tbl>
              <a:tblPr firstRow="1" bandRow="1">
                <a:tableStyleId>{5C22544A-7EE6-4342-B048-85BDC9FD1C3A}</a:tableStyleId>
              </a:tblPr>
              <a:tblGrid>
                <a:gridCol w="1727537">
                  <a:extLst>
                    <a:ext uri="{9D8B030D-6E8A-4147-A177-3AD203B41FA5}">
                      <a16:colId xmlns:a16="http://schemas.microsoft.com/office/drawing/2014/main" val="20000"/>
                    </a:ext>
                  </a:extLst>
                </a:gridCol>
                <a:gridCol w="866636">
                  <a:extLst>
                    <a:ext uri="{9D8B030D-6E8A-4147-A177-3AD203B41FA5}">
                      <a16:colId xmlns:a16="http://schemas.microsoft.com/office/drawing/2014/main" val="20001"/>
                    </a:ext>
                  </a:extLst>
                </a:gridCol>
                <a:gridCol w="866636">
                  <a:extLst>
                    <a:ext uri="{9D8B030D-6E8A-4147-A177-3AD203B41FA5}">
                      <a16:colId xmlns:a16="http://schemas.microsoft.com/office/drawing/2014/main" val="20002"/>
                    </a:ext>
                  </a:extLst>
                </a:gridCol>
                <a:gridCol w="843829">
                  <a:extLst>
                    <a:ext uri="{9D8B030D-6E8A-4147-A177-3AD203B41FA5}">
                      <a16:colId xmlns:a16="http://schemas.microsoft.com/office/drawing/2014/main" val="20003"/>
                    </a:ext>
                  </a:extLst>
                </a:gridCol>
                <a:gridCol w="753926">
                  <a:extLst>
                    <a:ext uri="{9D8B030D-6E8A-4147-A177-3AD203B41FA5}">
                      <a16:colId xmlns:a16="http://schemas.microsoft.com/office/drawing/2014/main" val="20004"/>
                    </a:ext>
                  </a:extLst>
                </a:gridCol>
                <a:gridCol w="727592">
                  <a:extLst>
                    <a:ext uri="{9D8B030D-6E8A-4147-A177-3AD203B41FA5}">
                      <a16:colId xmlns:a16="http://schemas.microsoft.com/office/drawing/2014/main" val="20005"/>
                    </a:ext>
                  </a:extLst>
                </a:gridCol>
                <a:gridCol w="662266">
                  <a:extLst>
                    <a:ext uri="{9D8B030D-6E8A-4147-A177-3AD203B41FA5}">
                      <a16:colId xmlns:a16="http://schemas.microsoft.com/office/drawing/2014/main" val="20006"/>
                    </a:ext>
                  </a:extLst>
                </a:gridCol>
                <a:gridCol w="821478">
                  <a:extLst>
                    <a:ext uri="{9D8B030D-6E8A-4147-A177-3AD203B41FA5}">
                      <a16:colId xmlns:a16="http://schemas.microsoft.com/office/drawing/2014/main" val="20007"/>
                    </a:ext>
                  </a:extLst>
                </a:gridCol>
                <a:gridCol w="931653">
                  <a:extLst>
                    <a:ext uri="{9D8B030D-6E8A-4147-A177-3AD203B41FA5}">
                      <a16:colId xmlns:a16="http://schemas.microsoft.com/office/drawing/2014/main" val="20008"/>
                    </a:ext>
                  </a:extLst>
                </a:gridCol>
                <a:gridCol w="241540">
                  <a:extLst>
                    <a:ext uri="{9D8B030D-6E8A-4147-A177-3AD203B41FA5}">
                      <a16:colId xmlns:a16="http://schemas.microsoft.com/office/drawing/2014/main" val="20009"/>
                    </a:ext>
                  </a:extLst>
                </a:gridCol>
              </a:tblGrid>
              <a:tr h="396000">
                <a:tc>
                  <a:txBody>
                    <a:bodyPr/>
                    <a:lstStyle/>
                    <a:p>
                      <a:r>
                        <a:rPr lang="en-GB" sz="2000" dirty="0"/>
                        <a:t>member</a:t>
                      </a:r>
                    </a:p>
                  </a:txBody>
                  <a:tcPr marL="68580" marR="68580" marT="34290" marB="34290"/>
                </a:tc>
                <a:tc>
                  <a:txBody>
                    <a:bodyPr/>
                    <a:lstStyle/>
                    <a:p>
                      <a:r>
                        <a:rPr lang="en-GB" sz="2000" dirty="0"/>
                        <a:t>ping</a:t>
                      </a:r>
                    </a:p>
                  </a:txBody>
                  <a:tcPr marL="68580" marR="68580" marT="34290" marB="34290"/>
                </a:tc>
                <a:tc>
                  <a:txBody>
                    <a:bodyPr/>
                    <a:lstStyle/>
                    <a:p>
                      <a:r>
                        <a:rPr lang="en-GB" sz="2000" dirty="0"/>
                        <a:t>BGP</a:t>
                      </a:r>
                    </a:p>
                  </a:txBody>
                  <a:tcPr marL="68580" marR="68580" marT="34290" marB="34290"/>
                </a:tc>
                <a:tc>
                  <a:txBody>
                    <a:bodyPr/>
                    <a:lstStyle/>
                    <a:p>
                      <a:r>
                        <a:rPr lang="en-GB" sz="2000" dirty="0"/>
                        <a:t>RS1</a:t>
                      </a:r>
                    </a:p>
                  </a:txBody>
                  <a:tcPr marL="68580" marR="68580" marT="34290" marB="34290"/>
                </a:tc>
                <a:tc>
                  <a:txBody>
                    <a:bodyPr/>
                    <a:lstStyle/>
                    <a:p>
                      <a:r>
                        <a:rPr lang="en-GB" sz="2000" dirty="0"/>
                        <a:t>RS2</a:t>
                      </a:r>
                    </a:p>
                  </a:txBody>
                  <a:tcPr marL="68580" marR="68580" marT="34290" marB="34290"/>
                </a:tc>
                <a:tc>
                  <a:txBody>
                    <a:bodyPr/>
                    <a:lstStyle/>
                    <a:p>
                      <a:r>
                        <a:rPr lang="en-GB" sz="2000" dirty="0"/>
                        <a:t>Port</a:t>
                      </a:r>
                    </a:p>
                  </a:txBody>
                  <a:tcPr marL="68580" marR="68580" marT="34290" marB="34290"/>
                </a:tc>
                <a:tc>
                  <a:txBody>
                    <a:bodyPr/>
                    <a:lstStyle/>
                    <a:p>
                      <a:r>
                        <a:rPr lang="en-GB" sz="2000" dirty="0"/>
                        <a:t>ARP</a:t>
                      </a:r>
                    </a:p>
                  </a:txBody>
                  <a:tcPr marL="68580" marR="68580" marT="34290" marB="34290"/>
                </a:tc>
                <a:tc>
                  <a:txBody>
                    <a:bodyPr/>
                    <a:lstStyle/>
                    <a:p>
                      <a:r>
                        <a:rPr lang="en-GB" sz="2000" dirty="0"/>
                        <a:t>traffic</a:t>
                      </a:r>
                    </a:p>
                  </a:txBody>
                  <a:tcPr marL="68580" marR="68580" marT="34290" marB="34290"/>
                </a:tc>
                <a:tc>
                  <a:txBody>
                    <a:bodyPr/>
                    <a:lstStyle/>
                    <a:p>
                      <a:r>
                        <a:rPr lang="en-GB" sz="2000" dirty="0"/>
                        <a:t>errors</a:t>
                      </a:r>
                    </a:p>
                  </a:txBody>
                  <a:tcPr marL="68580" marR="68580" marT="34290" marB="34290"/>
                </a:tc>
                <a:tc>
                  <a:txBody>
                    <a:bodyPr/>
                    <a:lstStyle/>
                    <a:p>
                      <a:r>
                        <a:rPr lang="en-GB" sz="2000" dirty="0"/>
                        <a:t>…</a:t>
                      </a:r>
                    </a:p>
                  </a:txBody>
                  <a:tcPr marL="68580" marR="68580" marT="34290" marB="34290"/>
                </a:tc>
                <a:extLst>
                  <a:ext uri="{0D108BD9-81ED-4DB2-BD59-A6C34878D82A}">
                    <a16:rowId xmlns:a16="http://schemas.microsoft.com/office/drawing/2014/main" val="10000"/>
                  </a:ext>
                </a:extLst>
              </a:tr>
              <a:tr h="396000">
                <a:tc>
                  <a:txBody>
                    <a:bodyPr/>
                    <a:lstStyle/>
                    <a:p>
                      <a:r>
                        <a:rPr lang="en-GB" sz="2000" dirty="0"/>
                        <a:t>5.57.80.12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50%</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0</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marL="68580" marR="68580" marT="34290" marB="34290" anchor="ctr"/>
                </a:tc>
                <a:extLst>
                  <a:ext uri="{0D108BD9-81ED-4DB2-BD59-A6C34878D82A}">
                    <a16:rowId xmlns:a16="http://schemas.microsoft.com/office/drawing/2014/main" val="1000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5.57.80.52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0%</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0</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marL="68580" marR="68580" marT="34290" marB="34290" anchor="ctr"/>
                </a:tc>
                <a:extLst>
                  <a:ext uri="{0D108BD9-81ED-4DB2-BD59-A6C34878D82A}">
                    <a16:rowId xmlns:a16="http://schemas.microsoft.com/office/drawing/2014/main" val="10002"/>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5.57.80.48</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2">
                              <a:lumMod val="75000"/>
                            </a:schemeClr>
                          </a:solidFill>
                          <a:sym typeface="Wingdings" panose="05000000000000000000" pitchFamily="2" charset="2"/>
                        </a:rPr>
                        <a:t> 7/10</a:t>
                      </a:r>
                      <a:endParaRPr lang="en-GB" sz="2000" dirty="0">
                        <a:solidFill>
                          <a:schemeClr val="accent2">
                            <a:lumMod val="75000"/>
                          </a:schemeClr>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2">
                              <a:lumMod val="75000"/>
                            </a:schemeClr>
                          </a:solidFill>
                          <a:sym typeface="Wingdings" panose="05000000000000000000" pitchFamily="2" charset="2"/>
                        </a:rPr>
                        <a:t>99%</a:t>
                      </a:r>
                      <a:endParaRPr lang="en-GB" sz="2000" dirty="0">
                        <a:solidFill>
                          <a:schemeClr val="accent2">
                            <a:lumMod val="75000"/>
                          </a:schemeClr>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2">
                              <a:lumMod val="75000"/>
                            </a:schemeClr>
                          </a:solidFill>
                          <a:sym typeface="Wingdings" panose="05000000000000000000" pitchFamily="2" charset="2"/>
                        </a:rPr>
                        <a:t>5068</a:t>
                      </a:r>
                      <a:endParaRPr lang="en-GB" sz="2000" dirty="0">
                        <a:solidFill>
                          <a:schemeClr val="accent2">
                            <a:lumMod val="75000"/>
                          </a:schemeClr>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marL="68580" marR="68580" marT="34290" marB="34290" anchor="ctr"/>
                </a:tc>
                <a:extLst>
                  <a:ext uri="{0D108BD9-81ED-4DB2-BD59-A6C34878D82A}">
                    <a16:rowId xmlns:a16="http://schemas.microsoft.com/office/drawing/2014/main" val="10003"/>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5.57.80.76</a:t>
                      </a:r>
                    </a:p>
                  </a:txBody>
                  <a:tcPr marL="68580" marR="68580" marT="34290" marB="34290" anchor="ctr"/>
                </a:tc>
                <a:tc>
                  <a:txBody>
                    <a:bodyPr/>
                    <a:lstStyle/>
                    <a:p>
                      <a:pPr algn="ct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38%</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0</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marL="68580" marR="68580" marT="34290" marB="34290" anchor="ctr"/>
                </a:tc>
                <a:extLst>
                  <a:ext uri="{0D108BD9-81ED-4DB2-BD59-A6C34878D82A}">
                    <a16:rowId xmlns:a16="http://schemas.microsoft.com/office/drawing/2014/main" val="10004"/>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5.57.80.91</a:t>
                      </a:r>
                    </a:p>
                  </a:txBody>
                  <a:tcPr marL="68580" marR="68580" marT="34290" marB="34290" anchor="ctr"/>
                </a:tc>
                <a:tc>
                  <a:txBody>
                    <a:bodyPr/>
                    <a:lstStyle/>
                    <a:p>
                      <a:pPr algn="ct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sym typeface="Wingdings" panose="05000000000000000000" pitchFamily="2" charset="2"/>
                        </a:rPr>
                        <a:t>0%</a:t>
                      </a:r>
                      <a:endParaRPr lang="en-GB" sz="2000" dirty="0">
                        <a:solidFill>
                          <a:srgbClr val="FF000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sym typeface="Wingdings" panose="05000000000000000000" pitchFamily="2" charset="2"/>
                        </a:rPr>
                        <a:t>0</a:t>
                      </a:r>
                      <a:endParaRPr lang="en-GB" sz="2000" dirty="0">
                        <a:solidFill>
                          <a:schemeClr val="accent6"/>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marL="68580" marR="68580" marT="34290" marB="34290" anchor="ctr"/>
                </a:tc>
                <a:extLst>
                  <a:ext uri="{0D108BD9-81ED-4DB2-BD59-A6C34878D82A}">
                    <a16:rowId xmlns:a16="http://schemas.microsoft.com/office/drawing/2014/main" val="10005"/>
                  </a:ext>
                </a:extLst>
              </a:tr>
            </a:tbl>
          </a:graphicData>
        </a:graphic>
      </p:graphicFrame>
      <p:sp>
        <p:nvSpPr>
          <p:cNvPr id="3" name="TextBox 2"/>
          <p:cNvSpPr txBox="1"/>
          <p:nvPr/>
        </p:nvSpPr>
        <p:spPr>
          <a:xfrm>
            <a:off x="476621" y="4396342"/>
            <a:ext cx="6471323" cy="1384995"/>
          </a:xfrm>
          <a:prstGeom prst="rect">
            <a:avLst/>
          </a:prstGeom>
          <a:noFill/>
        </p:spPr>
        <p:txBody>
          <a:bodyPr wrap="none" rtlCol="0">
            <a:spAutoFit/>
          </a:bodyPr>
          <a:lstStyle/>
          <a:p>
            <a:pPr marL="257175" indent="-257175">
              <a:buFont typeface="Arial" panose="020B0604020202020204" pitchFamily="34" charset="0"/>
              <a:buChar char="•"/>
            </a:pPr>
            <a:r>
              <a:rPr lang="en-GB" sz="2100" dirty="0"/>
              <a:t>Correlating with </a:t>
            </a:r>
            <a:r>
              <a:rPr lang="en-GB" sz="2100" i="1" dirty="0"/>
              <a:t>other monitoring </a:t>
            </a:r>
            <a:r>
              <a:rPr lang="en-GB" sz="2100" dirty="0"/>
              <a:t>gives us more insight</a:t>
            </a:r>
          </a:p>
          <a:p>
            <a:pPr marL="257175" indent="-257175">
              <a:buFont typeface="Arial" panose="020B0604020202020204" pitchFamily="34" charset="0"/>
              <a:buChar char="•"/>
            </a:pPr>
            <a:r>
              <a:rPr lang="en-GB" sz="2100" dirty="0"/>
              <a:t>This is useful for monitoring </a:t>
            </a:r>
            <a:r>
              <a:rPr lang="en-GB" sz="2100" dirty="0">
                <a:sym typeface="Wingdings" panose="05000000000000000000" pitchFamily="2" charset="2"/>
              </a:rPr>
              <a:t></a:t>
            </a:r>
            <a:endParaRPr lang="en-GB" sz="2100" dirty="0"/>
          </a:p>
          <a:p>
            <a:pPr marL="257175" indent="-257175">
              <a:buFont typeface="Arial" panose="020B0604020202020204" pitchFamily="34" charset="0"/>
              <a:buChar char="•"/>
            </a:pPr>
            <a:r>
              <a:rPr lang="en-GB" sz="2100" dirty="0"/>
              <a:t>Makes a “single metric” calculation </a:t>
            </a:r>
            <a:r>
              <a:rPr lang="en-GB" sz="2100" b="1" dirty="0"/>
              <a:t>complex </a:t>
            </a:r>
            <a:r>
              <a:rPr lang="en-GB" sz="2100" dirty="0">
                <a:sym typeface="Wingdings" panose="05000000000000000000" pitchFamily="2" charset="2"/>
              </a:rPr>
              <a:t></a:t>
            </a:r>
          </a:p>
          <a:p>
            <a:pPr marL="257175" indent="-257175">
              <a:buFont typeface="Arial" panose="020B0604020202020204" pitchFamily="34" charset="0"/>
              <a:buChar char="•"/>
            </a:pPr>
            <a:r>
              <a:rPr lang="en-GB" sz="2100" dirty="0">
                <a:sym typeface="Wingdings" panose="05000000000000000000" pitchFamily="2" charset="2"/>
              </a:rPr>
              <a:t>It is both up </a:t>
            </a:r>
            <a:r>
              <a:rPr lang="en-GB" sz="2100" i="1" dirty="0">
                <a:sym typeface="Wingdings" panose="05000000000000000000" pitchFamily="2" charset="2"/>
              </a:rPr>
              <a:t>and</a:t>
            </a:r>
            <a:r>
              <a:rPr lang="en-GB" sz="2100" dirty="0">
                <a:sym typeface="Wingdings" panose="05000000000000000000" pitchFamily="2" charset="2"/>
              </a:rPr>
              <a:t> down? Wait a bit…</a:t>
            </a:r>
            <a:endParaRPr lang="en-GB" sz="2100" dirty="0"/>
          </a:p>
        </p:txBody>
      </p:sp>
      <p:sp>
        <p:nvSpPr>
          <p:cNvPr id="4" name="TextBox 3"/>
          <p:cNvSpPr txBox="1"/>
          <p:nvPr/>
        </p:nvSpPr>
        <p:spPr>
          <a:xfrm>
            <a:off x="7062339" y="3818606"/>
            <a:ext cx="1857375" cy="2862322"/>
          </a:xfrm>
          <a:prstGeom prst="rect">
            <a:avLst/>
          </a:prstGeom>
          <a:solidFill>
            <a:schemeClr val="bg1">
              <a:lumMod val="95000"/>
            </a:schemeClr>
          </a:solidFill>
          <a:ln>
            <a:solidFill>
              <a:schemeClr val="tx1"/>
            </a:solidFill>
          </a:ln>
        </p:spPr>
        <p:txBody>
          <a:bodyPr wrap="square" rtlCol="0">
            <a:spAutoFit/>
          </a:bodyPr>
          <a:lstStyle/>
          <a:p>
            <a:r>
              <a:rPr lang="en-GB" sz="900" i="1" dirty="0">
                <a:solidFill>
                  <a:schemeClr val="accent5">
                    <a:lumMod val="75000"/>
                  </a:schemeClr>
                </a:solidFill>
                <a:latin typeface="Consolas" panose="020B0609020204030204" pitchFamily="49" charset="0"/>
              </a:rPr>
              <a:t># My clever alert correlation script 1.0</a:t>
            </a:r>
          </a:p>
          <a:p>
            <a:endParaRPr lang="en-GB" sz="900" dirty="0">
              <a:latin typeface="Consolas" panose="020B0609020204030204" pitchFamily="49" charset="0"/>
            </a:endParaRPr>
          </a:p>
          <a:p>
            <a:r>
              <a:rPr lang="en-GB" sz="900" dirty="0">
                <a:latin typeface="Consolas" panose="020B0609020204030204" pitchFamily="49" charset="0"/>
              </a:rPr>
              <a:t>if ($</a:t>
            </a:r>
            <a:r>
              <a:rPr lang="en-GB" sz="900" dirty="0" err="1">
                <a:latin typeface="Consolas" panose="020B0609020204030204" pitchFamily="49" charset="0"/>
              </a:rPr>
              <a:t>port_down</a:t>
            </a:r>
            <a:r>
              <a:rPr lang="en-GB" sz="900" dirty="0">
                <a:latin typeface="Consolas" panose="020B0609020204030204" pitchFamily="49" charset="0"/>
              </a:rPr>
              <a:t>) {</a:t>
            </a:r>
          </a:p>
          <a:p>
            <a:r>
              <a:rPr lang="en-GB" sz="900" dirty="0">
                <a:latin typeface="Consolas" panose="020B0609020204030204" pitchFamily="49" charset="0"/>
              </a:rPr>
              <a:t>  if (…) {</a:t>
            </a:r>
          </a:p>
          <a:p>
            <a:r>
              <a:rPr lang="en-GB" sz="900" dirty="0">
                <a:latin typeface="Consolas" panose="020B0609020204030204" pitchFamily="49" charset="0"/>
              </a:rPr>
              <a:t>   </a:t>
            </a:r>
          </a:p>
          <a:p>
            <a:r>
              <a:rPr lang="en-GB" sz="900" dirty="0">
                <a:latin typeface="Consolas" panose="020B0609020204030204" pitchFamily="49" charset="0"/>
              </a:rPr>
              <a:t>…lots of twisty code    </a:t>
            </a:r>
          </a:p>
          <a:p>
            <a:endParaRPr lang="en-GB" sz="900" dirty="0">
              <a:latin typeface="Consolas" panose="020B0609020204030204" pitchFamily="49" charset="0"/>
            </a:endParaRPr>
          </a:p>
          <a:p>
            <a:r>
              <a:rPr lang="en-GB" sz="900" dirty="0">
                <a:latin typeface="Consolas" panose="020B0609020204030204" pitchFamily="49" charset="0"/>
              </a:rPr>
              <a:t> }</a:t>
            </a:r>
          </a:p>
          <a:p>
            <a:r>
              <a:rPr lang="en-GB" sz="900" dirty="0">
                <a:latin typeface="Consolas" panose="020B0609020204030204" pitchFamily="49" charset="0"/>
              </a:rPr>
              <a:t>}</a:t>
            </a:r>
          </a:p>
          <a:p>
            <a:endParaRPr lang="en-GB" sz="900" dirty="0">
              <a:latin typeface="Consolas" panose="020B0609020204030204" pitchFamily="49" charset="0"/>
            </a:endParaRPr>
          </a:p>
          <a:p>
            <a:r>
              <a:rPr lang="en-GB" sz="900" dirty="0">
                <a:latin typeface="Consolas" panose="020B0609020204030204" pitchFamily="49" charset="0"/>
              </a:rPr>
              <a:t>$uptime = </a:t>
            </a:r>
            <a:r>
              <a:rPr lang="en-GB" sz="900" dirty="0" err="1">
                <a:latin typeface="Consolas" panose="020B0609020204030204" pitchFamily="49" charset="0"/>
              </a:rPr>
              <a:t>do_magic</a:t>
            </a:r>
            <a:r>
              <a:rPr lang="en-GB" sz="900" dirty="0">
                <a:latin typeface="Consolas" panose="020B0609020204030204" pitchFamily="49" charset="0"/>
              </a:rPr>
              <a:t>()</a:t>
            </a:r>
          </a:p>
          <a:p>
            <a:endParaRPr lang="en-GB" sz="900" dirty="0">
              <a:latin typeface="Consolas" panose="020B0609020204030204" pitchFamily="49" charset="0"/>
            </a:endParaRPr>
          </a:p>
          <a:p>
            <a:r>
              <a:rPr lang="en-GB" sz="900" i="1" dirty="0">
                <a:solidFill>
                  <a:schemeClr val="accent5">
                    <a:lumMod val="75000"/>
                  </a:schemeClr>
                </a:solidFill>
                <a:latin typeface="Consolas" panose="020B0609020204030204" pitchFamily="49" charset="0"/>
              </a:rPr>
              <a:t># 2002-08-10: should</a:t>
            </a:r>
          </a:p>
          <a:p>
            <a:r>
              <a:rPr lang="en-GB" sz="900" i="1" dirty="0">
                <a:solidFill>
                  <a:schemeClr val="accent5">
                    <a:lumMod val="75000"/>
                  </a:schemeClr>
                </a:solidFill>
                <a:latin typeface="Consolas" panose="020B0609020204030204" pitchFamily="49" charset="0"/>
              </a:rPr>
              <a:t># probably rewrite this</a:t>
            </a:r>
          </a:p>
          <a:p>
            <a:r>
              <a:rPr lang="en-GB" sz="900" i="1" dirty="0">
                <a:solidFill>
                  <a:schemeClr val="accent5">
                    <a:lumMod val="75000"/>
                  </a:schemeClr>
                </a:solidFill>
                <a:latin typeface="Consolas" panose="020B0609020204030204" pitchFamily="49" charset="0"/>
              </a:rPr>
              <a:t># bit sometime…</a:t>
            </a:r>
          </a:p>
          <a:p>
            <a:endParaRPr lang="en-GB" sz="900" i="1" dirty="0">
              <a:solidFill>
                <a:schemeClr val="accent5">
                  <a:lumMod val="75000"/>
                </a:schemeClr>
              </a:solidFill>
              <a:latin typeface="Consolas" panose="020B0609020204030204" pitchFamily="49" charset="0"/>
            </a:endParaRPr>
          </a:p>
          <a:p>
            <a:r>
              <a:rPr lang="en-GB" sz="900" i="1" dirty="0">
                <a:solidFill>
                  <a:schemeClr val="accent5">
                    <a:lumMod val="75000"/>
                  </a:schemeClr>
                </a:solidFill>
                <a:latin typeface="Consolas" panose="020B0609020204030204" pitchFamily="49" charset="0"/>
              </a:rPr>
              <a:t># 2018-01-28: LOL!</a:t>
            </a:r>
            <a:endParaRPr lang="en-GB" sz="900" dirty="0">
              <a:latin typeface="Consolas" panose="020B0609020204030204" pitchFamily="49" charset="0"/>
            </a:endParaRPr>
          </a:p>
          <a:p>
            <a:endParaRPr lang="en-GB" sz="900" i="1" dirty="0">
              <a:solidFill>
                <a:schemeClr val="accent5">
                  <a:lumMod val="75000"/>
                </a:schemeClr>
              </a:solidFill>
              <a:latin typeface="Consolas" panose="020B0609020204030204" pitchFamily="49" charset="0"/>
            </a:endParaRPr>
          </a:p>
          <a:p>
            <a:r>
              <a:rPr lang="en-GB" sz="900" i="1" dirty="0">
                <a:solidFill>
                  <a:schemeClr val="accent5">
                    <a:lumMod val="75000"/>
                  </a:schemeClr>
                </a:solidFill>
                <a:latin typeface="Consolas" panose="020B0609020204030204" pitchFamily="49" charset="0"/>
              </a:rPr>
              <a:t>@PORTS = </a:t>
            </a:r>
            <a:r>
              <a:rPr lang="en-GB" sz="900" i="1" dirty="0" err="1">
                <a:solidFill>
                  <a:schemeClr val="accent5">
                    <a:lumMod val="75000"/>
                  </a:schemeClr>
                </a:solidFill>
                <a:latin typeface="Consolas" panose="020B0609020204030204" pitchFamily="49" charset="0"/>
              </a:rPr>
              <a:t>get_snmp_voodoo</a:t>
            </a:r>
            <a:r>
              <a:rPr lang="en-GB" sz="900" i="1" dirty="0">
                <a:solidFill>
                  <a:schemeClr val="accent5">
                    <a:lumMod val="75000"/>
                  </a:schemeClr>
                </a:solidFill>
                <a:latin typeface="Consolas" panose="020B0609020204030204" pitchFamily="49" charset="0"/>
              </a:rPr>
              <a:t>()</a:t>
            </a:r>
          </a:p>
        </p:txBody>
      </p:sp>
    </p:spTree>
    <p:extLst>
      <p:ext uri="{BB962C8B-B14F-4D97-AF65-F5344CB8AC3E}">
        <p14:creationId xmlns:p14="http://schemas.microsoft.com/office/powerpoint/2010/main" val="200096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Path availability</a:t>
            </a:r>
          </a:p>
        </p:txBody>
      </p:sp>
      <p:sp>
        <p:nvSpPr>
          <p:cNvPr id="10" name="Oval 9"/>
          <p:cNvSpPr/>
          <p:nvPr/>
        </p:nvSpPr>
        <p:spPr>
          <a:xfrm>
            <a:off x="2784408" y="2633651"/>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R1</a:t>
            </a:r>
          </a:p>
        </p:txBody>
      </p:sp>
      <p:sp>
        <p:nvSpPr>
          <p:cNvPr id="11" name="Oval 10"/>
          <p:cNvSpPr/>
          <p:nvPr/>
        </p:nvSpPr>
        <p:spPr>
          <a:xfrm>
            <a:off x="3462790" y="1942474"/>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R2</a:t>
            </a:r>
          </a:p>
        </p:txBody>
      </p:sp>
      <p:sp>
        <p:nvSpPr>
          <p:cNvPr id="12" name="Oval 11"/>
          <p:cNvSpPr/>
          <p:nvPr/>
        </p:nvSpPr>
        <p:spPr>
          <a:xfrm>
            <a:off x="4377219" y="1738889"/>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R3</a:t>
            </a:r>
          </a:p>
        </p:txBody>
      </p:sp>
      <p:sp>
        <p:nvSpPr>
          <p:cNvPr id="13" name="Oval 12"/>
          <p:cNvSpPr/>
          <p:nvPr/>
        </p:nvSpPr>
        <p:spPr>
          <a:xfrm>
            <a:off x="4285381" y="5055822"/>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R8</a:t>
            </a:r>
          </a:p>
        </p:txBody>
      </p:sp>
      <p:sp>
        <p:nvSpPr>
          <p:cNvPr id="14" name="Oval 13"/>
          <p:cNvSpPr/>
          <p:nvPr/>
        </p:nvSpPr>
        <p:spPr>
          <a:xfrm>
            <a:off x="5306959" y="2145026"/>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R4</a:t>
            </a:r>
          </a:p>
        </p:txBody>
      </p:sp>
      <p:sp>
        <p:nvSpPr>
          <p:cNvPr id="15" name="Oval 14"/>
          <p:cNvSpPr/>
          <p:nvPr/>
        </p:nvSpPr>
        <p:spPr>
          <a:xfrm>
            <a:off x="5827443" y="3038341"/>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R5</a:t>
            </a:r>
          </a:p>
        </p:txBody>
      </p:sp>
      <p:sp>
        <p:nvSpPr>
          <p:cNvPr id="16" name="Oval 15"/>
          <p:cNvSpPr/>
          <p:nvPr/>
        </p:nvSpPr>
        <p:spPr>
          <a:xfrm>
            <a:off x="5201043" y="4732767"/>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R7</a:t>
            </a:r>
          </a:p>
        </p:txBody>
      </p:sp>
      <p:sp>
        <p:nvSpPr>
          <p:cNvPr id="17" name="Oval 16"/>
          <p:cNvSpPr/>
          <p:nvPr/>
        </p:nvSpPr>
        <p:spPr>
          <a:xfrm>
            <a:off x="5748546" y="4050029"/>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R6</a:t>
            </a:r>
          </a:p>
        </p:txBody>
      </p:sp>
      <p:sp>
        <p:nvSpPr>
          <p:cNvPr id="23" name="Oval 22"/>
          <p:cNvSpPr/>
          <p:nvPr/>
        </p:nvSpPr>
        <p:spPr>
          <a:xfrm>
            <a:off x="3063330" y="4570680"/>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R9</a:t>
            </a:r>
          </a:p>
        </p:txBody>
      </p:sp>
      <p:sp>
        <p:nvSpPr>
          <p:cNvPr id="24" name="Oval 23"/>
          <p:cNvSpPr/>
          <p:nvPr/>
        </p:nvSpPr>
        <p:spPr>
          <a:xfrm>
            <a:off x="2605500" y="3639926"/>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R10</a:t>
            </a:r>
            <a:endParaRPr lang="en-GB" sz="300" b="1" dirty="0">
              <a:solidFill>
                <a:schemeClr val="tx1"/>
              </a:solidFill>
            </a:endParaRPr>
          </a:p>
        </p:txBody>
      </p:sp>
      <p:sp>
        <p:nvSpPr>
          <p:cNvPr id="31" name="Oval 30"/>
          <p:cNvSpPr/>
          <p:nvPr/>
        </p:nvSpPr>
        <p:spPr>
          <a:xfrm>
            <a:off x="3063330" y="2218135"/>
            <a:ext cx="2806976" cy="28435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34" name="Straight Connector 33"/>
          <p:cNvCxnSpPr>
            <a:stCxn id="10" idx="5"/>
            <a:endCxn id="11" idx="5"/>
          </p:cNvCxnSpPr>
          <p:nvPr/>
        </p:nvCxnSpPr>
        <p:spPr>
          <a:xfrm flipV="1">
            <a:off x="3175191" y="2356568"/>
            <a:ext cx="678382" cy="69117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2" idx="4"/>
          </p:cNvCxnSpPr>
          <p:nvPr/>
        </p:nvCxnSpPr>
        <p:spPr>
          <a:xfrm flipV="1">
            <a:off x="3175191" y="2224031"/>
            <a:ext cx="1430944" cy="8143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4" idx="3"/>
          </p:cNvCxnSpPr>
          <p:nvPr/>
        </p:nvCxnSpPr>
        <p:spPr>
          <a:xfrm flipV="1">
            <a:off x="3175191" y="2559120"/>
            <a:ext cx="2198816" cy="48862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5" idx="2"/>
          </p:cNvCxnSpPr>
          <p:nvPr/>
        </p:nvCxnSpPr>
        <p:spPr>
          <a:xfrm>
            <a:off x="3175191" y="3047746"/>
            <a:ext cx="2652252" cy="23316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0" idx="5"/>
            <a:endCxn id="17" idx="1"/>
          </p:cNvCxnSpPr>
          <p:nvPr/>
        </p:nvCxnSpPr>
        <p:spPr>
          <a:xfrm>
            <a:off x="3175191" y="3047746"/>
            <a:ext cx="2640403" cy="107333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6" idx="1"/>
          </p:cNvCxnSpPr>
          <p:nvPr/>
        </p:nvCxnSpPr>
        <p:spPr>
          <a:xfrm>
            <a:off x="3175191" y="3047746"/>
            <a:ext cx="2092899" cy="175606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3" idx="0"/>
          </p:cNvCxnSpPr>
          <p:nvPr/>
        </p:nvCxnSpPr>
        <p:spPr>
          <a:xfrm>
            <a:off x="3175191" y="3047746"/>
            <a:ext cx="1339106" cy="200807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3" idx="7"/>
          </p:cNvCxnSpPr>
          <p:nvPr/>
        </p:nvCxnSpPr>
        <p:spPr>
          <a:xfrm>
            <a:off x="3175191" y="3047746"/>
            <a:ext cx="278922" cy="15939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24" idx="6"/>
          </p:cNvCxnSpPr>
          <p:nvPr/>
        </p:nvCxnSpPr>
        <p:spPr>
          <a:xfrm flipH="1">
            <a:off x="3063330" y="3038341"/>
            <a:ext cx="111861" cy="844157"/>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9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Path availability</a:t>
            </a:r>
          </a:p>
        </p:txBody>
      </p:sp>
      <p:sp>
        <p:nvSpPr>
          <p:cNvPr id="10" name="Oval 9"/>
          <p:cNvSpPr/>
          <p:nvPr/>
        </p:nvSpPr>
        <p:spPr>
          <a:xfrm>
            <a:off x="2784408" y="2633651"/>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R1</a:t>
            </a:r>
          </a:p>
        </p:txBody>
      </p:sp>
      <p:sp>
        <p:nvSpPr>
          <p:cNvPr id="11" name="Oval 10"/>
          <p:cNvSpPr/>
          <p:nvPr/>
        </p:nvSpPr>
        <p:spPr>
          <a:xfrm>
            <a:off x="3462790" y="1942474"/>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R2</a:t>
            </a:r>
          </a:p>
        </p:txBody>
      </p:sp>
      <p:sp>
        <p:nvSpPr>
          <p:cNvPr id="12" name="Oval 11"/>
          <p:cNvSpPr/>
          <p:nvPr/>
        </p:nvSpPr>
        <p:spPr>
          <a:xfrm>
            <a:off x="4377219" y="1738889"/>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R3</a:t>
            </a:r>
          </a:p>
        </p:txBody>
      </p:sp>
      <p:sp>
        <p:nvSpPr>
          <p:cNvPr id="13" name="Oval 12"/>
          <p:cNvSpPr/>
          <p:nvPr/>
        </p:nvSpPr>
        <p:spPr>
          <a:xfrm>
            <a:off x="4285381" y="5055822"/>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R8</a:t>
            </a:r>
          </a:p>
        </p:txBody>
      </p:sp>
      <p:sp>
        <p:nvSpPr>
          <p:cNvPr id="14" name="Oval 13"/>
          <p:cNvSpPr/>
          <p:nvPr/>
        </p:nvSpPr>
        <p:spPr>
          <a:xfrm>
            <a:off x="5306959" y="2145026"/>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R4</a:t>
            </a:r>
          </a:p>
        </p:txBody>
      </p:sp>
      <p:sp>
        <p:nvSpPr>
          <p:cNvPr id="15" name="Oval 14"/>
          <p:cNvSpPr/>
          <p:nvPr/>
        </p:nvSpPr>
        <p:spPr>
          <a:xfrm>
            <a:off x="5827443" y="3038341"/>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R5</a:t>
            </a:r>
          </a:p>
        </p:txBody>
      </p:sp>
      <p:sp>
        <p:nvSpPr>
          <p:cNvPr id="16" name="Oval 15"/>
          <p:cNvSpPr/>
          <p:nvPr/>
        </p:nvSpPr>
        <p:spPr>
          <a:xfrm>
            <a:off x="5201043" y="4732767"/>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R7</a:t>
            </a:r>
          </a:p>
        </p:txBody>
      </p:sp>
      <p:sp>
        <p:nvSpPr>
          <p:cNvPr id="17" name="Oval 16"/>
          <p:cNvSpPr/>
          <p:nvPr/>
        </p:nvSpPr>
        <p:spPr>
          <a:xfrm>
            <a:off x="5748546" y="4050029"/>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R6</a:t>
            </a:r>
          </a:p>
        </p:txBody>
      </p:sp>
      <p:sp>
        <p:nvSpPr>
          <p:cNvPr id="23" name="Oval 22"/>
          <p:cNvSpPr/>
          <p:nvPr/>
        </p:nvSpPr>
        <p:spPr>
          <a:xfrm>
            <a:off x="3063330" y="4570680"/>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R9</a:t>
            </a:r>
          </a:p>
        </p:txBody>
      </p:sp>
      <p:sp>
        <p:nvSpPr>
          <p:cNvPr id="24" name="Oval 23"/>
          <p:cNvSpPr/>
          <p:nvPr/>
        </p:nvSpPr>
        <p:spPr>
          <a:xfrm>
            <a:off x="2605500" y="3639926"/>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R10</a:t>
            </a:r>
            <a:endParaRPr lang="en-GB" sz="300" b="1" dirty="0">
              <a:solidFill>
                <a:schemeClr val="tx1"/>
              </a:solidFill>
            </a:endParaRPr>
          </a:p>
        </p:txBody>
      </p:sp>
      <p:sp>
        <p:nvSpPr>
          <p:cNvPr id="31" name="Oval 30"/>
          <p:cNvSpPr/>
          <p:nvPr/>
        </p:nvSpPr>
        <p:spPr>
          <a:xfrm>
            <a:off x="3063330" y="2218135"/>
            <a:ext cx="2806976" cy="28435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34" name="Straight Connector 33"/>
          <p:cNvCxnSpPr>
            <a:stCxn id="10" idx="5"/>
            <a:endCxn id="11" idx="5"/>
          </p:cNvCxnSpPr>
          <p:nvPr/>
        </p:nvCxnSpPr>
        <p:spPr>
          <a:xfrm flipV="1">
            <a:off x="3175191" y="2356568"/>
            <a:ext cx="678382" cy="69117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2" idx="4"/>
          </p:cNvCxnSpPr>
          <p:nvPr/>
        </p:nvCxnSpPr>
        <p:spPr>
          <a:xfrm flipV="1">
            <a:off x="3175191" y="2224031"/>
            <a:ext cx="1430944" cy="8143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4" idx="3"/>
          </p:cNvCxnSpPr>
          <p:nvPr/>
        </p:nvCxnSpPr>
        <p:spPr>
          <a:xfrm flipV="1">
            <a:off x="3175191" y="2559120"/>
            <a:ext cx="2198816" cy="48862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5" idx="2"/>
          </p:cNvCxnSpPr>
          <p:nvPr/>
        </p:nvCxnSpPr>
        <p:spPr>
          <a:xfrm>
            <a:off x="3175191" y="3047746"/>
            <a:ext cx="2652252" cy="23316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0" idx="5"/>
            <a:endCxn id="17" idx="1"/>
          </p:cNvCxnSpPr>
          <p:nvPr/>
        </p:nvCxnSpPr>
        <p:spPr>
          <a:xfrm>
            <a:off x="3175191" y="3047746"/>
            <a:ext cx="2640403" cy="107333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6" idx="1"/>
          </p:cNvCxnSpPr>
          <p:nvPr/>
        </p:nvCxnSpPr>
        <p:spPr>
          <a:xfrm>
            <a:off x="3175191" y="3047746"/>
            <a:ext cx="2092899" cy="175606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3" idx="0"/>
          </p:cNvCxnSpPr>
          <p:nvPr/>
        </p:nvCxnSpPr>
        <p:spPr>
          <a:xfrm>
            <a:off x="3175191" y="3047746"/>
            <a:ext cx="1339106" cy="200807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3" idx="7"/>
          </p:cNvCxnSpPr>
          <p:nvPr/>
        </p:nvCxnSpPr>
        <p:spPr>
          <a:xfrm>
            <a:off x="3175191" y="3047746"/>
            <a:ext cx="278922" cy="159398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24" idx="6"/>
          </p:cNvCxnSpPr>
          <p:nvPr/>
        </p:nvCxnSpPr>
        <p:spPr>
          <a:xfrm flipH="1">
            <a:off x="3063330" y="3038341"/>
            <a:ext cx="111861" cy="8441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12" idx="4"/>
          </p:cNvCxnSpPr>
          <p:nvPr/>
        </p:nvCxnSpPr>
        <p:spPr>
          <a:xfrm flipV="1">
            <a:off x="3853573" y="2224031"/>
            <a:ext cx="752562" cy="13253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26" name="Straight Connector 25"/>
          <p:cNvCxnSpPr>
            <a:stCxn id="11" idx="5"/>
            <a:endCxn id="14" idx="3"/>
          </p:cNvCxnSpPr>
          <p:nvPr/>
        </p:nvCxnSpPr>
        <p:spPr>
          <a:xfrm>
            <a:off x="3853573" y="2356569"/>
            <a:ext cx="1520434" cy="20255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30" name="Straight Connector 29"/>
          <p:cNvCxnSpPr>
            <a:stCxn id="11" idx="5"/>
            <a:endCxn id="15" idx="2"/>
          </p:cNvCxnSpPr>
          <p:nvPr/>
        </p:nvCxnSpPr>
        <p:spPr>
          <a:xfrm>
            <a:off x="3853573" y="2356568"/>
            <a:ext cx="1973870" cy="924344"/>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33" name="Straight Connector 32"/>
          <p:cNvCxnSpPr>
            <a:stCxn id="11" idx="5"/>
            <a:endCxn id="17" idx="1"/>
          </p:cNvCxnSpPr>
          <p:nvPr/>
        </p:nvCxnSpPr>
        <p:spPr>
          <a:xfrm>
            <a:off x="3853573" y="2356568"/>
            <a:ext cx="1962021" cy="1764509"/>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36" name="Straight Connector 35"/>
          <p:cNvCxnSpPr>
            <a:stCxn id="11" idx="5"/>
            <a:endCxn id="16" idx="1"/>
          </p:cNvCxnSpPr>
          <p:nvPr/>
        </p:nvCxnSpPr>
        <p:spPr>
          <a:xfrm>
            <a:off x="3853573" y="2356569"/>
            <a:ext cx="1414517" cy="2447246"/>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38" name="Straight Connector 37"/>
          <p:cNvCxnSpPr>
            <a:endCxn id="13" idx="0"/>
          </p:cNvCxnSpPr>
          <p:nvPr/>
        </p:nvCxnSpPr>
        <p:spPr>
          <a:xfrm>
            <a:off x="3853573" y="2356569"/>
            <a:ext cx="660724" cy="2699254"/>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43" name="Straight Connector 42"/>
          <p:cNvCxnSpPr>
            <a:stCxn id="11" idx="5"/>
            <a:endCxn id="31" idx="3"/>
          </p:cNvCxnSpPr>
          <p:nvPr/>
        </p:nvCxnSpPr>
        <p:spPr>
          <a:xfrm flipH="1">
            <a:off x="3474402" y="2356569"/>
            <a:ext cx="379171" cy="22887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46" name="Straight Connector 45"/>
          <p:cNvCxnSpPr>
            <a:endCxn id="24" idx="6"/>
          </p:cNvCxnSpPr>
          <p:nvPr/>
        </p:nvCxnSpPr>
        <p:spPr>
          <a:xfrm flipH="1">
            <a:off x="3063330" y="2356568"/>
            <a:ext cx="790243" cy="1525929"/>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2" name="Straight Connector 51"/>
          <p:cNvCxnSpPr>
            <a:endCxn id="12" idx="4"/>
          </p:cNvCxnSpPr>
          <p:nvPr/>
        </p:nvCxnSpPr>
        <p:spPr>
          <a:xfrm flipH="1" flipV="1">
            <a:off x="4606135" y="2224031"/>
            <a:ext cx="757165" cy="317217"/>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5" idx="2"/>
            <a:endCxn id="12" idx="4"/>
          </p:cNvCxnSpPr>
          <p:nvPr/>
        </p:nvCxnSpPr>
        <p:spPr>
          <a:xfrm flipH="1" flipV="1">
            <a:off x="4606135" y="2224031"/>
            <a:ext cx="1221308" cy="1056881"/>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7" idx="1"/>
            <a:endCxn id="12" idx="4"/>
          </p:cNvCxnSpPr>
          <p:nvPr/>
        </p:nvCxnSpPr>
        <p:spPr>
          <a:xfrm flipH="1" flipV="1">
            <a:off x="4606135" y="2224031"/>
            <a:ext cx="1209459" cy="189704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16" idx="1"/>
          </p:cNvCxnSpPr>
          <p:nvPr/>
        </p:nvCxnSpPr>
        <p:spPr>
          <a:xfrm flipH="1" flipV="1">
            <a:off x="4606135" y="2217279"/>
            <a:ext cx="661955" cy="258653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3" idx="0"/>
          </p:cNvCxnSpPr>
          <p:nvPr/>
        </p:nvCxnSpPr>
        <p:spPr>
          <a:xfrm flipV="1">
            <a:off x="4514297" y="2217279"/>
            <a:ext cx="91838" cy="2838543"/>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3" idx="7"/>
            <a:endCxn id="12" idx="4"/>
          </p:cNvCxnSpPr>
          <p:nvPr/>
        </p:nvCxnSpPr>
        <p:spPr>
          <a:xfrm flipV="1">
            <a:off x="3454113" y="2224032"/>
            <a:ext cx="1152022" cy="241769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12" idx="4"/>
          </p:cNvCxnSpPr>
          <p:nvPr/>
        </p:nvCxnSpPr>
        <p:spPr>
          <a:xfrm flipV="1">
            <a:off x="3082757" y="2224031"/>
            <a:ext cx="1523378" cy="1620705"/>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4" idx="6"/>
            <a:endCxn id="14" idx="3"/>
          </p:cNvCxnSpPr>
          <p:nvPr/>
        </p:nvCxnSpPr>
        <p:spPr>
          <a:xfrm flipV="1">
            <a:off x="3063330" y="2559121"/>
            <a:ext cx="2310677" cy="1323377"/>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5" idx="2"/>
            <a:endCxn id="14" idx="3"/>
          </p:cNvCxnSpPr>
          <p:nvPr/>
        </p:nvCxnSpPr>
        <p:spPr>
          <a:xfrm flipH="1" flipV="1">
            <a:off x="5374006" y="2559120"/>
            <a:ext cx="453437" cy="721792"/>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7" idx="1"/>
            <a:endCxn id="14" idx="3"/>
          </p:cNvCxnSpPr>
          <p:nvPr/>
        </p:nvCxnSpPr>
        <p:spPr>
          <a:xfrm flipH="1" flipV="1">
            <a:off x="5374007" y="2559120"/>
            <a:ext cx="441587" cy="1561957"/>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6" idx="1"/>
            <a:endCxn id="14" idx="3"/>
          </p:cNvCxnSpPr>
          <p:nvPr/>
        </p:nvCxnSpPr>
        <p:spPr>
          <a:xfrm flipV="1">
            <a:off x="5268090" y="2559120"/>
            <a:ext cx="105917" cy="2244695"/>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3" idx="0"/>
            <a:endCxn id="14" idx="3"/>
          </p:cNvCxnSpPr>
          <p:nvPr/>
        </p:nvCxnSpPr>
        <p:spPr>
          <a:xfrm flipV="1">
            <a:off x="4514297" y="2559120"/>
            <a:ext cx="859710" cy="2496702"/>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31" idx="3"/>
            <a:endCxn id="14" idx="3"/>
          </p:cNvCxnSpPr>
          <p:nvPr/>
        </p:nvCxnSpPr>
        <p:spPr>
          <a:xfrm flipV="1">
            <a:off x="3474402" y="2559120"/>
            <a:ext cx="1899605" cy="2086166"/>
          </a:xfrm>
          <a:prstGeom prst="line">
            <a:avLst/>
          </a:prstGeom>
          <a:ln w="158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17" idx="1"/>
          </p:cNvCxnSpPr>
          <p:nvPr/>
        </p:nvCxnSpPr>
        <p:spPr>
          <a:xfrm flipH="1">
            <a:off x="5815594" y="3278606"/>
            <a:ext cx="20289" cy="842471"/>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16" idx="1"/>
          </p:cNvCxnSpPr>
          <p:nvPr/>
        </p:nvCxnSpPr>
        <p:spPr>
          <a:xfrm flipH="1">
            <a:off x="5268090" y="3278607"/>
            <a:ext cx="559353" cy="1525208"/>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5" idx="2"/>
            <a:endCxn id="13" idx="0"/>
          </p:cNvCxnSpPr>
          <p:nvPr/>
        </p:nvCxnSpPr>
        <p:spPr>
          <a:xfrm flipH="1">
            <a:off x="4514296" y="3280912"/>
            <a:ext cx="1313147" cy="177491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5" idx="2"/>
            <a:endCxn id="23" idx="7"/>
          </p:cNvCxnSpPr>
          <p:nvPr/>
        </p:nvCxnSpPr>
        <p:spPr>
          <a:xfrm flipH="1">
            <a:off x="3454113" y="3280912"/>
            <a:ext cx="2373330" cy="1360816"/>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5" idx="2"/>
            <a:endCxn id="24" idx="6"/>
          </p:cNvCxnSpPr>
          <p:nvPr/>
        </p:nvCxnSpPr>
        <p:spPr>
          <a:xfrm flipH="1">
            <a:off x="3063330" y="3280912"/>
            <a:ext cx="2764113" cy="601586"/>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7" idx="1"/>
            <a:endCxn id="16" idx="1"/>
          </p:cNvCxnSpPr>
          <p:nvPr/>
        </p:nvCxnSpPr>
        <p:spPr>
          <a:xfrm flipH="1">
            <a:off x="5268090" y="4121077"/>
            <a:ext cx="547504" cy="682738"/>
          </a:xfrm>
          <a:prstGeom prst="line">
            <a:avLst/>
          </a:prstGeom>
          <a:ln w="15875">
            <a:solidFill>
              <a:srgbClr val="FC60E9"/>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7" idx="1"/>
            <a:endCxn id="13" idx="0"/>
          </p:cNvCxnSpPr>
          <p:nvPr/>
        </p:nvCxnSpPr>
        <p:spPr>
          <a:xfrm flipH="1">
            <a:off x="4514297" y="4121077"/>
            <a:ext cx="1301297" cy="934745"/>
          </a:xfrm>
          <a:prstGeom prst="line">
            <a:avLst/>
          </a:prstGeom>
          <a:ln w="15875">
            <a:solidFill>
              <a:srgbClr val="FC60E9"/>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7" idx="1"/>
            <a:endCxn id="23" idx="7"/>
          </p:cNvCxnSpPr>
          <p:nvPr/>
        </p:nvCxnSpPr>
        <p:spPr>
          <a:xfrm flipH="1">
            <a:off x="3454113" y="4121077"/>
            <a:ext cx="2361481" cy="520651"/>
          </a:xfrm>
          <a:prstGeom prst="line">
            <a:avLst/>
          </a:prstGeom>
          <a:ln w="15875">
            <a:solidFill>
              <a:srgbClr val="FC60E9"/>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7" idx="1"/>
            <a:endCxn id="24" idx="6"/>
          </p:cNvCxnSpPr>
          <p:nvPr/>
        </p:nvCxnSpPr>
        <p:spPr>
          <a:xfrm flipH="1" flipV="1">
            <a:off x="3063330" y="3882497"/>
            <a:ext cx="2752264" cy="238580"/>
          </a:xfrm>
          <a:prstGeom prst="line">
            <a:avLst/>
          </a:prstGeom>
          <a:ln w="15875">
            <a:solidFill>
              <a:srgbClr val="FC60E9"/>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3" idx="0"/>
            <a:endCxn id="16" idx="1"/>
          </p:cNvCxnSpPr>
          <p:nvPr/>
        </p:nvCxnSpPr>
        <p:spPr>
          <a:xfrm flipV="1">
            <a:off x="4514296" y="4803814"/>
            <a:ext cx="753794" cy="252008"/>
          </a:xfrm>
          <a:prstGeom prst="line">
            <a:avLst/>
          </a:prstGeom>
          <a:ln w="15875">
            <a:solidFill>
              <a:srgbClr val="999365"/>
            </a:solidFill>
          </a:ln>
        </p:spPr>
        <p:style>
          <a:lnRef idx="1">
            <a:schemeClr val="accent2"/>
          </a:lnRef>
          <a:fillRef idx="0">
            <a:schemeClr val="accent2"/>
          </a:fillRef>
          <a:effectRef idx="0">
            <a:schemeClr val="accent2"/>
          </a:effectRef>
          <a:fontRef idx="minor">
            <a:schemeClr val="tx1"/>
          </a:fontRef>
        </p:style>
      </p:cxnSp>
      <p:cxnSp>
        <p:nvCxnSpPr>
          <p:cNvPr id="130" name="Straight Connector 129"/>
          <p:cNvCxnSpPr>
            <a:stCxn id="23" idx="7"/>
            <a:endCxn id="16" idx="1"/>
          </p:cNvCxnSpPr>
          <p:nvPr/>
        </p:nvCxnSpPr>
        <p:spPr>
          <a:xfrm>
            <a:off x="3454113" y="4641728"/>
            <a:ext cx="1813977" cy="162087"/>
          </a:xfrm>
          <a:prstGeom prst="line">
            <a:avLst/>
          </a:prstGeom>
          <a:ln w="15875">
            <a:solidFill>
              <a:srgbClr val="999365"/>
            </a:solidFill>
          </a:ln>
        </p:spPr>
        <p:style>
          <a:lnRef idx="1">
            <a:schemeClr val="accent2"/>
          </a:lnRef>
          <a:fillRef idx="0">
            <a:schemeClr val="accent2"/>
          </a:fillRef>
          <a:effectRef idx="0">
            <a:schemeClr val="accent2"/>
          </a:effectRef>
          <a:fontRef idx="minor">
            <a:schemeClr val="tx1"/>
          </a:fontRef>
        </p:style>
      </p:cxnSp>
      <p:cxnSp>
        <p:nvCxnSpPr>
          <p:cNvPr id="133" name="Straight Connector 132"/>
          <p:cNvCxnSpPr>
            <a:stCxn id="24" idx="6"/>
            <a:endCxn id="16" idx="1"/>
          </p:cNvCxnSpPr>
          <p:nvPr/>
        </p:nvCxnSpPr>
        <p:spPr>
          <a:xfrm>
            <a:off x="3063330" y="3882498"/>
            <a:ext cx="2204760" cy="921317"/>
          </a:xfrm>
          <a:prstGeom prst="line">
            <a:avLst/>
          </a:prstGeom>
          <a:ln w="15875">
            <a:solidFill>
              <a:srgbClr val="999365"/>
            </a:solidFill>
          </a:ln>
        </p:spPr>
        <p:style>
          <a:lnRef idx="1">
            <a:schemeClr val="accent2"/>
          </a:lnRef>
          <a:fillRef idx="0">
            <a:schemeClr val="accent2"/>
          </a:fillRef>
          <a:effectRef idx="0">
            <a:schemeClr val="accent2"/>
          </a:effectRef>
          <a:fontRef idx="minor">
            <a:schemeClr val="tx1"/>
          </a:fontRef>
        </p:style>
      </p:cxnSp>
      <p:cxnSp>
        <p:nvCxnSpPr>
          <p:cNvPr id="136" name="Straight Connector 135"/>
          <p:cNvCxnSpPr>
            <a:stCxn id="24" idx="6"/>
            <a:endCxn id="13" idx="0"/>
          </p:cNvCxnSpPr>
          <p:nvPr/>
        </p:nvCxnSpPr>
        <p:spPr>
          <a:xfrm>
            <a:off x="3063330" y="3882498"/>
            <a:ext cx="1450967" cy="1173325"/>
          </a:xfrm>
          <a:prstGeom prst="line">
            <a:avLst/>
          </a:prstGeom>
          <a:ln w="1587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39" name="Straight Connector 138"/>
          <p:cNvCxnSpPr>
            <a:stCxn id="23" idx="7"/>
            <a:endCxn id="13" idx="0"/>
          </p:cNvCxnSpPr>
          <p:nvPr/>
        </p:nvCxnSpPr>
        <p:spPr>
          <a:xfrm>
            <a:off x="3454113" y="4641727"/>
            <a:ext cx="1060184" cy="414095"/>
          </a:xfrm>
          <a:prstGeom prst="line">
            <a:avLst/>
          </a:prstGeom>
          <a:ln w="1587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43" name="Straight Connector 142"/>
          <p:cNvCxnSpPr>
            <a:stCxn id="24" idx="6"/>
            <a:endCxn id="23" idx="7"/>
          </p:cNvCxnSpPr>
          <p:nvPr/>
        </p:nvCxnSpPr>
        <p:spPr>
          <a:xfrm>
            <a:off x="3063330" y="3882498"/>
            <a:ext cx="390783" cy="759230"/>
          </a:xfrm>
          <a:prstGeom prst="line">
            <a:avLst/>
          </a:prstGeom>
          <a:ln w="15875">
            <a:solidFill>
              <a:srgbClr val="6EF8CA"/>
            </a:solidFill>
          </a:ln>
        </p:spPr>
        <p:style>
          <a:lnRef idx="1">
            <a:schemeClr val="accent2"/>
          </a:lnRef>
          <a:fillRef idx="0">
            <a:schemeClr val="accent2"/>
          </a:fillRef>
          <a:effectRef idx="0">
            <a:schemeClr val="accent2"/>
          </a:effectRef>
          <a:fontRef idx="minor">
            <a:schemeClr val="tx1"/>
          </a:fontRef>
        </p:style>
      </p:cxnSp>
      <p:sp>
        <p:nvSpPr>
          <p:cNvPr id="147" name="TextBox 146"/>
          <p:cNvSpPr txBox="1"/>
          <p:nvPr/>
        </p:nvSpPr>
        <p:spPr>
          <a:xfrm>
            <a:off x="6463982" y="1958159"/>
            <a:ext cx="2607761" cy="3462486"/>
          </a:xfrm>
          <a:prstGeom prst="rect">
            <a:avLst/>
          </a:prstGeom>
          <a:noFill/>
        </p:spPr>
        <p:txBody>
          <a:bodyPr wrap="square" rtlCol="0">
            <a:spAutoFit/>
          </a:bodyPr>
          <a:lstStyle/>
          <a:p>
            <a:r>
              <a:rPr lang="en-GB" sz="2100" b="1" dirty="0"/>
              <a:t>possible paths =</a:t>
            </a:r>
          </a:p>
          <a:p>
            <a:endParaRPr lang="en-GB" sz="1350" dirty="0"/>
          </a:p>
          <a:p>
            <a:r>
              <a:rPr lang="en-GB" sz="2100" dirty="0">
                <a:latin typeface="Consolas" panose="020B0609020204030204" pitchFamily="49" charset="0"/>
              </a:rPr>
              <a:t>n * (n-1) / 2</a:t>
            </a:r>
          </a:p>
          <a:p>
            <a:endParaRPr lang="en-GB" sz="2100" dirty="0"/>
          </a:p>
          <a:p>
            <a:r>
              <a:rPr lang="en-GB" sz="1500" dirty="0">
                <a:latin typeface="Consolas" panose="020B0609020204030204" pitchFamily="49" charset="0"/>
              </a:rPr>
              <a:t>10 * (10-1) / 2 = </a:t>
            </a:r>
            <a:r>
              <a:rPr lang="en-GB" sz="1500" b="1" dirty="0">
                <a:latin typeface="Consolas" panose="020B0609020204030204" pitchFamily="49" charset="0"/>
              </a:rPr>
              <a:t>45</a:t>
            </a:r>
          </a:p>
          <a:p>
            <a:endParaRPr lang="en-GB" sz="1350" b="1" dirty="0"/>
          </a:p>
          <a:p>
            <a:r>
              <a:rPr lang="en-GB" sz="1350" b="1" dirty="0"/>
              <a:t>(45 paths available = 100%)</a:t>
            </a:r>
          </a:p>
          <a:p>
            <a:endParaRPr lang="en-GB" sz="1350" b="1" dirty="0"/>
          </a:p>
          <a:p>
            <a:r>
              <a:rPr lang="en-GB" sz="1500" b="1" dirty="0"/>
              <a:t>We consider every path, </a:t>
            </a:r>
          </a:p>
          <a:p>
            <a:r>
              <a:rPr lang="en-GB" sz="1500" b="1" dirty="0"/>
              <a:t>whether or not peering exists</a:t>
            </a:r>
          </a:p>
          <a:p>
            <a:endParaRPr lang="en-GB" sz="1500" b="1" dirty="0"/>
          </a:p>
          <a:p>
            <a:r>
              <a:rPr lang="en-GB" sz="1500" b="1" dirty="0"/>
              <a:t>ASNs don’t peer with themselves.</a:t>
            </a:r>
          </a:p>
          <a:p>
            <a:endParaRPr lang="en-GB" sz="1200" dirty="0"/>
          </a:p>
        </p:txBody>
      </p:sp>
      <p:sp>
        <p:nvSpPr>
          <p:cNvPr id="3" name="TextBox 2"/>
          <p:cNvSpPr txBox="1"/>
          <p:nvPr/>
        </p:nvSpPr>
        <p:spPr>
          <a:xfrm>
            <a:off x="753852" y="6248045"/>
            <a:ext cx="2421339" cy="230832"/>
          </a:xfrm>
          <a:prstGeom prst="rect">
            <a:avLst/>
          </a:prstGeom>
          <a:noFill/>
        </p:spPr>
        <p:txBody>
          <a:bodyPr wrap="square" rtlCol="0">
            <a:spAutoFit/>
          </a:bodyPr>
          <a:lstStyle/>
          <a:p>
            <a:r>
              <a:rPr lang="en-GB" sz="900" i="1" dirty="0">
                <a:solidFill>
                  <a:schemeClr val="tx1">
                    <a:lumMod val="50000"/>
                    <a:lumOff val="50000"/>
                  </a:schemeClr>
                </a:solidFill>
              </a:rPr>
              <a:t>yes, this slide took forever to draw…</a:t>
            </a:r>
          </a:p>
        </p:txBody>
      </p:sp>
    </p:spTree>
    <p:extLst>
      <p:ext uri="{BB962C8B-B14F-4D97-AF65-F5344CB8AC3E}">
        <p14:creationId xmlns:p14="http://schemas.microsoft.com/office/powerpoint/2010/main" val="426155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Exchange topology</a:t>
            </a:r>
          </a:p>
        </p:txBody>
      </p:sp>
      <p:cxnSp>
        <p:nvCxnSpPr>
          <p:cNvPr id="8" name="Straight Connector 7"/>
          <p:cNvCxnSpPr>
            <a:stCxn id="4" idx="3"/>
            <a:endCxn id="3" idx="1"/>
          </p:cNvCxnSpPr>
          <p:nvPr/>
        </p:nvCxnSpPr>
        <p:spPr>
          <a:xfrm>
            <a:off x="3907632" y="303266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a:off x="3907632" y="444355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5" idx="0"/>
          </p:cNvCxnSpPr>
          <p:nvPr/>
        </p:nvCxnSpPr>
        <p:spPr>
          <a:xfrm>
            <a:off x="3357563"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6193631"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5" idx="2"/>
          </p:cNvCxnSpPr>
          <p:nvPr/>
        </p:nvCxnSpPr>
        <p:spPr>
          <a:xfrm flipV="1">
            <a:off x="2662054" y="4647155"/>
            <a:ext cx="695509" cy="406747"/>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p:cNvSpPr/>
          <p:nvPr/>
        </p:nvSpPr>
        <p:spPr>
          <a:xfrm>
            <a:off x="2540431"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2" name="Straight Connector 41"/>
          <p:cNvCxnSpPr>
            <a:stCxn id="43" idx="0"/>
            <a:endCxn id="5" idx="2"/>
          </p:cNvCxnSpPr>
          <p:nvPr/>
        </p:nvCxnSpPr>
        <p:spPr>
          <a:xfrm flipV="1">
            <a:off x="3016755" y="4647155"/>
            <a:ext cx="340808" cy="406747"/>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p:cNvSpPr/>
          <p:nvPr/>
        </p:nvSpPr>
        <p:spPr>
          <a:xfrm>
            <a:off x="2895133"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46" name="Oval 45"/>
          <p:cNvSpPr/>
          <p:nvPr/>
        </p:nvSpPr>
        <p:spPr>
          <a:xfrm>
            <a:off x="3249834"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7" name="Straight Connector 46"/>
          <p:cNvCxnSpPr>
            <a:stCxn id="46" idx="7"/>
            <a:endCxn id="5" idx="2"/>
          </p:cNvCxnSpPr>
          <p:nvPr/>
        </p:nvCxnSpPr>
        <p:spPr>
          <a:xfrm flipH="1" flipV="1">
            <a:off x="3362104" y="4647155"/>
            <a:ext cx="90812" cy="445318"/>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p:cNvSpPr/>
          <p:nvPr/>
        </p:nvSpPr>
        <p:spPr>
          <a:xfrm>
            <a:off x="3604535"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55" name="Straight Connector 54"/>
          <p:cNvCxnSpPr>
            <a:stCxn id="54" idx="0"/>
            <a:endCxn id="5" idx="2"/>
          </p:cNvCxnSpPr>
          <p:nvPr/>
        </p:nvCxnSpPr>
        <p:spPr>
          <a:xfrm flipH="1" flipV="1">
            <a:off x="3374317" y="4647155"/>
            <a:ext cx="335087"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1" name="Oval 60"/>
          <p:cNvSpPr/>
          <p:nvPr/>
        </p:nvSpPr>
        <p:spPr>
          <a:xfrm>
            <a:off x="395923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3" name="Straight Connector 62"/>
          <p:cNvCxnSpPr>
            <a:stCxn id="61" idx="0"/>
            <a:endCxn id="5" idx="2"/>
          </p:cNvCxnSpPr>
          <p:nvPr/>
        </p:nvCxnSpPr>
        <p:spPr>
          <a:xfrm flipH="1" flipV="1">
            <a:off x="3390440" y="4647155"/>
            <a:ext cx="657543" cy="406747"/>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a:stCxn id="68" idx="6"/>
            <a:endCxn id="3" idx="0"/>
          </p:cNvCxnSpPr>
          <p:nvPr/>
        </p:nvCxnSpPr>
        <p:spPr>
          <a:xfrm flipH="1">
            <a:off x="6193631" y="2689352"/>
            <a:ext cx="913544" cy="139719"/>
          </a:xfrm>
          <a:prstGeom prst="line">
            <a:avLst/>
          </a:prstGeom>
          <a:ln w="19050"/>
        </p:spPr>
        <p:style>
          <a:lnRef idx="1">
            <a:schemeClr val="dk1"/>
          </a:lnRef>
          <a:fillRef idx="0">
            <a:schemeClr val="dk1"/>
          </a:fillRef>
          <a:effectRef idx="0">
            <a:schemeClr val="dk1"/>
          </a:effectRef>
          <a:fontRef idx="minor">
            <a:schemeClr val="tx1"/>
          </a:fontRef>
        </p:style>
      </p:cxnSp>
      <p:sp>
        <p:nvSpPr>
          <p:cNvPr id="68" name="Oval 67"/>
          <p:cNvSpPr/>
          <p:nvPr/>
        </p:nvSpPr>
        <p:spPr>
          <a:xfrm rot="10313297">
            <a:off x="7105959" y="254050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9" name="Straight Connector 68"/>
          <p:cNvCxnSpPr>
            <a:stCxn id="70" idx="6"/>
            <a:endCxn id="3" idx="0"/>
          </p:cNvCxnSpPr>
          <p:nvPr/>
        </p:nvCxnSpPr>
        <p:spPr>
          <a:xfrm flipH="1">
            <a:off x="6193631" y="2497182"/>
            <a:ext cx="708039" cy="331889"/>
          </a:xfrm>
          <a:prstGeom prst="line">
            <a:avLst/>
          </a:prstGeom>
          <a:ln w="19050"/>
        </p:spPr>
        <p:style>
          <a:lnRef idx="1">
            <a:schemeClr val="dk1"/>
          </a:lnRef>
          <a:fillRef idx="0">
            <a:schemeClr val="dk1"/>
          </a:fillRef>
          <a:effectRef idx="0">
            <a:schemeClr val="dk1"/>
          </a:effectRef>
          <a:fontRef idx="minor">
            <a:schemeClr val="tx1"/>
          </a:fontRef>
        </p:style>
      </p:cxnSp>
      <p:sp>
        <p:nvSpPr>
          <p:cNvPr id="70" name="Oval 69"/>
          <p:cNvSpPr/>
          <p:nvPr/>
        </p:nvSpPr>
        <p:spPr>
          <a:xfrm rot="10313297">
            <a:off x="6900454" y="234833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71" name="Oval 70"/>
          <p:cNvSpPr/>
          <p:nvPr/>
        </p:nvSpPr>
        <p:spPr>
          <a:xfrm rot="10313297">
            <a:off x="6599014" y="2195534"/>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2" name="Straight Connector 71"/>
          <p:cNvCxnSpPr>
            <a:stCxn id="71" idx="7"/>
            <a:endCxn id="3" idx="0"/>
          </p:cNvCxnSpPr>
          <p:nvPr/>
        </p:nvCxnSpPr>
        <p:spPr>
          <a:xfrm flipH="1">
            <a:off x="6193631" y="2431546"/>
            <a:ext cx="455004" cy="397525"/>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p:cNvSpPr/>
          <p:nvPr/>
        </p:nvSpPr>
        <p:spPr>
          <a:xfrm rot="10313297">
            <a:off x="6266017" y="214111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4" name="Straight Connector 73"/>
          <p:cNvCxnSpPr>
            <a:stCxn id="73" idx="7"/>
            <a:endCxn id="3" idx="0"/>
          </p:cNvCxnSpPr>
          <p:nvPr/>
        </p:nvCxnSpPr>
        <p:spPr>
          <a:xfrm flipH="1">
            <a:off x="6193631" y="2377122"/>
            <a:ext cx="122007" cy="451949"/>
          </a:xfrm>
          <a:prstGeom prst="line">
            <a:avLst/>
          </a:prstGeom>
          <a:ln w="19050"/>
        </p:spPr>
        <p:style>
          <a:lnRef idx="1">
            <a:schemeClr val="dk1"/>
          </a:lnRef>
          <a:fillRef idx="0">
            <a:schemeClr val="dk1"/>
          </a:fillRef>
          <a:effectRef idx="0">
            <a:schemeClr val="dk1"/>
          </a:effectRef>
          <a:fontRef idx="minor">
            <a:schemeClr val="tx1"/>
          </a:fontRef>
        </p:style>
      </p:cxnSp>
      <p:sp>
        <p:nvSpPr>
          <p:cNvPr id="75" name="Oval 74"/>
          <p:cNvSpPr/>
          <p:nvPr/>
        </p:nvSpPr>
        <p:spPr>
          <a:xfrm rot="10313297">
            <a:off x="5940664" y="214770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6" name="Straight Connector 75"/>
          <p:cNvCxnSpPr>
            <a:stCxn id="75" idx="0"/>
            <a:endCxn id="3" idx="0"/>
          </p:cNvCxnSpPr>
          <p:nvPr/>
        </p:nvCxnSpPr>
        <p:spPr>
          <a:xfrm>
            <a:off x="6080869" y="2409768"/>
            <a:ext cx="112763"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1" name="Oval 100"/>
          <p:cNvSpPr/>
          <p:nvPr/>
        </p:nvSpPr>
        <p:spPr>
          <a:xfrm rot="10313297">
            <a:off x="5634805" y="219816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2" name="Straight Connector 101"/>
          <p:cNvCxnSpPr>
            <a:endCxn id="3" idx="0"/>
          </p:cNvCxnSpPr>
          <p:nvPr/>
        </p:nvCxnSpPr>
        <p:spPr>
          <a:xfrm>
            <a:off x="5844796" y="2432166"/>
            <a:ext cx="348836" cy="39690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endCxn id="3" idx="0"/>
          </p:cNvCxnSpPr>
          <p:nvPr/>
        </p:nvCxnSpPr>
        <p:spPr>
          <a:xfrm>
            <a:off x="5480987" y="2409768"/>
            <a:ext cx="712644"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4" name="Oval 103"/>
          <p:cNvSpPr/>
          <p:nvPr/>
        </p:nvSpPr>
        <p:spPr>
          <a:xfrm rot="10313297">
            <a:off x="5329319" y="224543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07" name="Oval 106"/>
          <p:cNvSpPr/>
          <p:nvPr/>
        </p:nvSpPr>
        <p:spPr>
          <a:xfrm rot="10313297">
            <a:off x="5122377" y="246342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8" name="Straight Connector 107"/>
          <p:cNvCxnSpPr>
            <a:stCxn id="107" idx="1"/>
            <a:endCxn id="3" idx="0"/>
          </p:cNvCxnSpPr>
          <p:nvPr/>
        </p:nvCxnSpPr>
        <p:spPr>
          <a:xfrm>
            <a:off x="5342278" y="2675168"/>
            <a:ext cx="851354" cy="153903"/>
          </a:xfrm>
          <a:prstGeom prst="line">
            <a:avLst/>
          </a:prstGeom>
          <a:ln w="19050"/>
        </p:spPr>
        <p:style>
          <a:lnRef idx="1">
            <a:schemeClr val="dk1"/>
          </a:lnRef>
          <a:fillRef idx="0">
            <a:schemeClr val="dk1"/>
          </a:fillRef>
          <a:effectRef idx="0">
            <a:schemeClr val="dk1"/>
          </a:effectRef>
          <a:fontRef idx="minor">
            <a:schemeClr val="tx1"/>
          </a:fontRef>
        </p:style>
      </p:cxnSp>
      <p:sp>
        <p:nvSpPr>
          <p:cNvPr id="111" name="Oval 110"/>
          <p:cNvSpPr/>
          <p:nvPr/>
        </p:nvSpPr>
        <p:spPr>
          <a:xfrm rot="10313297">
            <a:off x="6966570" y="279035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2" name="Straight Connector 111"/>
          <p:cNvCxnSpPr/>
          <p:nvPr/>
        </p:nvCxnSpPr>
        <p:spPr>
          <a:xfrm flipH="1" flipV="1">
            <a:off x="6201274" y="2800448"/>
            <a:ext cx="774155" cy="102093"/>
          </a:xfrm>
          <a:prstGeom prst="line">
            <a:avLst/>
          </a:prstGeom>
          <a:ln w="19050"/>
        </p:spPr>
        <p:style>
          <a:lnRef idx="1">
            <a:schemeClr val="dk1"/>
          </a:lnRef>
          <a:fillRef idx="0">
            <a:schemeClr val="dk1"/>
          </a:fillRef>
          <a:effectRef idx="0">
            <a:schemeClr val="dk1"/>
          </a:effectRef>
          <a:fontRef idx="minor">
            <a:schemeClr val="tx1"/>
          </a:fontRef>
        </p:style>
      </p:cxnSp>
      <p:sp>
        <p:nvSpPr>
          <p:cNvPr id="115" name="Oval 114"/>
          <p:cNvSpPr/>
          <p:nvPr/>
        </p:nvSpPr>
        <p:spPr>
          <a:xfrm rot="10313297">
            <a:off x="5129917" y="273828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6" name="Straight Connector 115"/>
          <p:cNvCxnSpPr>
            <a:stCxn id="115" idx="2"/>
            <a:endCxn id="3" idx="0"/>
          </p:cNvCxnSpPr>
          <p:nvPr/>
        </p:nvCxnSpPr>
        <p:spPr>
          <a:xfrm flipV="1">
            <a:off x="5371945" y="2829071"/>
            <a:ext cx="821687" cy="23738"/>
          </a:xfrm>
          <a:prstGeom prst="line">
            <a:avLst/>
          </a:prstGeom>
          <a:ln w="19050"/>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rot="10800000">
            <a:off x="2508914" y="2168021"/>
            <a:ext cx="1662051" cy="670127"/>
            <a:chOff x="2444266" y="4698203"/>
            <a:chExt cx="2216068" cy="893502"/>
          </a:xfrm>
        </p:grpSpPr>
        <p:cxnSp>
          <p:nvCxnSpPr>
            <p:cNvPr id="136" name="Straight Connector 135"/>
            <p:cNvCxnSpPr>
              <a:stCxn id="137" idx="0"/>
            </p:cNvCxnSpPr>
            <p:nvPr/>
          </p:nvCxnSpPr>
          <p:spPr>
            <a:xfrm flipV="1">
              <a:off x="2606430" y="4698203"/>
              <a:ext cx="927345"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7" name="Oval 136"/>
            <p:cNvSpPr/>
            <p:nvPr/>
          </p:nvSpPr>
          <p:spPr>
            <a:xfrm>
              <a:off x="244426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38" name="Straight Connector 137"/>
            <p:cNvCxnSpPr>
              <a:stCxn id="139" idx="0"/>
            </p:cNvCxnSpPr>
            <p:nvPr/>
          </p:nvCxnSpPr>
          <p:spPr>
            <a:xfrm flipV="1">
              <a:off x="3079365" y="4698203"/>
              <a:ext cx="45441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9" name="Oval 138"/>
            <p:cNvSpPr/>
            <p:nvPr/>
          </p:nvSpPr>
          <p:spPr>
            <a:xfrm>
              <a:off x="291720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0" name="Oval 139"/>
            <p:cNvSpPr/>
            <p:nvPr/>
          </p:nvSpPr>
          <p:spPr>
            <a:xfrm>
              <a:off x="339013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1" name="Straight Connector 140"/>
            <p:cNvCxnSpPr>
              <a:stCxn id="140" idx="7"/>
            </p:cNvCxnSpPr>
            <p:nvPr/>
          </p:nvCxnSpPr>
          <p:spPr>
            <a:xfrm flipH="1" flipV="1">
              <a:off x="3533775" y="4698203"/>
              <a:ext cx="133191" cy="593757"/>
            </a:xfrm>
            <a:prstGeom prst="line">
              <a:avLst/>
            </a:prstGeom>
            <a:ln w="19050"/>
          </p:spPr>
          <p:style>
            <a:lnRef idx="1">
              <a:schemeClr val="dk1"/>
            </a:lnRef>
            <a:fillRef idx="0">
              <a:schemeClr val="dk1"/>
            </a:fillRef>
            <a:effectRef idx="0">
              <a:schemeClr val="dk1"/>
            </a:effectRef>
            <a:fontRef idx="minor">
              <a:schemeClr val="tx1"/>
            </a:fontRef>
          </p:style>
        </p:cxnSp>
        <p:sp>
          <p:nvSpPr>
            <p:cNvPr id="142" name="Oval 141"/>
            <p:cNvSpPr/>
            <p:nvPr/>
          </p:nvSpPr>
          <p:spPr>
            <a:xfrm>
              <a:off x="386307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3" name="Straight Connector 142"/>
            <p:cNvCxnSpPr>
              <a:stCxn id="142" idx="0"/>
            </p:cNvCxnSpPr>
            <p:nvPr/>
          </p:nvCxnSpPr>
          <p:spPr>
            <a:xfrm flipH="1" flipV="1">
              <a:off x="3533775" y="4698203"/>
              <a:ext cx="49146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44" name="Oval 143"/>
            <p:cNvSpPr/>
            <p:nvPr/>
          </p:nvSpPr>
          <p:spPr>
            <a:xfrm>
              <a:off x="4336007"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5" name="Straight Connector 144"/>
            <p:cNvCxnSpPr>
              <a:stCxn id="144" idx="0"/>
            </p:cNvCxnSpPr>
            <p:nvPr/>
          </p:nvCxnSpPr>
          <p:spPr>
            <a:xfrm flipH="1" flipV="1">
              <a:off x="3533775" y="4698203"/>
              <a:ext cx="964396" cy="542329"/>
            </a:xfrm>
            <a:prstGeom prst="line">
              <a:avLst/>
            </a:prstGeom>
            <a:ln w="19050"/>
          </p:spPr>
          <p:style>
            <a:lnRef idx="1">
              <a:schemeClr val="dk1"/>
            </a:lnRef>
            <a:fillRef idx="0">
              <a:schemeClr val="dk1"/>
            </a:fillRef>
            <a:effectRef idx="0">
              <a:schemeClr val="dk1"/>
            </a:effectRef>
            <a:fontRef idx="minor">
              <a:schemeClr val="tx1"/>
            </a:fontRef>
          </p:style>
        </p:cxnSp>
      </p:grpSp>
      <p:sp>
        <p:nvSpPr>
          <p:cNvPr id="146" name="Oval 145"/>
          <p:cNvSpPr/>
          <p:nvPr/>
        </p:nvSpPr>
        <p:spPr>
          <a:xfrm>
            <a:off x="591765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7" name="Oval 146"/>
          <p:cNvSpPr/>
          <p:nvPr/>
        </p:nvSpPr>
        <p:spPr>
          <a:xfrm>
            <a:off x="6272359"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8" name="Straight Connector 147"/>
          <p:cNvCxnSpPr>
            <a:stCxn id="146" idx="0"/>
          </p:cNvCxnSpPr>
          <p:nvPr/>
        </p:nvCxnSpPr>
        <p:spPr>
          <a:xfrm flipV="1">
            <a:off x="6039280" y="4628327"/>
            <a:ext cx="139094" cy="425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p:cNvCxnSpPr>
            <a:stCxn id="147" idx="0"/>
            <a:endCxn id="6" idx="2"/>
          </p:cNvCxnSpPr>
          <p:nvPr/>
        </p:nvCxnSpPr>
        <p:spPr>
          <a:xfrm flipH="1" flipV="1">
            <a:off x="6193632" y="4647155"/>
            <a:ext cx="200350"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5643562"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
        <p:nvSpPr>
          <p:cNvPr id="3" name="Rounded Rectangle 2"/>
          <p:cNvSpPr/>
          <p:nvPr/>
        </p:nvSpPr>
        <p:spPr>
          <a:xfrm>
            <a:off x="5643562"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4" name="Rounded Rectangle 3"/>
          <p:cNvSpPr/>
          <p:nvPr/>
        </p:nvSpPr>
        <p:spPr>
          <a:xfrm>
            <a:off x="2807494"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5" name="Rounded Rectangle 4"/>
          <p:cNvSpPr/>
          <p:nvPr/>
        </p:nvSpPr>
        <p:spPr>
          <a:xfrm>
            <a:off x="2807494"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372" y="2800448"/>
            <a:ext cx="287125" cy="409493"/>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84" y="4238043"/>
            <a:ext cx="287125" cy="409493"/>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5" y="4238043"/>
            <a:ext cx="287125" cy="409493"/>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4" y="3343117"/>
            <a:ext cx="287125" cy="409493"/>
          </a:xfrm>
          <a:prstGeom prst="rect">
            <a:avLst/>
          </a:prstGeom>
        </p:spPr>
      </p:pic>
      <p:cxnSp>
        <p:nvCxnSpPr>
          <p:cNvPr id="158" name="Straight Connector 157"/>
          <p:cNvCxnSpPr>
            <a:endCxn id="157" idx="1"/>
          </p:cNvCxnSpPr>
          <p:nvPr/>
        </p:nvCxnSpPr>
        <p:spPr>
          <a:xfrm>
            <a:off x="6468666" y="3236265"/>
            <a:ext cx="638508" cy="311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a:stCxn id="6" idx="3"/>
            <a:endCxn id="156" idx="1"/>
          </p:cNvCxnSpPr>
          <p:nvPr/>
        </p:nvCxnSpPr>
        <p:spPr>
          <a:xfrm flipV="1">
            <a:off x="6743700" y="4442790"/>
            <a:ext cx="36347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p:cNvCxnSpPr>
            <a:stCxn id="155" idx="3"/>
            <a:endCxn id="5" idx="1"/>
          </p:cNvCxnSpPr>
          <p:nvPr/>
        </p:nvCxnSpPr>
        <p:spPr>
          <a:xfrm>
            <a:off x="2448109" y="4442790"/>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2464832" y="3028206"/>
            <a:ext cx="359385" cy="769"/>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816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Exchange topology</a:t>
            </a:r>
          </a:p>
        </p:txBody>
      </p:sp>
      <p:cxnSp>
        <p:nvCxnSpPr>
          <p:cNvPr id="8" name="Straight Connector 7"/>
          <p:cNvCxnSpPr>
            <a:stCxn id="4" idx="3"/>
            <a:endCxn id="3" idx="1"/>
          </p:cNvCxnSpPr>
          <p:nvPr/>
        </p:nvCxnSpPr>
        <p:spPr>
          <a:xfrm>
            <a:off x="3907632" y="303266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a:off x="3907632" y="444355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5" idx="0"/>
          </p:cNvCxnSpPr>
          <p:nvPr/>
        </p:nvCxnSpPr>
        <p:spPr>
          <a:xfrm>
            <a:off x="3357563"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6193631"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5" idx="2"/>
          </p:cNvCxnSpPr>
          <p:nvPr/>
        </p:nvCxnSpPr>
        <p:spPr>
          <a:xfrm flipV="1">
            <a:off x="2662054" y="4647155"/>
            <a:ext cx="695509" cy="406747"/>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p:cNvSpPr/>
          <p:nvPr/>
        </p:nvSpPr>
        <p:spPr>
          <a:xfrm>
            <a:off x="2540431"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2" name="Straight Connector 41"/>
          <p:cNvCxnSpPr>
            <a:stCxn id="43" idx="0"/>
            <a:endCxn id="5" idx="2"/>
          </p:cNvCxnSpPr>
          <p:nvPr/>
        </p:nvCxnSpPr>
        <p:spPr>
          <a:xfrm flipV="1">
            <a:off x="3016755" y="4647155"/>
            <a:ext cx="340808" cy="406747"/>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p:cNvSpPr/>
          <p:nvPr/>
        </p:nvSpPr>
        <p:spPr>
          <a:xfrm>
            <a:off x="2895133"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46" name="Oval 45"/>
          <p:cNvSpPr/>
          <p:nvPr/>
        </p:nvSpPr>
        <p:spPr>
          <a:xfrm>
            <a:off x="3249834"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7" name="Straight Connector 46"/>
          <p:cNvCxnSpPr>
            <a:stCxn id="46" idx="7"/>
            <a:endCxn id="5" idx="2"/>
          </p:cNvCxnSpPr>
          <p:nvPr/>
        </p:nvCxnSpPr>
        <p:spPr>
          <a:xfrm flipH="1" flipV="1">
            <a:off x="3362104" y="4647155"/>
            <a:ext cx="90812" cy="445318"/>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p:cNvSpPr/>
          <p:nvPr/>
        </p:nvSpPr>
        <p:spPr>
          <a:xfrm>
            <a:off x="3604535"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55" name="Straight Connector 54"/>
          <p:cNvCxnSpPr>
            <a:stCxn id="54" idx="0"/>
            <a:endCxn id="5" idx="2"/>
          </p:cNvCxnSpPr>
          <p:nvPr/>
        </p:nvCxnSpPr>
        <p:spPr>
          <a:xfrm flipH="1" flipV="1">
            <a:off x="3374317" y="4647155"/>
            <a:ext cx="335087"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1" name="Oval 60"/>
          <p:cNvSpPr/>
          <p:nvPr/>
        </p:nvSpPr>
        <p:spPr>
          <a:xfrm>
            <a:off x="395923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3" name="Straight Connector 62"/>
          <p:cNvCxnSpPr>
            <a:stCxn id="61" idx="0"/>
            <a:endCxn id="5" idx="2"/>
          </p:cNvCxnSpPr>
          <p:nvPr/>
        </p:nvCxnSpPr>
        <p:spPr>
          <a:xfrm flipH="1" flipV="1">
            <a:off x="3390440" y="4647155"/>
            <a:ext cx="657543" cy="406747"/>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a:stCxn id="68" idx="6"/>
            <a:endCxn id="3" idx="0"/>
          </p:cNvCxnSpPr>
          <p:nvPr/>
        </p:nvCxnSpPr>
        <p:spPr>
          <a:xfrm flipH="1">
            <a:off x="6193631" y="2689352"/>
            <a:ext cx="913544" cy="139719"/>
          </a:xfrm>
          <a:prstGeom prst="line">
            <a:avLst/>
          </a:prstGeom>
          <a:ln w="19050"/>
        </p:spPr>
        <p:style>
          <a:lnRef idx="1">
            <a:schemeClr val="dk1"/>
          </a:lnRef>
          <a:fillRef idx="0">
            <a:schemeClr val="dk1"/>
          </a:fillRef>
          <a:effectRef idx="0">
            <a:schemeClr val="dk1"/>
          </a:effectRef>
          <a:fontRef idx="minor">
            <a:schemeClr val="tx1"/>
          </a:fontRef>
        </p:style>
      </p:cxnSp>
      <p:sp>
        <p:nvSpPr>
          <p:cNvPr id="68" name="Oval 67"/>
          <p:cNvSpPr/>
          <p:nvPr/>
        </p:nvSpPr>
        <p:spPr>
          <a:xfrm rot="10313297">
            <a:off x="7105959" y="254050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9" name="Straight Connector 68"/>
          <p:cNvCxnSpPr>
            <a:stCxn id="70" idx="6"/>
            <a:endCxn id="3" idx="0"/>
          </p:cNvCxnSpPr>
          <p:nvPr/>
        </p:nvCxnSpPr>
        <p:spPr>
          <a:xfrm flipH="1">
            <a:off x="6193631" y="2497182"/>
            <a:ext cx="708039" cy="331889"/>
          </a:xfrm>
          <a:prstGeom prst="line">
            <a:avLst/>
          </a:prstGeom>
          <a:ln w="19050"/>
        </p:spPr>
        <p:style>
          <a:lnRef idx="1">
            <a:schemeClr val="dk1"/>
          </a:lnRef>
          <a:fillRef idx="0">
            <a:schemeClr val="dk1"/>
          </a:fillRef>
          <a:effectRef idx="0">
            <a:schemeClr val="dk1"/>
          </a:effectRef>
          <a:fontRef idx="minor">
            <a:schemeClr val="tx1"/>
          </a:fontRef>
        </p:style>
      </p:cxnSp>
      <p:sp>
        <p:nvSpPr>
          <p:cNvPr id="70" name="Oval 69"/>
          <p:cNvSpPr/>
          <p:nvPr/>
        </p:nvSpPr>
        <p:spPr>
          <a:xfrm rot="10313297">
            <a:off x="6900454" y="234833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71" name="Oval 70"/>
          <p:cNvSpPr/>
          <p:nvPr/>
        </p:nvSpPr>
        <p:spPr>
          <a:xfrm rot="10313297">
            <a:off x="6599014" y="2195534"/>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2" name="Straight Connector 71"/>
          <p:cNvCxnSpPr>
            <a:stCxn id="71" idx="7"/>
            <a:endCxn id="3" idx="0"/>
          </p:cNvCxnSpPr>
          <p:nvPr/>
        </p:nvCxnSpPr>
        <p:spPr>
          <a:xfrm flipH="1">
            <a:off x="6193631" y="2431546"/>
            <a:ext cx="455004" cy="397525"/>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p:cNvSpPr/>
          <p:nvPr/>
        </p:nvSpPr>
        <p:spPr>
          <a:xfrm rot="10313297">
            <a:off x="6266017" y="214111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4" name="Straight Connector 73"/>
          <p:cNvCxnSpPr>
            <a:stCxn id="73" idx="7"/>
            <a:endCxn id="3" idx="0"/>
          </p:cNvCxnSpPr>
          <p:nvPr/>
        </p:nvCxnSpPr>
        <p:spPr>
          <a:xfrm flipH="1">
            <a:off x="6193631" y="2377122"/>
            <a:ext cx="122007" cy="451949"/>
          </a:xfrm>
          <a:prstGeom prst="line">
            <a:avLst/>
          </a:prstGeom>
          <a:ln w="19050"/>
        </p:spPr>
        <p:style>
          <a:lnRef idx="1">
            <a:schemeClr val="dk1"/>
          </a:lnRef>
          <a:fillRef idx="0">
            <a:schemeClr val="dk1"/>
          </a:fillRef>
          <a:effectRef idx="0">
            <a:schemeClr val="dk1"/>
          </a:effectRef>
          <a:fontRef idx="minor">
            <a:schemeClr val="tx1"/>
          </a:fontRef>
        </p:style>
      </p:cxnSp>
      <p:sp>
        <p:nvSpPr>
          <p:cNvPr id="75" name="Oval 74"/>
          <p:cNvSpPr/>
          <p:nvPr/>
        </p:nvSpPr>
        <p:spPr>
          <a:xfrm rot="10313297">
            <a:off x="5940664" y="214770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6" name="Straight Connector 75"/>
          <p:cNvCxnSpPr>
            <a:stCxn id="75" idx="0"/>
            <a:endCxn id="3" idx="0"/>
          </p:cNvCxnSpPr>
          <p:nvPr/>
        </p:nvCxnSpPr>
        <p:spPr>
          <a:xfrm>
            <a:off x="6080869" y="2409768"/>
            <a:ext cx="112763"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1" name="Oval 100"/>
          <p:cNvSpPr/>
          <p:nvPr/>
        </p:nvSpPr>
        <p:spPr>
          <a:xfrm rot="10313297">
            <a:off x="5634805" y="219816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2" name="Straight Connector 101"/>
          <p:cNvCxnSpPr>
            <a:endCxn id="3" idx="0"/>
          </p:cNvCxnSpPr>
          <p:nvPr/>
        </p:nvCxnSpPr>
        <p:spPr>
          <a:xfrm>
            <a:off x="5844796" y="2432166"/>
            <a:ext cx="348836" cy="39690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endCxn id="3" idx="0"/>
          </p:cNvCxnSpPr>
          <p:nvPr/>
        </p:nvCxnSpPr>
        <p:spPr>
          <a:xfrm>
            <a:off x="5480987" y="2409768"/>
            <a:ext cx="712644"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4" name="Oval 103"/>
          <p:cNvSpPr/>
          <p:nvPr/>
        </p:nvSpPr>
        <p:spPr>
          <a:xfrm rot="10313297">
            <a:off x="5329319" y="224543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07" name="Oval 106"/>
          <p:cNvSpPr/>
          <p:nvPr/>
        </p:nvSpPr>
        <p:spPr>
          <a:xfrm rot="10313297">
            <a:off x="5122377" y="246342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8" name="Straight Connector 107"/>
          <p:cNvCxnSpPr>
            <a:stCxn id="107" idx="1"/>
            <a:endCxn id="3" idx="0"/>
          </p:cNvCxnSpPr>
          <p:nvPr/>
        </p:nvCxnSpPr>
        <p:spPr>
          <a:xfrm>
            <a:off x="5342278" y="2675168"/>
            <a:ext cx="851354" cy="153903"/>
          </a:xfrm>
          <a:prstGeom prst="line">
            <a:avLst/>
          </a:prstGeom>
          <a:ln w="19050"/>
        </p:spPr>
        <p:style>
          <a:lnRef idx="1">
            <a:schemeClr val="dk1"/>
          </a:lnRef>
          <a:fillRef idx="0">
            <a:schemeClr val="dk1"/>
          </a:fillRef>
          <a:effectRef idx="0">
            <a:schemeClr val="dk1"/>
          </a:effectRef>
          <a:fontRef idx="minor">
            <a:schemeClr val="tx1"/>
          </a:fontRef>
        </p:style>
      </p:cxnSp>
      <p:sp>
        <p:nvSpPr>
          <p:cNvPr id="111" name="Oval 110"/>
          <p:cNvSpPr/>
          <p:nvPr/>
        </p:nvSpPr>
        <p:spPr>
          <a:xfrm rot="10313297">
            <a:off x="6966570" y="279035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2" name="Straight Connector 111"/>
          <p:cNvCxnSpPr/>
          <p:nvPr/>
        </p:nvCxnSpPr>
        <p:spPr>
          <a:xfrm flipH="1" flipV="1">
            <a:off x="6201274" y="2800448"/>
            <a:ext cx="774155" cy="102093"/>
          </a:xfrm>
          <a:prstGeom prst="line">
            <a:avLst/>
          </a:prstGeom>
          <a:ln w="19050"/>
        </p:spPr>
        <p:style>
          <a:lnRef idx="1">
            <a:schemeClr val="dk1"/>
          </a:lnRef>
          <a:fillRef idx="0">
            <a:schemeClr val="dk1"/>
          </a:fillRef>
          <a:effectRef idx="0">
            <a:schemeClr val="dk1"/>
          </a:effectRef>
          <a:fontRef idx="minor">
            <a:schemeClr val="tx1"/>
          </a:fontRef>
        </p:style>
      </p:cxnSp>
      <p:sp>
        <p:nvSpPr>
          <p:cNvPr id="115" name="Oval 114"/>
          <p:cNvSpPr/>
          <p:nvPr/>
        </p:nvSpPr>
        <p:spPr>
          <a:xfrm rot="10313297">
            <a:off x="5129917" y="273828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6" name="Straight Connector 115"/>
          <p:cNvCxnSpPr>
            <a:stCxn id="115" idx="2"/>
            <a:endCxn id="3" idx="0"/>
          </p:cNvCxnSpPr>
          <p:nvPr/>
        </p:nvCxnSpPr>
        <p:spPr>
          <a:xfrm flipV="1">
            <a:off x="5371945" y="2829071"/>
            <a:ext cx="821687" cy="23738"/>
          </a:xfrm>
          <a:prstGeom prst="line">
            <a:avLst/>
          </a:prstGeom>
          <a:ln w="19050"/>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rot="10800000">
            <a:off x="2508914" y="2168021"/>
            <a:ext cx="1662051" cy="670127"/>
            <a:chOff x="2444266" y="4698203"/>
            <a:chExt cx="2216068" cy="893502"/>
          </a:xfrm>
        </p:grpSpPr>
        <p:cxnSp>
          <p:nvCxnSpPr>
            <p:cNvPr id="136" name="Straight Connector 135"/>
            <p:cNvCxnSpPr>
              <a:stCxn id="137" idx="0"/>
            </p:cNvCxnSpPr>
            <p:nvPr/>
          </p:nvCxnSpPr>
          <p:spPr>
            <a:xfrm flipV="1">
              <a:off x="2606430" y="4698203"/>
              <a:ext cx="927345"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7" name="Oval 136"/>
            <p:cNvSpPr/>
            <p:nvPr/>
          </p:nvSpPr>
          <p:spPr>
            <a:xfrm>
              <a:off x="244426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38" name="Straight Connector 137"/>
            <p:cNvCxnSpPr>
              <a:stCxn id="139" idx="0"/>
            </p:cNvCxnSpPr>
            <p:nvPr/>
          </p:nvCxnSpPr>
          <p:spPr>
            <a:xfrm flipV="1">
              <a:off x="3079365" y="4698203"/>
              <a:ext cx="45441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9" name="Oval 138"/>
            <p:cNvSpPr/>
            <p:nvPr/>
          </p:nvSpPr>
          <p:spPr>
            <a:xfrm>
              <a:off x="291720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0" name="Oval 139"/>
            <p:cNvSpPr/>
            <p:nvPr/>
          </p:nvSpPr>
          <p:spPr>
            <a:xfrm>
              <a:off x="339013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1" name="Straight Connector 140"/>
            <p:cNvCxnSpPr>
              <a:stCxn id="140" idx="7"/>
            </p:cNvCxnSpPr>
            <p:nvPr/>
          </p:nvCxnSpPr>
          <p:spPr>
            <a:xfrm flipH="1" flipV="1">
              <a:off x="3533775" y="4698203"/>
              <a:ext cx="133191" cy="593757"/>
            </a:xfrm>
            <a:prstGeom prst="line">
              <a:avLst/>
            </a:prstGeom>
            <a:ln w="19050"/>
          </p:spPr>
          <p:style>
            <a:lnRef idx="1">
              <a:schemeClr val="dk1"/>
            </a:lnRef>
            <a:fillRef idx="0">
              <a:schemeClr val="dk1"/>
            </a:fillRef>
            <a:effectRef idx="0">
              <a:schemeClr val="dk1"/>
            </a:effectRef>
            <a:fontRef idx="minor">
              <a:schemeClr val="tx1"/>
            </a:fontRef>
          </p:style>
        </p:cxnSp>
        <p:sp>
          <p:nvSpPr>
            <p:cNvPr id="142" name="Oval 141"/>
            <p:cNvSpPr/>
            <p:nvPr/>
          </p:nvSpPr>
          <p:spPr>
            <a:xfrm>
              <a:off x="386307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3" name="Straight Connector 142"/>
            <p:cNvCxnSpPr>
              <a:stCxn id="142" idx="0"/>
            </p:cNvCxnSpPr>
            <p:nvPr/>
          </p:nvCxnSpPr>
          <p:spPr>
            <a:xfrm flipH="1" flipV="1">
              <a:off x="3533775" y="4698203"/>
              <a:ext cx="49146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44" name="Oval 143"/>
            <p:cNvSpPr/>
            <p:nvPr/>
          </p:nvSpPr>
          <p:spPr>
            <a:xfrm>
              <a:off x="4336007"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5" name="Straight Connector 144"/>
            <p:cNvCxnSpPr>
              <a:stCxn id="144" idx="0"/>
            </p:cNvCxnSpPr>
            <p:nvPr/>
          </p:nvCxnSpPr>
          <p:spPr>
            <a:xfrm flipH="1" flipV="1">
              <a:off x="3533775" y="4698203"/>
              <a:ext cx="964396" cy="542329"/>
            </a:xfrm>
            <a:prstGeom prst="line">
              <a:avLst/>
            </a:prstGeom>
            <a:ln w="19050"/>
          </p:spPr>
          <p:style>
            <a:lnRef idx="1">
              <a:schemeClr val="dk1"/>
            </a:lnRef>
            <a:fillRef idx="0">
              <a:schemeClr val="dk1"/>
            </a:fillRef>
            <a:effectRef idx="0">
              <a:schemeClr val="dk1"/>
            </a:effectRef>
            <a:fontRef idx="minor">
              <a:schemeClr val="tx1"/>
            </a:fontRef>
          </p:style>
        </p:cxnSp>
      </p:grpSp>
      <p:sp>
        <p:nvSpPr>
          <p:cNvPr id="146" name="Oval 145"/>
          <p:cNvSpPr/>
          <p:nvPr/>
        </p:nvSpPr>
        <p:spPr>
          <a:xfrm>
            <a:off x="591765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7" name="Oval 146"/>
          <p:cNvSpPr/>
          <p:nvPr/>
        </p:nvSpPr>
        <p:spPr>
          <a:xfrm>
            <a:off x="6272359"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8" name="Straight Connector 147"/>
          <p:cNvCxnSpPr>
            <a:stCxn id="146" idx="0"/>
          </p:cNvCxnSpPr>
          <p:nvPr/>
        </p:nvCxnSpPr>
        <p:spPr>
          <a:xfrm flipV="1">
            <a:off x="6039280" y="4628327"/>
            <a:ext cx="139094" cy="425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p:cNvCxnSpPr>
            <a:stCxn id="147" idx="0"/>
            <a:endCxn id="6" idx="2"/>
          </p:cNvCxnSpPr>
          <p:nvPr/>
        </p:nvCxnSpPr>
        <p:spPr>
          <a:xfrm flipH="1" flipV="1">
            <a:off x="6193632" y="4647155"/>
            <a:ext cx="200350"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5643562"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
        <p:nvSpPr>
          <p:cNvPr id="3" name="Rounded Rectangle 2"/>
          <p:cNvSpPr/>
          <p:nvPr/>
        </p:nvSpPr>
        <p:spPr>
          <a:xfrm>
            <a:off x="5643562"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4" name="Rounded Rectangle 3"/>
          <p:cNvSpPr/>
          <p:nvPr/>
        </p:nvSpPr>
        <p:spPr>
          <a:xfrm>
            <a:off x="2807494"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5" name="Rounded Rectangle 4"/>
          <p:cNvSpPr/>
          <p:nvPr/>
        </p:nvSpPr>
        <p:spPr>
          <a:xfrm>
            <a:off x="2807494"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372" y="2800448"/>
            <a:ext cx="287125" cy="409493"/>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84" y="4238043"/>
            <a:ext cx="287125" cy="409493"/>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5" y="4238043"/>
            <a:ext cx="287125" cy="409493"/>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4" y="3343117"/>
            <a:ext cx="287125" cy="409493"/>
          </a:xfrm>
          <a:prstGeom prst="rect">
            <a:avLst/>
          </a:prstGeom>
        </p:spPr>
      </p:pic>
      <p:cxnSp>
        <p:nvCxnSpPr>
          <p:cNvPr id="158" name="Straight Connector 157"/>
          <p:cNvCxnSpPr>
            <a:endCxn id="157" idx="1"/>
          </p:cNvCxnSpPr>
          <p:nvPr/>
        </p:nvCxnSpPr>
        <p:spPr>
          <a:xfrm>
            <a:off x="6468666" y="3236265"/>
            <a:ext cx="638508" cy="311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a:stCxn id="6" idx="3"/>
            <a:endCxn id="156" idx="1"/>
          </p:cNvCxnSpPr>
          <p:nvPr/>
        </p:nvCxnSpPr>
        <p:spPr>
          <a:xfrm flipV="1">
            <a:off x="6743700" y="4442790"/>
            <a:ext cx="36347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p:cNvCxnSpPr>
            <a:stCxn id="155" idx="3"/>
            <a:endCxn id="5" idx="1"/>
          </p:cNvCxnSpPr>
          <p:nvPr/>
        </p:nvCxnSpPr>
        <p:spPr>
          <a:xfrm>
            <a:off x="2448109" y="4442790"/>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2464832" y="3028206"/>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Arrow Connector 8"/>
          <p:cNvCxnSpPr>
            <a:stCxn id="154" idx="3"/>
          </p:cNvCxnSpPr>
          <p:nvPr/>
        </p:nvCxnSpPr>
        <p:spPr>
          <a:xfrm>
            <a:off x="2474497" y="3005195"/>
            <a:ext cx="4500932" cy="587526"/>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54" idx="3"/>
          </p:cNvCxnSpPr>
          <p:nvPr/>
        </p:nvCxnSpPr>
        <p:spPr>
          <a:xfrm>
            <a:off x="2474497" y="3005195"/>
            <a:ext cx="4614096" cy="1403452"/>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2378104" y="3244084"/>
            <a:ext cx="9168" cy="895418"/>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3"/>
          </p:cNvCxnSpPr>
          <p:nvPr/>
        </p:nvCxnSpPr>
        <p:spPr>
          <a:xfrm flipV="1">
            <a:off x="2448109" y="3663548"/>
            <a:ext cx="4527320" cy="779242"/>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334146" y="4442790"/>
            <a:ext cx="4754447" cy="96917"/>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7262554" y="3732325"/>
            <a:ext cx="1" cy="485433"/>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61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path availability</a:t>
            </a:r>
          </a:p>
        </p:txBody>
      </p:sp>
      <p:cxnSp>
        <p:nvCxnSpPr>
          <p:cNvPr id="8" name="Straight Connector 7"/>
          <p:cNvCxnSpPr>
            <a:stCxn id="4" idx="3"/>
            <a:endCxn id="3" idx="1"/>
          </p:cNvCxnSpPr>
          <p:nvPr/>
        </p:nvCxnSpPr>
        <p:spPr>
          <a:xfrm>
            <a:off x="3907632" y="303266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a:off x="3907632" y="444355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5" idx="0"/>
          </p:cNvCxnSpPr>
          <p:nvPr/>
        </p:nvCxnSpPr>
        <p:spPr>
          <a:xfrm>
            <a:off x="3357563"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6193631"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5" idx="2"/>
          </p:cNvCxnSpPr>
          <p:nvPr/>
        </p:nvCxnSpPr>
        <p:spPr>
          <a:xfrm flipV="1">
            <a:off x="2662054" y="4647155"/>
            <a:ext cx="695509" cy="406747"/>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p:cNvSpPr/>
          <p:nvPr/>
        </p:nvSpPr>
        <p:spPr>
          <a:xfrm>
            <a:off x="2540431"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2" name="Straight Connector 41"/>
          <p:cNvCxnSpPr>
            <a:stCxn id="43" idx="0"/>
            <a:endCxn id="5" idx="2"/>
          </p:cNvCxnSpPr>
          <p:nvPr/>
        </p:nvCxnSpPr>
        <p:spPr>
          <a:xfrm flipV="1">
            <a:off x="3016755" y="4647155"/>
            <a:ext cx="340808" cy="406747"/>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p:cNvSpPr/>
          <p:nvPr/>
        </p:nvSpPr>
        <p:spPr>
          <a:xfrm>
            <a:off x="2895133"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46" name="Oval 45"/>
          <p:cNvSpPr/>
          <p:nvPr/>
        </p:nvSpPr>
        <p:spPr>
          <a:xfrm>
            <a:off x="3249834"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7" name="Straight Connector 46"/>
          <p:cNvCxnSpPr>
            <a:stCxn id="46" idx="7"/>
            <a:endCxn id="5" idx="2"/>
          </p:cNvCxnSpPr>
          <p:nvPr/>
        </p:nvCxnSpPr>
        <p:spPr>
          <a:xfrm flipH="1" flipV="1">
            <a:off x="3362104" y="4647155"/>
            <a:ext cx="90812" cy="445318"/>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p:cNvSpPr/>
          <p:nvPr/>
        </p:nvSpPr>
        <p:spPr>
          <a:xfrm>
            <a:off x="3604535"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55" name="Straight Connector 54"/>
          <p:cNvCxnSpPr>
            <a:stCxn id="54" idx="0"/>
            <a:endCxn id="5" idx="2"/>
          </p:cNvCxnSpPr>
          <p:nvPr/>
        </p:nvCxnSpPr>
        <p:spPr>
          <a:xfrm flipH="1" flipV="1">
            <a:off x="3374317" y="4647155"/>
            <a:ext cx="335087"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1" name="Oval 60"/>
          <p:cNvSpPr/>
          <p:nvPr/>
        </p:nvSpPr>
        <p:spPr>
          <a:xfrm>
            <a:off x="395923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3" name="Straight Connector 62"/>
          <p:cNvCxnSpPr>
            <a:stCxn id="61" idx="0"/>
            <a:endCxn id="5" idx="2"/>
          </p:cNvCxnSpPr>
          <p:nvPr/>
        </p:nvCxnSpPr>
        <p:spPr>
          <a:xfrm flipH="1" flipV="1">
            <a:off x="3390440" y="4647155"/>
            <a:ext cx="657543" cy="406747"/>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a:stCxn id="68" idx="6"/>
            <a:endCxn id="3" idx="0"/>
          </p:cNvCxnSpPr>
          <p:nvPr/>
        </p:nvCxnSpPr>
        <p:spPr>
          <a:xfrm flipH="1">
            <a:off x="6193631" y="2689352"/>
            <a:ext cx="913544" cy="139719"/>
          </a:xfrm>
          <a:prstGeom prst="line">
            <a:avLst/>
          </a:prstGeom>
          <a:ln w="19050"/>
        </p:spPr>
        <p:style>
          <a:lnRef idx="1">
            <a:schemeClr val="dk1"/>
          </a:lnRef>
          <a:fillRef idx="0">
            <a:schemeClr val="dk1"/>
          </a:fillRef>
          <a:effectRef idx="0">
            <a:schemeClr val="dk1"/>
          </a:effectRef>
          <a:fontRef idx="minor">
            <a:schemeClr val="tx1"/>
          </a:fontRef>
        </p:style>
      </p:cxnSp>
      <p:sp>
        <p:nvSpPr>
          <p:cNvPr id="68" name="Oval 67"/>
          <p:cNvSpPr/>
          <p:nvPr/>
        </p:nvSpPr>
        <p:spPr>
          <a:xfrm rot="10313297">
            <a:off x="7105959" y="254050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9" name="Straight Connector 68"/>
          <p:cNvCxnSpPr>
            <a:stCxn id="70" idx="6"/>
            <a:endCxn id="3" idx="0"/>
          </p:cNvCxnSpPr>
          <p:nvPr/>
        </p:nvCxnSpPr>
        <p:spPr>
          <a:xfrm flipH="1">
            <a:off x="6193631" y="2497182"/>
            <a:ext cx="708039" cy="331889"/>
          </a:xfrm>
          <a:prstGeom prst="line">
            <a:avLst/>
          </a:prstGeom>
          <a:ln w="19050"/>
        </p:spPr>
        <p:style>
          <a:lnRef idx="1">
            <a:schemeClr val="dk1"/>
          </a:lnRef>
          <a:fillRef idx="0">
            <a:schemeClr val="dk1"/>
          </a:fillRef>
          <a:effectRef idx="0">
            <a:schemeClr val="dk1"/>
          </a:effectRef>
          <a:fontRef idx="minor">
            <a:schemeClr val="tx1"/>
          </a:fontRef>
        </p:style>
      </p:cxnSp>
      <p:sp>
        <p:nvSpPr>
          <p:cNvPr id="70" name="Oval 69"/>
          <p:cNvSpPr/>
          <p:nvPr/>
        </p:nvSpPr>
        <p:spPr>
          <a:xfrm rot="10313297">
            <a:off x="6900454" y="234833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71" name="Oval 70"/>
          <p:cNvSpPr/>
          <p:nvPr/>
        </p:nvSpPr>
        <p:spPr>
          <a:xfrm rot="10313297">
            <a:off x="6599014" y="2195534"/>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2" name="Straight Connector 71"/>
          <p:cNvCxnSpPr>
            <a:stCxn id="71" idx="7"/>
            <a:endCxn id="3" idx="0"/>
          </p:cNvCxnSpPr>
          <p:nvPr/>
        </p:nvCxnSpPr>
        <p:spPr>
          <a:xfrm flipH="1">
            <a:off x="6193631" y="2431546"/>
            <a:ext cx="455004" cy="397525"/>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p:cNvSpPr/>
          <p:nvPr/>
        </p:nvSpPr>
        <p:spPr>
          <a:xfrm rot="10313297">
            <a:off x="6266017" y="214111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4" name="Straight Connector 73"/>
          <p:cNvCxnSpPr>
            <a:stCxn id="73" idx="7"/>
            <a:endCxn id="3" idx="0"/>
          </p:cNvCxnSpPr>
          <p:nvPr/>
        </p:nvCxnSpPr>
        <p:spPr>
          <a:xfrm flipH="1">
            <a:off x="6193631" y="2377122"/>
            <a:ext cx="122007" cy="451949"/>
          </a:xfrm>
          <a:prstGeom prst="line">
            <a:avLst/>
          </a:prstGeom>
          <a:ln w="19050"/>
        </p:spPr>
        <p:style>
          <a:lnRef idx="1">
            <a:schemeClr val="dk1"/>
          </a:lnRef>
          <a:fillRef idx="0">
            <a:schemeClr val="dk1"/>
          </a:fillRef>
          <a:effectRef idx="0">
            <a:schemeClr val="dk1"/>
          </a:effectRef>
          <a:fontRef idx="minor">
            <a:schemeClr val="tx1"/>
          </a:fontRef>
        </p:style>
      </p:cxnSp>
      <p:sp>
        <p:nvSpPr>
          <p:cNvPr id="75" name="Oval 74"/>
          <p:cNvSpPr/>
          <p:nvPr/>
        </p:nvSpPr>
        <p:spPr>
          <a:xfrm rot="10313297">
            <a:off x="5940664" y="214770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6" name="Straight Connector 75"/>
          <p:cNvCxnSpPr>
            <a:stCxn id="75" idx="0"/>
            <a:endCxn id="3" idx="0"/>
          </p:cNvCxnSpPr>
          <p:nvPr/>
        </p:nvCxnSpPr>
        <p:spPr>
          <a:xfrm>
            <a:off x="6080869" y="2409768"/>
            <a:ext cx="112763"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1" name="Oval 100"/>
          <p:cNvSpPr/>
          <p:nvPr/>
        </p:nvSpPr>
        <p:spPr>
          <a:xfrm rot="10313297">
            <a:off x="5634805" y="219816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2" name="Straight Connector 101"/>
          <p:cNvCxnSpPr>
            <a:endCxn id="3" idx="0"/>
          </p:cNvCxnSpPr>
          <p:nvPr/>
        </p:nvCxnSpPr>
        <p:spPr>
          <a:xfrm>
            <a:off x="5844796" y="2432166"/>
            <a:ext cx="348836" cy="39690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endCxn id="3" idx="0"/>
          </p:cNvCxnSpPr>
          <p:nvPr/>
        </p:nvCxnSpPr>
        <p:spPr>
          <a:xfrm>
            <a:off x="5480987" y="2409768"/>
            <a:ext cx="712644"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4" name="Oval 103"/>
          <p:cNvSpPr/>
          <p:nvPr/>
        </p:nvSpPr>
        <p:spPr>
          <a:xfrm rot="10313297">
            <a:off x="5329319" y="224543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07" name="Oval 106"/>
          <p:cNvSpPr/>
          <p:nvPr/>
        </p:nvSpPr>
        <p:spPr>
          <a:xfrm rot="10313297">
            <a:off x="5122377" y="246342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8" name="Straight Connector 107"/>
          <p:cNvCxnSpPr>
            <a:stCxn id="107" idx="1"/>
            <a:endCxn id="3" idx="0"/>
          </p:cNvCxnSpPr>
          <p:nvPr/>
        </p:nvCxnSpPr>
        <p:spPr>
          <a:xfrm>
            <a:off x="5342278" y="2675168"/>
            <a:ext cx="851354" cy="153903"/>
          </a:xfrm>
          <a:prstGeom prst="line">
            <a:avLst/>
          </a:prstGeom>
          <a:ln w="19050"/>
        </p:spPr>
        <p:style>
          <a:lnRef idx="1">
            <a:schemeClr val="dk1"/>
          </a:lnRef>
          <a:fillRef idx="0">
            <a:schemeClr val="dk1"/>
          </a:fillRef>
          <a:effectRef idx="0">
            <a:schemeClr val="dk1"/>
          </a:effectRef>
          <a:fontRef idx="minor">
            <a:schemeClr val="tx1"/>
          </a:fontRef>
        </p:style>
      </p:cxnSp>
      <p:sp>
        <p:nvSpPr>
          <p:cNvPr id="111" name="Oval 110"/>
          <p:cNvSpPr/>
          <p:nvPr/>
        </p:nvSpPr>
        <p:spPr>
          <a:xfrm rot="10313297">
            <a:off x="6966570" y="279035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2" name="Straight Connector 111"/>
          <p:cNvCxnSpPr/>
          <p:nvPr/>
        </p:nvCxnSpPr>
        <p:spPr>
          <a:xfrm flipH="1" flipV="1">
            <a:off x="6201274" y="2800448"/>
            <a:ext cx="774155" cy="102093"/>
          </a:xfrm>
          <a:prstGeom prst="line">
            <a:avLst/>
          </a:prstGeom>
          <a:ln w="19050"/>
        </p:spPr>
        <p:style>
          <a:lnRef idx="1">
            <a:schemeClr val="dk1"/>
          </a:lnRef>
          <a:fillRef idx="0">
            <a:schemeClr val="dk1"/>
          </a:fillRef>
          <a:effectRef idx="0">
            <a:schemeClr val="dk1"/>
          </a:effectRef>
          <a:fontRef idx="minor">
            <a:schemeClr val="tx1"/>
          </a:fontRef>
        </p:style>
      </p:cxnSp>
      <p:sp>
        <p:nvSpPr>
          <p:cNvPr id="115" name="Oval 114"/>
          <p:cNvSpPr/>
          <p:nvPr/>
        </p:nvSpPr>
        <p:spPr>
          <a:xfrm rot="10313297">
            <a:off x="5129917" y="273828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6" name="Straight Connector 115"/>
          <p:cNvCxnSpPr>
            <a:stCxn id="115" idx="2"/>
            <a:endCxn id="3" idx="0"/>
          </p:cNvCxnSpPr>
          <p:nvPr/>
        </p:nvCxnSpPr>
        <p:spPr>
          <a:xfrm flipV="1">
            <a:off x="5371945" y="2829071"/>
            <a:ext cx="821687" cy="23738"/>
          </a:xfrm>
          <a:prstGeom prst="line">
            <a:avLst/>
          </a:prstGeom>
          <a:ln w="19050"/>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rot="10800000">
            <a:off x="2508914" y="2168021"/>
            <a:ext cx="1662051" cy="670127"/>
            <a:chOff x="2444266" y="4698203"/>
            <a:chExt cx="2216068" cy="893502"/>
          </a:xfrm>
        </p:grpSpPr>
        <p:cxnSp>
          <p:nvCxnSpPr>
            <p:cNvPr id="136" name="Straight Connector 135"/>
            <p:cNvCxnSpPr>
              <a:stCxn id="137" idx="0"/>
            </p:cNvCxnSpPr>
            <p:nvPr/>
          </p:nvCxnSpPr>
          <p:spPr>
            <a:xfrm flipV="1">
              <a:off x="2606430" y="4698203"/>
              <a:ext cx="927345"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7" name="Oval 136"/>
            <p:cNvSpPr/>
            <p:nvPr/>
          </p:nvSpPr>
          <p:spPr>
            <a:xfrm>
              <a:off x="244426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38" name="Straight Connector 137"/>
            <p:cNvCxnSpPr>
              <a:stCxn id="139" idx="0"/>
            </p:cNvCxnSpPr>
            <p:nvPr/>
          </p:nvCxnSpPr>
          <p:spPr>
            <a:xfrm flipV="1">
              <a:off x="3079365" y="4698203"/>
              <a:ext cx="45441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9" name="Oval 138"/>
            <p:cNvSpPr/>
            <p:nvPr/>
          </p:nvSpPr>
          <p:spPr>
            <a:xfrm>
              <a:off x="291720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0" name="Oval 139"/>
            <p:cNvSpPr/>
            <p:nvPr/>
          </p:nvSpPr>
          <p:spPr>
            <a:xfrm>
              <a:off x="339013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1" name="Straight Connector 140"/>
            <p:cNvCxnSpPr>
              <a:stCxn id="140" idx="7"/>
            </p:cNvCxnSpPr>
            <p:nvPr/>
          </p:nvCxnSpPr>
          <p:spPr>
            <a:xfrm flipH="1" flipV="1">
              <a:off x="3533775" y="4698203"/>
              <a:ext cx="133191" cy="593757"/>
            </a:xfrm>
            <a:prstGeom prst="line">
              <a:avLst/>
            </a:prstGeom>
            <a:ln w="19050"/>
          </p:spPr>
          <p:style>
            <a:lnRef idx="1">
              <a:schemeClr val="dk1"/>
            </a:lnRef>
            <a:fillRef idx="0">
              <a:schemeClr val="dk1"/>
            </a:fillRef>
            <a:effectRef idx="0">
              <a:schemeClr val="dk1"/>
            </a:effectRef>
            <a:fontRef idx="minor">
              <a:schemeClr val="tx1"/>
            </a:fontRef>
          </p:style>
        </p:cxnSp>
        <p:sp>
          <p:nvSpPr>
            <p:cNvPr id="142" name="Oval 141"/>
            <p:cNvSpPr/>
            <p:nvPr/>
          </p:nvSpPr>
          <p:spPr>
            <a:xfrm>
              <a:off x="386307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3" name="Straight Connector 142"/>
            <p:cNvCxnSpPr>
              <a:stCxn id="142" idx="0"/>
            </p:cNvCxnSpPr>
            <p:nvPr/>
          </p:nvCxnSpPr>
          <p:spPr>
            <a:xfrm flipH="1" flipV="1">
              <a:off x="3533775" y="4698203"/>
              <a:ext cx="49146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44" name="Oval 143"/>
            <p:cNvSpPr/>
            <p:nvPr/>
          </p:nvSpPr>
          <p:spPr>
            <a:xfrm>
              <a:off x="4336007"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5" name="Straight Connector 144"/>
            <p:cNvCxnSpPr>
              <a:stCxn id="144" idx="0"/>
            </p:cNvCxnSpPr>
            <p:nvPr/>
          </p:nvCxnSpPr>
          <p:spPr>
            <a:xfrm flipH="1" flipV="1">
              <a:off x="3533775" y="4698203"/>
              <a:ext cx="964396" cy="542329"/>
            </a:xfrm>
            <a:prstGeom prst="line">
              <a:avLst/>
            </a:prstGeom>
            <a:ln w="19050"/>
          </p:spPr>
          <p:style>
            <a:lnRef idx="1">
              <a:schemeClr val="dk1"/>
            </a:lnRef>
            <a:fillRef idx="0">
              <a:schemeClr val="dk1"/>
            </a:fillRef>
            <a:effectRef idx="0">
              <a:schemeClr val="dk1"/>
            </a:effectRef>
            <a:fontRef idx="minor">
              <a:schemeClr val="tx1"/>
            </a:fontRef>
          </p:style>
        </p:cxnSp>
      </p:grpSp>
      <p:sp>
        <p:nvSpPr>
          <p:cNvPr id="146" name="Oval 145"/>
          <p:cNvSpPr/>
          <p:nvPr/>
        </p:nvSpPr>
        <p:spPr>
          <a:xfrm>
            <a:off x="591765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7" name="Oval 146"/>
          <p:cNvSpPr/>
          <p:nvPr/>
        </p:nvSpPr>
        <p:spPr>
          <a:xfrm>
            <a:off x="6272359"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8" name="Straight Connector 147"/>
          <p:cNvCxnSpPr>
            <a:stCxn id="146" idx="0"/>
          </p:cNvCxnSpPr>
          <p:nvPr/>
        </p:nvCxnSpPr>
        <p:spPr>
          <a:xfrm flipV="1">
            <a:off x="6039280" y="4628327"/>
            <a:ext cx="139094" cy="425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p:cNvCxnSpPr>
            <a:stCxn id="147" idx="0"/>
            <a:endCxn id="6" idx="2"/>
          </p:cNvCxnSpPr>
          <p:nvPr/>
        </p:nvCxnSpPr>
        <p:spPr>
          <a:xfrm flipH="1" flipV="1">
            <a:off x="6193632" y="4647155"/>
            <a:ext cx="200350"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5643562"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
        <p:nvSpPr>
          <p:cNvPr id="3" name="Rounded Rectangle 2"/>
          <p:cNvSpPr/>
          <p:nvPr/>
        </p:nvSpPr>
        <p:spPr>
          <a:xfrm>
            <a:off x="5643562"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4" name="Rounded Rectangle 3"/>
          <p:cNvSpPr/>
          <p:nvPr/>
        </p:nvSpPr>
        <p:spPr>
          <a:xfrm>
            <a:off x="2807494"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5" name="Rounded Rectangle 4"/>
          <p:cNvSpPr/>
          <p:nvPr/>
        </p:nvSpPr>
        <p:spPr>
          <a:xfrm>
            <a:off x="2807494"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372" y="2800448"/>
            <a:ext cx="287125" cy="409493"/>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84" y="4238043"/>
            <a:ext cx="287125" cy="409493"/>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5" y="4238043"/>
            <a:ext cx="287125" cy="409493"/>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4" y="3343117"/>
            <a:ext cx="287125" cy="409493"/>
          </a:xfrm>
          <a:prstGeom prst="rect">
            <a:avLst/>
          </a:prstGeom>
        </p:spPr>
      </p:pic>
      <p:cxnSp>
        <p:nvCxnSpPr>
          <p:cNvPr id="158" name="Straight Connector 157"/>
          <p:cNvCxnSpPr>
            <a:endCxn id="157" idx="1"/>
          </p:cNvCxnSpPr>
          <p:nvPr/>
        </p:nvCxnSpPr>
        <p:spPr>
          <a:xfrm>
            <a:off x="6468666" y="3236265"/>
            <a:ext cx="638508" cy="311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a:stCxn id="6" idx="3"/>
            <a:endCxn id="156" idx="1"/>
          </p:cNvCxnSpPr>
          <p:nvPr/>
        </p:nvCxnSpPr>
        <p:spPr>
          <a:xfrm flipV="1">
            <a:off x="6743700" y="4442790"/>
            <a:ext cx="36347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p:cNvCxnSpPr>
            <a:stCxn id="155" idx="3"/>
            <a:endCxn id="5" idx="1"/>
          </p:cNvCxnSpPr>
          <p:nvPr/>
        </p:nvCxnSpPr>
        <p:spPr>
          <a:xfrm>
            <a:off x="2448109" y="4442790"/>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2464832" y="3028206"/>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Arrow Connector 8"/>
          <p:cNvCxnSpPr>
            <a:stCxn id="154" idx="3"/>
          </p:cNvCxnSpPr>
          <p:nvPr/>
        </p:nvCxnSpPr>
        <p:spPr>
          <a:xfrm>
            <a:off x="2474497" y="3005195"/>
            <a:ext cx="4500932" cy="587526"/>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54" idx="3"/>
          </p:cNvCxnSpPr>
          <p:nvPr/>
        </p:nvCxnSpPr>
        <p:spPr>
          <a:xfrm>
            <a:off x="2474497" y="3005195"/>
            <a:ext cx="4614096" cy="1403452"/>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2378104" y="3244084"/>
            <a:ext cx="9168" cy="895418"/>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3"/>
          </p:cNvCxnSpPr>
          <p:nvPr/>
        </p:nvCxnSpPr>
        <p:spPr>
          <a:xfrm flipV="1">
            <a:off x="2448109" y="3663548"/>
            <a:ext cx="4527320" cy="779242"/>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334146" y="4442790"/>
            <a:ext cx="4754447" cy="96917"/>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7262554" y="3732325"/>
            <a:ext cx="1" cy="485433"/>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6541" y="3350405"/>
            <a:ext cx="373820"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10</a:t>
            </a:r>
          </a:p>
        </p:txBody>
      </p:sp>
      <p:sp>
        <p:nvSpPr>
          <p:cNvPr id="77" name="TextBox 76"/>
          <p:cNvSpPr txBox="1"/>
          <p:nvPr/>
        </p:nvSpPr>
        <p:spPr>
          <a:xfrm>
            <a:off x="7619223" y="4304290"/>
            <a:ext cx="328455" cy="30008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350" dirty="0">
                <a:latin typeface="Consolas" panose="020B0609020204030204" pitchFamily="49" charset="0"/>
              </a:rPr>
              <a:t>2</a:t>
            </a:r>
          </a:p>
        </p:txBody>
      </p:sp>
      <p:sp>
        <p:nvSpPr>
          <p:cNvPr id="81" name="TextBox 80"/>
          <p:cNvSpPr txBox="1"/>
          <p:nvPr/>
        </p:nvSpPr>
        <p:spPr>
          <a:xfrm>
            <a:off x="1628941" y="2889706"/>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83" name="TextBox 82"/>
          <p:cNvSpPr txBox="1"/>
          <p:nvPr/>
        </p:nvSpPr>
        <p:spPr>
          <a:xfrm>
            <a:off x="1627692" y="4370155"/>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Tree>
    <p:extLst>
      <p:ext uri="{BB962C8B-B14F-4D97-AF65-F5344CB8AC3E}">
        <p14:creationId xmlns:p14="http://schemas.microsoft.com/office/powerpoint/2010/main" val="404538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path availability</a:t>
            </a:r>
          </a:p>
        </p:txBody>
      </p:sp>
      <p:cxnSp>
        <p:nvCxnSpPr>
          <p:cNvPr id="8" name="Straight Connector 7"/>
          <p:cNvCxnSpPr>
            <a:stCxn id="4" idx="3"/>
            <a:endCxn id="3" idx="1"/>
          </p:cNvCxnSpPr>
          <p:nvPr/>
        </p:nvCxnSpPr>
        <p:spPr>
          <a:xfrm>
            <a:off x="3907632" y="303266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a:off x="3907632" y="444355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5" idx="0"/>
          </p:cNvCxnSpPr>
          <p:nvPr/>
        </p:nvCxnSpPr>
        <p:spPr>
          <a:xfrm>
            <a:off x="3357563"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6193631"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5" idx="2"/>
          </p:cNvCxnSpPr>
          <p:nvPr/>
        </p:nvCxnSpPr>
        <p:spPr>
          <a:xfrm flipV="1">
            <a:off x="2662054" y="4647155"/>
            <a:ext cx="695509" cy="406747"/>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p:cNvSpPr/>
          <p:nvPr/>
        </p:nvSpPr>
        <p:spPr>
          <a:xfrm>
            <a:off x="2540431"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2" name="Straight Connector 41"/>
          <p:cNvCxnSpPr>
            <a:stCxn id="43" idx="0"/>
            <a:endCxn id="5" idx="2"/>
          </p:cNvCxnSpPr>
          <p:nvPr/>
        </p:nvCxnSpPr>
        <p:spPr>
          <a:xfrm flipV="1">
            <a:off x="3016755" y="4647155"/>
            <a:ext cx="340808" cy="406747"/>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p:cNvSpPr/>
          <p:nvPr/>
        </p:nvSpPr>
        <p:spPr>
          <a:xfrm>
            <a:off x="2895133"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46" name="Oval 45"/>
          <p:cNvSpPr/>
          <p:nvPr/>
        </p:nvSpPr>
        <p:spPr>
          <a:xfrm>
            <a:off x="3249834"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7" name="Straight Connector 46"/>
          <p:cNvCxnSpPr>
            <a:stCxn id="46" idx="7"/>
            <a:endCxn id="5" idx="2"/>
          </p:cNvCxnSpPr>
          <p:nvPr/>
        </p:nvCxnSpPr>
        <p:spPr>
          <a:xfrm flipH="1" flipV="1">
            <a:off x="3362104" y="4647155"/>
            <a:ext cx="90812" cy="445318"/>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p:cNvSpPr/>
          <p:nvPr/>
        </p:nvSpPr>
        <p:spPr>
          <a:xfrm>
            <a:off x="3604535"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55" name="Straight Connector 54"/>
          <p:cNvCxnSpPr>
            <a:stCxn id="54" idx="0"/>
            <a:endCxn id="5" idx="2"/>
          </p:cNvCxnSpPr>
          <p:nvPr/>
        </p:nvCxnSpPr>
        <p:spPr>
          <a:xfrm flipH="1" flipV="1">
            <a:off x="3374317" y="4647155"/>
            <a:ext cx="335087"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1" name="Oval 60"/>
          <p:cNvSpPr/>
          <p:nvPr/>
        </p:nvSpPr>
        <p:spPr>
          <a:xfrm>
            <a:off x="395923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3" name="Straight Connector 62"/>
          <p:cNvCxnSpPr>
            <a:stCxn id="61" idx="0"/>
            <a:endCxn id="5" idx="2"/>
          </p:cNvCxnSpPr>
          <p:nvPr/>
        </p:nvCxnSpPr>
        <p:spPr>
          <a:xfrm flipH="1" flipV="1">
            <a:off x="3390440" y="4647155"/>
            <a:ext cx="657543" cy="406747"/>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a:stCxn id="68" idx="6"/>
            <a:endCxn id="3" idx="0"/>
          </p:cNvCxnSpPr>
          <p:nvPr/>
        </p:nvCxnSpPr>
        <p:spPr>
          <a:xfrm flipH="1">
            <a:off x="6193631" y="2689352"/>
            <a:ext cx="913544" cy="139719"/>
          </a:xfrm>
          <a:prstGeom prst="line">
            <a:avLst/>
          </a:prstGeom>
          <a:ln w="19050"/>
        </p:spPr>
        <p:style>
          <a:lnRef idx="1">
            <a:schemeClr val="dk1"/>
          </a:lnRef>
          <a:fillRef idx="0">
            <a:schemeClr val="dk1"/>
          </a:fillRef>
          <a:effectRef idx="0">
            <a:schemeClr val="dk1"/>
          </a:effectRef>
          <a:fontRef idx="minor">
            <a:schemeClr val="tx1"/>
          </a:fontRef>
        </p:style>
      </p:cxnSp>
      <p:sp>
        <p:nvSpPr>
          <p:cNvPr id="68" name="Oval 67"/>
          <p:cNvSpPr/>
          <p:nvPr/>
        </p:nvSpPr>
        <p:spPr>
          <a:xfrm rot="10313297">
            <a:off x="7105959" y="254050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9" name="Straight Connector 68"/>
          <p:cNvCxnSpPr>
            <a:stCxn id="70" idx="6"/>
            <a:endCxn id="3" idx="0"/>
          </p:cNvCxnSpPr>
          <p:nvPr/>
        </p:nvCxnSpPr>
        <p:spPr>
          <a:xfrm flipH="1">
            <a:off x="6193631" y="2497182"/>
            <a:ext cx="708039" cy="331889"/>
          </a:xfrm>
          <a:prstGeom prst="line">
            <a:avLst/>
          </a:prstGeom>
          <a:ln w="19050"/>
        </p:spPr>
        <p:style>
          <a:lnRef idx="1">
            <a:schemeClr val="dk1"/>
          </a:lnRef>
          <a:fillRef idx="0">
            <a:schemeClr val="dk1"/>
          </a:fillRef>
          <a:effectRef idx="0">
            <a:schemeClr val="dk1"/>
          </a:effectRef>
          <a:fontRef idx="minor">
            <a:schemeClr val="tx1"/>
          </a:fontRef>
        </p:style>
      </p:cxnSp>
      <p:sp>
        <p:nvSpPr>
          <p:cNvPr id="70" name="Oval 69"/>
          <p:cNvSpPr/>
          <p:nvPr/>
        </p:nvSpPr>
        <p:spPr>
          <a:xfrm rot="10313297">
            <a:off x="6900454" y="234833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71" name="Oval 70"/>
          <p:cNvSpPr/>
          <p:nvPr/>
        </p:nvSpPr>
        <p:spPr>
          <a:xfrm rot="10313297">
            <a:off x="6599014" y="2195534"/>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2" name="Straight Connector 71"/>
          <p:cNvCxnSpPr>
            <a:stCxn id="71" idx="7"/>
            <a:endCxn id="3" idx="0"/>
          </p:cNvCxnSpPr>
          <p:nvPr/>
        </p:nvCxnSpPr>
        <p:spPr>
          <a:xfrm flipH="1">
            <a:off x="6193631" y="2431546"/>
            <a:ext cx="455004" cy="397525"/>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p:cNvSpPr/>
          <p:nvPr/>
        </p:nvSpPr>
        <p:spPr>
          <a:xfrm rot="10313297">
            <a:off x="6266017" y="2141110"/>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4" name="Straight Connector 73"/>
          <p:cNvCxnSpPr>
            <a:stCxn id="73" idx="7"/>
            <a:endCxn id="3" idx="0"/>
          </p:cNvCxnSpPr>
          <p:nvPr/>
        </p:nvCxnSpPr>
        <p:spPr>
          <a:xfrm flipH="1">
            <a:off x="6193631" y="2377122"/>
            <a:ext cx="122007" cy="451949"/>
          </a:xfrm>
          <a:prstGeom prst="line">
            <a:avLst/>
          </a:prstGeom>
          <a:ln w="19050"/>
        </p:spPr>
        <p:style>
          <a:lnRef idx="1">
            <a:schemeClr val="dk1"/>
          </a:lnRef>
          <a:fillRef idx="0">
            <a:schemeClr val="dk1"/>
          </a:fillRef>
          <a:effectRef idx="0">
            <a:schemeClr val="dk1"/>
          </a:effectRef>
          <a:fontRef idx="minor">
            <a:schemeClr val="tx1"/>
          </a:fontRef>
        </p:style>
      </p:cxnSp>
      <p:sp>
        <p:nvSpPr>
          <p:cNvPr id="75" name="Oval 74"/>
          <p:cNvSpPr/>
          <p:nvPr/>
        </p:nvSpPr>
        <p:spPr>
          <a:xfrm rot="10313297">
            <a:off x="5940664" y="2147706"/>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6" name="Straight Connector 75"/>
          <p:cNvCxnSpPr>
            <a:stCxn id="75" idx="0"/>
            <a:endCxn id="3" idx="0"/>
          </p:cNvCxnSpPr>
          <p:nvPr/>
        </p:nvCxnSpPr>
        <p:spPr>
          <a:xfrm>
            <a:off x="6080869" y="2409768"/>
            <a:ext cx="112763"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1" name="Oval 100"/>
          <p:cNvSpPr/>
          <p:nvPr/>
        </p:nvSpPr>
        <p:spPr>
          <a:xfrm rot="10313297">
            <a:off x="5634805" y="2198163"/>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2" name="Straight Connector 101"/>
          <p:cNvCxnSpPr>
            <a:endCxn id="3" idx="0"/>
          </p:cNvCxnSpPr>
          <p:nvPr/>
        </p:nvCxnSpPr>
        <p:spPr>
          <a:xfrm>
            <a:off x="5844796" y="2432166"/>
            <a:ext cx="348836" cy="39690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endCxn id="3" idx="0"/>
          </p:cNvCxnSpPr>
          <p:nvPr/>
        </p:nvCxnSpPr>
        <p:spPr>
          <a:xfrm>
            <a:off x="5480987" y="2409768"/>
            <a:ext cx="712644"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4" name="Oval 103"/>
          <p:cNvSpPr/>
          <p:nvPr/>
        </p:nvSpPr>
        <p:spPr>
          <a:xfrm rot="10313297">
            <a:off x="5329319" y="2245433"/>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07" name="Oval 106"/>
          <p:cNvSpPr/>
          <p:nvPr/>
        </p:nvSpPr>
        <p:spPr>
          <a:xfrm rot="10313297">
            <a:off x="5122377" y="2463426"/>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8" name="Straight Connector 107"/>
          <p:cNvCxnSpPr>
            <a:stCxn id="107" idx="1"/>
            <a:endCxn id="3" idx="0"/>
          </p:cNvCxnSpPr>
          <p:nvPr/>
        </p:nvCxnSpPr>
        <p:spPr>
          <a:xfrm>
            <a:off x="5342278" y="2675168"/>
            <a:ext cx="851354" cy="153903"/>
          </a:xfrm>
          <a:prstGeom prst="line">
            <a:avLst/>
          </a:prstGeom>
          <a:ln w="19050"/>
        </p:spPr>
        <p:style>
          <a:lnRef idx="1">
            <a:schemeClr val="dk1"/>
          </a:lnRef>
          <a:fillRef idx="0">
            <a:schemeClr val="dk1"/>
          </a:fillRef>
          <a:effectRef idx="0">
            <a:schemeClr val="dk1"/>
          </a:effectRef>
          <a:fontRef idx="minor">
            <a:schemeClr val="tx1"/>
          </a:fontRef>
        </p:style>
      </p:cxnSp>
      <p:sp>
        <p:nvSpPr>
          <p:cNvPr id="111" name="Oval 110"/>
          <p:cNvSpPr/>
          <p:nvPr/>
        </p:nvSpPr>
        <p:spPr>
          <a:xfrm rot="10313297">
            <a:off x="6966570" y="2790350"/>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2" name="Straight Connector 111"/>
          <p:cNvCxnSpPr/>
          <p:nvPr/>
        </p:nvCxnSpPr>
        <p:spPr>
          <a:xfrm flipH="1" flipV="1">
            <a:off x="6201274" y="2800448"/>
            <a:ext cx="774155" cy="102093"/>
          </a:xfrm>
          <a:prstGeom prst="line">
            <a:avLst/>
          </a:prstGeom>
          <a:ln w="19050"/>
        </p:spPr>
        <p:style>
          <a:lnRef idx="1">
            <a:schemeClr val="dk1"/>
          </a:lnRef>
          <a:fillRef idx="0">
            <a:schemeClr val="dk1"/>
          </a:fillRef>
          <a:effectRef idx="0">
            <a:schemeClr val="dk1"/>
          </a:effectRef>
          <a:fontRef idx="minor">
            <a:schemeClr val="tx1"/>
          </a:fontRef>
        </p:style>
      </p:cxnSp>
      <p:sp>
        <p:nvSpPr>
          <p:cNvPr id="115" name="Oval 114"/>
          <p:cNvSpPr/>
          <p:nvPr/>
        </p:nvSpPr>
        <p:spPr>
          <a:xfrm rot="10313297">
            <a:off x="5129917" y="273828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6" name="Straight Connector 115"/>
          <p:cNvCxnSpPr>
            <a:stCxn id="115" idx="2"/>
            <a:endCxn id="3" idx="0"/>
          </p:cNvCxnSpPr>
          <p:nvPr/>
        </p:nvCxnSpPr>
        <p:spPr>
          <a:xfrm flipV="1">
            <a:off x="5371945" y="2829071"/>
            <a:ext cx="821687" cy="23738"/>
          </a:xfrm>
          <a:prstGeom prst="line">
            <a:avLst/>
          </a:prstGeom>
          <a:ln w="19050"/>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rot="10800000">
            <a:off x="2508914" y="2168021"/>
            <a:ext cx="1662051" cy="670127"/>
            <a:chOff x="2444266" y="4698203"/>
            <a:chExt cx="2216068" cy="893502"/>
          </a:xfrm>
        </p:grpSpPr>
        <p:cxnSp>
          <p:nvCxnSpPr>
            <p:cNvPr id="136" name="Straight Connector 135"/>
            <p:cNvCxnSpPr>
              <a:stCxn id="137" idx="0"/>
            </p:cNvCxnSpPr>
            <p:nvPr/>
          </p:nvCxnSpPr>
          <p:spPr>
            <a:xfrm flipV="1">
              <a:off x="2606430" y="4698203"/>
              <a:ext cx="927345"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7" name="Oval 136"/>
            <p:cNvSpPr/>
            <p:nvPr/>
          </p:nvSpPr>
          <p:spPr>
            <a:xfrm>
              <a:off x="244426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38" name="Straight Connector 137"/>
            <p:cNvCxnSpPr>
              <a:stCxn id="139" idx="0"/>
            </p:cNvCxnSpPr>
            <p:nvPr/>
          </p:nvCxnSpPr>
          <p:spPr>
            <a:xfrm flipV="1">
              <a:off x="3079365" y="4698203"/>
              <a:ext cx="45441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9" name="Oval 138"/>
            <p:cNvSpPr/>
            <p:nvPr/>
          </p:nvSpPr>
          <p:spPr>
            <a:xfrm>
              <a:off x="291720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0" name="Oval 139"/>
            <p:cNvSpPr/>
            <p:nvPr/>
          </p:nvSpPr>
          <p:spPr>
            <a:xfrm>
              <a:off x="339013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1" name="Straight Connector 140"/>
            <p:cNvCxnSpPr>
              <a:stCxn id="140" idx="7"/>
            </p:cNvCxnSpPr>
            <p:nvPr/>
          </p:nvCxnSpPr>
          <p:spPr>
            <a:xfrm flipH="1" flipV="1">
              <a:off x="3533775" y="4698203"/>
              <a:ext cx="133191" cy="593757"/>
            </a:xfrm>
            <a:prstGeom prst="line">
              <a:avLst/>
            </a:prstGeom>
            <a:ln w="19050"/>
          </p:spPr>
          <p:style>
            <a:lnRef idx="1">
              <a:schemeClr val="dk1"/>
            </a:lnRef>
            <a:fillRef idx="0">
              <a:schemeClr val="dk1"/>
            </a:fillRef>
            <a:effectRef idx="0">
              <a:schemeClr val="dk1"/>
            </a:effectRef>
            <a:fontRef idx="minor">
              <a:schemeClr val="tx1"/>
            </a:fontRef>
          </p:style>
        </p:cxnSp>
        <p:sp>
          <p:nvSpPr>
            <p:cNvPr id="142" name="Oval 141"/>
            <p:cNvSpPr/>
            <p:nvPr/>
          </p:nvSpPr>
          <p:spPr>
            <a:xfrm>
              <a:off x="386307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3" name="Straight Connector 142"/>
            <p:cNvCxnSpPr>
              <a:stCxn id="142" idx="0"/>
            </p:cNvCxnSpPr>
            <p:nvPr/>
          </p:nvCxnSpPr>
          <p:spPr>
            <a:xfrm flipH="1" flipV="1">
              <a:off x="3533775" y="4698203"/>
              <a:ext cx="49146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44" name="Oval 143"/>
            <p:cNvSpPr/>
            <p:nvPr/>
          </p:nvSpPr>
          <p:spPr>
            <a:xfrm>
              <a:off x="4336007"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5" name="Straight Connector 144"/>
            <p:cNvCxnSpPr>
              <a:stCxn id="144" idx="0"/>
            </p:cNvCxnSpPr>
            <p:nvPr/>
          </p:nvCxnSpPr>
          <p:spPr>
            <a:xfrm flipH="1" flipV="1">
              <a:off x="3533775" y="4698203"/>
              <a:ext cx="964396" cy="542329"/>
            </a:xfrm>
            <a:prstGeom prst="line">
              <a:avLst/>
            </a:prstGeom>
            <a:ln w="19050"/>
          </p:spPr>
          <p:style>
            <a:lnRef idx="1">
              <a:schemeClr val="dk1"/>
            </a:lnRef>
            <a:fillRef idx="0">
              <a:schemeClr val="dk1"/>
            </a:fillRef>
            <a:effectRef idx="0">
              <a:schemeClr val="dk1"/>
            </a:effectRef>
            <a:fontRef idx="minor">
              <a:schemeClr val="tx1"/>
            </a:fontRef>
          </p:style>
        </p:cxnSp>
      </p:grpSp>
      <p:sp>
        <p:nvSpPr>
          <p:cNvPr id="146" name="Oval 145"/>
          <p:cNvSpPr/>
          <p:nvPr/>
        </p:nvSpPr>
        <p:spPr>
          <a:xfrm>
            <a:off x="591765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7" name="Oval 146"/>
          <p:cNvSpPr/>
          <p:nvPr/>
        </p:nvSpPr>
        <p:spPr>
          <a:xfrm>
            <a:off x="6272359"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8" name="Straight Connector 147"/>
          <p:cNvCxnSpPr>
            <a:stCxn id="146" idx="0"/>
          </p:cNvCxnSpPr>
          <p:nvPr/>
        </p:nvCxnSpPr>
        <p:spPr>
          <a:xfrm flipV="1">
            <a:off x="6039280" y="4628327"/>
            <a:ext cx="139094" cy="425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p:cNvCxnSpPr>
            <a:stCxn id="147" idx="0"/>
            <a:endCxn id="6" idx="2"/>
          </p:cNvCxnSpPr>
          <p:nvPr/>
        </p:nvCxnSpPr>
        <p:spPr>
          <a:xfrm flipH="1" flipV="1">
            <a:off x="6193632" y="4647155"/>
            <a:ext cx="200350"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5643562"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
        <p:nvSpPr>
          <p:cNvPr id="3" name="Rounded Rectangle 2"/>
          <p:cNvSpPr/>
          <p:nvPr/>
        </p:nvSpPr>
        <p:spPr>
          <a:xfrm>
            <a:off x="5643562"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4" name="Rounded Rectangle 3"/>
          <p:cNvSpPr/>
          <p:nvPr/>
        </p:nvSpPr>
        <p:spPr>
          <a:xfrm>
            <a:off x="2807494"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5" name="Rounded Rectangle 4"/>
          <p:cNvSpPr/>
          <p:nvPr/>
        </p:nvSpPr>
        <p:spPr>
          <a:xfrm>
            <a:off x="2807494"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372" y="2800448"/>
            <a:ext cx="287125" cy="409493"/>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84" y="4238043"/>
            <a:ext cx="287125" cy="409493"/>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5" y="4238043"/>
            <a:ext cx="287125" cy="409493"/>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4" y="3343117"/>
            <a:ext cx="287125" cy="409493"/>
          </a:xfrm>
          <a:prstGeom prst="rect">
            <a:avLst/>
          </a:prstGeom>
        </p:spPr>
      </p:pic>
      <p:cxnSp>
        <p:nvCxnSpPr>
          <p:cNvPr id="158" name="Straight Connector 157"/>
          <p:cNvCxnSpPr>
            <a:endCxn id="157" idx="1"/>
          </p:cNvCxnSpPr>
          <p:nvPr/>
        </p:nvCxnSpPr>
        <p:spPr>
          <a:xfrm>
            <a:off x="6468666" y="3236265"/>
            <a:ext cx="638508" cy="311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a:stCxn id="6" idx="3"/>
            <a:endCxn id="156" idx="1"/>
          </p:cNvCxnSpPr>
          <p:nvPr/>
        </p:nvCxnSpPr>
        <p:spPr>
          <a:xfrm flipV="1">
            <a:off x="6743700" y="4442790"/>
            <a:ext cx="36347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p:cNvCxnSpPr>
            <a:stCxn id="155" idx="3"/>
            <a:endCxn id="5" idx="1"/>
          </p:cNvCxnSpPr>
          <p:nvPr/>
        </p:nvCxnSpPr>
        <p:spPr>
          <a:xfrm>
            <a:off x="2448109" y="4442790"/>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2464832" y="3028206"/>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Arrow Connector 8"/>
          <p:cNvCxnSpPr>
            <a:stCxn id="154" idx="3"/>
          </p:cNvCxnSpPr>
          <p:nvPr/>
        </p:nvCxnSpPr>
        <p:spPr>
          <a:xfrm>
            <a:off x="2474497" y="3005195"/>
            <a:ext cx="4500932" cy="587526"/>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54" idx="3"/>
          </p:cNvCxnSpPr>
          <p:nvPr/>
        </p:nvCxnSpPr>
        <p:spPr>
          <a:xfrm>
            <a:off x="2474497" y="3005195"/>
            <a:ext cx="4614096" cy="1403452"/>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2378104" y="3244084"/>
            <a:ext cx="9168" cy="895418"/>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3"/>
          </p:cNvCxnSpPr>
          <p:nvPr/>
        </p:nvCxnSpPr>
        <p:spPr>
          <a:xfrm flipV="1">
            <a:off x="2448109" y="3663548"/>
            <a:ext cx="4527320" cy="779242"/>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334146" y="4442790"/>
            <a:ext cx="4754447" cy="96917"/>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7262554" y="3732325"/>
            <a:ext cx="1" cy="485433"/>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6541" y="3350405"/>
            <a:ext cx="373820"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10</a:t>
            </a:r>
          </a:p>
        </p:txBody>
      </p:sp>
      <p:sp>
        <p:nvSpPr>
          <p:cNvPr id="77" name="TextBox 76"/>
          <p:cNvSpPr txBox="1"/>
          <p:nvPr/>
        </p:nvSpPr>
        <p:spPr>
          <a:xfrm>
            <a:off x="7619223" y="4304290"/>
            <a:ext cx="328455" cy="30008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350" dirty="0">
                <a:latin typeface="Consolas" panose="020B0609020204030204" pitchFamily="49" charset="0"/>
              </a:rPr>
              <a:t>2</a:t>
            </a:r>
          </a:p>
        </p:txBody>
      </p:sp>
      <p:sp>
        <p:nvSpPr>
          <p:cNvPr id="81" name="TextBox 80"/>
          <p:cNvSpPr txBox="1"/>
          <p:nvPr/>
        </p:nvSpPr>
        <p:spPr>
          <a:xfrm>
            <a:off x="1628941" y="2889706"/>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83" name="TextBox 82"/>
          <p:cNvSpPr txBox="1"/>
          <p:nvPr/>
        </p:nvSpPr>
        <p:spPr>
          <a:xfrm>
            <a:off x="1627692" y="4370155"/>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11" name="Multiply 10"/>
          <p:cNvSpPr/>
          <p:nvPr/>
        </p:nvSpPr>
        <p:spPr>
          <a:xfrm>
            <a:off x="6793706" y="3308973"/>
            <a:ext cx="862060" cy="424451"/>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1421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CC7A2-3DB9-47DF-858F-A8107AA147F0}"/>
              </a:ext>
            </a:extLst>
          </p:cNvPr>
          <p:cNvSpPr>
            <a:spLocks noGrp="1"/>
          </p:cNvSpPr>
          <p:nvPr>
            <p:ph type="title"/>
          </p:nvPr>
        </p:nvSpPr>
        <p:spPr/>
        <p:txBody>
          <a:bodyPr/>
          <a:lstStyle/>
          <a:p>
            <a:endParaRPr lang="en-GB"/>
          </a:p>
        </p:txBody>
      </p:sp>
      <p:pic>
        <p:nvPicPr>
          <p:cNvPr id="2" name="Picture 1">
            <a:extLst>
              <a:ext uri="{FF2B5EF4-FFF2-40B4-BE49-F238E27FC236}">
                <a16:creationId xmlns:a16="http://schemas.microsoft.com/office/drawing/2014/main" id="{1F754B9B-A500-472B-BB0B-E4C369ADD4CC}"/>
              </a:ext>
            </a:extLst>
          </p:cNvPr>
          <p:cNvPicPr>
            <a:picLocks noChangeAspect="1"/>
          </p:cNvPicPr>
          <p:nvPr/>
        </p:nvPicPr>
        <p:blipFill>
          <a:blip r:embed="rId2"/>
          <a:stretch>
            <a:fillRect/>
          </a:stretch>
        </p:blipFill>
        <p:spPr>
          <a:xfrm rot="20990602">
            <a:off x="949289" y="1002057"/>
            <a:ext cx="7607157" cy="4312619"/>
          </a:xfrm>
          <a:prstGeom prst="rect">
            <a:avLst/>
          </a:prstGeom>
        </p:spPr>
      </p:pic>
    </p:spTree>
    <p:extLst>
      <p:ext uri="{BB962C8B-B14F-4D97-AF65-F5344CB8AC3E}">
        <p14:creationId xmlns:p14="http://schemas.microsoft.com/office/powerpoint/2010/main" val="137694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path availability</a:t>
            </a:r>
          </a:p>
        </p:txBody>
      </p:sp>
      <p:cxnSp>
        <p:nvCxnSpPr>
          <p:cNvPr id="8" name="Straight Connector 7"/>
          <p:cNvCxnSpPr>
            <a:stCxn id="4" idx="3"/>
            <a:endCxn id="3" idx="1"/>
          </p:cNvCxnSpPr>
          <p:nvPr/>
        </p:nvCxnSpPr>
        <p:spPr>
          <a:xfrm>
            <a:off x="3907632" y="303266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a:off x="3907632" y="444355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5" idx="0"/>
          </p:cNvCxnSpPr>
          <p:nvPr/>
        </p:nvCxnSpPr>
        <p:spPr>
          <a:xfrm>
            <a:off x="3357563"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6193631"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5" idx="2"/>
          </p:cNvCxnSpPr>
          <p:nvPr/>
        </p:nvCxnSpPr>
        <p:spPr>
          <a:xfrm flipV="1">
            <a:off x="2662054" y="4647155"/>
            <a:ext cx="695509" cy="406747"/>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p:cNvSpPr/>
          <p:nvPr/>
        </p:nvSpPr>
        <p:spPr>
          <a:xfrm>
            <a:off x="2540431"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2" name="Straight Connector 41"/>
          <p:cNvCxnSpPr>
            <a:stCxn id="43" idx="0"/>
            <a:endCxn id="5" idx="2"/>
          </p:cNvCxnSpPr>
          <p:nvPr/>
        </p:nvCxnSpPr>
        <p:spPr>
          <a:xfrm flipV="1">
            <a:off x="3016755" y="4647155"/>
            <a:ext cx="340808" cy="406747"/>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p:cNvSpPr/>
          <p:nvPr/>
        </p:nvSpPr>
        <p:spPr>
          <a:xfrm>
            <a:off x="2895133"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46" name="Oval 45"/>
          <p:cNvSpPr/>
          <p:nvPr/>
        </p:nvSpPr>
        <p:spPr>
          <a:xfrm>
            <a:off x="3249834"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7" name="Straight Connector 46"/>
          <p:cNvCxnSpPr>
            <a:stCxn id="46" idx="7"/>
            <a:endCxn id="5" idx="2"/>
          </p:cNvCxnSpPr>
          <p:nvPr/>
        </p:nvCxnSpPr>
        <p:spPr>
          <a:xfrm flipH="1" flipV="1">
            <a:off x="3362104" y="4647155"/>
            <a:ext cx="90812" cy="445318"/>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p:cNvSpPr/>
          <p:nvPr/>
        </p:nvSpPr>
        <p:spPr>
          <a:xfrm>
            <a:off x="3604535"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55" name="Straight Connector 54"/>
          <p:cNvCxnSpPr>
            <a:stCxn id="54" idx="0"/>
            <a:endCxn id="5" idx="2"/>
          </p:cNvCxnSpPr>
          <p:nvPr/>
        </p:nvCxnSpPr>
        <p:spPr>
          <a:xfrm flipH="1" flipV="1">
            <a:off x="3374317" y="4647155"/>
            <a:ext cx="335087"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1" name="Oval 60"/>
          <p:cNvSpPr/>
          <p:nvPr/>
        </p:nvSpPr>
        <p:spPr>
          <a:xfrm>
            <a:off x="395923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3" name="Straight Connector 62"/>
          <p:cNvCxnSpPr>
            <a:stCxn id="61" idx="0"/>
            <a:endCxn id="5" idx="2"/>
          </p:cNvCxnSpPr>
          <p:nvPr/>
        </p:nvCxnSpPr>
        <p:spPr>
          <a:xfrm flipH="1" flipV="1">
            <a:off x="3390440" y="4647155"/>
            <a:ext cx="657543" cy="406747"/>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a:stCxn id="68" idx="6"/>
            <a:endCxn id="3" idx="0"/>
          </p:cNvCxnSpPr>
          <p:nvPr/>
        </p:nvCxnSpPr>
        <p:spPr>
          <a:xfrm flipH="1">
            <a:off x="6193631" y="2689352"/>
            <a:ext cx="913544" cy="139719"/>
          </a:xfrm>
          <a:prstGeom prst="line">
            <a:avLst/>
          </a:prstGeom>
          <a:ln w="19050"/>
        </p:spPr>
        <p:style>
          <a:lnRef idx="1">
            <a:schemeClr val="dk1"/>
          </a:lnRef>
          <a:fillRef idx="0">
            <a:schemeClr val="dk1"/>
          </a:fillRef>
          <a:effectRef idx="0">
            <a:schemeClr val="dk1"/>
          </a:effectRef>
          <a:fontRef idx="minor">
            <a:schemeClr val="tx1"/>
          </a:fontRef>
        </p:style>
      </p:cxnSp>
      <p:sp>
        <p:nvSpPr>
          <p:cNvPr id="68" name="Oval 67"/>
          <p:cNvSpPr/>
          <p:nvPr/>
        </p:nvSpPr>
        <p:spPr>
          <a:xfrm rot="10313297">
            <a:off x="7105959" y="254050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9" name="Straight Connector 68"/>
          <p:cNvCxnSpPr>
            <a:stCxn id="70" idx="6"/>
            <a:endCxn id="3" idx="0"/>
          </p:cNvCxnSpPr>
          <p:nvPr/>
        </p:nvCxnSpPr>
        <p:spPr>
          <a:xfrm flipH="1">
            <a:off x="6193631" y="2497182"/>
            <a:ext cx="708039" cy="331889"/>
          </a:xfrm>
          <a:prstGeom prst="line">
            <a:avLst/>
          </a:prstGeom>
          <a:ln w="19050"/>
        </p:spPr>
        <p:style>
          <a:lnRef idx="1">
            <a:schemeClr val="dk1"/>
          </a:lnRef>
          <a:fillRef idx="0">
            <a:schemeClr val="dk1"/>
          </a:fillRef>
          <a:effectRef idx="0">
            <a:schemeClr val="dk1"/>
          </a:effectRef>
          <a:fontRef idx="minor">
            <a:schemeClr val="tx1"/>
          </a:fontRef>
        </p:style>
      </p:cxnSp>
      <p:sp>
        <p:nvSpPr>
          <p:cNvPr id="70" name="Oval 69"/>
          <p:cNvSpPr/>
          <p:nvPr/>
        </p:nvSpPr>
        <p:spPr>
          <a:xfrm rot="10313297">
            <a:off x="6900454" y="234833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71" name="Oval 70"/>
          <p:cNvSpPr/>
          <p:nvPr/>
        </p:nvSpPr>
        <p:spPr>
          <a:xfrm rot="10313297">
            <a:off x="6599014" y="2195534"/>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2" name="Straight Connector 71"/>
          <p:cNvCxnSpPr>
            <a:stCxn id="71" idx="7"/>
            <a:endCxn id="3" idx="0"/>
          </p:cNvCxnSpPr>
          <p:nvPr/>
        </p:nvCxnSpPr>
        <p:spPr>
          <a:xfrm flipH="1">
            <a:off x="6193631" y="2431546"/>
            <a:ext cx="455004" cy="397525"/>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p:cNvSpPr/>
          <p:nvPr/>
        </p:nvSpPr>
        <p:spPr>
          <a:xfrm rot="10313297">
            <a:off x="6266017" y="2141110"/>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4" name="Straight Connector 73"/>
          <p:cNvCxnSpPr>
            <a:stCxn id="73" idx="7"/>
            <a:endCxn id="3" idx="0"/>
          </p:cNvCxnSpPr>
          <p:nvPr/>
        </p:nvCxnSpPr>
        <p:spPr>
          <a:xfrm flipH="1">
            <a:off x="6193631" y="2377122"/>
            <a:ext cx="122007" cy="451949"/>
          </a:xfrm>
          <a:prstGeom prst="line">
            <a:avLst/>
          </a:prstGeom>
          <a:ln w="19050"/>
        </p:spPr>
        <p:style>
          <a:lnRef idx="1">
            <a:schemeClr val="dk1"/>
          </a:lnRef>
          <a:fillRef idx="0">
            <a:schemeClr val="dk1"/>
          </a:fillRef>
          <a:effectRef idx="0">
            <a:schemeClr val="dk1"/>
          </a:effectRef>
          <a:fontRef idx="minor">
            <a:schemeClr val="tx1"/>
          </a:fontRef>
        </p:style>
      </p:cxnSp>
      <p:sp>
        <p:nvSpPr>
          <p:cNvPr id="75" name="Oval 74"/>
          <p:cNvSpPr/>
          <p:nvPr/>
        </p:nvSpPr>
        <p:spPr>
          <a:xfrm rot="10313297">
            <a:off x="5940664" y="2147706"/>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6" name="Straight Connector 75"/>
          <p:cNvCxnSpPr>
            <a:stCxn id="75" idx="0"/>
            <a:endCxn id="3" idx="0"/>
          </p:cNvCxnSpPr>
          <p:nvPr/>
        </p:nvCxnSpPr>
        <p:spPr>
          <a:xfrm>
            <a:off x="6080869" y="2409768"/>
            <a:ext cx="112763"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1" name="Oval 100"/>
          <p:cNvSpPr/>
          <p:nvPr/>
        </p:nvSpPr>
        <p:spPr>
          <a:xfrm rot="10313297">
            <a:off x="5634805" y="2198163"/>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2" name="Straight Connector 101"/>
          <p:cNvCxnSpPr>
            <a:endCxn id="3" idx="0"/>
          </p:cNvCxnSpPr>
          <p:nvPr/>
        </p:nvCxnSpPr>
        <p:spPr>
          <a:xfrm>
            <a:off x="5844796" y="2432166"/>
            <a:ext cx="348836" cy="39690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endCxn id="3" idx="0"/>
          </p:cNvCxnSpPr>
          <p:nvPr/>
        </p:nvCxnSpPr>
        <p:spPr>
          <a:xfrm>
            <a:off x="5480987" y="2409768"/>
            <a:ext cx="712644"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4" name="Oval 103"/>
          <p:cNvSpPr/>
          <p:nvPr/>
        </p:nvSpPr>
        <p:spPr>
          <a:xfrm rot="10313297">
            <a:off x="5329319" y="2245433"/>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07" name="Oval 106"/>
          <p:cNvSpPr/>
          <p:nvPr/>
        </p:nvSpPr>
        <p:spPr>
          <a:xfrm rot="10313297">
            <a:off x="5122377" y="2463426"/>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8" name="Straight Connector 107"/>
          <p:cNvCxnSpPr>
            <a:stCxn id="107" idx="1"/>
            <a:endCxn id="3" idx="0"/>
          </p:cNvCxnSpPr>
          <p:nvPr/>
        </p:nvCxnSpPr>
        <p:spPr>
          <a:xfrm>
            <a:off x="5342278" y="2675168"/>
            <a:ext cx="851354" cy="153903"/>
          </a:xfrm>
          <a:prstGeom prst="line">
            <a:avLst/>
          </a:prstGeom>
          <a:ln w="19050"/>
        </p:spPr>
        <p:style>
          <a:lnRef idx="1">
            <a:schemeClr val="dk1"/>
          </a:lnRef>
          <a:fillRef idx="0">
            <a:schemeClr val="dk1"/>
          </a:fillRef>
          <a:effectRef idx="0">
            <a:schemeClr val="dk1"/>
          </a:effectRef>
          <a:fontRef idx="minor">
            <a:schemeClr val="tx1"/>
          </a:fontRef>
        </p:style>
      </p:cxnSp>
      <p:sp>
        <p:nvSpPr>
          <p:cNvPr id="111" name="Oval 110"/>
          <p:cNvSpPr/>
          <p:nvPr/>
        </p:nvSpPr>
        <p:spPr>
          <a:xfrm rot="10313297">
            <a:off x="6966570" y="2790350"/>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2" name="Straight Connector 111"/>
          <p:cNvCxnSpPr/>
          <p:nvPr/>
        </p:nvCxnSpPr>
        <p:spPr>
          <a:xfrm flipH="1" flipV="1">
            <a:off x="6201274" y="2800448"/>
            <a:ext cx="774155" cy="102093"/>
          </a:xfrm>
          <a:prstGeom prst="line">
            <a:avLst/>
          </a:prstGeom>
          <a:ln w="19050"/>
        </p:spPr>
        <p:style>
          <a:lnRef idx="1">
            <a:schemeClr val="dk1"/>
          </a:lnRef>
          <a:fillRef idx="0">
            <a:schemeClr val="dk1"/>
          </a:fillRef>
          <a:effectRef idx="0">
            <a:schemeClr val="dk1"/>
          </a:effectRef>
          <a:fontRef idx="minor">
            <a:schemeClr val="tx1"/>
          </a:fontRef>
        </p:style>
      </p:cxnSp>
      <p:sp>
        <p:nvSpPr>
          <p:cNvPr id="115" name="Oval 114"/>
          <p:cNvSpPr/>
          <p:nvPr/>
        </p:nvSpPr>
        <p:spPr>
          <a:xfrm rot="10313297">
            <a:off x="5129917" y="273828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6" name="Straight Connector 115"/>
          <p:cNvCxnSpPr>
            <a:stCxn id="115" idx="2"/>
            <a:endCxn id="3" idx="0"/>
          </p:cNvCxnSpPr>
          <p:nvPr/>
        </p:nvCxnSpPr>
        <p:spPr>
          <a:xfrm flipV="1">
            <a:off x="5371945" y="2829071"/>
            <a:ext cx="821687" cy="23738"/>
          </a:xfrm>
          <a:prstGeom prst="line">
            <a:avLst/>
          </a:prstGeom>
          <a:ln w="19050"/>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rot="10800000">
            <a:off x="2508914" y="2168021"/>
            <a:ext cx="1662051" cy="670127"/>
            <a:chOff x="2444266" y="4698203"/>
            <a:chExt cx="2216068" cy="893502"/>
          </a:xfrm>
        </p:grpSpPr>
        <p:cxnSp>
          <p:nvCxnSpPr>
            <p:cNvPr id="136" name="Straight Connector 135"/>
            <p:cNvCxnSpPr>
              <a:stCxn id="137" idx="0"/>
            </p:cNvCxnSpPr>
            <p:nvPr/>
          </p:nvCxnSpPr>
          <p:spPr>
            <a:xfrm flipV="1">
              <a:off x="2606430" y="4698203"/>
              <a:ext cx="927345"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7" name="Oval 136"/>
            <p:cNvSpPr/>
            <p:nvPr/>
          </p:nvSpPr>
          <p:spPr>
            <a:xfrm>
              <a:off x="244426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38" name="Straight Connector 137"/>
            <p:cNvCxnSpPr>
              <a:stCxn id="139" idx="0"/>
            </p:cNvCxnSpPr>
            <p:nvPr/>
          </p:nvCxnSpPr>
          <p:spPr>
            <a:xfrm flipV="1">
              <a:off x="3079365" y="4698203"/>
              <a:ext cx="45441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9" name="Oval 138"/>
            <p:cNvSpPr/>
            <p:nvPr/>
          </p:nvSpPr>
          <p:spPr>
            <a:xfrm>
              <a:off x="291720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0" name="Oval 139"/>
            <p:cNvSpPr/>
            <p:nvPr/>
          </p:nvSpPr>
          <p:spPr>
            <a:xfrm>
              <a:off x="339013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1" name="Straight Connector 140"/>
            <p:cNvCxnSpPr>
              <a:stCxn id="140" idx="7"/>
            </p:cNvCxnSpPr>
            <p:nvPr/>
          </p:nvCxnSpPr>
          <p:spPr>
            <a:xfrm flipH="1" flipV="1">
              <a:off x="3533775" y="4698203"/>
              <a:ext cx="133191" cy="593757"/>
            </a:xfrm>
            <a:prstGeom prst="line">
              <a:avLst/>
            </a:prstGeom>
            <a:ln w="19050"/>
          </p:spPr>
          <p:style>
            <a:lnRef idx="1">
              <a:schemeClr val="dk1"/>
            </a:lnRef>
            <a:fillRef idx="0">
              <a:schemeClr val="dk1"/>
            </a:fillRef>
            <a:effectRef idx="0">
              <a:schemeClr val="dk1"/>
            </a:effectRef>
            <a:fontRef idx="minor">
              <a:schemeClr val="tx1"/>
            </a:fontRef>
          </p:style>
        </p:cxnSp>
        <p:sp>
          <p:nvSpPr>
            <p:cNvPr id="142" name="Oval 141"/>
            <p:cNvSpPr/>
            <p:nvPr/>
          </p:nvSpPr>
          <p:spPr>
            <a:xfrm>
              <a:off x="386307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3" name="Straight Connector 142"/>
            <p:cNvCxnSpPr>
              <a:stCxn id="142" idx="0"/>
            </p:cNvCxnSpPr>
            <p:nvPr/>
          </p:nvCxnSpPr>
          <p:spPr>
            <a:xfrm flipH="1" flipV="1">
              <a:off x="3533775" y="4698203"/>
              <a:ext cx="49146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44" name="Oval 143"/>
            <p:cNvSpPr/>
            <p:nvPr/>
          </p:nvSpPr>
          <p:spPr>
            <a:xfrm>
              <a:off x="4336007"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5" name="Straight Connector 144"/>
            <p:cNvCxnSpPr>
              <a:stCxn id="144" idx="0"/>
            </p:cNvCxnSpPr>
            <p:nvPr/>
          </p:nvCxnSpPr>
          <p:spPr>
            <a:xfrm flipH="1" flipV="1">
              <a:off x="3533775" y="4698203"/>
              <a:ext cx="964396" cy="542329"/>
            </a:xfrm>
            <a:prstGeom prst="line">
              <a:avLst/>
            </a:prstGeom>
            <a:ln w="19050"/>
          </p:spPr>
          <p:style>
            <a:lnRef idx="1">
              <a:schemeClr val="dk1"/>
            </a:lnRef>
            <a:fillRef idx="0">
              <a:schemeClr val="dk1"/>
            </a:fillRef>
            <a:effectRef idx="0">
              <a:schemeClr val="dk1"/>
            </a:effectRef>
            <a:fontRef idx="minor">
              <a:schemeClr val="tx1"/>
            </a:fontRef>
          </p:style>
        </p:cxnSp>
      </p:grpSp>
      <p:sp>
        <p:nvSpPr>
          <p:cNvPr id="146" name="Oval 145"/>
          <p:cNvSpPr/>
          <p:nvPr/>
        </p:nvSpPr>
        <p:spPr>
          <a:xfrm>
            <a:off x="591765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7" name="Oval 146"/>
          <p:cNvSpPr/>
          <p:nvPr/>
        </p:nvSpPr>
        <p:spPr>
          <a:xfrm>
            <a:off x="6272359"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8" name="Straight Connector 147"/>
          <p:cNvCxnSpPr>
            <a:stCxn id="146" idx="0"/>
          </p:cNvCxnSpPr>
          <p:nvPr/>
        </p:nvCxnSpPr>
        <p:spPr>
          <a:xfrm flipV="1">
            <a:off x="6039280" y="4628327"/>
            <a:ext cx="139094" cy="425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p:cNvCxnSpPr>
            <a:stCxn id="147" idx="0"/>
            <a:endCxn id="6" idx="2"/>
          </p:cNvCxnSpPr>
          <p:nvPr/>
        </p:nvCxnSpPr>
        <p:spPr>
          <a:xfrm flipH="1" flipV="1">
            <a:off x="6193632" y="4647155"/>
            <a:ext cx="200350"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5643562"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
        <p:nvSpPr>
          <p:cNvPr id="3" name="Rounded Rectangle 2"/>
          <p:cNvSpPr/>
          <p:nvPr/>
        </p:nvSpPr>
        <p:spPr>
          <a:xfrm>
            <a:off x="5643562"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4" name="Rounded Rectangle 3"/>
          <p:cNvSpPr/>
          <p:nvPr/>
        </p:nvSpPr>
        <p:spPr>
          <a:xfrm>
            <a:off x="2807494"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5" name="Rounded Rectangle 4"/>
          <p:cNvSpPr/>
          <p:nvPr/>
        </p:nvSpPr>
        <p:spPr>
          <a:xfrm>
            <a:off x="2807494"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372" y="2800448"/>
            <a:ext cx="287125" cy="409493"/>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84" y="4238043"/>
            <a:ext cx="287125" cy="409493"/>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5" y="4238043"/>
            <a:ext cx="287125" cy="409493"/>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4" y="3343117"/>
            <a:ext cx="287125" cy="409493"/>
          </a:xfrm>
          <a:prstGeom prst="rect">
            <a:avLst/>
          </a:prstGeom>
        </p:spPr>
      </p:pic>
      <p:cxnSp>
        <p:nvCxnSpPr>
          <p:cNvPr id="158" name="Straight Connector 157"/>
          <p:cNvCxnSpPr>
            <a:endCxn id="157" idx="1"/>
          </p:cNvCxnSpPr>
          <p:nvPr/>
        </p:nvCxnSpPr>
        <p:spPr>
          <a:xfrm>
            <a:off x="6468666" y="3236265"/>
            <a:ext cx="638508" cy="311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a:stCxn id="6" idx="3"/>
            <a:endCxn id="156" idx="1"/>
          </p:cNvCxnSpPr>
          <p:nvPr/>
        </p:nvCxnSpPr>
        <p:spPr>
          <a:xfrm flipV="1">
            <a:off x="6743700" y="4442790"/>
            <a:ext cx="36347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p:cNvCxnSpPr>
            <a:stCxn id="155" idx="3"/>
            <a:endCxn id="5" idx="1"/>
          </p:cNvCxnSpPr>
          <p:nvPr/>
        </p:nvCxnSpPr>
        <p:spPr>
          <a:xfrm>
            <a:off x="2448109" y="4442790"/>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2464832" y="3028206"/>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Arrow Connector 8"/>
          <p:cNvCxnSpPr>
            <a:stCxn id="154" idx="3"/>
          </p:cNvCxnSpPr>
          <p:nvPr/>
        </p:nvCxnSpPr>
        <p:spPr>
          <a:xfrm>
            <a:off x="2474497" y="3005195"/>
            <a:ext cx="4500932" cy="587526"/>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54" idx="3"/>
          </p:cNvCxnSpPr>
          <p:nvPr/>
        </p:nvCxnSpPr>
        <p:spPr>
          <a:xfrm>
            <a:off x="2474497" y="3005195"/>
            <a:ext cx="4614096" cy="1403452"/>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2378104" y="3244084"/>
            <a:ext cx="9168" cy="895418"/>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3"/>
          </p:cNvCxnSpPr>
          <p:nvPr/>
        </p:nvCxnSpPr>
        <p:spPr>
          <a:xfrm flipV="1">
            <a:off x="2448109" y="3663548"/>
            <a:ext cx="4527320" cy="779242"/>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334146" y="4442790"/>
            <a:ext cx="4754447" cy="96917"/>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7262554" y="3732325"/>
            <a:ext cx="1" cy="485433"/>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6541" y="3350405"/>
            <a:ext cx="373820"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10</a:t>
            </a:r>
          </a:p>
        </p:txBody>
      </p:sp>
      <p:sp>
        <p:nvSpPr>
          <p:cNvPr id="77" name="TextBox 76"/>
          <p:cNvSpPr txBox="1"/>
          <p:nvPr/>
        </p:nvSpPr>
        <p:spPr>
          <a:xfrm>
            <a:off x="7619223" y="4304290"/>
            <a:ext cx="328455" cy="30008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350" dirty="0">
                <a:latin typeface="Consolas" panose="020B0609020204030204" pitchFamily="49" charset="0"/>
              </a:rPr>
              <a:t>2</a:t>
            </a:r>
          </a:p>
        </p:txBody>
      </p:sp>
      <p:sp>
        <p:nvSpPr>
          <p:cNvPr id="81" name="TextBox 80"/>
          <p:cNvSpPr txBox="1"/>
          <p:nvPr/>
        </p:nvSpPr>
        <p:spPr>
          <a:xfrm>
            <a:off x="1628941" y="2889706"/>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83" name="TextBox 82"/>
          <p:cNvSpPr txBox="1"/>
          <p:nvPr/>
        </p:nvSpPr>
        <p:spPr>
          <a:xfrm>
            <a:off x="1627692" y="4370155"/>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11" name="Multiply 10"/>
          <p:cNvSpPr/>
          <p:nvPr/>
        </p:nvSpPr>
        <p:spPr>
          <a:xfrm>
            <a:off x="6793706" y="3308973"/>
            <a:ext cx="862060" cy="424451"/>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13" name="Table 12"/>
          <p:cNvGraphicFramePr>
            <a:graphicFrameLocks noGrp="1"/>
          </p:cNvGraphicFramePr>
          <p:nvPr>
            <p:extLst>
              <p:ext uri="{D42A27DB-BD31-4B8C-83A1-F6EECF244321}">
                <p14:modId xmlns:p14="http://schemas.microsoft.com/office/powerpoint/2010/main" val="157491818"/>
              </p:ext>
            </p:extLst>
          </p:nvPr>
        </p:nvGraphicFramePr>
        <p:xfrm>
          <a:off x="827621" y="3198836"/>
          <a:ext cx="4573970" cy="2496524"/>
        </p:xfrm>
        <a:graphic>
          <a:graphicData uri="http://schemas.openxmlformats.org/drawingml/2006/table">
            <a:tbl>
              <a:tblPr>
                <a:effectLst>
                  <a:outerShdw blurRad="50800" dist="38100" dir="2700000" algn="tl" rotWithShape="0">
                    <a:prstClr val="black">
                      <a:alpha val="40000"/>
                    </a:prstClr>
                  </a:outerShdw>
                </a:effectLst>
              </a:tblPr>
              <a:tblGrid>
                <a:gridCol w="2023967">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1645128">
                  <a:extLst>
                    <a:ext uri="{9D8B030D-6E8A-4147-A177-3AD203B41FA5}">
                      <a16:colId xmlns:a16="http://schemas.microsoft.com/office/drawing/2014/main" val="20002"/>
                    </a:ext>
                  </a:extLst>
                </a:gridCol>
              </a:tblGrid>
              <a:tr h="404828">
                <a:tc>
                  <a:txBody>
                    <a:bodyPr/>
                    <a:lstStyle/>
                    <a:p>
                      <a:pPr rtl="0" fontAlgn="b"/>
                      <a:r>
                        <a:rPr lang="en-GB" sz="2100" dirty="0">
                          <a:effectLst/>
                        </a:rPr>
                        <a:t>Connected Ports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effectLst/>
                        </a:rPr>
                        <a:t>22</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endParaRPr lang="en-GB" sz="2100" dirty="0">
                        <a:effectLst/>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8615">
                <a:tc>
                  <a:txBody>
                    <a:bodyPr/>
                    <a:lstStyle/>
                    <a:p>
                      <a:pPr rtl="0" fontAlgn="b"/>
                      <a:r>
                        <a:rPr lang="en-GB" sz="2100" dirty="0">
                          <a:effectLst/>
                        </a:rPr>
                        <a:t>Possible paths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effectLst/>
                        </a:rPr>
                        <a:t>231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effectLst/>
                        </a:rPr>
                        <a:t>22*(22-1)/2</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8615">
                <a:tc>
                  <a:txBody>
                    <a:bodyPr/>
                    <a:lstStyle/>
                    <a:p>
                      <a:pPr rtl="0" fontAlgn="b"/>
                      <a:r>
                        <a:rPr lang="en-GB" sz="2100" dirty="0">
                          <a:solidFill>
                            <a:srgbClr val="FF0000"/>
                          </a:solidFill>
                          <a:effectLst/>
                        </a:rPr>
                        <a:t>Down ports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solidFill>
                            <a:srgbClr val="FF0000"/>
                          </a:solidFill>
                          <a:effectLst/>
                        </a:rPr>
                        <a:t>10</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endParaRPr lang="en-GB" sz="2100" dirty="0">
                        <a:solidFill>
                          <a:srgbClr val="FF0000"/>
                        </a:solidFill>
                        <a:effectLst/>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8615">
                <a:tc>
                  <a:txBody>
                    <a:bodyPr/>
                    <a:lstStyle/>
                    <a:p>
                      <a:pPr rtl="0" fontAlgn="b"/>
                      <a:r>
                        <a:rPr lang="en-GB" sz="2100" dirty="0">
                          <a:effectLst/>
                        </a:rPr>
                        <a:t>Reduced paths by</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effectLst/>
                        </a:rPr>
                        <a:t>105</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solidFill>
                            <a:srgbClr val="FF0000"/>
                          </a:solidFill>
                          <a:effectLst/>
                        </a:rPr>
                        <a:t>10</a:t>
                      </a:r>
                      <a:r>
                        <a:rPr lang="en-GB" sz="2100" dirty="0">
                          <a:effectLst/>
                        </a:rPr>
                        <a:t>*(22-1)/2</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8615">
                <a:tc>
                  <a:txBody>
                    <a:bodyPr/>
                    <a:lstStyle/>
                    <a:p>
                      <a:pPr rtl="0" fontAlgn="b"/>
                      <a:r>
                        <a:rPr lang="en-GB" sz="2100" dirty="0">
                          <a:effectLst/>
                        </a:rPr>
                        <a:t>Remaining</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effectLst/>
                        </a:rPr>
                        <a:t>126</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effectLst/>
                        </a:rPr>
                        <a:t>231-105</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8615">
                <a:tc>
                  <a:txBody>
                    <a:bodyPr/>
                    <a:lstStyle/>
                    <a:p>
                      <a:pPr rtl="0" fontAlgn="b"/>
                      <a:endParaRPr lang="en-GB" sz="2100" dirty="0">
                        <a:effectLst/>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2100" dirty="0">
                        <a:effectLst/>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2100" dirty="0">
                        <a:effectLst/>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8615">
                <a:tc>
                  <a:txBody>
                    <a:bodyPr/>
                    <a:lstStyle/>
                    <a:p>
                      <a:pPr rtl="0" fontAlgn="b"/>
                      <a:r>
                        <a:rPr lang="en-GB" sz="2100" dirty="0">
                          <a:effectLst/>
                        </a:rPr>
                        <a:t>Path Availability</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dirty="0">
                          <a:effectLst/>
                        </a:rPr>
                        <a:t>54.55%</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endParaRPr lang="en-GB" sz="2100" dirty="0">
                        <a:effectLst/>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6340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path availability</a:t>
            </a:r>
          </a:p>
        </p:txBody>
      </p:sp>
      <p:cxnSp>
        <p:nvCxnSpPr>
          <p:cNvPr id="8" name="Straight Connector 7"/>
          <p:cNvCxnSpPr>
            <a:stCxn id="4" idx="3"/>
            <a:endCxn id="3" idx="1"/>
          </p:cNvCxnSpPr>
          <p:nvPr/>
        </p:nvCxnSpPr>
        <p:spPr>
          <a:xfrm>
            <a:off x="3907632" y="303266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a:off x="3907632" y="444355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5" idx="0"/>
          </p:cNvCxnSpPr>
          <p:nvPr/>
        </p:nvCxnSpPr>
        <p:spPr>
          <a:xfrm>
            <a:off x="3357563"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6193631"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5" idx="2"/>
          </p:cNvCxnSpPr>
          <p:nvPr/>
        </p:nvCxnSpPr>
        <p:spPr>
          <a:xfrm flipV="1">
            <a:off x="2662054" y="4647155"/>
            <a:ext cx="695509" cy="406747"/>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p:cNvSpPr/>
          <p:nvPr/>
        </p:nvSpPr>
        <p:spPr>
          <a:xfrm>
            <a:off x="2540431"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2" name="Straight Connector 41"/>
          <p:cNvCxnSpPr>
            <a:stCxn id="43" idx="0"/>
            <a:endCxn id="5" idx="2"/>
          </p:cNvCxnSpPr>
          <p:nvPr/>
        </p:nvCxnSpPr>
        <p:spPr>
          <a:xfrm flipV="1">
            <a:off x="3016755" y="4647155"/>
            <a:ext cx="340808" cy="406747"/>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p:cNvSpPr/>
          <p:nvPr/>
        </p:nvSpPr>
        <p:spPr>
          <a:xfrm>
            <a:off x="2895133"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46" name="Oval 45"/>
          <p:cNvSpPr/>
          <p:nvPr/>
        </p:nvSpPr>
        <p:spPr>
          <a:xfrm>
            <a:off x="3249834"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7" name="Straight Connector 46"/>
          <p:cNvCxnSpPr>
            <a:stCxn id="46" idx="7"/>
            <a:endCxn id="5" idx="2"/>
          </p:cNvCxnSpPr>
          <p:nvPr/>
        </p:nvCxnSpPr>
        <p:spPr>
          <a:xfrm flipH="1" flipV="1">
            <a:off x="3362104" y="4647155"/>
            <a:ext cx="90812" cy="445318"/>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p:cNvSpPr/>
          <p:nvPr/>
        </p:nvSpPr>
        <p:spPr>
          <a:xfrm>
            <a:off x="3604535"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55" name="Straight Connector 54"/>
          <p:cNvCxnSpPr>
            <a:stCxn id="54" idx="0"/>
            <a:endCxn id="5" idx="2"/>
          </p:cNvCxnSpPr>
          <p:nvPr/>
        </p:nvCxnSpPr>
        <p:spPr>
          <a:xfrm flipH="1" flipV="1">
            <a:off x="3374317" y="4647155"/>
            <a:ext cx="335087"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1" name="Oval 60"/>
          <p:cNvSpPr/>
          <p:nvPr/>
        </p:nvSpPr>
        <p:spPr>
          <a:xfrm>
            <a:off x="395923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3" name="Straight Connector 62"/>
          <p:cNvCxnSpPr>
            <a:stCxn id="61" idx="0"/>
            <a:endCxn id="5" idx="2"/>
          </p:cNvCxnSpPr>
          <p:nvPr/>
        </p:nvCxnSpPr>
        <p:spPr>
          <a:xfrm flipH="1" flipV="1">
            <a:off x="3390440" y="4647155"/>
            <a:ext cx="657543" cy="406747"/>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a:stCxn id="68" idx="6"/>
            <a:endCxn id="3" idx="0"/>
          </p:cNvCxnSpPr>
          <p:nvPr/>
        </p:nvCxnSpPr>
        <p:spPr>
          <a:xfrm flipH="1">
            <a:off x="6193631" y="2689352"/>
            <a:ext cx="913544" cy="139719"/>
          </a:xfrm>
          <a:prstGeom prst="line">
            <a:avLst/>
          </a:prstGeom>
          <a:ln w="19050"/>
        </p:spPr>
        <p:style>
          <a:lnRef idx="1">
            <a:schemeClr val="dk1"/>
          </a:lnRef>
          <a:fillRef idx="0">
            <a:schemeClr val="dk1"/>
          </a:fillRef>
          <a:effectRef idx="0">
            <a:schemeClr val="dk1"/>
          </a:effectRef>
          <a:fontRef idx="minor">
            <a:schemeClr val="tx1"/>
          </a:fontRef>
        </p:style>
      </p:cxnSp>
      <p:sp>
        <p:nvSpPr>
          <p:cNvPr id="68" name="Oval 67"/>
          <p:cNvSpPr/>
          <p:nvPr/>
        </p:nvSpPr>
        <p:spPr>
          <a:xfrm rot="10313297">
            <a:off x="7105959" y="254050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9" name="Straight Connector 68"/>
          <p:cNvCxnSpPr>
            <a:stCxn id="70" idx="6"/>
            <a:endCxn id="3" idx="0"/>
          </p:cNvCxnSpPr>
          <p:nvPr/>
        </p:nvCxnSpPr>
        <p:spPr>
          <a:xfrm flipH="1">
            <a:off x="6193631" y="2497182"/>
            <a:ext cx="708039" cy="331889"/>
          </a:xfrm>
          <a:prstGeom prst="line">
            <a:avLst/>
          </a:prstGeom>
          <a:ln w="19050"/>
        </p:spPr>
        <p:style>
          <a:lnRef idx="1">
            <a:schemeClr val="dk1"/>
          </a:lnRef>
          <a:fillRef idx="0">
            <a:schemeClr val="dk1"/>
          </a:fillRef>
          <a:effectRef idx="0">
            <a:schemeClr val="dk1"/>
          </a:effectRef>
          <a:fontRef idx="minor">
            <a:schemeClr val="tx1"/>
          </a:fontRef>
        </p:style>
      </p:cxnSp>
      <p:sp>
        <p:nvSpPr>
          <p:cNvPr id="70" name="Oval 69"/>
          <p:cNvSpPr/>
          <p:nvPr/>
        </p:nvSpPr>
        <p:spPr>
          <a:xfrm rot="10313297">
            <a:off x="6900454" y="234833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71" name="Oval 70"/>
          <p:cNvSpPr/>
          <p:nvPr/>
        </p:nvSpPr>
        <p:spPr>
          <a:xfrm rot="10313297">
            <a:off x="6599014" y="2195534"/>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2" name="Straight Connector 71"/>
          <p:cNvCxnSpPr>
            <a:stCxn id="71" idx="7"/>
            <a:endCxn id="3" idx="0"/>
          </p:cNvCxnSpPr>
          <p:nvPr/>
        </p:nvCxnSpPr>
        <p:spPr>
          <a:xfrm flipH="1">
            <a:off x="6193631" y="2431546"/>
            <a:ext cx="455004" cy="397525"/>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p:cNvSpPr/>
          <p:nvPr/>
        </p:nvSpPr>
        <p:spPr>
          <a:xfrm rot="10313297">
            <a:off x="6266017" y="2141110"/>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4" name="Straight Connector 73"/>
          <p:cNvCxnSpPr>
            <a:stCxn id="73" idx="7"/>
            <a:endCxn id="3" idx="0"/>
          </p:cNvCxnSpPr>
          <p:nvPr/>
        </p:nvCxnSpPr>
        <p:spPr>
          <a:xfrm flipH="1">
            <a:off x="6193631" y="2377122"/>
            <a:ext cx="122007" cy="451949"/>
          </a:xfrm>
          <a:prstGeom prst="line">
            <a:avLst/>
          </a:prstGeom>
          <a:ln w="19050"/>
        </p:spPr>
        <p:style>
          <a:lnRef idx="1">
            <a:schemeClr val="dk1"/>
          </a:lnRef>
          <a:fillRef idx="0">
            <a:schemeClr val="dk1"/>
          </a:fillRef>
          <a:effectRef idx="0">
            <a:schemeClr val="dk1"/>
          </a:effectRef>
          <a:fontRef idx="minor">
            <a:schemeClr val="tx1"/>
          </a:fontRef>
        </p:style>
      </p:cxnSp>
      <p:sp>
        <p:nvSpPr>
          <p:cNvPr id="75" name="Oval 74"/>
          <p:cNvSpPr/>
          <p:nvPr/>
        </p:nvSpPr>
        <p:spPr>
          <a:xfrm rot="10313297">
            <a:off x="5940664" y="2147706"/>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6" name="Straight Connector 75"/>
          <p:cNvCxnSpPr>
            <a:stCxn id="75" idx="0"/>
            <a:endCxn id="3" idx="0"/>
          </p:cNvCxnSpPr>
          <p:nvPr/>
        </p:nvCxnSpPr>
        <p:spPr>
          <a:xfrm>
            <a:off x="6080869" y="2409768"/>
            <a:ext cx="112763"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1" name="Oval 100"/>
          <p:cNvSpPr/>
          <p:nvPr/>
        </p:nvSpPr>
        <p:spPr>
          <a:xfrm rot="10313297">
            <a:off x="5634805" y="2198163"/>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2" name="Straight Connector 101"/>
          <p:cNvCxnSpPr>
            <a:endCxn id="3" idx="0"/>
          </p:cNvCxnSpPr>
          <p:nvPr/>
        </p:nvCxnSpPr>
        <p:spPr>
          <a:xfrm>
            <a:off x="5844796" y="2432166"/>
            <a:ext cx="348836" cy="39690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endCxn id="3" idx="0"/>
          </p:cNvCxnSpPr>
          <p:nvPr/>
        </p:nvCxnSpPr>
        <p:spPr>
          <a:xfrm>
            <a:off x="5480987" y="2409768"/>
            <a:ext cx="712644"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4" name="Oval 103"/>
          <p:cNvSpPr/>
          <p:nvPr/>
        </p:nvSpPr>
        <p:spPr>
          <a:xfrm rot="10313297">
            <a:off x="5329319" y="2245433"/>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07" name="Oval 106"/>
          <p:cNvSpPr/>
          <p:nvPr/>
        </p:nvSpPr>
        <p:spPr>
          <a:xfrm rot="10313297">
            <a:off x="5122377" y="2463426"/>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8" name="Straight Connector 107"/>
          <p:cNvCxnSpPr>
            <a:stCxn id="107" idx="1"/>
            <a:endCxn id="3" idx="0"/>
          </p:cNvCxnSpPr>
          <p:nvPr/>
        </p:nvCxnSpPr>
        <p:spPr>
          <a:xfrm>
            <a:off x="5342278" y="2675168"/>
            <a:ext cx="851354" cy="153903"/>
          </a:xfrm>
          <a:prstGeom prst="line">
            <a:avLst/>
          </a:prstGeom>
          <a:ln w="19050"/>
        </p:spPr>
        <p:style>
          <a:lnRef idx="1">
            <a:schemeClr val="dk1"/>
          </a:lnRef>
          <a:fillRef idx="0">
            <a:schemeClr val="dk1"/>
          </a:fillRef>
          <a:effectRef idx="0">
            <a:schemeClr val="dk1"/>
          </a:effectRef>
          <a:fontRef idx="minor">
            <a:schemeClr val="tx1"/>
          </a:fontRef>
        </p:style>
      </p:cxnSp>
      <p:sp>
        <p:nvSpPr>
          <p:cNvPr id="111" name="Oval 110"/>
          <p:cNvSpPr/>
          <p:nvPr/>
        </p:nvSpPr>
        <p:spPr>
          <a:xfrm rot="10313297">
            <a:off x="6966570" y="2790350"/>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2" name="Straight Connector 111"/>
          <p:cNvCxnSpPr/>
          <p:nvPr/>
        </p:nvCxnSpPr>
        <p:spPr>
          <a:xfrm flipH="1" flipV="1">
            <a:off x="6201274" y="2800448"/>
            <a:ext cx="774155" cy="102093"/>
          </a:xfrm>
          <a:prstGeom prst="line">
            <a:avLst/>
          </a:prstGeom>
          <a:ln w="19050"/>
        </p:spPr>
        <p:style>
          <a:lnRef idx="1">
            <a:schemeClr val="dk1"/>
          </a:lnRef>
          <a:fillRef idx="0">
            <a:schemeClr val="dk1"/>
          </a:fillRef>
          <a:effectRef idx="0">
            <a:schemeClr val="dk1"/>
          </a:effectRef>
          <a:fontRef idx="minor">
            <a:schemeClr val="tx1"/>
          </a:fontRef>
        </p:style>
      </p:cxnSp>
      <p:sp>
        <p:nvSpPr>
          <p:cNvPr id="115" name="Oval 114"/>
          <p:cNvSpPr/>
          <p:nvPr/>
        </p:nvSpPr>
        <p:spPr>
          <a:xfrm rot="10313297">
            <a:off x="5129917" y="2738281"/>
            <a:ext cx="243245" cy="263380"/>
          </a:xfrm>
          <a:prstGeom prst="ellipse">
            <a:avLst/>
          </a:prstGeom>
          <a:solidFill>
            <a:schemeClr val="bg2">
              <a:lumMod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6" name="Straight Connector 115"/>
          <p:cNvCxnSpPr>
            <a:stCxn id="115" idx="2"/>
            <a:endCxn id="3" idx="0"/>
          </p:cNvCxnSpPr>
          <p:nvPr/>
        </p:nvCxnSpPr>
        <p:spPr>
          <a:xfrm flipV="1">
            <a:off x="5371945" y="2829071"/>
            <a:ext cx="821687" cy="23738"/>
          </a:xfrm>
          <a:prstGeom prst="line">
            <a:avLst/>
          </a:prstGeom>
          <a:ln w="19050"/>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rot="10800000">
            <a:off x="2508914" y="2168021"/>
            <a:ext cx="1662051" cy="670127"/>
            <a:chOff x="2444266" y="4698203"/>
            <a:chExt cx="2216068" cy="893502"/>
          </a:xfrm>
        </p:grpSpPr>
        <p:cxnSp>
          <p:nvCxnSpPr>
            <p:cNvPr id="136" name="Straight Connector 135"/>
            <p:cNvCxnSpPr>
              <a:stCxn id="137" idx="0"/>
            </p:cNvCxnSpPr>
            <p:nvPr/>
          </p:nvCxnSpPr>
          <p:spPr>
            <a:xfrm flipV="1">
              <a:off x="2606430" y="4698203"/>
              <a:ext cx="927345"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7" name="Oval 136"/>
            <p:cNvSpPr/>
            <p:nvPr/>
          </p:nvSpPr>
          <p:spPr>
            <a:xfrm>
              <a:off x="244426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38" name="Straight Connector 137"/>
            <p:cNvCxnSpPr>
              <a:stCxn id="139" idx="0"/>
            </p:cNvCxnSpPr>
            <p:nvPr/>
          </p:nvCxnSpPr>
          <p:spPr>
            <a:xfrm flipV="1">
              <a:off x="3079365" y="4698203"/>
              <a:ext cx="45441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9" name="Oval 138"/>
            <p:cNvSpPr/>
            <p:nvPr/>
          </p:nvSpPr>
          <p:spPr>
            <a:xfrm>
              <a:off x="291720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0" name="Oval 139"/>
            <p:cNvSpPr/>
            <p:nvPr/>
          </p:nvSpPr>
          <p:spPr>
            <a:xfrm>
              <a:off x="3390136"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1" name="Straight Connector 140"/>
            <p:cNvCxnSpPr>
              <a:stCxn id="140" idx="7"/>
            </p:cNvCxnSpPr>
            <p:nvPr/>
          </p:nvCxnSpPr>
          <p:spPr>
            <a:xfrm flipH="1" flipV="1">
              <a:off x="3533775" y="4698203"/>
              <a:ext cx="133191" cy="593757"/>
            </a:xfrm>
            <a:prstGeom prst="line">
              <a:avLst/>
            </a:prstGeom>
            <a:ln w="19050"/>
          </p:spPr>
          <p:style>
            <a:lnRef idx="1">
              <a:schemeClr val="dk1"/>
            </a:lnRef>
            <a:fillRef idx="0">
              <a:schemeClr val="dk1"/>
            </a:fillRef>
            <a:effectRef idx="0">
              <a:schemeClr val="dk1"/>
            </a:effectRef>
            <a:fontRef idx="minor">
              <a:schemeClr val="tx1"/>
            </a:fontRef>
          </p:style>
        </p:cxnSp>
        <p:sp>
          <p:nvSpPr>
            <p:cNvPr id="142" name="Oval 141"/>
            <p:cNvSpPr/>
            <p:nvPr/>
          </p:nvSpPr>
          <p:spPr>
            <a:xfrm>
              <a:off x="3863071"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3" name="Straight Connector 142"/>
            <p:cNvCxnSpPr>
              <a:stCxn id="142" idx="0"/>
            </p:cNvCxnSpPr>
            <p:nvPr/>
          </p:nvCxnSpPr>
          <p:spPr>
            <a:xfrm flipH="1" flipV="1">
              <a:off x="3533775" y="4698203"/>
              <a:ext cx="49146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44" name="Oval 143"/>
            <p:cNvSpPr/>
            <p:nvPr/>
          </p:nvSpPr>
          <p:spPr>
            <a:xfrm>
              <a:off x="4336007" y="5240532"/>
              <a:ext cx="324327" cy="351173"/>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5" name="Straight Connector 144"/>
            <p:cNvCxnSpPr>
              <a:stCxn id="144" idx="0"/>
            </p:cNvCxnSpPr>
            <p:nvPr/>
          </p:nvCxnSpPr>
          <p:spPr>
            <a:xfrm flipH="1" flipV="1">
              <a:off x="3533775" y="4698203"/>
              <a:ext cx="964396" cy="542329"/>
            </a:xfrm>
            <a:prstGeom prst="line">
              <a:avLst/>
            </a:prstGeom>
            <a:ln w="19050"/>
          </p:spPr>
          <p:style>
            <a:lnRef idx="1">
              <a:schemeClr val="dk1"/>
            </a:lnRef>
            <a:fillRef idx="0">
              <a:schemeClr val="dk1"/>
            </a:fillRef>
            <a:effectRef idx="0">
              <a:schemeClr val="dk1"/>
            </a:effectRef>
            <a:fontRef idx="minor">
              <a:schemeClr val="tx1"/>
            </a:fontRef>
          </p:style>
        </p:cxnSp>
      </p:grpSp>
      <p:sp>
        <p:nvSpPr>
          <p:cNvPr id="146" name="Oval 145"/>
          <p:cNvSpPr/>
          <p:nvPr/>
        </p:nvSpPr>
        <p:spPr>
          <a:xfrm>
            <a:off x="591765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7" name="Oval 146"/>
          <p:cNvSpPr/>
          <p:nvPr/>
        </p:nvSpPr>
        <p:spPr>
          <a:xfrm>
            <a:off x="6272359"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8" name="Straight Connector 147"/>
          <p:cNvCxnSpPr>
            <a:stCxn id="146" idx="0"/>
          </p:cNvCxnSpPr>
          <p:nvPr/>
        </p:nvCxnSpPr>
        <p:spPr>
          <a:xfrm flipV="1">
            <a:off x="6039280" y="4628327"/>
            <a:ext cx="139094" cy="425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p:cNvCxnSpPr>
            <a:stCxn id="147" idx="0"/>
            <a:endCxn id="6" idx="2"/>
          </p:cNvCxnSpPr>
          <p:nvPr/>
        </p:nvCxnSpPr>
        <p:spPr>
          <a:xfrm flipH="1" flipV="1">
            <a:off x="6193632" y="4647155"/>
            <a:ext cx="200350"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5643562"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
        <p:nvSpPr>
          <p:cNvPr id="3" name="Rounded Rectangle 2"/>
          <p:cNvSpPr/>
          <p:nvPr/>
        </p:nvSpPr>
        <p:spPr>
          <a:xfrm>
            <a:off x="5643562"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4" name="Rounded Rectangle 3"/>
          <p:cNvSpPr/>
          <p:nvPr/>
        </p:nvSpPr>
        <p:spPr>
          <a:xfrm>
            <a:off x="2807494"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5" name="Rounded Rectangle 4"/>
          <p:cNvSpPr/>
          <p:nvPr/>
        </p:nvSpPr>
        <p:spPr>
          <a:xfrm>
            <a:off x="2807494"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372" y="2800448"/>
            <a:ext cx="287125" cy="409493"/>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84" y="4238043"/>
            <a:ext cx="287125" cy="409493"/>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5" y="4238043"/>
            <a:ext cx="287125" cy="409493"/>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4" y="3343117"/>
            <a:ext cx="287125" cy="409493"/>
          </a:xfrm>
          <a:prstGeom prst="rect">
            <a:avLst/>
          </a:prstGeom>
        </p:spPr>
      </p:pic>
      <p:cxnSp>
        <p:nvCxnSpPr>
          <p:cNvPr id="158" name="Straight Connector 157"/>
          <p:cNvCxnSpPr>
            <a:endCxn id="157" idx="1"/>
          </p:cNvCxnSpPr>
          <p:nvPr/>
        </p:nvCxnSpPr>
        <p:spPr>
          <a:xfrm>
            <a:off x="6468666" y="3236265"/>
            <a:ext cx="638508" cy="311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a:stCxn id="6" idx="3"/>
            <a:endCxn id="156" idx="1"/>
          </p:cNvCxnSpPr>
          <p:nvPr/>
        </p:nvCxnSpPr>
        <p:spPr>
          <a:xfrm flipV="1">
            <a:off x="6743700" y="4442790"/>
            <a:ext cx="36347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p:cNvCxnSpPr>
            <a:stCxn id="155" idx="3"/>
            <a:endCxn id="5" idx="1"/>
          </p:cNvCxnSpPr>
          <p:nvPr/>
        </p:nvCxnSpPr>
        <p:spPr>
          <a:xfrm>
            <a:off x="2448109" y="4442790"/>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2464832" y="3028206"/>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Arrow Connector 8"/>
          <p:cNvCxnSpPr>
            <a:stCxn id="154" idx="3"/>
          </p:cNvCxnSpPr>
          <p:nvPr/>
        </p:nvCxnSpPr>
        <p:spPr>
          <a:xfrm>
            <a:off x="2474497" y="3005195"/>
            <a:ext cx="4500932" cy="587526"/>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54" idx="3"/>
          </p:cNvCxnSpPr>
          <p:nvPr/>
        </p:nvCxnSpPr>
        <p:spPr>
          <a:xfrm>
            <a:off x="2474497" y="3005195"/>
            <a:ext cx="4614096" cy="1403452"/>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2378104" y="3244084"/>
            <a:ext cx="9168" cy="895418"/>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3"/>
          </p:cNvCxnSpPr>
          <p:nvPr/>
        </p:nvCxnSpPr>
        <p:spPr>
          <a:xfrm flipV="1">
            <a:off x="2448109" y="3663548"/>
            <a:ext cx="4527320" cy="779242"/>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334146" y="4442790"/>
            <a:ext cx="4754447" cy="96917"/>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7262554" y="3732325"/>
            <a:ext cx="1" cy="485433"/>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6541" y="3350405"/>
            <a:ext cx="373820"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10</a:t>
            </a:r>
          </a:p>
        </p:txBody>
      </p:sp>
      <p:sp>
        <p:nvSpPr>
          <p:cNvPr id="77" name="TextBox 76"/>
          <p:cNvSpPr txBox="1"/>
          <p:nvPr/>
        </p:nvSpPr>
        <p:spPr>
          <a:xfrm>
            <a:off x="7619223" y="4304290"/>
            <a:ext cx="328455" cy="30008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350" dirty="0">
                <a:latin typeface="Consolas" panose="020B0609020204030204" pitchFamily="49" charset="0"/>
              </a:rPr>
              <a:t>2</a:t>
            </a:r>
          </a:p>
        </p:txBody>
      </p:sp>
      <p:sp>
        <p:nvSpPr>
          <p:cNvPr id="81" name="TextBox 80"/>
          <p:cNvSpPr txBox="1"/>
          <p:nvPr/>
        </p:nvSpPr>
        <p:spPr>
          <a:xfrm>
            <a:off x="1628941" y="2889706"/>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83" name="TextBox 82"/>
          <p:cNvSpPr txBox="1"/>
          <p:nvPr/>
        </p:nvSpPr>
        <p:spPr>
          <a:xfrm>
            <a:off x="1627692" y="4370155"/>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11" name="Multiply 10"/>
          <p:cNvSpPr/>
          <p:nvPr/>
        </p:nvSpPr>
        <p:spPr>
          <a:xfrm>
            <a:off x="6793706" y="3308973"/>
            <a:ext cx="862060" cy="424451"/>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13" name="Table 12"/>
          <p:cNvGraphicFramePr>
            <a:graphicFrameLocks noGrp="1"/>
          </p:cNvGraphicFramePr>
          <p:nvPr>
            <p:extLst>
              <p:ext uri="{D42A27DB-BD31-4B8C-83A1-F6EECF244321}">
                <p14:modId xmlns:p14="http://schemas.microsoft.com/office/powerpoint/2010/main" val="1257528738"/>
              </p:ext>
            </p:extLst>
          </p:nvPr>
        </p:nvGraphicFramePr>
        <p:xfrm>
          <a:off x="890514" y="3212250"/>
          <a:ext cx="3664393" cy="2482330"/>
        </p:xfrm>
        <a:graphic>
          <a:graphicData uri="http://schemas.openxmlformats.org/drawingml/2006/table">
            <a:tbl>
              <a:tblPr>
                <a:effectLst>
                  <a:outerShdw blurRad="50800" dist="38100" dir="2700000" algn="tl" rotWithShape="0">
                    <a:prstClr val="black">
                      <a:alpha val="40000"/>
                    </a:prstClr>
                  </a:outerShdw>
                </a:effectLst>
              </a:tblPr>
              <a:tblGrid>
                <a:gridCol w="2662892">
                  <a:extLst>
                    <a:ext uri="{9D8B030D-6E8A-4147-A177-3AD203B41FA5}">
                      <a16:colId xmlns:a16="http://schemas.microsoft.com/office/drawing/2014/main" val="20000"/>
                    </a:ext>
                  </a:extLst>
                </a:gridCol>
                <a:gridCol w="1001501">
                  <a:extLst>
                    <a:ext uri="{9D8B030D-6E8A-4147-A177-3AD203B41FA5}">
                      <a16:colId xmlns:a16="http://schemas.microsoft.com/office/drawing/2014/main" val="20001"/>
                    </a:ext>
                  </a:extLst>
                </a:gridCol>
              </a:tblGrid>
              <a:tr h="390634">
                <a:tc>
                  <a:txBody>
                    <a:bodyPr/>
                    <a:lstStyle/>
                    <a:p>
                      <a:pPr rtl="0" fontAlgn="b"/>
                      <a:r>
                        <a:rPr lang="en-GB" sz="2100" b="0" dirty="0">
                          <a:effectLst/>
                        </a:rPr>
                        <a:t>Connected Ports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b="1" dirty="0">
                          <a:solidFill>
                            <a:srgbClr val="FF0000"/>
                          </a:solidFill>
                          <a:effectLst/>
                        </a:rPr>
                        <a:t>314</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8615">
                <a:tc>
                  <a:txBody>
                    <a:bodyPr/>
                    <a:lstStyle/>
                    <a:p>
                      <a:pPr rtl="0" fontAlgn="b"/>
                      <a:r>
                        <a:rPr lang="en-GB" sz="2100" b="0" dirty="0">
                          <a:solidFill>
                            <a:schemeClr val="bg1">
                              <a:lumMod val="65000"/>
                            </a:schemeClr>
                          </a:solidFill>
                          <a:effectLst/>
                        </a:rPr>
                        <a:t>Possible paths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b="0" dirty="0">
                          <a:solidFill>
                            <a:schemeClr val="bg1">
                              <a:lumMod val="65000"/>
                            </a:schemeClr>
                          </a:solidFill>
                          <a:effectLst/>
                        </a:rPr>
                        <a:t>49141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8615">
                <a:tc>
                  <a:txBody>
                    <a:bodyPr/>
                    <a:lstStyle/>
                    <a:p>
                      <a:pPr rtl="0" fontAlgn="b"/>
                      <a:r>
                        <a:rPr lang="en-GB" sz="2100" b="0" dirty="0">
                          <a:solidFill>
                            <a:srgbClr val="FF0000"/>
                          </a:solidFill>
                          <a:effectLst/>
                        </a:rPr>
                        <a:t>Down ports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b="1" dirty="0">
                          <a:solidFill>
                            <a:srgbClr val="FF0000"/>
                          </a:solidFill>
                          <a:effectLst/>
                        </a:rPr>
                        <a:t>10</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8615">
                <a:tc>
                  <a:txBody>
                    <a:bodyPr/>
                    <a:lstStyle/>
                    <a:p>
                      <a:pPr rtl="0" fontAlgn="b"/>
                      <a:r>
                        <a:rPr lang="en-GB" sz="2100" b="0" dirty="0">
                          <a:solidFill>
                            <a:schemeClr val="bg1">
                              <a:lumMod val="65000"/>
                            </a:schemeClr>
                          </a:solidFill>
                          <a:effectLst/>
                        </a:rPr>
                        <a:t>Reduced paths by</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b="0" dirty="0">
                          <a:solidFill>
                            <a:schemeClr val="bg1">
                              <a:lumMod val="65000"/>
                            </a:schemeClr>
                          </a:solidFill>
                          <a:effectLst/>
                        </a:rPr>
                        <a:t>1565</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8615">
                <a:tc>
                  <a:txBody>
                    <a:bodyPr/>
                    <a:lstStyle/>
                    <a:p>
                      <a:pPr rtl="0" fontAlgn="b"/>
                      <a:r>
                        <a:rPr lang="en-GB" sz="2100" b="0" dirty="0">
                          <a:solidFill>
                            <a:schemeClr val="bg1">
                              <a:lumMod val="65000"/>
                            </a:schemeClr>
                          </a:solidFill>
                          <a:effectLst/>
                        </a:rPr>
                        <a:t>Remaining</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b="0" dirty="0">
                          <a:solidFill>
                            <a:schemeClr val="bg1">
                              <a:lumMod val="65000"/>
                            </a:schemeClr>
                          </a:solidFill>
                          <a:effectLst/>
                        </a:rPr>
                        <a:t>47576</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8615">
                <a:tc>
                  <a:txBody>
                    <a:bodyPr/>
                    <a:lstStyle/>
                    <a:p>
                      <a:pPr rtl="0" fontAlgn="b"/>
                      <a:endParaRPr lang="en-GB" sz="2100" b="0" dirty="0">
                        <a:effectLst/>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2100" b="0" dirty="0">
                        <a:effectLst/>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8615">
                <a:tc>
                  <a:txBody>
                    <a:bodyPr/>
                    <a:lstStyle/>
                    <a:p>
                      <a:pPr rtl="0" fontAlgn="b"/>
                      <a:r>
                        <a:rPr lang="en-GB" sz="2100" b="0" dirty="0">
                          <a:effectLst/>
                        </a:rPr>
                        <a:t>Path Availability</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2100" b="0" dirty="0">
                          <a:effectLst/>
                        </a:rPr>
                        <a:t>96.82%</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970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..another way to do it – by </a:t>
            </a:r>
            <a:r>
              <a:rPr lang="en-GB" b="1" dirty="0"/>
              <a:t>port capacity?</a:t>
            </a:r>
          </a:p>
        </p:txBody>
      </p:sp>
      <p:cxnSp>
        <p:nvCxnSpPr>
          <p:cNvPr id="8" name="Straight Connector 7"/>
          <p:cNvCxnSpPr>
            <a:stCxn id="4" idx="3"/>
            <a:endCxn id="3" idx="1"/>
          </p:cNvCxnSpPr>
          <p:nvPr/>
        </p:nvCxnSpPr>
        <p:spPr>
          <a:xfrm>
            <a:off x="3907632" y="303266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a:off x="3907632" y="444355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5" idx="0"/>
          </p:cNvCxnSpPr>
          <p:nvPr/>
        </p:nvCxnSpPr>
        <p:spPr>
          <a:xfrm>
            <a:off x="3357563"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6193631"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5" idx="2"/>
          </p:cNvCxnSpPr>
          <p:nvPr/>
        </p:nvCxnSpPr>
        <p:spPr>
          <a:xfrm flipV="1">
            <a:off x="2662054" y="4647155"/>
            <a:ext cx="695509" cy="406747"/>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p:cNvSpPr/>
          <p:nvPr/>
        </p:nvSpPr>
        <p:spPr>
          <a:xfrm>
            <a:off x="2540431"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2" name="Straight Connector 41"/>
          <p:cNvCxnSpPr>
            <a:stCxn id="43" idx="0"/>
            <a:endCxn id="5" idx="2"/>
          </p:cNvCxnSpPr>
          <p:nvPr/>
        </p:nvCxnSpPr>
        <p:spPr>
          <a:xfrm flipV="1">
            <a:off x="3016755" y="4647155"/>
            <a:ext cx="340808" cy="406747"/>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p:cNvSpPr/>
          <p:nvPr/>
        </p:nvSpPr>
        <p:spPr>
          <a:xfrm>
            <a:off x="2895133"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46" name="Oval 45"/>
          <p:cNvSpPr/>
          <p:nvPr/>
        </p:nvSpPr>
        <p:spPr>
          <a:xfrm>
            <a:off x="3249834"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7" name="Straight Connector 46"/>
          <p:cNvCxnSpPr>
            <a:stCxn id="46" idx="7"/>
            <a:endCxn id="5" idx="2"/>
          </p:cNvCxnSpPr>
          <p:nvPr/>
        </p:nvCxnSpPr>
        <p:spPr>
          <a:xfrm flipH="1" flipV="1">
            <a:off x="3362104" y="4647155"/>
            <a:ext cx="90812" cy="445318"/>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p:cNvSpPr/>
          <p:nvPr/>
        </p:nvSpPr>
        <p:spPr>
          <a:xfrm>
            <a:off x="3604535"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55" name="Straight Connector 54"/>
          <p:cNvCxnSpPr>
            <a:stCxn id="54" idx="0"/>
            <a:endCxn id="5" idx="2"/>
          </p:cNvCxnSpPr>
          <p:nvPr/>
        </p:nvCxnSpPr>
        <p:spPr>
          <a:xfrm flipH="1" flipV="1">
            <a:off x="3374317" y="4647155"/>
            <a:ext cx="335087"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1" name="Oval 60"/>
          <p:cNvSpPr/>
          <p:nvPr/>
        </p:nvSpPr>
        <p:spPr>
          <a:xfrm>
            <a:off x="395923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3" name="Straight Connector 62"/>
          <p:cNvCxnSpPr>
            <a:stCxn id="61" idx="0"/>
            <a:endCxn id="5" idx="2"/>
          </p:cNvCxnSpPr>
          <p:nvPr/>
        </p:nvCxnSpPr>
        <p:spPr>
          <a:xfrm flipH="1" flipV="1">
            <a:off x="3390440" y="4647155"/>
            <a:ext cx="657543" cy="406747"/>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a:stCxn id="68" idx="6"/>
            <a:endCxn id="3" idx="0"/>
          </p:cNvCxnSpPr>
          <p:nvPr/>
        </p:nvCxnSpPr>
        <p:spPr>
          <a:xfrm flipH="1">
            <a:off x="6193631" y="2689352"/>
            <a:ext cx="913544" cy="139719"/>
          </a:xfrm>
          <a:prstGeom prst="line">
            <a:avLst/>
          </a:prstGeom>
          <a:ln w="19050"/>
        </p:spPr>
        <p:style>
          <a:lnRef idx="1">
            <a:schemeClr val="dk1"/>
          </a:lnRef>
          <a:fillRef idx="0">
            <a:schemeClr val="dk1"/>
          </a:fillRef>
          <a:effectRef idx="0">
            <a:schemeClr val="dk1"/>
          </a:effectRef>
          <a:fontRef idx="minor">
            <a:schemeClr val="tx1"/>
          </a:fontRef>
        </p:style>
      </p:cxnSp>
      <p:sp>
        <p:nvSpPr>
          <p:cNvPr id="68" name="Oval 67"/>
          <p:cNvSpPr/>
          <p:nvPr/>
        </p:nvSpPr>
        <p:spPr>
          <a:xfrm rot="10313297">
            <a:off x="7105959" y="254050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9" name="Straight Connector 68"/>
          <p:cNvCxnSpPr>
            <a:stCxn id="70" idx="6"/>
            <a:endCxn id="3" idx="0"/>
          </p:cNvCxnSpPr>
          <p:nvPr/>
        </p:nvCxnSpPr>
        <p:spPr>
          <a:xfrm flipH="1">
            <a:off x="6193631" y="2497182"/>
            <a:ext cx="708039" cy="331889"/>
          </a:xfrm>
          <a:prstGeom prst="line">
            <a:avLst/>
          </a:prstGeom>
          <a:ln w="19050"/>
        </p:spPr>
        <p:style>
          <a:lnRef idx="1">
            <a:schemeClr val="dk1"/>
          </a:lnRef>
          <a:fillRef idx="0">
            <a:schemeClr val="dk1"/>
          </a:fillRef>
          <a:effectRef idx="0">
            <a:schemeClr val="dk1"/>
          </a:effectRef>
          <a:fontRef idx="minor">
            <a:schemeClr val="tx1"/>
          </a:fontRef>
        </p:style>
      </p:cxnSp>
      <p:sp>
        <p:nvSpPr>
          <p:cNvPr id="70" name="Oval 69"/>
          <p:cNvSpPr/>
          <p:nvPr/>
        </p:nvSpPr>
        <p:spPr>
          <a:xfrm rot="10313297">
            <a:off x="6900454" y="234833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71" name="Oval 70"/>
          <p:cNvSpPr/>
          <p:nvPr/>
        </p:nvSpPr>
        <p:spPr>
          <a:xfrm rot="10313297">
            <a:off x="6599014" y="2195534"/>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2" name="Straight Connector 71"/>
          <p:cNvCxnSpPr>
            <a:stCxn id="71" idx="7"/>
            <a:endCxn id="3" idx="0"/>
          </p:cNvCxnSpPr>
          <p:nvPr/>
        </p:nvCxnSpPr>
        <p:spPr>
          <a:xfrm flipH="1">
            <a:off x="6193631" y="2431546"/>
            <a:ext cx="455004" cy="397525"/>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p:cNvSpPr/>
          <p:nvPr/>
        </p:nvSpPr>
        <p:spPr>
          <a:xfrm rot="10313297">
            <a:off x="6266017" y="214111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4" name="Straight Connector 73"/>
          <p:cNvCxnSpPr>
            <a:stCxn id="73" idx="7"/>
            <a:endCxn id="3" idx="0"/>
          </p:cNvCxnSpPr>
          <p:nvPr/>
        </p:nvCxnSpPr>
        <p:spPr>
          <a:xfrm flipH="1">
            <a:off x="6193631" y="2377122"/>
            <a:ext cx="122007" cy="451949"/>
          </a:xfrm>
          <a:prstGeom prst="line">
            <a:avLst/>
          </a:prstGeom>
          <a:ln w="19050"/>
        </p:spPr>
        <p:style>
          <a:lnRef idx="1">
            <a:schemeClr val="dk1"/>
          </a:lnRef>
          <a:fillRef idx="0">
            <a:schemeClr val="dk1"/>
          </a:fillRef>
          <a:effectRef idx="0">
            <a:schemeClr val="dk1"/>
          </a:effectRef>
          <a:fontRef idx="minor">
            <a:schemeClr val="tx1"/>
          </a:fontRef>
        </p:style>
      </p:cxnSp>
      <p:sp>
        <p:nvSpPr>
          <p:cNvPr id="75" name="Oval 74"/>
          <p:cNvSpPr/>
          <p:nvPr/>
        </p:nvSpPr>
        <p:spPr>
          <a:xfrm rot="10313297">
            <a:off x="5940664" y="214770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6" name="Straight Connector 75"/>
          <p:cNvCxnSpPr>
            <a:stCxn id="75" idx="0"/>
            <a:endCxn id="3" idx="0"/>
          </p:cNvCxnSpPr>
          <p:nvPr/>
        </p:nvCxnSpPr>
        <p:spPr>
          <a:xfrm>
            <a:off x="6080869" y="2409768"/>
            <a:ext cx="112763"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1" name="Oval 100"/>
          <p:cNvSpPr/>
          <p:nvPr/>
        </p:nvSpPr>
        <p:spPr>
          <a:xfrm rot="10313297">
            <a:off x="5634805" y="219816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2" name="Straight Connector 101"/>
          <p:cNvCxnSpPr>
            <a:endCxn id="3" idx="0"/>
          </p:cNvCxnSpPr>
          <p:nvPr/>
        </p:nvCxnSpPr>
        <p:spPr>
          <a:xfrm>
            <a:off x="5844796" y="2432166"/>
            <a:ext cx="348836" cy="39690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endCxn id="3" idx="0"/>
          </p:cNvCxnSpPr>
          <p:nvPr/>
        </p:nvCxnSpPr>
        <p:spPr>
          <a:xfrm>
            <a:off x="5480987" y="2409768"/>
            <a:ext cx="712644"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4" name="Oval 103"/>
          <p:cNvSpPr/>
          <p:nvPr/>
        </p:nvSpPr>
        <p:spPr>
          <a:xfrm rot="10313297">
            <a:off x="5329319" y="224543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07" name="Oval 106"/>
          <p:cNvSpPr/>
          <p:nvPr/>
        </p:nvSpPr>
        <p:spPr>
          <a:xfrm rot="10313297">
            <a:off x="5122377" y="246342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8" name="Straight Connector 107"/>
          <p:cNvCxnSpPr>
            <a:stCxn id="107" idx="1"/>
            <a:endCxn id="3" idx="0"/>
          </p:cNvCxnSpPr>
          <p:nvPr/>
        </p:nvCxnSpPr>
        <p:spPr>
          <a:xfrm>
            <a:off x="5342278" y="2675168"/>
            <a:ext cx="851354" cy="153903"/>
          </a:xfrm>
          <a:prstGeom prst="line">
            <a:avLst/>
          </a:prstGeom>
          <a:ln w="19050"/>
        </p:spPr>
        <p:style>
          <a:lnRef idx="1">
            <a:schemeClr val="dk1"/>
          </a:lnRef>
          <a:fillRef idx="0">
            <a:schemeClr val="dk1"/>
          </a:fillRef>
          <a:effectRef idx="0">
            <a:schemeClr val="dk1"/>
          </a:effectRef>
          <a:fontRef idx="minor">
            <a:schemeClr val="tx1"/>
          </a:fontRef>
        </p:style>
      </p:cxnSp>
      <p:sp>
        <p:nvSpPr>
          <p:cNvPr id="111" name="Oval 110"/>
          <p:cNvSpPr/>
          <p:nvPr/>
        </p:nvSpPr>
        <p:spPr>
          <a:xfrm rot="10313297">
            <a:off x="6966570" y="279035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2" name="Straight Connector 111"/>
          <p:cNvCxnSpPr/>
          <p:nvPr/>
        </p:nvCxnSpPr>
        <p:spPr>
          <a:xfrm flipH="1" flipV="1">
            <a:off x="6201274" y="2800448"/>
            <a:ext cx="774155" cy="102093"/>
          </a:xfrm>
          <a:prstGeom prst="line">
            <a:avLst/>
          </a:prstGeom>
          <a:ln w="19050"/>
        </p:spPr>
        <p:style>
          <a:lnRef idx="1">
            <a:schemeClr val="dk1"/>
          </a:lnRef>
          <a:fillRef idx="0">
            <a:schemeClr val="dk1"/>
          </a:fillRef>
          <a:effectRef idx="0">
            <a:schemeClr val="dk1"/>
          </a:effectRef>
          <a:fontRef idx="minor">
            <a:schemeClr val="tx1"/>
          </a:fontRef>
        </p:style>
      </p:cxnSp>
      <p:sp>
        <p:nvSpPr>
          <p:cNvPr id="115" name="Oval 114"/>
          <p:cNvSpPr/>
          <p:nvPr/>
        </p:nvSpPr>
        <p:spPr>
          <a:xfrm rot="10313297">
            <a:off x="5129917" y="273828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6" name="Straight Connector 115"/>
          <p:cNvCxnSpPr>
            <a:stCxn id="115" idx="2"/>
            <a:endCxn id="3" idx="0"/>
          </p:cNvCxnSpPr>
          <p:nvPr/>
        </p:nvCxnSpPr>
        <p:spPr>
          <a:xfrm flipV="1">
            <a:off x="5371945" y="2829071"/>
            <a:ext cx="821687" cy="23738"/>
          </a:xfrm>
          <a:prstGeom prst="line">
            <a:avLst/>
          </a:prstGeom>
          <a:ln w="19050"/>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rot="10800000">
            <a:off x="2508914" y="2168021"/>
            <a:ext cx="1662051" cy="670127"/>
            <a:chOff x="2444266" y="4698203"/>
            <a:chExt cx="2216068" cy="893502"/>
          </a:xfrm>
        </p:grpSpPr>
        <p:cxnSp>
          <p:nvCxnSpPr>
            <p:cNvPr id="136" name="Straight Connector 135"/>
            <p:cNvCxnSpPr>
              <a:stCxn id="137" idx="0"/>
            </p:cNvCxnSpPr>
            <p:nvPr/>
          </p:nvCxnSpPr>
          <p:spPr>
            <a:xfrm flipV="1">
              <a:off x="2606430" y="4698203"/>
              <a:ext cx="927345"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7" name="Oval 136"/>
            <p:cNvSpPr/>
            <p:nvPr/>
          </p:nvSpPr>
          <p:spPr>
            <a:xfrm>
              <a:off x="2444266" y="5240532"/>
              <a:ext cx="324327" cy="351173"/>
            </a:xfrm>
            <a:prstGeom prst="ellipse">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38" name="Straight Connector 137"/>
            <p:cNvCxnSpPr>
              <a:stCxn id="139" idx="0"/>
            </p:cNvCxnSpPr>
            <p:nvPr/>
          </p:nvCxnSpPr>
          <p:spPr>
            <a:xfrm flipV="1">
              <a:off x="3079365" y="4698203"/>
              <a:ext cx="45441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39" name="Oval 138"/>
            <p:cNvSpPr/>
            <p:nvPr/>
          </p:nvSpPr>
          <p:spPr>
            <a:xfrm>
              <a:off x="2917201" y="5240532"/>
              <a:ext cx="324327" cy="351173"/>
            </a:xfrm>
            <a:prstGeom prst="ellipse">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0" name="Oval 139"/>
            <p:cNvSpPr/>
            <p:nvPr/>
          </p:nvSpPr>
          <p:spPr>
            <a:xfrm>
              <a:off x="3390136" y="5240532"/>
              <a:ext cx="324327" cy="351173"/>
            </a:xfrm>
            <a:prstGeom prst="ellipse">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1" name="Straight Connector 140"/>
            <p:cNvCxnSpPr>
              <a:stCxn id="140" idx="7"/>
            </p:cNvCxnSpPr>
            <p:nvPr/>
          </p:nvCxnSpPr>
          <p:spPr>
            <a:xfrm flipH="1" flipV="1">
              <a:off x="3533775" y="4698203"/>
              <a:ext cx="133191" cy="593757"/>
            </a:xfrm>
            <a:prstGeom prst="line">
              <a:avLst/>
            </a:prstGeom>
            <a:ln w="19050"/>
          </p:spPr>
          <p:style>
            <a:lnRef idx="1">
              <a:schemeClr val="dk1"/>
            </a:lnRef>
            <a:fillRef idx="0">
              <a:schemeClr val="dk1"/>
            </a:fillRef>
            <a:effectRef idx="0">
              <a:schemeClr val="dk1"/>
            </a:effectRef>
            <a:fontRef idx="minor">
              <a:schemeClr val="tx1"/>
            </a:fontRef>
          </p:style>
        </p:cxnSp>
        <p:sp>
          <p:nvSpPr>
            <p:cNvPr id="142" name="Oval 141"/>
            <p:cNvSpPr/>
            <p:nvPr/>
          </p:nvSpPr>
          <p:spPr>
            <a:xfrm>
              <a:off x="3863071" y="5240532"/>
              <a:ext cx="324327" cy="351173"/>
            </a:xfrm>
            <a:prstGeom prst="ellipse">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3" name="Straight Connector 142"/>
            <p:cNvCxnSpPr>
              <a:stCxn id="142" idx="0"/>
            </p:cNvCxnSpPr>
            <p:nvPr/>
          </p:nvCxnSpPr>
          <p:spPr>
            <a:xfrm flipH="1" flipV="1">
              <a:off x="3533775" y="4698203"/>
              <a:ext cx="491460" cy="542329"/>
            </a:xfrm>
            <a:prstGeom prst="line">
              <a:avLst/>
            </a:prstGeom>
            <a:ln w="19050"/>
          </p:spPr>
          <p:style>
            <a:lnRef idx="1">
              <a:schemeClr val="dk1"/>
            </a:lnRef>
            <a:fillRef idx="0">
              <a:schemeClr val="dk1"/>
            </a:fillRef>
            <a:effectRef idx="0">
              <a:schemeClr val="dk1"/>
            </a:effectRef>
            <a:fontRef idx="minor">
              <a:schemeClr val="tx1"/>
            </a:fontRef>
          </p:style>
        </p:cxnSp>
        <p:sp>
          <p:nvSpPr>
            <p:cNvPr id="144" name="Oval 143"/>
            <p:cNvSpPr/>
            <p:nvPr/>
          </p:nvSpPr>
          <p:spPr>
            <a:xfrm>
              <a:off x="4336007" y="5240532"/>
              <a:ext cx="324327" cy="351173"/>
            </a:xfrm>
            <a:prstGeom prst="ellipse">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5" name="Straight Connector 144"/>
            <p:cNvCxnSpPr>
              <a:stCxn id="144" idx="0"/>
            </p:cNvCxnSpPr>
            <p:nvPr/>
          </p:nvCxnSpPr>
          <p:spPr>
            <a:xfrm flipH="1" flipV="1">
              <a:off x="3533775" y="4698203"/>
              <a:ext cx="964396" cy="542329"/>
            </a:xfrm>
            <a:prstGeom prst="line">
              <a:avLst/>
            </a:prstGeom>
            <a:ln w="19050"/>
          </p:spPr>
          <p:style>
            <a:lnRef idx="1">
              <a:schemeClr val="dk1"/>
            </a:lnRef>
            <a:fillRef idx="0">
              <a:schemeClr val="dk1"/>
            </a:fillRef>
            <a:effectRef idx="0">
              <a:schemeClr val="dk1"/>
            </a:effectRef>
            <a:fontRef idx="minor">
              <a:schemeClr val="tx1"/>
            </a:fontRef>
          </p:style>
        </p:cxnSp>
      </p:grpSp>
      <p:sp>
        <p:nvSpPr>
          <p:cNvPr id="146" name="Oval 145"/>
          <p:cNvSpPr/>
          <p:nvPr/>
        </p:nvSpPr>
        <p:spPr>
          <a:xfrm>
            <a:off x="591765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7" name="Oval 146"/>
          <p:cNvSpPr/>
          <p:nvPr/>
        </p:nvSpPr>
        <p:spPr>
          <a:xfrm>
            <a:off x="6272359"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8" name="Straight Connector 147"/>
          <p:cNvCxnSpPr>
            <a:stCxn id="146" idx="0"/>
          </p:cNvCxnSpPr>
          <p:nvPr/>
        </p:nvCxnSpPr>
        <p:spPr>
          <a:xfrm flipV="1">
            <a:off x="6039280" y="4628327"/>
            <a:ext cx="139094" cy="425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p:cNvCxnSpPr>
            <a:stCxn id="147" idx="0"/>
            <a:endCxn id="6" idx="2"/>
          </p:cNvCxnSpPr>
          <p:nvPr/>
        </p:nvCxnSpPr>
        <p:spPr>
          <a:xfrm flipH="1" flipV="1">
            <a:off x="6193632" y="4647155"/>
            <a:ext cx="200350"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5643562"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
        <p:nvSpPr>
          <p:cNvPr id="3" name="Rounded Rectangle 2"/>
          <p:cNvSpPr/>
          <p:nvPr/>
        </p:nvSpPr>
        <p:spPr>
          <a:xfrm>
            <a:off x="5643562"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4" name="Rounded Rectangle 3"/>
          <p:cNvSpPr/>
          <p:nvPr/>
        </p:nvSpPr>
        <p:spPr>
          <a:xfrm>
            <a:off x="2807494"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5" name="Rounded Rectangle 4"/>
          <p:cNvSpPr/>
          <p:nvPr/>
        </p:nvSpPr>
        <p:spPr>
          <a:xfrm>
            <a:off x="2807494"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372" y="2800448"/>
            <a:ext cx="287125" cy="409493"/>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84" y="4238043"/>
            <a:ext cx="287125" cy="409493"/>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5" y="4238043"/>
            <a:ext cx="287125" cy="409493"/>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4" y="3343117"/>
            <a:ext cx="287125" cy="409493"/>
          </a:xfrm>
          <a:prstGeom prst="rect">
            <a:avLst/>
          </a:prstGeom>
        </p:spPr>
      </p:pic>
      <p:cxnSp>
        <p:nvCxnSpPr>
          <p:cNvPr id="158" name="Straight Connector 157"/>
          <p:cNvCxnSpPr>
            <a:endCxn id="157" idx="1"/>
          </p:cNvCxnSpPr>
          <p:nvPr/>
        </p:nvCxnSpPr>
        <p:spPr>
          <a:xfrm>
            <a:off x="6468666" y="3236265"/>
            <a:ext cx="638508" cy="311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a:stCxn id="6" idx="3"/>
            <a:endCxn id="156" idx="1"/>
          </p:cNvCxnSpPr>
          <p:nvPr/>
        </p:nvCxnSpPr>
        <p:spPr>
          <a:xfrm flipV="1">
            <a:off x="6743700" y="4442790"/>
            <a:ext cx="36347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p:cNvCxnSpPr>
            <a:stCxn id="155" idx="3"/>
            <a:endCxn id="5" idx="1"/>
          </p:cNvCxnSpPr>
          <p:nvPr/>
        </p:nvCxnSpPr>
        <p:spPr>
          <a:xfrm>
            <a:off x="2448109" y="4442790"/>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2464832" y="3028206"/>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Arrow Connector 8"/>
          <p:cNvCxnSpPr>
            <a:stCxn id="154" idx="3"/>
          </p:cNvCxnSpPr>
          <p:nvPr/>
        </p:nvCxnSpPr>
        <p:spPr>
          <a:xfrm>
            <a:off x="2474497" y="3005195"/>
            <a:ext cx="4500932" cy="587526"/>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54" idx="3"/>
          </p:cNvCxnSpPr>
          <p:nvPr/>
        </p:nvCxnSpPr>
        <p:spPr>
          <a:xfrm>
            <a:off x="2474497" y="3005195"/>
            <a:ext cx="4614096" cy="1403452"/>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2378104" y="3244084"/>
            <a:ext cx="9168" cy="895418"/>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3"/>
          </p:cNvCxnSpPr>
          <p:nvPr/>
        </p:nvCxnSpPr>
        <p:spPr>
          <a:xfrm flipV="1">
            <a:off x="2448109" y="3663548"/>
            <a:ext cx="4527320" cy="779242"/>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334146" y="4442790"/>
            <a:ext cx="4754447" cy="96917"/>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7262554" y="3732325"/>
            <a:ext cx="1" cy="485433"/>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6541" y="3350405"/>
            <a:ext cx="373820"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10</a:t>
            </a:r>
          </a:p>
        </p:txBody>
      </p:sp>
      <p:sp>
        <p:nvSpPr>
          <p:cNvPr id="77" name="TextBox 76"/>
          <p:cNvSpPr txBox="1"/>
          <p:nvPr/>
        </p:nvSpPr>
        <p:spPr>
          <a:xfrm>
            <a:off x="7619223" y="4304290"/>
            <a:ext cx="328455" cy="30008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350" dirty="0">
                <a:latin typeface="Consolas" panose="020B0609020204030204" pitchFamily="49" charset="0"/>
              </a:rPr>
              <a:t>2</a:t>
            </a:r>
          </a:p>
        </p:txBody>
      </p:sp>
      <p:sp>
        <p:nvSpPr>
          <p:cNvPr id="81" name="TextBox 80"/>
          <p:cNvSpPr txBox="1"/>
          <p:nvPr/>
        </p:nvSpPr>
        <p:spPr>
          <a:xfrm>
            <a:off x="1628941" y="2889706"/>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83" name="TextBox 82"/>
          <p:cNvSpPr txBox="1"/>
          <p:nvPr/>
        </p:nvSpPr>
        <p:spPr>
          <a:xfrm>
            <a:off x="1627692" y="4370155"/>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11" name="Multiply 10"/>
          <p:cNvSpPr/>
          <p:nvPr/>
        </p:nvSpPr>
        <p:spPr>
          <a:xfrm>
            <a:off x="1886113" y="2857348"/>
            <a:ext cx="862060" cy="424451"/>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13" name="Table 12"/>
          <p:cNvGraphicFramePr>
            <a:graphicFrameLocks noGrp="1"/>
          </p:cNvGraphicFramePr>
          <p:nvPr>
            <p:extLst>
              <p:ext uri="{D42A27DB-BD31-4B8C-83A1-F6EECF244321}">
                <p14:modId xmlns:p14="http://schemas.microsoft.com/office/powerpoint/2010/main" val="2944466046"/>
              </p:ext>
            </p:extLst>
          </p:nvPr>
        </p:nvGraphicFramePr>
        <p:xfrm>
          <a:off x="3874168" y="2332486"/>
          <a:ext cx="3063849" cy="3028960"/>
        </p:xfrm>
        <a:graphic>
          <a:graphicData uri="http://schemas.openxmlformats.org/drawingml/2006/table">
            <a:tbl>
              <a:tblPr>
                <a:effectLst>
                  <a:outerShdw blurRad="50800" dist="38100" dir="2700000" algn="tl" rotWithShape="0">
                    <a:prstClr val="black">
                      <a:alpha val="40000"/>
                    </a:prstClr>
                  </a:outerShdw>
                </a:effectLst>
              </a:tblPr>
              <a:tblGrid>
                <a:gridCol w="2119439">
                  <a:extLst>
                    <a:ext uri="{9D8B030D-6E8A-4147-A177-3AD203B41FA5}">
                      <a16:colId xmlns:a16="http://schemas.microsoft.com/office/drawing/2014/main" val="20000"/>
                    </a:ext>
                  </a:extLst>
                </a:gridCol>
                <a:gridCol w="944410">
                  <a:extLst>
                    <a:ext uri="{9D8B030D-6E8A-4147-A177-3AD203B41FA5}">
                      <a16:colId xmlns:a16="http://schemas.microsoft.com/office/drawing/2014/main" val="20001"/>
                    </a:ext>
                  </a:extLst>
                </a:gridCol>
              </a:tblGrid>
              <a:tr h="302895">
                <a:tc>
                  <a:txBody>
                    <a:bodyPr/>
                    <a:lstStyle/>
                    <a:p>
                      <a:pPr algn="ctr" rtl="0" fontAlgn="b"/>
                      <a:r>
                        <a:rPr lang="en-GB" sz="1800" b="1" dirty="0">
                          <a:solidFill>
                            <a:schemeClr val="bg1"/>
                          </a:solidFill>
                          <a:effectLst/>
                        </a:rPr>
                        <a:t>Port</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GB" sz="1800" b="1" dirty="0">
                          <a:solidFill>
                            <a:schemeClr val="bg1"/>
                          </a:solidFill>
                          <a:effectLst/>
                        </a:rPr>
                        <a:t>Mbps</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02895">
                <a:tc>
                  <a:txBody>
                    <a:bodyPr/>
                    <a:lstStyle/>
                    <a:p>
                      <a:pPr rtl="0" fontAlgn="b"/>
                      <a:r>
                        <a:rPr lang="en-GB" sz="1800" dirty="0">
                          <a:solidFill>
                            <a:schemeClr val="tx1"/>
                          </a:solidFill>
                          <a:effectLst/>
                        </a:rPr>
                        <a:t>Port</a:t>
                      </a:r>
                      <a:r>
                        <a:rPr lang="en-GB" sz="1800" baseline="0" dirty="0">
                          <a:solidFill>
                            <a:schemeClr val="tx1"/>
                          </a:solidFill>
                          <a:effectLst/>
                        </a:rPr>
                        <a:t> 1</a:t>
                      </a:r>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100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2895">
                <a:tc>
                  <a:txBody>
                    <a:bodyPr/>
                    <a:lstStyle/>
                    <a:p>
                      <a:pPr rtl="0" fontAlgn="b"/>
                      <a:r>
                        <a:rPr lang="en-GB" sz="1800" dirty="0">
                          <a:solidFill>
                            <a:schemeClr val="tx1"/>
                          </a:solidFill>
                          <a:effectLst/>
                        </a:rPr>
                        <a:t>Port 2</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1000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895">
                <a:tc>
                  <a:txBody>
                    <a:bodyPr/>
                    <a:lstStyle/>
                    <a:p>
                      <a:pPr rtl="0" fontAlgn="b"/>
                      <a:r>
                        <a:rPr lang="en-GB" sz="1800" dirty="0">
                          <a:solidFill>
                            <a:schemeClr val="tx1"/>
                          </a:solidFill>
                          <a:effectLst/>
                        </a:rPr>
                        <a:t>Port 3</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1000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895">
                <a:tc>
                  <a:txBody>
                    <a:bodyPr/>
                    <a:lstStyle/>
                    <a:p>
                      <a:pPr rtl="0" fontAlgn="b"/>
                      <a:r>
                        <a:rPr lang="en-GB" sz="1800" dirty="0">
                          <a:solidFill>
                            <a:schemeClr val="tx1"/>
                          </a:solidFill>
                          <a:effectLst/>
                        </a:rPr>
                        <a:t>Port 4</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1000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2895">
                <a:tc>
                  <a:txBody>
                    <a:bodyPr/>
                    <a:lstStyle/>
                    <a:p>
                      <a:pPr rtl="0" fontAlgn="b"/>
                      <a:r>
                        <a:rPr lang="en-GB" sz="1800" dirty="0">
                          <a:solidFill>
                            <a:schemeClr val="tx1"/>
                          </a:solidFill>
                          <a:effectLst/>
                        </a:rPr>
                        <a:t>Port 5</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10000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895">
                <a:tc>
                  <a:txBody>
                    <a:bodyPr/>
                    <a:lstStyle/>
                    <a:p>
                      <a:pPr rtl="0" fontAlgn="b"/>
                      <a:r>
                        <a:rPr lang="en-GB" sz="1800" dirty="0">
                          <a:solidFill>
                            <a:schemeClr val="tx1"/>
                          </a:solidFill>
                          <a:effectLst/>
                        </a:rPr>
                        <a:t>…</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2895">
                <a:tc>
                  <a:txBody>
                    <a:bodyPr/>
                    <a:lstStyle/>
                    <a:p>
                      <a:pPr rtl="0" fontAlgn="b"/>
                      <a:r>
                        <a:rPr lang="en-GB" sz="1800" dirty="0">
                          <a:solidFill>
                            <a:schemeClr val="tx1"/>
                          </a:solidFill>
                          <a:effectLst/>
                        </a:rPr>
                        <a:t>Connected</a:t>
                      </a:r>
                      <a:r>
                        <a:rPr lang="en-GB" sz="1800" baseline="0" dirty="0">
                          <a:solidFill>
                            <a:schemeClr val="tx1"/>
                          </a:solidFill>
                          <a:effectLst/>
                        </a:rPr>
                        <a:t> capacity</a:t>
                      </a:r>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2339000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895">
                <a:tc>
                  <a:txBody>
                    <a:bodyPr/>
                    <a:lstStyle/>
                    <a:p>
                      <a:pPr rtl="0" fontAlgn="b"/>
                      <a:r>
                        <a:rPr lang="en-GB" sz="1800" dirty="0">
                          <a:solidFill>
                            <a:schemeClr val="tx1"/>
                          </a:solidFill>
                          <a:effectLst/>
                        </a:rPr>
                        <a:t>Capacity </a:t>
                      </a:r>
                      <a:r>
                        <a:rPr lang="en-GB" sz="1800" baseline="0" dirty="0">
                          <a:solidFill>
                            <a:schemeClr val="tx1"/>
                          </a:solidFill>
                          <a:effectLst/>
                        </a:rPr>
                        <a:t>down</a:t>
                      </a:r>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 -13100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895">
                <a:tc>
                  <a:txBody>
                    <a:bodyPr/>
                    <a:lstStyle/>
                    <a:p>
                      <a:pPr rtl="0" fontAlgn="b"/>
                      <a:r>
                        <a:rPr lang="en-GB" sz="1800" dirty="0">
                          <a:solidFill>
                            <a:schemeClr val="tx1"/>
                          </a:solidFill>
                          <a:effectLst/>
                        </a:rPr>
                        <a:t>Remaining availability</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i="0" kern="1200" dirty="0">
                          <a:solidFill>
                            <a:schemeClr val="tx1"/>
                          </a:solidFill>
                          <a:effectLst/>
                          <a:latin typeface="+mn-lt"/>
                          <a:ea typeface="+mn-ea"/>
                          <a:cs typeface="+mn-cs"/>
                        </a:rPr>
                        <a:t>99.44 %</a:t>
                      </a:r>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6697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..another way to do it – by </a:t>
            </a:r>
            <a:r>
              <a:rPr lang="en-GB" b="1" dirty="0"/>
              <a:t>port capacity?</a:t>
            </a:r>
          </a:p>
        </p:txBody>
      </p:sp>
      <p:cxnSp>
        <p:nvCxnSpPr>
          <p:cNvPr id="8" name="Straight Connector 7"/>
          <p:cNvCxnSpPr>
            <a:stCxn id="4" idx="3"/>
            <a:endCxn id="3" idx="1"/>
          </p:cNvCxnSpPr>
          <p:nvPr/>
        </p:nvCxnSpPr>
        <p:spPr>
          <a:xfrm>
            <a:off x="3907632" y="303266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1"/>
          </p:cNvCxnSpPr>
          <p:nvPr/>
        </p:nvCxnSpPr>
        <p:spPr>
          <a:xfrm>
            <a:off x="3907632" y="4443558"/>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5" idx="0"/>
          </p:cNvCxnSpPr>
          <p:nvPr/>
        </p:nvCxnSpPr>
        <p:spPr>
          <a:xfrm>
            <a:off x="3357563"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6193631" y="3236264"/>
            <a:ext cx="0" cy="1003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0"/>
            <a:endCxn id="5" idx="2"/>
          </p:cNvCxnSpPr>
          <p:nvPr/>
        </p:nvCxnSpPr>
        <p:spPr>
          <a:xfrm flipV="1">
            <a:off x="2662054" y="4647155"/>
            <a:ext cx="695509" cy="406747"/>
          </a:xfrm>
          <a:prstGeom prst="line">
            <a:avLst/>
          </a:prstGeom>
          <a:ln w="19050"/>
        </p:spPr>
        <p:style>
          <a:lnRef idx="1">
            <a:schemeClr val="dk1"/>
          </a:lnRef>
          <a:fillRef idx="0">
            <a:schemeClr val="dk1"/>
          </a:fillRef>
          <a:effectRef idx="0">
            <a:schemeClr val="dk1"/>
          </a:effectRef>
          <a:fontRef idx="minor">
            <a:schemeClr val="tx1"/>
          </a:fontRef>
        </p:style>
      </p:cxnSp>
      <p:sp>
        <p:nvSpPr>
          <p:cNvPr id="23" name="Oval 22"/>
          <p:cNvSpPr/>
          <p:nvPr/>
        </p:nvSpPr>
        <p:spPr>
          <a:xfrm>
            <a:off x="2540431"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2" name="Straight Connector 41"/>
          <p:cNvCxnSpPr>
            <a:stCxn id="43" idx="0"/>
            <a:endCxn id="5" idx="2"/>
          </p:cNvCxnSpPr>
          <p:nvPr/>
        </p:nvCxnSpPr>
        <p:spPr>
          <a:xfrm flipV="1">
            <a:off x="3016755" y="4647155"/>
            <a:ext cx="340808" cy="406747"/>
          </a:xfrm>
          <a:prstGeom prst="line">
            <a:avLst/>
          </a:prstGeom>
          <a:ln w="19050"/>
        </p:spPr>
        <p:style>
          <a:lnRef idx="1">
            <a:schemeClr val="dk1"/>
          </a:lnRef>
          <a:fillRef idx="0">
            <a:schemeClr val="dk1"/>
          </a:fillRef>
          <a:effectRef idx="0">
            <a:schemeClr val="dk1"/>
          </a:effectRef>
          <a:fontRef idx="minor">
            <a:schemeClr val="tx1"/>
          </a:fontRef>
        </p:style>
      </p:cxnSp>
      <p:sp>
        <p:nvSpPr>
          <p:cNvPr id="43" name="Oval 42"/>
          <p:cNvSpPr/>
          <p:nvPr/>
        </p:nvSpPr>
        <p:spPr>
          <a:xfrm>
            <a:off x="2895133"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46" name="Oval 45"/>
          <p:cNvSpPr/>
          <p:nvPr/>
        </p:nvSpPr>
        <p:spPr>
          <a:xfrm>
            <a:off x="3249834"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47" name="Straight Connector 46"/>
          <p:cNvCxnSpPr>
            <a:stCxn id="46" idx="7"/>
            <a:endCxn id="5" idx="2"/>
          </p:cNvCxnSpPr>
          <p:nvPr/>
        </p:nvCxnSpPr>
        <p:spPr>
          <a:xfrm flipH="1" flipV="1">
            <a:off x="3362104" y="4647155"/>
            <a:ext cx="90812" cy="445318"/>
          </a:xfrm>
          <a:prstGeom prst="line">
            <a:avLst/>
          </a:prstGeom>
          <a:ln w="19050"/>
        </p:spPr>
        <p:style>
          <a:lnRef idx="1">
            <a:schemeClr val="dk1"/>
          </a:lnRef>
          <a:fillRef idx="0">
            <a:schemeClr val="dk1"/>
          </a:fillRef>
          <a:effectRef idx="0">
            <a:schemeClr val="dk1"/>
          </a:effectRef>
          <a:fontRef idx="minor">
            <a:schemeClr val="tx1"/>
          </a:fontRef>
        </p:style>
      </p:cxnSp>
      <p:sp>
        <p:nvSpPr>
          <p:cNvPr id="54" name="Oval 53"/>
          <p:cNvSpPr/>
          <p:nvPr/>
        </p:nvSpPr>
        <p:spPr>
          <a:xfrm>
            <a:off x="3604535"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55" name="Straight Connector 54"/>
          <p:cNvCxnSpPr>
            <a:stCxn id="54" idx="0"/>
            <a:endCxn id="5" idx="2"/>
          </p:cNvCxnSpPr>
          <p:nvPr/>
        </p:nvCxnSpPr>
        <p:spPr>
          <a:xfrm flipH="1" flipV="1">
            <a:off x="3374317" y="4647155"/>
            <a:ext cx="335087"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1" name="Oval 60"/>
          <p:cNvSpPr/>
          <p:nvPr/>
        </p:nvSpPr>
        <p:spPr>
          <a:xfrm>
            <a:off x="395923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3" name="Straight Connector 62"/>
          <p:cNvCxnSpPr>
            <a:stCxn id="61" idx="0"/>
            <a:endCxn id="5" idx="2"/>
          </p:cNvCxnSpPr>
          <p:nvPr/>
        </p:nvCxnSpPr>
        <p:spPr>
          <a:xfrm flipH="1" flipV="1">
            <a:off x="3390440" y="4647155"/>
            <a:ext cx="657543" cy="406747"/>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p:cNvCxnSpPr>
            <a:stCxn id="68" idx="6"/>
            <a:endCxn id="3" idx="0"/>
          </p:cNvCxnSpPr>
          <p:nvPr/>
        </p:nvCxnSpPr>
        <p:spPr>
          <a:xfrm flipH="1">
            <a:off x="6193631" y="2689352"/>
            <a:ext cx="913544" cy="139719"/>
          </a:xfrm>
          <a:prstGeom prst="line">
            <a:avLst/>
          </a:prstGeom>
          <a:ln w="19050"/>
        </p:spPr>
        <p:style>
          <a:lnRef idx="1">
            <a:schemeClr val="dk1"/>
          </a:lnRef>
          <a:fillRef idx="0">
            <a:schemeClr val="dk1"/>
          </a:fillRef>
          <a:effectRef idx="0">
            <a:schemeClr val="dk1"/>
          </a:effectRef>
          <a:fontRef idx="minor">
            <a:schemeClr val="tx1"/>
          </a:fontRef>
        </p:style>
      </p:cxnSp>
      <p:sp>
        <p:nvSpPr>
          <p:cNvPr id="68" name="Oval 67"/>
          <p:cNvSpPr/>
          <p:nvPr/>
        </p:nvSpPr>
        <p:spPr>
          <a:xfrm rot="10313297">
            <a:off x="7105959" y="254050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69" name="Straight Connector 68"/>
          <p:cNvCxnSpPr>
            <a:stCxn id="70" idx="6"/>
            <a:endCxn id="3" idx="0"/>
          </p:cNvCxnSpPr>
          <p:nvPr/>
        </p:nvCxnSpPr>
        <p:spPr>
          <a:xfrm flipH="1">
            <a:off x="6193631" y="2497182"/>
            <a:ext cx="708039" cy="331889"/>
          </a:xfrm>
          <a:prstGeom prst="line">
            <a:avLst/>
          </a:prstGeom>
          <a:ln w="19050"/>
        </p:spPr>
        <p:style>
          <a:lnRef idx="1">
            <a:schemeClr val="dk1"/>
          </a:lnRef>
          <a:fillRef idx="0">
            <a:schemeClr val="dk1"/>
          </a:fillRef>
          <a:effectRef idx="0">
            <a:schemeClr val="dk1"/>
          </a:effectRef>
          <a:fontRef idx="minor">
            <a:schemeClr val="tx1"/>
          </a:fontRef>
        </p:style>
      </p:cxnSp>
      <p:sp>
        <p:nvSpPr>
          <p:cNvPr id="70" name="Oval 69"/>
          <p:cNvSpPr/>
          <p:nvPr/>
        </p:nvSpPr>
        <p:spPr>
          <a:xfrm rot="10313297">
            <a:off x="6900454" y="234833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71" name="Oval 70"/>
          <p:cNvSpPr/>
          <p:nvPr/>
        </p:nvSpPr>
        <p:spPr>
          <a:xfrm rot="10313297">
            <a:off x="6599014" y="2195534"/>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2" name="Straight Connector 71"/>
          <p:cNvCxnSpPr>
            <a:stCxn id="71" idx="7"/>
            <a:endCxn id="3" idx="0"/>
          </p:cNvCxnSpPr>
          <p:nvPr/>
        </p:nvCxnSpPr>
        <p:spPr>
          <a:xfrm flipH="1">
            <a:off x="6193631" y="2431546"/>
            <a:ext cx="455004" cy="397525"/>
          </a:xfrm>
          <a:prstGeom prst="line">
            <a:avLst/>
          </a:prstGeom>
          <a:ln w="19050"/>
        </p:spPr>
        <p:style>
          <a:lnRef idx="1">
            <a:schemeClr val="dk1"/>
          </a:lnRef>
          <a:fillRef idx="0">
            <a:schemeClr val="dk1"/>
          </a:fillRef>
          <a:effectRef idx="0">
            <a:schemeClr val="dk1"/>
          </a:effectRef>
          <a:fontRef idx="minor">
            <a:schemeClr val="tx1"/>
          </a:fontRef>
        </p:style>
      </p:cxnSp>
      <p:sp>
        <p:nvSpPr>
          <p:cNvPr id="73" name="Oval 72"/>
          <p:cNvSpPr/>
          <p:nvPr/>
        </p:nvSpPr>
        <p:spPr>
          <a:xfrm rot="10313297">
            <a:off x="6266017" y="214111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4" name="Straight Connector 73"/>
          <p:cNvCxnSpPr>
            <a:stCxn id="73" idx="7"/>
            <a:endCxn id="3" idx="0"/>
          </p:cNvCxnSpPr>
          <p:nvPr/>
        </p:nvCxnSpPr>
        <p:spPr>
          <a:xfrm flipH="1">
            <a:off x="6193631" y="2377122"/>
            <a:ext cx="122007" cy="451949"/>
          </a:xfrm>
          <a:prstGeom prst="line">
            <a:avLst/>
          </a:prstGeom>
          <a:ln w="19050"/>
        </p:spPr>
        <p:style>
          <a:lnRef idx="1">
            <a:schemeClr val="dk1"/>
          </a:lnRef>
          <a:fillRef idx="0">
            <a:schemeClr val="dk1"/>
          </a:fillRef>
          <a:effectRef idx="0">
            <a:schemeClr val="dk1"/>
          </a:effectRef>
          <a:fontRef idx="minor">
            <a:schemeClr val="tx1"/>
          </a:fontRef>
        </p:style>
      </p:cxnSp>
      <p:sp>
        <p:nvSpPr>
          <p:cNvPr id="75" name="Oval 74"/>
          <p:cNvSpPr/>
          <p:nvPr/>
        </p:nvSpPr>
        <p:spPr>
          <a:xfrm rot="10313297">
            <a:off x="5940664" y="214770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76" name="Straight Connector 75"/>
          <p:cNvCxnSpPr>
            <a:stCxn id="75" idx="0"/>
            <a:endCxn id="3" idx="0"/>
          </p:cNvCxnSpPr>
          <p:nvPr/>
        </p:nvCxnSpPr>
        <p:spPr>
          <a:xfrm>
            <a:off x="6080869" y="2409768"/>
            <a:ext cx="112763"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1" name="Oval 100"/>
          <p:cNvSpPr/>
          <p:nvPr/>
        </p:nvSpPr>
        <p:spPr>
          <a:xfrm rot="10313297">
            <a:off x="5634805" y="219816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2" name="Straight Connector 101"/>
          <p:cNvCxnSpPr>
            <a:endCxn id="3" idx="0"/>
          </p:cNvCxnSpPr>
          <p:nvPr/>
        </p:nvCxnSpPr>
        <p:spPr>
          <a:xfrm>
            <a:off x="5844796" y="2432166"/>
            <a:ext cx="348836" cy="396905"/>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Straight Connector 102"/>
          <p:cNvCxnSpPr>
            <a:endCxn id="3" idx="0"/>
          </p:cNvCxnSpPr>
          <p:nvPr/>
        </p:nvCxnSpPr>
        <p:spPr>
          <a:xfrm>
            <a:off x="5480987" y="2409768"/>
            <a:ext cx="712644" cy="419303"/>
          </a:xfrm>
          <a:prstGeom prst="line">
            <a:avLst/>
          </a:prstGeom>
          <a:ln w="19050"/>
        </p:spPr>
        <p:style>
          <a:lnRef idx="1">
            <a:schemeClr val="dk1"/>
          </a:lnRef>
          <a:fillRef idx="0">
            <a:schemeClr val="dk1"/>
          </a:fillRef>
          <a:effectRef idx="0">
            <a:schemeClr val="dk1"/>
          </a:effectRef>
          <a:fontRef idx="minor">
            <a:schemeClr val="tx1"/>
          </a:fontRef>
        </p:style>
      </p:cxnSp>
      <p:sp>
        <p:nvSpPr>
          <p:cNvPr id="104" name="Oval 103"/>
          <p:cNvSpPr/>
          <p:nvPr/>
        </p:nvSpPr>
        <p:spPr>
          <a:xfrm rot="10313297">
            <a:off x="5329319" y="2245433"/>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07" name="Oval 106"/>
          <p:cNvSpPr/>
          <p:nvPr/>
        </p:nvSpPr>
        <p:spPr>
          <a:xfrm rot="10313297">
            <a:off x="5122377" y="2463426"/>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08" name="Straight Connector 107"/>
          <p:cNvCxnSpPr>
            <a:stCxn id="107" idx="1"/>
            <a:endCxn id="3" idx="0"/>
          </p:cNvCxnSpPr>
          <p:nvPr/>
        </p:nvCxnSpPr>
        <p:spPr>
          <a:xfrm>
            <a:off x="5342278" y="2675168"/>
            <a:ext cx="851354" cy="153903"/>
          </a:xfrm>
          <a:prstGeom prst="line">
            <a:avLst/>
          </a:prstGeom>
          <a:ln w="19050"/>
        </p:spPr>
        <p:style>
          <a:lnRef idx="1">
            <a:schemeClr val="dk1"/>
          </a:lnRef>
          <a:fillRef idx="0">
            <a:schemeClr val="dk1"/>
          </a:fillRef>
          <a:effectRef idx="0">
            <a:schemeClr val="dk1"/>
          </a:effectRef>
          <a:fontRef idx="minor">
            <a:schemeClr val="tx1"/>
          </a:fontRef>
        </p:style>
      </p:cxnSp>
      <p:sp>
        <p:nvSpPr>
          <p:cNvPr id="111" name="Oval 110"/>
          <p:cNvSpPr/>
          <p:nvPr/>
        </p:nvSpPr>
        <p:spPr>
          <a:xfrm rot="10313297">
            <a:off x="6966570" y="2790350"/>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2" name="Straight Connector 111"/>
          <p:cNvCxnSpPr/>
          <p:nvPr/>
        </p:nvCxnSpPr>
        <p:spPr>
          <a:xfrm flipH="1" flipV="1">
            <a:off x="6201274" y="2800448"/>
            <a:ext cx="774155" cy="102093"/>
          </a:xfrm>
          <a:prstGeom prst="line">
            <a:avLst/>
          </a:prstGeom>
          <a:ln w="19050"/>
        </p:spPr>
        <p:style>
          <a:lnRef idx="1">
            <a:schemeClr val="dk1"/>
          </a:lnRef>
          <a:fillRef idx="0">
            <a:schemeClr val="dk1"/>
          </a:fillRef>
          <a:effectRef idx="0">
            <a:schemeClr val="dk1"/>
          </a:effectRef>
          <a:fontRef idx="minor">
            <a:schemeClr val="tx1"/>
          </a:fontRef>
        </p:style>
      </p:cxnSp>
      <p:sp>
        <p:nvSpPr>
          <p:cNvPr id="115" name="Oval 114"/>
          <p:cNvSpPr/>
          <p:nvPr/>
        </p:nvSpPr>
        <p:spPr>
          <a:xfrm rot="10313297">
            <a:off x="5129917" y="2738281"/>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16" name="Straight Connector 115"/>
          <p:cNvCxnSpPr>
            <a:stCxn id="115" idx="2"/>
            <a:endCxn id="3" idx="0"/>
          </p:cNvCxnSpPr>
          <p:nvPr/>
        </p:nvCxnSpPr>
        <p:spPr>
          <a:xfrm flipV="1">
            <a:off x="5371945" y="2829071"/>
            <a:ext cx="821687" cy="23738"/>
          </a:xfrm>
          <a:prstGeom prst="line">
            <a:avLst/>
          </a:prstGeom>
          <a:ln w="19050"/>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rot="10800000">
            <a:off x="2508915" y="2168021"/>
            <a:ext cx="844919" cy="670127"/>
            <a:chOff x="3533775" y="4698203"/>
            <a:chExt cx="1126559" cy="893502"/>
          </a:xfrm>
        </p:grpSpPr>
        <p:sp>
          <p:nvSpPr>
            <p:cNvPr id="144" name="Oval 143"/>
            <p:cNvSpPr/>
            <p:nvPr/>
          </p:nvSpPr>
          <p:spPr>
            <a:xfrm>
              <a:off x="4336007" y="5240532"/>
              <a:ext cx="324327" cy="351173"/>
            </a:xfrm>
            <a:prstGeom prst="ellipse">
              <a:avLst/>
            </a:prstGeom>
            <a:solidFill>
              <a:schemeClr val="bg1">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5" name="Straight Connector 144"/>
            <p:cNvCxnSpPr>
              <a:stCxn id="144" idx="0"/>
            </p:cNvCxnSpPr>
            <p:nvPr/>
          </p:nvCxnSpPr>
          <p:spPr>
            <a:xfrm flipH="1" flipV="1">
              <a:off x="3533775" y="4698203"/>
              <a:ext cx="964396" cy="542329"/>
            </a:xfrm>
            <a:prstGeom prst="line">
              <a:avLst/>
            </a:prstGeom>
            <a:ln w="19050"/>
          </p:spPr>
          <p:style>
            <a:lnRef idx="1">
              <a:schemeClr val="dk1"/>
            </a:lnRef>
            <a:fillRef idx="0">
              <a:schemeClr val="dk1"/>
            </a:fillRef>
            <a:effectRef idx="0">
              <a:schemeClr val="dk1"/>
            </a:effectRef>
            <a:fontRef idx="minor">
              <a:schemeClr val="tx1"/>
            </a:fontRef>
          </p:style>
        </p:cxnSp>
      </p:grpSp>
      <p:sp>
        <p:nvSpPr>
          <p:cNvPr id="146" name="Oval 145"/>
          <p:cNvSpPr/>
          <p:nvPr/>
        </p:nvSpPr>
        <p:spPr>
          <a:xfrm>
            <a:off x="5917657"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sp>
        <p:nvSpPr>
          <p:cNvPr id="147" name="Oval 146"/>
          <p:cNvSpPr/>
          <p:nvPr/>
        </p:nvSpPr>
        <p:spPr>
          <a:xfrm>
            <a:off x="6272359" y="5053902"/>
            <a:ext cx="243245" cy="26338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b="1" dirty="0">
              <a:solidFill>
                <a:schemeClr val="tx1"/>
              </a:solidFill>
            </a:endParaRPr>
          </a:p>
        </p:txBody>
      </p:sp>
      <p:cxnSp>
        <p:nvCxnSpPr>
          <p:cNvPr id="148" name="Straight Connector 147"/>
          <p:cNvCxnSpPr>
            <a:stCxn id="146" idx="0"/>
          </p:cNvCxnSpPr>
          <p:nvPr/>
        </p:nvCxnSpPr>
        <p:spPr>
          <a:xfrm flipV="1">
            <a:off x="6039280" y="4628327"/>
            <a:ext cx="139094" cy="425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Straight Connector 148"/>
          <p:cNvCxnSpPr>
            <a:stCxn id="147" idx="0"/>
            <a:endCxn id="6" idx="2"/>
          </p:cNvCxnSpPr>
          <p:nvPr/>
        </p:nvCxnSpPr>
        <p:spPr>
          <a:xfrm flipH="1" flipV="1">
            <a:off x="6193632" y="4647155"/>
            <a:ext cx="200350" cy="406747"/>
          </a:xfrm>
          <a:prstGeom prst="line">
            <a:avLst/>
          </a:prstGeom>
          <a:ln w="19050"/>
        </p:spPr>
        <p:style>
          <a:lnRef idx="1">
            <a:schemeClr val="dk1"/>
          </a:lnRef>
          <a:fillRef idx="0">
            <a:schemeClr val="dk1"/>
          </a:fillRef>
          <a:effectRef idx="0">
            <a:schemeClr val="dk1"/>
          </a:effectRef>
          <a:fontRef idx="minor">
            <a:schemeClr val="tx1"/>
          </a:fontRef>
        </p:style>
      </p:cxnSp>
      <p:sp>
        <p:nvSpPr>
          <p:cNvPr id="6" name="Rounded Rectangle 5"/>
          <p:cNvSpPr/>
          <p:nvPr/>
        </p:nvSpPr>
        <p:spPr>
          <a:xfrm>
            <a:off x="5643562"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
        <p:nvSpPr>
          <p:cNvPr id="3" name="Rounded Rectangle 2"/>
          <p:cNvSpPr/>
          <p:nvPr/>
        </p:nvSpPr>
        <p:spPr>
          <a:xfrm>
            <a:off x="5643562"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4" name="Rounded Rectangle 3"/>
          <p:cNvSpPr/>
          <p:nvPr/>
        </p:nvSpPr>
        <p:spPr>
          <a:xfrm>
            <a:off x="2807494" y="28290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5" name="Rounded Rectangle 4"/>
          <p:cNvSpPr/>
          <p:nvPr/>
        </p:nvSpPr>
        <p:spPr>
          <a:xfrm>
            <a:off x="2807494" y="423996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pic>
        <p:nvPicPr>
          <p:cNvPr id="154" name="Picture 1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372" y="2800448"/>
            <a:ext cx="287125" cy="409493"/>
          </a:xfrm>
          <a:prstGeom prst="rect">
            <a:avLst/>
          </a:prstGeom>
        </p:spPr>
      </p:pic>
      <p:pic>
        <p:nvPicPr>
          <p:cNvPr id="155" name="Picture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984" y="4238043"/>
            <a:ext cx="287125" cy="409493"/>
          </a:xfrm>
          <a:prstGeom prst="rect">
            <a:avLst/>
          </a:prstGeom>
        </p:spPr>
      </p:pic>
      <p:pic>
        <p:nvPicPr>
          <p:cNvPr id="156" name="Picture 1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5" y="4238043"/>
            <a:ext cx="287125" cy="409493"/>
          </a:xfrm>
          <a:prstGeom prst="rect">
            <a:avLst/>
          </a:prstGeom>
        </p:spPr>
      </p:pic>
      <p:pic>
        <p:nvPicPr>
          <p:cNvPr id="157" name="Picture 1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174" y="3343117"/>
            <a:ext cx="287125" cy="409493"/>
          </a:xfrm>
          <a:prstGeom prst="rect">
            <a:avLst/>
          </a:prstGeom>
        </p:spPr>
      </p:pic>
      <p:cxnSp>
        <p:nvCxnSpPr>
          <p:cNvPr id="158" name="Straight Connector 157"/>
          <p:cNvCxnSpPr>
            <a:endCxn id="157" idx="1"/>
          </p:cNvCxnSpPr>
          <p:nvPr/>
        </p:nvCxnSpPr>
        <p:spPr>
          <a:xfrm>
            <a:off x="6468666" y="3236265"/>
            <a:ext cx="638508" cy="311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Connector 162"/>
          <p:cNvCxnSpPr>
            <a:stCxn id="6" idx="3"/>
            <a:endCxn id="156" idx="1"/>
          </p:cNvCxnSpPr>
          <p:nvPr/>
        </p:nvCxnSpPr>
        <p:spPr>
          <a:xfrm flipV="1">
            <a:off x="6743700" y="4442790"/>
            <a:ext cx="36347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68" name="Straight Connector 167"/>
          <p:cNvCxnSpPr>
            <a:stCxn id="155" idx="3"/>
            <a:endCxn id="5" idx="1"/>
          </p:cNvCxnSpPr>
          <p:nvPr/>
        </p:nvCxnSpPr>
        <p:spPr>
          <a:xfrm>
            <a:off x="2448109" y="4442790"/>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a:off x="2464832" y="3028206"/>
            <a:ext cx="359385" cy="769"/>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Arrow Connector 8"/>
          <p:cNvCxnSpPr>
            <a:stCxn id="154" idx="3"/>
          </p:cNvCxnSpPr>
          <p:nvPr/>
        </p:nvCxnSpPr>
        <p:spPr>
          <a:xfrm>
            <a:off x="2474497" y="3005195"/>
            <a:ext cx="4500932" cy="587526"/>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54" idx="3"/>
          </p:cNvCxnSpPr>
          <p:nvPr/>
        </p:nvCxnSpPr>
        <p:spPr>
          <a:xfrm>
            <a:off x="2474497" y="3005195"/>
            <a:ext cx="4614096" cy="1403452"/>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2378104" y="3244084"/>
            <a:ext cx="9168" cy="895418"/>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55" idx="3"/>
          </p:cNvCxnSpPr>
          <p:nvPr/>
        </p:nvCxnSpPr>
        <p:spPr>
          <a:xfrm flipV="1">
            <a:off x="2448109" y="3663548"/>
            <a:ext cx="4527320" cy="779242"/>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334146" y="4442790"/>
            <a:ext cx="4754447" cy="96917"/>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7262554" y="3732325"/>
            <a:ext cx="1" cy="485433"/>
          </a:xfrm>
          <a:prstGeom prst="straightConnector1">
            <a:avLst/>
          </a:prstGeom>
          <a:ln w="15875">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6541" y="3350405"/>
            <a:ext cx="373820"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10</a:t>
            </a:r>
          </a:p>
        </p:txBody>
      </p:sp>
      <p:sp>
        <p:nvSpPr>
          <p:cNvPr id="77" name="TextBox 76"/>
          <p:cNvSpPr txBox="1"/>
          <p:nvPr/>
        </p:nvSpPr>
        <p:spPr>
          <a:xfrm>
            <a:off x="7619223" y="4304290"/>
            <a:ext cx="328455" cy="30008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350" dirty="0">
                <a:latin typeface="Consolas" panose="020B0609020204030204" pitchFamily="49" charset="0"/>
              </a:rPr>
              <a:t>2</a:t>
            </a:r>
          </a:p>
        </p:txBody>
      </p:sp>
      <p:sp>
        <p:nvSpPr>
          <p:cNvPr id="81" name="TextBox 80"/>
          <p:cNvSpPr txBox="1"/>
          <p:nvPr/>
        </p:nvSpPr>
        <p:spPr>
          <a:xfrm>
            <a:off x="1628941" y="2889706"/>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1</a:t>
            </a:r>
          </a:p>
        </p:txBody>
      </p:sp>
      <p:sp>
        <p:nvSpPr>
          <p:cNvPr id="83" name="TextBox 82"/>
          <p:cNvSpPr txBox="1"/>
          <p:nvPr/>
        </p:nvSpPr>
        <p:spPr>
          <a:xfrm>
            <a:off x="1627692" y="4370155"/>
            <a:ext cx="279244" cy="300082"/>
          </a:xfrm>
          <a:prstGeom prst="rect">
            <a:avLst/>
          </a:prstGeom>
          <a:solidFill>
            <a:schemeClr val="accent4">
              <a:lumMod val="20000"/>
              <a:lumOff val="80000"/>
            </a:schemeClr>
          </a:solidFill>
          <a:ln>
            <a:solidFill>
              <a:schemeClr val="tx1"/>
            </a:solidFill>
          </a:ln>
        </p:spPr>
        <p:txBody>
          <a:bodyPr wrap="none" rtlCol="0">
            <a:spAutoFit/>
          </a:bodyPr>
          <a:lstStyle/>
          <a:p>
            <a:pPr algn="ctr"/>
            <a:r>
              <a:rPr lang="en-GB" sz="1350" dirty="0">
                <a:latin typeface="Consolas" panose="020B0609020204030204" pitchFamily="49" charset="0"/>
              </a:rPr>
              <a:t>5</a:t>
            </a:r>
          </a:p>
        </p:txBody>
      </p:sp>
      <p:sp>
        <p:nvSpPr>
          <p:cNvPr id="11" name="Multiply 10"/>
          <p:cNvSpPr/>
          <p:nvPr/>
        </p:nvSpPr>
        <p:spPr>
          <a:xfrm>
            <a:off x="1886113" y="2857348"/>
            <a:ext cx="862060" cy="424451"/>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13" name="Table 12"/>
          <p:cNvGraphicFramePr>
            <a:graphicFrameLocks noGrp="1"/>
          </p:cNvGraphicFramePr>
          <p:nvPr>
            <p:extLst>
              <p:ext uri="{D42A27DB-BD31-4B8C-83A1-F6EECF244321}">
                <p14:modId xmlns:p14="http://schemas.microsoft.com/office/powerpoint/2010/main" val="2543684841"/>
              </p:ext>
            </p:extLst>
          </p:nvPr>
        </p:nvGraphicFramePr>
        <p:xfrm>
          <a:off x="3732982" y="2997711"/>
          <a:ext cx="3667177" cy="1843736"/>
        </p:xfrm>
        <a:graphic>
          <a:graphicData uri="http://schemas.openxmlformats.org/drawingml/2006/table">
            <a:tbl>
              <a:tblPr>
                <a:effectLst>
                  <a:outerShdw blurRad="50800" dist="38100" dir="2700000" algn="tl" rotWithShape="0">
                    <a:prstClr val="black">
                      <a:alpha val="40000"/>
                    </a:prstClr>
                  </a:outerShdw>
                </a:effectLst>
              </a:tblPr>
              <a:tblGrid>
                <a:gridCol w="2193499">
                  <a:extLst>
                    <a:ext uri="{9D8B030D-6E8A-4147-A177-3AD203B41FA5}">
                      <a16:colId xmlns:a16="http://schemas.microsoft.com/office/drawing/2014/main" val="20000"/>
                    </a:ext>
                  </a:extLst>
                </a:gridCol>
                <a:gridCol w="1473678">
                  <a:extLst>
                    <a:ext uri="{9D8B030D-6E8A-4147-A177-3AD203B41FA5}">
                      <a16:colId xmlns:a16="http://schemas.microsoft.com/office/drawing/2014/main" val="20001"/>
                    </a:ext>
                  </a:extLst>
                </a:gridCol>
              </a:tblGrid>
              <a:tr h="302895">
                <a:tc>
                  <a:txBody>
                    <a:bodyPr/>
                    <a:lstStyle/>
                    <a:p>
                      <a:pPr algn="ctr" rtl="0" fontAlgn="b"/>
                      <a:r>
                        <a:rPr lang="en-GB" sz="1800" b="1" dirty="0">
                          <a:solidFill>
                            <a:schemeClr val="bg1"/>
                          </a:solidFill>
                          <a:effectLst/>
                        </a:rPr>
                        <a:t>Port</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GB" sz="1800" b="1" dirty="0">
                          <a:solidFill>
                            <a:schemeClr val="bg1"/>
                          </a:solidFill>
                          <a:effectLst/>
                        </a:rPr>
                        <a:t>Mbps</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02895">
                <a:tc>
                  <a:txBody>
                    <a:bodyPr/>
                    <a:lstStyle/>
                    <a:p>
                      <a:pPr rtl="0" fontAlgn="b"/>
                      <a:r>
                        <a:rPr lang="en-GB" sz="1800" dirty="0">
                          <a:solidFill>
                            <a:schemeClr val="tx1"/>
                          </a:solidFill>
                          <a:effectLst/>
                        </a:rPr>
                        <a:t>Port</a:t>
                      </a:r>
                      <a:r>
                        <a:rPr lang="en-GB" sz="1800" baseline="0" dirty="0">
                          <a:solidFill>
                            <a:schemeClr val="tx1"/>
                          </a:solidFill>
                          <a:effectLst/>
                        </a:rPr>
                        <a:t> 1</a:t>
                      </a:r>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100000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2895">
                <a:tc>
                  <a:txBody>
                    <a:bodyPr/>
                    <a:lstStyle/>
                    <a:p>
                      <a:pPr rtl="0" fontAlgn="b"/>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895">
                <a:tc>
                  <a:txBody>
                    <a:bodyPr/>
                    <a:lstStyle/>
                    <a:p>
                      <a:pPr rtl="0" fontAlgn="b"/>
                      <a:r>
                        <a:rPr lang="en-GB" sz="1800" dirty="0">
                          <a:solidFill>
                            <a:schemeClr val="tx1"/>
                          </a:solidFill>
                          <a:effectLst/>
                        </a:rPr>
                        <a:t>Connected</a:t>
                      </a:r>
                      <a:r>
                        <a:rPr lang="en-GB" sz="1800" baseline="0" dirty="0">
                          <a:solidFill>
                            <a:schemeClr val="tx1"/>
                          </a:solidFill>
                          <a:effectLst/>
                        </a:rPr>
                        <a:t> capacity</a:t>
                      </a:r>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2339000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895">
                <a:tc>
                  <a:txBody>
                    <a:bodyPr/>
                    <a:lstStyle/>
                    <a:p>
                      <a:pPr rtl="0" fontAlgn="b"/>
                      <a:r>
                        <a:rPr lang="en-GB" sz="1800" dirty="0">
                          <a:solidFill>
                            <a:schemeClr val="tx1"/>
                          </a:solidFill>
                          <a:effectLst/>
                        </a:rPr>
                        <a:t>Capacity </a:t>
                      </a:r>
                      <a:r>
                        <a:rPr lang="en-GB" sz="1800" baseline="0" dirty="0">
                          <a:solidFill>
                            <a:schemeClr val="tx1"/>
                          </a:solidFill>
                          <a:effectLst/>
                        </a:rPr>
                        <a:t>down</a:t>
                      </a:r>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dirty="0">
                          <a:solidFill>
                            <a:schemeClr val="tx1"/>
                          </a:solidFill>
                          <a:effectLst/>
                        </a:rPr>
                        <a:t>- 100000</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9256">
                <a:tc>
                  <a:txBody>
                    <a:bodyPr/>
                    <a:lstStyle/>
                    <a:p>
                      <a:pPr rtl="0" fontAlgn="b"/>
                      <a:r>
                        <a:rPr lang="en-GB" sz="1800" dirty="0">
                          <a:solidFill>
                            <a:schemeClr val="tx1"/>
                          </a:solidFill>
                          <a:effectLst/>
                        </a:rPr>
                        <a:t>Remaining availability</a:t>
                      </a: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r" rtl="0" fontAlgn="b"/>
                      <a:r>
                        <a:rPr lang="en-GB" sz="1800" i="0" kern="1200" dirty="0">
                          <a:solidFill>
                            <a:schemeClr val="tx1"/>
                          </a:solidFill>
                          <a:effectLst/>
                          <a:latin typeface="+mn-lt"/>
                          <a:ea typeface="+mn-ea"/>
                          <a:cs typeface="+mn-cs"/>
                        </a:rPr>
                        <a:t>95.72 %</a:t>
                      </a:r>
                      <a:endParaRPr lang="en-GB" sz="1800" dirty="0">
                        <a:solidFill>
                          <a:schemeClr val="tx1"/>
                        </a:solidFill>
                        <a:effectLst/>
                      </a:endParaRPr>
                    </a:p>
                  </a:txBody>
                  <a:tcPr marL="21431" marR="21431" marT="14288" marB="1428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130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 use the switches themselves?</a:t>
            </a:r>
          </a:p>
        </p:txBody>
      </p:sp>
      <p:cxnSp>
        <p:nvCxnSpPr>
          <p:cNvPr id="3" name="Straight Connector 2"/>
          <p:cNvCxnSpPr/>
          <p:nvPr/>
        </p:nvCxnSpPr>
        <p:spPr>
          <a:xfrm>
            <a:off x="3800476" y="2253999"/>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1481" y="4463064"/>
            <a:ext cx="8483284" cy="1200329"/>
          </a:xfrm>
          <a:prstGeom prst="rect">
            <a:avLst/>
          </a:prstGeom>
          <a:noFill/>
        </p:spPr>
        <p:txBody>
          <a:bodyPr wrap="none" rtlCol="0">
            <a:spAutoFit/>
          </a:bodyPr>
          <a:lstStyle/>
          <a:p>
            <a:pPr marL="214313" indent="-214313">
              <a:buFont typeface="Arial" panose="020B0604020202020204" pitchFamily="34" charset="0"/>
              <a:buChar char="•"/>
            </a:pPr>
            <a:r>
              <a:rPr lang="en-GB" dirty="0"/>
              <a:t>No longer just a flat layer 2 network. The devices are layer 3.</a:t>
            </a:r>
          </a:p>
          <a:p>
            <a:pPr marL="557213" lvl="1" indent="-214313">
              <a:buFont typeface="Arial" panose="020B0604020202020204" pitchFamily="34" charset="0"/>
              <a:buChar char="•"/>
            </a:pPr>
            <a:r>
              <a:rPr lang="en-GB" dirty="0"/>
              <a:t>Every core link is an IP, point-to-point link</a:t>
            </a:r>
          </a:p>
          <a:p>
            <a:pPr marL="557213" lvl="1" indent="-214313">
              <a:buFont typeface="Arial" panose="020B0604020202020204" pitchFamily="34" charset="0"/>
              <a:buChar char="•"/>
            </a:pPr>
            <a:r>
              <a:rPr lang="en-GB" dirty="0"/>
              <a:t>…we could monitor these to work out “core availability”</a:t>
            </a:r>
          </a:p>
          <a:p>
            <a:pPr marL="557213" lvl="1" indent="-214313">
              <a:buFont typeface="Arial" panose="020B0604020202020204" pitchFamily="34" charset="0"/>
              <a:buChar char="•"/>
            </a:pPr>
            <a:r>
              <a:rPr lang="en-GB" dirty="0"/>
              <a:t>Maybe take into account </a:t>
            </a:r>
            <a:r>
              <a:rPr lang="en-GB" b="1" dirty="0"/>
              <a:t>traffic impact</a:t>
            </a:r>
            <a:r>
              <a:rPr lang="en-GB" dirty="0"/>
              <a:t> (down link may have no noticeable impact)</a:t>
            </a:r>
          </a:p>
        </p:txBody>
      </p:sp>
      <p:cxnSp>
        <p:nvCxnSpPr>
          <p:cNvPr id="7" name="Straight Connector 6"/>
          <p:cNvCxnSpPr/>
          <p:nvPr/>
        </p:nvCxnSpPr>
        <p:spPr>
          <a:xfrm>
            <a:off x="3800475" y="2336297"/>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00475" y="2414879"/>
            <a:ext cx="17359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00475" y="2479172"/>
            <a:ext cx="17359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750467" y="3754187"/>
            <a:ext cx="1893095" cy="225173"/>
            <a:chOff x="5000623" y="3862582"/>
            <a:chExt cx="2314576" cy="300231"/>
          </a:xfrm>
        </p:grpSpPr>
        <p:cxnSp>
          <p:nvCxnSpPr>
            <p:cNvPr id="12" name="Straight Connector 11"/>
            <p:cNvCxnSpPr/>
            <p:nvPr/>
          </p:nvCxnSpPr>
          <p:spPr>
            <a:xfrm>
              <a:off x="5000624" y="3862582"/>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00623" y="396265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00623" y="4062736"/>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00623" y="4162813"/>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055669" y="2539408"/>
            <a:ext cx="225173" cy="1107477"/>
            <a:chOff x="4074224" y="1428651"/>
            <a:chExt cx="300231" cy="2314576"/>
          </a:xfrm>
        </p:grpSpPr>
        <p:cxnSp>
          <p:nvCxnSpPr>
            <p:cNvPr id="16" name="Straight Connector 15"/>
            <p:cNvCxnSpPr/>
            <p:nvPr/>
          </p:nvCxnSpPr>
          <p:spPr>
            <a:xfrm rot="5400000">
              <a:off x="3217167" y="2585940"/>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117090"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017013"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916936"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923882" y="2486470"/>
            <a:ext cx="225173" cy="1178201"/>
            <a:chOff x="4074224" y="1428651"/>
            <a:chExt cx="300231" cy="2314576"/>
          </a:xfrm>
        </p:grpSpPr>
        <p:cxnSp>
          <p:nvCxnSpPr>
            <p:cNvPr id="23" name="Straight Connector 22"/>
            <p:cNvCxnSpPr/>
            <p:nvPr/>
          </p:nvCxnSpPr>
          <p:spPr>
            <a:xfrm rot="5400000">
              <a:off x="3217167" y="2585940"/>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117090"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017013"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916936"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3754752">
            <a:off x="4481771" y="1627060"/>
            <a:ext cx="225173" cy="3011834"/>
            <a:chOff x="4074224" y="1428651"/>
            <a:chExt cx="300231" cy="2314576"/>
          </a:xfrm>
        </p:grpSpPr>
        <p:cxnSp>
          <p:nvCxnSpPr>
            <p:cNvPr id="28" name="Straight Connector 27"/>
            <p:cNvCxnSpPr/>
            <p:nvPr/>
          </p:nvCxnSpPr>
          <p:spPr>
            <a:xfrm rot="5400000">
              <a:off x="3217167" y="2585940"/>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117090"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017013"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916936" y="2585939"/>
              <a:ext cx="2314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2650330" y="3646884"/>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switch3</a:t>
            </a:r>
          </a:p>
        </p:txBody>
      </p:sp>
      <p:sp>
        <p:nvSpPr>
          <p:cNvPr id="5" name="Rounded Rectangle 4"/>
          <p:cNvSpPr/>
          <p:nvPr/>
        </p:nvSpPr>
        <p:spPr>
          <a:xfrm>
            <a:off x="2700337" y="21432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switch1</a:t>
            </a:r>
          </a:p>
        </p:txBody>
      </p:sp>
      <p:sp>
        <p:nvSpPr>
          <p:cNvPr id="4" name="Rounded Rectangle 3"/>
          <p:cNvSpPr/>
          <p:nvPr/>
        </p:nvSpPr>
        <p:spPr>
          <a:xfrm>
            <a:off x="5536406" y="21432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switch2</a:t>
            </a:r>
          </a:p>
        </p:txBody>
      </p:sp>
      <p:sp>
        <p:nvSpPr>
          <p:cNvPr id="10" name="Rounded Rectangle 9"/>
          <p:cNvSpPr/>
          <p:nvPr/>
        </p:nvSpPr>
        <p:spPr>
          <a:xfrm>
            <a:off x="5536405" y="3664671"/>
            <a:ext cx="1100138" cy="407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switch4</a:t>
            </a:r>
          </a:p>
        </p:txBody>
      </p:sp>
    </p:spTree>
    <p:extLst>
      <p:ext uri="{BB962C8B-B14F-4D97-AF65-F5344CB8AC3E}">
        <p14:creationId xmlns:p14="http://schemas.microsoft.com/office/powerpoint/2010/main" val="293588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Happiness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7870" y="1041153"/>
            <a:ext cx="3470369" cy="4627160"/>
          </a:xfrm>
        </p:spPr>
      </p:pic>
    </p:spTree>
    <p:extLst>
      <p:ext uri="{BB962C8B-B14F-4D97-AF65-F5344CB8AC3E}">
        <p14:creationId xmlns:p14="http://schemas.microsoft.com/office/powerpoint/2010/main" val="16850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it a </a:t>
            </a:r>
            <a:r>
              <a:rPr lang="en-GB" b="1" dirty="0"/>
              <a:t>useful</a:t>
            </a:r>
            <a:r>
              <a:rPr lang="en-GB" dirty="0"/>
              <a:t> metric?</a:t>
            </a:r>
          </a:p>
        </p:txBody>
      </p:sp>
      <p:sp>
        <p:nvSpPr>
          <p:cNvPr id="3" name="Content Placeholder 2"/>
          <p:cNvSpPr>
            <a:spLocks noGrp="1"/>
          </p:cNvSpPr>
          <p:nvPr>
            <p:ph idx="1"/>
          </p:nvPr>
        </p:nvSpPr>
        <p:spPr/>
        <p:txBody>
          <a:bodyPr/>
          <a:lstStyle/>
          <a:p>
            <a:r>
              <a:rPr lang="en-GB" dirty="0"/>
              <a:t>Do we exclude things like </a:t>
            </a:r>
            <a:r>
              <a:rPr lang="en-GB" b="1" dirty="0"/>
              <a:t>maintenance</a:t>
            </a:r>
            <a:r>
              <a:rPr lang="en-GB" dirty="0"/>
              <a:t>?</a:t>
            </a:r>
          </a:p>
          <a:p>
            <a:r>
              <a:rPr lang="en-GB" dirty="0"/>
              <a:t>Exclude other factors “</a:t>
            </a:r>
            <a:r>
              <a:rPr lang="en-GB" b="1" dirty="0"/>
              <a:t>outside our control?</a:t>
            </a:r>
            <a:r>
              <a:rPr lang="en-GB" dirty="0"/>
              <a:t>”</a:t>
            </a:r>
          </a:p>
          <a:p>
            <a:r>
              <a:rPr lang="en-GB" dirty="0"/>
              <a:t>Is that realistic?</a:t>
            </a:r>
          </a:p>
          <a:p>
            <a:endParaRPr lang="en-GB" dirty="0"/>
          </a:p>
          <a:p>
            <a:r>
              <a:rPr lang="en-GB" dirty="0"/>
              <a:t>Try not to obsess about the number!</a:t>
            </a:r>
          </a:p>
          <a:p>
            <a:pPr marL="0" indent="0">
              <a:buNone/>
            </a:pPr>
            <a:r>
              <a:rPr lang="en-GB" sz="1050" dirty="0">
                <a:latin typeface="Consolas" panose="020B0609020204030204" pitchFamily="49" charset="0"/>
              </a:rPr>
              <a:t>100% </a:t>
            </a:r>
            <a:r>
              <a:rPr lang="en-GB" sz="1050" dirty="0">
                <a:solidFill>
                  <a:srgbClr val="FF0000"/>
                </a:solidFill>
                <a:latin typeface="Consolas" panose="020B0609020204030204" pitchFamily="49" charset="0"/>
              </a:rPr>
              <a:t>99.99%</a:t>
            </a:r>
            <a:r>
              <a:rPr lang="en-GB" sz="1050" dirty="0">
                <a:latin typeface="Consolas" panose="020B0609020204030204" pitchFamily="49" charset="0"/>
              </a:rPr>
              <a:t> 100% 100% 100% 100% 100% 100% 100% 100% 100% 100%% 100% 100% 100% 100% 100% 100% 100% 100%</a:t>
            </a:r>
          </a:p>
          <a:p>
            <a:pPr marL="0" indent="0">
              <a:buNone/>
            </a:pPr>
            <a:endParaRPr lang="en-GB" sz="1050" dirty="0">
              <a:latin typeface="Consolas" panose="020B0609020204030204" pitchFamily="49" charset="0"/>
            </a:endParaRPr>
          </a:p>
        </p:txBody>
      </p:sp>
    </p:spTree>
    <p:extLst>
      <p:ext uri="{BB962C8B-B14F-4D97-AF65-F5344CB8AC3E}">
        <p14:creationId xmlns:p14="http://schemas.microsoft.com/office/powerpoint/2010/main" val="249048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LONAP members said…</a:t>
            </a:r>
          </a:p>
        </p:txBody>
      </p:sp>
      <p:sp>
        <p:nvSpPr>
          <p:cNvPr id="3" name="Content Placeholder 2"/>
          <p:cNvSpPr>
            <a:spLocks noGrp="1"/>
          </p:cNvSpPr>
          <p:nvPr>
            <p:ph idx="1"/>
          </p:nvPr>
        </p:nvSpPr>
        <p:spPr/>
        <p:txBody>
          <a:bodyPr>
            <a:normAutofit/>
          </a:bodyPr>
          <a:lstStyle/>
          <a:p>
            <a:r>
              <a:rPr lang="en-GB" sz="2400" dirty="0"/>
              <a:t>“Your job is to move packets. Just monitor ingress and egress packets”</a:t>
            </a:r>
          </a:p>
          <a:p>
            <a:r>
              <a:rPr lang="en-GB" sz="2400" dirty="0"/>
              <a:t>“Don’t spend a lot of effort creating this metric.”</a:t>
            </a:r>
          </a:p>
          <a:p>
            <a:r>
              <a:rPr lang="en-GB" sz="2400" dirty="0"/>
              <a:t>“Just focus on running a reliable service. Don’t break it.”</a:t>
            </a:r>
          </a:p>
          <a:p>
            <a:r>
              <a:rPr lang="en-GB" sz="2400" dirty="0"/>
              <a:t>Use SFLOW to detect problems (find increased TCP SYN)”</a:t>
            </a:r>
          </a:p>
          <a:p>
            <a:r>
              <a:rPr lang="en-GB" sz="2400" dirty="0"/>
              <a:t>“Use whatever metric internally if it helps. Probably not useful to publish it.”</a:t>
            </a:r>
          </a:p>
          <a:p>
            <a:r>
              <a:rPr lang="en-GB" sz="2400" dirty="0"/>
              <a:t>“You need more pictures of cats.”</a:t>
            </a:r>
            <a:endParaRPr lang="en-GB" sz="1200" dirty="0">
              <a:latin typeface="Consolas" panose="020B0609020204030204" pitchFamily="49" charset="0"/>
            </a:endParaRPr>
          </a:p>
          <a:p>
            <a:pPr marL="0" indent="0">
              <a:buNone/>
            </a:pPr>
            <a:endParaRPr lang="en-GB" sz="1200" dirty="0">
              <a:latin typeface="Consolas" panose="020B0609020204030204" pitchFamily="49"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2527" y="4331221"/>
            <a:ext cx="1963712" cy="1472783"/>
          </a:xfrm>
          <a:prstGeom prst="rect">
            <a:avLst/>
          </a:prstGeom>
        </p:spPr>
      </p:pic>
    </p:spTree>
    <p:extLst>
      <p:ext uri="{BB962C8B-B14F-4D97-AF65-F5344CB8AC3E}">
        <p14:creationId xmlns:p14="http://schemas.microsoft.com/office/powerpoint/2010/main" val="29116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other EURO-IX IXPs said…</a:t>
            </a:r>
          </a:p>
        </p:txBody>
      </p:sp>
      <p:sp>
        <p:nvSpPr>
          <p:cNvPr id="3" name="Content Placeholder 2"/>
          <p:cNvSpPr>
            <a:spLocks noGrp="1"/>
          </p:cNvSpPr>
          <p:nvPr>
            <p:ph idx="1"/>
          </p:nvPr>
        </p:nvSpPr>
        <p:spPr/>
        <p:txBody>
          <a:bodyPr/>
          <a:lstStyle/>
          <a:p>
            <a:r>
              <a:rPr lang="en-GB" dirty="0"/>
              <a:t>“We tried and gave up.”</a:t>
            </a:r>
          </a:p>
          <a:p>
            <a:r>
              <a:rPr lang="en-GB" dirty="0"/>
              <a:t>“It’s too complicated to create a reliable number”</a:t>
            </a:r>
          </a:p>
          <a:p>
            <a:endParaRPr lang="en-GB" dirty="0"/>
          </a:p>
          <a:p>
            <a:r>
              <a:rPr lang="en-GB" dirty="0"/>
              <a:t>“We do a complex calculation to create availability metrics”</a:t>
            </a:r>
          </a:p>
          <a:p>
            <a:endParaRPr lang="en-GB" dirty="0"/>
          </a:p>
          <a:p>
            <a:r>
              <a:rPr lang="en-GB" dirty="0"/>
              <a:t>Should we try to develop some standard metrics?</a:t>
            </a:r>
          </a:p>
          <a:p>
            <a:endParaRPr lang="en-GB" dirty="0"/>
          </a:p>
        </p:txBody>
      </p:sp>
    </p:spTree>
    <p:extLst>
      <p:ext uri="{BB962C8B-B14F-4D97-AF65-F5344CB8AC3E}">
        <p14:creationId xmlns:p14="http://schemas.microsoft.com/office/powerpoint/2010/main" val="249139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Thoughts?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49316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3A9BD-8DC1-4BD9-9710-A68CC369F5AA}"/>
              </a:ext>
            </a:extLst>
          </p:cNvPr>
          <p:cNvSpPr>
            <a:spLocks noGrp="1"/>
          </p:cNvSpPr>
          <p:nvPr>
            <p:ph type="title"/>
          </p:nvPr>
        </p:nvSpPr>
        <p:spPr/>
        <p:txBody>
          <a:bodyPr/>
          <a:lstStyle/>
          <a:p>
            <a:r>
              <a:rPr lang="en-GB" dirty="0"/>
              <a:t>NIS Directive</a:t>
            </a:r>
          </a:p>
        </p:txBody>
      </p:sp>
      <p:sp>
        <p:nvSpPr>
          <p:cNvPr id="4" name="Content Placeholder 3">
            <a:extLst>
              <a:ext uri="{FF2B5EF4-FFF2-40B4-BE49-F238E27FC236}">
                <a16:creationId xmlns:a16="http://schemas.microsoft.com/office/drawing/2014/main" id="{9AEE0E95-6683-4962-9D58-26BD1F952F0C}"/>
              </a:ext>
            </a:extLst>
          </p:cNvPr>
          <p:cNvSpPr>
            <a:spLocks noGrp="1"/>
          </p:cNvSpPr>
          <p:nvPr>
            <p:ph idx="1"/>
          </p:nvPr>
        </p:nvSpPr>
        <p:spPr/>
        <p:txBody>
          <a:bodyPr>
            <a:normAutofit lnSpcReduction="10000"/>
          </a:bodyPr>
          <a:lstStyle/>
          <a:p>
            <a:r>
              <a:rPr lang="en-GB" dirty="0"/>
              <a:t>EU Directive on security of Networks and Information Systems</a:t>
            </a:r>
          </a:p>
          <a:p>
            <a:endParaRPr lang="en-GB" dirty="0"/>
          </a:p>
          <a:p>
            <a:r>
              <a:rPr lang="en-GB" dirty="0"/>
              <a:t>UK Consultation: (August/Sept 2017):</a:t>
            </a:r>
            <a:br>
              <a:rPr lang="en-GB" dirty="0"/>
            </a:br>
            <a:r>
              <a:rPr lang="en-GB" dirty="0">
                <a:hlinkClick r:id="rId2"/>
              </a:rPr>
              <a:t>https://www.gov.uk/government/consultations/consultation-on-the-security-of-network-and-information-systems-directive</a:t>
            </a:r>
            <a:endParaRPr lang="en-GB" dirty="0"/>
          </a:p>
          <a:p>
            <a:pPr marL="0" indent="0">
              <a:buNone/>
            </a:pPr>
            <a:endParaRPr lang="en-GB" dirty="0"/>
          </a:p>
          <a:p>
            <a:r>
              <a:rPr lang="en-GB" dirty="0">
                <a:hlinkClick r:id="rId3"/>
              </a:rPr>
              <a:t>https://www.ncsc.gov.uk/guidance/introduction-nis-directive</a:t>
            </a:r>
            <a:endParaRPr lang="en-GB" dirty="0"/>
          </a:p>
          <a:p>
            <a:endParaRPr lang="en-GB" dirty="0"/>
          </a:p>
        </p:txBody>
      </p:sp>
    </p:spTree>
    <p:extLst>
      <p:ext uri="{BB962C8B-B14F-4D97-AF65-F5344CB8AC3E}">
        <p14:creationId xmlns:p14="http://schemas.microsoft.com/office/powerpoint/2010/main" val="14917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3A9BD-8DC1-4BD9-9710-A68CC369F5AA}"/>
              </a:ext>
            </a:extLst>
          </p:cNvPr>
          <p:cNvSpPr>
            <a:spLocks noGrp="1"/>
          </p:cNvSpPr>
          <p:nvPr>
            <p:ph type="title"/>
          </p:nvPr>
        </p:nvSpPr>
        <p:spPr/>
        <p:txBody>
          <a:bodyPr/>
          <a:lstStyle/>
          <a:p>
            <a:r>
              <a:rPr lang="en-GB" dirty="0"/>
              <a:t>NIS Directive</a:t>
            </a:r>
          </a:p>
        </p:txBody>
      </p:sp>
      <p:sp>
        <p:nvSpPr>
          <p:cNvPr id="4" name="Content Placeholder 3">
            <a:extLst>
              <a:ext uri="{FF2B5EF4-FFF2-40B4-BE49-F238E27FC236}">
                <a16:creationId xmlns:a16="http://schemas.microsoft.com/office/drawing/2014/main" id="{9AEE0E95-6683-4962-9D58-26BD1F952F0C}"/>
              </a:ext>
            </a:extLst>
          </p:cNvPr>
          <p:cNvSpPr>
            <a:spLocks noGrp="1"/>
          </p:cNvSpPr>
          <p:nvPr>
            <p:ph idx="1"/>
          </p:nvPr>
        </p:nvSpPr>
        <p:spPr/>
        <p:txBody>
          <a:bodyPr>
            <a:normAutofit fontScale="92500" lnSpcReduction="10000"/>
          </a:bodyPr>
          <a:lstStyle/>
          <a:p>
            <a:r>
              <a:rPr lang="en-GB" dirty="0"/>
              <a:t>May require </a:t>
            </a:r>
            <a:r>
              <a:rPr lang="en-GB" b="1" dirty="0"/>
              <a:t>IXPs </a:t>
            </a:r>
            <a:r>
              <a:rPr lang="en-GB" dirty="0"/>
              <a:t>to report availability / outage metrics</a:t>
            </a:r>
          </a:p>
          <a:p>
            <a:r>
              <a:rPr lang="en-GB" dirty="0"/>
              <a:t>For UK, this means OFCOM:</a:t>
            </a:r>
          </a:p>
          <a:p>
            <a:endParaRPr lang="en-GB" dirty="0"/>
          </a:p>
          <a:p>
            <a:r>
              <a:rPr lang="en-GB" dirty="0"/>
              <a:t>“Operators who have 50% or more annual market share amongst UK IXP Operators in terms of interconnected autonomous systems, </a:t>
            </a:r>
            <a:br>
              <a:rPr lang="en-GB" dirty="0"/>
            </a:br>
            <a:br>
              <a:rPr lang="en-GB" dirty="0"/>
            </a:br>
            <a:r>
              <a:rPr lang="en-GB" b="1" dirty="0"/>
              <a:t>Or:</a:t>
            </a:r>
            <a:br>
              <a:rPr lang="en-GB" b="1" dirty="0"/>
            </a:br>
            <a:r>
              <a:rPr lang="en-GB" b="1" dirty="0"/>
              <a:t> </a:t>
            </a:r>
          </a:p>
          <a:p>
            <a:r>
              <a:rPr lang="en-GB" dirty="0"/>
              <a:t>Who offer interconnectivity to 50% or more of Global Internet routes.”</a:t>
            </a:r>
          </a:p>
        </p:txBody>
      </p:sp>
    </p:spTree>
    <p:extLst>
      <p:ext uri="{BB962C8B-B14F-4D97-AF65-F5344CB8AC3E}">
        <p14:creationId xmlns:p14="http://schemas.microsoft.com/office/powerpoint/2010/main" val="344382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availability”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0299265"/>
              </p:ext>
            </p:extLst>
          </p:nvPr>
        </p:nvGraphicFramePr>
        <p:xfrm>
          <a:off x="737018" y="1447558"/>
          <a:ext cx="7669963" cy="4264167"/>
        </p:xfrm>
        <a:graphic>
          <a:graphicData uri="http://schemas.openxmlformats.org/drawingml/2006/table">
            <a:tbl>
              <a:tblPr/>
              <a:tblGrid>
                <a:gridCol w="2390595">
                  <a:extLst>
                    <a:ext uri="{9D8B030D-6E8A-4147-A177-3AD203B41FA5}">
                      <a16:colId xmlns:a16="http://schemas.microsoft.com/office/drawing/2014/main" val="20000"/>
                    </a:ext>
                  </a:extLst>
                </a:gridCol>
                <a:gridCol w="1080364">
                  <a:extLst>
                    <a:ext uri="{9D8B030D-6E8A-4147-A177-3AD203B41FA5}">
                      <a16:colId xmlns:a16="http://schemas.microsoft.com/office/drawing/2014/main" val="20001"/>
                    </a:ext>
                  </a:extLst>
                </a:gridCol>
                <a:gridCol w="1453890">
                  <a:extLst>
                    <a:ext uri="{9D8B030D-6E8A-4147-A177-3AD203B41FA5}">
                      <a16:colId xmlns:a16="http://schemas.microsoft.com/office/drawing/2014/main" val="20002"/>
                    </a:ext>
                  </a:extLst>
                </a:gridCol>
                <a:gridCol w="1372557">
                  <a:extLst>
                    <a:ext uri="{9D8B030D-6E8A-4147-A177-3AD203B41FA5}">
                      <a16:colId xmlns:a16="http://schemas.microsoft.com/office/drawing/2014/main" val="20003"/>
                    </a:ext>
                  </a:extLst>
                </a:gridCol>
                <a:gridCol w="1372557">
                  <a:extLst>
                    <a:ext uri="{9D8B030D-6E8A-4147-A177-3AD203B41FA5}">
                      <a16:colId xmlns:a16="http://schemas.microsoft.com/office/drawing/2014/main" val="20004"/>
                    </a:ext>
                  </a:extLst>
                </a:gridCol>
              </a:tblGrid>
              <a:tr h="222383">
                <a:tc>
                  <a:txBody>
                    <a:bodyPr/>
                    <a:lstStyle/>
                    <a:p>
                      <a:pPr algn="ctr"/>
                      <a:r>
                        <a:rPr lang="en-GB" sz="1200" b="1" dirty="0">
                          <a:effectLst/>
                        </a:rPr>
                        <a:t>Availability %</a:t>
                      </a:r>
                    </a:p>
                  </a:txBody>
                  <a:tcPr marL="31380" marR="68644"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200" b="1" dirty="0">
                          <a:effectLst/>
                        </a:rPr>
                        <a:t>Downtime per year</a:t>
                      </a:r>
                    </a:p>
                  </a:txBody>
                  <a:tcPr marL="31380" marR="68644"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200" b="1" dirty="0">
                          <a:effectLst/>
                        </a:rPr>
                        <a:t>Downtime per month</a:t>
                      </a:r>
                    </a:p>
                  </a:txBody>
                  <a:tcPr marL="31380" marR="68644"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200" b="1" dirty="0">
                          <a:effectLst/>
                        </a:rPr>
                        <a:t>Downtime per week</a:t>
                      </a:r>
                    </a:p>
                  </a:txBody>
                  <a:tcPr marL="31380" marR="68644"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200" b="1" dirty="0">
                          <a:effectLst/>
                        </a:rPr>
                        <a:t>Downtime per day</a:t>
                      </a:r>
                    </a:p>
                  </a:txBody>
                  <a:tcPr marL="31380" marR="68644"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0"/>
                  </a:ext>
                </a:extLst>
              </a:tr>
              <a:tr h="157110">
                <a:tc>
                  <a:txBody>
                    <a:bodyPr/>
                    <a:lstStyle/>
                    <a:p>
                      <a:pPr algn="l"/>
                      <a:r>
                        <a:rPr lang="en-GB" sz="1200" dirty="0">
                          <a:effectLst/>
                        </a:rPr>
                        <a:t>90% ("one nine")</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36.5 days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72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16.8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2.4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222383">
                <a:tc>
                  <a:txBody>
                    <a:bodyPr/>
                    <a:lstStyle/>
                    <a:p>
                      <a:pPr algn="l"/>
                      <a:r>
                        <a:rPr lang="en-GB" sz="1200" dirty="0">
                          <a:effectLst/>
                        </a:rPr>
                        <a:t>95% ("one and a half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18.25 days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36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8.4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1.2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157110">
                <a:tc>
                  <a:txBody>
                    <a:bodyPr/>
                    <a:lstStyle/>
                    <a:p>
                      <a:pPr algn="l"/>
                      <a:r>
                        <a:rPr lang="en-GB" sz="1200" dirty="0">
                          <a:effectLst/>
                        </a:rPr>
                        <a:t>97%</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10.96 days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21.6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5.04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43.2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157110">
                <a:tc>
                  <a:txBody>
                    <a:bodyPr/>
                    <a:lstStyle/>
                    <a:p>
                      <a:pPr algn="l"/>
                      <a:r>
                        <a:rPr lang="en-GB" sz="1200" dirty="0">
                          <a:effectLst/>
                        </a:rPr>
                        <a:t>98%</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7.30 days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14.4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3.36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28.8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157110">
                <a:tc>
                  <a:txBody>
                    <a:bodyPr/>
                    <a:lstStyle/>
                    <a:p>
                      <a:pPr algn="l"/>
                      <a:r>
                        <a:rPr lang="en-GB" sz="1200">
                          <a:effectLst/>
                        </a:rPr>
                        <a:t>99% ("two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3.65 days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7.20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1.68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14.4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222383">
                <a:tc>
                  <a:txBody>
                    <a:bodyPr/>
                    <a:lstStyle/>
                    <a:p>
                      <a:pPr algn="l"/>
                      <a:r>
                        <a:rPr lang="en-GB" sz="1200" dirty="0">
                          <a:effectLst/>
                        </a:rPr>
                        <a:t>99.5% ("two and a half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1.83 days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3.60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50.4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7.2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extLst>
                  <a:ext uri="{0D108BD9-81ED-4DB2-BD59-A6C34878D82A}">
                    <a16:rowId xmlns:a16="http://schemas.microsoft.com/office/drawing/2014/main" val="10006"/>
                  </a:ext>
                </a:extLst>
              </a:tr>
              <a:tr h="157110">
                <a:tc>
                  <a:txBody>
                    <a:bodyPr/>
                    <a:lstStyle/>
                    <a:p>
                      <a:pPr algn="l"/>
                      <a:r>
                        <a:rPr lang="en-GB" sz="1200" dirty="0">
                          <a:effectLst/>
                        </a:rPr>
                        <a:t>99.8%</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17.52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86.23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20.16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2.88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222383">
                <a:tc>
                  <a:txBody>
                    <a:bodyPr/>
                    <a:lstStyle/>
                    <a:p>
                      <a:pPr algn="l"/>
                      <a:r>
                        <a:rPr lang="en-GB" sz="1200" dirty="0">
                          <a:effectLst/>
                        </a:rPr>
                        <a:t>99.9% ("three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8.76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43.8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a:effectLst/>
                        </a:rPr>
                        <a:t>10.1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tc>
                  <a:txBody>
                    <a:bodyPr/>
                    <a:lstStyle/>
                    <a:p>
                      <a:r>
                        <a:rPr lang="en-GB" sz="1200" dirty="0">
                          <a:effectLst/>
                        </a:rPr>
                        <a:t>1.44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CCCC"/>
                    </a:solidFill>
                  </a:tcPr>
                </a:tc>
                <a:extLst>
                  <a:ext uri="{0D108BD9-81ED-4DB2-BD59-A6C34878D82A}">
                    <a16:rowId xmlns:a16="http://schemas.microsoft.com/office/drawing/2014/main" val="10008"/>
                  </a:ext>
                </a:extLst>
              </a:tr>
              <a:tr h="222383">
                <a:tc>
                  <a:txBody>
                    <a:bodyPr/>
                    <a:lstStyle/>
                    <a:p>
                      <a:pPr algn="l"/>
                      <a:r>
                        <a:rPr lang="en-GB" sz="1200" dirty="0">
                          <a:effectLst/>
                        </a:rPr>
                        <a:t>99.95% ("three and a half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4.38 hours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21.56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a:effectLst/>
                        </a:rPr>
                        <a:t>5.04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43.2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222383">
                <a:tc>
                  <a:txBody>
                    <a:bodyPr/>
                    <a:lstStyle/>
                    <a:p>
                      <a:pPr algn="l"/>
                      <a:r>
                        <a:rPr lang="en-GB" sz="1200" dirty="0">
                          <a:effectLst/>
                        </a:rPr>
                        <a:t>99.99% ("four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52.56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a:effectLst/>
                        </a:rPr>
                        <a:t>4.38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1.01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8.64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r h="222383">
                <a:tc>
                  <a:txBody>
                    <a:bodyPr/>
                    <a:lstStyle/>
                    <a:p>
                      <a:pPr algn="l"/>
                      <a:r>
                        <a:rPr lang="en-GB" sz="1200" dirty="0">
                          <a:effectLst/>
                        </a:rPr>
                        <a:t>99.995% ("four and a half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a:effectLst/>
                        </a:rPr>
                        <a:t>26.28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a:effectLst/>
                        </a:rPr>
                        <a:t>2.16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30.24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4.32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222383">
                <a:tc>
                  <a:txBody>
                    <a:bodyPr/>
                    <a:lstStyle/>
                    <a:p>
                      <a:pPr algn="l"/>
                      <a:r>
                        <a:rPr lang="en-GB" sz="1200" dirty="0">
                          <a:effectLst/>
                        </a:rPr>
                        <a:t>99.999% ("five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5.26 minutes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25.9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6.05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tc>
                  <a:txBody>
                    <a:bodyPr/>
                    <a:lstStyle/>
                    <a:p>
                      <a:r>
                        <a:rPr lang="en-GB" sz="1200" dirty="0">
                          <a:effectLst/>
                        </a:rPr>
                        <a:t>864.3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222383">
                <a:tc>
                  <a:txBody>
                    <a:bodyPr/>
                    <a:lstStyle/>
                    <a:p>
                      <a:pPr algn="l"/>
                      <a:r>
                        <a:rPr lang="en-GB" sz="1200" dirty="0">
                          <a:effectLst/>
                        </a:rPr>
                        <a:t>99.9999% ("six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31.5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2.59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effectLst/>
                        </a:rPr>
                        <a:t>604.8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effectLst/>
                        </a:rPr>
                        <a:t>86.4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3"/>
                  </a:ext>
                </a:extLst>
              </a:tr>
              <a:tr h="222383">
                <a:tc>
                  <a:txBody>
                    <a:bodyPr/>
                    <a:lstStyle/>
                    <a:p>
                      <a:pPr algn="l"/>
                      <a:r>
                        <a:rPr lang="en-GB" sz="1200">
                          <a:effectLst/>
                        </a:rPr>
                        <a:t>99.99999% ("seven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3.15 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262.97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effectLst/>
                        </a:rPr>
                        <a:t>60.48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effectLst/>
                        </a:rPr>
                        <a:t>8.64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4"/>
                  </a:ext>
                </a:extLst>
              </a:tr>
              <a:tr h="222383">
                <a:tc>
                  <a:txBody>
                    <a:bodyPr/>
                    <a:lstStyle/>
                    <a:p>
                      <a:pPr algn="l"/>
                      <a:r>
                        <a:rPr lang="en-GB" sz="1200">
                          <a:effectLst/>
                        </a:rPr>
                        <a:t>99.999999% ("eight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315.569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26.297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6.048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effectLst/>
                        </a:rPr>
                        <a:t>0.864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5"/>
                  </a:ext>
                </a:extLst>
              </a:tr>
              <a:tr h="222383">
                <a:tc>
                  <a:txBody>
                    <a:bodyPr/>
                    <a:lstStyle/>
                    <a:p>
                      <a:pPr algn="l"/>
                      <a:r>
                        <a:rPr lang="en-GB" sz="1200" dirty="0">
                          <a:effectLst/>
                        </a:rPr>
                        <a:t>99.9999999% ("nine nines")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31.5569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2.6297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effectLst/>
                        </a:rPr>
                        <a:t>0.6048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effectLst/>
                        </a:rPr>
                        <a:t>0.0864 milliseconds</a:t>
                      </a:r>
                    </a:p>
                  </a:txBody>
                  <a:tcPr marL="31380" marR="31380" marT="15690" marB="1569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6"/>
                  </a:ext>
                </a:extLst>
              </a:tr>
            </a:tbl>
          </a:graphicData>
        </a:graphic>
      </p:graphicFrame>
      <p:sp>
        <p:nvSpPr>
          <p:cNvPr id="5" name="TextBox 4"/>
          <p:cNvSpPr txBox="1"/>
          <p:nvPr/>
        </p:nvSpPr>
        <p:spPr>
          <a:xfrm>
            <a:off x="2757176" y="6215874"/>
            <a:ext cx="3629648" cy="276999"/>
          </a:xfrm>
          <a:prstGeom prst="rect">
            <a:avLst/>
          </a:prstGeom>
          <a:noFill/>
        </p:spPr>
        <p:txBody>
          <a:bodyPr wrap="none" rtlCol="0">
            <a:spAutoFit/>
          </a:bodyPr>
          <a:lstStyle/>
          <a:p>
            <a:pPr algn="ctr"/>
            <a:r>
              <a:rPr lang="en-GB" sz="1200" dirty="0"/>
              <a:t>Source: </a:t>
            </a:r>
            <a:r>
              <a:rPr lang="en-GB" sz="1200" dirty="0">
                <a:hlinkClick r:id="rId2"/>
              </a:rPr>
              <a:t>https://en.wikipedia.org/wiki/High_availability</a:t>
            </a:r>
            <a:r>
              <a:rPr lang="en-GB" sz="1200" dirty="0"/>
              <a:t> </a:t>
            </a:r>
          </a:p>
        </p:txBody>
      </p:sp>
      <p:sp>
        <p:nvSpPr>
          <p:cNvPr id="8" name="Down Arrow 7"/>
          <p:cNvSpPr/>
          <p:nvPr/>
        </p:nvSpPr>
        <p:spPr>
          <a:xfrm>
            <a:off x="8101013" y="1840335"/>
            <a:ext cx="1042987" cy="3871390"/>
          </a:xfrm>
          <a:prstGeom prst="downArrow">
            <a:avLst/>
          </a:prstGeom>
          <a:gradFill>
            <a:gsLst>
              <a:gs pos="20000">
                <a:srgbClr val="FF0000"/>
              </a:gs>
              <a:gs pos="43000">
                <a:srgbClr val="FFC000"/>
              </a:gs>
              <a:gs pos="51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Box 6"/>
          <p:cNvSpPr txBox="1"/>
          <p:nvPr/>
        </p:nvSpPr>
        <p:spPr>
          <a:xfrm>
            <a:off x="8297419" y="1974275"/>
            <a:ext cx="783612" cy="300082"/>
          </a:xfrm>
          <a:prstGeom prst="rect">
            <a:avLst/>
          </a:prstGeom>
          <a:noFill/>
        </p:spPr>
        <p:txBody>
          <a:bodyPr wrap="square" rtlCol="0">
            <a:spAutoFit/>
          </a:bodyPr>
          <a:lstStyle/>
          <a:p>
            <a:r>
              <a:rPr lang="en-GB" sz="1350" dirty="0"/>
              <a:t>“LOL.”</a:t>
            </a:r>
          </a:p>
        </p:txBody>
      </p:sp>
      <p:sp>
        <p:nvSpPr>
          <p:cNvPr id="9" name="TextBox 8"/>
          <p:cNvSpPr txBox="1"/>
          <p:nvPr/>
        </p:nvSpPr>
        <p:spPr>
          <a:xfrm>
            <a:off x="8334350" y="3843000"/>
            <a:ext cx="576311" cy="300082"/>
          </a:xfrm>
          <a:prstGeom prst="rect">
            <a:avLst/>
          </a:prstGeom>
          <a:noFill/>
        </p:spPr>
        <p:txBody>
          <a:bodyPr wrap="square" rtlCol="0">
            <a:spAutoFit/>
          </a:bodyPr>
          <a:lstStyle/>
          <a:p>
            <a:r>
              <a:rPr lang="en-GB" sz="1350" dirty="0"/>
              <a:t>“OK.”</a:t>
            </a:r>
          </a:p>
        </p:txBody>
      </p:sp>
    </p:spTree>
    <p:extLst>
      <p:ext uri="{BB962C8B-B14F-4D97-AF65-F5344CB8AC3E}">
        <p14:creationId xmlns:p14="http://schemas.microsoft.com/office/powerpoint/2010/main" val="25208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99.99(9)% uptime?</a:t>
            </a:r>
          </a:p>
        </p:txBody>
      </p:sp>
      <p:sp>
        <p:nvSpPr>
          <p:cNvPr id="5" name="TextBox 4"/>
          <p:cNvSpPr txBox="1"/>
          <p:nvPr/>
        </p:nvSpPr>
        <p:spPr>
          <a:xfrm>
            <a:off x="2991102" y="3459754"/>
            <a:ext cx="4497149" cy="253916"/>
          </a:xfrm>
          <a:prstGeom prst="rect">
            <a:avLst/>
          </a:prstGeom>
          <a:solidFill>
            <a:schemeClr val="bg1"/>
          </a:solidFill>
        </p:spPr>
        <p:txBody>
          <a:bodyPr wrap="square" rtlCol="0">
            <a:spAutoFit/>
          </a:bodyPr>
          <a:lstStyle/>
          <a:p>
            <a:r>
              <a:rPr lang="en-GB" sz="1050" dirty="0">
                <a:latin typeface="Arial" panose="020B0604020202020204" pitchFamily="34" charset="0"/>
                <a:cs typeface="Arial" panose="020B0604020202020204" pitchFamily="34" charset="0"/>
              </a:rPr>
              <a:t>Network Uptime</a:t>
            </a:r>
            <a:endParaRPr lang="en-GB" sz="1350" dirty="0">
              <a:latin typeface="Arial" panose="020B0604020202020204" pitchFamily="34" charset="0"/>
              <a:cs typeface="Arial" panose="020B0604020202020204" pitchFamily="34" charset="0"/>
            </a:endParaRPr>
          </a:p>
        </p:txBody>
      </p:sp>
      <p:sp>
        <p:nvSpPr>
          <p:cNvPr id="6" name="TextBox 5"/>
          <p:cNvSpPr txBox="1"/>
          <p:nvPr/>
        </p:nvSpPr>
        <p:spPr>
          <a:xfrm>
            <a:off x="2991102" y="3690587"/>
            <a:ext cx="4497149" cy="715581"/>
          </a:xfrm>
          <a:prstGeom prst="rect">
            <a:avLst/>
          </a:prstGeom>
          <a:solidFill>
            <a:schemeClr val="bg1"/>
          </a:solidFill>
        </p:spPr>
        <p:txBody>
          <a:bodyPr wrap="square" rtlCol="0">
            <a:spAutoFit/>
          </a:bodyPr>
          <a:lstStyle/>
          <a:p>
            <a:endParaRPr lang="en-GB" sz="1350" dirty="0"/>
          </a:p>
          <a:p>
            <a:r>
              <a:rPr lang="en-GB" sz="1350" dirty="0"/>
              <a:t>Current network uptime: </a:t>
            </a:r>
            <a:r>
              <a:rPr lang="en-GB" sz="1350" dirty="0">
                <a:solidFill>
                  <a:schemeClr val="accent6">
                    <a:lumMod val="75000"/>
                  </a:schemeClr>
                </a:solidFill>
              </a:rPr>
              <a:t>99.999%</a:t>
            </a:r>
          </a:p>
          <a:p>
            <a:endParaRPr lang="en-GB" sz="1350" dirty="0"/>
          </a:p>
        </p:txBody>
      </p:sp>
      <p:pic>
        <p:nvPicPr>
          <p:cNvPr id="7" name="Content Placeholder 3"/>
          <p:cNvPicPr>
            <a:picLocks noChangeAspect="1"/>
          </p:cNvPicPr>
          <p:nvPr/>
        </p:nvPicPr>
        <p:blipFill>
          <a:blip r:embed="rId3"/>
          <a:stretch>
            <a:fillRect/>
          </a:stretch>
        </p:blipFill>
        <p:spPr>
          <a:xfrm>
            <a:off x="1182735" y="1828002"/>
            <a:ext cx="6778529" cy="3263504"/>
          </a:xfrm>
          <a:prstGeom prst="rect">
            <a:avLst/>
          </a:prstGeom>
        </p:spPr>
      </p:pic>
      <p:sp>
        <p:nvSpPr>
          <p:cNvPr id="8" name="TextBox 7"/>
          <p:cNvSpPr txBox="1"/>
          <p:nvPr/>
        </p:nvSpPr>
        <p:spPr>
          <a:xfrm>
            <a:off x="3033964" y="3129429"/>
            <a:ext cx="4497149" cy="253916"/>
          </a:xfrm>
          <a:prstGeom prst="rect">
            <a:avLst/>
          </a:prstGeom>
          <a:solidFill>
            <a:schemeClr val="bg1"/>
          </a:solidFill>
        </p:spPr>
        <p:txBody>
          <a:bodyPr wrap="square" rtlCol="0">
            <a:spAutoFit/>
          </a:bodyPr>
          <a:lstStyle/>
          <a:p>
            <a:r>
              <a:rPr lang="en-GB" sz="1050" dirty="0">
                <a:latin typeface="Arial" panose="020B0604020202020204" pitchFamily="34" charset="0"/>
                <a:cs typeface="Arial" panose="020B0604020202020204" pitchFamily="34" charset="0"/>
              </a:rPr>
              <a:t>Network Uptime</a:t>
            </a:r>
            <a:endParaRPr lang="en-GB" sz="1350" dirty="0">
              <a:latin typeface="Arial" panose="020B0604020202020204" pitchFamily="34" charset="0"/>
              <a:cs typeface="Arial" panose="020B0604020202020204" pitchFamily="34" charset="0"/>
            </a:endParaRPr>
          </a:p>
        </p:txBody>
      </p:sp>
      <p:sp>
        <p:nvSpPr>
          <p:cNvPr id="9" name="TextBox 8"/>
          <p:cNvSpPr txBox="1"/>
          <p:nvPr/>
        </p:nvSpPr>
        <p:spPr>
          <a:xfrm>
            <a:off x="3033964" y="3360262"/>
            <a:ext cx="4497149" cy="715581"/>
          </a:xfrm>
          <a:prstGeom prst="rect">
            <a:avLst/>
          </a:prstGeom>
          <a:solidFill>
            <a:schemeClr val="bg1"/>
          </a:solidFill>
        </p:spPr>
        <p:txBody>
          <a:bodyPr wrap="square" rtlCol="0">
            <a:spAutoFit/>
          </a:bodyPr>
          <a:lstStyle/>
          <a:p>
            <a:endParaRPr lang="en-GB" sz="1350" dirty="0"/>
          </a:p>
          <a:p>
            <a:r>
              <a:rPr lang="en-GB" sz="1350" dirty="0"/>
              <a:t>Current network uptime: </a:t>
            </a:r>
            <a:r>
              <a:rPr lang="en-GB" sz="1350" dirty="0">
                <a:solidFill>
                  <a:schemeClr val="accent6">
                    <a:lumMod val="75000"/>
                  </a:schemeClr>
                </a:solidFill>
              </a:rPr>
              <a:t>99.999% *</a:t>
            </a:r>
          </a:p>
          <a:p>
            <a:endParaRPr lang="en-GB" sz="1350" dirty="0"/>
          </a:p>
        </p:txBody>
      </p:sp>
      <p:sp>
        <p:nvSpPr>
          <p:cNvPr id="10" name="TextBox 9"/>
          <p:cNvSpPr txBox="1"/>
          <p:nvPr/>
        </p:nvSpPr>
        <p:spPr>
          <a:xfrm>
            <a:off x="1182734" y="4802965"/>
            <a:ext cx="6778529" cy="507831"/>
          </a:xfrm>
          <a:prstGeom prst="rect">
            <a:avLst/>
          </a:prstGeom>
          <a:solidFill>
            <a:schemeClr val="bg1"/>
          </a:solidFill>
        </p:spPr>
        <p:txBody>
          <a:bodyPr wrap="square" rtlCol="0">
            <a:spAutoFit/>
          </a:bodyPr>
          <a:lstStyle/>
          <a:p>
            <a:pPr marL="128588" indent="-128588">
              <a:buFont typeface="Arial" panose="020B0604020202020204" pitchFamily="34" charset="0"/>
              <a:buChar char="•"/>
            </a:pPr>
            <a:endParaRPr lang="en-GB" sz="900" i="1" dirty="0">
              <a:solidFill>
                <a:schemeClr val="bg1">
                  <a:lumMod val="50000"/>
                </a:schemeClr>
              </a:solidFill>
            </a:endParaRPr>
          </a:p>
          <a:p>
            <a:pPr marL="128588" indent="-128588">
              <a:buFont typeface="Arial" panose="020B0604020202020204" pitchFamily="34" charset="0"/>
              <a:buChar char="•"/>
            </a:pPr>
            <a:endParaRPr lang="en-GB" sz="900" i="1" dirty="0">
              <a:solidFill>
                <a:schemeClr val="bg1">
                  <a:lumMod val="50000"/>
                </a:schemeClr>
              </a:solidFill>
            </a:endParaRPr>
          </a:p>
          <a:p>
            <a:pPr marL="128588" indent="-128588">
              <a:buFont typeface="Arial" panose="020B0604020202020204" pitchFamily="34" charset="0"/>
              <a:buChar char="•"/>
            </a:pPr>
            <a:endParaRPr lang="en-GB" sz="900" i="1" dirty="0">
              <a:solidFill>
                <a:schemeClr val="bg1">
                  <a:lumMod val="50000"/>
                </a:schemeClr>
              </a:solidFill>
            </a:endParaRPr>
          </a:p>
        </p:txBody>
      </p:sp>
    </p:spTree>
    <p:extLst>
      <p:ext uri="{BB962C8B-B14F-4D97-AF65-F5344CB8AC3E}">
        <p14:creationId xmlns:p14="http://schemas.microsoft.com/office/powerpoint/2010/main" val="119727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99.99(9)% uptime?</a:t>
            </a:r>
          </a:p>
        </p:txBody>
      </p:sp>
      <p:pic>
        <p:nvPicPr>
          <p:cNvPr id="4" name="Content Placeholder 3"/>
          <p:cNvPicPr>
            <a:picLocks noGrp="1" noChangeAspect="1"/>
          </p:cNvPicPr>
          <p:nvPr>
            <p:ph idx="1"/>
          </p:nvPr>
        </p:nvPicPr>
        <p:blipFill>
          <a:blip r:embed="rId3"/>
          <a:stretch>
            <a:fillRect/>
          </a:stretch>
        </p:blipFill>
        <p:spPr>
          <a:xfrm>
            <a:off x="1182735" y="1828002"/>
            <a:ext cx="6778529" cy="3263504"/>
          </a:xfrm>
          <a:prstGeom prst="rect">
            <a:avLst/>
          </a:prstGeom>
        </p:spPr>
      </p:pic>
      <p:sp>
        <p:nvSpPr>
          <p:cNvPr id="5" name="TextBox 4"/>
          <p:cNvSpPr txBox="1"/>
          <p:nvPr/>
        </p:nvSpPr>
        <p:spPr>
          <a:xfrm>
            <a:off x="3033964" y="3129429"/>
            <a:ext cx="4497149" cy="253916"/>
          </a:xfrm>
          <a:prstGeom prst="rect">
            <a:avLst/>
          </a:prstGeom>
          <a:solidFill>
            <a:schemeClr val="bg1"/>
          </a:solidFill>
        </p:spPr>
        <p:txBody>
          <a:bodyPr wrap="square" rtlCol="0">
            <a:spAutoFit/>
          </a:bodyPr>
          <a:lstStyle/>
          <a:p>
            <a:r>
              <a:rPr lang="en-GB" sz="1050" dirty="0">
                <a:latin typeface="Arial" panose="020B0604020202020204" pitchFamily="34" charset="0"/>
                <a:cs typeface="Arial" panose="020B0604020202020204" pitchFamily="34" charset="0"/>
              </a:rPr>
              <a:t>Network Uptime</a:t>
            </a:r>
            <a:endParaRPr lang="en-GB" sz="1350" dirty="0">
              <a:latin typeface="Arial" panose="020B0604020202020204" pitchFamily="34" charset="0"/>
              <a:cs typeface="Arial" panose="020B0604020202020204" pitchFamily="34" charset="0"/>
            </a:endParaRPr>
          </a:p>
        </p:txBody>
      </p:sp>
      <p:sp>
        <p:nvSpPr>
          <p:cNvPr id="6" name="TextBox 5"/>
          <p:cNvSpPr txBox="1"/>
          <p:nvPr/>
        </p:nvSpPr>
        <p:spPr>
          <a:xfrm>
            <a:off x="3033964" y="3360262"/>
            <a:ext cx="4497149" cy="715581"/>
          </a:xfrm>
          <a:prstGeom prst="rect">
            <a:avLst/>
          </a:prstGeom>
          <a:solidFill>
            <a:schemeClr val="bg1"/>
          </a:solidFill>
        </p:spPr>
        <p:txBody>
          <a:bodyPr wrap="square" rtlCol="0">
            <a:spAutoFit/>
          </a:bodyPr>
          <a:lstStyle/>
          <a:p>
            <a:endParaRPr lang="en-GB" sz="1350" dirty="0"/>
          </a:p>
          <a:p>
            <a:r>
              <a:rPr lang="en-GB" sz="1350" dirty="0"/>
              <a:t>Current network uptime: </a:t>
            </a:r>
            <a:r>
              <a:rPr lang="en-GB" sz="1350" dirty="0">
                <a:solidFill>
                  <a:schemeClr val="accent6">
                    <a:lumMod val="75000"/>
                  </a:schemeClr>
                </a:solidFill>
              </a:rPr>
              <a:t>99.999% *</a:t>
            </a:r>
          </a:p>
          <a:p>
            <a:endParaRPr lang="en-GB" sz="1350" dirty="0"/>
          </a:p>
        </p:txBody>
      </p:sp>
      <p:sp>
        <p:nvSpPr>
          <p:cNvPr id="7" name="TextBox 6"/>
          <p:cNvSpPr txBox="1"/>
          <p:nvPr/>
        </p:nvSpPr>
        <p:spPr>
          <a:xfrm>
            <a:off x="1182734" y="4802965"/>
            <a:ext cx="6778529" cy="1061829"/>
          </a:xfrm>
          <a:prstGeom prst="rect">
            <a:avLst/>
          </a:prstGeom>
          <a:solidFill>
            <a:schemeClr val="bg1"/>
          </a:solidFill>
        </p:spPr>
        <p:txBody>
          <a:bodyPr wrap="square" rtlCol="0">
            <a:spAutoFit/>
          </a:bodyPr>
          <a:lstStyle/>
          <a:p>
            <a:pPr marL="128588" indent="-128588">
              <a:buFont typeface="Arial" panose="020B0604020202020204" pitchFamily="34" charset="0"/>
              <a:buChar char="•"/>
            </a:pPr>
            <a:r>
              <a:rPr lang="en-GB" sz="900" i="1" dirty="0"/>
              <a:t>9 out of 10 cats local </a:t>
            </a:r>
            <a:r>
              <a:rPr lang="en-GB" sz="900" i="1" dirty="0" err="1"/>
              <a:t>pref</a:t>
            </a:r>
            <a:r>
              <a:rPr lang="en-GB" sz="900" i="1" dirty="0"/>
              <a:t> our prefixes.  The value of your pings may go down as well as up.  </a:t>
            </a:r>
          </a:p>
          <a:p>
            <a:pPr marL="128588" indent="-128588">
              <a:buFont typeface="Arial" panose="020B0604020202020204" pitchFamily="34" charset="0"/>
              <a:buChar char="•"/>
            </a:pPr>
            <a:r>
              <a:rPr lang="en-GB" sz="900" i="1" dirty="0"/>
              <a:t>We reserve the right to replace lost packets with equivalent size packets at our discretion. </a:t>
            </a:r>
          </a:p>
          <a:p>
            <a:pPr marL="128588" indent="-128588">
              <a:buFont typeface="Arial" panose="020B0604020202020204" pitchFamily="34" charset="0"/>
              <a:buChar char="•"/>
            </a:pPr>
            <a:r>
              <a:rPr lang="en-GB" sz="900" i="1" dirty="0"/>
              <a:t>Not to scale. Not actual web site. </a:t>
            </a:r>
          </a:p>
          <a:p>
            <a:pPr marL="128588" indent="-128588">
              <a:buFont typeface="Arial" panose="020B0604020202020204" pitchFamily="34" charset="0"/>
              <a:buChar char="•"/>
            </a:pPr>
            <a:r>
              <a:rPr lang="en-GB" sz="900" i="1" dirty="0"/>
              <a:t>Due to rounding, numbers presented may not add up precisely to the totals provided and percentages may not precisely reflect the absolute figures.  Figures were correct at time we made them up. </a:t>
            </a:r>
          </a:p>
          <a:p>
            <a:pPr marL="128588" indent="-128588">
              <a:buFont typeface="Arial" panose="020B0604020202020204" pitchFamily="34" charset="0"/>
              <a:buChar char="•"/>
            </a:pPr>
            <a:r>
              <a:rPr lang="en-GB" sz="900" i="1" dirty="0"/>
              <a:t>Subject to National Rail Conditions of Travel.  Packets valid via any reasonable route.</a:t>
            </a:r>
          </a:p>
          <a:p>
            <a:pPr marL="128588" indent="-128588">
              <a:buFont typeface="Arial" panose="020B0604020202020204" pitchFamily="34" charset="0"/>
              <a:buChar char="•"/>
            </a:pPr>
            <a:r>
              <a:rPr lang="en-GB" sz="900" i="1" dirty="0"/>
              <a:t>Contents may settle during shipping.</a:t>
            </a:r>
          </a:p>
        </p:txBody>
      </p:sp>
    </p:spTree>
    <p:extLst>
      <p:ext uri="{BB962C8B-B14F-4D97-AF65-F5344CB8AC3E}">
        <p14:creationId xmlns:p14="http://schemas.microsoft.com/office/powerpoint/2010/main" val="349182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Determine “up” at an IXP</a:t>
            </a:r>
          </a:p>
        </p:txBody>
      </p:sp>
      <p:cxnSp>
        <p:nvCxnSpPr>
          <p:cNvPr id="15" name="Straight Connector 14"/>
          <p:cNvCxnSpPr>
            <a:stCxn id="9" idx="0"/>
          </p:cNvCxnSpPr>
          <p:nvPr/>
        </p:nvCxnSpPr>
        <p:spPr>
          <a:xfrm flipV="1">
            <a:off x="4356770" y="3036241"/>
            <a:ext cx="771567" cy="602802"/>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a:stCxn id="41" idx="0"/>
          </p:cNvCxnSpPr>
          <p:nvPr/>
        </p:nvCxnSpPr>
        <p:spPr>
          <a:xfrm flipV="1">
            <a:off x="4991768" y="3036241"/>
            <a:ext cx="365484" cy="602802"/>
          </a:xfrm>
          <a:prstGeom prst="line">
            <a:avLst/>
          </a:prstGeom>
          <a:ln w="19050"/>
        </p:spPr>
        <p:style>
          <a:lnRef idx="1">
            <a:schemeClr val="dk1"/>
          </a:lnRef>
          <a:fillRef idx="0">
            <a:schemeClr val="dk1"/>
          </a:fillRef>
          <a:effectRef idx="0">
            <a:schemeClr val="dk1"/>
          </a:effectRef>
          <a:fontRef idx="minor">
            <a:schemeClr val="tx1"/>
          </a:fontRef>
        </p:style>
      </p:cxnSp>
      <p:sp>
        <p:nvSpPr>
          <p:cNvPr id="9" name="Oval 8"/>
          <p:cNvSpPr/>
          <p:nvPr/>
        </p:nvSpPr>
        <p:spPr>
          <a:xfrm>
            <a:off x="4127854" y="3639043"/>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R1</a:t>
            </a:r>
            <a:endParaRPr lang="en-GB" sz="450" b="1" dirty="0">
              <a:solidFill>
                <a:schemeClr val="tx1"/>
              </a:solidFill>
            </a:endParaRPr>
          </a:p>
        </p:txBody>
      </p:sp>
      <p:cxnSp>
        <p:nvCxnSpPr>
          <p:cNvPr id="19" name="Straight Connector 18"/>
          <p:cNvCxnSpPr/>
          <p:nvPr/>
        </p:nvCxnSpPr>
        <p:spPr>
          <a:xfrm flipV="1">
            <a:off x="5664149" y="3041041"/>
            <a:ext cx="0" cy="600402"/>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p:cNvCxnSpPr>
            <a:stCxn id="45" idx="0"/>
          </p:cNvCxnSpPr>
          <p:nvPr/>
        </p:nvCxnSpPr>
        <p:spPr>
          <a:xfrm flipH="1" flipV="1">
            <a:off x="5996765" y="3026152"/>
            <a:ext cx="265001" cy="612891"/>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p:cNvCxnSpPr>
            <a:stCxn id="46" idx="0"/>
          </p:cNvCxnSpPr>
          <p:nvPr/>
        </p:nvCxnSpPr>
        <p:spPr>
          <a:xfrm flipH="1" flipV="1">
            <a:off x="6219781" y="3036242"/>
            <a:ext cx="676985" cy="602801"/>
          </a:xfrm>
          <a:prstGeom prst="line">
            <a:avLst/>
          </a:prstGeom>
          <a:ln w="19050"/>
        </p:spPr>
        <p:style>
          <a:lnRef idx="1">
            <a:schemeClr val="dk1"/>
          </a:lnRef>
          <a:fillRef idx="0">
            <a:schemeClr val="dk1"/>
          </a:fillRef>
          <a:effectRef idx="0">
            <a:schemeClr val="dk1"/>
          </a:effectRef>
          <a:fontRef idx="minor">
            <a:schemeClr val="tx1"/>
          </a:fontRef>
        </p:style>
      </p:cxnSp>
      <p:sp>
        <p:nvSpPr>
          <p:cNvPr id="41" name="Oval 40"/>
          <p:cNvSpPr/>
          <p:nvPr/>
        </p:nvSpPr>
        <p:spPr>
          <a:xfrm>
            <a:off x="4762853" y="3639043"/>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R2</a:t>
            </a:r>
            <a:endParaRPr lang="en-GB" sz="450" b="1" dirty="0">
              <a:solidFill>
                <a:schemeClr val="tx1"/>
              </a:solidFill>
            </a:endParaRPr>
          </a:p>
        </p:txBody>
      </p:sp>
      <p:sp>
        <p:nvSpPr>
          <p:cNvPr id="43" name="Oval 42"/>
          <p:cNvSpPr/>
          <p:nvPr/>
        </p:nvSpPr>
        <p:spPr>
          <a:xfrm>
            <a:off x="5397852" y="3639043"/>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R3</a:t>
            </a:r>
            <a:endParaRPr lang="en-GB" sz="450" b="1" dirty="0">
              <a:solidFill>
                <a:schemeClr val="tx1"/>
              </a:solidFill>
            </a:endParaRPr>
          </a:p>
        </p:txBody>
      </p:sp>
      <p:sp>
        <p:nvSpPr>
          <p:cNvPr id="45" name="Oval 44"/>
          <p:cNvSpPr/>
          <p:nvPr/>
        </p:nvSpPr>
        <p:spPr>
          <a:xfrm>
            <a:off x="6032850" y="3639043"/>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R4</a:t>
            </a:r>
            <a:endParaRPr lang="en-GB" sz="450" b="1" dirty="0">
              <a:solidFill>
                <a:schemeClr val="tx1"/>
              </a:solidFill>
            </a:endParaRPr>
          </a:p>
        </p:txBody>
      </p:sp>
      <p:sp>
        <p:nvSpPr>
          <p:cNvPr id="46" name="Oval 45"/>
          <p:cNvSpPr/>
          <p:nvPr/>
        </p:nvSpPr>
        <p:spPr>
          <a:xfrm>
            <a:off x="6667850" y="3639043"/>
            <a:ext cx="457831" cy="485142"/>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R5</a:t>
            </a:r>
            <a:endParaRPr lang="en-GB" sz="450" b="1" dirty="0">
              <a:solidFill>
                <a:schemeClr val="tx1"/>
              </a:solidFill>
            </a:endParaRPr>
          </a:p>
        </p:txBody>
      </p:sp>
      <p:sp>
        <p:nvSpPr>
          <p:cNvPr id="8" name="Rounded Rectangle 7"/>
          <p:cNvSpPr/>
          <p:nvPr/>
        </p:nvSpPr>
        <p:spPr>
          <a:xfrm>
            <a:off x="4855539" y="2480049"/>
            <a:ext cx="1617220" cy="560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IXP Switch</a:t>
            </a:r>
          </a:p>
        </p:txBody>
      </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528" y="2194141"/>
            <a:ext cx="531663" cy="758249"/>
          </a:xfrm>
          <a:prstGeom prst="rect">
            <a:avLst/>
          </a:prstGeom>
        </p:spPr>
      </p:pic>
      <p:cxnSp>
        <p:nvCxnSpPr>
          <p:cNvPr id="77" name="Straight Connector 76"/>
          <p:cNvCxnSpPr>
            <a:stCxn id="8" idx="3"/>
            <a:endCxn id="75" idx="1"/>
          </p:cNvCxnSpPr>
          <p:nvPr/>
        </p:nvCxnSpPr>
        <p:spPr>
          <a:xfrm flipV="1">
            <a:off x="6472759" y="2573265"/>
            <a:ext cx="498770" cy="187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956016" y="2952389"/>
            <a:ext cx="708848" cy="230832"/>
          </a:xfrm>
          <a:prstGeom prst="rect">
            <a:avLst/>
          </a:prstGeom>
          <a:noFill/>
        </p:spPr>
        <p:txBody>
          <a:bodyPr wrap="none" rtlCol="0">
            <a:spAutoFit/>
          </a:bodyPr>
          <a:lstStyle/>
          <a:p>
            <a:r>
              <a:rPr lang="en-GB" sz="900" dirty="0"/>
              <a:t>monitoring</a:t>
            </a:r>
            <a:endParaRPr lang="en-GB" sz="1350" dirty="0"/>
          </a:p>
        </p:txBody>
      </p:sp>
      <p:graphicFrame>
        <p:nvGraphicFramePr>
          <p:cNvPr id="81" name="Table 80"/>
          <p:cNvGraphicFramePr>
            <a:graphicFrameLocks noGrp="1"/>
          </p:cNvGraphicFramePr>
          <p:nvPr>
            <p:extLst>
              <p:ext uri="{D42A27DB-BD31-4B8C-83A1-F6EECF244321}">
                <p14:modId xmlns:p14="http://schemas.microsoft.com/office/powerpoint/2010/main" val="327527565"/>
              </p:ext>
            </p:extLst>
          </p:nvPr>
        </p:nvGraphicFramePr>
        <p:xfrm>
          <a:off x="643277" y="1511611"/>
          <a:ext cx="3060569" cy="3169920"/>
        </p:xfrm>
        <a:graphic>
          <a:graphicData uri="http://schemas.openxmlformats.org/drawingml/2006/table">
            <a:tbl>
              <a:tblPr firstRow="1" bandRow="1">
                <a:tableStyleId>{5C22544A-7EE6-4342-B048-85BDC9FD1C3A}</a:tableStyleId>
              </a:tblPr>
              <a:tblGrid>
                <a:gridCol w="2285980">
                  <a:extLst>
                    <a:ext uri="{9D8B030D-6E8A-4147-A177-3AD203B41FA5}">
                      <a16:colId xmlns:a16="http://schemas.microsoft.com/office/drawing/2014/main" val="20000"/>
                    </a:ext>
                  </a:extLst>
                </a:gridCol>
                <a:gridCol w="774589">
                  <a:extLst>
                    <a:ext uri="{9D8B030D-6E8A-4147-A177-3AD203B41FA5}">
                      <a16:colId xmlns:a16="http://schemas.microsoft.com/office/drawing/2014/main" val="20001"/>
                    </a:ext>
                  </a:extLst>
                </a:gridCol>
              </a:tblGrid>
              <a:tr h="222885">
                <a:tc>
                  <a:txBody>
                    <a:bodyPr/>
                    <a:lstStyle/>
                    <a:p>
                      <a:r>
                        <a:rPr lang="en-GB" sz="2000" b="1" dirty="0"/>
                        <a:t>member</a:t>
                      </a:r>
                    </a:p>
                  </a:txBody>
                  <a:tcPr marL="45720" marR="45720"/>
                </a:tc>
                <a:tc>
                  <a:txBody>
                    <a:bodyPr/>
                    <a:lstStyle/>
                    <a:p>
                      <a:r>
                        <a:rPr lang="en-GB" sz="2000" b="1" dirty="0"/>
                        <a:t>ping?</a:t>
                      </a:r>
                    </a:p>
                  </a:txBody>
                  <a:tcPr marL="45720" marR="45720"/>
                </a:tc>
                <a:extLst>
                  <a:ext uri="{0D108BD9-81ED-4DB2-BD59-A6C34878D82A}">
                    <a16:rowId xmlns:a16="http://schemas.microsoft.com/office/drawing/2014/main" val="10000"/>
                  </a:ext>
                </a:extLst>
              </a:tr>
              <a:tr h="297180">
                <a:tc>
                  <a:txBody>
                    <a:bodyPr/>
                    <a:lstStyle/>
                    <a:p>
                      <a:r>
                        <a:rPr lang="en-GB" sz="2000" b="0" dirty="0"/>
                        <a:t>5.57.80.1</a:t>
                      </a:r>
                    </a:p>
                  </a:txBody>
                  <a:tcPr marL="45720" marR="45720"/>
                </a:tc>
                <a:tc>
                  <a:txBody>
                    <a:bodyPr/>
                    <a:lstStyle/>
                    <a:p>
                      <a:pPr algn="ctr"/>
                      <a:r>
                        <a:rPr lang="en-GB" sz="2000" b="0" dirty="0">
                          <a:solidFill>
                            <a:schemeClr val="accent6"/>
                          </a:solidFill>
                          <a:sym typeface="Wingdings" panose="05000000000000000000" pitchFamily="2" charset="2"/>
                        </a:rPr>
                        <a:t></a:t>
                      </a:r>
                      <a:endParaRPr lang="en-GB" sz="2000" b="0" dirty="0">
                        <a:solidFill>
                          <a:schemeClr val="accent6"/>
                        </a:solidFill>
                      </a:endParaRPr>
                    </a:p>
                  </a:txBody>
                  <a:tcPr marL="45720" marR="45720"/>
                </a:tc>
                <a:extLst>
                  <a:ext uri="{0D108BD9-81ED-4DB2-BD59-A6C34878D82A}">
                    <a16:rowId xmlns:a16="http://schemas.microsoft.com/office/drawing/2014/main" val="1000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t>5.57.80.2</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accent6"/>
                          </a:solidFill>
                          <a:sym typeface="Wingdings" panose="05000000000000000000" pitchFamily="2" charset="2"/>
                        </a:rPr>
                        <a:t></a:t>
                      </a:r>
                      <a:endParaRPr lang="en-GB" sz="2000" b="0" dirty="0">
                        <a:solidFill>
                          <a:schemeClr val="accent6"/>
                        </a:solidFill>
                      </a:endParaRPr>
                    </a:p>
                  </a:txBody>
                  <a:tcPr marL="45720" marR="45720"/>
                </a:tc>
                <a:extLst>
                  <a:ext uri="{0D108BD9-81ED-4DB2-BD59-A6C34878D82A}">
                    <a16:rowId xmlns:a16="http://schemas.microsoft.com/office/drawing/2014/main" val="100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t>5.57.80.3</a:t>
                      </a:r>
                    </a:p>
                  </a:txBody>
                  <a:tcPr marL="45720" marR="45720"/>
                </a:tc>
                <a:tc>
                  <a:txBody>
                    <a:bodyPr/>
                    <a:lstStyle/>
                    <a:p>
                      <a:pPr algn="ctr"/>
                      <a:r>
                        <a:rPr lang="en-GB" sz="2000" b="0" dirty="0">
                          <a:solidFill>
                            <a:schemeClr val="accent6"/>
                          </a:solidFill>
                          <a:sym typeface="Wingdings" panose="05000000000000000000" pitchFamily="2" charset="2"/>
                        </a:rPr>
                        <a:t></a:t>
                      </a:r>
                      <a:endParaRPr lang="en-GB" sz="2000" b="0" dirty="0"/>
                    </a:p>
                  </a:txBody>
                  <a:tcPr marL="45720" marR="45720"/>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t>5.57.80.4</a:t>
                      </a:r>
                    </a:p>
                  </a:txBody>
                  <a:tcPr marL="45720" marR="45720"/>
                </a:tc>
                <a:tc>
                  <a:txBody>
                    <a:bodyPr/>
                    <a:lstStyle/>
                    <a:p>
                      <a:pPr algn="ctr"/>
                      <a:r>
                        <a:rPr lang="en-GB" sz="2000" b="0" dirty="0">
                          <a:solidFill>
                            <a:schemeClr val="accent6"/>
                          </a:solidFill>
                          <a:sym typeface="Wingdings" panose="05000000000000000000" pitchFamily="2" charset="2"/>
                        </a:rPr>
                        <a:t></a:t>
                      </a:r>
                      <a:endParaRPr lang="en-GB" sz="2000" b="0" dirty="0"/>
                    </a:p>
                  </a:txBody>
                  <a:tcPr marL="45720" marR="45720"/>
                </a:tc>
                <a:extLst>
                  <a:ext uri="{0D108BD9-81ED-4DB2-BD59-A6C34878D82A}">
                    <a16:rowId xmlns:a16="http://schemas.microsoft.com/office/drawing/2014/main" val="1000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t>5.57.80.5</a:t>
                      </a:r>
                    </a:p>
                  </a:txBody>
                  <a:tcPr marL="45720" marR="45720"/>
                </a:tc>
                <a:tc>
                  <a:txBody>
                    <a:bodyPr/>
                    <a:lstStyle/>
                    <a:p>
                      <a:pPr algn="ctr"/>
                      <a:r>
                        <a:rPr lang="en-GB" sz="2000" b="0" dirty="0">
                          <a:solidFill>
                            <a:schemeClr val="accent6"/>
                          </a:solidFill>
                          <a:sym typeface="Wingdings" panose="05000000000000000000" pitchFamily="2" charset="2"/>
                        </a:rPr>
                        <a:t></a:t>
                      </a:r>
                      <a:endParaRPr lang="en-GB" sz="2000" b="0" dirty="0"/>
                    </a:p>
                  </a:txBody>
                  <a:tcPr marL="45720" marR="45720"/>
                </a:tc>
                <a:extLst>
                  <a:ext uri="{0D108BD9-81ED-4DB2-BD59-A6C34878D82A}">
                    <a16:rowId xmlns:a16="http://schemas.microsoft.com/office/drawing/2014/main" val="10005"/>
                  </a:ext>
                </a:extLst>
              </a:tr>
              <a:tr h="222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1" dirty="0"/>
                        <a:t>…</a:t>
                      </a:r>
                      <a:r>
                        <a:rPr lang="en-GB" sz="2000" b="0" i="1" dirty="0" err="1"/>
                        <a:t>etc</a:t>
                      </a:r>
                      <a:r>
                        <a:rPr lang="en-GB" sz="2000" b="0" i="1" dirty="0"/>
                        <a:t>…</a:t>
                      </a:r>
                    </a:p>
                  </a:txBody>
                  <a:tcPr marL="45720" marR="45720"/>
                </a:tc>
                <a:tc>
                  <a:txBody>
                    <a:bodyPr/>
                    <a:lstStyle/>
                    <a:p>
                      <a:pPr algn="ctr"/>
                      <a:endParaRPr lang="en-GB" sz="2000" b="0" dirty="0"/>
                    </a:p>
                  </a:txBody>
                  <a:tcPr marL="45720" marR="45720"/>
                </a:tc>
                <a:extLst>
                  <a:ext uri="{0D108BD9-81ED-4DB2-BD59-A6C34878D82A}">
                    <a16:rowId xmlns:a16="http://schemas.microsoft.com/office/drawing/2014/main" val="100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t>5.57.80.xx</a:t>
                      </a:r>
                    </a:p>
                  </a:txBody>
                  <a:tcPr marL="45720" marR="45720"/>
                </a:tc>
                <a:tc>
                  <a:txBody>
                    <a:bodyPr/>
                    <a:lstStyle/>
                    <a:p>
                      <a:pPr algn="ctr"/>
                      <a:r>
                        <a:rPr lang="en-GB" sz="2000" b="0" dirty="0">
                          <a:solidFill>
                            <a:schemeClr val="accent6"/>
                          </a:solidFill>
                          <a:sym typeface="Wingdings" panose="05000000000000000000" pitchFamily="2" charset="2"/>
                        </a:rPr>
                        <a:t></a:t>
                      </a:r>
                      <a:endParaRPr lang="en-GB" sz="2000" b="0" dirty="0"/>
                    </a:p>
                  </a:txBody>
                  <a:tcPr marL="45720" marR="45720"/>
                </a:tc>
                <a:extLst>
                  <a:ext uri="{0D108BD9-81ED-4DB2-BD59-A6C34878D82A}">
                    <a16:rowId xmlns:a16="http://schemas.microsoft.com/office/drawing/2014/main" val="10007"/>
                  </a:ext>
                </a:extLst>
              </a:tr>
            </a:tbl>
          </a:graphicData>
        </a:graphic>
      </p:graphicFrame>
      <p:sp>
        <p:nvSpPr>
          <p:cNvPr id="82" name="TextBox 81"/>
          <p:cNvSpPr txBox="1"/>
          <p:nvPr/>
        </p:nvSpPr>
        <p:spPr>
          <a:xfrm>
            <a:off x="2251461" y="5105989"/>
            <a:ext cx="2032929" cy="523220"/>
          </a:xfrm>
          <a:prstGeom prst="rect">
            <a:avLst/>
          </a:prstGeom>
          <a:noFill/>
        </p:spPr>
        <p:txBody>
          <a:bodyPr wrap="none" rtlCol="0">
            <a:spAutoFit/>
          </a:bodyPr>
          <a:lstStyle/>
          <a:p>
            <a:r>
              <a:rPr lang="en-GB" sz="2800" b="1" dirty="0"/>
              <a:t>= “100% up”</a:t>
            </a:r>
          </a:p>
        </p:txBody>
      </p:sp>
    </p:spTree>
    <p:extLst>
      <p:ext uri="{BB962C8B-B14F-4D97-AF65-F5344CB8AC3E}">
        <p14:creationId xmlns:p14="http://schemas.microsoft.com/office/powerpoint/2010/main" val="70198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Ping all the things…</a:t>
            </a:r>
          </a:p>
        </p:txBody>
      </p:sp>
      <p:graphicFrame>
        <p:nvGraphicFramePr>
          <p:cNvPr id="81" name="Table 80"/>
          <p:cNvGraphicFramePr>
            <a:graphicFrameLocks noGrp="1"/>
          </p:cNvGraphicFramePr>
          <p:nvPr>
            <p:extLst>
              <p:ext uri="{D42A27DB-BD31-4B8C-83A1-F6EECF244321}">
                <p14:modId xmlns:p14="http://schemas.microsoft.com/office/powerpoint/2010/main" val="1326323972"/>
              </p:ext>
            </p:extLst>
          </p:nvPr>
        </p:nvGraphicFramePr>
        <p:xfrm>
          <a:off x="263104" y="1880698"/>
          <a:ext cx="8617792" cy="1950720"/>
        </p:xfrm>
        <a:graphic>
          <a:graphicData uri="http://schemas.openxmlformats.org/drawingml/2006/table">
            <a:tbl>
              <a:tblPr firstRow="1" bandRow="1">
                <a:tableStyleId>{5C22544A-7EE6-4342-B048-85BDC9FD1C3A}</a:tableStyleId>
              </a:tblPr>
              <a:tblGrid>
                <a:gridCol w="924133">
                  <a:extLst>
                    <a:ext uri="{9D8B030D-6E8A-4147-A177-3AD203B41FA5}">
                      <a16:colId xmlns:a16="http://schemas.microsoft.com/office/drawing/2014/main" val="20000"/>
                    </a:ext>
                  </a:extLst>
                </a:gridCol>
                <a:gridCol w="519758">
                  <a:extLst>
                    <a:ext uri="{9D8B030D-6E8A-4147-A177-3AD203B41FA5}">
                      <a16:colId xmlns:a16="http://schemas.microsoft.com/office/drawing/2014/main" val="20001"/>
                    </a:ext>
                  </a:extLst>
                </a:gridCol>
                <a:gridCol w="519758">
                  <a:extLst>
                    <a:ext uri="{9D8B030D-6E8A-4147-A177-3AD203B41FA5}">
                      <a16:colId xmlns:a16="http://schemas.microsoft.com/office/drawing/2014/main" val="20002"/>
                    </a:ext>
                  </a:extLst>
                </a:gridCol>
                <a:gridCol w="519758">
                  <a:extLst>
                    <a:ext uri="{9D8B030D-6E8A-4147-A177-3AD203B41FA5}">
                      <a16:colId xmlns:a16="http://schemas.microsoft.com/office/drawing/2014/main" val="20003"/>
                    </a:ext>
                  </a:extLst>
                </a:gridCol>
                <a:gridCol w="519758">
                  <a:extLst>
                    <a:ext uri="{9D8B030D-6E8A-4147-A177-3AD203B41FA5}">
                      <a16:colId xmlns:a16="http://schemas.microsoft.com/office/drawing/2014/main" val="20004"/>
                    </a:ext>
                  </a:extLst>
                </a:gridCol>
                <a:gridCol w="519758">
                  <a:extLst>
                    <a:ext uri="{9D8B030D-6E8A-4147-A177-3AD203B41FA5}">
                      <a16:colId xmlns:a16="http://schemas.microsoft.com/office/drawing/2014/main" val="20005"/>
                    </a:ext>
                  </a:extLst>
                </a:gridCol>
                <a:gridCol w="519758">
                  <a:extLst>
                    <a:ext uri="{9D8B030D-6E8A-4147-A177-3AD203B41FA5}">
                      <a16:colId xmlns:a16="http://schemas.microsoft.com/office/drawing/2014/main" val="20006"/>
                    </a:ext>
                  </a:extLst>
                </a:gridCol>
                <a:gridCol w="519758">
                  <a:extLst>
                    <a:ext uri="{9D8B030D-6E8A-4147-A177-3AD203B41FA5}">
                      <a16:colId xmlns:a16="http://schemas.microsoft.com/office/drawing/2014/main" val="20007"/>
                    </a:ext>
                  </a:extLst>
                </a:gridCol>
                <a:gridCol w="519758">
                  <a:extLst>
                    <a:ext uri="{9D8B030D-6E8A-4147-A177-3AD203B41FA5}">
                      <a16:colId xmlns:a16="http://schemas.microsoft.com/office/drawing/2014/main" val="20008"/>
                    </a:ext>
                  </a:extLst>
                </a:gridCol>
                <a:gridCol w="654369">
                  <a:extLst>
                    <a:ext uri="{9D8B030D-6E8A-4147-A177-3AD203B41FA5}">
                      <a16:colId xmlns:a16="http://schemas.microsoft.com/office/drawing/2014/main" val="20009"/>
                    </a:ext>
                  </a:extLst>
                </a:gridCol>
                <a:gridCol w="1069676">
                  <a:extLst>
                    <a:ext uri="{9D8B030D-6E8A-4147-A177-3AD203B41FA5}">
                      <a16:colId xmlns:a16="http://schemas.microsoft.com/office/drawing/2014/main" val="20010"/>
                    </a:ext>
                  </a:extLst>
                </a:gridCol>
                <a:gridCol w="638355">
                  <a:extLst>
                    <a:ext uri="{9D8B030D-6E8A-4147-A177-3AD203B41FA5}">
                      <a16:colId xmlns:a16="http://schemas.microsoft.com/office/drawing/2014/main" val="20011"/>
                    </a:ext>
                  </a:extLst>
                </a:gridCol>
                <a:gridCol w="1173195">
                  <a:extLst>
                    <a:ext uri="{9D8B030D-6E8A-4147-A177-3AD203B41FA5}">
                      <a16:colId xmlns:a16="http://schemas.microsoft.com/office/drawing/2014/main" val="20012"/>
                    </a:ext>
                  </a:extLst>
                </a:gridCol>
              </a:tblGrid>
              <a:tr h="388620">
                <a:tc>
                  <a:txBody>
                    <a:bodyPr/>
                    <a:lstStyle/>
                    <a:p>
                      <a:r>
                        <a:rPr lang="en-GB" sz="1600" dirty="0"/>
                        <a:t>member</a:t>
                      </a:r>
                    </a:p>
                  </a:txBody>
                  <a:tcPr marL="68580" marR="68580" marT="34290" marB="34290"/>
                </a:tc>
                <a:tc>
                  <a:txBody>
                    <a:bodyPr/>
                    <a:lstStyle/>
                    <a:p>
                      <a:r>
                        <a:rPr lang="en-GB" sz="1600" dirty="0"/>
                        <a:t>ping</a:t>
                      </a:r>
                    </a:p>
                  </a:txBody>
                  <a:tcPr marL="68580" marR="68580" marT="34290" marB="34290"/>
                </a:tc>
                <a:tc>
                  <a:txBody>
                    <a:bodyPr/>
                    <a:lstStyle/>
                    <a:p>
                      <a:r>
                        <a:rPr lang="en-GB" sz="1600" dirty="0"/>
                        <a:t>ping</a:t>
                      </a:r>
                    </a:p>
                  </a:txBody>
                  <a:tcPr marL="68580" marR="68580" marT="34290" marB="34290"/>
                </a:tc>
                <a:tc>
                  <a:txBody>
                    <a:bodyPr/>
                    <a:lstStyle/>
                    <a:p>
                      <a:r>
                        <a:rPr lang="en-GB" sz="1600" dirty="0"/>
                        <a:t>ping</a:t>
                      </a:r>
                    </a:p>
                  </a:txBody>
                  <a:tcPr marL="68580" marR="68580" marT="34290" marB="34290"/>
                </a:tc>
                <a:tc>
                  <a:txBody>
                    <a:bodyPr/>
                    <a:lstStyle/>
                    <a:p>
                      <a:r>
                        <a:rPr lang="en-GB" sz="1600" dirty="0"/>
                        <a:t>ping</a:t>
                      </a:r>
                    </a:p>
                  </a:txBody>
                  <a:tcPr marL="68580" marR="68580" marT="34290" marB="34290"/>
                </a:tc>
                <a:tc>
                  <a:txBody>
                    <a:bodyPr/>
                    <a:lstStyle/>
                    <a:p>
                      <a:r>
                        <a:rPr lang="en-GB" sz="1600" dirty="0"/>
                        <a:t>ping</a:t>
                      </a:r>
                    </a:p>
                  </a:txBody>
                  <a:tcPr marL="68580" marR="68580" marT="34290" marB="34290"/>
                </a:tc>
                <a:tc>
                  <a:txBody>
                    <a:bodyPr/>
                    <a:lstStyle/>
                    <a:p>
                      <a:r>
                        <a:rPr lang="en-GB" sz="1600" dirty="0"/>
                        <a:t>ping</a:t>
                      </a:r>
                    </a:p>
                  </a:txBody>
                  <a:tcPr marL="68580" marR="68580" marT="34290" marB="34290"/>
                </a:tc>
                <a:tc>
                  <a:txBody>
                    <a:bodyPr/>
                    <a:lstStyle/>
                    <a:p>
                      <a:r>
                        <a:rPr lang="en-GB" sz="1600" dirty="0"/>
                        <a:t>ping</a:t>
                      </a:r>
                    </a:p>
                  </a:txBody>
                  <a:tcPr marL="68580" marR="68580" marT="34290" marB="34290"/>
                </a:tc>
                <a:tc>
                  <a:txBody>
                    <a:bodyPr/>
                    <a:lstStyle/>
                    <a:p>
                      <a:r>
                        <a:rPr lang="en-GB" sz="1600" dirty="0"/>
                        <a:t>ping</a:t>
                      </a:r>
                    </a:p>
                  </a:txBody>
                  <a:tcPr marL="68580" marR="68580" marT="34290" marB="34290"/>
                </a:tc>
                <a:tc>
                  <a:txBody>
                    <a:bodyPr/>
                    <a:lstStyle/>
                    <a:p>
                      <a:r>
                        <a:rPr lang="en-GB" sz="1600" dirty="0"/>
                        <a:t>ping</a:t>
                      </a:r>
                    </a:p>
                  </a:txBody>
                  <a:tcPr marL="68580" marR="68580" marT="34290" marB="34290"/>
                </a:tc>
                <a:tc>
                  <a:txBody>
                    <a:bodyPr/>
                    <a:lstStyle/>
                    <a:p>
                      <a:pPr algn="ctr"/>
                      <a:r>
                        <a:rPr lang="en-GB" sz="1600" dirty="0"/>
                        <a:t>ping</a:t>
                      </a:r>
                    </a:p>
                  </a:txBody>
                  <a:tcPr marL="68580" marR="68580" marT="34290" marB="34290"/>
                </a:tc>
                <a:tc>
                  <a:txBody>
                    <a:bodyPr/>
                    <a:lstStyle/>
                    <a:p>
                      <a:r>
                        <a:rPr lang="en-GB" sz="1600" b="0" dirty="0"/>
                        <a:t>ping</a:t>
                      </a:r>
                    </a:p>
                  </a:txBody>
                  <a:tcPr marL="68580" marR="68580" marT="34290" marB="34290"/>
                </a:tc>
                <a:tc>
                  <a:txBody>
                    <a:bodyPr/>
                    <a:lstStyle/>
                    <a:p>
                      <a:pPr algn="ctr"/>
                      <a:r>
                        <a:rPr lang="en-GB" sz="1600" b="0" dirty="0">
                          <a:solidFill>
                            <a:schemeClr val="tx1"/>
                          </a:solidFill>
                        </a:rPr>
                        <a:t>Available</a:t>
                      </a:r>
                      <a:r>
                        <a:rPr lang="en-GB" sz="1600" b="0" baseline="0" dirty="0">
                          <a:solidFill>
                            <a:schemeClr val="tx1"/>
                          </a:solidFill>
                        </a:rPr>
                        <a:t> %</a:t>
                      </a:r>
                      <a:endParaRPr lang="en-GB" sz="1600" b="0" dirty="0">
                        <a:solidFill>
                          <a:schemeClr val="tx1"/>
                        </a:solidFill>
                      </a:endParaRPr>
                    </a:p>
                  </a:txBody>
                  <a:tcPr marL="68580" marR="68580" marT="34290" marB="34290">
                    <a:solidFill>
                      <a:schemeClr val="bg1"/>
                    </a:solidFill>
                  </a:tcPr>
                </a:tc>
                <a:extLst>
                  <a:ext uri="{0D108BD9-81ED-4DB2-BD59-A6C34878D82A}">
                    <a16:rowId xmlns:a16="http://schemas.microsoft.com/office/drawing/2014/main" val="10000"/>
                  </a:ext>
                </a:extLst>
              </a:tr>
              <a:tr h="297180">
                <a:tc>
                  <a:txBody>
                    <a:bodyPr/>
                    <a:lstStyle/>
                    <a:p>
                      <a:r>
                        <a:rPr lang="en-GB" sz="1600" dirty="0"/>
                        <a:t>5.57.80.1</a:t>
                      </a:r>
                    </a:p>
                  </a:txBody>
                  <a:tcPr marL="68580" marR="68580" marT="34290" marB="34290"/>
                </a:tc>
                <a:tc>
                  <a:txBody>
                    <a:bodyPr/>
                    <a:lstStyle/>
                    <a:p>
                      <a:pPr algn="ct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solidFill>
                            <a:schemeClr val="tx1">
                              <a:lumMod val="50000"/>
                              <a:lumOff val="50000"/>
                            </a:schemeClr>
                          </a:solidFill>
                        </a:rPr>
                        <a:t>… lots more</a:t>
                      </a:r>
                      <a:r>
                        <a:rPr lang="en-GB" sz="1600" i="1" baseline="0" dirty="0">
                          <a:solidFill>
                            <a:schemeClr val="tx1">
                              <a:lumMod val="50000"/>
                              <a:lumOff val="50000"/>
                            </a:schemeClr>
                          </a:solidFill>
                        </a:rPr>
                        <a:t> columns …</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rPr>
                        <a:t>100%</a:t>
                      </a:r>
                    </a:p>
                  </a:txBody>
                  <a:tcPr marL="68580" marR="68580" marT="34290" marB="34290"/>
                </a:tc>
                <a:extLst>
                  <a:ext uri="{0D108BD9-81ED-4DB2-BD59-A6C34878D82A}">
                    <a16:rowId xmlns:a16="http://schemas.microsoft.com/office/drawing/2014/main" val="1000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5.57.80.2</a:t>
                      </a:r>
                    </a:p>
                  </a:txBody>
                  <a:tcPr marL="68580" marR="68580" marT="34290" marB="34290"/>
                </a:tc>
                <a:tc>
                  <a:txBody>
                    <a:bodyPr/>
                    <a:lstStyle/>
                    <a:p>
                      <a:pPr algn="ct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rPr>
                        <a:t>100%</a:t>
                      </a:r>
                    </a:p>
                  </a:txBody>
                  <a:tcPr marL="68580" marR="68580" marT="34290" marB="34290"/>
                </a:tc>
                <a:extLst>
                  <a:ext uri="{0D108BD9-81ED-4DB2-BD59-A6C34878D82A}">
                    <a16:rowId xmlns:a16="http://schemas.microsoft.com/office/drawing/2014/main" val="10002"/>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5.57.80.3</a:t>
                      </a:r>
                    </a:p>
                  </a:txBody>
                  <a:tcPr marL="68580" marR="68580" marT="34290" marB="34290"/>
                </a:tc>
                <a:tc>
                  <a:txBody>
                    <a:bodyPr/>
                    <a:lstStyle/>
                    <a:p>
                      <a:pPr algn="ct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rPr>
                        <a:t>100%</a:t>
                      </a:r>
                    </a:p>
                  </a:txBody>
                  <a:tcPr marL="68580" marR="68580" marT="34290" marB="34290"/>
                </a:tc>
                <a:extLst>
                  <a:ext uri="{0D108BD9-81ED-4DB2-BD59-A6C34878D82A}">
                    <a16:rowId xmlns:a16="http://schemas.microsoft.com/office/drawing/2014/main" val="10003"/>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5.57.80.4</a:t>
                      </a:r>
                    </a:p>
                  </a:txBody>
                  <a:tcPr marL="68580" marR="68580" marT="34290" marB="34290"/>
                </a:tc>
                <a:tc>
                  <a:txBody>
                    <a:bodyPr/>
                    <a:lstStyle/>
                    <a:p>
                      <a:pPr algn="ct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rPr>
                        <a:t>100%</a:t>
                      </a:r>
                    </a:p>
                  </a:txBody>
                  <a:tcPr marL="68580" marR="68580" marT="34290" marB="34290"/>
                </a:tc>
                <a:extLst>
                  <a:ext uri="{0D108BD9-81ED-4DB2-BD59-A6C34878D82A}">
                    <a16:rowId xmlns:a16="http://schemas.microsoft.com/office/drawing/2014/main" val="10004"/>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5.57.80.5</a:t>
                      </a:r>
                    </a:p>
                  </a:txBody>
                  <a:tcPr marL="68580" marR="68580" marT="34290" marB="34290"/>
                </a:tc>
                <a:tc>
                  <a:txBody>
                    <a:bodyPr/>
                    <a:lstStyle/>
                    <a:p>
                      <a:pPr algn="ct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FF0000"/>
                          </a:solidFill>
                          <a:sym typeface="Wingdings" panose="05000000000000000000" pitchFamily="2" charset="2"/>
                        </a:rPr>
                        <a:t></a:t>
                      </a:r>
                      <a:endParaRPr lang="en-GB" sz="1600" dirty="0">
                        <a:solidFill>
                          <a:srgbClr val="FF000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FF0000"/>
                          </a:solidFill>
                          <a:sym typeface="Wingdings" panose="05000000000000000000" pitchFamily="2" charset="2"/>
                        </a:rPr>
                        <a:t></a:t>
                      </a:r>
                      <a:endParaRPr lang="en-GB" sz="1600" dirty="0">
                        <a:solidFill>
                          <a:srgbClr val="FF000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FF0000"/>
                          </a:solidFill>
                          <a:sym typeface="Wingdings" panose="05000000000000000000" pitchFamily="2" charset="2"/>
                        </a:rPr>
                        <a:t></a:t>
                      </a:r>
                      <a:endParaRPr lang="en-GB" sz="1600" dirty="0">
                        <a:solidFill>
                          <a:srgbClr val="FF000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FF0000"/>
                          </a:solidFill>
                          <a:sym typeface="Wingdings" panose="05000000000000000000" pitchFamily="2" charset="2"/>
                        </a:rPr>
                        <a:t></a:t>
                      </a:r>
                      <a:endParaRPr lang="en-GB" sz="1600" dirty="0">
                        <a:solidFill>
                          <a:srgbClr val="FF000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FF0000"/>
                          </a:solidFill>
                          <a:sym typeface="Wingdings" panose="05000000000000000000" pitchFamily="2" charset="2"/>
                        </a:rPr>
                        <a:t></a:t>
                      </a:r>
                      <a:endParaRPr lang="en-GB" sz="1600" dirty="0">
                        <a:solidFill>
                          <a:srgbClr val="FF0000"/>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6"/>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solidFill>
                          <a:sym typeface="Wingdings" panose="05000000000000000000" pitchFamily="2" charset="2"/>
                        </a:rPr>
                        <a:t></a:t>
                      </a:r>
                      <a:endParaRPr lang="en-GB" sz="1600" dirty="0">
                        <a:solidFill>
                          <a:schemeClr val="accent6"/>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C00000"/>
                          </a:solidFill>
                        </a:rPr>
                        <a:t>99.65%</a:t>
                      </a:r>
                    </a:p>
                  </a:txBody>
                  <a:tcPr marL="68580" marR="68580" marT="34290" marB="34290"/>
                </a:tc>
                <a:extLst>
                  <a:ext uri="{0D108BD9-81ED-4DB2-BD59-A6C34878D82A}">
                    <a16:rowId xmlns:a16="http://schemas.microsoft.com/office/drawing/2014/main" val="10005"/>
                  </a:ext>
                </a:extLst>
              </a:tr>
            </a:tbl>
          </a:graphicData>
        </a:graphic>
      </p:graphicFrame>
      <p:sp>
        <p:nvSpPr>
          <p:cNvPr id="3" name="TextBox 2"/>
          <p:cNvSpPr txBox="1"/>
          <p:nvPr/>
        </p:nvSpPr>
        <p:spPr>
          <a:xfrm>
            <a:off x="628650" y="4329392"/>
            <a:ext cx="7999063" cy="1631216"/>
          </a:xfrm>
          <a:prstGeom prst="rect">
            <a:avLst/>
          </a:prstGeom>
          <a:noFill/>
        </p:spPr>
        <p:txBody>
          <a:bodyPr wrap="square" rtlCol="0">
            <a:spAutoFit/>
          </a:bodyPr>
          <a:lstStyle/>
          <a:p>
            <a:r>
              <a:rPr lang="en-GB" sz="2000" dirty="0"/>
              <a:t>Example:  </a:t>
            </a:r>
          </a:p>
          <a:p>
            <a:pPr marL="214313" indent="-214313">
              <a:buFont typeface="Arial" panose="020B0604020202020204" pitchFamily="34" charset="0"/>
              <a:buChar char="•"/>
            </a:pPr>
            <a:endParaRPr lang="en-GB" sz="2000" dirty="0"/>
          </a:p>
          <a:p>
            <a:pPr marL="214313" indent="-214313">
              <a:buFont typeface="Arial" panose="020B0604020202020204" pitchFamily="34" charset="0"/>
              <a:buChar char="•"/>
            </a:pPr>
            <a:r>
              <a:rPr lang="en-GB" sz="2000" dirty="0"/>
              <a:t>In 24 hours = 1440 minutes.  </a:t>
            </a:r>
          </a:p>
          <a:p>
            <a:pPr marL="214313" indent="-214313">
              <a:buFont typeface="Arial" panose="020B0604020202020204" pitchFamily="34" charset="0"/>
              <a:buChar char="•"/>
            </a:pPr>
            <a:r>
              <a:rPr lang="en-GB" sz="2000" dirty="0"/>
              <a:t>-5 minutes downtime = 1435 (99.652%)</a:t>
            </a:r>
          </a:p>
          <a:p>
            <a:pPr marL="214313" indent="-214313">
              <a:buFont typeface="Arial" panose="020B0604020202020204" pitchFamily="34" charset="0"/>
              <a:buChar char="•"/>
            </a:pPr>
            <a:r>
              <a:rPr lang="en-GB" sz="2000" dirty="0"/>
              <a:t>It would more likely be calculated in seconds: (86400 – 300 = 99.652%)</a:t>
            </a:r>
          </a:p>
        </p:txBody>
      </p:sp>
    </p:spTree>
    <p:extLst>
      <p:ext uri="{BB962C8B-B14F-4D97-AF65-F5344CB8AC3E}">
        <p14:creationId xmlns:p14="http://schemas.microsoft.com/office/powerpoint/2010/main" val="1807264958"/>
      </p:ext>
    </p:extLst>
  </p:cSld>
  <p:clrMapOvr>
    <a:masterClrMapping/>
  </p:clrMapOvr>
</p:sld>
</file>

<file path=ppt/theme/theme1.xml><?xml version="1.0" encoding="utf-8"?>
<a:theme xmlns:a="http://schemas.openxmlformats.org/drawingml/2006/main" name="LONAP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4015</TotalTime>
  <Words>2216</Words>
  <Application>Microsoft Office PowerPoint</Application>
  <PresentationFormat>On-screen Show (4:3)</PresentationFormat>
  <Paragraphs>749</Paragraphs>
  <Slides>29</Slides>
  <Notes>20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Consolas</vt:lpstr>
      <vt:lpstr>Wingdings</vt:lpstr>
      <vt:lpstr>LONAP 1</vt:lpstr>
      <vt:lpstr>“Uptime” at IXPs  - and NIS Directive</vt:lpstr>
      <vt:lpstr>PowerPoint Presentation</vt:lpstr>
      <vt:lpstr>NIS Directive</vt:lpstr>
      <vt:lpstr>NIS Directive</vt:lpstr>
      <vt:lpstr>“High availability”</vt:lpstr>
      <vt:lpstr>99.99(9)% uptime?</vt:lpstr>
      <vt:lpstr>99.99(9)% uptime?</vt:lpstr>
      <vt:lpstr>Determine “up” at an IXP</vt:lpstr>
      <vt:lpstr>Ping all the things…</vt:lpstr>
      <vt:lpstr>Pinging members can suck…</vt:lpstr>
      <vt:lpstr>It can get ……. messy</vt:lpstr>
      <vt:lpstr>Correlate pings with other pings!</vt:lpstr>
      <vt:lpstr>Correlate other monitoring data</vt:lpstr>
      <vt:lpstr>Path availability</vt:lpstr>
      <vt:lpstr>Path availability</vt:lpstr>
      <vt:lpstr>Exchange topology</vt:lpstr>
      <vt:lpstr>Exchange topology</vt:lpstr>
      <vt:lpstr>Calculating path availability</vt:lpstr>
      <vt:lpstr>Calculating path availability</vt:lpstr>
      <vt:lpstr>Calculating path availability</vt:lpstr>
      <vt:lpstr>Calculating path availability</vt:lpstr>
      <vt:lpstr>..another way to do it – by port capacity?</vt:lpstr>
      <vt:lpstr>..another way to do it – by port capacity?</vt:lpstr>
      <vt:lpstr>…or use the switches themselves?</vt:lpstr>
      <vt:lpstr>Happiness</vt:lpstr>
      <vt:lpstr>Is it a useful metric?</vt:lpstr>
      <vt:lpstr>What LONAP members said…</vt:lpstr>
      <vt:lpstr>What other EURO-IX IXPs said…</vt:lpstr>
      <vt:lpstr>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Uptime at IXPs</dc:title>
  <dc:creator>RobL</dc:creator>
  <cp:lastModifiedBy>Robert Lister (Student)</cp:lastModifiedBy>
  <cp:revision>110</cp:revision>
  <dcterms:created xsi:type="dcterms:W3CDTF">2017-10-10T23:50:35Z</dcterms:created>
  <dcterms:modified xsi:type="dcterms:W3CDTF">2018-04-23T10:54:53Z</dcterms:modified>
</cp:coreProperties>
</file>