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268" r:id="rId2"/>
    <p:sldId id="269" r:id="rId3"/>
    <p:sldId id="270" r:id="rId4"/>
    <p:sldId id="271" r:id="rId5"/>
    <p:sldId id="272" r:id="rId6"/>
    <p:sldId id="273" r:id="rId7"/>
    <p:sldId id="292" r:id="rId8"/>
    <p:sldId id="278" r:id="rId9"/>
    <p:sldId id="280" r:id="rId10"/>
    <p:sldId id="281" r:id="rId11"/>
    <p:sldId id="282" r:id="rId12"/>
    <p:sldId id="294" r:id="rId13"/>
    <p:sldId id="295" r:id="rId14"/>
    <p:sldId id="293" r:id="rId15"/>
    <p:sldId id="285" r:id="rId16"/>
    <p:sldId id="286" r:id="rId17"/>
    <p:sldId id="287" r:id="rId18"/>
    <p:sldId id="291" r:id="rId19"/>
    <p:sldId id="288" r:id="rId20"/>
    <p:sldId id="290" r:id="rId21"/>
    <p:sldId id="284" r:id="rId22"/>
  </p:sldIdLst>
  <p:sldSz cx="9144000" cy="6858000" type="screen4x3"/>
  <p:notesSz cx="6858000" cy="9144000"/>
  <p:custDataLst>
    <p:tags r:id="rId2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3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00A9E9"/>
    <a:srgbClr val="00A2E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2784" autoAdjust="0"/>
    <p:restoredTop sz="94660"/>
  </p:normalViewPr>
  <p:slideViewPr>
    <p:cSldViewPr snapToGrid="0" showGuides="1">
      <p:cViewPr varScale="1">
        <p:scale>
          <a:sx n="104" d="100"/>
          <a:sy n="104" d="100"/>
        </p:scale>
        <p:origin x="464" y="192"/>
      </p:cViewPr>
      <p:guideLst>
        <p:guide orient="horz" pos="218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Grid="0" showGuides="1">
      <p:cViewPr varScale="1">
        <p:scale>
          <a:sx n="84" d="100"/>
          <a:sy n="84" d="100"/>
        </p:scale>
        <p:origin x="382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1756F9B-1B17-4EE2-BD49-988E7FABDC1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41247B-3FBD-4A36-A577-29D86DA0997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06F806-DB54-45D6-8AD4-F912799DA560}" type="datetimeFigureOut">
              <a:rPr lang="en-ID" smtClean="0"/>
              <a:t>24/04/18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931CC3-B0B4-4AF4-90C4-3E5537C8DB1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294096-72E1-4DF0-A25D-F9A30D60303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6D3351-1165-4599-8600-4D73A70046A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449804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264497-5C63-4146-A752-7271852AC8CE}" type="datetimeFigureOut">
              <a:rPr lang="en-ID" smtClean="0"/>
              <a:t>24/04/18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4492AB-84AC-46AC-8DC3-5834F105C21E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79741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1.emf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png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emf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Master" Target="../slideMasters/slideMaster1.xml"/><Relationship Id="rId7" Type="http://schemas.microsoft.com/office/2007/relationships/hdphoto" Target="../media/hdphoto1.wdp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Master" Target="../slideMasters/slideMaster1.xml"/><Relationship Id="rId7" Type="http://schemas.microsoft.com/office/2007/relationships/hdphoto" Target="../media/hdphoto1.wdp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png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8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16F0F20A-BC36-4949-828E-A0EAF419C3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2" r="23003"/>
          <a:stretch/>
        </p:blipFill>
        <p:spPr>
          <a:xfrm>
            <a:off x="-7558675" y="0"/>
            <a:ext cx="13233304" cy="11390128"/>
          </a:xfrm>
          <a:custGeom>
            <a:avLst/>
            <a:gdLst>
              <a:gd name="connsiteX0" fmla="*/ 0 w 13233304"/>
              <a:gd name="connsiteY0" fmla="*/ 10707329 h 11390128"/>
              <a:gd name="connsiteX1" fmla="*/ 4530798 w 13233304"/>
              <a:gd name="connsiteY1" fmla="*/ 10707329 h 11390128"/>
              <a:gd name="connsiteX2" fmla="*/ 4530798 w 13233304"/>
              <a:gd name="connsiteY2" fmla="*/ 10891985 h 11390128"/>
              <a:gd name="connsiteX3" fmla="*/ 13233304 w 13233304"/>
              <a:gd name="connsiteY3" fmla="*/ 10891985 h 11390128"/>
              <a:gd name="connsiteX4" fmla="*/ 13233304 w 13233304"/>
              <a:gd name="connsiteY4" fmla="*/ 11390128 h 11390128"/>
              <a:gd name="connsiteX5" fmla="*/ 0 w 13233304"/>
              <a:gd name="connsiteY5" fmla="*/ 11390128 h 11390128"/>
              <a:gd name="connsiteX6" fmla="*/ 7533369 w 13233304"/>
              <a:gd name="connsiteY6" fmla="*/ 0 h 11390128"/>
              <a:gd name="connsiteX7" fmla="*/ 13233304 w 13233304"/>
              <a:gd name="connsiteY7" fmla="*/ 0 h 11390128"/>
              <a:gd name="connsiteX8" fmla="*/ 13233304 w 13233304"/>
              <a:gd name="connsiteY8" fmla="*/ 6869007 h 11390128"/>
              <a:gd name="connsiteX9" fmla="*/ 7533369 w 13233304"/>
              <a:gd name="connsiteY9" fmla="*/ 6869007 h 11390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233304" h="11390128">
                <a:moveTo>
                  <a:pt x="0" y="10707329"/>
                </a:moveTo>
                <a:lnTo>
                  <a:pt x="4530798" y="10707329"/>
                </a:lnTo>
                <a:lnTo>
                  <a:pt x="4530798" y="10891985"/>
                </a:lnTo>
                <a:lnTo>
                  <a:pt x="13233304" y="10891985"/>
                </a:lnTo>
                <a:lnTo>
                  <a:pt x="13233304" y="11390128"/>
                </a:lnTo>
                <a:lnTo>
                  <a:pt x="0" y="11390128"/>
                </a:lnTo>
                <a:close/>
                <a:moveTo>
                  <a:pt x="7533369" y="0"/>
                </a:moveTo>
                <a:lnTo>
                  <a:pt x="13233304" y="0"/>
                </a:lnTo>
                <a:lnTo>
                  <a:pt x="13233304" y="6869007"/>
                </a:lnTo>
                <a:lnTo>
                  <a:pt x="7533369" y="6869007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60CAB3-0C06-45DD-AEED-4AFD7A98F9D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138" y="584695"/>
            <a:ext cx="2227725" cy="489566"/>
          </a:xfrm>
          <a:prstGeom prst="rect">
            <a:avLst/>
          </a:prstGeom>
        </p:spPr>
      </p:pic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7CF1BDC4-2366-49C5-AEF4-7CE4E2E6D41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5" name="think-cell Slide" r:id="rId6" imgW="383" imgH="384" progId="TCLayout.ActiveDocument.1">
                  <p:embed/>
                </p:oleObj>
              </mc:Choice>
              <mc:Fallback>
                <p:oleObj name="think-cell Slide" r:id="rId6" imgW="383" imgH="38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7CF1BDC4-2366-49C5-AEF4-7CE4E2E6D4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 27">
            <a:extLst>
              <a:ext uri="{FF2B5EF4-FFF2-40B4-BE49-F238E27FC236}">
                <a16:creationId xmlns:a16="http://schemas.microsoft.com/office/drawing/2014/main" id="{0971D48B-493E-40C3-8806-B88F1ED5A7C9}"/>
              </a:ext>
            </a:extLst>
          </p:cNvPr>
          <p:cNvSpPr/>
          <p:nvPr userDrawn="1"/>
        </p:nvSpPr>
        <p:spPr>
          <a:xfrm flipH="1">
            <a:off x="0" y="1931351"/>
            <a:ext cx="9144000" cy="3186783"/>
          </a:xfrm>
          <a:prstGeom prst="rect">
            <a:avLst/>
          </a:prstGeom>
          <a:gradFill flip="none" rotWithShape="1">
            <a:gsLst>
              <a:gs pos="20000">
                <a:srgbClr val="0070C0"/>
              </a:gs>
              <a:gs pos="100000">
                <a:srgbClr val="00A2E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2202797"/>
            <a:ext cx="6858000" cy="974849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395541"/>
            <a:ext cx="6858000" cy="1353281"/>
          </a:xfrm>
        </p:spPr>
        <p:txBody>
          <a:bodyPr>
            <a:normAutofit/>
          </a:bodyPr>
          <a:lstStyle>
            <a:lvl1pPr marL="0" indent="0" algn="ctr">
              <a:buNone/>
              <a:defRPr sz="2800" b="0" i="1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95725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8750C-1DB9-4AAC-8A63-E1DF371034C6}" type="datetime1">
              <a:rPr lang="en-ID" smtClean="0"/>
              <a:t>24/04/18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71098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17378-F6F7-4E90-B4D4-345AC4ED8FA4}" type="datetime1">
              <a:rPr lang="en-ID" smtClean="0"/>
              <a:t>24/04/18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16248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4A55-5008-4DF6-8A7D-00C8994918FC}" type="datetime1">
              <a:rPr lang="en-ID" smtClean="0"/>
              <a:t>24/04/18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262461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6177F-07B8-45C5-A0BC-FD33B7D3BD6F}" type="datetime1">
              <a:rPr lang="en-ID" smtClean="0"/>
              <a:t>24/04/18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271114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BFD64-FE24-4159-9390-F07D008B02B4}" type="datetime1">
              <a:rPr lang="en-ID" smtClean="0"/>
              <a:t>24/04/18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58803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4DD9D09-7C02-4401-9438-3224630453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626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7CF1BDC4-2366-49C5-AEF4-7CE4E2E6D41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0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7CF1BDC4-2366-49C5-AEF4-7CE4E2E6D4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 27">
            <a:extLst>
              <a:ext uri="{FF2B5EF4-FFF2-40B4-BE49-F238E27FC236}">
                <a16:creationId xmlns:a16="http://schemas.microsoft.com/office/drawing/2014/main" id="{0971D48B-493E-40C3-8806-B88F1ED5A7C9}"/>
              </a:ext>
            </a:extLst>
          </p:cNvPr>
          <p:cNvSpPr/>
          <p:nvPr userDrawn="1"/>
        </p:nvSpPr>
        <p:spPr>
          <a:xfrm flipH="1">
            <a:off x="0" y="2261551"/>
            <a:ext cx="9144000" cy="3186783"/>
          </a:xfrm>
          <a:prstGeom prst="rect">
            <a:avLst/>
          </a:prstGeom>
          <a:gradFill flip="none" rotWithShape="1">
            <a:gsLst>
              <a:gs pos="20000">
                <a:srgbClr val="0070C0"/>
              </a:gs>
              <a:gs pos="100000">
                <a:srgbClr val="00A2E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2532997"/>
            <a:ext cx="6858000" cy="974849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725741"/>
            <a:ext cx="6858000" cy="1353281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6BB3D5-5DCF-4CE6-902C-C48481B34E4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138" y="584695"/>
            <a:ext cx="2227725" cy="48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824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733E9A3C-F198-4DC8-9F7F-465D280BA51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5277475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8" name="think-cell Slide" r:id="rId4" imgW="383" imgH="384" progId="TCLayout.ActiveDocument.1">
                  <p:embed/>
                </p:oleObj>
              </mc:Choice>
              <mc:Fallback>
                <p:oleObj name="think-cell Slide" r:id="rId4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2E80798D-3BCF-4B92-B9DB-B36039D8B3C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234861" y="2364577"/>
            <a:ext cx="6357233" cy="476012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9D0C715-1ECA-4AA5-B830-DA30A1C06C93}"/>
              </a:ext>
            </a:extLst>
          </p:cNvPr>
          <p:cNvSpPr/>
          <p:nvPr userDrawn="1"/>
        </p:nvSpPr>
        <p:spPr>
          <a:xfrm>
            <a:off x="5238750" y="2343150"/>
            <a:ext cx="3905250" cy="4514793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874" y="1359493"/>
            <a:ext cx="8144252" cy="4817470"/>
          </a:xfrm>
        </p:spPr>
        <p:txBody>
          <a:bodyPr>
            <a:normAutofit/>
          </a:bodyPr>
          <a:lstStyle>
            <a:lvl1pPr>
              <a:defRPr sz="2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11780B7-50A3-4B07-9AD1-1BF2AC68EEE1}"/>
              </a:ext>
            </a:extLst>
          </p:cNvPr>
          <p:cNvSpPr/>
          <p:nvPr userDrawn="1"/>
        </p:nvSpPr>
        <p:spPr>
          <a:xfrm rot="5400000">
            <a:off x="4487312" y="-3109086"/>
            <a:ext cx="169377" cy="8333117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30000"/>
                </a:scheme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 w="158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b="1" dirty="0">
              <a:ln w="0"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DC2FE39-881D-4F59-A7E3-5F7A80125A2D}"/>
              </a:ext>
            </a:extLst>
          </p:cNvPr>
          <p:cNvSpPr/>
          <p:nvPr userDrawn="1"/>
        </p:nvSpPr>
        <p:spPr>
          <a:xfrm>
            <a:off x="0" y="258792"/>
            <a:ext cx="9144000" cy="823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07E4FB6-3FBA-4317-B257-46D659556D0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5" y="6413366"/>
            <a:ext cx="886966" cy="17874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874" y="427170"/>
            <a:ext cx="8144252" cy="486584"/>
          </a:xfrm>
        </p:spPr>
        <p:txBody>
          <a:bodyPr>
            <a:noAutofit/>
          </a:bodyPr>
          <a:lstStyle>
            <a:lvl1pPr>
              <a:defRPr sz="28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14A3195-1A8B-4DE2-8DF5-BFA7BAB85610}"/>
              </a:ext>
            </a:extLst>
          </p:cNvPr>
          <p:cNvSpPr txBox="1">
            <a:spLocks/>
          </p:cNvSpPr>
          <p:nvPr userDrawn="1"/>
        </p:nvSpPr>
        <p:spPr>
          <a:xfrm>
            <a:off x="499874" y="818053"/>
            <a:ext cx="7049927" cy="2768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endParaRPr lang="en-US" sz="1400" dirty="0">
              <a:solidFill>
                <a:srgbClr val="00A9E9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63781" y="6339149"/>
            <a:ext cx="499395" cy="327181"/>
          </a:xfrm>
          <a:noFill/>
        </p:spPr>
        <p:txBody>
          <a:bodyPr/>
          <a:lstStyle>
            <a:lvl1pPr algn="r">
              <a:defRPr sz="110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fld id="{B36ABF38-3DF5-41C9-AF5A-16AA40ED05D1}" type="slidenum">
              <a:rPr lang="en-ID" smtClean="0"/>
              <a:pPr/>
              <a:t>‹#›</a:t>
            </a:fld>
            <a:endParaRPr lang="en-ID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642F9D-7DD0-4946-AAA0-3EF4810DC2C6}"/>
              </a:ext>
            </a:extLst>
          </p:cNvPr>
          <p:cNvCxnSpPr>
            <a:cxnSpLocks/>
          </p:cNvCxnSpPr>
          <p:nvPr userDrawn="1"/>
        </p:nvCxnSpPr>
        <p:spPr>
          <a:xfrm>
            <a:off x="1470660" y="6502739"/>
            <a:ext cx="660930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B3B2D956-4ED8-40FF-8872-F89EEFC4B095}"/>
              </a:ext>
            </a:extLst>
          </p:cNvPr>
          <p:cNvSpPr/>
          <p:nvPr userDrawn="1"/>
        </p:nvSpPr>
        <p:spPr>
          <a:xfrm>
            <a:off x="8926405" y="427670"/>
            <a:ext cx="217595" cy="485585"/>
          </a:xfrm>
          <a:prstGeom prst="rect">
            <a:avLst/>
          </a:prstGeom>
          <a:solidFill>
            <a:srgbClr val="00A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8F3E768-8613-4814-B2B7-3546BFFD825A}"/>
              </a:ext>
            </a:extLst>
          </p:cNvPr>
          <p:cNvGrpSpPr/>
          <p:nvPr userDrawn="1"/>
        </p:nvGrpSpPr>
        <p:grpSpPr>
          <a:xfrm flipH="1">
            <a:off x="611238" y="295515"/>
            <a:ext cx="324038" cy="71626"/>
            <a:chOff x="585600" y="295515"/>
            <a:chExt cx="324038" cy="71626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3A425024-6B81-4868-A8EB-C0605A171A2C}"/>
                </a:ext>
              </a:extLst>
            </p:cNvPr>
            <p:cNvSpPr/>
            <p:nvPr userDrawn="1"/>
          </p:nvSpPr>
          <p:spPr>
            <a:xfrm>
              <a:off x="585600" y="295515"/>
              <a:ext cx="71626" cy="71626"/>
            </a:xfrm>
            <a:prstGeom prst="ellipse">
              <a:avLst/>
            </a:prstGeom>
            <a:solidFill>
              <a:srgbClr val="00A9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C89694B-E6E6-42D1-824C-1D1521D5C43D}"/>
                </a:ext>
              </a:extLst>
            </p:cNvPr>
            <p:cNvSpPr/>
            <p:nvPr userDrawn="1"/>
          </p:nvSpPr>
          <p:spPr>
            <a:xfrm>
              <a:off x="711806" y="295515"/>
              <a:ext cx="71626" cy="71626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3DF54CC-8476-41BB-B7CF-33A6B3F10AC4}"/>
                </a:ext>
              </a:extLst>
            </p:cNvPr>
            <p:cNvSpPr/>
            <p:nvPr userDrawn="1"/>
          </p:nvSpPr>
          <p:spPr>
            <a:xfrm>
              <a:off x="838012" y="295515"/>
              <a:ext cx="71626" cy="71626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</p:spTree>
    <p:extLst>
      <p:ext uri="{BB962C8B-B14F-4D97-AF65-F5344CB8AC3E}">
        <p14:creationId xmlns:p14="http://schemas.microsoft.com/office/powerpoint/2010/main" val="44533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0207483D-39FA-4D50-B618-2F18B5C2FADA}"/>
              </a:ext>
            </a:extLst>
          </p:cNvPr>
          <p:cNvSpPr/>
          <p:nvPr userDrawn="1"/>
        </p:nvSpPr>
        <p:spPr>
          <a:xfrm rot="5400000">
            <a:off x="4487312" y="-3109086"/>
            <a:ext cx="169377" cy="8333117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30000"/>
                </a:scheme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 w="158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b="1" dirty="0">
              <a:ln w="0"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9683C48-D1E4-4D18-AECF-CEA24FDD037D}"/>
              </a:ext>
            </a:extLst>
          </p:cNvPr>
          <p:cNvSpPr/>
          <p:nvPr userDrawn="1"/>
        </p:nvSpPr>
        <p:spPr>
          <a:xfrm>
            <a:off x="0" y="258792"/>
            <a:ext cx="9144000" cy="823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9874" y="1359493"/>
            <a:ext cx="4014976" cy="481747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b="0" i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 lang="en-US" sz="2000" b="0" i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 lang="en-US" sz="1800" b="0" i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lang="en-US" sz="1600" b="0" i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 lang="en-US" sz="14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59493"/>
            <a:ext cx="4014976" cy="481747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b="0" i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 lang="en-US" sz="2000" b="0" i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 lang="en-US" sz="1800" b="0" i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lang="en-US" sz="1600" b="0" i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 lang="en-US" sz="14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4F3D07E-3A96-4646-B586-7ABC95D4E0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5" y="6413366"/>
            <a:ext cx="886966" cy="17874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EE5C5F32-C000-4F35-BD73-17B74F327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874" y="427170"/>
            <a:ext cx="8144252" cy="486584"/>
          </a:xfrm>
        </p:spPr>
        <p:txBody>
          <a:bodyPr>
            <a:noAutofit/>
          </a:bodyPr>
          <a:lstStyle>
            <a:lvl1pPr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F58324B2-1EA4-47DA-B46C-B4322CD890F6}"/>
              </a:ext>
            </a:extLst>
          </p:cNvPr>
          <p:cNvSpPr txBox="1">
            <a:spLocks/>
          </p:cNvSpPr>
          <p:nvPr userDrawn="1"/>
        </p:nvSpPr>
        <p:spPr>
          <a:xfrm>
            <a:off x="499874" y="818053"/>
            <a:ext cx="7049927" cy="2768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endParaRPr lang="en-US" sz="1400" dirty="0">
              <a:solidFill>
                <a:srgbClr val="00A9E9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95D32BEB-F039-433B-AAF4-82F7C4D3D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63781" y="6339149"/>
            <a:ext cx="499395" cy="327181"/>
          </a:xfrm>
          <a:noFill/>
        </p:spPr>
        <p:txBody>
          <a:bodyPr/>
          <a:lstStyle>
            <a:lvl1pPr algn="r">
              <a:defRPr sz="110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fld id="{B36ABF38-3DF5-41C9-AF5A-16AA40ED05D1}" type="slidenum">
              <a:rPr lang="en-ID" smtClean="0"/>
              <a:pPr/>
              <a:t>‹#›</a:t>
            </a:fld>
            <a:endParaRPr lang="en-ID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8150CF4-1A1A-460D-9C22-587035EEC092}"/>
              </a:ext>
            </a:extLst>
          </p:cNvPr>
          <p:cNvCxnSpPr>
            <a:cxnSpLocks/>
          </p:cNvCxnSpPr>
          <p:nvPr userDrawn="1"/>
        </p:nvCxnSpPr>
        <p:spPr>
          <a:xfrm>
            <a:off x="1470660" y="6502739"/>
            <a:ext cx="660930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3C166D0D-D8DE-40BA-BFF3-716365A68B26}"/>
              </a:ext>
            </a:extLst>
          </p:cNvPr>
          <p:cNvSpPr/>
          <p:nvPr userDrawn="1"/>
        </p:nvSpPr>
        <p:spPr>
          <a:xfrm>
            <a:off x="8926405" y="427670"/>
            <a:ext cx="217595" cy="485585"/>
          </a:xfrm>
          <a:prstGeom prst="rect">
            <a:avLst/>
          </a:prstGeom>
          <a:solidFill>
            <a:srgbClr val="00A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CE03384-E0A8-4286-900E-C0D4419FA70D}"/>
              </a:ext>
            </a:extLst>
          </p:cNvPr>
          <p:cNvGrpSpPr/>
          <p:nvPr userDrawn="1"/>
        </p:nvGrpSpPr>
        <p:grpSpPr>
          <a:xfrm flipH="1">
            <a:off x="611238" y="295515"/>
            <a:ext cx="324038" cy="71626"/>
            <a:chOff x="585600" y="295515"/>
            <a:chExt cx="324038" cy="71626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DEFDB12-BB71-49D0-AF71-117CB17C813D}"/>
                </a:ext>
              </a:extLst>
            </p:cNvPr>
            <p:cNvSpPr/>
            <p:nvPr userDrawn="1"/>
          </p:nvSpPr>
          <p:spPr>
            <a:xfrm>
              <a:off x="585600" y="295515"/>
              <a:ext cx="71626" cy="71626"/>
            </a:xfrm>
            <a:prstGeom prst="ellipse">
              <a:avLst/>
            </a:prstGeom>
            <a:solidFill>
              <a:srgbClr val="00A9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EF6370E-6471-411A-9BB3-55B0A06B31D9}"/>
                </a:ext>
              </a:extLst>
            </p:cNvPr>
            <p:cNvSpPr/>
            <p:nvPr userDrawn="1"/>
          </p:nvSpPr>
          <p:spPr>
            <a:xfrm>
              <a:off x="711806" y="295515"/>
              <a:ext cx="71626" cy="71626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823C34E-DAED-466A-8FF4-03FC3C47101C}"/>
                </a:ext>
              </a:extLst>
            </p:cNvPr>
            <p:cNvSpPr/>
            <p:nvPr userDrawn="1"/>
          </p:nvSpPr>
          <p:spPr>
            <a:xfrm>
              <a:off x="838012" y="295515"/>
              <a:ext cx="71626" cy="71626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</p:spTree>
    <p:extLst>
      <p:ext uri="{BB962C8B-B14F-4D97-AF65-F5344CB8AC3E}">
        <p14:creationId xmlns:p14="http://schemas.microsoft.com/office/powerpoint/2010/main" val="3686962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F3EDB541-F165-49AE-B249-66247B7548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8167" y="266021"/>
            <a:ext cx="9144000" cy="68467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400" y="1716702"/>
            <a:ext cx="5248281" cy="1500187"/>
          </a:xfrm>
        </p:spPr>
        <p:txBody>
          <a:bodyPr anchor="b">
            <a:normAutofit/>
          </a:bodyPr>
          <a:lstStyle>
            <a:lvl1pPr>
              <a:defRPr sz="3600">
                <a:solidFill>
                  <a:srgbClr val="00A2E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62401" y="3243878"/>
            <a:ext cx="5248282" cy="44553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46D70A4-65D8-4ABD-88D2-72D656721014}"/>
              </a:ext>
            </a:extLst>
          </p:cNvPr>
          <p:cNvGrpSpPr/>
          <p:nvPr userDrawn="1"/>
        </p:nvGrpSpPr>
        <p:grpSpPr>
          <a:xfrm flipH="1">
            <a:off x="4102099" y="3916256"/>
            <a:ext cx="725849" cy="160443"/>
            <a:chOff x="585600" y="295515"/>
            <a:chExt cx="324038" cy="7162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9768E62-6B4B-471F-A113-15BB5AC2B08E}"/>
                </a:ext>
              </a:extLst>
            </p:cNvPr>
            <p:cNvSpPr/>
            <p:nvPr userDrawn="1"/>
          </p:nvSpPr>
          <p:spPr>
            <a:xfrm>
              <a:off x="585600" y="295515"/>
              <a:ext cx="71626" cy="71626"/>
            </a:xfrm>
            <a:prstGeom prst="ellipse">
              <a:avLst/>
            </a:prstGeom>
            <a:solidFill>
              <a:srgbClr val="00A9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02469F6-810F-47B4-812C-19A3CC8DDC4D}"/>
                </a:ext>
              </a:extLst>
            </p:cNvPr>
            <p:cNvSpPr/>
            <p:nvPr userDrawn="1"/>
          </p:nvSpPr>
          <p:spPr>
            <a:xfrm>
              <a:off x="711806" y="295515"/>
              <a:ext cx="71626" cy="71626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8A48149-451C-44F8-A861-750720893A3C}"/>
                </a:ext>
              </a:extLst>
            </p:cNvPr>
            <p:cNvSpPr/>
            <p:nvPr userDrawn="1"/>
          </p:nvSpPr>
          <p:spPr>
            <a:xfrm>
              <a:off x="838012" y="295515"/>
              <a:ext cx="71626" cy="71626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EE8CD338-D783-4A60-B3A0-0B4EC2F4F7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975" y="6464166"/>
            <a:ext cx="886966" cy="178747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848096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44CDBFD-28C2-4C56-8466-C46805749DF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285132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2" name="think-cell Slide" r:id="rId4" imgW="383" imgH="384" progId="TCLayout.ActiveDocument.1">
                  <p:embed/>
                </p:oleObj>
              </mc:Choice>
              <mc:Fallback>
                <p:oleObj name="think-cell Slide" r:id="rId4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6AB6FD2B-3EF0-4757-ABF3-6DDAFD468FD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234861" y="2364577"/>
            <a:ext cx="6357233" cy="476012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CC8EF95-6B86-40ED-B74A-AF60EF8E059E}"/>
              </a:ext>
            </a:extLst>
          </p:cNvPr>
          <p:cNvSpPr/>
          <p:nvPr userDrawn="1"/>
        </p:nvSpPr>
        <p:spPr>
          <a:xfrm>
            <a:off x="5238750" y="2343150"/>
            <a:ext cx="3905250" cy="4514793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00EFED4-8EB7-4477-B49D-19B155DAA841}"/>
              </a:ext>
            </a:extLst>
          </p:cNvPr>
          <p:cNvSpPr/>
          <p:nvPr userDrawn="1"/>
        </p:nvSpPr>
        <p:spPr>
          <a:xfrm rot="5400000">
            <a:off x="4487312" y="-3109086"/>
            <a:ext cx="169377" cy="8333117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30000"/>
                </a:scheme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 w="158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b="1" dirty="0">
              <a:ln w="0"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9E947E5-DBEA-41AB-AFF5-2B6A62DC096F}"/>
              </a:ext>
            </a:extLst>
          </p:cNvPr>
          <p:cNvSpPr/>
          <p:nvPr userDrawn="1"/>
        </p:nvSpPr>
        <p:spPr>
          <a:xfrm>
            <a:off x="0" y="258792"/>
            <a:ext cx="9144000" cy="823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983B10F-F783-41C7-A2E4-54CE39FBA56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5" y="6413366"/>
            <a:ext cx="886966" cy="17874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CF8A2345-0FEE-4BCA-BFAD-E1A8E550A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874" y="427170"/>
            <a:ext cx="8163302" cy="486584"/>
          </a:xfrm>
        </p:spPr>
        <p:txBody>
          <a:bodyPr>
            <a:noAutofit/>
          </a:bodyPr>
          <a:lstStyle>
            <a:lvl1pPr>
              <a:defRPr sz="28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3FA351F4-B22D-47F5-B7A7-23077DEC6CB0}"/>
              </a:ext>
            </a:extLst>
          </p:cNvPr>
          <p:cNvSpPr txBox="1">
            <a:spLocks/>
          </p:cNvSpPr>
          <p:nvPr userDrawn="1"/>
        </p:nvSpPr>
        <p:spPr>
          <a:xfrm>
            <a:off x="499874" y="818053"/>
            <a:ext cx="7049927" cy="2768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endParaRPr lang="en-US" sz="1400" dirty="0">
              <a:solidFill>
                <a:srgbClr val="00A9E9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16754A07-0931-4AE3-9477-D372D16AA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63781" y="6339149"/>
            <a:ext cx="499395" cy="327181"/>
          </a:xfrm>
          <a:noFill/>
        </p:spPr>
        <p:txBody>
          <a:bodyPr/>
          <a:lstStyle>
            <a:lvl1pPr algn="r">
              <a:defRPr sz="110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fld id="{B36ABF38-3DF5-41C9-AF5A-16AA40ED05D1}" type="slidenum">
              <a:rPr lang="en-ID" smtClean="0"/>
              <a:pPr/>
              <a:t>‹#›</a:t>
            </a:fld>
            <a:endParaRPr lang="en-ID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53A2C9E-5929-4F91-958A-526EE99082DE}"/>
              </a:ext>
            </a:extLst>
          </p:cNvPr>
          <p:cNvCxnSpPr>
            <a:cxnSpLocks/>
          </p:cNvCxnSpPr>
          <p:nvPr userDrawn="1"/>
        </p:nvCxnSpPr>
        <p:spPr>
          <a:xfrm>
            <a:off x="1470660" y="6502739"/>
            <a:ext cx="660930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6BB8FE92-F37E-4EB6-BE50-B6EF753B9363}"/>
              </a:ext>
            </a:extLst>
          </p:cNvPr>
          <p:cNvSpPr/>
          <p:nvPr userDrawn="1"/>
        </p:nvSpPr>
        <p:spPr>
          <a:xfrm>
            <a:off x="8926405" y="427670"/>
            <a:ext cx="217595" cy="485585"/>
          </a:xfrm>
          <a:prstGeom prst="rect">
            <a:avLst/>
          </a:prstGeom>
          <a:solidFill>
            <a:srgbClr val="00A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2827505-D0D6-4BCF-BE16-F9E85E7068F8}"/>
              </a:ext>
            </a:extLst>
          </p:cNvPr>
          <p:cNvGrpSpPr/>
          <p:nvPr userDrawn="1"/>
        </p:nvGrpSpPr>
        <p:grpSpPr>
          <a:xfrm flipH="1">
            <a:off x="611238" y="295515"/>
            <a:ext cx="324038" cy="71626"/>
            <a:chOff x="585600" y="295515"/>
            <a:chExt cx="324038" cy="71626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05F0235-59E7-4F24-8972-8BAA1B46DFC6}"/>
                </a:ext>
              </a:extLst>
            </p:cNvPr>
            <p:cNvSpPr/>
            <p:nvPr userDrawn="1"/>
          </p:nvSpPr>
          <p:spPr>
            <a:xfrm>
              <a:off x="585600" y="295515"/>
              <a:ext cx="71626" cy="71626"/>
            </a:xfrm>
            <a:prstGeom prst="ellipse">
              <a:avLst/>
            </a:prstGeom>
            <a:solidFill>
              <a:srgbClr val="00A9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B210B401-1FEA-43CC-9E2A-7128D3DE6FE8}"/>
                </a:ext>
              </a:extLst>
            </p:cNvPr>
            <p:cNvSpPr/>
            <p:nvPr userDrawn="1"/>
          </p:nvSpPr>
          <p:spPr>
            <a:xfrm>
              <a:off x="711806" y="295515"/>
              <a:ext cx="71626" cy="71626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6E37480-8A72-4BA4-8FBE-A42C9E98F62B}"/>
                </a:ext>
              </a:extLst>
            </p:cNvPr>
            <p:cNvSpPr/>
            <p:nvPr userDrawn="1"/>
          </p:nvSpPr>
          <p:spPr>
            <a:xfrm>
              <a:off x="838012" y="295515"/>
              <a:ext cx="71626" cy="71626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</p:spTree>
    <p:extLst>
      <p:ext uri="{BB962C8B-B14F-4D97-AF65-F5344CB8AC3E}">
        <p14:creationId xmlns:p14="http://schemas.microsoft.com/office/powerpoint/2010/main" val="885566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B2F325-65F3-434B-A453-0CB17FF32E0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48075" y="1359493"/>
            <a:ext cx="5015101" cy="481647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</a:defRPr>
            </a:lvl1pPr>
          </a:lstStyle>
          <a:p>
            <a:endParaRPr lang="en-ID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6D9C3E8-85C8-4470-B4AB-89116B9BE7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9874" y="1359493"/>
            <a:ext cx="2995801" cy="481646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000" b="0" i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 lang="en-US" sz="1800" b="0" i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 lang="en-US" sz="1600" b="0" i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lang="en-US" sz="1400" b="0" i="0" smtClean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 lang="en-US" sz="12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E9AF693-883E-4207-A1E0-355E073E9BEE}"/>
              </a:ext>
            </a:extLst>
          </p:cNvPr>
          <p:cNvSpPr/>
          <p:nvPr userDrawn="1"/>
        </p:nvSpPr>
        <p:spPr>
          <a:xfrm rot="5400000">
            <a:off x="4487312" y="-3109086"/>
            <a:ext cx="169377" cy="8333117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30000"/>
                </a:scheme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 w="1587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b="1" dirty="0">
              <a:ln w="0"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6BFE191-F59C-4C97-9F5F-2B2AADF29C6A}"/>
              </a:ext>
            </a:extLst>
          </p:cNvPr>
          <p:cNvSpPr/>
          <p:nvPr userDrawn="1"/>
        </p:nvSpPr>
        <p:spPr>
          <a:xfrm>
            <a:off x="0" y="258792"/>
            <a:ext cx="9144000" cy="823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C722F17-13E4-41AD-BC5B-A23436BEDC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5" y="6413366"/>
            <a:ext cx="886966" cy="17874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368F2020-E7CE-4858-95B5-C7646C533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874" y="427170"/>
            <a:ext cx="8163302" cy="486584"/>
          </a:xfrm>
        </p:spPr>
        <p:txBody>
          <a:bodyPr>
            <a:noAutofit/>
          </a:bodyPr>
          <a:lstStyle>
            <a:lvl1pPr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3159BA5C-6D54-4D9C-8EDE-63703770F900}"/>
              </a:ext>
            </a:extLst>
          </p:cNvPr>
          <p:cNvSpPr txBox="1">
            <a:spLocks/>
          </p:cNvSpPr>
          <p:nvPr userDrawn="1"/>
        </p:nvSpPr>
        <p:spPr>
          <a:xfrm>
            <a:off x="499874" y="818053"/>
            <a:ext cx="7049927" cy="2768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endParaRPr lang="en-US" sz="1400" dirty="0">
              <a:solidFill>
                <a:srgbClr val="00A9E9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48999DA8-7FDB-4985-B887-186860CF0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63781" y="6339149"/>
            <a:ext cx="499395" cy="327181"/>
          </a:xfrm>
          <a:noFill/>
        </p:spPr>
        <p:txBody>
          <a:bodyPr/>
          <a:lstStyle>
            <a:lvl1pPr algn="r">
              <a:defRPr sz="110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fld id="{B36ABF38-3DF5-41C9-AF5A-16AA40ED05D1}" type="slidenum">
              <a:rPr lang="en-ID" smtClean="0"/>
              <a:pPr/>
              <a:t>‹#›</a:t>
            </a:fld>
            <a:endParaRPr lang="en-ID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BF50DEB-98F9-4C74-B44D-BDEAE19466FC}"/>
              </a:ext>
            </a:extLst>
          </p:cNvPr>
          <p:cNvCxnSpPr>
            <a:cxnSpLocks/>
          </p:cNvCxnSpPr>
          <p:nvPr userDrawn="1"/>
        </p:nvCxnSpPr>
        <p:spPr>
          <a:xfrm>
            <a:off x="1470660" y="6502739"/>
            <a:ext cx="660930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DDE03453-2697-4289-937A-193E17334BBB}"/>
              </a:ext>
            </a:extLst>
          </p:cNvPr>
          <p:cNvSpPr/>
          <p:nvPr userDrawn="1"/>
        </p:nvSpPr>
        <p:spPr>
          <a:xfrm>
            <a:off x="8926405" y="427670"/>
            <a:ext cx="217595" cy="485585"/>
          </a:xfrm>
          <a:prstGeom prst="rect">
            <a:avLst/>
          </a:prstGeom>
          <a:solidFill>
            <a:srgbClr val="00A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C613E88-5093-484E-916D-F8E28BB6F787}"/>
              </a:ext>
            </a:extLst>
          </p:cNvPr>
          <p:cNvGrpSpPr/>
          <p:nvPr userDrawn="1"/>
        </p:nvGrpSpPr>
        <p:grpSpPr>
          <a:xfrm flipH="1">
            <a:off x="611238" y="295515"/>
            <a:ext cx="324038" cy="71626"/>
            <a:chOff x="585600" y="295515"/>
            <a:chExt cx="324038" cy="71626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F17A953-AB99-464A-925E-EBE9BCB94897}"/>
                </a:ext>
              </a:extLst>
            </p:cNvPr>
            <p:cNvSpPr/>
            <p:nvPr userDrawn="1"/>
          </p:nvSpPr>
          <p:spPr>
            <a:xfrm>
              <a:off x="585600" y="295515"/>
              <a:ext cx="71626" cy="71626"/>
            </a:xfrm>
            <a:prstGeom prst="ellipse">
              <a:avLst/>
            </a:prstGeom>
            <a:solidFill>
              <a:srgbClr val="00A9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D0C54E5-BEA9-45E0-9D99-3D8EE2047816}"/>
                </a:ext>
              </a:extLst>
            </p:cNvPr>
            <p:cNvSpPr/>
            <p:nvPr userDrawn="1"/>
          </p:nvSpPr>
          <p:spPr>
            <a:xfrm>
              <a:off x="711806" y="295515"/>
              <a:ext cx="71626" cy="71626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86BA2033-7CF3-4158-A25F-31C1FE48D0D3}"/>
                </a:ext>
              </a:extLst>
            </p:cNvPr>
            <p:cNvSpPr/>
            <p:nvPr userDrawn="1"/>
          </p:nvSpPr>
          <p:spPr>
            <a:xfrm>
              <a:off x="838012" y="295515"/>
              <a:ext cx="71626" cy="71626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</p:spTree>
    <p:extLst>
      <p:ext uri="{BB962C8B-B14F-4D97-AF65-F5344CB8AC3E}">
        <p14:creationId xmlns:p14="http://schemas.microsoft.com/office/powerpoint/2010/main" val="4242392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91300A-5010-4D6B-BE5B-EB32FC0A34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8550" y="0"/>
            <a:ext cx="9144000" cy="6464724"/>
          </a:xfrm>
          <a:prstGeom prst="rect">
            <a:avLst/>
          </a:prstGeom>
        </p:spPr>
      </p:pic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89A56AA3-628C-431A-8BE1-CD8AFAFE04F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8" name="think-cell Slide" r:id="rId5" imgW="383" imgH="384" progId="TCLayout.ActiveDocument.1">
                  <p:embed/>
                </p:oleObj>
              </mc:Choice>
              <mc:Fallback>
                <p:oleObj name="think-cell Slide" r:id="rId5" imgW="383" imgH="384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89A56AA3-628C-431A-8BE1-CD8AFAFE04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 27">
            <a:extLst>
              <a:ext uri="{FF2B5EF4-FFF2-40B4-BE49-F238E27FC236}">
                <a16:creationId xmlns:a16="http://schemas.microsoft.com/office/drawing/2014/main" id="{9E75DAEE-E6F3-43A5-A154-B1CDC4819BC4}"/>
              </a:ext>
            </a:extLst>
          </p:cNvPr>
          <p:cNvSpPr/>
          <p:nvPr userDrawn="1"/>
        </p:nvSpPr>
        <p:spPr>
          <a:xfrm>
            <a:off x="-3" y="4690109"/>
            <a:ext cx="9143999" cy="1813197"/>
          </a:xfrm>
          <a:prstGeom prst="rect">
            <a:avLst/>
          </a:prstGeom>
          <a:solidFill>
            <a:schemeClr val="tx2">
              <a:lumMod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6F6AA70-9238-446F-BD59-08D4DB1CB9A4}"/>
              </a:ext>
            </a:extLst>
          </p:cNvPr>
          <p:cNvSpPr/>
          <p:nvPr userDrawn="1"/>
        </p:nvSpPr>
        <p:spPr>
          <a:xfrm flipH="1">
            <a:off x="-2" y="4810102"/>
            <a:ext cx="9144001" cy="1573211"/>
          </a:xfrm>
          <a:prstGeom prst="rect">
            <a:avLst/>
          </a:prstGeom>
          <a:gradFill flip="none" rotWithShape="1">
            <a:gsLst>
              <a:gs pos="14000">
                <a:srgbClr val="0070C0"/>
              </a:gs>
              <a:gs pos="100000">
                <a:srgbClr val="00A2E4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5C1022E-1D06-491F-BFEC-0C350E5E3C4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922" y="5399659"/>
            <a:ext cx="1793303" cy="394097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A4891B24-AE33-4DB5-B0A4-2D6947679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116" y="4933926"/>
            <a:ext cx="6228159" cy="1325563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4739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2C81C-7D6F-4397-BC7D-185A72931A87}" type="datetime1">
              <a:rPr lang="en-ID" smtClean="0"/>
              <a:t>24/04/18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31342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vmlDrawing" Target="../drawings/vmlDrawing1.v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34D0A824-0760-401E-9FB4-87ECCBE685D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358256577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1" name="think-cell Slide" r:id="rId18" imgW="383" imgH="384" progId="TCLayout.ActiveDocument.1">
                  <p:embed/>
                </p:oleObj>
              </mc:Choice>
              <mc:Fallback>
                <p:oleObj name="think-cell Slide" r:id="rId18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31295B-D3D8-49A1-9BD9-7E47EC69130B}" type="datetime1">
              <a:rPr lang="en-ID" smtClean="0"/>
              <a:t>24/04/18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ABF38-3DF5-41C9-AF5A-16AA40ED05D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40444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2" r:id="rId3"/>
    <p:sldLayoutId id="2147483673" r:id="rId4"/>
    <p:sldLayoutId id="2147483663" r:id="rId5"/>
    <p:sldLayoutId id="2147483674" r:id="rId6"/>
    <p:sldLayoutId id="2147483675" r:id="rId7"/>
    <p:sldLayoutId id="2147483676" r:id="rId8"/>
    <p:sldLayoutId id="2147483665" r:id="rId9"/>
    <p:sldLayoutId id="2147483666" r:id="rId10"/>
    <p:sldLayoutId id="2147483668" r:id="rId11"/>
    <p:sldLayoutId id="2147483669" r:id="rId12"/>
    <p:sldLayoutId id="2147483670" r:id="rId13"/>
    <p:sldLayoutId id="2147483671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1"/>
          </a:solidFill>
          <a:latin typeface="Lato Black" panose="020F0502020204030203" pitchFamily="34" charset="0"/>
          <a:ea typeface="Lato Black" panose="020F0502020204030203" pitchFamily="34" charset="0"/>
          <a:cs typeface="Lato Black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uro-ix.net/en/forixps/large-bgp-communities/" TargetMode="Externa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euro-ix/json-schemas" TargetMode="Externa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lists.euro-ix.net/mailman/listinfo/ixpdb" TargetMode="External"/><Relationship Id="rId2" Type="http://schemas.openxmlformats.org/officeDocument/2006/relationships/hyperlink" Target="http://ixpdb.net/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mailto:secretariat@ix-f.net" TargetMode="External"/><Relationship Id="rId4" Type="http://schemas.openxmlformats.org/officeDocument/2006/relationships/hyperlink" Target="https://api.ixpdb.net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1B5C2-133D-4E3C-99AC-01869FFE40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D" dirty="0"/>
              <a:t>Euro-IX Activities &amp; IXPDB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5A7396-9E3F-47A2-A7B9-A32488A9C00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D" i="0" dirty="0"/>
              <a:t>UKNOF 40 </a:t>
            </a:r>
            <a:r>
              <a:rPr lang="en-ID" dirty="0"/>
              <a:t>- </a:t>
            </a:r>
            <a:r>
              <a:rPr lang="en-ID" i="0" dirty="0"/>
              <a:t>27 April 2018</a:t>
            </a:r>
            <a:br>
              <a:rPr lang="en-ID" i="0" dirty="0"/>
            </a:br>
            <a:br>
              <a:rPr lang="en-ID" dirty="0"/>
            </a:br>
            <a:r>
              <a:rPr lang="en-ID" i="0" dirty="0"/>
              <a:t>Rebecca Class-Peter</a:t>
            </a:r>
          </a:p>
        </p:txBody>
      </p:sp>
    </p:spTree>
    <p:extLst>
      <p:ext uri="{BB962C8B-B14F-4D97-AF65-F5344CB8AC3E}">
        <p14:creationId xmlns:p14="http://schemas.microsoft.com/office/powerpoint/2010/main" val="1246495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4840DA6-E19C-2B40-9262-9D245B1070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25" y="1132840"/>
            <a:ext cx="6618531" cy="504412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FF51828-5D12-4C4D-A109-715EF1EBC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Euro-IX Benchmarking Club -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478A1-9D41-EC46-9B8E-9198C3ED1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pPr/>
              <a:t>10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90518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96718BD-98D5-6B45-9857-481F666D65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" y="1989931"/>
            <a:ext cx="7506556" cy="424613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6B7469E-B8D0-8942-B754-1D7AE43CB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Euro-IX Benchmarking Club -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DB2A1C-7710-EA47-9F91-379FD35B2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pPr/>
              <a:t>11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39773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09D1A-9F26-2443-85A2-5B0A701CF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Euro-IX Large BGP Community standard list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B4CCC3-FA2B-E04D-A9C0-10DF9B69DC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6507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9944F2E-001A-FE4F-B5CF-014DF546E0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effort to get in early so IXPs can already start using them.</a:t>
            </a:r>
          </a:p>
          <a:p>
            <a:r>
              <a:rPr lang="en-US" dirty="0"/>
              <a:t>Helps the community understand what information is being conveyed</a:t>
            </a:r>
          </a:p>
          <a:p>
            <a:r>
              <a:rPr lang="en-US" dirty="0"/>
              <a:t>Two ranges defined:</a:t>
            </a:r>
          </a:p>
          <a:p>
            <a:pPr lvl="1"/>
            <a:r>
              <a:rPr lang="en-US" dirty="0"/>
              <a:t>Action communities - </a:t>
            </a:r>
            <a:r>
              <a:rPr lang="en-GB" dirty="0"/>
              <a:t>0-999</a:t>
            </a:r>
          </a:p>
          <a:p>
            <a:pPr lvl="1"/>
            <a:r>
              <a:rPr lang="en-GB" dirty="0"/>
              <a:t>Information communities – 1000 - 1999</a:t>
            </a:r>
            <a:endParaRPr lang="en-US" dirty="0"/>
          </a:p>
          <a:p>
            <a:r>
              <a:rPr lang="en-US" dirty="0"/>
              <a:t>Includes reserved space for future additions</a:t>
            </a:r>
          </a:p>
          <a:p>
            <a:r>
              <a:rPr lang="en-US" dirty="0"/>
              <a:t>List available - </a:t>
            </a:r>
            <a:r>
              <a:rPr lang="en-US" dirty="0">
                <a:hlinkClick r:id="rId2"/>
              </a:rPr>
              <a:t>https://www.euro-ix.net/en/forixps/large-bgp-communities/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048A17A-B637-E942-9253-CAA88D923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BGP community standard list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4C6197-7610-EF49-BB36-5FB8F004C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pPr/>
              <a:t>13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589298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6C33C-66D7-7B40-B40A-2EB8FF05F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IXPDB an IX-F Project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E50895-FCFD-7B40-B99A-DCD07E7023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245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C406CCD-3C0A-6742-ADD0-594DD85646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IX-F is a transnational organisation for coordinating the efforts of Internet eXchange Points Associations (IXPAs).</a:t>
            </a:r>
          </a:p>
          <a:p>
            <a:pPr marL="0" indent="0">
              <a:buNone/>
            </a:pPr>
            <a:r>
              <a:rPr lang="en-US" dirty="0"/>
              <a:t> Membership includes:</a:t>
            </a:r>
          </a:p>
          <a:p>
            <a:r>
              <a:rPr lang="en-US" dirty="0"/>
              <a:t>AFIX – African Internet eXchange Point Association</a:t>
            </a:r>
          </a:p>
          <a:p>
            <a:r>
              <a:rPr lang="en-US" dirty="0"/>
              <a:t>APIX – Asia Internet eXchange Point Association</a:t>
            </a:r>
          </a:p>
          <a:p>
            <a:r>
              <a:rPr lang="en-US" dirty="0"/>
              <a:t>Euro-IX – European Internet eXchange Point Association</a:t>
            </a:r>
          </a:p>
          <a:p>
            <a:r>
              <a:rPr lang="en-US" dirty="0"/>
              <a:t>LAC-IX – Latin America &amp; Caribbean Internet eXchange Point Association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sz="2800" dirty="0"/>
              <a:t>Collectively these IXPAs represent over 245 IXPs across 6 continents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A69271-C75E-F54B-9CA9-8DE3CE244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to the Internet eXchange Federation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33266A-EA31-7F44-8FDB-2F8092D1C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pPr/>
              <a:t>15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157262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C543B27-D73D-9043-B0C6-903DEC18B1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GB" b="1" dirty="0"/>
              <a:t>The IXPDB is the authoritative, complete, public source of data related to IXPs. </a:t>
            </a:r>
          </a:p>
          <a:p>
            <a:endParaRPr lang="en-GB" dirty="0"/>
          </a:p>
          <a:p>
            <a:r>
              <a:rPr lang="en-GB" dirty="0"/>
              <a:t>The IXPDB collects data directly from IXPs </a:t>
            </a:r>
          </a:p>
          <a:p>
            <a:r>
              <a:rPr lang="en-GB" dirty="0"/>
              <a:t>Single place for verified data with varying levels of exposure</a:t>
            </a:r>
          </a:p>
          <a:p>
            <a:r>
              <a:rPr lang="en-GB" dirty="0"/>
              <a:t>The IX-F brings together the 4 IXPAs of which they have blessing of their members, the IXPs to carry out this work</a:t>
            </a:r>
          </a:p>
          <a:p>
            <a:r>
              <a:rPr lang="en-GB" dirty="0"/>
              <a:t>Gives IXPs one single place to publish their APIs private or public</a:t>
            </a:r>
          </a:p>
          <a:p>
            <a:r>
              <a:rPr lang="en-GB" dirty="0"/>
              <a:t>The data can be viewed, analysed, and exported via a powerful web-based interface and software API.</a:t>
            </a:r>
          </a:p>
          <a:p>
            <a:endParaRPr lang="en-GB" dirty="0"/>
          </a:p>
          <a:p>
            <a:pPr marL="0" indent="0" algn="ctr">
              <a:buNone/>
            </a:pPr>
            <a:r>
              <a:rPr lang="en-GB" b="1" dirty="0"/>
              <a:t>Project sponsors: Euro-IX, APNIC, CZ.NIC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F10E477-B77B-A248-A8FD-E8CA0A74F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IXP Database – what is it?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C66AA6-49D4-DF43-90D5-DA8855198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pPr/>
              <a:t>16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094477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FCADA24-7243-674E-85C8-E8750E2E3C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IX-F JSON Schema export is an agreed and standardized JSON schema which allows IXPs to make their member lists and other data available.</a:t>
            </a:r>
          </a:p>
          <a:p>
            <a:r>
              <a:rPr lang="en-GB" dirty="0"/>
              <a:t>The key value of the IX-F Export is that it makes the individual IXP the canonical trusted source for data about their own IXP.</a:t>
            </a:r>
          </a:p>
          <a:p>
            <a:r>
              <a:rPr lang="en-GB" dirty="0"/>
              <a:t>IXPs publish this data publicly and some privately </a:t>
            </a:r>
          </a:p>
          <a:p>
            <a:pPr marL="0" indent="0">
              <a:buNone/>
            </a:pPr>
            <a:endParaRPr lang="en-GB" u="sng" dirty="0">
              <a:hlinkClick r:id="rId2"/>
            </a:endParaRPr>
          </a:p>
          <a:p>
            <a:pPr marL="0" indent="0" algn="ctr">
              <a:buNone/>
            </a:pPr>
            <a:r>
              <a:rPr lang="en-GB" u="sng" dirty="0">
                <a:hlinkClick r:id="rId2"/>
              </a:rPr>
              <a:t>https://github.com/euro-ix/json-schemas</a:t>
            </a:r>
            <a:r>
              <a:rPr lang="en-GB" dirty="0"/>
              <a:t> </a:t>
            </a:r>
          </a:p>
          <a:p>
            <a:pPr marL="0" indent="0">
              <a:buNone/>
            </a:pPr>
            <a:br>
              <a:rPr lang="en-GB" dirty="0"/>
            </a:b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62D42D-B68B-F146-A18B-8059473E1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IXPDB – How does it work?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3136F4-0369-EB49-8A48-825A199B6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pPr/>
              <a:t>17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249935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8F309D8-BBB7-BA49-A601-2C0E0C6149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It’s a project under the IX-F – who brings together the 4 IXPAs</a:t>
            </a:r>
          </a:p>
          <a:p>
            <a:r>
              <a:rPr lang="en-US" dirty="0"/>
              <a:t>Imports IX-F JSON from public, private and via IXP Manager data sources</a:t>
            </a:r>
          </a:p>
          <a:p>
            <a:r>
              <a:rPr lang="en-US" dirty="0"/>
              <a:t>It will publishes one standard API</a:t>
            </a:r>
          </a:p>
          <a:p>
            <a:r>
              <a:rPr lang="en-US" dirty="0"/>
              <a:t>No manual input – fully automated data from the source!</a:t>
            </a:r>
          </a:p>
          <a:p>
            <a:r>
              <a:rPr lang="en-US" dirty="0"/>
              <a:t>IXPAs holding workshops to support IXPs automate their operations, Automation workshops during APRICOT, Euro-IX 32, LAC-IX and AFIX.</a:t>
            </a:r>
          </a:p>
          <a:p>
            <a:pPr marL="0" indent="0" algn="ctr">
              <a:buNone/>
            </a:pPr>
            <a:r>
              <a:rPr lang="en-US" b="1" dirty="0"/>
              <a:t>Current import at 110 IXPS!!!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C65E87F-D75D-2446-8009-C5CAA7578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IXPDB - Why is it different?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144605-CA58-9948-9270-C058E5383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pPr/>
              <a:t>18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239560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2DED9BF-29DB-BE4D-9E19-A6144A3109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endParaRPr lang="en-GB" dirty="0"/>
          </a:p>
          <a:p>
            <a:pPr fontAlgn="base"/>
            <a:r>
              <a:rPr lang="en-GB" dirty="0"/>
              <a:t>Website: </a:t>
            </a:r>
            <a:r>
              <a:rPr lang="en-GB" u="sng" dirty="0">
                <a:hlinkClick r:id="rId2"/>
              </a:rPr>
              <a:t>http://ixpdb.net</a:t>
            </a:r>
            <a:r>
              <a:rPr lang="en-GB" dirty="0"/>
              <a:t>  (work in progress)</a:t>
            </a:r>
            <a:br>
              <a:rPr lang="en-GB" dirty="0"/>
            </a:br>
            <a:endParaRPr lang="en-GB" dirty="0"/>
          </a:p>
          <a:p>
            <a:pPr fontAlgn="base"/>
            <a:r>
              <a:rPr lang="en-GB" dirty="0"/>
              <a:t>Mailing list for users: </a:t>
            </a:r>
          </a:p>
          <a:p>
            <a:pPr marL="457200" lvl="1" indent="0" fontAlgn="base">
              <a:buNone/>
            </a:pPr>
            <a:r>
              <a:rPr lang="en-GB" u="sng" dirty="0">
                <a:hlinkClick r:id="rId3"/>
              </a:rPr>
              <a:t>https://lists.euro-ix.net/mailman/listinfo/ixpdb</a:t>
            </a:r>
            <a:r>
              <a:rPr lang="en-GB" dirty="0"/>
              <a:t> </a:t>
            </a:r>
          </a:p>
          <a:p>
            <a:pPr marL="457200" lvl="1" indent="0" fontAlgn="base">
              <a:buNone/>
            </a:pPr>
            <a:endParaRPr lang="en-GB" dirty="0"/>
          </a:p>
          <a:p>
            <a:pPr fontAlgn="base"/>
            <a:r>
              <a:rPr lang="en-GB" dirty="0"/>
              <a:t>API is available - </a:t>
            </a:r>
            <a:r>
              <a:rPr lang="en-GB" dirty="0">
                <a:hlinkClick r:id="rId4"/>
              </a:rPr>
              <a:t>https://api.ixpdb.net</a:t>
            </a:r>
            <a:r>
              <a:rPr lang="en-GB" dirty="0"/>
              <a:t> </a:t>
            </a:r>
            <a:endParaRPr lang="en-GB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If you think this is good work, like we do, fund us </a:t>
            </a:r>
            <a:r>
              <a:rPr lang="en-US" dirty="0">
                <a:sym typeface="Wingdings" pitchFamily="2" charset="2"/>
              </a:rPr>
              <a:t></a:t>
            </a:r>
          </a:p>
          <a:p>
            <a:pPr marL="0" indent="0" algn="ctr">
              <a:buNone/>
            </a:pPr>
            <a:endParaRPr lang="en-US" dirty="0">
              <a:sym typeface="Wingdings" pitchFamily="2" charset="2"/>
              <a:hlinkClick r:id="rId5"/>
            </a:endParaRPr>
          </a:p>
          <a:p>
            <a:pPr marL="0" indent="0" algn="ctr">
              <a:buNone/>
            </a:pPr>
            <a:r>
              <a:rPr lang="en-US" dirty="0">
                <a:hlinkClick r:id="rId5"/>
              </a:rPr>
              <a:t>secretariat@ix-f.net</a:t>
            </a:r>
            <a:endParaRPr lang="en-US" dirty="0"/>
          </a:p>
          <a:p>
            <a:endParaRPr lang="en-US" dirty="0">
              <a:sym typeface="Wingdings" pitchFamily="2" charset="2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1B24E5-BC88-FB4D-A897-6E939E071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IX-F - IXPDB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FE715E-66C3-1D48-88D4-FB621E041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pPr/>
              <a:t>19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59700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BD69C1E-34DB-6748-87C7-5A600B58A5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78 affiliated members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n-US" dirty="0"/>
              <a:t> 54 IXPs in the Euro-IX region, 49 countries, operating over 100 peering LANs</a:t>
            </a:r>
          </a:p>
          <a:p>
            <a:pPr>
              <a:buFont typeface="Wingdings" pitchFamily="2" charset="2"/>
              <a:buChar char="Ø"/>
            </a:pP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n-US" dirty="0"/>
              <a:t>24 IXPs from the rest of the world</a:t>
            </a:r>
          </a:p>
          <a:p>
            <a:pPr>
              <a:buFont typeface="Wingdings" pitchFamily="2" charset="2"/>
              <a:buChar char="Ø"/>
            </a:pP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n-US" dirty="0"/>
              <a:t> Newest members: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Digital Realty (USA, EU)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SAIX (Saudi Arabia)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CRIX (Cost Rica)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46D26A-0E6D-1346-9827-F7A3717DD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Association of IXPs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8B06A7-3D5C-6840-98AF-AB7AF4997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pPr/>
              <a:t>2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945685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10F104E-62A7-0548-ACBB-948763019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Euro-IX Video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AC3A63-0877-2543-9213-6C066F1EA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pPr/>
              <a:t>20</a:t>
            </a:fld>
            <a:endParaRPr lang="en-ID"/>
          </a:p>
        </p:txBody>
      </p:sp>
      <p:pic>
        <p:nvPicPr>
          <p:cNvPr id="5" name="image21.png">
            <a:extLst>
              <a:ext uri="{FF2B5EF4-FFF2-40B4-BE49-F238E27FC236}">
                <a16:creationId xmlns:a16="http://schemas.microsoft.com/office/drawing/2014/main" id="{5BC984CD-F9DC-F948-A77B-E58F8C3B6B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1985963" y="1464276"/>
            <a:ext cx="4838699" cy="3089772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2C3E1B-1642-EC4F-8E5D-62CCB890E8AA}"/>
              </a:ext>
            </a:extLst>
          </p:cNvPr>
          <p:cNvSpPr txBox="1"/>
          <p:nvPr/>
        </p:nvSpPr>
        <p:spPr>
          <a:xfrm>
            <a:off x="757238" y="5104570"/>
            <a:ext cx="82611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Short video about IXPs, available now in English, Italian, German, French, Spanish, Portuguese, Arabic, Mandarin, Russian, Romanian and Greek subtitles.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686884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370CB-9133-574C-98F9-A9C260B76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356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BDB1B7-81D0-D94A-B892-4DDD7408C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Euro-IX Patrons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15DD52-7960-1142-9524-1CA8D9B61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pPr/>
              <a:t>3</a:t>
            </a:fld>
            <a:endParaRPr lang="en-ID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586304-17BA-0545-8614-EA8685BD91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449" y="2583274"/>
            <a:ext cx="2117587" cy="11858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D5D605-8EEF-144F-9BC8-AE880FAA21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889" y="1208948"/>
            <a:ext cx="2660634" cy="8715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2259C1-3A6B-F743-995F-7AF475C4B4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992" y="4806226"/>
            <a:ext cx="2476500" cy="7330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ABDA47-6819-964E-ADD6-CA9B76ED0C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83" y="1683159"/>
            <a:ext cx="1270000" cy="127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F1F90B-33A5-8248-9D26-D65411E208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30" y="4810712"/>
            <a:ext cx="2230626" cy="10784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2B6851-4530-0942-A82F-E0B2645AB4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828" y="4538409"/>
            <a:ext cx="2878892" cy="6949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FC5336-02BF-1B4B-B35C-953123450B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2" y="3557577"/>
            <a:ext cx="2855755" cy="5072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282D48-4385-9F4C-8CB1-CD8CBEFE12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828" y="2758461"/>
            <a:ext cx="3031986" cy="10106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7EEFA29-8DD4-2F46-BAB0-40C1768CBD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875" y="1003640"/>
            <a:ext cx="3121125" cy="1319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09DF936-9D95-0947-92B1-CEAB73E36C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250" y="5622262"/>
            <a:ext cx="3621197" cy="71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559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3C0D673-130C-664C-850E-932D38343D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London</a:t>
            </a:r>
          </a:p>
          <a:p>
            <a:r>
              <a:rPr lang="en-US" dirty="0"/>
              <a:t>Bijal Sanghani – Secretary General</a:t>
            </a:r>
          </a:p>
          <a:p>
            <a:r>
              <a:rPr lang="en-US" dirty="0"/>
              <a:t>Rebecca Class-Peter – Events &amp; Operations coordinator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Peterborough</a:t>
            </a:r>
          </a:p>
          <a:p>
            <a:r>
              <a:rPr lang="en-US" dirty="0"/>
              <a:t>Michael Lewis – UK Accountant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Amsterdam</a:t>
            </a:r>
          </a:p>
          <a:p>
            <a:r>
              <a:rPr lang="en-US" dirty="0"/>
              <a:t>VEVP – NL Accountants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673AAB-F6F0-EC42-9AF1-94B38F39E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Euro-IX Staff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2087AC-1BC0-D549-BC48-53EB9D930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pPr/>
              <a:t>4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16627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15F730-F5CB-D442-9667-AEDDAA3F3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Euro-IX Board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FEBCA5-5951-0E4D-A99B-96C9130F4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pPr/>
              <a:t>5</a:t>
            </a:fld>
            <a:endParaRPr lang="en-ID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482C1A-DB7E-A74C-83F7-BF572D3BF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70486"/>
            <a:ext cx="9144000" cy="191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34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082E3C-2F2D-C443-BBC3-251F57A7B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Euro-IX Forum </a:t>
            </a:r>
            <a:r>
              <a:rPr lang="en-US" dirty="0" err="1"/>
              <a:t>Programme</a:t>
            </a:r>
            <a:r>
              <a:rPr lang="en-US" dirty="0"/>
              <a:t> Committee (FPC)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6E9170-88C8-C44A-BA49-4F42596F7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pPr/>
              <a:t>6</a:t>
            </a:fld>
            <a:endParaRPr lang="en-ID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A7CF38-613F-724E-8CE3-8E07230C5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70791"/>
            <a:ext cx="9144000" cy="179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633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BAF0A-3A1F-6C41-8F0D-9971F710F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Benchmarking Club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11990B-5211-E541-BDA9-6746BA4CCB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2238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B08A44D-6910-4149-9711-AEE433D652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342900" lvl="2" indent="-342900" defTabSz="457200">
              <a:lnSpc>
                <a:spcPct val="120000"/>
              </a:lnSpc>
              <a:defRPr sz="4200">
                <a:solidFill>
                  <a:srgbClr val="000000"/>
                </a:solidFill>
              </a:defRPr>
            </a:pPr>
            <a:r>
              <a:rPr lang="en-GB" dirty="0"/>
              <a:t>Committee – </a:t>
            </a:r>
          </a:p>
          <a:p>
            <a:pPr marL="800100" lvl="3" indent="-342900" defTabSz="457200">
              <a:lnSpc>
                <a:spcPct val="120000"/>
              </a:lnSpc>
              <a:defRPr sz="4200">
                <a:solidFill>
                  <a:srgbClr val="000000"/>
                </a:solidFill>
              </a:defRPr>
            </a:pPr>
            <a:r>
              <a:rPr lang="en-GB" dirty="0"/>
              <a:t>John Souter - LINX</a:t>
            </a:r>
          </a:p>
          <a:p>
            <a:pPr marL="800100" lvl="3" indent="-342900" defTabSz="457200">
              <a:lnSpc>
                <a:spcPct val="120000"/>
              </a:lnSpc>
              <a:defRPr sz="4200">
                <a:solidFill>
                  <a:srgbClr val="000000"/>
                </a:solidFill>
              </a:defRPr>
            </a:pPr>
            <a:r>
              <a:rPr lang="en-GB" dirty="0"/>
              <a:t>Luca </a:t>
            </a:r>
            <a:r>
              <a:rPr lang="en-GB" dirty="0" err="1"/>
              <a:t>Cicchelli</a:t>
            </a:r>
            <a:r>
              <a:rPr lang="en-GB" dirty="0"/>
              <a:t> – TOP-IX</a:t>
            </a:r>
          </a:p>
          <a:p>
            <a:pPr marL="800100" lvl="3" indent="-342900" defTabSz="457200">
              <a:lnSpc>
                <a:spcPct val="120000"/>
              </a:lnSpc>
              <a:defRPr sz="4200">
                <a:solidFill>
                  <a:srgbClr val="000000"/>
                </a:solidFill>
              </a:defRPr>
            </a:pPr>
            <a:r>
              <a:rPr lang="en-GB" dirty="0"/>
              <a:t>Stefan Wahl - ECIX </a:t>
            </a:r>
          </a:p>
          <a:p>
            <a:pPr marL="800100" lvl="3" indent="-342900" defTabSz="457200">
              <a:lnSpc>
                <a:spcPct val="120000"/>
              </a:lnSpc>
              <a:defRPr sz="4200">
                <a:solidFill>
                  <a:srgbClr val="000000"/>
                </a:solidFill>
              </a:defRPr>
            </a:pPr>
            <a:r>
              <a:rPr lang="en-GB" dirty="0"/>
              <a:t>Maria Isabel </a:t>
            </a:r>
            <a:r>
              <a:rPr lang="en-GB" dirty="0" err="1"/>
              <a:t>Gandía</a:t>
            </a:r>
            <a:r>
              <a:rPr lang="en-GB" dirty="0"/>
              <a:t> </a:t>
            </a:r>
            <a:r>
              <a:rPr lang="en-GB" dirty="0" err="1"/>
              <a:t>Carriedo</a:t>
            </a:r>
            <a:r>
              <a:rPr lang="en-GB" dirty="0"/>
              <a:t> - CATNIX</a:t>
            </a:r>
          </a:p>
          <a:p>
            <a:pPr marL="342900" lvl="2" indent="-342900" defTabSz="457200">
              <a:lnSpc>
                <a:spcPct val="120000"/>
              </a:lnSpc>
              <a:defRPr sz="4200">
                <a:solidFill>
                  <a:srgbClr val="000000"/>
                </a:solidFill>
              </a:defRPr>
            </a:pPr>
            <a:r>
              <a:rPr lang="en-GB" dirty="0"/>
              <a:t>We closed the BMC on </a:t>
            </a:r>
            <a:r>
              <a:rPr lang="en-GB" b="1" dirty="0">
                <a:solidFill>
                  <a:schemeClr val="tx1"/>
                </a:solidFill>
              </a:rPr>
              <a:t>19</a:t>
            </a:r>
            <a:r>
              <a:rPr lang="en-GB" b="1" baseline="30000" dirty="0">
                <a:solidFill>
                  <a:schemeClr val="tx1"/>
                </a:solidFill>
              </a:rPr>
              <a:t>th</a:t>
            </a:r>
            <a:r>
              <a:rPr lang="en-GB" b="1" dirty="0">
                <a:solidFill>
                  <a:schemeClr val="tx1"/>
                </a:solidFill>
              </a:rPr>
              <a:t> March</a:t>
            </a:r>
          </a:p>
          <a:p>
            <a:pPr marL="342900" indent="-342900" defTabSz="457200">
              <a:lnSpc>
                <a:spcPct val="120000"/>
              </a:lnSpc>
              <a:defRPr sz="4200"/>
            </a:pPr>
            <a:r>
              <a:rPr lang="en-GB" dirty="0"/>
              <a:t>The more IXPs that we get involved the more accurate and more valuable the information will be – </a:t>
            </a:r>
          </a:p>
          <a:p>
            <a:pPr lvl="2" defTabSz="457200">
              <a:lnSpc>
                <a:spcPct val="120000"/>
              </a:lnSpc>
              <a:spcBef>
                <a:spcPts val="1000"/>
              </a:spcBef>
              <a:defRPr sz="4200"/>
            </a:pPr>
            <a:r>
              <a:rPr lang="en-GB" dirty="0"/>
              <a:t>Round 11 we had 44 participants</a:t>
            </a:r>
          </a:p>
          <a:p>
            <a:pPr lvl="2" defTabSz="457200">
              <a:lnSpc>
                <a:spcPct val="120000"/>
              </a:lnSpc>
              <a:spcBef>
                <a:spcPts val="1000"/>
              </a:spcBef>
              <a:defRPr sz="4200"/>
            </a:pPr>
            <a:r>
              <a:rPr lang="en-GB" dirty="0"/>
              <a:t>Round 12 we had </a:t>
            </a:r>
            <a:r>
              <a:rPr lang="en-GB" dirty="0">
                <a:solidFill>
                  <a:schemeClr val="tx1"/>
                </a:solidFill>
              </a:rPr>
              <a:t>30 </a:t>
            </a:r>
            <a:r>
              <a:rPr lang="en-GB" dirty="0"/>
              <a:t>participants</a:t>
            </a:r>
          </a:p>
          <a:p>
            <a:pPr lvl="2" defTabSz="457200">
              <a:lnSpc>
                <a:spcPct val="120000"/>
              </a:lnSpc>
              <a:spcBef>
                <a:spcPts val="1000"/>
              </a:spcBef>
              <a:defRPr sz="4200"/>
            </a:pPr>
            <a:r>
              <a:rPr lang="en-GB" b="1" dirty="0"/>
              <a:t>Round 13 we had 38 participants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5A18C0B-33BF-7648-B962-D2B58B4F8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Euro-IX Benchmarking Club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7DF14-D6C9-7D43-8FCC-D5557F859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pPr/>
              <a:t>8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6763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1F92F09-78D3-3247-9109-C9452554B8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830" y="1358900"/>
            <a:ext cx="6640340" cy="48180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9110F36-B7B8-DA48-82AF-C646B657D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Euro-IX Benchmarking Club -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DEC15-6F06-F14B-B2B3-17CE626B8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ABF38-3DF5-41C9-AF5A-16AA40ED05D1}" type="slidenum">
              <a:rPr lang="en-ID" smtClean="0"/>
              <a:pPr/>
              <a:t>9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1086034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1708</TotalTime>
  <Words>645</Words>
  <Application>Microsoft Macintosh PowerPoint</Application>
  <PresentationFormat>On-screen Show (4:3)</PresentationFormat>
  <Paragraphs>116</Paragraphs>
  <Slides>21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Lato</vt:lpstr>
      <vt:lpstr>Lato Black</vt:lpstr>
      <vt:lpstr>Lato Light</vt:lpstr>
      <vt:lpstr>Lato Medium</vt:lpstr>
      <vt:lpstr>Wingdings</vt:lpstr>
      <vt:lpstr>Office Theme</vt:lpstr>
      <vt:lpstr>think-cell Slide</vt:lpstr>
      <vt:lpstr>Euro-IX Activities &amp; IXPDB</vt:lpstr>
      <vt:lpstr>Association of IXPs</vt:lpstr>
      <vt:lpstr>Euro-IX Patrons</vt:lpstr>
      <vt:lpstr>Euro-IX Staff</vt:lpstr>
      <vt:lpstr>Euro-IX Board</vt:lpstr>
      <vt:lpstr>Euro-IX Forum Programme Committee (FPC)</vt:lpstr>
      <vt:lpstr>Benchmarking Club</vt:lpstr>
      <vt:lpstr>Euro-IX Benchmarking Club</vt:lpstr>
      <vt:lpstr>Euro-IX Benchmarking Club - Results</vt:lpstr>
      <vt:lpstr>Euro-IX Benchmarking Club - Results</vt:lpstr>
      <vt:lpstr>Euro-IX Benchmarking Club - Results</vt:lpstr>
      <vt:lpstr>The Euro-IX Large BGP Community standard list</vt:lpstr>
      <vt:lpstr>Large BGP community standard list</vt:lpstr>
      <vt:lpstr>IXPDB an IX-F Project</vt:lpstr>
      <vt:lpstr>Introduction to the Internet eXchange Federation</vt:lpstr>
      <vt:lpstr>IXP Database – what is it?</vt:lpstr>
      <vt:lpstr>IXPDB – How does it work?</vt:lpstr>
      <vt:lpstr>IXPDB - Why is it different?</vt:lpstr>
      <vt:lpstr>IX-F - IXPDB</vt:lpstr>
      <vt:lpstr>Euro-IX Video</vt:lpstr>
      <vt:lpstr>PowerPoint Presentation</vt:lpstr>
    </vt:vector>
  </TitlesOfParts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/>
  <cp:revision>82</cp:revision>
  <dcterms:created xsi:type="dcterms:W3CDTF">2018-01-11T19:04:12Z</dcterms:created>
  <dcterms:modified xsi:type="dcterms:W3CDTF">2018-04-24T18:41:28Z</dcterms:modified>
</cp:coreProperties>
</file>