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7" r:id="rId2"/>
    <p:sldId id="266" r:id="rId3"/>
    <p:sldId id="273" r:id="rId4"/>
    <p:sldId id="291" r:id="rId5"/>
    <p:sldId id="293" r:id="rId6"/>
    <p:sldId id="292" r:id="rId7"/>
    <p:sldId id="281" r:id="rId8"/>
    <p:sldId id="290" r:id="rId9"/>
    <p:sldId id="289" r:id="rId10"/>
    <p:sldId id="282" r:id="rId11"/>
    <p:sldId id="283" r:id="rId12"/>
    <p:sldId id="284" r:id="rId13"/>
    <p:sldId id="287" r:id="rId14"/>
    <p:sldId id="288" r:id="rId15"/>
    <p:sldId id="285" r:id="rId16"/>
    <p:sldId id="286"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85" autoAdjust="0"/>
  </p:normalViewPr>
  <p:slideViewPr>
    <p:cSldViewPr snapToGrid="0">
      <p:cViewPr>
        <p:scale>
          <a:sx n="100" d="100"/>
          <a:sy n="100" d="100"/>
        </p:scale>
        <p:origin x="1872" y="20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69" d="100"/>
          <a:sy n="69" d="100"/>
        </p:scale>
        <p:origin x="278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3D5444-F62C-42C3-A75A-D9DBA807730F}" type="datetimeFigureOut">
              <a:rPr lang="en-US" smtClean="0"/>
              <a:t>9/7/2018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4F617-7A30-41D4-AB86-5D833C98E18B}" type="slidenum">
              <a:rPr lang="en-US" smtClean="0"/>
              <a:t>‹#›</a:t>
            </a:fld>
            <a:endParaRPr lang="en-US"/>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AA1FA-7B6A-47D2-8D61-F225D71B51FF}" type="datetimeFigureOut">
              <a:rPr lang="en-US" smtClean="0"/>
              <a:t>9/7/2018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A179D-2D27-49E2-B022-8EDDA2EFE682}" type="slidenum">
              <a:rPr lang="en-US" smtClean="0"/>
              <a:t>‹#›</a:t>
            </a:fld>
            <a:endParaRPr lang="en-US"/>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i="1" dirty="0">
                <a:latin typeface="Arial" pitchFamily="34" charset="0"/>
                <a:cs typeface="Arial" pitchFamily="34" charset="0"/>
              </a:rPr>
              <a:t>To change the  image on this slide, select the picture and delete it. Then click the Pictures icon in the placeholder to insert your own image.</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a:t>
            </a:fld>
            <a:endParaRPr lang="en-US"/>
          </a:p>
        </p:txBody>
      </p:sp>
    </p:spTree>
    <p:extLst>
      <p:ext uri="{BB962C8B-B14F-4D97-AF65-F5344CB8AC3E}">
        <p14:creationId xmlns:p14="http://schemas.microsoft.com/office/powerpoint/2010/main" val="1542422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i="1" dirty="0">
                <a:latin typeface="Arial" pitchFamily="34" charset="0"/>
                <a:cs typeface="Arial" pitchFamily="34" charset="0"/>
              </a:rPr>
              <a:t>To change the  image on this slide, select the picture and delete it. Then click the Pictures icon in the placeholder to insert your own image.</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17</a:t>
            </a:fld>
            <a:endParaRPr lang="en-US"/>
          </a:p>
        </p:txBody>
      </p:sp>
    </p:spTree>
    <p:extLst>
      <p:ext uri="{BB962C8B-B14F-4D97-AF65-F5344CB8AC3E}">
        <p14:creationId xmlns:p14="http://schemas.microsoft.com/office/powerpoint/2010/main" val="610080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6321766" y="0"/>
            <a:ext cx="2822234"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a:extLst/>
        </p:spPr>
        <p:txBody>
          <a:bodyPr vert="horz" wrap="square" lIns="68580" tIns="34290" rIns="68580" bIns="34290" numCol="1" anchor="t" anchorCtr="0" compatLnSpc="1">
            <a:prstTxWarp prst="textNoShape">
              <a:avLst/>
            </a:prstTxWarp>
            <a:noAutofit/>
          </a:bodyPr>
          <a:lstStyle/>
          <a:p>
            <a:endParaRPr lang="en-US" sz="1350"/>
          </a:p>
        </p:txBody>
      </p:sp>
      <p:sp>
        <p:nvSpPr>
          <p:cNvPr id="7" name="Freeform 6"/>
          <p:cNvSpPr>
            <a:spLocks/>
          </p:cNvSpPr>
          <p:nvPr/>
        </p:nvSpPr>
        <p:spPr bwMode="auto">
          <a:xfrm>
            <a:off x="6109042" y="0"/>
            <a:ext cx="1254127"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68580" tIns="34290" rIns="68580" bIns="34290" numCol="1" anchor="t" anchorCtr="0" compatLnSpc="1">
            <a:prstTxWarp prst="textNoShape">
              <a:avLst/>
            </a:prstTxWarp>
          </a:bodyPr>
          <a:lstStyle/>
          <a:p>
            <a:pPr lvl="0"/>
            <a:endParaRPr lang="en-US" sz="1350"/>
          </a:p>
        </p:txBody>
      </p:sp>
      <p:sp>
        <p:nvSpPr>
          <p:cNvPr id="8" name="Freeform 7"/>
          <p:cNvSpPr>
            <a:spLocks/>
          </p:cNvSpPr>
          <p:nvPr/>
        </p:nvSpPr>
        <p:spPr bwMode="auto">
          <a:xfrm>
            <a:off x="5962990" y="0"/>
            <a:ext cx="1146174"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ln/>
        </p:spPr>
        <p:style>
          <a:lnRef idx="3">
            <a:schemeClr val="lt1"/>
          </a:lnRef>
          <a:fillRef idx="1">
            <a:schemeClr val="accent1"/>
          </a:fillRef>
          <a:effectRef idx="1">
            <a:schemeClr val="accent1"/>
          </a:effectRef>
          <a:fontRef idx="minor">
            <a:schemeClr val="lt1"/>
          </a:fontRef>
        </p:style>
        <p:txBody>
          <a:bodyPr vert="horz" wrap="square" lIns="68580" tIns="34290" rIns="68580" bIns="34290" numCol="1" anchor="t" anchorCtr="0" compatLnSpc="1">
            <a:prstTxWarp prst="textNoShape">
              <a:avLst/>
            </a:prstTxWarp>
          </a:bodyPr>
          <a:lstStyle/>
          <a:p>
            <a:pPr lvl="0"/>
            <a:endParaRPr lang="en-US" sz="1350"/>
          </a:p>
        </p:txBody>
      </p:sp>
      <p:sp>
        <p:nvSpPr>
          <p:cNvPr id="2" name="Title 1"/>
          <p:cNvSpPr>
            <a:spLocks noGrp="1"/>
          </p:cNvSpPr>
          <p:nvPr>
            <p:ph type="ctrTitle"/>
          </p:nvPr>
        </p:nvSpPr>
        <p:spPr>
          <a:xfrm>
            <a:off x="971550" y="1873584"/>
            <a:ext cx="4800600" cy="2560320"/>
          </a:xfrm>
        </p:spPr>
        <p:txBody>
          <a:bodyPr anchor="b">
            <a:normAutofit/>
          </a:bodyPr>
          <a:lstStyle>
            <a:lvl1pPr algn="l">
              <a:defRPr sz="3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971550" y="4572000"/>
            <a:ext cx="4800600" cy="1600200"/>
          </a:xfrm>
        </p:spPr>
        <p:txBody>
          <a:bodyPr/>
          <a:lstStyle>
            <a:lvl1pPr marL="0" indent="0" algn="l">
              <a:spcBef>
                <a:spcPts val="900"/>
              </a:spcBef>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p>
        </p:txBody>
      </p:sp>
    </p:spTree>
    <p:extLst>
      <p:ext uri="{BB962C8B-B14F-4D97-AF65-F5344CB8AC3E}">
        <p14:creationId xmlns:p14="http://schemas.microsoft.com/office/powerpoint/2010/main" val="5125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2400" b="1">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idx="1"/>
          </p:nvPr>
        </p:nvSpPr>
        <p:spPr>
          <a:xfrm>
            <a:off x="3546157" y="1828800"/>
            <a:ext cx="4594860" cy="4343400"/>
          </a:xfrm>
        </p:spPr>
        <p:txBody>
          <a:bodyPr>
            <a:normAutofit/>
          </a:bodyPr>
          <a:lstStyle>
            <a:lvl1pPr>
              <a:defRPr sz="18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1550" y="1828800"/>
            <a:ext cx="2263140" cy="4343400"/>
          </a:xfrm>
        </p:spPr>
        <p:txBody>
          <a:bodyPr anchor="ctr">
            <a:normAutofit/>
          </a:bodyPr>
          <a:lstStyle>
            <a:lvl1pPr marL="0" indent="0">
              <a:spcBef>
                <a:spcPts val="900"/>
              </a:spcBef>
              <a:buNone/>
              <a:defRPr sz="15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9/7/2018</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47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0" y="255134"/>
            <a:ext cx="7200900" cy="1036850"/>
          </a:xfrm>
        </p:spPr>
        <p:txBody>
          <a:bodyPr anchor="b"/>
          <a:lstStyle>
            <a:lvl1pPr>
              <a:defRPr sz="2400" b="1">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3543300" y="1828801"/>
            <a:ext cx="4629150" cy="4343400"/>
          </a:xfrm>
        </p:spPr>
        <p:txBody>
          <a:bodyPr tIns="274320">
            <a:normAutofit/>
          </a:bodyPr>
          <a:lstStyle>
            <a:lvl1pPr marL="0" indent="0" algn="ctr">
              <a:buNone/>
              <a:defRPr sz="18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971550" y="1828800"/>
            <a:ext cx="2263140" cy="4343400"/>
          </a:xfrm>
        </p:spPr>
        <p:txBody>
          <a:bodyPr anchor="ctr">
            <a:normAutofit/>
          </a:bodyPr>
          <a:lstStyle>
            <a:lvl1pPr marL="0" indent="0">
              <a:spcBef>
                <a:spcPts val="900"/>
              </a:spcBef>
              <a:buNone/>
              <a:defRPr sz="15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9/7/2018</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67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bwMode="invGray">
          <a:xfrm>
            <a:off x="971550" y="5257800"/>
            <a:ext cx="3429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bwMode="invGray">
          <a:xfrm>
            <a:off x="4743449" y="5257800"/>
            <a:ext cx="3429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971550" y="5257807"/>
            <a:ext cx="3429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4743449" y="5257807"/>
            <a:ext cx="3429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971550" y="255134"/>
            <a:ext cx="7200900" cy="1036850"/>
          </a:xfrm>
        </p:spPr>
        <p:txBody>
          <a:bodyPr anchor="b"/>
          <a:lstStyle>
            <a:lvl1pPr>
              <a:defRPr sz="2400" b="1">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973836" y="1828808"/>
            <a:ext cx="3429000" cy="3428999"/>
          </a:xfrm>
        </p:spPr>
        <p:txBody>
          <a:bodyPr tIns="274320">
            <a:normAutofit/>
          </a:bodyPr>
          <a:lstStyle>
            <a:lvl1pPr marL="0" indent="0" algn="ctr">
              <a:buNone/>
              <a:defRPr sz="18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a:t>Click icon to add picture</a:t>
            </a:r>
            <a:endParaRPr lang="en-US" dirty="0"/>
          </a:p>
        </p:txBody>
      </p:sp>
      <p:sp>
        <p:nvSpPr>
          <p:cNvPr id="4" name="Text Placeholder 3"/>
          <p:cNvSpPr>
            <a:spLocks noGrp="1"/>
          </p:cNvSpPr>
          <p:nvPr>
            <p:ph type="body" sz="half" idx="2"/>
          </p:nvPr>
        </p:nvSpPr>
        <p:spPr bwMode="invGray">
          <a:xfrm>
            <a:off x="1028456" y="5333098"/>
            <a:ext cx="3315189" cy="839102"/>
          </a:xfrm>
        </p:spPr>
        <p:txBody>
          <a:bodyPr anchor="t">
            <a:normAutofit/>
          </a:bodyPr>
          <a:lstStyle>
            <a:lvl1pPr marL="0" indent="0">
              <a:spcBef>
                <a:spcPts val="0"/>
              </a:spcBef>
              <a:buNone/>
              <a:defRPr sz="1350">
                <a:solidFill>
                  <a:schemeClr val="bg1"/>
                </a:solidFill>
              </a:defRPr>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Edit Master text styles</a:t>
            </a:r>
          </a:p>
        </p:txBody>
      </p:sp>
      <p:sp>
        <p:nvSpPr>
          <p:cNvPr id="8" name="Picture Placeholder 2" descr="An empty placeholder to add an image. Click on the placeholder and select the image that you wish to add"/>
          <p:cNvSpPr>
            <a:spLocks noGrp="1"/>
          </p:cNvSpPr>
          <p:nvPr>
            <p:ph type="pic" idx="13"/>
          </p:nvPr>
        </p:nvSpPr>
        <p:spPr>
          <a:xfrm>
            <a:off x="4743450" y="1828808"/>
            <a:ext cx="3429000" cy="3428999"/>
          </a:xfrm>
        </p:spPr>
        <p:txBody>
          <a:bodyPr tIns="274320">
            <a:normAutofit/>
          </a:bodyPr>
          <a:lstStyle>
            <a:lvl1pPr marL="0" indent="0" algn="ctr">
              <a:buNone/>
              <a:defRPr sz="18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a:t>Click icon to add picture</a:t>
            </a:r>
            <a:endParaRPr lang="en-US" dirty="0"/>
          </a:p>
        </p:txBody>
      </p:sp>
      <p:sp>
        <p:nvSpPr>
          <p:cNvPr id="13" name="Text Placeholder 3"/>
          <p:cNvSpPr>
            <a:spLocks noGrp="1"/>
          </p:cNvSpPr>
          <p:nvPr>
            <p:ph type="body" sz="half" idx="14"/>
          </p:nvPr>
        </p:nvSpPr>
        <p:spPr bwMode="invGray">
          <a:xfrm>
            <a:off x="4809716" y="5333098"/>
            <a:ext cx="3315189" cy="839102"/>
          </a:xfrm>
        </p:spPr>
        <p:txBody>
          <a:bodyPr anchor="t">
            <a:normAutofit/>
          </a:bodyPr>
          <a:lstStyle>
            <a:lvl1pPr marL="0" indent="0">
              <a:spcBef>
                <a:spcPts val="0"/>
              </a:spcBef>
              <a:buNone/>
              <a:defRPr sz="1350">
                <a:solidFill>
                  <a:schemeClr val="bg1"/>
                </a:solidFill>
              </a:defRPr>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9/7/2018</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9440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Pictures with Captions">
    <p:spTree>
      <p:nvGrpSpPr>
        <p:cNvPr id="1" name=""/>
        <p:cNvGrpSpPr/>
        <p:nvPr/>
      </p:nvGrpSpPr>
      <p:grpSpPr>
        <a:xfrm>
          <a:off x="0" y="0"/>
          <a:ext cx="0" cy="0"/>
          <a:chOff x="0" y="0"/>
          <a:chExt cx="0" cy="0"/>
        </a:xfrm>
      </p:grpSpPr>
      <p:sp>
        <p:nvSpPr>
          <p:cNvPr id="9" name="Rectangle 8"/>
          <p:cNvSpPr/>
          <p:nvPr userDrawn="1"/>
        </p:nvSpPr>
        <p:spPr bwMode="invGray">
          <a:xfrm>
            <a:off x="971550" y="5257800"/>
            <a:ext cx="3429000" cy="914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971550" y="5257807"/>
            <a:ext cx="3429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971550" y="255134"/>
            <a:ext cx="7200900" cy="1036850"/>
          </a:xfrm>
        </p:spPr>
        <p:txBody>
          <a:bodyPr anchor="b"/>
          <a:lstStyle>
            <a:lvl1pPr>
              <a:defRPr sz="2400" b="1">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973836" y="1828808"/>
            <a:ext cx="3429000" cy="3428999"/>
          </a:xfrm>
        </p:spPr>
        <p:txBody>
          <a:bodyPr tIns="274320">
            <a:normAutofit/>
          </a:bodyPr>
          <a:lstStyle>
            <a:lvl1pPr marL="0" indent="0" algn="ctr">
              <a:buNone/>
              <a:defRPr sz="18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a:t>Click icon to add picture</a:t>
            </a:r>
            <a:endParaRPr lang="en-US" dirty="0"/>
          </a:p>
        </p:txBody>
      </p:sp>
      <p:sp>
        <p:nvSpPr>
          <p:cNvPr id="4" name="Text Placeholder 3"/>
          <p:cNvSpPr>
            <a:spLocks noGrp="1"/>
          </p:cNvSpPr>
          <p:nvPr>
            <p:ph type="body" sz="half" idx="2"/>
          </p:nvPr>
        </p:nvSpPr>
        <p:spPr bwMode="invGray">
          <a:xfrm>
            <a:off x="1028456" y="5333098"/>
            <a:ext cx="3315189" cy="839102"/>
          </a:xfrm>
        </p:spPr>
        <p:txBody>
          <a:bodyPr anchor="t">
            <a:normAutofit/>
          </a:bodyPr>
          <a:lstStyle>
            <a:lvl1pPr marL="0" indent="0">
              <a:spcBef>
                <a:spcPts val="0"/>
              </a:spcBef>
              <a:buNone/>
              <a:defRPr sz="1350">
                <a:solidFill>
                  <a:schemeClr val="bg1"/>
                </a:solidFill>
              </a:defRPr>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9/7/2018</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21554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9A3335-6331-4872-A8B7-ECD55539F4D0}" type="datetimeFigureOut">
              <a:rPr lang="en-US" smtClean="0"/>
              <a:t>9/7/2018</a:t>
            </a:fld>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961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4905377" y="0"/>
            <a:ext cx="4238622"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11" name="Freeform 6"/>
          <p:cNvSpPr>
            <a:spLocks/>
          </p:cNvSpPr>
          <p:nvPr/>
        </p:nvSpPr>
        <p:spPr bwMode="auto">
          <a:xfrm>
            <a:off x="4692653" y="0"/>
            <a:ext cx="1254127"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68580" tIns="34290" rIns="68580" bIns="34290" numCol="1" anchor="t" anchorCtr="0" compatLnSpc="1">
            <a:prstTxWarp prst="textNoShape">
              <a:avLst/>
            </a:prstTxWarp>
          </a:bodyPr>
          <a:lstStyle/>
          <a:p>
            <a:pPr lvl="0"/>
            <a:endParaRPr lang="en-US" sz="1350"/>
          </a:p>
        </p:txBody>
      </p:sp>
      <p:sp>
        <p:nvSpPr>
          <p:cNvPr id="2" name="Title 1"/>
          <p:cNvSpPr>
            <a:spLocks noGrp="1"/>
          </p:cNvSpPr>
          <p:nvPr>
            <p:ph type="ctrTitle"/>
          </p:nvPr>
        </p:nvSpPr>
        <p:spPr>
          <a:xfrm>
            <a:off x="971551" y="1873584"/>
            <a:ext cx="3840480" cy="2560320"/>
          </a:xfrm>
        </p:spPr>
        <p:txBody>
          <a:bodyPr anchor="b">
            <a:normAutofit/>
          </a:bodyPr>
          <a:lstStyle>
            <a:lvl1pPr algn="l">
              <a:defRPr sz="30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15" name="Picture Placeholder 14" descr="An empty placeholder to add an image. Click on the placeholder and select the image that you wish to add"/>
          <p:cNvSpPr>
            <a:spLocks noGrp="1"/>
          </p:cNvSpPr>
          <p:nvPr>
            <p:ph type="pic" sz="quarter" idx="10"/>
          </p:nvPr>
        </p:nvSpPr>
        <p:spPr>
          <a:xfrm>
            <a:off x="5057780" y="0"/>
            <a:ext cx="4086223"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100">
                <a:solidFill>
                  <a:schemeClr val="bg1"/>
                </a:solidFill>
              </a:defRPr>
            </a:lvl1pPr>
          </a:lstStyle>
          <a:p>
            <a:r>
              <a:rPr lang="en-US" dirty="0"/>
              <a:t>Click icon to add picture</a:t>
            </a:r>
          </a:p>
        </p:txBody>
      </p:sp>
      <p:sp>
        <p:nvSpPr>
          <p:cNvPr id="3" name="Subtitle 2"/>
          <p:cNvSpPr>
            <a:spLocks noGrp="1"/>
          </p:cNvSpPr>
          <p:nvPr>
            <p:ph type="subTitle" idx="1"/>
          </p:nvPr>
        </p:nvSpPr>
        <p:spPr>
          <a:xfrm>
            <a:off x="971551" y="4572000"/>
            <a:ext cx="3840480" cy="1600200"/>
          </a:xfrm>
        </p:spPr>
        <p:txBody>
          <a:bodyPr/>
          <a:lstStyle>
            <a:lvl1pPr marL="0" indent="0" algn="l">
              <a:buNone/>
              <a:defRPr sz="1800">
                <a:latin typeface="Open Sans" panose="020B0606030504020204" pitchFamily="34" charset="0"/>
                <a:ea typeface="Open Sans" panose="020B0606030504020204" pitchFamily="34" charset="0"/>
                <a:cs typeface="Open Sans" panose="020B0606030504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Master subtitle style</a:t>
            </a:r>
          </a:p>
        </p:txBody>
      </p:sp>
    </p:spTree>
    <p:extLst>
      <p:ext uri="{BB962C8B-B14F-4D97-AF65-F5344CB8AC3E}">
        <p14:creationId xmlns:p14="http://schemas.microsoft.com/office/powerpoint/2010/main" val="24028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7216776" y="0"/>
            <a:ext cx="1927224"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8" name="Freeform 6"/>
          <p:cNvSpPr>
            <a:spLocks/>
          </p:cNvSpPr>
          <p:nvPr/>
        </p:nvSpPr>
        <p:spPr bwMode="auto">
          <a:xfrm>
            <a:off x="6927852" y="0"/>
            <a:ext cx="1254127"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68580" tIns="34290" rIns="68580" bIns="34290" numCol="1" anchor="t" anchorCtr="0" compatLnSpc="1">
            <a:prstTxWarp prst="textNoShape">
              <a:avLst/>
            </a:prstTxWarp>
          </a:bodyPr>
          <a:lstStyle/>
          <a:p>
            <a:pPr lvl="0"/>
            <a:endParaRPr lang="en-US" sz="1350"/>
          </a:p>
        </p:txBody>
      </p:sp>
      <p:sp>
        <p:nvSpPr>
          <p:cNvPr id="9" name="Freeform 7"/>
          <p:cNvSpPr>
            <a:spLocks/>
          </p:cNvSpPr>
          <p:nvPr/>
        </p:nvSpPr>
        <p:spPr bwMode="auto">
          <a:xfrm>
            <a:off x="6880225" y="0"/>
            <a:ext cx="1095374"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68580" tIns="34290" rIns="68580" bIns="34290" numCol="1" anchor="t" anchorCtr="0" compatLnSpc="1">
            <a:prstTxWarp prst="textNoShape">
              <a:avLst/>
            </a:prstTxWarp>
          </a:bodyPr>
          <a:lstStyle/>
          <a:p>
            <a:pPr lvl="0"/>
            <a:endParaRPr lang="en-US" sz="1350"/>
          </a:p>
        </p:txBody>
      </p:sp>
      <p:sp>
        <p:nvSpPr>
          <p:cNvPr id="10" name="Freeform 7"/>
          <p:cNvSpPr>
            <a:spLocks/>
          </p:cNvSpPr>
          <p:nvPr/>
        </p:nvSpPr>
        <p:spPr bwMode="auto">
          <a:xfrm>
            <a:off x="6880225" y="0"/>
            <a:ext cx="1095374"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ln/>
        </p:spPr>
        <p:style>
          <a:lnRef idx="3">
            <a:schemeClr val="lt1"/>
          </a:lnRef>
          <a:fillRef idx="1">
            <a:schemeClr val="accent1"/>
          </a:fillRef>
          <a:effectRef idx="1">
            <a:schemeClr val="accent1"/>
          </a:effectRef>
          <a:fontRef idx="minor">
            <a:schemeClr val="lt1"/>
          </a:fontRef>
        </p:style>
        <p:txBody>
          <a:bodyPr vert="horz" wrap="square" lIns="68580" tIns="34290" rIns="68580" bIns="34290" numCol="1" anchor="t" anchorCtr="0" compatLnSpc="1">
            <a:prstTxWarp prst="textNoShape">
              <a:avLst/>
            </a:prstTxWarp>
          </a:bodyPr>
          <a:lstStyle/>
          <a:p>
            <a:pPr lvl="0"/>
            <a:endParaRPr lang="en-US" sz="1350"/>
          </a:p>
        </p:txBody>
      </p:sp>
      <p:sp>
        <p:nvSpPr>
          <p:cNvPr id="2" name="Title 1"/>
          <p:cNvSpPr>
            <a:spLocks noGrp="1"/>
          </p:cNvSpPr>
          <p:nvPr>
            <p:ph type="title"/>
          </p:nvPr>
        </p:nvSpPr>
        <p:spPr>
          <a:xfrm>
            <a:off x="971549" y="2914650"/>
            <a:ext cx="6035040" cy="1557338"/>
          </a:xfrm>
        </p:spPr>
        <p:txBody>
          <a:bodyPr anchor="b">
            <a:normAutofit/>
          </a:bodyPr>
          <a:lstStyle>
            <a:lvl1pPr>
              <a:defRPr sz="24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Text Placeholder 2"/>
          <p:cNvSpPr>
            <a:spLocks noGrp="1"/>
          </p:cNvSpPr>
          <p:nvPr>
            <p:ph type="body" idx="1"/>
          </p:nvPr>
        </p:nvSpPr>
        <p:spPr>
          <a:xfrm>
            <a:off x="971551" y="4589470"/>
            <a:ext cx="6035039" cy="1011237"/>
          </a:xfrm>
        </p:spPr>
        <p:txBody>
          <a:bodyPr/>
          <a:lstStyle>
            <a:lvl1pPr marL="0" indent="0">
              <a:spcBef>
                <a:spcPts val="900"/>
              </a:spcBef>
              <a:buNone/>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5196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7216776" y="0"/>
            <a:ext cx="1927224"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blipFill>
            <a:blip r:embed="rId2" cstate="print">
              <a:alphaModFix amt="81000"/>
              <a:extLst>
                <a:ext uri="{28A0092B-C50C-407E-A947-70E740481C1C}">
                  <a14:useLocalDpi xmlns:a14="http://schemas.microsoft.com/office/drawing/2010/main"/>
                </a:ext>
              </a:extLst>
            </a:blip>
            <a:stretch>
              <a:fillRect/>
            </a:stretch>
          </a:blip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8" name="Freeform 6"/>
          <p:cNvSpPr>
            <a:spLocks/>
          </p:cNvSpPr>
          <p:nvPr/>
        </p:nvSpPr>
        <p:spPr bwMode="auto">
          <a:xfrm>
            <a:off x="6927852" y="0"/>
            <a:ext cx="1254127"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68580" tIns="34290" rIns="68580" bIns="34290" numCol="1" anchor="t" anchorCtr="0" compatLnSpc="1">
            <a:prstTxWarp prst="textNoShape">
              <a:avLst/>
            </a:prstTxWarp>
          </a:bodyPr>
          <a:lstStyle/>
          <a:p>
            <a:pPr lvl="0"/>
            <a:endParaRPr lang="en-US" sz="1350"/>
          </a:p>
        </p:txBody>
      </p:sp>
      <p:sp>
        <p:nvSpPr>
          <p:cNvPr id="9" name="Freeform 7"/>
          <p:cNvSpPr>
            <a:spLocks/>
          </p:cNvSpPr>
          <p:nvPr/>
        </p:nvSpPr>
        <p:spPr bwMode="auto">
          <a:xfrm>
            <a:off x="6880225" y="0"/>
            <a:ext cx="1095374"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68580" tIns="34290" rIns="68580" bIns="34290" numCol="1" anchor="t" anchorCtr="0" compatLnSpc="1">
            <a:prstTxWarp prst="textNoShape">
              <a:avLst/>
            </a:prstTxWarp>
          </a:bodyPr>
          <a:lstStyle/>
          <a:p>
            <a:pPr lvl="0"/>
            <a:endParaRPr lang="en-US" sz="1350"/>
          </a:p>
        </p:txBody>
      </p:sp>
      <p:sp>
        <p:nvSpPr>
          <p:cNvPr id="10" name="Freeform 7"/>
          <p:cNvSpPr>
            <a:spLocks/>
          </p:cNvSpPr>
          <p:nvPr/>
        </p:nvSpPr>
        <p:spPr bwMode="auto">
          <a:xfrm>
            <a:off x="6880225" y="0"/>
            <a:ext cx="1095374"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ln/>
        </p:spPr>
        <p:style>
          <a:lnRef idx="3">
            <a:schemeClr val="lt1"/>
          </a:lnRef>
          <a:fillRef idx="1">
            <a:schemeClr val="accent1"/>
          </a:fillRef>
          <a:effectRef idx="1">
            <a:schemeClr val="accent1"/>
          </a:effectRef>
          <a:fontRef idx="minor">
            <a:schemeClr val="lt1"/>
          </a:fontRef>
        </p:style>
        <p:txBody>
          <a:bodyPr vert="horz" wrap="square" lIns="68580" tIns="34290" rIns="68580" bIns="34290" numCol="1" anchor="t" anchorCtr="0" compatLnSpc="1">
            <a:prstTxWarp prst="textNoShape">
              <a:avLst/>
            </a:prstTxWarp>
          </a:bodyPr>
          <a:lstStyle/>
          <a:p>
            <a:pPr lvl="0"/>
            <a:endParaRPr lang="en-US" sz="1350"/>
          </a:p>
        </p:txBody>
      </p:sp>
      <p:sp>
        <p:nvSpPr>
          <p:cNvPr id="2" name="Title 1"/>
          <p:cNvSpPr>
            <a:spLocks noGrp="1"/>
          </p:cNvSpPr>
          <p:nvPr>
            <p:ph type="title"/>
          </p:nvPr>
        </p:nvSpPr>
        <p:spPr>
          <a:xfrm>
            <a:off x="971549" y="2914650"/>
            <a:ext cx="6035040" cy="1557338"/>
          </a:xfrm>
        </p:spPr>
        <p:txBody>
          <a:bodyPr anchor="b">
            <a:normAutofit/>
          </a:bodyPr>
          <a:lstStyle>
            <a:lvl1pPr>
              <a:defRPr sz="24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Text Placeholder 2"/>
          <p:cNvSpPr>
            <a:spLocks noGrp="1"/>
          </p:cNvSpPr>
          <p:nvPr>
            <p:ph type="body" idx="1"/>
          </p:nvPr>
        </p:nvSpPr>
        <p:spPr>
          <a:xfrm>
            <a:off x="971551" y="4589470"/>
            <a:ext cx="6035039" cy="1011237"/>
          </a:xfrm>
        </p:spPr>
        <p:txBody>
          <a:bodyPr/>
          <a:lstStyle>
            <a:lvl1pPr marL="0" indent="0">
              <a:spcBef>
                <a:spcPts val="900"/>
              </a:spcBef>
              <a:buNone/>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94769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sz="half"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43450" y="1828806"/>
            <a:ext cx="3429000" cy="4343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9/7/2018</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4482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71550" y="255134"/>
            <a:ext cx="7200900" cy="1036850"/>
          </a:xfrm>
        </p:spPr>
        <p:txBody>
          <a:bodyPr/>
          <a:lstStyle>
            <a:lvl1pPr>
              <a:defRPr b="1">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Text Placeholder 2"/>
          <p:cNvSpPr>
            <a:spLocks noGrp="1"/>
          </p:cNvSpPr>
          <p:nvPr>
            <p:ph type="body" idx="1"/>
          </p:nvPr>
        </p:nvSpPr>
        <p:spPr>
          <a:xfrm>
            <a:off x="971550" y="1828800"/>
            <a:ext cx="3429000" cy="850392"/>
          </a:xfrm>
        </p:spPr>
        <p:txBody>
          <a:bodyPr anchor="ctr">
            <a:normAutofit/>
          </a:bodyPr>
          <a:lstStyle>
            <a:lvl1pPr marL="0" indent="0">
              <a:buNone/>
              <a:defRPr sz="1950" b="0"/>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Edit Master text styles</a:t>
            </a:r>
          </a:p>
        </p:txBody>
      </p:sp>
      <p:sp>
        <p:nvSpPr>
          <p:cNvPr id="4" name="Content Placeholder 3"/>
          <p:cNvSpPr>
            <a:spLocks noGrp="1"/>
          </p:cNvSpPr>
          <p:nvPr>
            <p:ph sz="half" idx="2"/>
          </p:nvPr>
        </p:nvSpPr>
        <p:spPr>
          <a:xfrm>
            <a:off x="971550" y="2705100"/>
            <a:ext cx="3429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43450" y="1828807"/>
            <a:ext cx="3429000" cy="847725"/>
          </a:xfrm>
        </p:spPr>
        <p:txBody>
          <a:bodyPr anchor="ctr">
            <a:normAutofit/>
          </a:bodyPr>
          <a:lstStyle>
            <a:lvl1pPr marL="0" indent="0">
              <a:buNone/>
              <a:defRPr sz="1950" b="0"/>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Edit Master text styles</a:t>
            </a:r>
          </a:p>
        </p:txBody>
      </p:sp>
      <p:sp>
        <p:nvSpPr>
          <p:cNvPr id="6" name="Content Placeholder 5"/>
          <p:cNvSpPr>
            <a:spLocks noGrp="1"/>
          </p:cNvSpPr>
          <p:nvPr>
            <p:ph sz="quarter" idx="4"/>
          </p:nvPr>
        </p:nvSpPr>
        <p:spPr>
          <a:xfrm>
            <a:off x="4743450" y="2705100"/>
            <a:ext cx="3429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A79A3335-6331-4872-A8B7-ECD55539F4D0}" type="datetimeFigureOut">
              <a:rPr lang="en-US" smtClean="0"/>
              <a:t>9/7/2018</a:t>
            </a:fld>
            <a:endParaRPr lang="en-US"/>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6023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A79A3335-6331-4872-A8B7-ECD55539F4D0}" type="datetimeFigureOut">
              <a:rPr lang="en-US" smtClean="0"/>
              <a:t>9/7/2018</a:t>
            </a:fld>
            <a:endParaRPr lang="en-US"/>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3973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A79A3335-6331-4872-A8B7-ECD55539F4D0}" type="datetimeFigureOut">
              <a:rPr lang="en-US" smtClean="0"/>
              <a:t>9/7/2018</a:t>
            </a:fld>
            <a:endParaRPr lang="en-US"/>
          </a:p>
        </p:txBody>
      </p:sp>
      <p:sp>
        <p:nvSpPr>
          <p:cNvPr id="4" name="Slide Number Placeholder 3"/>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9836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bwMode="white">
          <a:xfrm>
            <a:off x="0" y="0"/>
            <a:ext cx="9144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userDrawn="1"/>
        </p:nvSpPr>
        <p:spPr>
          <a:xfrm>
            <a:off x="0" y="1371607"/>
            <a:ext cx="9144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1443013"/>
            <a:ext cx="9144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971550" y="255134"/>
            <a:ext cx="7200900" cy="103685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71550" y="1828800"/>
            <a:ext cx="7200900" cy="4343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971551" y="6374999"/>
            <a:ext cx="4682402" cy="274320"/>
          </a:xfrm>
          <a:prstGeom prst="rect">
            <a:avLst/>
          </a:prstGeom>
        </p:spPr>
        <p:txBody>
          <a:bodyPr vert="horz" lIns="91440" tIns="45720" rIns="91440" bIns="45720" rtlCol="0" anchor="ctr"/>
          <a:lstStyle>
            <a:lvl1pPr algn="l">
              <a:defRPr sz="825">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UK </a:t>
            </a:r>
            <a:r>
              <a:rPr lang="en-US" dirty="0" err="1"/>
              <a:t>Fibre</a:t>
            </a:r>
            <a:r>
              <a:rPr lang="en-US" dirty="0"/>
              <a:t> Connectivity Forum</a:t>
            </a:r>
          </a:p>
        </p:txBody>
      </p:sp>
      <p:sp>
        <p:nvSpPr>
          <p:cNvPr id="4" name="Date Placeholder 3"/>
          <p:cNvSpPr>
            <a:spLocks noGrp="1"/>
          </p:cNvSpPr>
          <p:nvPr>
            <p:ph type="dt" sz="half" idx="2"/>
          </p:nvPr>
        </p:nvSpPr>
        <p:spPr>
          <a:xfrm>
            <a:off x="5843590" y="6374999"/>
            <a:ext cx="1110529" cy="274320"/>
          </a:xfrm>
          <a:prstGeom prst="rect">
            <a:avLst/>
          </a:prstGeom>
        </p:spPr>
        <p:txBody>
          <a:bodyPr vert="horz" lIns="91440" tIns="45720" rIns="91440" bIns="45720" rtlCol="0" anchor="ctr"/>
          <a:lstStyle>
            <a:lvl1pPr algn="r">
              <a:defRPr sz="825">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11/09/2018</a:t>
            </a:r>
          </a:p>
        </p:txBody>
      </p:sp>
      <p:sp>
        <p:nvSpPr>
          <p:cNvPr id="6" name="Slide Number Placeholder 5"/>
          <p:cNvSpPr>
            <a:spLocks noGrp="1"/>
          </p:cNvSpPr>
          <p:nvPr>
            <p:ph type="sldNum" sz="quarter" idx="4"/>
          </p:nvPr>
        </p:nvSpPr>
        <p:spPr>
          <a:xfrm>
            <a:off x="7143750" y="6374999"/>
            <a:ext cx="1028700" cy="274320"/>
          </a:xfrm>
          <a:prstGeom prst="rect">
            <a:avLst/>
          </a:prstGeom>
        </p:spPr>
        <p:txBody>
          <a:bodyPr vert="horz" lIns="91440" tIns="45720" rIns="91440" bIns="45720" rtlCol="0" anchor="ctr"/>
          <a:lstStyle>
            <a:lvl1pPr algn="r">
              <a:defRPr sz="825">
                <a:solidFill>
                  <a:schemeClr val="tx1"/>
                </a:solidFill>
              </a:defRPr>
            </a:lvl1pPr>
          </a:lstStyle>
          <a:p>
            <a:fld id="{A7F8E3F6-DE14-48B2-B2BC-6FABA9630FB8}" type="slidenum">
              <a:rPr lang="en-US" smtClean="0"/>
              <a:pPr/>
              <a:t>‹#›</a:t>
            </a:fld>
            <a:endParaRPr lang="en-US"/>
          </a:p>
        </p:txBody>
      </p:sp>
    </p:spTree>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63" r:id="rId5"/>
    <p:sldLayoutId id="2147483652" r:id="rId6"/>
    <p:sldLayoutId id="2147483653" r:id="rId7"/>
    <p:sldLayoutId id="2147483654" r:id="rId8"/>
    <p:sldLayoutId id="2147483655" r:id="rId9"/>
    <p:sldLayoutId id="2147483656" r:id="rId10"/>
    <p:sldLayoutId id="2147483657" r:id="rId11"/>
    <p:sldLayoutId id="2147483661" r:id="rId12"/>
    <p:sldLayoutId id="214748366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766" rtl="0" eaLnBrk="1" latinLnBrk="0" hangingPunct="1">
        <a:lnSpc>
          <a:spcPct val="90000"/>
        </a:lnSpc>
        <a:spcBef>
          <a:spcPct val="0"/>
        </a:spcBef>
        <a:buNone/>
        <a:defRPr sz="24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05730" indent="-205730" algn="l" defTabSz="685766" rtl="0" eaLnBrk="1" latinLnBrk="0" hangingPunct="1">
        <a:lnSpc>
          <a:spcPct val="90000"/>
        </a:lnSpc>
        <a:spcBef>
          <a:spcPts val="135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11460" indent="-171442" algn="l" defTabSz="685766" rtl="0" eaLnBrk="1" latinLnBrk="0" hangingPunct="1">
        <a:lnSpc>
          <a:spcPct val="90000"/>
        </a:lnSpc>
        <a:spcBef>
          <a:spcPts val="750"/>
        </a:spcBef>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617189" indent="-171442" algn="l" defTabSz="685766" rtl="0" eaLnBrk="1" latinLnBrk="0" hangingPunct="1">
        <a:lnSpc>
          <a:spcPct val="90000"/>
        </a:lnSpc>
        <a:spcBef>
          <a:spcPts val="600"/>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822920" indent="-171442" algn="l" defTabSz="685766" rtl="0" eaLnBrk="1" latinLnBrk="0" hangingPunct="1">
        <a:lnSpc>
          <a:spcPct val="90000"/>
        </a:lnSpc>
        <a:spcBef>
          <a:spcPts val="600"/>
        </a:spcBef>
        <a:buFont typeface="Arial" panose="020B0604020202020204" pitchFamily="34" charset="0"/>
        <a:buChar char="•"/>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994361" indent="-171442" algn="l" defTabSz="685766" rtl="0" eaLnBrk="1" latinLnBrk="0" hangingPunct="1">
        <a:lnSpc>
          <a:spcPct val="90000"/>
        </a:lnSpc>
        <a:spcBef>
          <a:spcPts val="600"/>
        </a:spcBef>
        <a:buFont typeface="Arial" panose="020B0604020202020204" pitchFamily="34" charset="0"/>
        <a:buChar char="•"/>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165802" indent="-171442" algn="l" defTabSz="685766"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337243" indent="-171442" algn="l" defTabSz="685766"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508685" indent="-171442" algn="l" defTabSz="685766"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680126" indent="-171442" algn="l" defTabSz="685766"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7"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eventbrite.co.uk/e/uk-fibre-connectivity-forum-quarterly-meeting-tickets-4741451509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bit.ly/2MBwv8O" TargetMode="External"/><Relationship Id="rId7" Type="http://schemas.openxmlformats.org/officeDocument/2006/relationships/hyperlink" Target="http://bit.ly/2omVQF9" TargetMode="External"/><Relationship Id="rId2" Type="http://schemas.openxmlformats.org/officeDocument/2006/relationships/hyperlink" Target="http://bit.ly/2N87G3I" TargetMode="External"/><Relationship Id="rId1" Type="http://schemas.openxmlformats.org/officeDocument/2006/relationships/slideLayout" Target="../slideLayouts/slideLayout2.xml"/><Relationship Id="rId6" Type="http://schemas.openxmlformats.org/officeDocument/2006/relationships/hyperlink" Target="http://bit.ly/2wpVd1I" TargetMode="External"/><Relationship Id="rId5" Type="http://schemas.openxmlformats.org/officeDocument/2006/relationships/hyperlink" Target="http://bit.ly/2ws5gmX" TargetMode="External"/><Relationship Id="rId4" Type="http://schemas.openxmlformats.org/officeDocument/2006/relationships/hyperlink" Target="http://bit.ly/2wtSLHT"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jpe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60" y="2057400"/>
            <a:ext cx="4416377" cy="501162"/>
          </a:xfrm>
        </p:spPr>
        <p:txBody>
          <a:bodyPr>
            <a:normAutofit/>
          </a:bodyPr>
          <a:lstStyle/>
          <a:p>
            <a:pPr>
              <a:lnSpc>
                <a:spcPct val="100000"/>
              </a:lnSpc>
              <a:spcAft>
                <a:spcPts val="450"/>
              </a:spcAft>
            </a:pPr>
            <a:r>
              <a:rPr lang="en-US" sz="2400" b="0" dirty="0"/>
              <a:t>Introduction to  </a:t>
            </a:r>
            <a:endParaRPr lang="en-US" dirty="0"/>
          </a:p>
        </p:txBody>
      </p:sp>
      <p:sp>
        <p:nvSpPr>
          <p:cNvPr id="3" name="Subtitle 2"/>
          <p:cNvSpPr>
            <a:spLocks noGrp="1"/>
          </p:cNvSpPr>
          <p:nvPr>
            <p:ph type="subTitle" idx="1"/>
          </p:nvPr>
        </p:nvSpPr>
        <p:spPr>
          <a:xfrm>
            <a:off x="365757" y="3827331"/>
            <a:ext cx="3840480" cy="432028"/>
          </a:xfrm>
        </p:spPr>
        <p:txBody>
          <a:bodyPr>
            <a:normAutofit/>
          </a:bodyPr>
          <a:lstStyle/>
          <a:p>
            <a:r>
              <a:rPr lang="en-US" sz="1500" dirty="0"/>
              <a:t>Presented by Askar </a:t>
            </a:r>
            <a:r>
              <a:rPr lang="en-US" sz="1500" dirty="0" err="1"/>
              <a:t>Sheibani</a:t>
            </a:r>
            <a:r>
              <a:rPr lang="en-US" sz="1500" dirty="0"/>
              <a:t>, Chair</a:t>
            </a:r>
          </a:p>
        </p:txBody>
      </p:sp>
      <p:pic>
        <p:nvPicPr>
          <p:cNvPr id="8" name="Picture Placeholder 7">
            <a:extLst>
              <a:ext uri="{FF2B5EF4-FFF2-40B4-BE49-F238E27FC236}">
                <a16:creationId xmlns:a16="http://schemas.microsoft.com/office/drawing/2014/main" id="{2F260436-AE84-4162-A0E5-4F4914C13B02}"/>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a:xfrm>
            <a:off x="5057782" y="0"/>
            <a:ext cx="4086223" cy="6858000"/>
          </a:xfrm>
        </p:spPr>
      </p:pic>
      <p:sp>
        <p:nvSpPr>
          <p:cNvPr id="12" name="Title 1">
            <a:extLst>
              <a:ext uri="{FF2B5EF4-FFF2-40B4-BE49-F238E27FC236}">
                <a16:creationId xmlns:a16="http://schemas.microsoft.com/office/drawing/2014/main" id="{AE8573ED-36B7-483A-9BE2-14AC2606A2C9}"/>
              </a:ext>
            </a:extLst>
          </p:cNvPr>
          <p:cNvSpPr txBox="1">
            <a:spLocks/>
          </p:cNvSpPr>
          <p:nvPr/>
        </p:nvSpPr>
        <p:spPr>
          <a:xfrm>
            <a:off x="365760" y="2129134"/>
            <a:ext cx="4416377" cy="1572620"/>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40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nSpc>
                <a:spcPct val="100000"/>
              </a:lnSpc>
              <a:spcAft>
                <a:spcPts val="450"/>
              </a:spcAft>
            </a:pPr>
            <a:r>
              <a:rPr lang="en-US" sz="3300" dirty="0"/>
              <a:t>UK </a:t>
            </a:r>
            <a:r>
              <a:rPr lang="en-US" sz="3300" dirty="0" err="1"/>
              <a:t>Fibre</a:t>
            </a:r>
            <a:r>
              <a:rPr lang="en-US" sz="3300" dirty="0"/>
              <a:t> Connectivity Forum </a:t>
            </a:r>
            <a:endParaRPr lang="en-US" sz="4050" dirty="0"/>
          </a:p>
        </p:txBody>
      </p:sp>
      <p:pic>
        <p:nvPicPr>
          <p:cNvPr id="6" name="Picture 5" descr="A close up of a logo&#10;&#10;Description generated with very high confidence">
            <a:extLst>
              <a:ext uri="{FF2B5EF4-FFF2-40B4-BE49-F238E27FC236}">
                <a16:creationId xmlns:a16="http://schemas.microsoft.com/office/drawing/2014/main" id="{C5F3E582-18EB-4D8E-A5BE-9B2FEADA61F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5759" y="4880527"/>
            <a:ext cx="3227839" cy="859538"/>
          </a:xfrm>
          <a:prstGeom prst="rect">
            <a:avLst/>
          </a:prstGeom>
        </p:spPr>
      </p:pic>
    </p:spTree>
    <p:extLst>
      <p:ext uri="{BB962C8B-B14F-4D97-AF65-F5344CB8AC3E}">
        <p14:creationId xmlns:p14="http://schemas.microsoft.com/office/powerpoint/2010/main" val="138059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Deeside Business Forum Connectivity Conference</a:t>
            </a:r>
          </a:p>
        </p:txBody>
      </p:sp>
      <p:sp>
        <p:nvSpPr>
          <p:cNvPr id="6" name="Content Placeholder 5">
            <a:extLst>
              <a:ext uri="{FF2B5EF4-FFF2-40B4-BE49-F238E27FC236}">
                <a16:creationId xmlns:a16="http://schemas.microsoft.com/office/drawing/2014/main" id="{30A7BDC5-6F84-4EBB-9EBF-80FF7C2B6224}"/>
              </a:ext>
            </a:extLst>
          </p:cNvPr>
          <p:cNvSpPr>
            <a:spLocks noGrp="1"/>
          </p:cNvSpPr>
          <p:nvPr>
            <p:ph idx="1"/>
          </p:nvPr>
        </p:nvSpPr>
        <p:spPr>
          <a:xfrm>
            <a:off x="971550" y="2228850"/>
            <a:ext cx="4878324" cy="4019549"/>
          </a:xfrm>
        </p:spPr>
        <p:txBody>
          <a:bodyPr>
            <a:normAutofit/>
          </a:bodyPr>
          <a:lstStyle/>
          <a:p>
            <a:pPr>
              <a:lnSpc>
                <a:spcPct val="100000"/>
              </a:lnSpc>
              <a:spcBef>
                <a:spcPts val="900"/>
              </a:spcBef>
              <a:spcAft>
                <a:spcPts val="1800"/>
              </a:spcAft>
            </a:pPr>
            <a:r>
              <a:rPr lang="en-US" b="1" dirty="0"/>
              <a:t>Supported DBF’s connectivity conference</a:t>
            </a:r>
          </a:p>
          <a:p>
            <a:pPr>
              <a:lnSpc>
                <a:spcPct val="100000"/>
              </a:lnSpc>
              <a:spcBef>
                <a:spcPts val="900"/>
              </a:spcBef>
              <a:spcAft>
                <a:spcPts val="1800"/>
              </a:spcAft>
            </a:pPr>
            <a:r>
              <a:rPr lang="en-GB" b="1" dirty="0"/>
              <a:t>February 2018</a:t>
            </a:r>
          </a:p>
          <a:p>
            <a:pPr>
              <a:lnSpc>
                <a:spcPct val="100000"/>
              </a:lnSpc>
              <a:spcBef>
                <a:spcPts val="900"/>
              </a:spcBef>
              <a:spcAft>
                <a:spcPts val="1800"/>
              </a:spcAft>
            </a:pPr>
            <a:r>
              <a:rPr lang="en-US" b="1" dirty="0"/>
              <a:t>Held at Coleg Cambria, North Wales</a:t>
            </a:r>
            <a:endParaRPr lang="en-GB" b="1" dirty="0"/>
          </a:p>
          <a:p>
            <a:pPr>
              <a:lnSpc>
                <a:spcPct val="100000"/>
              </a:lnSpc>
              <a:spcBef>
                <a:spcPts val="900"/>
              </a:spcBef>
              <a:spcAft>
                <a:spcPts val="1800"/>
              </a:spcAft>
            </a:pPr>
            <a:r>
              <a:rPr lang="en-GB" b="1" dirty="0"/>
              <a:t>Speakers: DCMS, ITS Technology Group, </a:t>
            </a:r>
            <a:r>
              <a:rPr lang="en-GB" b="1" dirty="0" err="1"/>
              <a:t>FibreSpeed</a:t>
            </a:r>
            <a:r>
              <a:rPr lang="en-GB" b="1" dirty="0"/>
              <a:t>, </a:t>
            </a:r>
            <a:r>
              <a:rPr lang="en-GB" b="1" dirty="0" err="1"/>
              <a:t>Pinacl</a:t>
            </a:r>
            <a:r>
              <a:rPr lang="en-GB" b="1" dirty="0"/>
              <a:t>, </a:t>
            </a:r>
            <a:r>
              <a:rPr lang="en-GB" b="1" dirty="0" err="1"/>
              <a:t>Aquacomms</a:t>
            </a:r>
            <a:endParaRPr lang="en-GB" b="1" dirty="0"/>
          </a:p>
          <a:p>
            <a:pPr>
              <a:lnSpc>
                <a:spcPct val="100000"/>
              </a:lnSpc>
              <a:spcBef>
                <a:spcPts val="900"/>
              </a:spcBef>
              <a:spcAft>
                <a:spcPts val="1800"/>
              </a:spcAft>
            </a:pPr>
            <a:r>
              <a:rPr lang="en-US" b="1" dirty="0"/>
              <a:t>Overwhelming support for </a:t>
            </a:r>
            <a:r>
              <a:rPr lang="en-US" b="1" dirty="0" err="1"/>
              <a:t>fibre</a:t>
            </a:r>
            <a:r>
              <a:rPr lang="en-US" b="1" dirty="0"/>
              <a:t> optic connectivity in North Wales</a:t>
            </a:r>
            <a:endParaRPr lang="en-GB" b="1" dirty="0"/>
          </a:p>
        </p:txBody>
      </p:sp>
      <p:pic>
        <p:nvPicPr>
          <p:cNvPr id="4" name="Picture 3" descr="A picture containing indoor, floor, computer, desk&#10;&#10;Description generated with very high confidence">
            <a:extLst>
              <a:ext uri="{FF2B5EF4-FFF2-40B4-BE49-F238E27FC236}">
                <a16:creationId xmlns:a16="http://schemas.microsoft.com/office/drawing/2014/main" id="{74731BC4-A144-416B-8453-2075B4B6217E}"/>
              </a:ext>
            </a:extLst>
          </p:cNvPr>
          <p:cNvPicPr>
            <a:picLocks noChangeAspect="1"/>
          </p:cNvPicPr>
          <p:nvPr/>
        </p:nvPicPr>
        <p:blipFill>
          <a:blip r:embed="rId2"/>
          <a:stretch>
            <a:fillRect/>
          </a:stretch>
        </p:blipFill>
        <p:spPr>
          <a:xfrm>
            <a:off x="7035546" y="2152651"/>
            <a:ext cx="1745202" cy="1797558"/>
          </a:xfrm>
          <a:prstGeom prst="rect">
            <a:avLst/>
          </a:prstGeom>
        </p:spPr>
      </p:pic>
      <p:pic>
        <p:nvPicPr>
          <p:cNvPr id="14" name="Picture 13" descr="A picture containing floor, indoor, wall, computer&#10;&#10;Description generated with very high confidence">
            <a:extLst>
              <a:ext uri="{FF2B5EF4-FFF2-40B4-BE49-F238E27FC236}">
                <a16:creationId xmlns:a16="http://schemas.microsoft.com/office/drawing/2014/main" id="{DFDAAA6F-F9CA-4D8E-9579-A00AC4E935AA}"/>
              </a:ext>
            </a:extLst>
          </p:cNvPr>
          <p:cNvPicPr>
            <a:picLocks noChangeAspect="1"/>
          </p:cNvPicPr>
          <p:nvPr/>
        </p:nvPicPr>
        <p:blipFill>
          <a:blip r:embed="rId3"/>
          <a:stretch>
            <a:fillRect/>
          </a:stretch>
        </p:blipFill>
        <p:spPr>
          <a:xfrm>
            <a:off x="7035550" y="4073654"/>
            <a:ext cx="1745201" cy="1815009"/>
          </a:xfrm>
          <a:prstGeom prst="rect">
            <a:avLst/>
          </a:prstGeom>
        </p:spPr>
      </p:pic>
    </p:spTree>
    <p:extLst>
      <p:ext uri="{BB962C8B-B14F-4D97-AF65-F5344CB8AC3E}">
        <p14:creationId xmlns:p14="http://schemas.microsoft.com/office/powerpoint/2010/main" val="138165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UKFCF at the Houses of Parliament</a:t>
            </a:r>
          </a:p>
        </p:txBody>
      </p:sp>
      <p:sp>
        <p:nvSpPr>
          <p:cNvPr id="6" name="Content Placeholder 5">
            <a:extLst>
              <a:ext uri="{FF2B5EF4-FFF2-40B4-BE49-F238E27FC236}">
                <a16:creationId xmlns:a16="http://schemas.microsoft.com/office/drawing/2014/main" id="{556F0620-640E-409B-B207-F71B39AF076B}"/>
              </a:ext>
            </a:extLst>
          </p:cNvPr>
          <p:cNvSpPr>
            <a:spLocks noGrp="1"/>
          </p:cNvSpPr>
          <p:nvPr>
            <p:ph idx="1"/>
          </p:nvPr>
        </p:nvSpPr>
        <p:spPr>
          <a:xfrm>
            <a:off x="971550" y="2228851"/>
            <a:ext cx="5049774" cy="4105274"/>
          </a:xfrm>
        </p:spPr>
        <p:txBody>
          <a:bodyPr>
            <a:normAutofit/>
          </a:bodyPr>
          <a:lstStyle/>
          <a:p>
            <a:pPr>
              <a:lnSpc>
                <a:spcPct val="100000"/>
              </a:lnSpc>
              <a:spcBef>
                <a:spcPts val="900"/>
              </a:spcBef>
              <a:spcAft>
                <a:spcPts val="1800"/>
              </a:spcAft>
            </a:pPr>
            <a:r>
              <a:rPr lang="en-GB" b="1" dirty="0"/>
              <a:t>March 2018</a:t>
            </a:r>
          </a:p>
          <a:p>
            <a:pPr>
              <a:lnSpc>
                <a:spcPct val="100000"/>
              </a:lnSpc>
              <a:spcBef>
                <a:spcPts val="900"/>
              </a:spcBef>
              <a:spcAft>
                <a:spcPts val="1800"/>
              </a:spcAft>
            </a:pPr>
            <a:r>
              <a:rPr lang="en-US" b="1" dirty="0"/>
              <a:t>Held at Terrace Pavilion, House of Commons</a:t>
            </a:r>
          </a:p>
          <a:p>
            <a:pPr>
              <a:lnSpc>
                <a:spcPct val="100000"/>
              </a:lnSpc>
              <a:spcBef>
                <a:spcPts val="900"/>
              </a:spcBef>
              <a:spcAft>
                <a:spcPts val="1800"/>
              </a:spcAft>
            </a:pPr>
            <a:r>
              <a:rPr lang="en-US" b="1" dirty="0"/>
              <a:t>Panel: FTTH Council Europe, DCMS, </a:t>
            </a:r>
            <a:r>
              <a:rPr lang="en-US" b="1" dirty="0" err="1"/>
              <a:t>Hyperoptic</a:t>
            </a:r>
            <a:r>
              <a:rPr lang="en-US" b="1" dirty="0"/>
              <a:t>, Fiber Carrier Association, Ventura Next</a:t>
            </a:r>
          </a:p>
          <a:p>
            <a:pPr>
              <a:lnSpc>
                <a:spcPct val="100000"/>
              </a:lnSpc>
              <a:spcBef>
                <a:spcPts val="900"/>
              </a:spcBef>
              <a:spcAft>
                <a:spcPts val="1800"/>
              </a:spcAft>
            </a:pPr>
            <a:r>
              <a:rPr lang="en-US" b="1" dirty="0"/>
              <a:t>Speakers: Lord Mendelsohn, Ian Lucas MP, Gavin Robinson MP</a:t>
            </a:r>
          </a:p>
          <a:p>
            <a:pPr>
              <a:lnSpc>
                <a:spcPct val="100000"/>
              </a:lnSpc>
              <a:spcBef>
                <a:spcPts val="900"/>
              </a:spcBef>
              <a:spcAft>
                <a:spcPts val="1800"/>
              </a:spcAft>
            </a:pPr>
            <a:r>
              <a:rPr lang="en-US" b="1" dirty="0"/>
              <a:t>Over 200 delegates</a:t>
            </a:r>
            <a:endParaRPr lang="en-GB" b="1" dirty="0"/>
          </a:p>
        </p:txBody>
      </p:sp>
      <p:pic>
        <p:nvPicPr>
          <p:cNvPr id="7" name="Picture 6" descr="A group of people standing in a room&#10;&#10;Description generated with very high confidence">
            <a:extLst>
              <a:ext uri="{FF2B5EF4-FFF2-40B4-BE49-F238E27FC236}">
                <a16:creationId xmlns:a16="http://schemas.microsoft.com/office/drawing/2014/main" id="{3164F511-5D08-41A0-91A5-EE8949BB85B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303645" y="2400302"/>
            <a:ext cx="2571750" cy="1708785"/>
          </a:xfrm>
          <a:prstGeom prst="rect">
            <a:avLst/>
          </a:prstGeom>
        </p:spPr>
      </p:pic>
      <p:pic>
        <p:nvPicPr>
          <p:cNvPr id="9" name="Picture 8" descr="A group of people standing next to a person in a suit and tie&#10;&#10;Description generated with very high confidence">
            <a:extLst>
              <a:ext uri="{FF2B5EF4-FFF2-40B4-BE49-F238E27FC236}">
                <a16:creationId xmlns:a16="http://schemas.microsoft.com/office/drawing/2014/main" id="{00B7E405-AB71-41C6-9B9A-43A2F19E1C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03645" y="4272065"/>
            <a:ext cx="2571750" cy="1708785"/>
          </a:xfrm>
          <a:prstGeom prst="rect">
            <a:avLst/>
          </a:prstGeom>
        </p:spPr>
      </p:pic>
    </p:spTree>
    <p:extLst>
      <p:ext uri="{BB962C8B-B14F-4D97-AF65-F5344CB8AC3E}">
        <p14:creationId xmlns:p14="http://schemas.microsoft.com/office/powerpoint/2010/main" val="247647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Quarterly Meetings</a:t>
            </a:r>
          </a:p>
        </p:txBody>
      </p:sp>
      <p:sp>
        <p:nvSpPr>
          <p:cNvPr id="7" name="Content Placeholder 5">
            <a:extLst>
              <a:ext uri="{FF2B5EF4-FFF2-40B4-BE49-F238E27FC236}">
                <a16:creationId xmlns:a16="http://schemas.microsoft.com/office/drawing/2014/main" id="{71BA5EB8-9BF2-4DE7-9619-996925734618}"/>
              </a:ext>
            </a:extLst>
          </p:cNvPr>
          <p:cNvSpPr>
            <a:spLocks noGrp="1"/>
          </p:cNvSpPr>
          <p:nvPr>
            <p:ph idx="1"/>
          </p:nvPr>
        </p:nvSpPr>
        <p:spPr>
          <a:xfrm>
            <a:off x="971550" y="2228851"/>
            <a:ext cx="4878324" cy="4143374"/>
          </a:xfrm>
        </p:spPr>
        <p:txBody>
          <a:bodyPr>
            <a:normAutofit/>
          </a:bodyPr>
          <a:lstStyle/>
          <a:p>
            <a:pPr marL="0" indent="0">
              <a:lnSpc>
                <a:spcPct val="100000"/>
              </a:lnSpc>
              <a:spcBef>
                <a:spcPts val="900"/>
              </a:spcBef>
              <a:spcAft>
                <a:spcPts val="1800"/>
              </a:spcAft>
              <a:buNone/>
            </a:pPr>
            <a:endParaRPr lang="en-GB" dirty="0"/>
          </a:p>
          <a:p>
            <a:pPr>
              <a:lnSpc>
                <a:spcPct val="100000"/>
              </a:lnSpc>
              <a:spcBef>
                <a:spcPts val="900"/>
              </a:spcBef>
              <a:spcAft>
                <a:spcPts val="1800"/>
              </a:spcAft>
            </a:pPr>
            <a:r>
              <a:rPr lang="en-GB" sz="2000" b="1" dirty="0"/>
              <a:t>Non-funded non-profit voluntary organisation</a:t>
            </a:r>
          </a:p>
          <a:p>
            <a:pPr>
              <a:lnSpc>
                <a:spcPct val="100000"/>
              </a:lnSpc>
              <a:spcBef>
                <a:spcPts val="900"/>
              </a:spcBef>
              <a:spcAft>
                <a:spcPts val="1800"/>
              </a:spcAft>
            </a:pPr>
            <a:r>
              <a:rPr lang="en-GB" sz="2000" b="1" dirty="0"/>
              <a:t>Free membership, members contribute resources and expertise </a:t>
            </a:r>
          </a:p>
          <a:p>
            <a:pPr>
              <a:lnSpc>
                <a:spcPct val="100000"/>
              </a:lnSpc>
              <a:spcBef>
                <a:spcPts val="900"/>
              </a:spcBef>
              <a:spcAft>
                <a:spcPts val="1800"/>
              </a:spcAft>
            </a:pPr>
            <a:r>
              <a:rPr lang="en-GB" sz="2000" b="1" dirty="0"/>
              <a:t>Involvement of the best of the nation’s expertise and talent</a:t>
            </a:r>
          </a:p>
          <a:p>
            <a:pPr>
              <a:lnSpc>
                <a:spcPct val="100000"/>
              </a:lnSpc>
              <a:spcBef>
                <a:spcPts val="900"/>
              </a:spcBef>
              <a:spcAft>
                <a:spcPts val="1800"/>
              </a:spcAft>
            </a:pPr>
            <a:endParaRPr lang="en-GB" b="1" dirty="0"/>
          </a:p>
          <a:p>
            <a:pPr>
              <a:lnSpc>
                <a:spcPct val="100000"/>
              </a:lnSpc>
              <a:spcBef>
                <a:spcPts val="900"/>
              </a:spcBef>
              <a:spcAft>
                <a:spcPts val="1800"/>
              </a:spcAft>
            </a:pPr>
            <a:endParaRPr lang="en-US" b="1" dirty="0"/>
          </a:p>
          <a:p>
            <a:pPr>
              <a:lnSpc>
                <a:spcPct val="100000"/>
              </a:lnSpc>
              <a:spcBef>
                <a:spcPts val="900"/>
              </a:spcBef>
              <a:spcAft>
                <a:spcPts val="1800"/>
              </a:spcAft>
            </a:pPr>
            <a:endParaRPr lang="en-GB" b="1" dirty="0"/>
          </a:p>
        </p:txBody>
      </p:sp>
      <p:pic>
        <p:nvPicPr>
          <p:cNvPr id="8" name="Picture 7" descr="A group of people sitting at a table&#10;&#10;Description generated with very high confidence">
            <a:extLst>
              <a:ext uri="{FF2B5EF4-FFF2-40B4-BE49-F238E27FC236}">
                <a16:creationId xmlns:a16="http://schemas.microsoft.com/office/drawing/2014/main" id="{251EFAE0-EF3E-48F7-A5B0-9DFBB906DFB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307074" y="2314575"/>
            <a:ext cx="2340864" cy="1755648"/>
          </a:xfrm>
          <a:prstGeom prst="rect">
            <a:avLst/>
          </a:prstGeom>
        </p:spPr>
      </p:pic>
      <p:pic>
        <p:nvPicPr>
          <p:cNvPr id="10" name="Picture 9" descr="A person standing in a room&#10;&#10;Description generated with very high confidence">
            <a:extLst>
              <a:ext uri="{FF2B5EF4-FFF2-40B4-BE49-F238E27FC236}">
                <a16:creationId xmlns:a16="http://schemas.microsoft.com/office/drawing/2014/main" id="{05240802-1A2E-45AA-AD14-A2443AF481D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07074" y="4193667"/>
            <a:ext cx="2340864" cy="1755648"/>
          </a:xfrm>
          <a:prstGeom prst="rect">
            <a:avLst/>
          </a:prstGeom>
        </p:spPr>
      </p:pic>
    </p:spTree>
    <p:extLst>
      <p:ext uri="{BB962C8B-B14F-4D97-AF65-F5344CB8AC3E}">
        <p14:creationId xmlns:p14="http://schemas.microsoft.com/office/powerpoint/2010/main" val="32080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Future</a:t>
            </a:r>
          </a:p>
        </p:txBody>
      </p:sp>
      <p:sp>
        <p:nvSpPr>
          <p:cNvPr id="7" name="Content Placeholder 5">
            <a:extLst>
              <a:ext uri="{FF2B5EF4-FFF2-40B4-BE49-F238E27FC236}">
                <a16:creationId xmlns:a16="http://schemas.microsoft.com/office/drawing/2014/main" id="{71BA5EB8-9BF2-4DE7-9619-996925734618}"/>
              </a:ext>
            </a:extLst>
          </p:cNvPr>
          <p:cNvSpPr>
            <a:spLocks noGrp="1"/>
          </p:cNvSpPr>
          <p:nvPr>
            <p:ph idx="1"/>
          </p:nvPr>
        </p:nvSpPr>
        <p:spPr>
          <a:xfrm>
            <a:off x="971550" y="2228851"/>
            <a:ext cx="4878324" cy="3914774"/>
          </a:xfrm>
        </p:spPr>
        <p:txBody>
          <a:bodyPr>
            <a:normAutofit fontScale="92500" lnSpcReduction="20000"/>
          </a:bodyPr>
          <a:lstStyle/>
          <a:p>
            <a:pPr marL="0" indent="0">
              <a:lnSpc>
                <a:spcPct val="100000"/>
              </a:lnSpc>
              <a:spcBef>
                <a:spcPts val="900"/>
              </a:spcBef>
              <a:spcAft>
                <a:spcPts val="1800"/>
              </a:spcAft>
              <a:buNone/>
            </a:pPr>
            <a:endParaRPr lang="en-GB" sz="2600" dirty="0"/>
          </a:p>
          <a:p>
            <a:pPr>
              <a:lnSpc>
                <a:spcPct val="100000"/>
              </a:lnSpc>
              <a:spcBef>
                <a:spcPts val="900"/>
              </a:spcBef>
              <a:spcAft>
                <a:spcPts val="1800"/>
              </a:spcAft>
            </a:pPr>
            <a:r>
              <a:rPr lang="en-GB" sz="2200" b="1" dirty="0"/>
              <a:t>Continuation of the campaign; especially targeting the public sector with a view to educate on the impact an FTTP revolution would have on their lives, communities and workplaces; changing mindsets</a:t>
            </a:r>
          </a:p>
          <a:p>
            <a:pPr>
              <a:lnSpc>
                <a:spcPct val="100000"/>
              </a:lnSpc>
              <a:spcBef>
                <a:spcPts val="900"/>
              </a:spcBef>
              <a:spcAft>
                <a:spcPts val="1800"/>
              </a:spcAft>
            </a:pPr>
            <a:r>
              <a:rPr lang="en-GB" sz="2200" b="1" dirty="0"/>
              <a:t>Expand the think tank; welcome further key stakeholders; continue to provide a discussion platform and a voice for SMEs especially, etc. </a:t>
            </a:r>
          </a:p>
          <a:p>
            <a:pPr>
              <a:lnSpc>
                <a:spcPct val="100000"/>
              </a:lnSpc>
              <a:spcBef>
                <a:spcPts val="900"/>
              </a:spcBef>
              <a:spcAft>
                <a:spcPts val="1800"/>
              </a:spcAft>
            </a:pPr>
            <a:endParaRPr lang="en-GB" b="1" dirty="0"/>
          </a:p>
          <a:p>
            <a:pPr>
              <a:lnSpc>
                <a:spcPct val="100000"/>
              </a:lnSpc>
              <a:spcBef>
                <a:spcPts val="900"/>
              </a:spcBef>
              <a:spcAft>
                <a:spcPts val="1800"/>
              </a:spcAft>
            </a:pPr>
            <a:endParaRPr lang="en-US" b="1" dirty="0"/>
          </a:p>
          <a:p>
            <a:pPr>
              <a:lnSpc>
                <a:spcPct val="100000"/>
              </a:lnSpc>
              <a:spcBef>
                <a:spcPts val="900"/>
              </a:spcBef>
              <a:spcAft>
                <a:spcPts val="1800"/>
              </a:spcAft>
            </a:pPr>
            <a:endParaRPr lang="en-GB" b="1" dirty="0"/>
          </a:p>
        </p:txBody>
      </p:sp>
      <p:pic>
        <p:nvPicPr>
          <p:cNvPr id="4" name="Picture 3" descr="A group of people standing next to a person in a suit and tie&#10;&#10;Description generated with very high confidence">
            <a:extLst>
              <a:ext uri="{FF2B5EF4-FFF2-40B4-BE49-F238E27FC236}">
                <a16:creationId xmlns:a16="http://schemas.microsoft.com/office/drawing/2014/main" id="{94DCAEF2-D038-43E7-9E64-6E3A7439BF8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421582" y="2632285"/>
            <a:ext cx="2286000" cy="1520190"/>
          </a:xfrm>
          <a:prstGeom prst="rect">
            <a:avLst/>
          </a:prstGeom>
        </p:spPr>
      </p:pic>
      <p:pic>
        <p:nvPicPr>
          <p:cNvPr id="6" name="Picture 5" descr="A person wearing a suit and tie&#10;&#10;Description generated with very high confidence">
            <a:extLst>
              <a:ext uri="{FF2B5EF4-FFF2-40B4-BE49-F238E27FC236}">
                <a16:creationId xmlns:a16="http://schemas.microsoft.com/office/drawing/2014/main" id="{3E9B8D0B-FA4E-4429-A6AF-AB8F5611EEF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19673" y="4325254"/>
            <a:ext cx="2289682" cy="1521367"/>
          </a:xfrm>
          <a:prstGeom prst="rect">
            <a:avLst/>
          </a:prstGeom>
        </p:spPr>
      </p:pic>
    </p:spTree>
    <p:extLst>
      <p:ext uri="{BB962C8B-B14F-4D97-AF65-F5344CB8AC3E}">
        <p14:creationId xmlns:p14="http://schemas.microsoft.com/office/powerpoint/2010/main" val="287767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Future</a:t>
            </a:r>
          </a:p>
        </p:txBody>
      </p:sp>
      <p:sp>
        <p:nvSpPr>
          <p:cNvPr id="7" name="Content Placeholder 5">
            <a:extLst>
              <a:ext uri="{FF2B5EF4-FFF2-40B4-BE49-F238E27FC236}">
                <a16:creationId xmlns:a16="http://schemas.microsoft.com/office/drawing/2014/main" id="{71BA5EB8-9BF2-4DE7-9619-996925734618}"/>
              </a:ext>
            </a:extLst>
          </p:cNvPr>
          <p:cNvSpPr>
            <a:spLocks noGrp="1"/>
          </p:cNvSpPr>
          <p:nvPr>
            <p:ph idx="1"/>
          </p:nvPr>
        </p:nvSpPr>
        <p:spPr>
          <a:xfrm>
            <a:off x="971550" y="2228850"/>
            <a:ext cx="4878324" cy="4171950"/>
          </a:xfrm>
        </p:spPr>
        <p:txBody>
          <a:bodyPr>
            <a:normAutofit fontScale="85000" lnSpcReduction="20000"/>
          </a:bodyPr>
          <a:lstStyle/>
          <a:p>
            <a:pPr marL="0" indent="0">
              <a:lnSpc>
                <a:spcPct val="100000"/>
              </a:lnSpc>
              <a:spcBef>
                <a:spcPts val="900"/>
              </a:spcBef>
              <a:spcAft>
                <a:spcPts val="1800"/>
              </a:spcAft>
              <a:buNone/>
            </a:pPr>
            <a:endParaRPr lang="en-GB" sz="2100" dirty="0"/>
          </a:p>
          <a:p>
            <a:pPr>
              <a:lnSpc>
                <a:spcPct val="100000"/>
              </a:lnSpc>
              <a:spcBef>
                <a:spcPts val="900"/>
              </a:spcBef>
              <a:spcAft>
                <a:spcPts val="1800"/>
              </a:spcAft>
            </a:pPr>
            <a:r>
              <a:rPr lang="en-GB" sz="2100" b="1" dirty="0"/>
              <a:t>Strengthening our organisation and our voice through partnership with key organisations - continued support from Grant Thornton UK LLP, one of the world's largest professional services networks of independent accounting and consulting member firms, continued assistance from the Confederation of British Industry (CBI)</a:t>
            </a:r>
          </a:p>
          <a:p>
            <a:pPr>
              <a:lnSpc>
                <a:spcPct val="100000"/>
              </a:lnSpc>
              <a:spcBef>
                <a:spcPts val="900"/>
              </a:spcBef>
              <a:spcAft>
                <a:spcPts val="1800"/>
              </a:spcAft>
            </a:pPr>
            <a:r>
              <a:rPr lang="en-GB" sz="2100" b="1" dirty="0"/>
              <a:t>Continued engagement with European counterparts - such as the FTTH Council Europe, learning best practice, information sharing etc. </a:t>
            </a:r>
            <a:endParaRPr lang="en-GB" sz="2400" b="1" dirty="0"/>
          </a:p>
          <a:p>
            <a:pPr>
              <a:lnSpc>
                <a:spcPct val="100000"/>
              </a:lnSpc>
              <a:spcBef>
                <a:spcPts val="900"/>
              </a:spcBef>
              <a:spcAft>
                <a:spcPts val="1800"/>
              </a:spcAft>
            </a:pPr>
            <a:endParaRPr lang="en-US" b="1" dirty="0"/>
          </a:p>
          <a:p>
            <a:pPr>
              <a:lnSpc>
                <a:spcPct val="100000"/>
              </a:lnSpc>
              <a:spcBef>
                <a:spcPts val="900"/>
              </a:spcBef>
              <a:spcAft>
                <a:spcPts val="1800"/>
              </a:spcAft>
            </a:pPr>
            <a:endParaRPr lang="en-GB" b="1" dirty="0"/>
          </a:p>
        </p:txBody>
      </p:sp>
      <p:pic>
        <p:nvPicPr>
          <p:cNvPr id="4" name="Picture 3" descr="A group of people standing in a room&#10;&#10;Description generated with very high confidence">
            <a:extLst>
              <a:ext uri="{FF2B5EF4-FFF2-40B4-BE49-F238E27FC236}">
                <a16:creationId xmlns:a16="http://schemas.microsoft.com/office/drawing/2014/main" id="{76B9B586-B607-4284-B318-1B56FC82495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16362" y="2686310"/>
            <a:ext cx="2571750" cy="1708785"/>
          </a:xfrm>
          <a:prstGeom prst="rect">
            <a:avLst/>
          </a:prstGeom>
        </p:spPr>
      </p:pic>
      <p:pic>
        <p:nvPicPr>
          <p:cNvPr id="6" name="Picture 5" descr="A group of people standing in a room&#10;&#10;Description generated with very high confidence">
            <a:extLst>
              <a:ext uri="{FF2B5EF4-FFF2-40B4-BE49-F238E27FC236}">
                <a16:creationId xmlns:a16="http://schemas.microsoft.com/office/drawing/2014/main" id="{95640CA8-DFBB-4E33-89CC-37E99E1B67C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16362" y="4577456"/>
            <a:ext cx="2571750" cy="1708785"/>
          </a:xfrm>
          <a:prstGeom prst="rect">
            <a:avLst/>
          </a:prstGeom>
        </p:spPr>
      </p:pic>
    </p:spTree>
    <p:extLst>
      <p:ext uri="{BB962C8B-B14F-4D97-AF65-F5344CB8AC3E}">
        <p14:creationId xmlns:p14="http://schemas.microsoft.com/office/powerpoint/2010/main" val="400636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Next Meeting</a:t>
            </a:r>
          </a:p>
        </p:txBody>
      </p:sp>
      <p:sp>
        <p:nvSpPr>
          <p:cNvPr id="9" name="Content Placeholder 4">
            <a:extLst>
              <a:ext uri="{FF2B5EF4-FFF2-40B4-BE49-F238E27FC236}">
                <a16:creationId xmlns:a16="http://schemas.microsoft.com/office/drawing/2014/main" id="{AE1958A1-0D41-41C1-AB2A-D7C08F669C21}"/>
              </a:ext>
            </a:extLst>
          </p:cNvPr>
          <p:cNvSpPr>
            <a:spLocks noGrp="1"/>
          </p:cNvSpPr>
          <p:nvPr>
            <p:ph idx="1"/>
          </p:nvPr>
        </p:nvSpPr>
        <p:spPr>
          <a:xfrm>
            <a:off x="971550" y="2228850"/>
            <a:ext cx="4178808" cy="4286250"/>
          </a:xfrm>
        </p:spPr>
        <p:txBody>
          <a:bodyPr>
            <a:normAutofit/>
          </a:bodyPr>
          <a:lstStyle/>
          <a:p>
            <a:r>
              <a:rPr lang="en-GB" b="1" dirty="0"/>
              <a:t>October 1</a:t>
            </a:r>
            <a:r>
              <a:rPr lang="en-GB" b="1" baseline="30000" dirty="0"/>
              <a:t>st</a:t>
            </a:r>
            <a:r>
              <a:rPr lang="en-GB" b="1" dirty="0"/>
              <a:t> 2018 2pm – 5:30pm</a:t>
            </a:r>
          </a:p>
          <a:p>
            <a:endParaRPr lang="en-GB" b="1" dirty="0"/>
          </a:p>
          <a:p>
            <a:r>
              <a:rPr lang="en-US" b="1" dirty="0"/>
              <a:t>G</a:t>
            </a:r>
            <a:r>
              <a:rPr lang="en-GB" b="1" dirty="0"/>
              <a:t>rant Thornton, London</a:t>
            </a:r>
          </a:p>
          <a:p>
            <a:endParaRPr lang="en-US" b="1" dirty="0"/>
          </a:p>
          <a:p>
            <a:pPr>
              <a:lnSpc>
                <a:spcPct val="100000"/>
              </a:lnSpc>
              <a:spcBef>
                <a:spcPts val="900"/>
              </a:spcBef>
            </a:pPr>
            <a:r>
              <a:rPr lang="en-US" b="1" dirty="0"/>
              <a:t>Topics: </a:t>
            </a:r>
          </a:p>
          <a:p>
            <a:pPr lvl="1">
              <a:lnSpc>
                <a:spcPct val="100000"/>
              </a:lnSpc>
              <a:spcBef>
                <a:spcPts val="675"/>
              </a:spcBef>
              <a:spcAft>
                <a:spcPts val="450"/>
              </a:spcAft>
            </a:pPr>
            <a:r>
              <a:rPr lang="en-US" b="1" dirty="0"/>
              <a:t>DCMS - Local Full </a:t>
            </a:r>
            <a:r>
              <a:rPr lang="en-US" b="1" dirty="0" err="1"/>
              <a:t>Fibre</a:t>
            </a:r>
            <a:r>
              <a:rPr lang="en-US" b="1" dirty="0"/>
              <a:t> Networks</a:t>
            </a:r>
          </a:p>
          <a:p>
            <a:pPr lvl="1">
              <a:lnSpc>
                <a:spcPct val="100000"/>
              </a:lnSpc>
              <a:spcBef>
                <a:spcPts val="450"/>
              </a:spcBef>
              <a:spcAft>
                <a:spcPts val="450"/>
              </a:spcAft>
            </a:pPr>
            <a:r>
              <a:rPr lang="en-US" b="1" dirty="0"/>
              <a:t>5G Testbeds and Trials </a:t>
            </a:r>
            <a:r>
              <a:rPr lang="en-US" b="1" dirty="0" err="1"/>
              <a:t>Programme</a:t>
            </a:r>
            <a:endParaRPr lang="en-US" b="1" dirty="0"/>
          </a:p>
          <a:p>
            <a:pPr lvl="1">
              <a:lnSpc>
                <a:spcPct val="100000"/>
              </a:lnSpc>
              <a:spcBef>
                <a:spcPts val="450"/>
              </a:spcBef>
              <a:spcAft>
                <a:spcPts val="450"/>
              </a:spcAft>
            </a:pPr>
            <a:r>
              <a:rPr lang="en-US" b="1" dirty="0"/>
              <a:t>Future Telecoms Infrastructure</a:t>
            </a:r>
          </a:p>
          <a:p>
            <a:pPr lvl="1">
              <a:lnSpc>
                <a:spcPct val="100000"/>
              </a:lnSpc>
              <a:spcBef>
                <a:spcPts val="450"/>
              </a:spcBef>
              <a:spcAft>
                <a:spcPts val="450"/>
              </a:spcAft>
            </a:pPr>
            <a:r>
              <a:rPr lang="en-US" b="1" dirty="0"/>
              <a:t>Barrier Busting</a:t>
            </a:r>
          </a:p>
          <a:p>
            <a:pPr lvl="1">
              <a:lnSpc>
                <a:spcPct val="100000"/>
              </a:lnSpc>
              <a:spcBef>
                <a:spcPts val="450"/>
              </a:spcBef>
              <a:spcAft>
                <a:spcPts val="450"/>
              </a:spcAft>
            </a:pPr>
            <a:r>
              <a:rPr lang="en-US" b="1" dirty="0"/>
              <a:t>NI Broadband Industry Report</a:t>
            </a:r>
          </a:p>
          <a:p>
            <a:pPr lvl="1">
              <a:lnSpc>
                <a:spcPct val="100000"/>
              </a:lnSpc>
              <a:spcBef>
                <a:spcPts val="450"/>
              </a:spcBef>
              <a:spcAft>
                <a:spcPts val="450"/>
              </a:spcAft>
            </a:pPr>
            <a:endParaRPr lang="en-US" b="1" dirty="0"/>
          </a:p>
          <a:p>
            <a:endParaRPr lang="en-GB" b="1" dirty="0"/>
          </a:p>
        </p:txBody>
      </p:sp>
      <p:sp>
        <p:nvSpPr>
          <p:cNvPr id="11" name="Content Placeholder 4">
            <a:extLst>
              <a:ext uri="{FF2B5EF4-FFF2-40B4-BE49-F238E27FC236}">
                <a16:creationId xmlns:a16="http://schemas.microsoft.com/office/drawing/2014/main" id="{6C43929B-7813-49BA-A443-F83C76D9541E}"/>
              </a:ext>
            </a:extLst>
          </p:cNvPr>
          <p:cNvSpPr txBox="1">
            <a:spLocks/>
          </p:cNvSpPr>
          <p:nvPr/>
        </p:nvSpPr>
        <p:spPr>
          <a:xfrm>
            <a:off x="5150358" y="2228852"/>
            <a:ext cx="4178808" cy="4000497"/>
          </a:xfrm>
          <a:prstGeom prst="rect">
            <a:avLst/>
          </a:prstGeom>
        </p:spPr>
        <p:txBody>
          <a:bodyPr vert="horz" lIns="68580" tIns="34290" rIns="68580" bIns="34290" rtlCol="0">
            <a:normAutofit/>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r>
              <a:rPr lang="en-US" sz="1800" b="1" dirty="0"/>
              <a:t>Register:</a:t>
            </a:r>
          </a:p>
          <a:p>
            <a:r>
              <a:rPr lang="en-GB" sz="1800" u="sng" dirty="0">
                <a:solidFill>
                  <a:schemeClr val="accent5">
                    <a:lumMod val="75000"/>
                  </a:schemeClr>
                </a:solidFill>
                <a:hlinkClick r:id="rId2">
                  <a:extLst>
                    <a:ext uri="{A12FA001-AC4F-418D-AE19-62706E023703}">
                      <ahyp:hlinkClr xmlns:ahyp="http://schemas.microsoft.com/office/drawing/2018/hyperlinkcolor" val="tx"/>
                    </a:ext>
                  </a:extLst>
                </a:hlinkClick>
              </a:rPr>
              <a:t>https://www.eventbrite.co.uk/e/uk-fibre-connectivity-forum-quarterly-meeting-tickets-47414515091</a:t>
            </a:r>
            <a:endParaRPr lang="en-US" sz="1800" b="1" dirty="0">
              <a:solidFill>
                <a:schemeClr val="accent5">
                  <a:lumMod val="75000"/>
                </a:schemeClr>
              </a:solidFill>
            </a:endParaRPr>
          </a:p>
          <a:p>
            <a:pPr lvl="1">
              <a:lnSpc>
                <a:spcPct val="100000"/>
              </a:lnSpc>
              <a:spcBef>
                <a:spcPts val="450"/>
              </a:spcBef>
              <a:spcAft>
                <a:spcPts val="450"/>
              </a:spcAft>
            </a:pPr>
            <a:endParaRPr lang="en-US" sz="1500" b="1" dirty="0"/>
          </a:p>
          <a:p>
            <a:endParaRPr lang="en-GB" sz="1800" b="1" dirty="0"/>
          </a:p>
        </p:txBody>
      </p:sp>
      <p:pic>
        <p:nvPicPr>
          <p:cNvPr id="12" name="Picture 11" descr="A close up of a logo&#10;&#10;Description generated with very high confidence">
            <a:extLst>
              <a:ext uri="{FF2B5EF4-FFF2-40B4-BE49-F238E27FC236}">
                <a16:creationId xmlns:a16="http://schemas.microsoft.com/office/drawing/2014/main" id="{C62C5B60-FDFB-407E-BA92-FE447A5A915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66995" y="4779265"/>
            <a:ext cx="3227839" cy="859538"/>
          </a:xfrm>
          <a:prstGeom prst="rect">
            <a:avLst/>
          </a:prstGeom>
        </p:spPr>
      </p:pic>
    </p:spTree>
    <p:extLst>
      <p:ext uri="{BB962C8B-B14F-4D97-AF65-F5344CB8AC3E}">
        <p14:creationId xmlns:p14="http://schemas.microsoft.com/office/powerpoint/2010/main" val="110334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Useful Links</a:t>
            </a:r>
          </a:p>
        </p:txBody>
      </p:sp>
      <p:sp>
        <p:nvSpPr>
          <p:cNvPr id="10" name="Rectangle 9">
            <a:extLst>
              <a:ext uri="{FF2B5EF4-FFF2-40B4-BE49-F238E27FC236}">
                <a16:creationId xmlns:a16="http://schemas.microsoft.com/office/drawing/2014/main" id="{52270781-D3F3-4BFA-86DD-116E86B73915}"/>
              </a:ext>
            </a:extLst>
          </p:cNvPr>
          <p:cNvSpPr/>
          <p:nvPr/>
        </p:nvSpPr>
        <p:spPr>
          <a:xfrm>
            <a:off x="971553" y="2164557"/>
            <a:ext cx="8427427" cy="4168449"/>
          </a:xfrm>
          <a:prstGeom prst="rect">
            <a:avLst/>
          </a:prstGeom>
          <a:ln>
            <a:noFill/>
          </a:ln>
        </p:spPr>
        <p:txBody>
          <a:bodyPr wrap="square">
            <a:spAutoFit/>
          </a:bodyPr>
          <a:lstStyle/>
          <a:p>
            <a:pPr>
              <a:lnSpc>
                <a:spcPct val="107000"/>
              </a:lnSpc>
              <a:spcAft>
                <a:spcPts val="600"/>
              </a:spcAft>
            </a:pPr>
            <a:r>
              <a:rPr lang="en-GB" sz="1650" b="1" dirty="0">
                <a:latin typeface="Calibri" panose="020F0502020204030204" pitchFamily="34" charset="0"/>
                <a:ea typeface="Calibri" panose="020F0502020204030204" pitchFamily="34" charset="0"/>
                <a:cs typeface="Times New Roman" panose="02020603050405020304" pitchFamily="18" charset="0"/>
              </a:rPr>
              <a:t>Forum Inauguration - September 13</a:t>
            </a:r>
            <a:r>
              <a:rPr lang="en-GB" sz="1650" b="1" baseline="30000" dirty="0">
                <a:latin typeface="Calibri" panose="020F0502020204030204" pitchFamily="34" charset="0"/>
                <a:ea typeface="Calibri" panose="020F0502020204030204" pitchFamily="34" charset="0"/>
                <a:cs typeface="Times New Roman" panose="02020603050405020304" pitchFamily="18" charset="0"/>
              </a:rPr>
              <a:t>th</a:t>
            </a:r>
            <a:r>
              <a:rPr lang="en-GB" sz="1650" b="1" dirty="0">
                <a:latin typeface="Calibri" panose="020F0502020204030204" pitchFamily="34" charset="0"/>
                <a:ea typeface="Calibri" panose="020F0502020204030204" pitchFamily="34" charset="0"/>
                <a:cs typeface="Times New Roman" panose="02020603050405020304" pitchFamily="18" charset="0"/>
              </a:rPr>
              <a:t> 2017</a:t>
            </a:r>
          </a:p>
          <a:p>
            <a:pPr lvl="1">
              <a:lnSpc>
                <a:spcPct val="107000"/>
              </a:lnSpc>
              <a:spcAft>
                <a:spcPts val="600"/>
              </a:spcAft>
            </a:pPr>
            <a:r>
              <a:rPr lang="en-GB" sz="1350" dirty="0">
                <a:latin typeface="Calibri" panose="020F0502020204030204" pitchFamily="34" charset="0"/>
                <a:ea typeface="Calibri" panose="020F0502020204030204" pitchFamily="34" charset="0"/>
                <a:cs typeface="Times New Roman" panose="02020603050405020304" pitchFamily="18" charset="0"/>
                <a:hlinkClick r:id="rId2"/>
              </a:rPr>
              <a:t>http://bit.ly/2N87G3I</a:t>
            </a: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650" b="1" dirty="0">
                <a:latin typeface="Calibri" panose="020F0502020204030204" pitchFamily="34" charset="0"/>
                <a:ea typeface="Calibri" panose="020F0502020204030204" pitchFamily="34" charset="0"/>
                <a:cs typeface="Times New Roman" panose="02020603050405020304" pitchFamily="18" charset="0"/>
              </a:rPr>
              <a:t>November 27</a:t>
            </a:r>
            <a:r>
              <a:rPr lang="en-GB" sz="1650" b="1" baseline="30000" dirty="0">
                <a:latin typeface="Calibri" panose="020F0502020204030204" pitchFamily="34" charset="0"/>
                <a:ea typeface="Calibri" panose="020F0502020204030204" pitchFamily="34" charset="0"/>
                <a:cs typeface="Times New Roman" panose="02020603050405020304" pitchFamily="18" charset="0"/>
              </a:rPr>
              <a:t>th</a:t>
            </a:r>
            <a:r>
              <a:rPr lang="en-GB" sz="1650" b="1" dirty="0">
                <a:latin typeface="Calibri" panose="020F0502020204030204" pitchFamily="34" charset="0"/>
                <a:ea typeface="Calibri" panose="020F0502020204030204" pitchFamily="34" charset="0"/>
                <a:cs typeface="Times New Roman" panose="02020603050405020304" pitchFamily="18" charset="0"/>
              </a:rPr>
              <a:t> 2017 - Quarterly Meeting</a:t>
            </a:r>
          </a:p>
          <a:p>
            <a:pPr lvl="1">
              <a:lnSpc>
                <a:spcPct val="107000"/>
              </a:lnSpc>
              <a:spcAft>
                <a:spcPts val="600"/>
              </a:spcAft>
            </a:pPr>
            <a:r>
              <a:rPr lang="en-GB" sz="1350" dirty="0">
                <a:latin typeface="Calibri" panose="020F0502020204030204" pitchFamily="34" charset="0"/>
                <a:ea typeface="Calibri" panose="020F0502020204030204" pitchFamily="34" charset="0"/>
                <a:cs typeface="Times New Roman" panose="02020603050405020304" pitchFamily="18" charset="0"/>
                <a:hlinkClick r:id="rId3"/>
              </a:rPr>
              <a:t>http://bit.ly/2MBwv8O</a:t>
            </a: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650" b="1" dirty="0">
                <a:latin typeface="Calibri" panose="020F0502020204030204" pitchFamily="34" charset="0"/>
                <a:ea typeface="Calibri" panose="020F0502020204030204" pitchFamily="34" charset="0"/>
                <a:cs typeface="Times New Roman" panose="02020603050405020304" pitchFamily="18" charset="0"/>
              </a:rPr>
              <a:t>Parliamentary Debating Reception - March 21</a:t>
            </a:r>
            <a:r>
              <a:rPr lang="en-GB" sz="1650" b="1" baseline="30000" dirty="0">
                <a:latin typeface="Calibri" panose="020F0502020204030204" pitchFamily="34" charset="0"/>
                <a:ea typeface="Calibri" panose="020F0502020204030204" pitchFamily="34" charset="0"/>
                <a:cs typeface="Times New Roman" panose="02020603050405020304" pitchFamily="18" charset="0"/>
              </a:rPr>
              <a:t>st</a:t>
            </a:r>
            <a:r>
              <a:rPr lang="en-GB" sz="1650" b="1" dirty="0">
                <a:latin typeface="Calibri" panose="020F0502020204030204" pitchFamily="34" charset="0"/>
                <a:ea typeface="Calibri" panose="020F0502020204030204" pitchFamily="34" charset="0"/>
                <a:cs typeface="Times New Roman" panose="02020603050405020304" pitchFamily="18" charset="0"/>
              </a:rPr>
              <a:t> 2018</a:t>
            </a:r>
          </a:p>
          <a:p>
            <a:pPr lvl="1">
              <a:lnSpc>
                <a:spcPct val="107000"/>
              </a:lnSpc>
              <a:spcAft>
                <a:spcPts val="600"/>
              </a:spcAft>
            </a:pPr>
            <a:r>
              <a:rPr lang="en-GB" sz="1350" dirty="0">
                <a:latin typeface="Calibri" panose="020F0502020204030204" pitchFamily="34" charset="0"/>
                <a:ea typeface="Calibri" panose="020F0502020204030204" pitchFamily="34" charset="0"/>
                <a:cs typeface="Times New Roman" panose="02020603050405020304" pitchFamily="18" charset="0"/>
                <a:hlinkClick r:id="rId4"/>
              </a:rPr>
              <a:t>http://bit.ly/2wtSLHT</a:t>
            </a: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650" b="1" dirty="0">
                <a:latin typeface="Calibri" panose="020F0502020204030204" pitchFamily="34" charset="0"/>
                <a:ea typeface="Calibri" panose="020F0502020204030204" pitchFamily="34" charset="0"/>
                <a:cs typeface="Times New Roman" panose="02020603050405020304" pitchFamily="18" charset="0"/>
              </a:rPr>
              <a:t>Fibre Systems Magazine - Parliamentary Reception Review </a:t>
            </a:r>
          </a:p>
          <a:p>
            <a:pPr lvl="1">
              <a:lnSpc>
                <a:spcPct val="107000"/>
              </a:lnSpc>
              <a:spcAft>
                <a:spcPts val="600"/>
              </a:spcAft>
            </a:pPr>
            <a:r>
              <a:rPr lang="en-GB" sz="1350" dirty="0">
                <a:latin typeface="Calibri" panose="020F0502020204030204" pitchFamily="34" charset="0"/>
                <a:ea typeface="Calibri" panose="020F0502020204030204" pitchFamily="34" charset="0"/>
                <a:cs typeface="Times New Roman" panose="02020603050405020304" pitchFamily="18" charset="0"/>
                <a:hlinkClick r:id="rId5"/>
              </a:rPr>
              <a:t>http://bit.ly/2ws5gmX</a:t>
            </a: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650" b="1" dirty="0">
                <a:latin typeface="Calibri" panose="020F0502020204030204" pitchFamily="34" charset="0"/>
                <a:ea typeface="Calibri" panose="020F0502020204030204" pitchFamily="34" charset="0"/>
                <a:cs typeface="Times New Roman" panose="02020603050405020304" pitchFamily="18" charset="0"/>
              </a:rPr>
              <a:t>June 18</a:t>
            </a:r>
            <a:r>
              <a:rPr lang="en-GB" sz="1650" b="1" baseline="30000" dirty="0">
                <a:latin typeface="Calibri" panose="020F0502020204030204" pitchFamily="34" charset="0"/>
                <a:ea typeface="Calibri" panose="020F0502020204030204" pitchFamily="34" charset="0"/>
                <a:cs typeface="Times New Roman" panose="02020603050405020304" pitchFamily="18" charset="0"/>
              </a:rPr>
              <a:t>th</a:t>
            </a:r>
            <a:r>
              <a:rPr lang="en-GB" sz="1650" b="1" dirty="0">
                <a:latin typeface="Calibri" panose="020F0502020204030204" pitchFamily="34" charset="0"/>
                <a:ea typeface="Calibri" panose="020F0502020204030204" pitchFamily="34" charset="0"/>
                <a:cs typeface="Times New Roman" panose="02020603050405020304" pitchFamily="18" charset="0"/>
              </a:rPr>
              <a:t> 2018 Meeting - Presentations</a:t>
            </a:r>
          </a:p>
          <a:p>
            <a:pPr lvl="1">
              <a:lnSpc>
                <a:spcPct val="107000"/>
              </a:lnSpc>
              <a:spcAft>
                <a:spcPts val="600"/>
              </a:spcAft>
            </a:pPr>
            <a:r>
              <a:rPr lang="en-GB" sz="1350" dirty="0">
                <a:latin typeface="Calibri" panose="020F0502020204030204" pitchFamily="34" charset="0"/>
                <a:ea typeface="Calibri" panose="020F0502020204030204" pitchFamily="34" charset="0"/>
                <a:cs typeface="Times New Roman" panose="02020603050405020304" pitchFamily="18" charset="0"/>
                <a:hlinkClick r:id="rId6"/>
              </a:rPr>
              <a:t>http://bit.ly/2wpVd1I</a:t>
            </a: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650" b="1" dirty="0">
                <a:latin typeface="Calibri" panose="020F0502020204030204" pitchFamily="34" charset="0"/>
                <a:ea typeface="Calibri" panose="020F0502020204030204" pitchFamily="34" charset="0"/>
                <a:cs typeface="Times New Roman" panose="02020603050405020304" pitchFamily="18" charset="0"/>
              </a:rPr>
              <a:t>LinkedIn Discussion Group - UK Fibre Connectivity Forum</a:t>
            </a:r>
          </a:p>
          <a:p>
            <a:pPr lvl="1">
              <a:lnSpc>
                <a:spcPct val="107000"/>
              </a:lnSpc>
              <a:spcAft>
                <a:spcPts val="600"/>
              </a:spcAft>
            </a:pPr>
            <a:r>
              <a:rPr lang="en-GB" sz="1350" dirty="0">
                <a:latin typeface="Calibri" panose="020F0502020204030204" pitchFamily="34" charset="0"/>
                <a:ea typeface="Calibri" panose="020F0502020204030204" pitchFamily="34" charset="0"/>
                <a:cs typeface="Times New Roman" panose="02020603050405020304" pitchFamily="18" charset="0"/>
                <a:hlinkClick r:id="rId7"/>
              </a:rPr>
              <a:t>http://bit.ly/2omVQF9</a:t>
            </a:r>
            <a:endParaRPr lang="en-GB" sz="13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851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6629" y="1977688"/>
            <a:ext cx="2821718" cy="645787"/>
          </a:xfrm>
        </p:spPr>
        <p:txBody>
          <a:bodyPr anchor="ctr">
            <a:normAutofit/>
          </a:bodyPr>
          <a:lstStyle/>
          <a:p>
            <a:pPr>
              <a:lnSpc>
                <a:spcPct val="100000"/>
              </a:lnSpc>
            </a:pPr>
            <a:r>
              <a:rPr lang="en-US" sz="2100" dirty="0"/>
              <a:t>01244 283069</a:t>
            </a:r>
          </a:p>
        </p:txBody>
      </p:sp>
      <p:pic>
        <p:nvPicPr>
          <p:cNvPr id="8" name="Picture Placeholder 7">
            <a:extLst>
              <a:ext uri="{FF2B5EF4-FFF2-40B4-BE49-F238E27FC236}">
                <a16:creationId xmlns:a16="http://schemas.microsoft.com/office/drawing/2014/main" id="{2F260436-AE84-4162-A0E5-4F4914C13B02}"/>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a:xfrm>
            <a:off x="5057782" y="0"/>
            <a:ext cx="4086223" cy="6858000"/>
          </a:xfrm>
        </p:spPr>
      </p:pic>
      <p:pic>
        <p:nvPicPr>
          <p:cNvPr id="10" name="Picture 9">
            <a:extLst>
              <a:ext uri="{FF2B5EF4-FFF2-40B4-BE49-F238E27FC236}">
                <a16:creationId xmlns:a16="http://schemas.microsoft.com/office/drawing/2014/main" id="{451974FF-DA71-4037-B8D1-82A88BBB628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4344" y="5324644"/>
            <a:ext cx="3227832" cy="859536"/>
          </a:xfrm>
          <a:prstGeom prst="rect">
            <a:avLst/>
          </a:prstGeom>
        </p:spPr>
      </p:pic>
      <p:sp>
        <p:nvSpPr>
          <p:cNvPr id="12" name="Title 1">
            <a:extLst>
              <a:ext uri="{FF2B5EF4-FFF2-40B4-BE49-F238E27FC236}">
                <a16:creationId xmlns:a16="http://schemas.microsoft.com/office/drawing/2014/main" id="{AE8573ED-36B7-483A-9BE2-14AC2606A2C9}"/>
              </a:ext>
            </a:extLst>
          </p:cNvPr>
          <p:cNvSpPr txBox="1">
            <a:spLocks/>
          </p:cNvSpPr>
          <p:nvPr/>
        </p:nvSpPr>
        <p:spPr>
          <a:xfrm>
            <a:off x="365760" y="2129134"/>
            <a:ext cx="4416377" cy="1572620"/>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40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nSpc>
                <a:spcPct val="100000"/>
              </a:lnSpc>
              <a:spcAft>
                <a:spcPts val="450"/>
              </a:spcAft>
            </a:pPr>
            <a:endParaRPr lang="en-US" sz="4050" dirty="0"/>
          </a:p>
        </p:txBody>
      </p:sp>
      <p:pic>
        <p:nvPicPr>
          <p:cNvPr id="5" name="Picture 4">
            <a:extLst>
              <a:ext uri="{FF2B5EF4-FFF2-40B4-BE49-F238E27FC236}">
                <a16:creationId xmlns:a16="http://schemas.microsoft.com/office/drawing/2014/main" id="{AAAE1EB1-7098-4324-BEE2-61F7A86AA7A7}"/>
              </a:ext>
            </a:extLst>
          </p:cNvPr>
          <p:cNvPicPr>
            <a:picLocks noChangeAspect="1"/>
          </p:cNvPicPr>
          <p:nvPr/>
        </p:nvPicPr>
        <p:blipFill>
          <a:blip r:embed="rId5"/>
          <a:stretch>
            <a:fillRect/>
          </a:stretch>
        </p:blipFill>
        <p:spPr>
          <a:xfrm>
            <a:off x="464344" y="4040400"/>
            <a:ext cx="514350" cy="514350"/>
          </a:xfrm>
          <a:prstGeom prst="rect">
            <a:avLst/>
          </a:prstGeom>
        </p:spPr>
      </p:pic>
      <p:pic>
        <p:nvPicPr>
          <p:cNvPr id="7" name="Picture 6">
            <a:extLst>
              <a:ext uri="{FF2B5EF4-FFF2-40B4-BE49-F238E27FC236}">
                <a16:creationId xmlns:a16="http://schemas.microsoft.com/office/drawing/2014/main" id="{2446AE00-A20D-41EB-8722-41BB9AA2E1D0}"/>
              </a:ext>
            </a:extLst>
          </p:cNvPr>
          <p:cNvPicPr>
            <a:picLocks noChangeAspect="1"/>
          </p:cNvPicPr>
          <p:nvPr/>
        </p:nvPicPr>
        <p:blipFill>
          <a:blip r:embed="rId6"/>
          <a:stretch>
            <a:fillRect/>
          </a:stretch>
        </p:blipFill>
        <p:spPr>
          <a:xfrm>
            <a:off x="464344" y="3375623"/>
            <a:ext cx="514350" cy="514350"/>
          </a:xfrm>
          <a:prstGeom prst="rect">
            <a:avLst/>
          </a:prstGeom>
        </p:spPr>
      </p:pic>
      <p:pic>
        <p:nvPicPr>
          <p:cNvPr id="11" name="Picture 10">
            <a:extLst>
              <a:ext uri="{FF2B5EF4-FFF2-40B4-BE49-F238E27FC236}">
                <a16:creationId xmlns:a16="http://schemas.microsoft.com/office/drawing/2014/main" id="{3E3CCCFD-FC38-439E-AD67-99C55F0357D3}"/>
              </a:ext>
            </a:extLst>
          </p:cNvPr>
          <p:cNvPicPr>
            <a:picLocks noChangeAspect="1"/>
          </p:cNvPicPr>
          <p:nvPr/>
        </p:nvPicPr>
        <p:blipFill>
          <a:blip r:embed="rId7"/>
          <a:stretch>
            <a:fillRect/>
          </a:stretch>
        </p:blipFill>
        <p:spPr>
          <a:xfrm>
            <a:off x="464344" y="2046070"/>
            <a:ext cx="507206" cy="514350"/>
          </a:xfrm>
          <a:prstGeom prst="rect">
            <a:avLst/>
          </a:prstGeom>
        </p:spPr>
      </p:pic>
      <p:pic>
        <p:nvPicPr>
          <p:cNvPr id="14" name="Picture 13">
            <a:extLst>
              <a:ext uri="{FF2B5EF4-FFF2-40B4-BE49-F238E27FC236}">
                <a16:creationId xmlns:a16="http://schemas.microsoft.com/office/drawing/2014/main" id="{0E636E4D-A749-4662-98D9-5751083AF7F0}"/>
              </a:ext>
            </a:extLst>
          </p:cNvPr>
          <p:cNvPicPr>
            <a:picLocks noChangeAspect="1"/>
          </p:cNvPicPr>
          <p:nvPr/>
        </p:nvPicPr>
        <p:blipFill>
          <a:blip r:embed="rId8"/>
          <a:stretch>
            <a:fillRect/>
          </a:stretch>
        </p:blipFill>
        <p:spPr>
          <a:xfrm>
            <a:off x="464344" y="2710847"/>
            <a:ext cx="514350" cy="514350"/>
          </a:xfrm>
          <a:prstGeom prst="rect">
            <a:avLst/>
          </a:prstGeom>
        </p:spPr>
      </p:pic>
      <p:sp>
        <p:nvSpPr>
          <p:cNvPr id="15" name="Rectangle 14">
            <a:extLst>
              <a:ext uri="{FF2B5EF4-FFF2-40B4-BE49-F238E27FC236}">
                <a16:creationId xmlns:a16="http://schemas.microsoft.com/office/drawing/2014/main" id="{44BAE66E-0875-4716-90D9-E9FBF38BD847}"/>
              </a:ext>
            </a:extLst>
          </p:cNvPr>
          <p:cNvSpPr/>
          <p:nvPr/>
        </p:nvSpPr>
        <p:spPr>
          <a:xfrm>
            <a:off x="1136627" y="2763379"/>
            <a:ext cx="2484976" cy="415498"/>
          </a:xfrm>
          <a:prstGeom prst="rect">
            <a:avLst/>
          </a:prstGeom>
        </p:spPr>
        <p:txBody>
          <a:bodyPr wrap="none" anchor="ctr">
            <a:spAutoFit/>
          </a:bodyPr>
          <a:lstStyle/>
          <a:p>
            <a:r>
              <a:rPr lang="en-US" sz="2100" b="1" dirty="0">
                <a:solidFill>
                  <a:srgbClr val="595959"/>
                </a:solidFill>
                <a:latin typeface="Open Sans" panose="020B0606030504020204" pitchFamily="34" charset="0"/>
                <a:ea typeface="Open Sans" panose="020B0606030504020204" pitchFamily="34" charset="0"/>
                <a:cs typeface="Open Sans" panose="020B0606030504020204" pitchFamily="34" charset="0"/>
              </a:rPr>
              <a:t>info@ukfcf.org.uk</a:t>
            </a:r>
            <a:endParaRPr lang="en-GB" sz="1200" dirty="0"/>
          </a:p>
        </p:txBody>
      </p:sp>
      <p:sp>
        <p:nvSpPr>
          <p:cNvPr id="17" name="Title 1">
            <a:extLst>
              <a:ext uri="{FF2B5EF4-FFF2-40B4-BE49-F238E27FC236}">
                <a16:creationId xmlns:a16="http://schemas.microsoft.com/office/drawing/2014/main" id="{B83301A8-79B8-4A49-A0BC-D5CD8AA9D3E8}"/>
              </a:ext>
            </a:extLst>
          </p:cNvPr>
          <p:cNvSpPr txBox="1">
            <a:spLocks/>
          </p:cNvSpPr>
          <p:nvPr/>
        </p:nvSpPr>
        <p:spPr>
          <a:xfrm>
            <a:off x="971550" y="829528"/>
            <a:ext cx="7200900" cy="777638"/>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40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3000" dirty="0"/>
              <a:t>Thank You</a:t>
            </a:r>
          </a:p>
        </p:txBody>
      </p:sp>
      <p:sp>
        <p:nvSpPr>
          <p:cNvPr id="18" name="Rectangle 17">
            <a:extLst>
              <a:ext uri="{FF2B5EF4-FFF2-40B4-BE49-F238E27FC236}">
                <a16:creationId xmlns:a16="http://schemas.microsoft.com/office/drawing/2014/main" id="{41503056-8A30-4D21-887F-EB8BA8B6AD03}"/>
              </a:ext>
            </a:extLst>
          </p:cNvPr>
          <p:cNvSpPr/>
          <p:nvPr/>
        </p:nvSpPr>
        <p:spPr>
          <a:xfrm>
            <a:off x="1136627" y="3380861"/>
            <a:ext cx="1940724" cy="415498"/>
          </a:xfrm>
          <a:prstGeom prst="rect">
            <a:avLst/>
          </a:prstGeom>
        </p:spPr>
        <p:txBody>
          <a:bodyPr wrap="none" anchor="ctr">
            <a:spAutoFit/>
          </a:bodyPr>
          <a:lstStyle/>
          <a:p>
            <a:r>
              <a:rPr lang="en-US" sz="2100" b="1" dirty="0">
                <a:solidFill>
                  <a:srgbClr val="595959"/>
                </a:solidFill>
                <a:latin typeface="Open Sans" panose="020B0606030504020204" pitchFamily="34" charset="0"/>
                <a:ea typeface="Open Sans" panose="020B0606030504020204" pitchFamily="34" charset="0"/>
                <a:cs typeface="Open Sans" panose="020B0606030504020204" pitchFamily="34" charset="0"/>
              </a:rPr>
              <a:t>@</a:t>
            </a:r>
            <a:r>
              <a:rPr lang="en-US" sz="2100" b="1" dirty="0" err="1">
                <a:solidFill>
                  <a:srgbClr val="595959"/>
                </a:solidFill>
                <a:latin typeface="Open Sans" panose="020B0606030504020204" pitchFamily="34" charset="0"/>
                <a:ea typeface="Open Sans" panose="020B0606030504020204" pitchFamily="34" charset="0"/>
                <a:cs typeface="Open Sans" panose="020B0606030504020204" pitchFamily="34" charset="0"/>
              </a:rPr>
              <a:t>UKFCForum</a:t>
            </a:r>
            <a:endParaRPr lang="en-GB" sz="1200" dirty="0"/>
          </a:p>
        </p:txBody>
      </p:sp>
      <p:sp>
        <p:nvSpPr>
          <p:cNvPr id="19" name="Rectangle 18">
            <a:extLst>
              <a:ext uri="{FF2B5EF4-FFF2-40B4-BE49-F238E27FC236}">
                <a16:creationId xmlns:a16="http://schemas.microsoft.com/office/drawing/2014/main" id="{3FAB9F3E-917A-4028-8240-77E7C931FF0D}"/>
              </a:ext>
            </a:extLst>
          </p:cNvPr>
          <p:cNvSpPr/>
          <p:nvPr/>
        </p:nvSpPr>
        <p:spPr>
          <a:xfrm>
            <a:off x="1136627" y="4112911"/>
            <a:ext cx="4086222" cy="369332"/>
          </a:xfrm>
          <a:prstGeom prst="rect">
            <a:avLst/>
          </a:prstGeom>
        </p:spPr>
        <p:txBody>
          <a:bodyPr wrap="square" anchor="ctr">
            <a:spAutoFit/>
          </a:bodyPr>
          <a:lstStyle/>
          <a:p>
            <a:r>
              <a:rPr lang="en-US" b="1" dirty="0">
                <a:solidFill>
                  <a:srgbClr val="595959"/>
                </a:solidFill>
                <a:latin typeface="Open Sans" panose="020B0606030504020204" pitchFamily="34" charset="0"/>
                <a:ea typeface="Open Sans" panose="020B0606030504020204" pitchFamily="34" charset="0"/>
                <a:cs typeface="Open Sans" panose="020B0606030504020204" pitchFamily="34" charset="0"/>
              </a:rPr>
              <a:t>UK </a:t>
            </a:r>
            <a:r>
              <a:rPr lang="en-US" b="1" dirty="0" err="1">
                <a:solidFill>
                  <a:srgbClr val="595959"/>
                </a:solidFill>
                <a:latin typeface="Open Sans" panose="020B0606030504020204" pitchFamily="34" charset="0"/>
                <a:ea typeface="Open Sans" panose="020B0606030504020204" pitchFamily="34" charset="0"/>
                <a:cs typeface="Open Sans" panose="020B0606030504020204" pitchFamily="34" charset="0"/>
              </a:rPr>
              <a:t>Fibre</a:t>
            </a:r>
            <a:r>
              <a:rPr lang="en-US" b="1" dirty="0">
                <a:solidFill>
                  <a:srgbClr val="595959"/>
                </a:solidFill>
                <a:latin typeface="Open Sans" panose="020B0606030504020204" pitchFamily="34" charset="0"/>
                <a:ea typeface="Open Sans" panose="020B0606030504020204" pitchFamily="34" charset="0"/>
                <a:cs typeface="Open Sans" panose="020B0606030504020204" pitchFamily="34" charset="0"/>
              </a:rPr>
              <a:t> Connectivity Forum</a:t>
            </a:r>
            <a:endParaRPr lang="en-GB" sz="1050" dirty="0"/>
          </a:p>
        </p:txBody>
      </p:sp>
    </p:spTree>
    <p:extLst>
      <p:ext uri="{BB962C8B-B14F-4D97-AF65-F5344CB8AC3E}">
        <p14:creationId xmlns:p14="http://schemas.microsoft.com/office/powerpoint/2010/main" val="355077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AD923-67F8-4AD5-9537-36035045FC08}"/>
              </a:ext>
            </a:extLst>
          </p:cNvPr>
          <p:cNvSpPr txBox="1">
            <a:spLocks/>
          </p:cNvSpPr>
          <p:nvPr/>
        </p:nvSpPr>
        <p:spPr>
          <a:xfrm>
            <a:off x="452256" y="885825"/>
            <a:ext cx="5748521" cy="5324475"/>
          </a:xfrm>
          <a:prstGeom prst="rect">
            <a:avLst/>
          </a:prstGeom>
        </p:spPr>
        <p:txBody>
          <a:bodyPr vert="horz" lIns="68580" tIns="34290" rIns="68580" bIns="34290" rtlCol="0" anchor="b">
            <a:normAutofit fontScale="77500" lnSpcReduction="20000"/>
          </a:bodyPr>
          <a:lstStyle>
            <a:lvl1pPr algn="l" defTabSz="914400" rtl="0" eaLnBrk="1" latinLnBrk="0" hangingPunct="1">
              <a:lnSpc>
                <a:spcPct val="90000"/>
              </a:lnSpc>
              <a:spcBef>
                <a:spcPct val="0"/>
              </a:spcBef>
              <a:buNone/>
              <a:defRPr sz="40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nSpc>
                <a:spcPct val="150000"/>
              </a:lnSpc>
            </a:pPr>
            <a:endParaRPr lang="en-GB" sz="2900" i="1" dirty="0">
              <a:solidFill>
                <a:schemeClr val="bg1"/>
              </a:solidFill>
            </a:endParaRPr>
          </a:p>
          <a:p>
            <a:r>
              <a:rPr lang="en-GB" sz="3400" dirty="0">
                <a:solidFill>
                  <a:schemeClr val="bg1"/>
                </a:solidFill>
              </a:rPr>
              <a:t>Our vision:</a:t>
            </a:r>
          </a:p>
          <a:p>
            <a:endParaRPr lang="en-GB" sz="3400" dirty="0">
              <a:solidFill>
                <a:schemeClr val="bg1"/>
              </a:solidFill>
            </a:endParaRPr>
          </a:p>
          <a:p>
            <a:pPr>
              <a:lnSpc>
                <a:spcPct val="170000"/>
              </a:lnSpc>
            </a:pPr>
            <a:r>
              <a:rPr lang="en-GB" sz="3400" i="1" dirty="0">
                <a:solidFill>
                  <a:schemeClr val="bg1"/>
                </a:solidFill>
              </a:rPr>
              <a:t>“Full fibre connectivity across all parts of the UK in all commercial and residential buildings. This will be high speed and </a:t>
            </a:r>
            <a:r>
              <a:rPr lang="en-GB" sz="3400" i="1" u="sng" dirty="0">
                <a:solidFill>
                  <a:schemeClr val="bg1"/>
                </a:solidFill>
              </a:rPr>
              <a:t>affordable</a:t>
            </a:r>
            <a:r>
              <a:rPr lang="en-GB" sz="3400" i="1" dirty="0">
                <a:solidFill>
                  <a:schemeClr val="bg1"/>
                </a:solidFill>
              </a:rPr>
              <a:t> and delivered on a level playing field for all stakeholders.”</a:t>
            </a:r>
            <a:endParaRPr lang="en-GB" sz="3400" dirty="0">
              <a:solidFill>
                <a:schemeClr val="bg1"/>
              </a:solidFill>
            </a:endParaRPr>
          </a:p>
          <a:p>
            <a:pPr>
              <a:lnSpc>
                <a:spcPct val="150000"/>
              </a:lnSpc>
            </a:pPr>
            <a:endParaRPr lang="en-US" sz="2700" dirty="0">
              <a:solidFill>
                <a:schemeClr val="bg1"/>
              </a:solidFill>
            </a:endParaRPr>
          </a:p>
        </p:txBody>
      </p:sp>
    </p:spTree>
    <p:extLst>
      <p:ext uri="{BB962C8B-B14F-4D97-AF65-F5344CB8AC3E}">
        <p14:creationId xmlns:p14="http://schemas.microsoft.com/office/powerpoint/2010/main" val="145534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E566B8A-9712-457F-8625-76119A088DA1}"/>
              </a:ext>
            </a:extLst>
          </p:cNvPr>
          <p:cNvSpPr txBox="1">
            <a:spLocks/>
          </p:cNvSpPr>
          <p:nvPr/>
        </p:nvSpPr>
        <p:spPr>
          <a:xfrm>
            <a:off x="3278983" y="1104900"/>
            <a:ext cx="5786438" cy="4657725"/>
          </a:xfrm>
          <a:prstGeom prst="rect">
            <a:avLst/>
          </a:prstGeom>
        </p:spPr>
        <p:txBody>
          <a:bodyPr vert="horz" lIns="68580" tIns="34290" rIns="68580" bIns="34290" rtlCol="0" anchor="b">
            <a:normAutofit fontScale="92500" lnSpcReduction="20000"/>
          </a:bodyPr>
          <a:lstStyle>
            <a:lvl1pPr algn="l" defTabSz="914400" rtl="0" eaLnBrk="1" latinLnBrk="0" hangingPunct="1">
              <a:lnSpc>
                <a:spcPct val="90000"/>
              </a:lnSpc>
              <a:spcBef>
                <a:spcPct val="0"/>
              </a:spcBef>
              <a:buNone/>
              <a:defRPr sz="40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nSpc>
                <a:spcPct val="150000"/>
              </a:lnSpc>
            </a:pPr>
            <a:endParaRPr lang="en-GB" sz="2700" i="1" dirty="0">
              <a:solidFill>
                <a:schemeClr val="bg1"/>
              </a:solidFill>
            </a:endParaRPr>
          </a:p>
          <a:p>
            <a:r>
              <a:rPr lang="en-GB" sz="3000" dirty="0">
                <a:solidFill>
                  <a:schemeClr val="bg1"/>
                </a:solidFill>
              </a:rPr>
              <a:t>Our mission:</a:t>
            </a:r>
          </a:p>
          <a:p>
            <a:endParaRPr lang="en-GB" sz="3000" dirty="0">
              <a:solidFill>
                <a:schemeClr val="bg1"/>
              </a:solidFill>
            </a:endParaRPr>
          </a:p>
          <a:p>
            <a:pPr>
              <a:lnSpc>
                <a:spcPct val="170000"/>
              </a:lnSpc>
            </a:pPr>
            <a:r>
              <a:rPr lang="en-GB" sz="3000" i="1" dirty="0">
                <a:solidFill>
                  <a:schemeClr val="bg1"/>
                </a:solidFill>
              </a:rPr>
              <a:t>“To be a vocal group, lobbying, influencing and educating policy makers as to the most fair and efficient way to put an end to the digital divide.”</a:t>
            </a:r>
            <a:endParaRPr lang="en-GB" sz="3000" dirty="0">
              <a:solidFill>
                <a:schemeClr val="bg1"/>
              </a:solidFill>
            </a:endParaRPr>
          </a:p>
          <a:p>
            <a:pPr>
              <a:lnSpc>
                <a:spcPct val="170000"/>
              </a:lnSpc>
            </a:pPr>
            <a:endParaRPr lang="en-GB" sz="3000" dirty="0">
              <a:solidFill>
                <a:schemeClr val="bg1"/>
              </a:solidFill>
            </a:endParaRPr>
          </a:p>
          <a:p>
            <a:pPr>
              <a:lnSpc>
                <a:spcPct val="150000"/>
              </a:lnSpc>
            </a:pPr>
            <a:endParaRPr lang="en-US" sz="2700" dirty="0">
              <a:solidFill>
                <a:schemeClr val="bg1"/>
              </a:solidFill>
            </a:endParaRPr>
          </a:p>
        </p:txBody>
      </p:sp>
    </p:spTree>
    <p:extLst>
      <p:ext uri="{BB962C8B-B14F-4D97-AF65-F5344CB8AC3E}">
        <p14:creationId xmlns:p14="http://schemas.microsoft.com/office/powerpoint/2010/main" val="68392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17" name="Content Placeholder 5">
            <a:extLst>
              <a:ext uri="{FF2B5EF4-FFF2-40B4-BE49-F238E27FC236}">
                <a16:creationId xmlns:a16="http://schemas.microsoft.com/office/drawing/2014/main" id="{60C6B62A-03AA-4927-85B0-C84418B6FCEE}"/>
              </a:ext>
            </a:extLst>
          </p:cNvPr>
          <p:cNvSpPr txBox="1">
            <a:spLocks/>
          </p:cNvSpPr>
          <p:nvPr/>
        </p:nvSpPr>
        <p:spPr>
          <a:xfrm>
            <a:off x="971550" y="2226563"/>
            <a:ext cx="4672584" cy="4202811"/>
          </a:xfrm>
          <a:prstGeom prst="rect">
            <a:avLst/>
          </a:prstGeom>
        </p:spPr>
        <p:txBody>
          <a:bodyPr vert="horz" lIns="68580" tIns="34290" rIns="68580" bIns="34290" rtlCol="0">
            <a:normAutofit lnSpcReduction="10000"/>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a:lnSpc>
                <a:spcPct val="100000"/>
              </a:lnSpc>
              <a:spcBef>
                <a:spcPts val="900"/>
              </a:spcBef>
              <a:spcAft>
                <a:spcPts val="1800"/>
              </a:spcAft>
            </a:pPr>
            <a:endParaRPr lang="en-GB" sz="1800" b="1" dirty="0"/>
          </a:p>
          <a:p>
            <a:pPr>
              <a:lnSpc>
                <a:spcPct val="100000"/>
              </a:lnSpc>
              <a:spcBef>
                <a:spcPts val="900"/>
              </a:spcBef>
              <a:spcAft>
                <a:spcPts val="1800"/>
              </a:spcAft>
            </a:pPr>
            <a:r>
              <a:rPr lang="en-GB" sz="1800" b="1" dirty="0"/>
              <a:t>March 2017</a:t>
            </a:r>
          </a:p>
          <a:p>
            <a:pPr>
              <a:lnSpc>
                <a:spcPct val="100000"/>
              </a:lnSpc>
              <a:spcBef>
                <a:spcPts val="900"/>
              </a:spcBef>
              <a:spcAft>
                <a:spcPts val="1800"/>
              </a:spcAft>
            </a:pPr>
            <a:r>
              <a:rPr lang="en-US" sz="1800" b="1" dirty="0" err="1"/>
              <a:t>Organised</a:t>
            </a:r>
            <a:r>
              <a:rPr lang="en-US" sz="1800" b="1" dirty="0"/>
              <a:t> by Sorrento Networks</a:t>
            </a:r>
            <a:endParaRPr lang="en-GB" sz="1800" b="1" dirty="0"/>
          </a:p>
          <a:p>
            <a:pPr>
              <a:lnSpc>
                <a:spcPct val="100000"/>
              </a:lnSpc>
              <a:spcBef>
                <a:spcPts val="900"/>
              </a:spcBef>
              <a:spcAft>
                <a:spcPts val="1800"/>
              </a:spcAft>
            </a:pPr>
            <a:r>
              <a:rPr lang="en-GB" sz="1800" b="1" dirty="0"/>
              <a:t>‘Can Fibre Technology Revolutionise the UK Economy?’ </a:t>
            </a:r>
          </a:p>
          <a:p>
            <a:pPr>
              <a:lnSpc>
                <a:spcPct val="100000"/>
              </a:lnSpc>
              <a:spcBef>
                <a:spcPts val="900"/>
              </a:spcBef>
              <a:spcAft>
                <a:spcPts val="1800"/>
              </a:spcAft>
            </a:pPr>
            <a:r>
              <a:rPr lang="en-GB" sz="1800" b="1" dirty="0"/>
              <a:t>Speakers: BT Group, </a:t>
            </a:r>
            <a:r>
              <a:rPr lang="en-GB" sz="1800" b="1" dirty="0" err="1"/>
              <a:t>CityFibre</a:t>
            </a:r>
            <a:r>
              <a:rPr lang="en-GB" sz="1800" b="1" dirty="0"/>
              <a:t>, Colt</a:t>
            </a:r>
          </a:p>
          <a:p>
            <a:pPr>
              <a:lnSpc>
                <a:spcPct val="100000"/>
              </a:lnSpc>
              <a:spcBef>
                <a:spcPts val="900"/>
              </a:spcBef>
              <a:spcAft>
                <a:spcPts val="1800"/>
              </a:spcAft>
            </a:pPr>
            <a:r>
              <a:rPr lang="en-US" sz="1800" b="1" dirty="0"/>
              <a:t>Concluded with the overwhelming demand for the creation of a dedicated </a:t>
            </a:r>
            <a:r>
              <a:rPr lang="en-US" sz="1800" b="1" dirty="0" err="1"/>
              <a:t>Fibre</a:t>
            </a:r>
            <a:r>
              <a:rPr lang="en-US" sz="1800" b="1" dirty="0"/>
              <a:t> Connectivity Forum</a:t>
            </a:r>
            <a:endParaRPr lang="en-GB" sz="1800" b="1" dirty="0"/>
          </a:p>
        </p:txBody>
      </p:sp>
      <p:pic>
        <p:nvPicPr>
          <p:cNvPr id="6" name="Picture 5">
            <a:extLst>
              <a:ext uri="{FF2B5EF4-FFF2-40B4-BE49-F238E27FC236}">
                <a16:creationId xmlns:a16="http://schemas.microsoft.com/office/drawing/2014/main" id="{98B46C98-0D1D-403C-893A-C18CFFC47A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162694" y="3073892"/>
            <a:ext cx="2633594" cy="1751076"/>
          </a:xfrm>
          <a:prstGeom prst="rect">
            <a:avLst/>
          </a:prstGeom>
        </p:spPr>
      </p:pic>
      <p:pic>
        <p:nvPicPr>
          <p:cNvPr id="7" name="Picture 6">
            <a:extLst>
              <a:ext uri="{FF2B5EF4-FFF2-40B4-BE49-F238E27FC236}">
                <a16:creationId xmlns:a16="http://schemas.microsoft.com/office/drawing/2014/main" id="{AA108BF7-57BB-44F6-95E3-AA73E28FC97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2550" y="4946620"/>
            <a:ext cx="1433738" cy="954977"/>
          </a:xfrm>
          <a:prstGeom prst="rect">
            <a:avLst/>
          </a:prstGeom>
        </p:spPr>
      </p:pic>
      <p:pic>
        <p:nvPicPr>
          <p:cNvPr id="8" name="Picture 7">
            <a:extLst>
              <a:ext uri="{FF2B5EF4-FFF2-40B4-BE49-F238E27FC236}">
                <a16:creationId xmlns:a16="http://schemas.microsoft.com/office/drawing/2014/main" id="{4575EB5E-629A-466A-B31C-717442542F6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62695" y="5099354"/>
            <a:ext cx="1096114" cy="649500"/>
          </a:xfrm>
          <a:prstGeom prst="rect">
            <a:avLst/>
          </a:prstGeom>
        </p:spPr>
      </p:pic>
    </p:spTree>
    <p:extLst>
      <p:ext uri="{BB962C8B-B14F-4D97-AF65-F5344CB8AC3E}">
        <p14:creationId xmlns:p14="http://schemas.microsoft.com/office/powerpoint/2010/main" val="285083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Objectives</a:t>
            </a:r>
          </a:p>
        </p:txBody>
      </p:sp>
      <p:sp>
        <p:nvSpPr>
          <p:cNvPr id="17" name="Content Placeholder 5">
            <a:extLst>
              <a:ext uri="{FF2B5EF4-FFF2-40B4-BE49-F238E27FC236}">
                <a16:creationId xmlns:a16="http://schemas.microsoft.com/office/drawing/2014/main" id="{60C6B62A-03AA-4927-85B0-C84418B6FCEE}"/>
              </a:ext>
            </a:extLst>
          </p:cNvPr>
          <p:cNvSpPr txBox="1">
            <a:spLocks/>
          </p:cNvSpPr>
          <p:nvPr/>
        </p:nvSpPr>
        <p:spPr>
          <a:xfrm>
            <a:off x="971550" y="2190750"/>
            <a:ext cx="7669530" cy="4305299"/>
          </a:xfrm>
          <a:prstGeom prst="rect">
            <a:avLst/>
          </a:prstGeom>
        </p:spPr>
        <p:txBody>
          <a:bodyPr vert="horz" lIns="68580" tIns="34290" rIns="68580" bIns="34290" rtlCol="0">
            <a:normAutofit/>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a:lnSpc>
                <a:spcPct val="100000"/>
              </a:lnSpc>
              <a:spcBef>
                <a:spcPts val="900"/>
              </a:spcBef>
              <a:spcAft>
                <a:spcPts val="1800"/>
              </a:spcAft>
            </a:pPr>
            <a:endParaRPr lang="en-GB" sz="1800" b="1" dirty="0"/>
          </a:p>
          <a:p>
            <a:pPr>
              <a:lnSpc>
                <a:spcPct val="100000"/>
              </a:lnSpc>
              <a:spcBef>
                <a:spcPts val="900"/>
              </a:spcBef>
              <a:spcAft>
                <a:spcPts val="1800"/>
              </a:spcAft>
            </a:pPr>
            <a:r>
              <a:rPr lang="en-GB" b="1" dirty="0"/>
              <a:t>To give a loud, strong and collective voice to the UK Fibre optic industry at a grass roots level.</a:t>
            </a:r>
          </a:p>
          <a:p>
            <a:pPr>
              <a:lnSpc>
                <a:spcPct val="100000"/>
              </a:lnSpc>
              <a:spcBef>
                <a:spcPts val="900"/>
              </a:spcBef>
              <a:spcAft>
                <a:spcPts val="1800"/>
              </a:spcAft>
            </a:pPr>
            <a:r>
              <a:rPr lang="en-GB" b="1" dirty="0"/>
              <a:t>To provide relevant and honest information to influencers and policy makers.</a:t>
            </a:r>
          </a:p>
          <a:p>
            <a:pPr>
              <a:lnSpc>
                <a:spcPct val="100000"/>
              </a:lnSpc>
              <a:spcBef>
                <a:spcPts val="900"/>
              </a:spcBef>
              <a:spcAft>
                <a:spcPts val="1800"/>
              </a:spcAft>
            </a:pPr>
            <a:r>
              <a:rPr lang="en-GB" b="1" dirty="0"/>
              <a:t>To pursue a strategy leading to high quality, fast connectivity across the UK, regardless of the provider. </a:t>
            </a:r>
          </a:p>
        </p:txBody>
      </p:sp>
    </p:spTree>
    <p:extLst>
      <p:ext uri="{BB962C8B-B14F-4D97-AF65-F5344CB8AC3E}">
        <p14:creationId xmlns:p14="http://schemas.microsoft.com/office/powerpoint/2010/main" val="413237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Objectives</a:t>
            </a:r>
          </a:p>
        </p:txBody>
      </p:sp>
      <p:sp>
        <p:nvSpPr>
          <p:cNvPr id="17" name="Content Placeholder 5">
            <a:extLst>
              <a:ext uri="{FF2B5EF4-FFF2-40B4-BE49-F238E27FC236}">
                <a16:creationId xmlns:a16="http://schemas.microsoft.com/office/drawing/2014/main" id="{60C6B62A-03AA-4927-85B0-C84418B6FCEE}"/>
              </a:ext>
            </a:extLst>
          </p:cNvPr>
          <p:cNvSpPr txBox="1">
            <a:spLocks/>
          </p:cNvSpPr>
          <p:nvPr/>
        </p:nvSpPr>
        <p:spPr>
          <a:xfrm>
            <a:off x="971550" y="2483739"/>
            <a:ext cx="7669530" cy="3257550"/>
          </a:xfrm>
          <a:prstGeom prst="rect">
            <a:avLst/>
          </a:prstGeom>
        </p:spPr>
        <p:txBody>
          <a:bodyPr vert="horz" lIns="68580" tIns="34290" rIns="68580" bIns="34290" rtlCol="0">
            <a:normAutofit fontScale="25000" lnSpcReduction="20000"/>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a:lnSpc>
                <a:spcPct val="100000"/>
              </a:lnSpc>
              <a:spcBef>
                <a:spcPts val="900"/>
              </a:spcBef>
              <a:spcAft>
                <a:spcPts val="1800"/>
              </a:spcAft>
            </a:pPr>
            <a:endParaRPr lang="en-GB" sz="1800" b="1" dirty="0"/>
          </a:p>
          <a:p>
            <a:pPr>
              <a:lnSpc>
                <a:spcPct val="100000"/>
              </a:lnSpc>
              <a:spcBef>
                <a:spcPts val="900"/>
              </a:spcBef>
              <a:spcAft>
                <a:spcPts val="1800"/>
              </a:spcAft>
            </a:pPr>
            <a:r>
              <a:rPr lang="en-GB" sz="9600" b="1" dirty="0"/>
              <a:t>To promote Fibre to the Premises as a crucially important utility.</a:t>
            </a:r>
          </a:p>
          <a:p>
            <a:pPr>
              <a:lnSpc>
                <a:spcPct val="100000"/>
              </a:lnSpc>
              <a:spcBef>
                <a:spcPts val="900"/>
              </a:spcBef>
              <a:spcAft>
                <a:spcPts val="1800"/>
              </a:spcAft>
            </a:pPr>
            <a:r>
              <a:rPr lang="en-GB" sz="9600" b="1" dirty="0"/>
              <a:t>To identify the problems and seek out solutions, focusing on the need and how we propose to meet it.</a:t>
            </a:r>
          </a:p>
          <a:p>
            <a:pPr>
              <a:lnSpc>
                <a:spcPct val="100000"/>
              </a:lnSpc>
              <a:spcBef>
                <a:spcPts val="900"/>
              </a:spcBef>
              <a:spcAft>
                <a:spcPts val="1800"/>
              </a:spcAft>
            </a:pPr>
            <a:r>
              <a:rPr lang="en-GB" sz="9600" b="1" dirty="0"/>
              <a:t>To support the government in introducing sound and innovative digital policies relevant to the present global economic conditions</a:t>
            </a:r>
            <a:r>
              <a:rPr lang="en-GB" sz="1800" b="1" dirty="0"/>
              <a:t>.</a:t>
            </a:r>
          </a:p>
        </p:txBody>
      </p:sp>
    </p:spTree>
    <p:extLst>
      <p:ext uri="{BB962C8B-B14F-4D97-AF65-F5344CB8AC3E}">
        <p14:creationId xmlns:p14="http://schemas.microsoft.com/office/powerpoint/2010/main" val="201595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Forum Discussion Topics</a:t>
            </a:r>
          </a:p>
        </p:txBody>
      </p:sp>
      <p:sp>
        <p:nvSpPr>
          <p:cNvPr id="17" name="Content Placeholder 5">
            <a:extLst>
              <a:ext uri="{FF2B5EF4-FFF2-40B4-BE49-F238E27FC236}">
                <a16:creationId xmlns:a16="http://schemas.microsoft.com/office/drawing/2014/main" id="{60C6B62A-03AA-4927-85B0-C84418B6FCEE}"/>
              </a:ext>
            </a:extLst>
          </p:cNvPr>
          <p:cNvSpPr txBox="1">
            <a:spLocks/>
          </p:cNvSpPr>
          <p:nvPr/>
        </p:nvSpPr>
        <p:spPr>
          <a:xfrm>
            <a:off x="971550" y="2226563"/>
            <a:ext cx="4693158" cy="3974211"/>
          </a:xfrm>
          <a:prstGeom prst="rect">
            <a:avLst/>
          </a:prstGeom>
        </p:spPr>
        <p:txBody>
          <a:bodyPr vert="horz" lIns="68580" tIns="34290" rIns="68580" bIns="34290" rtlCol="0">
            <a:normAutofit lnSpcReduction="10000"/>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a:lnSpc>
                <a:spcPct val="100000"/>
              </a:lnSpc>
              <a:spcBef>
                <a:spcPts val="900"/>
              </a:spcBef>
              <a:spcAft>
                <a:spcPts val="1800"/>
              </a:spcAft>
            </a:pPr>
            <a:endParaRPr lang="en-GB" sz="1800" b="1" dirty="0"/>
          </a:p>
          <a:p>
            <a:pPr>
              <a:lnSpc>
                <a:spcPct val="107000"/>
              </a:lnSpc>
              <a:spcAft>
                <a:spcPts val="600"/>
              </a:spcAft>
            </a:pPr>
            <a:r>
              <a:rPr lang="en-GB" sz="2000" b="1" dirty="0">
                <a:latin typeface="Calibri" panose="020F0502020204030204" pitchFamily="34" charset="0"/>
                <a:ea typeface="Calibri" panose="020F0502020204030204" pitchFamily="34" charset="0"/>
                <a:cs typeface="Times New Roman" panose="02020603050405020304" pitchFamily="18" charset="0"/>
              </a:rPr>
              <a:t>Funding and Investment </a:t>
            </a:r>
            <a:r>
              <a:rPr lang="en-GB" sz="2000" dirty="0">
                <a:solidFill>
                  <a:srgbClr val="808080"/>
                </a:solidFill>
                <a:latin typeface="Calibri" panose="020F0502020204030204" pitchFamily="34" charset="0"/>
                <a:ea typeface="Calibri" panose="020F0502020204030204" pitchFamily="34" charset="0"/>
                <a:cs typeface="Times New Roman" panose="02020603050405020304" pitchFamily="18" charset="0"/>
              </a:rPr>
              <a:t>- </a:t>
            </a:r>
            <a:r>
              <a:rPr lang="en-GB" sz="2000" i="1" dirty="0">
                <a:solidFill>
                  <a:srgbClr val="808080"/>
                </a:solidFill>
                <a:latin typeface="Calibri" panose="020F0502020204030204" pitchFamily="34" charset="0"/>
                <a:ea typeface="Calibri" panose="020F0502020204030204" pitchFamily="34" charset="0"/>
                <a:cs typeface="Times New Roman" panose="02020603050405020304" pitchFamily="18" charset="0"/>
              </a:rPr>
              <a:t>Access to funding; new sources of capital; input to the Forum provided by one of the UK’s largest and longest established investment houses</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2000" b="1" dirty="0">
                <a:latin typeface="Calibri" panose="020F0502020204030204" pitchFamily="34" charset="0"/>
                <a:ea typeface="Calibri" panose="020F0502020204030204" pitchFamily="34" charset="0"/>
                <a:cs typeface="Times New Roman" panose="02020603050405020304" pitchFamily="18" charset="0"/>
              </a:rPr>
              <a:t>Government Programmes (Local Full Fibre Networks and 5G) </a:t>
            </a:r>
            <a:r>
              <a:rPr lang="en-GB" sz="2000" i="1" dirty="0">
                <a:solidFill>
                  <a:srgbClr val="808080"/>
                </a:solidFill>
                <a:latin typeface="Calibri" panose="020F0502020204030204" pitchFamily="34" charset="0"/>
                <a:ea typeface="Calibri" panose="020F0502020204030204" pitchFamily="34" charset="0"/>
                <a:cs typeface="Times New Roman" panose="02020603050405020304" pitchFamily="18" charset="0"/>
              </a:rPr>
              <a:t>- Forum support from the Department for Digital, Culture, Media and Sport. </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close up of a green field&#10;&#10;Description generated with high confidence">
            <a:extLst>
              <a:ext uri="{FF2B5EF4-FFF2-40B4-BE49-F238E27FC236}">
                <a16:creationId xmlns:a16="http://schemas.microsoft.com/office/drawing/2014/main" id="{D69C99AC-F77D-41AE-B3F7-3AFCE6A4C6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930045" y="3380865"/>
            <a:ext cx="2977642" cy="1984506"/>
          </a:xfrm>
          <a:prstGeom prst="rect">
            <a:avLst/>
          </a:prstGeom>
        </p:spPr>
      </p:pic>
    </p:spTree>
    <p:extLst>
      <p:ext uri="{BB962C8B-B14F-4D97-AF65-F5344CB8AC3E}">
        <p14:creationId xmlns:p14="http://schemas.microsoft.com/office/powerpoint/2010/main" val="1229941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Forum Discussion Topics</a:t>
            </a:r>
          </a:p>
        </p:txBody>
      </p:sp>
      <p:sp>
        <p:nvSpPr>
          <p:cNvPr id="17" name="Content Placeholder 5">
            <a:extLst>
              <a:ext uri="{FF2B5EF4-FFF2-40B4-BE49-F238E27FC236}">
                <a16:creationId xmlns:a16="http://schemas.microsoft.com/office/drawing/2014/main" id="{60C6B62A-03AA-4927-85B0-C84418B6FCEE}"/>
              </a:ext>
            </a:extLst>
          </p:cNvPr>
          <p:cNvSpPr txBox="1">
            <a:spLocks/>
          </p:cNvSpPr>
          <p:nvPr/>
        </p:nvSpPr>
        <p:spPr>
          <a:xfrm>
            <a:off x="971550" y="2226563"/>
            <a:ext cx="4693158" cy="4107561"/>
          </a:xfrm>
          <a:prstGeom prst="rect">
            <a:avLst/>
          </a:prstGeom>
        </p:spPr>
        <p:txBody>
          <a:bodyPr vert="horz" lIns="68580" tIns="34290" rIns="68580" bIns="34290" rtlCol="0">
            <a:normAutofit fontScale="85000" lnSpcReduction="20000"/>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a:lnSpc>
                <a:spcPct val="100000"/>
              </a:lnSpc>
              <a:spcBef>
                <a:spcPts val="900"/>
              </a:spcBef>
              <a:spcAft>
                <a:spcPts val="1800"/>
              </a:spcAft>
            </a:pPr>
            <a:endParaRPr lang="en-GB" sz="1800" b="1" dirty="0"/>
          </a:p>
          <a:p>
            <a:pPr>
              <a:lnSpc>
                <a:spcPct val="100000"/>
              </a:lnSpc>
              <a:spcBef>
                <a:spcPts val="900"/>
              </a:spcBef>
              <a:spcAft>
                <a:spcPts val="1800"/>
              </a:spcAft>
            </a:pPr>
            <a:r>
              <a:rPr lang="en-GB" sz="2100" b="1" dirty="0"/>
              <a:t>Access to Fibre - </a:t>
            </a:r>
            <a:r>
              <a:rPr lang="en-GB" sz="2100" dirty="0"/>
              <a:t>Dark fibre access; BT; Openreach; ISP competition; Ofcom regulations; rural landscape challenges; etc. </a:t>
            </a:r>
            <a:endParaRPr lang="en-GB" sz="2100" b="1" dirty="0"/>
          </a:p>
          <a:p>
            <a:pPr>
              <a:lnSpc>
                <a:spcPct val="100000"/>
              </a:lnSpc>
              <a:spcBef>
                <a:spcPts val="900"/>
              </a:spcBef>
              <a:spcAft>
                <a:spcPts val="1800"/>
              </a:spcAft>
            </a:pPr>
            <a:r>
              <a:rPr lang="en-GB" sz="2100" b="1" dirty="0"/>
              <a:t>Industry Skills Shortage - </a:t>
            </a:r>
            <a:r>
              <a:rPr lang="en-GB" sz="2100" dirty="0"/>
              <a:t>Need for qualification standardisation; lack of cohesive training programmes across providers; lack of suitable digital connectivity apprenticeships; etc. </a:t>
            </a:r>
            <a:endParaRPr lang="en-GB" sz="2100" b="1" dirty="0"/>
          </a:p>
          <a:p>
            <a:pPr>
              <a:lnSpc>
                <a:spcPct val="100000"/>
              </a:lnSpc>
              <a:spcBef>
                <a:spcPts val="900"/>
              </a:spcBef>
              <a:spcAft>
                <a:spcPts val="1800"/>
              </a:spcAft>
            </a:pPr>
            <a:r>
              <a:rPr lang="en-GB" sz="2100" b="1" dirty="0"/>
              <a:t>Impact of Brexit - </a:t>
            </a:r>
            <a:r>
              <a:rPr lang="en-GB" sz="2100" dirty="0"/>
              <a:t>The government’s Post-Brexit Digital Strategy; roll-out of 5G, data security; etc. </a:t>
            </a:r>
          </a:p>
        </p:txBody>
      </p:sp>
      <p:pic>
        <p:nvPicPr>
          <p:cNvPr id="4" name="Picture 3" descr="A picture containing person, indoor, music&#10;&#10;Description generated with very high confidence">
            <a:extLst>
              <a:ext uri="{FF2B5EF4-FFF2-40B4-BE49-F238E27FC236}">
                <a16:creationId xmlns:a16="http://schemas.microsoft.com/office/drawing/2014/main" id="{0566A1F0-E4AB-4E14-B032-F489E72DA6D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58676" y="3394352"/>
            <a:ext cx="3002587" cy="2001131"/>
          </a:xfrm>
          <a:prstGeom prst="rect">
            <a:avLst/>
          </a:prstGeom>
        </p:spPr>
      </p:pic>
    </p:spTree>
    <p:extLst>
      <p:ext uri="{BB962C8B-B14F-4D97-AF65-F5344CB8AC3E}">
        <p14:creationId xmlns:p14="http://schemas.microsoft.com/office/powerpoint/2010/main" val="368043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Inaugural Meeting of UKFCF</a:t>
            </a:r>
          </a:p>
        </p:txBody>
      </p:sp>
      <p:sp>
        <p:nvSpPr>
          <p:cNvPr id="17" name="Content Placeholder 5">
            <a:extLst>
              <a:ext uri="{FF2B5EF4-FFF2-40B4-BE49-F238E27FC236}">
                <a16:creationId xmlns:a16="http://schemas.microsoft.com/office/drawing/2014/main" id="{60C6B62A-03AA-4927-85B0-C84418B6FCEE}"/>
              </a:ext>
            </a:extLst>
          </p:cNvPr>
          <p:cNvSpPr txBox="1">
            <a:spLocks/>
          </p:cNvSpPr>
          <p:nvPr/>
        </p:nvSpPr>
        <p:spPr>
          <a:xfrm>
            <a:off x="971550" y="2385890"/>
            <a:ext cx="7200900" cy="3938710"/>
          </a:xfrm>
          <a:prstGeom prst="rect">
            <a:avLst/>
          </a:prstGeom>
        </p:spPr>
        <p:txBody>
          <a:bodyPr vert="horz" lIns="68580" tIns="34290" rIns="68580" bIns="34290" rtlCol="0">
            <a:normAutofit lnSpcReduction="10000"/>
          </a:bodyPr>
          <a:lst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a:lstStyle>
          <a:p>
            <a:pPr>
              <a:lnSpc>
                <a:spcPct val="100000"/>
              </a:lnSpc>
              <a:spcBef>
                <a:spcPts val="900"/>
              </a:spcBef>
              <a:spcAft>
                <a:spcPts val="1800"/>
              </a:spcAft>
            </a:pPr>
            <a:r>
              <a:rPr lang="en-GB" sz="1800" b="1" dirty="0"/>
              <a:t>First quarterly meeting</a:t>
            </a:r>
          </a:p>
          <a:p>
            <a:pPr>
              <a:lnSpc>
                <a:spcPct val="100000"/>
              </a:lnSpc>
              <a:spcBef>
                <a:spcPts val="900"/>
              </a:spcBef>
              <a:spcAft>
                <a:spcPts val="1800"/>
              </a:spcAft>
            </a:pPr>
            <a:r>
              <a:rPr lang="en-GB" sz="1800" b="1" dirty="0"/>
              <a:t>September 2017</a:t>
            </a:r>
          </a:p>
          <a:p>
            <a:pPr>
              <a:lnSpc>
                <a:spcPct val="100000"/>
              </a:lnSpc>
              <a:spcBef>
                <a:spcPts val="900"/>
              </a:spcBef>
              <a:spcAft>
                <a:spcPts val="1800"/>
              </a:spcAft>
            </a:pPr>
            <a:r>
              <a:rPr lang="en-US" sz="1800" b="1" dirty="0"/>
              <a:t>Held at Grant Thornton, London</a:t>
            </a:r>
            <a:endParaRPr lang="en-GB" sz="1800" b="1" dirty="0"/>
          </a:p>
          <a:p>
            <a:pPr>
              <a:lnSpc>
                <a:spcPct val="100000"/>
              </a:lnSpc>
              <a:spcBef>
                <a:spcPts val="900"/>
              </a:spcBef>
            </a:pPr>
            <a:r>
              <a:rPr lang="en-US" sz="1800" b="1" dirty="0"/>
              <a:t>Topics: </a:t>
            </a:r>
          </a:p>
          <a:p>
            <a:pPr lvl="1">
              <a:lnSpc>
                <a:spcPct val="100000"/>
              </a:lnSpc>
              <a:spcBef>
                <a:spcPts val="675"/>
              </a:spcBef>
              <a:spcAft>
                <a:spcPts val="450"/>
              </a:spcAft>
            </a:pPr>
            <a:r>
              <a:rPr lang="en-US" sz="1500" b="1" dirty="0"/>
              <a:t>UK </a:t>
            </a:r>
            <a:r>
              <a:rPr lang="en-US" sz="1500" b="1" dirty="0" err="1"/>
              <a:t>Fibre</a:t>
            </a:r>
            <a:r>
              <a:rPr lang="en-US" sz="1500" b="1" dirty="0"/>
              <a:t> Optic Connectivity Landscape</a:t>
            </a:r>
          </a:p>
          <a:p>
            <a:pPr lvl="1">
              <a:lnSpc>
                <a:spcPct val="100000"/>
              </a:lnSpc>
              <a:spcBef>
                <a:spcPts val="450"/>
              </a:spcBef>
              <a:spcAft>
                <a:spcPts val="450"/>
              </a:spcAft>
            </a:pPr>
            <a:r>
              <a:rPr lang="en-US" sz="1500" b="1" dirty="0"/>
              <a:t>Universal Services Obligation</a:t>
            </a:r>
          </a:p>
          <a:p>
            <a:pPr lvl="1">
              <a:lnSpc>
                <a:spcPct val="100000"/>
              </a:lnSpc>
              <a:spcBef>
                <a:spcPts val="450"/>
              </a:spcBef>
              <a:spcAft>
                <a:spcPts val="450"/>
              </a:spcAft>
            </a:pPr>
            <a:r>
              <a:rPr lang="en-US" sz="1500" b="1" dirty="0"/>
              <a:t>Business Rates and </a:t>
            </a:r>
            <a:r>
              <a:rPr lang="en-US" sz="1500" b="1" dirty="0" err="1"/>
              <a:t>Fibre</a:t>
            </a:r>
            <a:r>
              <a:rPr lang="en-US" sz="1500" b="1" dirty="0"/>
              <a:t> Tax</a:t>
            </a:r>
          </a:p>
          <a:p>
            <a:pPr lvl="1">
              <a:lnSpc>
                <a:spcPct val="100000"/>
              </a:lnSpc>
              <a:spcBef>
                <a:spcPts val="450"/>
              </a:spcBef>
              <a:spcAft>
                <a:spcPts val="450"/>
              </a:spcAft>
            </a:pPr>
            <a:r>
              <a:rPr lang="en-US" sz="1500" b="1" dirty="0"/>
              <a:t>Openreach Dark </a:t>
            </a:r>
            <a:r>
              <a:rPr lang="en-US" sz="1500" b="1" dirty="0" err="1"/>
              <a:t>Fibre</a:t>
            </a:r>
            <a:r>
              <a:rPr lang="en-US" sz="1500" b="1" dirty="0"/>
              <a:t> Access</a:t>
            </a:r>
          </a:p>
          <a:p>
            <a:pPr lvl="1">
              <a:lnSpc>
                <a:spcPct val="100000"/>
              </a:lnSpc>
              <a:spcBef>
                <a:spcPts val="450"/>
              </a:spcBef>
              <a:spcAft>
                <a:spcPts val="450"/>
              </a:spcAft>
            </a:pPr>
            <a:r>
              <a:rPr lang="en-US" sz="1500" b="1" dirty="0"/>
              <a:t>The Digital Divide</a:t>
            </a:r>
          </a:p>
          <a:p>
            <a:pPr marL="0" indent="0">
              <a:lnSpc>
                <a:spcPct val="100000"/>
              </a:lnSpc>
              <a:spcBef>
                <a:spcPts val="900"/>
              </a:spcBef>
              <a:spcAft>
                <a:spcPts val="1800"/>
              </a:spcAft>
              <a:buNone/>
            </a:pPr>
            <a:endParaRPr lang="en-GB" sz="1800" b="1" dirty="0"/>
          </a:p>
        </p:txBody>
      </p:sp>
      <p:pic>
        <p:nvPicPr>
          <p:cNvPr id="4" name="Picture 3" descr="A person in a suit standing in front of a window&#10;&#10;Description generated with very high confidence">
            <a:extLst>
              <a:ext uri="{FF2B5EF4-FFF2-40B4-BE49-F238E27FC236}">
                <a16:creationId xmlns:a16="http://schemas.microsoft.com/office/drawing/2014/main" id="{570F13FC-B02C-4B10-9D97-99B65C1D460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89964" y="2606873"/>
            <a:ext cx="2286000" cy="1467612"/>
          </a:xfrm>
          <a:prstGeom prst="rect">
            <a:avLst/>
          </a:prstGeom>
        </p:spPr>
      </p:pic>
      <p:pic>
        <p:nvPicPr>
          <p:cNvPr id="8" name="Picture 7" descr="A group of people sitting in a room&#10;&#10;Description generated with very high confidence">
            <a:extLst>
              <a:ext uri="{FF2B5EF4-FFF2-40B4-BE49-F238E27FC236}">
                <a16:creationId xmlns:a16="http://schemas.microsoft.com/office/drawing/2014/main" id="{0463EBF4-F617-498F-8134-B96AEA1D78E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89964" y="4202188"/>
            <a:ext cx="2286000" cy="1520190"/>
          </a:xfrm>
          <a:prstGeom prst="rect">
            <a:avLst/>
          </a:prstGeom>
        </p:spPr>
      </p:pic>
    </p:spTree>
    <p:extLst>
      <p:ext uri="{BB962C8B-B14F-4D97-AF65-F5344CB8AC3E}">
        <p14:creationId xmlns:p14="http://schemas.microsoft.com/office/powerpoint/2010/main" val="367584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les Direction 16X9">
  <a:themeElements>
    <a:clrScheme name="Custom 9">
      <a:dk1>
        <a:srgbClr val="595959"/>
      </a:dk1>
      <a:lt1>
        <a:sysClr val="window" lastClr="FFFFFF"/>
      </a:lt1>
      <a:dk2>
        <a:srgbClr val="000000"/>
      </a:dk2>
      <a:lt2>
        <a:srgbClr val="F2F2F2"/>
      </a:lt2>
      <a:accent1>
        <a:srgbClr val="FFFF00"/>
      </a:accent1>
      <a:accent2>
        <a:srgbClr val="2C2C2C"/>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rection presentation (widescreen).potx" id="{D17AB31B-F25B-45F4-B34E-C6982D129A29}" vid="{B63A7B92-8C2A-4E6A-9062-768A2448E61C}"/>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5092</TotalTime>
  <Words>840</Words>
  <Application>Microsoft Office PowerPoint</Application>
  <PresentationFormat>On-screen Show (4:3)</PresentationFormat>
  <Paragraphs>109</Paragraphs>
  <Slides>17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Book Antiqua</vt:lpstr>
      <vt:lpstr>Calibri</vt:lpstr>
      <vt:lpstr>Open Sans</vt:lpstr>
      <vt:lpstr>Times New Roman</vt:lpstr>
      <vt:lpstr>Sales Direction 16X9</vt:lpstr>
      <vt:lpstr>Introduction to  </vt:lpstr>
      <vt:lpstr>PowerPoint Presentation</vt:lpstr>
      <vt:lpstr>PowerPoint Presentation</vt:lpstr>
      <vt:lpstr>Background</vt:lpstr>
      <vt:lpstr>Key Objectives</vt:lpstr>
      <vt:lpstr>Key Objectives</vt:lpstr>
      <vt:lpstr>Forum Discussion Topics</vt:lpstr>
      <vt:lpstr>Forum Discussion Topics</vt:lpstr>
      <vt:lpstr>Inaugural Meeting of UKFCF</vt:lpstr>
      <vt:lpstr>Deeside Business Forum Connectivity Conference</vt:lpstr>
      <vt:lpstr>UKFCF at the Houses of Parliament</vt:lpstr>
      <vt:lpstr>Quarterly Meetings</vt:lpstr>
      <vt:lpstr>The Future</vt:lpstr>
      <vt:lpstr>The Future</vt:lpstr>
      <vt:lpstr>Our Next Meeting</vt:lpstr>
      <vt:lpstr>Useful Links</vt:lpstr>
      <vt:lpstr>01244 283069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 Layout</dc:title>
  <dc:creator>Stephanie Roberts</dc:creator>
  <cp:lastModifiedBy>Ryan Konkolewski</cp:lastModifiedBy>
  <cp:revision>79</cp:revision>
  <dcterms:created xsi:type="dcterms:W3CDTF">2018-08-30T12:27:34Z</dcterms:created>
  <dcterms:modified xsi:type="dcterms:W3CDTF">2018-09-07T15:56:59Z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