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44"/>
  </p:notesMasterIdLst>
  <p:sldIdLst>
    <p:sldId id="256" r:id="rId4"/>
    <p:sldId id="257" r:id="rId5"/>
    <p:sldId id="258"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62" r:id="rId20"/>
    <p:sldId id="273" r:id="rId21"/>
    <p:sldId id="274" r:id="rId22"/>
    <p:sldId id="275" r:id="rId23"/>
    <p:sldId id="276" r:id="rId24"/>
    <p:sldId id="277" r:id="rId25"/>
    <p:sldId id="278" r:id="rId26"/>
    <p:sldId id="281" r:id="rId27"/>
    <p:sldId id="282" r:id="rId28"/>
    <p:sldId id="296" r:id="rId29"/>
    <p:sldId id="280" r:id="rId30"/>
    <p:sldId id="283" r:id="rId31"/>
    <p:sldId id="284" r:id="rId32"/>
    <p:sldId id="285" r:id="rId33"/>
    <p:sldId id="286" r:id="rId34"/>
    <p:sldId id="287" r:id="rId35"/>
    <p:sldId id="288" r:id="rId36"/>
    <p:sldId id="289" r:id="rId37"/>
    <p:sldId id="290" r:id="rId38"/>
    <p:sldId id="291" r:id="rId39"/>
    <p:sldId id="293" r:id="rId40"/>
    <p:sldId id="294" r:id="rId41"/>
    <p:sldId id="292" r:id="rId42"/>
    <p:sldId id="295"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29" autoAdjust="0"/>
  </p:normalViewPr>
  <p:slideViewPr>
    <p:cSldViewPr snapToGrid="0">
      <p:cViewPr varScale="1">
        <p:scale>
          <a:sx n="97" d="100"/>
          <a:sy n="97" d="100"/>
        </p:scale>
        <p:origin x="13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pPr algn="ctr"/>
            <a:r>
              <a:rPr lang="en-US" sz="4400" b="0" strike="noStrike" spc="-1">
                <a:latin typeface="Arial"/>
              </a:rPr>
              <a:t>Click to move the slide</a:t>
            </a:r>
          </a:p>
        </p:txBody>
      </p:sp>
      <p:sp>
        <p:nvSpPr>
          <p:cNvPr id="115"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116"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117"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118"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119" name="PlaceHolder 6"/>
          <p:cNvSpPr>
            <a:spLocks noGrp="1"/>
          </p:cNvSpPr>
          <p:nvPr>
            <p:ph type="sldNum"/>
          </p:nvPr>
        </p:nvSpPr>
        <p:spPr>
          <a:xfrm>
            <a:off x="4399200" y="9555480"/>
            <a:ext cx="3372840" cy="502560"/>
          </a:xfrm>
          <a:prstGeom prst="rect">
            <a:avLst/>
          </a:prstGeom>
        </p:spPr>
        <p:txBody>
          <a:bodyPr lIns="0" tIns="0" rIns="0" bIns="0" anchor="b"/>
          <a:lstStyle/>
          <a:p>
            <a:pPr algn="r"/>
            <a:fld id="{16721397-9CB1-452C-BA1F-5391A4B048D2}"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noRot="1" noChangeAspect="1"/>
          </p:cNvSpPr>
          <p:nvPr>
            <p:ph type="sldImg"/>
          </p:nvPr>
        </p:nvSpPr>
        <p:spPr>
          <a:xfrm>
            <a:off x="1497013" y="1200150"/>
            <a:ext cx="4318000" cy="3238500"/>
          </a:xfrm>
          <a:prstGeom prst="rect">
            <a:avLst/>
          </a:prstGeom>
        </p:spPr>
      </p:sp>
      <p:sp>
        <p:nvSpPr>
          <p:cNvPr id="274"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560">
              <a:lnSpc>
                <a:spcPct val="100000"/>
              </a:lnSpc>
            </a:pPr>
            <a:endParaRPr lang="en-US" sz="2000" b="0" strike="noStrike" spc="-1" dirty="0">
              <a:latin typeface="Arial"/>
            </a:endParaRPr>
          </a:p>
        </p:txBody>
      </p:sp>
      <p:sp>
        <p:nvSpPr>
          <p:cNvPr id="275"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50E8767D-FFAF-489E-8CB5-09F79D716A2D}" type="slidenum">
              <a:rPr lang="en-US" sz="1200" b="0" strike="noStrike" spc="-1">
                <a:solidFill>
                  <a:srgbClr val="000000"/>
                </a:solidFill>
                <a:latin typeface="+mn-lt"/>
                <a:ea typeface="+mn-ea"/>
              </a:rPr>
              <a:t>1</a:t>
            </a:fld>
            <a:endParaRPr lang="en-US" sz="12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PlaceHolder 1"/>
          <p:cNvSpPr>
            <a:spLocks noGrp="1" noRot="1" noChangeAspect="1"/>
          </p:cNvSpPr>
          <p:nvPr>
            <p:ph type="sldImg"/>
          </p:nvPr>
        </p:nvSpPr>
        <p:spPr>
          <a:xfrm>
            <a:off x="1497013" y="1200150"/>
            <a:ext cx="4318000" cy="3238500"/>
          </a:xfrm>
          <a:prstGeom prst="rect">
            <a:avLst/>
          </a:prstGeom>
        </p:spPr>
      </p:sp>
      <p:sp>
        <p:nvSpPr>
          <p:cNvPr id="303"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r>
              <a:rPr lang="en-US" sz="2000" b="0" strike="noStrike" spc="-1">
                <a:latin typeface="Arial"/>
              </a:rPr>
              <a:t>The website was RightPathDrugRehab.com, which claimed to be a luxury rehab facility in Wisconsin. The problem is that all the reviews were posted about the same time, the location belongs to a bank, and there is no lead on who the company actually is using the website.</a:t>
            </a:r>
          </a:p>
        </p:txBody>
      </p:sp>
      <p:sp>
        <p:nvSpPr>
          <p:cNvPr id="304"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707C38BE-EF0C-43A8-A61D-7EE3A4506C46}" type="slidenum">
              <a:rPr lang="en-US" sz="1200" b="0" strike="noStrike" spc="-1">
                <a:solidFill>
                  <a:srgbClr val="000000"/>
                </a:solidFill>
                <a:latin typeface="+mn-lt"/>
                <a:ea typeface="+mn-ea"/>
              </a:rPr>
              <a:t>16</a:t>
            </a:fld>
            <a:endParaRPr lang="en-US" sz="1200" b="0" strike="noStrike"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noRot="1" noChangeAspect="1"/>
          </p:cNvSpPr>
          <p:nvPr>
            <p:ph type="sldImg"/>
          </p:nvPr>
        </p:nvSpPr>
        <p:spPr>
          <a:xfrm>
            <a:off x="1497013" y="1200150"/>
            <a:ext cx="4318000" cy="3238500"/>
          </a:xfrm>
          <a:prstGeom prst="rect">
            <a:avLst/>
          </a:prstGeom>
        </p:spPr>
      </p:sp>
      <p:sp>
        <p:nvSpPr>
          <p:cNvPr id="292" name="PlaceHolder 2"/>
          <p:cNvSpPr>
            <a:spLocks noGrp="1"/>
          </p:cNvSpPr>
          <p:nvPr>
            <p:ph type="body"/>
          </p:nvPr>
        </p:nvSpPr>
        <p:spPr>
          <a:xfrm>
            <a:off x="731520" y="4620600"/>
            <a:ext cx="5850000" cy="3778200"/>
          </a:xfrm>
          <a:prstGeom prst="rect">
            <a:avLst/>
          </a:prstGeom>
        </p:spPr>
        <p:txBody>
          <a:bodyPr lIns="96480" tIns="48240" rIns="96480" bIns="48240"/>
          <a:lstStyle/>
          <a:p>
            <a:endParaRPr lang="en-US" sz="2000" b="0" strike="noStrike" spc="-1">
              <a:latin typeface="Arial"/>
            </a:endParaRPr>
          </a:p>
        </p:txBody>
      </p:sp>
      <p:sp>
        <p:nvSpPr>
          <p:cNvPr id="293"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A9797CC0-96B4-4F6A-A084-12B42BC968B3}" type="slidenum">
              <a:rPr lang="en-US" sz="1200" b="0" strike="noStrike" spc="-1">
                <a:solidFill>
                  <a:srgbClr val="000000"/>
                </a:solidFill>
                <a:latin typeface="+mn-lt"/>
                <a:ea typeface="+mn-ea"/>
              </a:rPr>
              <a:t>17</a:t>
            </a:fld>
            <a:endParaRPr lang="en-US" sz="1200" b="0" strike="noStrike"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PlaceHolder 1"/>
          <p:cNvSpPr>
            <a:spLocks noGrp="1" noRot="1" noChangeAspect="1"/>
          </p:cNvSpPr>
          <p:nvPr>
            <p:ph type="sldImg"/>
          </p:nvPr>
        </p:nvSpPr>
        <p:spPr>
          <a:xfrm>
            <a:off x="1497013" y="1200150"/>
            <a:ext cx="4318000" cy="3238500"/>
          </a:xfrm>
          <a:prstGeom prst="rect">
            <a:avLst/>
          </a:prstGeom>
        </p:spPr>
      </p:sp>
      <p:sp>
        <p:nvSpPr>
          <p:cNvPr id="306"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r>
              <a:rPr lang="en-US" sz="2000" b="0" strike="noStrike" spc="-1">
                <a:latin typeface="Arial"/>
              </a:rPr>
              <a:t>The website was RightPathDrugRehab.com, which claimed to be a luxury rehab facility in Wisconsin. The problem is that all the reviews were posted about the same time, the location belongs to a bank, and there is no lead on who the company actually is using the website.</a:t>
            </a:r>
          </a:p>
        </p:txBody>
      </p:sp>
      <p:sp>
        <p:nvSpPr>
          <p:cNvPr id="307"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6C3BB56F-F46F-41AD-B448-77174C05A25A}" type="slidenum">
              <a:rPr lang="en-US" sz="1200" b="0" strike="noStrike" spc="-1">
                <a:solidFill>
                  <a:srgbClr val="000000"/>
                </a:solidFill>
                <a:latin typeface="+mn-lt"/>
                <a:ea typeface="+mn-ea"/>
              </a:rPr>
              <a:t>18</a:t>
            </a:fld>
            <a:endParaRPr lang="en-US" sz="1200" b="0" strike="noStrike" spc="-1">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1497013" y="1200150"/>
            <a:ext cx="4318000" cy="3238500"/>
          </a:xfrm>
          <a:prstGeom prst="rect">
            <a:avLst/>
          </a:prstGeom>
        </p:spPr>
      </p:sp>
      <p:sp>
        <p:nvSpPr>
          <p:cNvPr id="309"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10"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C6E00684-9569-442A-9E5E-65F4F9C8D0DE}" type="slidenum">
              <a:rPr lang="en-US" sz="1200" b="0" strike="noStrike" spc="-1">
                <a:solidFill>
                  <a:srgbClr val="000000"/>
                </a:solidFill>
                <a:latin typeface="+mn-lt"/>
                <a:ea typeface="+mn-ea"/>
              </a:rPr>
              <a:t>19</a:t>
            </a:fld>
            <a:endParaRPr lang="en-US" sz="1200" b="0" strike="noStrike" spc="-1">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PlaceHolder 1"/>
          <p:cNvSpPr>
            <a:spLocks noGrp="1" noRot="1" noChangeAspect="1"/>
          </p:cNvSpPr>
          <p:nvPr>
            <p:ph type="sldImg"/>
          </p:nvPr>
        </p:nvSpPr>
        <p:spPr>
          <a:xfrm>
            <a:off x="1497013" y="1200150"/>
            <a:ext cx="4318000" cy="3238500"/>
          </a:xfrm>
          <a:prstGeom prst="rect">
            <a:avLst/>
          </a:prstGeom>
        </p:spPr>
      </p:sp>
      <p:sp>
        <p:nvSpPr>
          <p:cNvPr id="312"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13"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F66A81B5-B58B-4B2F-AAA3-FD2775A60483}" type="slidenum">
              <a:rPr lang="en-US" sz="1200" b="0" strike="noStrike" spc="-1">
                <a:solidFill>
                  <a:srgbClr val="000000"/>
                </a:solidFill>
                <a:latin typeface="+mn-lt"/>
                <a:ea typeface="+mn-ea"/>
              </a:rPr>
              <a:t>20</a:t>
            </a:fld>
            <a:endParaRPr lang="en-US" sz="1200" b="0" strike="noStrike" spc="-1">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PlaceHolder 1"/>
          <p:cNvSpPr>
            <a:spLocks noGrp="1" noRot="1" noChangeAspect="1"/>
          </p:cNvSpPr>
          <p:nvPr>
            <p:ph type="sldImg"/>
          </p:nvPr>
        </p:nvSpPr>
        <p:spPr>
          <a:xfrm>
            <a:off x="1497013" y="1200150"/>
            <a:ext cx="4318000" cy="3238500"/>
          </a:xfrm>
          <a:prstGeom prst="rect">
            <a:avLst/>
          </a:prstGeom>
        </p:spPr>
      </p:sp>
      <p:sp>
        <p:nvSpPr>
          <p:cNvPr id="315"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16"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33F5D84E-D5B6-469E-A9A5-EA0200A674ED}" type="slidenum">
              <a:rPr lang="en-US" sz="1200" b="0" strike="noStrike" spc="-1">
                <a:solidFill>
                  <a:srgbClr val="000000"/>
                </a:solidFill>
                <a:latin typeface="+mn-lt"/>
                <a:ea typeface="+mn-ea"/>
              </a:rPr>
              <a:t>21</a:t>
            </a:fld>
            <a:endParaRPr lang="en-US" sz="12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1497013" y="1200150"/>
            <a:ext cx="4318000" cy="3238500"/>
          </a:xfrm>
          <a:prstGeom prst="rect">
            <a:avLst/>
          </a:prstGeom>
        </p:spPr>
      </p:sp>
      <p:sp>
        <p:nvSpPr>
          <p:cNvPr id="318"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19"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F844E579-7465-4CD4-B0CC-8C5D811BA4A7}" type="slidenum">
              <a:rPr lang="en-US" sz="1200" b="0" strike="noStrike" spc="-1">
                <a:solidFill>
                  <a:srgbClr val="000000"/>
                </a:solidFill>
                <a:latin typeface="+mn-lt"/>
                <a:ea typeface="+mn-ea"/>
              </a:rPr>
              <a:t>22</a:t>
            </a:fld>
            <a:endParaRPr lang="en-US" sz="1200" b="0" strike="noStrike" spc="-1">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1497013" y="1200150"/>
            <a:ext cx="4318000" cy="3238500"/>
          </a:xfrm>
          <a:prstGeom prst="rect">
            <a:avLst/>
          </a:prstGeom>
        </p:spPr>
      </p:sp>
      <p:sp>
        <p:nvSpPr>
          <p:cNvPr id="321"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22"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4B8D1A12-2C93-41C7-9C8A-9F8422E3C5F1}" type="slidenum">
              <a:rPr lang="en-US" sz="1200" b="0" strike="noStrike" spc="-1">
                <a:solidFill>
                  <a:srgbClr val="000000"/>
                </a:solidFill>
                <a:latin typeface="+mn-lt"/>
                <a:ea typeface="+mn-ea"/>
              </a:rPr>
              <a:t>23</a:t>
            </a:fld>
            <a:endParaRPr lang="en-US"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PlaceHolder 1"/>
          <p:cNvSpPr>
            <a:spLocks noGrp="1" noRot="1" noChangeAspect="1"/>
          </p:cNvSpPr>
          <p:nvPr>
            <p:ph type="sldImg"/>
          </p:nvPr>
        </p:nvSpPr>
        <p:spPr>
          <a:xfrm>
            <a:off x="1497013" y="1200150"/>
            <a:ext cx="4318000" cy="3238500"/>
          </a:xfrm>
          <a:prstGeom prst="rect">
            <a:avLst/>
          </a:prstGeom>
        </p:spPr>
      </p:sp>
      <p:sp>
        <p:nvSpPr>
          <p:cNvPr id="327"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28"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8080BB2E-D029-4990-9C0F-08D56E7355C9}" type="slidenum">
              <a:rPr lang="en-US" sz="1200" b="0" strike="noStrike" spc="-1">
                <a:solidFill>
                  <a:srgbClr val="000000"/>
                </a:solidFill>
                <a:latin typeface="+mn-lt"/>
                <a:ea typeface="+mn-ea"/>
              </a:rPr>
              <a:t>24</a:t>
            </a:fld>
            <a:endParaRPr lang="en-US"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PlaceHolder 1"/>
          <p:cNvSpPr>
            <a:spLocks noGrp="1" noRot="1" noChangeAspect="1"/>
          </p:cNvSpPr>
          <p:nvPr>
            <p:ph type="sldImg"/>
          </p:nvPr>
        </p:nvSpPr>
        <p:spPr>
          <a:xfrm>
            <a:off x="1497013" y="1200150"/>
            <a:ext cx="4318000" cy="3238500"/>
          </a:xfrm>
          <a:prstGeom prst="rect">
            <a:avLst/>
          </a:prstGeom>
        </p:spPr>
      </p:sp>
      <p:sp>
        <p:nvSpPr>
          <p:cNvPr id="330"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31"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FBFD4C6E-8E26-408A-AA7E-3416D267FDE5}" type="slidenum">
              <a:rPr lang="en-US" sz="1200" b="0" strike="noStrike" spc="-1">
                <a:solidFill>
                  <a:srgbClr val="000000"/>
                </a:solidFill>
                <a:latin typeface="+mn-lt"/>
                <a:ea typeface="+mn-ea"/>
              </a:rPr>
              <a:t>25</a:t>
            </a:fld>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noRot="1" noChangeAspect="1"/>
          </p:cNvSpPr>
          <p:nvPr>
            <p:ph type="sldImg"/>
          </p:nvPr>
        </p:nvSpPr>
        <p:spPr>
          <a:xfrm>
            <a:off x="1497013" y="1200150"/>
            <a:ext cx="4318000" cy="3238500"/>
          </a:xfrm>
          <a:prstGeom prst="rect">
            <a:avLst/>
          </a:prstGeom>
        </p:spPr>
      </p:sp>
      <p:sp>
        <p:nvSpPr>
          <p:cNvPr id="277"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r>
              <a:rPr lang="en-US" sz="2000" b="0" strike="noStrike" spc="-1">
                <a:latin typeface="Arial"/>
              </a:rPr>
              <a:t>See the note at the bottom of the graphic: “The iPad2 has computing power equal to 1600 million instructions per second (MIPS). Each data point represents the cost of 1600 MIPS of computing power based on the power and price of a specific computing device released that year.”</a:t>
            </a:r>
          </a:p>
          <a:p>
            <a:pPr marL="216000" indent="-214200">
              <a:lnSpc>
                <a:spcPct val="100000"/>
              </a:lnSpc>
            </a:pPr>
            <a:endParaRPr lang="en-US" sz="2000" b="0" strike="noStrike" spc="-1">
              <a:latin typeface="Arial"/>
            </a:endParaRPr>
          </a:p>
          <a:p>
            <a:pPr marL="216000" indent="-214200">
              <a:lnSpc>
                <a:spcPct val="100000"/>
              </a:lnSpc>
            </a:pPr>
            <a:r>
              <a:rPr lang="en-US" sz="2000" b="0" strike="noStrike" spc="-1">
                <a:latin typeface="Arial"/>
              </a:rPr>
              <a:t>In other words—in 1982, the year the Commodore 64 was released, the computing power in an iPad2 would have cost $100,000,000. A one hundred million dollar iPad.</a:t>
            </a:r>
          </a:p>
          <a:p>
            <a:pPr marL="216000" indent="-214200">
              <a:lnSpc>
                <a:spcPct val="100000"/>
              </a:lnSpc>
            </a:pPr>
            <a:endParaRPr lang="en-US" sz="2000" b="0" strike="noStrike" spc="-1">
              <a:latin typeface="Arial"/>
            </a:endParaRPr>
          </a:p>
          <a:p>
            <a:pPr marL="216000" indent="-214200">
              <a:lnSpc>
                <a:spcPct val="100000"/>
              </a:lnSpc>
            </a:pPr>
            <a:r>
              <a:rPr lang="en-US" sz="2000" b="0" strike="noStrike" spc="-1">
                <a:latin typeface="Arial"/>
              </a:rPr>
              <a:t>This graphic was created in 2011—the cost of computing power has decreased even more in the intervening time.</a:t>
            </a:r>
          </a:p>
          <a:p>
            <a:pPr marL="216000" indent="-214200">
              <a:lnSpc>
                <a:spcPct val="100000"/>
              </a:lnSpc>
            </a:pPr>
            <a:endParaRPr lang="en-US" sz="2000" b="0" strike="noStrike" spc="-1">
              <a:latin typeface="Arial"/>
            </a:endParaRPr>
          </a:p>
          <a:p>
            <a:pPr marL="216000" indent="-214200">
              <a:lnSpc>
                <a:spcPct val="100000"/>
              </a:lnSpc>
            </a:pPr>
            <a:r>
              <a:rPr lang="en-US" sz="2000" b="0" strike="noStrike" spc="-1">
                <a:latin typeface="Arial"/>
              </a:rPr>
              <a:t>The converse of this declining cost: how much time and effort would it have taken in 1982 to do the same tasks/gather the same information that you do today?</a:t>
            </a:r>
          </a:p>
          <a:p>
            <a:pPr marL="216000" indent="-214200">
              <a:lnSpc>
                <a:spcPct val="100000"/>
              </a:lnSpc>
            </a:pPr>
            <a:endParaRPr lang="en-US" sz="2000" b="0" strike="noStrike" spc="-1">
              <a:latin typeface="Arial"/>
            </a:endParaRPr>
          </a:p>
          <a:p>
            <a:pPr marL="216000" indent="-214200">
              <a:lnSpc>
                <a:spcPct val="100000"/>
              </a:lnSpc>
            </a:pPr>
            <a:r>
              <a:rPr lang="en-US" sz="2000" b="1" i="1" strike="noStrike" spc="-1">
                <a:latin typeface="Arial"/>
              </a:rPr>
              <a:t>Source</a:t>
            </a:r>
            <a:endParaRPr lang="en-US" sz="2000" b="0" strike="noStrike" spc="-1">
              <a:latin typeface="Arial"/>
            </a:endParaRPr>
          </a:p>
          <a:p>
            <a:pPr marL="171360" indent="-169200">
              <a:lnSpc>
                <a:spcPct val="100000"/>
              </a:lnSpc>
              <a:buClr>
                <a:srgbClr val="000000"/>
              </a:buClr>
              <a:buFont typeface="Arial"/>
              <a:buChar char="•"/>
            </a:pPr>
            <a:r>
              <a:rPr lang="en-US" sz="2000" b="0" i="1" strike="noStrike" spc="-1">
                <a:latin typeface="Arial"/>
              </a:rPr>
              <a:t>http://www.hamiltonproject.org/charts/cost_of_computing_power_equal_to_an_ipad2</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p:txBody>
      </p:sp>
      <p:sp>
        <p:nvSpPr>
          <p:cNvPr id="278"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50D5299A-077C-4984-B80E-3E82B5318861}" type="slidenum">
              <a:rPr lang="en-US" sz="1200" b="0" strike="noStrike" spc="-1">
                <a:solidFill>
                  <a:srgbClr val="000000"/>
                </a:solidFill>
                <a:latin typeface="+mn-lt"/>
                <a:ea typeface="+mn-ea"/>
              </a:rPr>
              <a:t>2</a:t>
            </a:fld>
            <a:endParaRPr lang="en-US" sz="1200" b="0" strike="noStrike" spc="-1">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laceHolder 1"/>
          <p:cNvSpPr>
            <a:spLocks noGrp="1" noRot="1" noChangeAspect="1"/>
          </p:cNvSpPr>
          <p:nvPr>
            <p:ph type="sldImg"/>
          </p:nvPr>
        </p:nvSpPr>
        <p:spPr>
          <a:xfrm>
            <a:off x="1497013" y="1200150"/>
            <a:ext cx="4318000" cy="3238500"/>
          </a:xfrm>
          <a:prstGeom prst="rect">
            <a:avLst/>
          </a:prstGeom>
        </p:spPr>
      </p:sp>
      <p:sp>
        <p:nvSpPr>
          <p:cNvPr id="324"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25"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A1F24E9B-DAA6-4281-9DF4-4DE4925EC894}" type="slidenum">
              <a:rPr lang="en-US" sz="1200" b="0" strike="noStrike" spc="-1">
                <a:solidFill>
                  <a:srgbClr val="000000"/>
                </a:solidFill>
                <a:latin typeface="+mn-lt"/>
                <a:ea typeface="+mn-ea"/>
              </a:rPr>
              <a:t>26</a:t>
            </a:fld>
            <a:endParaRPr lang="en-US" sz="1200" b="0" strike="noStrike" spc="-1">
              <a:latin typeface="Arial"/>
            </a:endParaRPr>
          </a:p>
        </p:txBody>
      </p:sp>
    </p:spTree>
    <p:extLst>
      <p:ext uri="{BB962C8B-B14F-4D97-AF65-F5344CB8AC3E}">
        <p14:creationId xmlns:p14="http://schemas.microsoft.com/office/powerpoint/2010/main" val="3649215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We’ve got his last name apparently.</a:t>
            </a:r>
          </a:p>
        </p:txBody>
      </p:sp>
      <p:sp>
        <p:nvSpPr>
          <p:cNvPr id="4" name="Slide Number Placeholder 3"/>
          <p:cNvSpPr>
            <a:spLocks noGrp="1"/>
          </p:cNvSpPr>
          <p:nvPr>
            <p:ph type="sldNum"/>
          </p:nvPr>
        </p:nvSpPr>
        <p:spPr/>
        <p:txBody>
          <a:bodyPr/>
          <a:lstStyle/>
          <a:p>
            <a:pPr algn="r"/>
            <a:fld id="{16721397-9CB1-452C-BA1F-5391A4B048D2}" type="slidenum">
              <a:rPr lang="en-US" sz="1400" b="0" strike="noStrike" spc="-1" smtClean="0">
                <a:latin typeface="Times New Roman"/>
              </a:rPr>
              <a:t>27</a:t>
            </a:fld>
            <a:endParaRPr lang="en-US" sz="1400" b="0" strike="noStrike" spc="-1">
              <a:latin typeface="Times New Roman"/>
            </a:endParaRPr>
          </a:p>
        </p:txBody>
      </p:sp>
    </p:spTree>
    <p:extLst>
      <p:ext uri="{BB962C8B-B14F-4D97-AF65-F5344CB8AC3E}">
        <p14:creationId xmlns:p14="http://schemas.microsoft.com/office/powerpoint/2010/main" val="199663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r>
              <a:rPr lang="en-US" sz="2000" b="0" strike="noStrike" spc="-1" dirty="0">
                <a:solidFill>
                  <a:srgbClr val="000000"/>
                </a:solidFill>
                <a:latin typeface="Arial"/>
              </a:rPr>
              <a:t>In the case of this domain, there were two very interesting leads. First, we can see that they’re using a unique looking name server rather than something provided by the hosting provider. Second, there is an IP address that hosts over 100 other rehab looking domains and hosts some businesses that contain “LLC” in it. </a:t>
            </a:r>
            <a:endParaRPr lang="en-US" sz="2000" b="0" strike="noStrike" spc="-1" dirty="0">
              <a:latin typeface="Arial"/>
            </a:endParaRPr>
          </a:p>
        </p:txBody>
      </p:sp>
      <p:sp>
        <p:nvSpPr>
          <p:cNvPr id="333"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3EDD886-75C9-446E-A9F1-16CAE8C47226}" type="slidenum">
              <a:rPr lang="en-US" sz="1200" b="0" strike="noStrike" spc="-1">
                <a:solidFill>
                  <a:srgbClr val="000000"/>
                </a:solidFill>
                <a:latin typeface="+mn-lt"/>
                <a:ea typeface="+mn-ea"/>
              </a:rPr>
              <a:t>28</a:t>
            </a:fld>
            <a:endParaRPr lang="en-US"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The HTML is merely a container for an iframe whose content is the URL soberlvingdrugrehab.com</a:t>
            </a:r>
          </a:p>
        </p:txBody>
      </p:sp>
      <p:sp>
        <p:nvSpPr>
          <p:cNvPr id="4" name="Slide Number Placeholder 3"/>
          <p:cNvSpPr>
            <a:spLocks noGrp="1"/>
          </p:cNvSpPr>
          <p:nvPr>
            <p:ph type="sldNum"/>
          </p:nvPr>
        </p:nvSpPr>
        <p:spPr/>
        <p:txBody>
          <a:bodyPr/>
          <a:lstStyle/>
          <a:p>
            <a:pPr algn="r"/>
            <a:fld id="{16721397-9CB1-452C-BA1F-5391A4B048D2}" type="slidenum">
              <a:rPr lang="en-US" sz="1400" b="0" strike="noStrike" spc="-1" smtClean="0">
                <a:latin typeface="Times New Roman"/>
              </a:rPr>
              <a:t>29</a:t>
            </a:fld>
            <a:endParaRPr lang="en-US" sz="1400" b="0" strike="noStrike" spc="-1">
              <a:latin typeface="Times New Roman"/>
            </a:endParaRPr>
          </a:p>
        </p:txBody>
      </p:sp>
    </p:spTree>
    <p:extLst>
      <p:ext uri="{BB962C8B-B14F-4D97-AF65-F5344CB8AC3E}">
        <p14:creationId xmlns:p14="http://schemas.microsoft.com/office/powerpoint/2010/main" val="1216329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r>
              <a:rPr lang="en-US" sz="2000" b="0" strike="noStrike" spc="-1" dirty="0">
                <a:solidFill>
                  <a:srgbClr val="000000"/>
                </a:solidFill>
                <a:latin typeface="Arial"/>
              </a:rPr>
              <a:t>The journalist we worked with had run into a dead end. Every time he called a different number he found, a call center answered the phone with “</a:t>
            </a:r>
            <a:r>
              <a:rPr lang="en-US" sz="2000" b="0" strike="noStrike" spc="-1" dirty="0" err="1">
                <a:solidFill>
                  <a:srgbClr val="000000"/>
                </a:solidFill>
                <a:latin typeface="Arial"/>
              </a:rPr>
              <a:t>Sobertec</a:t>
            </a:r>
            <a:r>
              <a:rPr lang="en-US" sz="2000" b="0" strike="noStrike" spc="-1" dirty="0">
                <a:solidFill>
                  <a:srgbClr val="000000"/>
                </a:solidFill>
                <a:latin typeface="Arial"/>
              </a:rPr>
              <a:t>” but gave no other information. With a little bit of Google searching and some record lookups, we found another name. Unfortunately, this name was a dead end and there wasn’t any solid information on the business records.</a:t>
            </a:r>
            <a:endParaRPr lang="en-US" sz="2000" b="0" strike="noStrike" spc="-1" dirty="0">
              <a:latin typeface="Arial"/>
            </a:endParaRPr>
          </a:p>
        </p:txBody>
      </p:sp>
      <p:sp>
        <p:nvSpPr>
          <p:cNvPr id="335"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739F7E2-5302-46E8-8A30-C0BFC4738D2F}" type="slidenum">
              <a:rPr lang="en-US" sz="1200" b="0" strike="noStrike" spc="-1">
                <a:solidFill>
                  <a:srgbClr val="000000"/>
                </a:solidFill>
                <a:latin typeface="+mn-lt"/>
                <a:ea typeface="+mn-ea"/>
              </a:rPr>
              <a:t>32</a:t>
            </a:fld>
            <a:endParaRPr lang="en-US" sz="12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37"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A896950-60EF-4CAB-B8F7-60054471DD7E}" type="slidenum">
              <a:rPr lang="en-US" sz="1200" b="0" strike="noStrike" spc="-1">
                <a:solidFill>
                  <a:srgbClr val="000000"/>
                </a:solidFill>
                <a:latin typeface="+mn-lt"/>
                <a:ea typeface="+mn-ea"/>
              </a:rPr>
              <a:t>33</a:t>
            </a:fld>
            <a:endParaRPr lang="en-US" sz="12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r>
              <a:rPr lang="en-US" sz="2000" b="0" strike="noStrike" spc="-1">
                <a:solidFill>
                  <a:srgbClr val="000000"/>
                </a:solidFill>
                <a:latin typeface="Arial"/>
              </a:rPr>
              <a:t>Upfront Recovery LLC is indeed a business. With this, we found business records. Business records are just like whois records (name, address, contact information, etc). From this one business, we found several other businesses sharing addresses and, subsequently, domains that went by the same name that also had shared contact information. This portion of the chart showed a business that owned rehab facilities, drug testing centers, a call center, and a law firm. A true one-stop-shop for rehabilitation.</a:t>
            </a:r>
            <a:endParaRPr lang="en-US" sz="2000" b="0" strike="noStrike" spc="-1">
              <a:latin typeface="Arial"/>
            </a:endParaRPr>
          </a:p>
        </p:txBody>
      </p:sp>
      <p:sp>
        <p:nvSpPr>
          <p:cNvPr id="339"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41B0600-E492-47F4-9AA9-689D41E0806A}" type="slidenum">
              <a:rPr lang="en-US" sz="1200" b="0" strike="noStrike" spc="-1">
                <a:solidFill>
                  <a:srgbClr val="000000"/>
                </a:solidFill>
                <a:latin typeface="+mn-lt"/>
                <a:ea typeface="+mn-ea"/>
              </a:rPr>
              <a:t>34</a:t>
            </a:fld>
            <a:endParaRPr lang="en-US"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41"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69F9A475-EFA4-4386-B888-A3023D548AA0}" type="slidenum">
              <a:rPr lang="en-US" sz="1200" b="0" strike="noStrike" spc="-1">
                <a:solidFill>
                  <a:srgbClr val="000000"/>
                </a:solidFill>
                <a:latin typeface="+mn-lt"/>
                <a:ea typeface="+mn-ea"/>
              </a:rPr>
              <a:t>35</a:t>
            </a:fld>
            <a:endParaRPr lang="en-US"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r>
              <a:rPr lang="en-US" sz="2000" b="0" strike="noStrike" spc="-1">
                <a:solidFill>
                  <a:srgbClr val="000000"/>
                </a:solidFill>
                <a:latin typeface="Arial"/>
              </a:rPr>
              <a:t>We found another private name server that connected to one of the company sites. A whois lookup for it gave more names and businesses, exposing another side of the business that did websites and search engine optimization. These guys were their own lead generation service for their own addiction rehabilitation center. The worst part was that they did not disclose </a:t>
            </a:r>
            <a:r>
              <a:rPr lang="en-US" sz="2000" b="0" i="1" strike="noStrike" spc="-1">
                <a:solidFill>
                  <a:srgbClr val="000000"/>
                </a:solidFill>
                <a:latin typeface="Arial"/>
              </a:rPr>
              <a:t>any</a:t>
            </a:r>
            <a:r>
              <a:rPr lang="en-US" sz="2000" b="0" strike="noStrike" spc="-1">
                <a:solidFill>
                  <a:srgbClr val="000000"/>
                </a:solidFill>
                <a:latin typeface="Arial"/>
              </a:rPr>
              <a:t> of this anywhere on </a:t>
            </a:r>
            <a:r>
              <a:rPr lang="en-US" sz="2000" b="0" i="1" strike="noStrike" spc="-1">
                <a:solidFill>
                  <a:srgbClr val="000000"/>
                </a:solidFill>
                <a:latin typeface="Arial"/>
              </a:rPr>
              <a:t>any </a:t>
            </a:r>
            <a:r>
              <a:rPr lang="en-US" sz="2000" b="0" strike="noStrike" spc="-1">
                <a:solidFill>
                  <a:srgbClr val="000000"/>
                </a:solidFill>
                <a:latin typeface="Arial"/>
              </a:rPr>
              <a:t>sites or in </a:t>
            </a:r>
            <a:r>
              <a:rPr lang="en-US" sz="2000" b="0" i="1" strike="noStrike" spc="-1">
                <a:solidFill>
                  <a:srgbClr val="000000"/>
                </a:solidFill>
                <a:latin typeface="Arial"/>
              </a:rPr>
              <a:t>any</a:t>
            </a:r>
            <a:r>
              <a:rPr lang="en-US" sz="2000" b="0" strike="noStrike" spc="-1">
                <a:solidFill>
                  <a:srgbClr val="000000"/>
                </a:solidFill>
                <a:latin typeface="Arial"/>
              </a:rPr>
              <a:t> paperwork.</a:t>
            </a:r>
            <a:endParaRPr lang="en-US" sz="2000" b="0" strike="noStrike" spc="-1">
              <a:latin typeface="Arial"/>
            </a:endParaRPr>
          </a:p>
        </p:txBody>
      </p:sp>
      <p:sp>
        <p:nvSpPr>
          <p:cNvPr id="343"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057CA03-04B5-4E74-8606-DCBE94E3ED6A}" type="slidenum">
              <a:rPr lang="en-US" sz="1200" b="0" strike="noStrike" spc="-1">
                <a:solidFill>
                  <a:srgbClr val="000000"/>
                </a:solidFill>
                <a:latin typeface="+mn-lt"/>
                <a:ea typeface="+mn-ea"/>
              </a:rPr>
              <a:t>36</a:t>
            </a:fld>
            <a:endParaRPr lang="en-US"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r>
              <a:rPr lang="en-US" sz="2000" b="0" strike="noStrike" spc="-1">
                <a:solidFill>
                  <a:srgbClr val="000000"/>
                </a:solidFill>
                <a:latin typeface="Arial"/>
              </a:rPr>
              <a:t>This is a picture of the whole chart, drawn using whois data, business records, and information from the websites visited.</a:t>
            </a:r>
            <a:endParaRPr lang="en-US" sz="2000" b="0" strike="noStrike" spc="-1">
              <a:latin typeface="Arial"/>
            </a:endParaRPr>
          </a:p>
        </p:txBody>
      </p:sp>
      <p:sp>
        <p:nvSpPr>
          <p:cNvPr id="347"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A632FB57-8CB9-4DA3-8FD0-26C529C338EE}" type="slidenum">
              <a:rPr lang="en-US" sz="1200" b="0" strike="noStrike" spc="-1">
                <a:solidFill>
                  <a:srgbClr val="000000"/>
                </a:solidFill>
                <a:latin typeface="+mn-lt"/>
                <a:ea typeface="+mn-ea"/>
              </a:rPr>
              <a:t>37</a:t>
            </a:fld>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noRot="1" noChangeAspect="1"/>
          </p:cNvSpPr>
          <p:nvPr>
            <p:ph type="sldImg"/>
          </p:nvPr>
        </p:nvSpPr>
        <p:spPr>
          <a:xfrm>
            <a:off x="1497013" y="1200150"/>
            <a:ext cx="4318000" cy="3238500"/>
          </a:xfrm>
          <a:prstGeom prst="rect">
            <a:avLst/>
          </a:prstGeom>
        </p:spPr>
      </p:sp>
      <p:sp>
        <p:nvSpPr>
          <p:cNvPr id="280"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560">
              <a:lnSpc>
                <a:spcPct val="100000"/>
              </a:lnSpc>
            </a:pPr>
            <a:r>
              <a:rPr lang="en-US" sz="2000" b="0" strike="noStrike" spc="-1" dirty="0">
                <a:latin typeface="Arial"/>
              </a:rPr>
              <a:t>You cannot fake DNS data. Period. You can use some tricks to obfuscate it, you can manipulate it, but you cannot fake it. </a:t>
            </a:r>
            <a:r>
              <a:rPr lang="en-US" sz="2000" b="0" strike="noStrike" spc="-1" dirty="0" err="1">
                <a:latin typeface="Arial"/>
              </a:rPr>
              <a:t>Whois</a:t>
            </a:r>
            <a:r>
              <a:rPr lang="en-US" sz="2000" b="0" strike="noStrike" spc="-1" dirty="0">
                <a:latin typeface="Arial"/>
              </a:rPr>
              <a:t> records can be faked. Email addresses can be fake. Telephone numbers can be faked. DNS data cannot be. You cannot fake pointing to your website to a server. You cannot have a fake email server address. When DNS data points you somewhere, that is authentic. An individual sat down and created/updated the records on a domain and made that DNS point somewhere. Those leads are far more authentic than a made up email address or made up phone number on a </a:t>
            </a:r>
            <a:r>
              <a:rPr lang="en-US" sz="2000" b="0" strike="noStrike" spc="-1" dirty="0" err="1">
                <a:latin typeface="Arial"/>
              </a:rPr>
              <a:t>whois</a:t>
            </a:r>
            <a:r>
              <a:rPr lang="en-US" sz="2000" b="0" strike="noStrike" spc="-1" dirty="0">
                <a:latin typeface="Arial"/>
              </a:rPr>
              <a:t> record.</a:t>
            </a:r>
          </a:p>
        </p:txBody>
      </p:sp>
      <p:sp>
        <p:nvSpPr>
          <p:cNvPr id="281"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C6D30AF8-710E-4221-BC73-309C7DED3779}" type="slidenum">
              <a:rPr lang="en-US" sz="1200" b="0" strike="noStrike" spc="-1">
                <a:solidFill>
                  <a:srgbClr val="000000"/>
                </a:solidFill>
                <a:latin typeface="+mn-lt"/>
                <a:ea typeface="+mn-ea"/>
              </a:rPr>
              <a:t>3</a:t>
            </a:fld>
            <a:endParaRPr lang="en-US" sz="1200" b="0" strike="noStrike" spc="-1">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r>
              <a:rPr lang="en-US" sz="2000" b="0" strike="noStrike" spc="-1" dirty="0">
                <a:latin typeface="Arial"/>
              </a:rPr>
              <a:t>The upshot was that the editor changed his mind on running a rehab fraud story. There were some criminal referrals.</a:t>
            </a:r>
          </a:p>
        </p:txBody>
      </p:sp>
      <p:sp>
        <p:nvSpPr>
          <p:cNvPr id="349"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72D06B5-9551-440D-95E4-B4212189BE42}" type="slidenum">
              <a:rPr lang="en-US" sz="1200" b="0" strike="noStrike" spc="-1">
                <a:solidFill>
                  <a:srgbClr val="000000"/>
                </a:solidFill>
                <a:latin typeface="+mn-lt"/>
                <a:ea typeface="+mn-ea"/>
              </a:rPr>
              <a:t>38</a:t>
            </a:fld>
            <a:endParaRPr lang="en-US" sz="1200" b="0" strike="noStrike" spc="-1">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45"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DFA0551-3556-4DF5-9378-8AA9AE96AF2C}" type="slidenum">
              <a:rPr lang="en-US" sz="1200" b="0" strike="noStrike" spc="-1">
                <a:solidFill>
                  <a:srgbClr val="000000"/>
                </a:solidFill>
                <a:latin typeface="+mn-lt"/>
                <a:ea typeface="+mn-ea"/>
              </a:rPr>
              <a:t>39</a:t>
            </a:fld>
            <a:endParaRPr lang="en-US" sz="1200" b="0" strike="noStrike" spc="-1">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685800" y="4400640"/>
            <a:ext cx="5483880" cy="3597840"/>
          </a:xfrm>
          <a:prstGeom prst="rect">
            <a:avLst/>
          </a:prstGeom>
        </p:spPr>
        <p:txBody>
          <a:bodyPr lIns="96480" tIns="48240" rIns="96480" bIns="48240"/>
          <a:lstStyle/>
          <a:p>
            <a:endParaRPr lang="en-US" sz="2000" b="0" strike="noStrike" spc="-1">
              <a:latin typeface="Arial"/>
            </a:endParaRPr>
          </a:p>
        </p:txBody>
      </p:sp>
      <p:sp>
        <p:nvSpPr>
          <p:cNvPr id="351"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F9392BD7-BA43-4E61-9B70-6C8B76D54C90}" type="slidenum">
              <a:rPr lang="en-US" sz="1200" b="0" strike="noStrike" spc="-1">
                <a:solidFill>
                  <a:srgbClr val="000000"/>
                </a:solidFill>
                <a:latin typeface="+mn-lt"/>
                <a:ea typeface="+mn-ea"/>
              </a:rPr>
              <a:t>40</a:t>
            </a:fld>
            <a:endParaRPr lang="en-US"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1497013" y="1200150"/>
            <a:ext cx="4318000" cy="3238500"/>
          </a:xfrm>
          <a:prstGeom prst="rect">
            <a:avLst/>
          </a:prstGeom>
        </p:spPr>
      </p:sp>
      <p:sp>
        <p:nvSpPr>
          <p:cNvPr id="283"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284"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0B92F4DE-8D50-44F3-A24C-BD4DD1055515}" type="slidenum">
              <a:rPr lang="en-US" sz="1200" b="0" strike="noStrike" spc="-1">
                <a:solidFill>
                  <a:srgbClr val="000000"/>
                </a:solidFill>
                <a:latin typeface="+mn-lt"/>
                <a:ea typeface="+mn-ea"/>
              </a:rPr>
              <a:t>4</a:t>
            </a:fld>
            <a:endParaRPr lang="en-US" sz="12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1497013" y="1200150"/>
            <a:ext cx="4318000" cy="3238500"/>
          </a:xfrm>
          <a:prstGeom prst="rect">
            <a:avLst/>
          </a:prstGeom>
        </p:spPr>
      </p:sp>
      <p:sp>
        <p:nvSpPr>
          <p:cNvPr id="286"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287"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80747C5B-321A-4DEF-946C-B854FAE91AD9}" type="slidenum">
              <a:rPr lang="en-US" sz="1200" b="0" strike="noStrike" spc="-1">
                <a:solidFill>
                  <a:srgbClr val="000000"/>
                </a:solidFill>
                <a:latin typeface="+mn-lt"/>
                <a:ea typeface="+mn-ea"/>
              </a:rPr>
              <a:t>5</a:t>
            </a:fld>
            <a:endParaRPr lang="en-US" sz="12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noRot="1" noChangeAspect="1"/>
          </p:cNvSpPr>
          <p:nvPr>
            <p:ph type="sldImg"/>
          </p:nvPr>
        </p:nvSpPr>
        <p:spPr>
          <a:xfrm>
            <a:off x="1497013" y="1200150"/>
            <a:ext cx="4318000" cy="3238500"/>
          </a:xfrm>
          <a:prstGeom prst="rect">
            <a:avLst/>
          </a:prstGeom>
        </p:spPr>
      </p:sp>
      <p:sp>
        <p:nvSpPr>
          <p:cNvPr id="289" name="PlaceHolder 2"/>
          <p:cNvSpPr>
            <a:spLocks noGrp="1"/>
          </p:cNvSpPr>
          <p:nvPr>
            <p:ph type="body"/>
          </p:nvPr>
        </p:nvSpPr>
        <p:spPr>
          <a:xfrm>
            <a:off x="731520" y="4620600"/>
            <a:ext cx="5850000" cy="377820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290"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1B5B645A-828E-4815-8212-B7F52330F69A}" type="slidenum">
              <a:rPr lang="en-US" sz="1200" b="0" strike="noStrike" spc="-1">
                <a:solidFill>
                  <a:srgbClr val="000000"/>
                </a:solidFill>
                <a:latin typeface="+mn-lt"/>
                <a:ea typeface="+mn-ea"/>
              </a:rPr>
              <a:t>6</a:t>
            </a:fld>
            <a:endParaRPr lang="en-US" sz="1200" b="0" strike="noStrike" spc="-1">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1497013" y="1200150"/>
            <a:ext cx="4318000" cy="3238500"/>
          </a:xfrm>
          <a:prstGeom prst="rect">
            <a:avLst/>
          </a:prstGeom>
        </p:spPr>
      </p:sp>
      <p:sp>
        <p:nvSpPr>
          <p:cNvPr id="295" name="PlaceHolder 2"/>
          <p:cNvSpPr>
            <a:spLocks noGrp="1"/>
          </p:cNvSpPr>
          <p:nvPr>
            <p:ph type="body"/>
          </p:nvPr>
        </p:nvSpPr>
        <p:spPr>
          <a:xfrm>
            <a:off x="731520" y="4620600"/>
            <a:ext cx="5850000" cy="3778200"/>
          </a:xfrm>
          <a:prstGeom prst="rect">
            <a:avLst/>
          </a:prstGeom>
        </p:spPr>
        <p:txBody>
          <a:bodyPr lIns="96480" tIns="48240" rIns="96480" bIns="48240"/>
          <a:lstStyle/>
          <a:p>
            <a:pPr marL="171360" indent="-169200">
              <a:lnSpc>
                <a:spcPct val="100000"/>
              </a:lnSpc>
              <a:buClr>
                <a:srgbClr val="000000"/>
              </a:buClr>
              <a:buFont typeface="Arial"/>
              <a:buChar char="•"/>
            </a:pPr>
            <a:r>
              <a:rPr lang="en-US" sz="2000" b="0" strike="noStrike" spc="-1" dirty="0">
                <a:latin typeface="Arial"/>
              </a:rPr>
              <a:t>“a la carte” process for finding the same information</a:t>
            </a:r>
          </a:p>
          <a:p>
            <a:pPr marL="171360" indent="-169200">
              <a:lnSpc>
                <a:spcPct val="100000"/>
              </a:lnSpc>
              <a:buClr>
                <a:srgbClr val="000000"/>
              </a:buClr>
              <a:buFont typeface="Arial"/>
              <a:buChar char="•"/>
            </a:pPr>
            <a:r>
              <a:rPr lang="en-US" sz="2000" b="0" strike="noStrike" spc="-1" dirty="0">
                <a:latin typeface="Arial"/>
              </a:rPr>
              <a:t>Evidence of searches if done without a proxy or tool</a:t>
            </a:r>
          </a:p>
          <a:p>
            <a:pPr marL="171360" indent="-169200">
              <a:lnSpc>
                <a:spcPct val="100000"/>
              </a:lnSpc>
              <a:buClr>
                <a:srgbClr val="000000"/>
              </a:buClr>
              <a:buFont typeface="Arial"/>
              <a:buChar char="•"/>
            </a:pPr>
            <a:r>
              <a:rPr lang="en-US" sz="2000" b="0" strike="noStrike" spc="-1" dirty="0">
                <a:latin typeface="Arial"/>
              </a:rPr>
              <a:t>Would take more time</a:t>
            </a:r>
          </a:p>
          <a:p>
            <a:pPr marL="171360" indent="-169200">
              <a:lnSpc>
                <a:spcPct val="100000"/>
              </a:lnSpc>
              <a:buClr>
                <a:srgbClr val="000000"/>
              </a:buClr>
              <a:buFont typeface="Arial"/>
              <a:buChar char="•"/>
            </a:pPr>
            <a:r>
              <a:rPr lang="en-US" sz="2000" b="0" strike="noStrike" spc="-1" dirty="0">
                <a:latin typeface="Arial"/>
              </a:rPr>
              <a:t>All steps are not always available</a:t>
            </a:r>
          </a:p>
        </p:txBody>
      </p:sp>
      <p:sp>
        <p:nvSpPr>
          <p:cNvPr id="296"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28A9335D-5A4F-4785-A12E-064389367417}" type="slidenum">
              <a:rPr lang="en-US" sz="1200" b="0" strike="noStrike" spc="-1">
                <a:solidFill>
                  <a:srgbClr val="000000"/>
                </a:solidFill>
                <a:latin typeface="+mn-lt"/>
                <a:ea typeface="+mn-ea"/>
              </a:rPr>
              <a:t>7</a:t>
            </a:fld>
            <a:endParaRPr lang="en-US" sz="12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noRot="1" noChangeAspect="1"/>
          </p:cNvSpPr>
          <p:nvPr>
            <p:ph type="sldImg"/>
          </p:nvPr>
        </p:nvSpPr>
        <p:spPr>
          <a:xfrm>
            <a:off x="1497013" y="1200150"/>
            <a:ext cx="4318000" cy="3238500"/>
          </a:xfrm>
          <a:prstGeom prst="rect">
            <a:avLst/>
          </a:prstGeom>
        </p:spPr>
      </p:sp>
      <p:sp>
        <p:nvSpPr>
          <p:cNvPr id="298" name="PlaceHolder 2"/>
          <p:cNvSpPr>
            <a:spLocks noGrp="1"/>
          </p:cNvSpPr>
          <p:nvPr>
            <p:ph type="body"/>
          </p:nvPr>
        </p:nvSpPr>
        <p:spPr>
          <a:xfrm>
            <a:off x="731520" y="4620600"/>
            <a:ext cx="5850000" cy="3778200"/>
          </a:xfrm>
          <a:prstGeom prst="rect">
            <a:avLst/>
          </a:prstGeom>
        </p:spPr>
        <p:txBody>
          <a:bodyPr lIns="96480" tIns="48240" rIns="96480" bIns="48240"/>
          <a:lstStyle/>
          <a:p>
            <a:pPr>
              <a:lnSpc>
                <a:spcPct val="100000"/>
              </a:lnSpc>
            </a:pPr>
            <a:endParaRPr lang="en-US" sz="2000" b="0" strike="noStrike" spc="-1" dirty="0">
              <a:latin typeface="Arial"/>
            </a:endParaRPr>
          </a:p>
        </p:txBody>
      </p:sp>
      <p:sp>
        <p:nvSpPr>
          <p:cNvPr id="299" name="CustomShape 3"/>
          <p:cNvSpPr/>
          <p:nvPr/>
        </p:nvSpPr>
        <p:spPr>
          <a:xfrm>
            <a:off x="4143600" y="9119520"/>
            <a:ext cx="3167640" cy="479520"/>
          </a:xfrm>
          <a:prstGeom prst="rect">
            <a:avLst/>
          </a:prstGeom>
          <a:noFill/>
          <a:ln>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640E6A62-B409-416F-AE69-DAA0A2D77C1D}" type="slidenum">
              <a:rPr lang="en-US" sz="1200" b="0" strike="noStrike" spc="-1">
                <a:solidFill>
                  <a:srgbClr val="000000"/>
                </a:solidFill>
                <a:latin typeface="+mn-lt"/>
                <a:ea typeface="+mn-ea"/>
              </a:rPr>
              <a:t>8</a:t>
            </a:fld>
            <a:endParaRPr lang="en-US" sz="1200" b="0" strike="noStrike" spc="-1">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p:cNvSpPr>
          <p:nvPr>
            <p:ph type="body"/>
          </p:nvPr>
        </p:nvSpPr>
        <p:spPr>
          <a:xfrm>
            <a:off x="685800" y="4400640"/>
            <a:ext cx="5483880" cy="3597840"/>
          </a:xfrm>
          <a:prstGeom prst="rect">
            <a:avLst/>
          </a:prstGeom>
        </p:spPr>
        <p:txBody>
          <a:bodyPr lIns="96480" tIns="48240" rIns="96480" bIns="48240"/>
          <a:lstStyle/>
          <a:p>
            <a:pPr marL="216000" indent="-214200">
              <a:lnSpc>
                <a:spcPct val="100000"/>
              </a:lnSpc>
            </a:pPr>
            <a:endParaRPr lang="en-US" sz="2000" b="0" strike="noStrike" spc="-1" dirty="0">
              <a:latin typeface="Arial"/>
            </a:endParaRPr>
          </a:p>
        </p:txBody>
      </p:sp>
      <p:sp>
        <p:nvSpPr>
          <p:cNvPr id="301" name="CustomShape 2"/>
          <p:cNvSpPr/>
          <p:nvPr/>
        </p:nvSpPr>
        <p:spPr>
          <a:xfrm>
            <a:off x="3884760" y="8685360"/>
            <a:ext cx="29692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EF35719-3CD7-497F-B4B8-B09E5D64B05A}" type="slidenum">
              <a:rPr lang="en-US" sz="1200" b="0" strike="noStrike" spc="-1">
                <a:solidFill>
                  <a:srgbClr val="000000"/>
                </a:solidFill>
                <a:latin typeface="+mn-lt"/>
                <a:ea typeface="+mn-ea"/>
              </a:rPr>
              <a:t>12</a:t>
            </a:fld>
            <a:endParaRPr lang="en-US"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adamreg@live.com"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mailto:mal@icginc.com" TargetMode="External"/><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0" y="4850280"/>
            <a:ext cx="9141840" cy="4435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just">
              <a:lnSpc>
                <a:spcPct val="100000"/>
              </a:lnSpc>
            </a:pPr>
            <a:r>
              <a:rPr lang="en-US" sz="900" b="0" strike="noStrike" spc="-1">
                <a:solidFill>
                  <a:srgbClr val="000000"/>
                </a:solidFill>
                <a:latin typeface="Arial Narrow"/>
                <a:ea typeface="DejaVu Sans"/>
              </a:rPr>
              <a:t>© 2018, iThreat Cyber Group, Inc. All rights reserved.</a:t>
            </a:r>
            <a:endParaRPr lang="en-US" sz="900" b="0" strike="noStrike" spc="-1">
              <a:latin typeface="Arial"/>
            </a:endParaRPr>
          </a:p>
        </p:txBody>
      </p:sp>
      <p:grpSp>
        <p:nvGrpSpPr>
          <p:cNvPr id="121" name="Group 2"/>
          <p:cNvGrpSpPr/>
          <p:nvPr/>
        </p:nvGrpSpPr>
        <p:grpSpPr>
          <a:xfrm>
            <a:off x="228600" y="5871240"/>
            <a:ext cx="2283840" cy="815040"/>
            <a:chOff x="228600" y="5871240"/>
            <a:chExt cx="2283840" cy="815040"/>
          </a:xfrm>
        </p:grpSpPr>
        <p:sp>
          <p:nvSpPr>
            <p:cNvPr id="122" name="CustomShape 3"/>
            <p:cNvSpPr/>
            <p:nvPr/>
          </p:nvSpPr>
          <p:spPr>
            <a:xfrm>
              <a:off x="228600" y="5871240"/>
              <a:ext cx="2283840" cy="815040"/>
            </a:xfrm>
            <a:prstGeom prst="roundRect">
              <a:avLst>
                <a:gd name="adj" fmla="val 16667"/>
              </a:avLst>
            </a:prstGeom>
            <a:solidFill>
              <a:schemeClr val="bg1"/>
            </a:solidFill>
            <a:ln>
              <a:noFill/>
            </a:ln>
            <a:effectLst>
              <a:innerShdw blurRad="114300">
                <a:srgbClr val="000000"/>
              </a:innerShdw>
            </a:effectLst>
          </p:spPr>
          <p:style>
            <a:lnRef idx="2">
              <a:schemeClr val="accent1">
                <a:shade val="50000"/>
              </a:schemeClr>
            </a:lnRef>
            <a:fillRef idx="1">
              <a:schemeClr val="accent1"/>
            </a:fillRef>
            <a:effectRef idx="0">
              <a:schemeClr val="accent1"/>
            </a:effectRef>
            <a:fontRef idx="minor"/>
          </p:style>
        </p:sp>
        <p:pic>
          <p:nvPicPr>
            <p:cNvPr id="123" name="Picture 3"/>
            <p:cNvPicPr/>
            <p:nvPr/>
          </p:nvPicPr>
          <p:blipFill>
            <a:blip r:embed="rId3"/>
            <a:stretch/>
          </p:blipFill>
          <p:spPr>
            <a:xfrm>
              <a:off x="445680" y="5966280"/>
              <a:ext cx="1850040" cy="637920"/>
            </a:xfrm>
            <a:prstGeom prst="rect">
              <a:avLst/>
            </a:prstGeom>
            <a:ln>
              <a:noFill/>
            </a:ln>
          </p:spPr>
        </p:pic>
      </p:grpSp>
      <p:grpSp>
        <p:nvGrpSpPr>
          <p:cNvPr id="124" name="Group 4"/>
          <p:cNvGrpSpPr/>
          <p:nvPr/>
        </p:nvGrpSpPr>
        <p:grpSpPr>
          <a:xfrm>
            <a:off x="6629400" y="5865480"/>
            <a:ext cx="2283840" cy="815040"/>
            <a:chOff x="6629400" y="5865480"/>
            <a:chExt cx="2283840" cy="815040"/>
          </a:xfrm>
        </p:grpSpPr>
        <p:sp>
          <p:nvSpPr>
            <p:cNvPr id="125" name="CustomShape 5"/>
            <p:cNvSpPr/>
            <p:nvPr/>
          </p:nvSpPr>
          <p:spPr>
            <a:xfrm>
              <a:off x="6629400" y="5865480"/>
              <a:ext cx="2283840" cy="815040"/>
            </a:xfrm>
            <a:prstGeom prst="roundRect">
              <a:avLst>
                <a:gd name="adj" fmla="val 16667"/>
              </a:avLst>
            </a:prstGeom>
            <a:solidFill>
              <a:schemeClr val="bg1"/>
            </a:solidFill>
            <a:ln>
              <a:noFill/>
            </a:ln>
            <a:effectLst>
              <a:innerShdw blurRad="114300">
                <a:srgbClr val="000000"/>
              </a:innerShdw>
            </a:effectLst>
          </p:spPr>
          <p:style>
            <a:lnRef idx="2">
              <a:schemeClr val="accent1">
                <a:shade val="50000"/>
              </a:schemeClr>
            </a:lnRef>
            <a:fillRef idx="1">
              <a:schemeClr val="accent1"/>
            </a:fillRef>
            <a:effectRef idx="0">
              <a:schemeClr val="accent1"/>
            </a:effectRef>
            <a:fontRef idx="minor"/>
          </p:style>
        </p:sp>
        <p:pic>
          <p:nvPicPr>
            <p:cNvPr id="126" name="Picture 11"/>
            <p:cNvPicPr/>
            <p:nvPr/>
          </p:nvPicPr>
          <p:blipFill>
            <a:blip r:embed="rId4"/>
            <a:stretch/>
          </p:blipFill>
          <p:spPr>
            <a:xfrm>
              <a:off x="7090920" y="5954040"/>
              <a:ext cx="1360800" cy="637920"/>
            </a:xfrm>
            <a:prstGeom prst="rect">
              <a:avLst/>
            </a:prstGeom>
            <a:ln>
              <a:noFill/>
            </a:ln>
          </p:spPr>
        </p:pic>
      </p:grpSp>
      <p:sp>
        <p:nvSpPr>
          <p:cNvPr id="127" name="CustomShape 6"/>
          <p:cNvSpPr/>
          <p:nvPr/>
        </p:nvSpPr>
        <p:spPr>
          <a:xfrm>
            <a:off x="0" y="1789560"/>
            <a:ext cx="9141840" cy="3058560"/>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4800" b="0" strike="noStrike" spc="-1">
                <a:solidFill>
                  <a:srgbClr val="FFFFFF"/>
                </a:solidFill>
                <a:latin typeface="Arial"/>
                <a:ea typeface="DejaVu Sans"/>
              </a:rPr>
              <a:t>Beyond Whois:</a:t>
            </a:r>
            <a:endParaRPr lang="en-US" sz="4800" b="0" strike="noStrike" spc="-1">
              <a:latin typeface="Arial"/>
            </a:endParaRPr>
          </a:p>
          <a:p>
            <a:pPr algn="ctr">
              <a:lnSpc>
                <a:spcPct val="100000"/>
              </a:lnSpc>
            </a:pPr>
            <a:r>
              <a:rPr lang="en-US" sz="3200" b="0" strike="noStrike" spc="-1">
                <a:solidFill>
                  <a:srgbClr val="FFFFFF"/>
                </a:solidFill>
                <a:latin typeface="Arial"/>
                <a:ea typeface="DejaVu Sans"/>
              </a:rPr>
              <a:t>Connecting the Digital Dots</a:t>
            </a:r>
            <a:endParaRPr lang="en-US" sz="3200" b="0" strike="noStrike" spc="-1">
              <a:latin typeface="Arial"/>
            </a:endParaRPr>
          </a:p>
          <a:p>
            <a:pPr algn="ctr">
              <a:lnSpc>
                <a:spcPct val="100000"/>
              </a:lnSpc>
            </a:pPr>
            <a:endParaRPr lang="en-US" sz="3200" b="0" strike="noStrike" spc="-1">
              <a:latin typeface="Arial"/>
            </a:endParaRPr>
          </a:p>
          <a:p>
            <a:pPr algn="ctr">
              <a:lnSpc>
                <a:spcPct val="100000"/>
              </a:lnSpc>
            </a:pPr>
            <a:r>
              <a:rPr lang="en-US" sz="2800" b="0" i="1" strike="noStrike" spc="-1" baseline="30000">
                <a:solidFill>
                  <a:srgbClr val="FFFFFF"/>
                </a:solidFill>
                <a:latin typeface="Arial"/>
                <a:ea typeface="DejaVu Sans"/>
              </a:rPr>
              <a:t>Michael Lewis</a:t>
            </a:r>
            <a:endParaRPr lang="en-US" sz="2800" b="0" strike="noStrike" spc="-1">
              <a:latin typeface="Arial"/>
            </a:endParaRPr>
          </a:p>
          <a:p>
            <a:pPr algn="ctr">
              <a:lnSpc>
                <a:spcPct val="100000"/>
              </a:lnSpc>
            </a:pPr>
            <a:r>
              <a:rPr lang="en-US" sz="2800" b="0" i="1" strike="noStrike" spc="-1" baseline="30000">
                <a:solidFill>
                  <a:srgbClr val="FFFFFF"/>
                </a:solidFill>
                <a:latin typeface="Arial"/>
                <a:ea typeface="DejaVu Sans"/>
              </a:rPr>
              <a:t>Chief Technology Officer, iThreat Cyber Group</a:t>
            </a:r>
            <a:endParaRPr lang="en-US" sz="2800" b="0" strike="noStrike" spc="-1">
              <a:latin typeface="Arial"/>
            </a:endParaRPr>
          </a:p>
        </p:txBody>
      </p:sp>
      <p:sp>
        <p:nvSpPr>
          <p:cNvPr id="128" name="CustomShape 7"/>
          <p:cNvSpPr/>
          <p:nvPr/>
        </p:nvSpPr>
        <p:spPr>
          <a:xfrm>
            <a:off x="7302600" y="4596120"/>
            <a:ext cx="1839240" cy="25200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r">
              <a:lnSpc>
                <a:spcPct val="100000"/>
              </a:lnSpc>
            </a:pPr>
            <a:r>
              <a:rPr lang="en-US" sz="800" b="0" strike="noStrike" spc="-1">
                <a:solidFill>
                  <a:srgbClr val="FFFFFF"/>
                </a:solidFill>
                <a:latin typeface="Calibri"/>
                <a:ea typeface="DejaVu Sans"/>
              </a:rPr>
              <a:t>Version 2.0, updated October 2018</a:t>
            </a:r>
            <a:endParaRPr lang="en-US" sz="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5040" y="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0" strike="noStrike" spc="-1">
                <a:solidFill>
                  <a:srgbClr val="FFFFFF"/>
                </a:solidFill>
                <a:latin typeface="Calibri"/>
                <a:ea typeface="DejaVu Sans"/>
              </a:rPr>
              <a:t>Investigative Work Flow</a:t>
            </a:r>
            <a:endParaRPr lang="en-US" sz="4000" b="0" strike="noStrike" spc="-1">
              <a:latin typeface="Arial"/>
            </a:endParaRPr>
          </a:p>
        </p:txBody>
      </p:sp>
      <p:sp>
        <p:nvSpPr>
          <p:cNvPr id="175" name="CustomShape 2"/>
          <p:cNvSpPr/>
          <p:nvPr/>
        </p:nvSpPr>
        <p:spPr>
          <a:xfrm>
            <a:off x="548640" y="2834640"/>
            <a:ext cx="8227800" cy="178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en-US" sz="2000" b="0" strike="noStrike" spc="-1">
                <a:solidFill>
                  <a:srgbClr val="000000"/>
                </a:solidFill>
                <a:latin typeface="Arial"/>
                <a:ea typeface="DejaVu Sans"/>
              </a:rPr>
              <a:t>One of the most overlooked/under-appreciated aspects of online investigations is the work flow. How do you pivot, are you doing a lot of copy and pasting to spreadsheets, etc. The tools are important but a ton of time is saved managing work flow.</a:t>
            </a:r>
            <a:endParaRPr lang="en-US" sz="2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5040" y="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0" strike="noStrike" spc="-1">
                <a:solidFill>
                  <a:srgbClr val="FFFFFF"/>
                </a:solidFill>
                <a:latin typeface="Calibri"/>
                <a:ea typeface="DejaVu Sans"/>
              </a:rPr>
              <a:t>Investigative Work Flow</a:t>
            </a:r>
            <a:endParaRPr lang="en-US" sz="4000" b="0" strike="noStrike" spc="-1">
              <a:latin typeface="Arial"/>
            </a:endParaRPr>
          </a:p>
        </p:txBody>
      </p:sp>
      <p:sp>
        <p:nvSpPr>
          <p:cNvPr id="177" name="CustomShape 2"/>
          <p:cNvSpPr/>
          <p:nvPr/>
        </p:nvSpPr>
        <p:spPr>
          <a:xfrm>
            <a:off x="457200" y="1554480"/>
            <a:ext cx="822780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en-US" sz="2000" b="0" strike="noStrike" spc="-1">
                <a:solidFill>
                  <a:srgbClr val="000000"/>
                </a:solidFill>
                <a:latin typeface="Arial"/>
                <a:ea typeface="DejaVu Sans"/>
              </a:rPr>
              <a:t>Just a quick example:</a:t>
            </a:r>
            <a:endParaRPr lang="en-US" sz="2000" b="0" strike="noStrike" spc="-1">
              <a:latin typeface="Arial"/>
            </a:endParaRPr>
          </a:p>
        </p:txBody>
      </p:sp>
      <p:pic>
        <p:nvPicPr>
          <p:cNvPr id="178" name="Picture 177"/>
          <p:cNvPicPr/>
          <p:nvPr/>
        </p:nvPicPr>
        <p:blipFill>
          <a:blip r:embed="rId2"/>
          <a:stretch/>
        </p:blipFill>
        <p:spPr>
          <a:xfrm>
            <a:off x="0" y="2366640"/>
            <a:ext cx="9141840" cy="4489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180" name="CustomShape 2"/>
          <p:cNvSpPr/>
          <p:nvPr/>
        </p:nvSpPr>
        <p:spPr>
          <a:xfrm>
            <a:off x="0" y="0"/>
            <a:ext cx="9147240" cy="12049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Some Unique Capabilities</a:t>
            </a:r>
            <a:endParaRPr lang="en-US" sz="4000" b="0" strike="noStrike" spc="-1">
              <a:latin typeface="Arial"/>
            </a:endParaRPr>
          </a:p>
        </p:txBody>
      </p:sp>
      <p:sp>
        <p:nvSpPr>
          <p:cNvPr id="181" name="CustomShape 3"/>
          <p:cNvSpPr/>
          <p:nvPr/>
        </p:nvSpPr>
        <p:spPr>
          <a:xfrm>
            <a:off x="3657600" y="2103120"/>
            <a:ext cx="178920" cy="344520"/>
          </a:xfrm>
          <a:prstGeom prst="rect">
            <a:avLst/>
          </a:prstGeom>
          <a:noFill/>
          <a:ln>
            <a:noFill/>
          </a:ln>
        </p:spPr>
        <p:style>
          <a:lnRef idx="0">
            <a:scrgbClr r="0" g="0" b="0"/>
          </a:lnRef>
          <a:fillRef idx="0">
            <a:scrgbClr r="0" g="0" b="0"/>
          </a:fillRef>
          <a:effectRef idx="0">
            <a:scrgbClr r="0" g="0" b="0"/>
          </a:effectRef>
          <a:fontRef idx="minor"/>
        </p:style>
      </p:sp>
      <p:sp>
        <p:nvSpPr>
          <p:cNvPr id="182" name="CustomShape 4"/>
          <p:cNvSpPr/>
          <p:nvPr/>
        </p:nvSpPr>
        <p:spPr>
          <a:xfrm>
            <a:off x="548640" y="2342160"/>
            <a:ext cx="7587720" cy="162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4200">
              <a:lnSpc>
                <a:spcPct val="150000"/>
              </a:lnSpc>
              <a:buClr>
                <a:srgbClr val="000000"/>
              </a:buClr>
              <a:buSzPct val="45000"/>
              <a:buFont typeface="Wingdings" charset="2"/>
              <a:buChar char=""/>
            </a:pPr>
            <a:r>
              <a:rPr lang="en-US" sz="1800" b="0" strike="noStrike" spc="-1" dirty="0">
                <a:solidFill>
                  <a:srgbClr val="000000"/>
                </a:solidFill>
                <a:latin typeface="Arial"/>
                <a:ea typeface="DejaVu Sans"/>
              </a:rPr>
              <a:t>We can perform Traceroutes from up to 9 locations around the world at the same time</a:t>
            </a:r>
            <a:endParaRPr lang="en-US" sz="1800" b="0" strike="noStrike" spc="-1" dirty="0">
              <a:latin typeface="Arial"/>
            </a:endParaRPr>
          </a:p>
          <a:p>
            <a:pPr marL="216000" indent="-214200">
              <a:lnSpc>
                <a:spcPct val="150000"/>
              </a:lnSpc>
              <a:buClr>
                <a:srgbClr val="000000"/>
              </a:buClr>
              <a:buSzPct val="45000"/>
              <a:buFont typeface="Wingdings" charset="2"/>
              <a:buChar char=""/>
            </a:pPr>
            <a:r>
              <a:rPr lang="en-US" sz="1800" b="0" strike="noStrike" spc="-1" dirty="0">
                <a:solidFill>
                  <a:srgbClr val="000000"/>
                </a:solidFill>
                <a:latin typeface="Arial"/>
                <a:ea typeface="DejaVu Sans"/>
              </a:rPr>
              <a:t>You can use multiple DNS servers at the same time to run live queries (think dig queries) at the same time</a:t>
            </a:r>
            <a:endParaRPr lang="en-US" sz="1800" b="0" strike="noStrike" spc="-1" dirty="0">
              <a:latin typeface="Arial"/>
            </a:endParaRPr>
          </a:p>
          <a:p>
            <a:pPr marL="216000" indent="-214200">
              <a:lnSpc>
                <a:spcPct val="150000"/>
              </a:lnSpc>
              <a:buClr>
                <a:srgbClr val="000000"/>
              </a:buClr>
              <a:buSzPct val="45000"/>
              <a:buFont typeface="Wingdings" charset="2"/>
              <a:buChar char=""/>
            </a:pPr>
            <a:r>
              <a:rPr lang="en-US" sz="1800" b="0" strike="noStrike" spc="-1" dirty="0">
                <a:solidFill>
                  <a:srgbClr val="000000"/>
                </a:solidFill>
                <a:latin typeface="Arial"/>
                <a:ea typeface="DejaVu Sans"/>
              </a:rPr>
              <a:t>We get data from closed sources not available to other tools</a:t>
            </a:r>
            <a:endParaRPr lang="en-US" sz="1800" b="0" strike="noStrike" spc="-1" dirty="0">
              <a:latin typeface="Arial"/>
            </a:endParaRPr>
          </a:p>
          <a:p>
            <a:pPr marL="216000" indent="-214200">
              <a:lnSpc>
                <a:spcPct val="150000"/>
              </a:lnSpc>
              <a:buClr>
                <a:srgbClr val="000000"/>
              </a:buClr>
              <a:buSzPct val="45000"/>
              <a:buFont typeface="Wingdings" charset="2"/>
              <a:buChar char=""/>
            </a:pPr>
            <a:r>
              <a:rPr lang="en-US" sz="1800" b="0" strike="noStrike" spc="-1" dirty="0">
                <a:solidFill>
                  <a:srgbClr val="000000"/>
                </a:solidFill>
                <a:latin typeface="Arial"/>
                <a:ea typeface="DejaVu Sans"/>
              </a:rPr>
              <a:t>We compile abuse information from many open and closed sources</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628560" y="365040"/>
            <a:ext cx="7884720" cy="1323360"/>
          </a:xfrm>
          <a:prstGeom prst="rect">
            <a:avLst/>
          </a:prstGeom>
          <a:solidFill>
            <a:srgbClr val="FFE699"/>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300" b="0" strike="noStrike" spc="-1">
                <a:solidFill>
                  <a:srgbClr val="002060"/>
                </a:solidFill>
                <a:latin typeface="Opensans"/>
                <a:ea typeface="DejaVu Sans"/>
              </a:rPr>
              <a:t>A note before we get started</a:t>
            </a:r>
            <a:endParaRPr lang="en-US" sz="3300" b="0" strike="noStrike" spc="-1">
              <a:latin typeface="Arial"/>
            </a:endParaRPr>
          </a:p>
        </p:txBody>
      </p:sp>
      <p:sp>
        <p:nvSpPr>
          <p:cNvPr id="184" name="CustomShape 2"/>
          <p:cNvSpPr/>
          <p:nvPr/>
        </p:nvSpPr>
        <p:spPr>
          <a:xfrm>
            <a:off x="914400" y="2049840"/>
            <a:ext cx="724464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751"/>
              </a:spcBef>
            </a:pPr>
            <a:endParaRPr lang="en-US" sz="1800" b="0" strike="noStrike" spc="-1">
              <a:latin typeface="Arial"/>
            </a:endParaRPr>
          </a:p>
          <a:p>
            <a:pPr>
              <a:lnSpc>
                <a:spcPct val="90000"/>
              </a:lnSpc>
              <a:spcBef>
                <a:spcPts val="751"/>
              </a:spcBef>
            </a:pPr>
            <a:endParaRPr lang="en-US" sz="1800" b="0" strike="noStrike" spc="-1">
              <a:latin typeface="Arial"/>
            </a:endParaRPr>
          </a:p>
          <a:p>
            <a:pPr>
              <a:lnSpc>
                <a:spcPct val="90000"/>
              </a:lnSpc>
              <a:spcBef>
                <a:spcPts val="751"/>
              </a:spcBef>
            </a:pPr>
            <a:endParaRPr lang="en-US" sz="1800" b="0" strike="noStrike" spc="-1">
              <a:latin typeface="Arial"/>
            </a:endParaRPr>
          </a:p>
          <a:p>
            <a:pPr>
              <a:lnSpc>
                <a:spcPct val="90000"/>
              </a:lnSpc>
              <a:spcBef>
                <a:spcPts val="751"/>
              </a:spcBef>
            </a:pPr>
            <a:endParaRPr lang="en-US" sz="1800" b="0" strike="noStrike" spc="-1">
              <a:latin typeface="Arial"/>
            </a:endParaRPr>
          </a:p>
          <a:p>
            <a:pPr>
              <a:lnSpc>
                <a:spcPct val="90000"/>
              </a:lnSpc>
              <a:spcBef>
                <a:spcPts val="751"/>
              </a:spcBef>
            </a:pPr>
            <a:endParaRPr lang="en-US" sz="1800" b="0" strike="noStrike" spc="-1">
              <a:latin typeface="Arial"/>
            </a:endParaRPr>
          </a:p>
          <a:p>
            <a:pPr>
              <a:lnSpc>
                <a:spcPct val="90000"/>
              </a:lnSpc>
              <a:spcBef>
                <a:spcPts val="751"/>
              </a:spcBef>
            </a:pPr>
            <a:endParaRPr lang="en-US" sz="1800" b="0" strike="noStrike" spc="-1">
              <a:latin typeface="Arial"/>
            </a:endParaRPr>
          </a:p>
          <a:p>
            <a:pPr>
              <a:lnSpc>
                <a:spcPct val="90000"/>
              </a:lnSpc>
              <a:spcBef>
                <a:spcPts val="751"/>
              </a:spcBef>
            </a:pPr>
            <a:endParaRPr lang="en-US" sz="1800" b="0" strike="noStrike" spc="-1">
              <a:latin typeface="Arial"/>
            </a:endParaRPr>
          </a:p>
          <a:p>
            <a:pPr>
              <a:lnSpc>
                <a:spcPct val="90000"/>
              </a:lnSpc>
              <a:spcBef>
                <a:spcPts val="751"/>
              </a:spcBef>
            </a:pPr>
            <a:endParaRPr lang="en-US" sz="1800" b="0" strike="noStrike" spc="-1">
              <a:latin typeface="Arial"/>
            </a:endParaRPr>
          </a:p>
          <a:p>
            <a:pPr>
              <a:lnSpc>
                <a:spcPct val="90000"/>
              </a:lnSpc>
              <a:spcBef>
                <a:spcPts val="751"/>
              </a:spcBef>
            </a:pPr>
            <a:r>
              <a:rPr lang="en-US" sz="2100" b="0" strike="noStrike" spc="-1">
                <a:solidFill>
                  <a:srgbClr val="000000"/>
                </a:solidFill>
                <a:latin typeface="Calibri"/>
                <a:ea typeface="DejaVu Sans"/>
              </a:rPr>
              <a:t>The following describes a two-day investigation. There will be times where I will be referring to step 2 as shown above.</a:t>
            </a:r>
            <a:endParaRPr lang="en-US" sz="2100" b="0" strike="noStrike" spc="-1">
              <a:latin typeface="Arial"/>
            </a:endParaRPr>
          </a:p>
        </p:txBody>
      </p:sp>
      <p:pic>
        <p:nvPicPr>
          <p:cNvPr id="185" name="Picture 184"/>
          <p:cNvPicPr/>
          <p:nvPr/>
        </p:nvPicPr>
        <p:blipFill>
          <a:blip r:embed="rId2"/>
          <a:stretch/>
        </p:blipFill>
        <p:spPr>
          <a:xfrm>
            <a:off x="1707120" y="2332080"/>
            <a:ext cx="5607360" cy="20563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628560" y="365040"/>
            <a:ext cx="7884720" cy="1323360"/>
          </a:xfrm>
          <a:prstGeom prst="rect">
            <a:avLst/>
          </a:prstGeom>
          <a:solidFill>
            <a:srgbClr val="FFE699"/>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3300" b="0" strike="noStrike" spc="-1">
                <a:solidFill>
                  <a:srgbClr val="002060"/>
                </a:solidFill>
                <a:latin typeface="Opensans"/>
                <a:ea typeface="DejaVu Sans"/>
              </a:rPr>
              <a:t>CASE STUDY: MISLEADING DRUG REHAB FACILITY</a:t>
            </a:r>
            <a:endParaRPr lang="en-US" sz="3300" b="0" strike="noStrike" spc="-1">
              <a:latin typeface="Arial"/>
            </a:endParaRPr>
          </a:p>
        </p:txBody>
      </p:sp>
      <p:sp>
        <p:nvSpPr>
          <p:cNvPr id="187" name="CustomShape 2"/>
          <p:cNvSpPr/>
          <p:nvPr/>
        </p:nvSpPr>
        <p:spPr>
          <a:xfrm>
            <a:off x="628560" y="2064240"/>
            <a:ext cx="788472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71360" indent="-169200">
              <a:lnSpc>
                <a:spcPct val="90000"/>
              </a:lnSpc>
              <a:spcBef>
                <a:spcPts val="751"/>
              </a:spcBef>
              <a:buClr>
                <a:srgbClr val="000000"/>
              </a:buClr>
              <a:buFont typeface="Arial"/>
              <a:buChar char="•"/>
            </a:pPr>
            <a:r>
              <a:rPr lang="en-US" sz="2100" b="0" strike="noStrike" spc="-1" dirty="0">
                <a:solidFill>
                  <a:srgbClr val="000000"/>
                </a:solidFill>
                <a:latin typeface="Calibri"/>
                <a:ea typeface="DejaVu Sans"/>
              </a:rPr>
              <a:t>A REPORTER FOR A MAJOR NEWSPAPER IN NEW YORK WAS LOOKING INTO DRUG REHAB </a:t>
            </a:r>
            <a:r>
              <a:rPr lang="en-US" sz="2100" spc="-1" dirty="0">
                <a:solidFill>
                  <a:srgbClr val="000000"/>
                </a:solidFill>
                <a:latin typeface="Calibri"/>
                <a:ea typeface="DejaVu Sans"/>
              </a:rPr>
              <a:t>FRAUD</a:t>
            </a:r>
            <a:endParaRPr lang="en-US" sz="2100" b="0" strike="noStrike" spc="-1" dirty="0">
              <a:latin typeface="Arial"/>
            </a:endParaRPr>
          </a:p>
          <a:p>
            <a:pPr marL="171360" indent="-169200">
              <a:lnSpc>
                <a:spcPct val="90000"/>
              </a:lnSpc>
              <a:spcBef>
                <a:spcPts val="751"/>
              </a:spcBef>
              <a:buClr>
                <a:srgbClr val="000000"/>
              </a:buClr>
              <a:buFont typeface="Arial"/>
              <a:buChar char="•"/>
            </a:pPr>
            <a:r>
              <a:rPr lang="en-US" sz="2100" b="0" strike="noStrike" spc="-1" dirty="0">
                <a:solidFill>
                  <a:srgbClr val="000000"/>
                </a:solidFill>
                <a:latin typeface="Calibri"/>
                <a:ea typeface="DejaVu Sans"/>
              </a:rPr>
              <a:t>HE ONLY HAD A SINGLE DOMAIN WHERE A VICTIM’S STORY ORIGINATED</a:t>
            </a:r>
            <a:endParaRPr lang="en-US" sz="2100" b="0" strike="noStrike" spc="-1" dirty="0">
              <a:latin typeface="Arial"/>
            </a:endParaRPr>
          </a:p>
          <a:p>
            <a:pPr>
              <a:lnSpc>
                <a:spcPct val="90000"/>
              </a:lnSpc>
              <a:spcBef>
                <a:spcPts val="751"/>
              </a:spcBef>
            </a:pPr>
            <a:endParaRPr lang="en-US" sz="2100" b="0" strike="noStrike" spc="-1" dirty="0">
              <a:latin typeface="Arial"/>
            </a:endParaRPr>
          </a:p>
          <a:p>
            <a:pPr>
              <a:lnSpc>
                <a:spcPct val="90000"/>
              </a:lnSpc>
              <a:spcBef>
                <a:spcPts val="751"/>
              </a:spcBef>
            </a:pPr>
            <a:endParaRPr lang="en-US" sz="2100" b="0" strike="noStrike" spc="-1" dirty="0">
              <a:latin typeface="Arial"/>
            </a:endParaRPr>
          </a:p>
        </p:txBody>
      </p:sp>
      <p:pic>
        <p:nvPicPr>
          <p:cNvPr id="188" name="Picture 2"/>
          <p:cNvPicPr/>
          <p:nvPr/>
        </p:nvPicPr>
        <p:blipFill>
          <a:blip r:embed="rId2"/>
          <a:stretch/>
        </p:blipFill>
        <p:spPr>
          <a:xfrm>
            <a:off x="2771280" y="3675960"/>
            <a:ext cx="3103200" cy="23241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ustomShape 1"/>
          <p:cNvSpPr/>
          <p:nvPr/>
        </p:nvSpPr>
        <p:spPr>
          <a:xfrm>
            <a:off x="628560" y="365040"/>
            <a:ext cx="7884720" cy="1323360"/>
          </a:xfrm>
          <a:prstGeom prst="rect">
            <a:avLst/>
          </a:prstGeom>
          <a:solidFill>
            <a:srgbClr val="FFE699"/>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300" b="0" strike="noStrike" spc="-1">
                <a:solidFill>
                  <a:srgbClr val="002060"/>
                </a:solidFill>
                <a:latin typeface="Opensans"/>
                <a:ea typeface="DejaVu Sans"/>
              </a:rPr>
              <a:t>What’s the Issue? What’s the Fraud?</a:t>
            </a:r>
            <a:endParaRPr lang="en-US" sz="3300" b="0" strike="noStrike" spc="-1">
              <a:latin typeface="Arial"/>
            </a:endParaRPr>
          </a:p>
        </p:txBody>
      </p:sp>
      <p:sp>
        <p:nvSpPr>
          <p:cNvPr id="190" name="CustomShape 2"/>
          <p:cNvSpPr/>
          <p:nvPr/>
        </p:nvSpPr>
        <p:spPr>
          <a:xfrm>
            <a:off x="914400" y="2049840"/>
            <a:ext cx="7244640" cy="434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71360" indent="-169200">
              <a:lnSpc>
                <a:spcPct val="90000"/>
              </a:lnSpc>
              <a:spcBef>
                <a:spcPts val="751"/>
              </a:spcBef>
              <a:buClr>
                <a:srgbClr val="000000"/>
              </a:buClr>
              <a:buFont typeface="Arial"/>
              <a:buChar char="•"/>
            </a:pPr>
            <a:r>
              <a:rPr lang="en-US" sz="2100" b="0" strike="noStrike" spc="-1" dirty="0">
                <a:solidFill>
                  <a:srgbClr val="000000"/>
                </a:solidFill>
                <a:latin typeface="Calibri"/>
                <a:ea typeface="DejaVu Sans"/>
              </a:rPr>
              <a:t>The victim complained that a particular firm referred them to a clinic that was ill-equipped to provide rehabilitation services.</a:t>
            </a:r>
            <a:endParaRPr lang="en-US" sz="2100" b="0" strike="noStrike" spc="-1" dirty="0">
              <a:latin typeface="Arial"/>
            </a:endParaRPr>
          </a:p>
          <a:p>
            <a:pPr marL="171360" indent="-169200">
              <a:lnSpc>
                <a:spcPct val="90000"/>
              </a:lnSpc>
              <a:spcBef>
                <a:spcPts val="751"/>
              </a:spcBef>
              <a:buClr>
                <a:srgbClr val="000000"/>
              </a:buClr>
              <a:buFont typeface="Arial"/>
              <a:buChar char="•"/>
            </a:pPr>
            <a:r>
              <a:rPr lang="en-US" sz="2100" b="0" strike="noStrike" spc="-1" dirty="0">
                <a:solidFill>
                  <a:srgbClr val="000000"/>
                </a:solidFill>
                <a:latin typeface="Calibri"/>
                <a:ea typeface="DejaVu Sans"/>
              </a:rPr>
              <a:t>There was a suspicion of kickbacks and referral fees based on the reporter’s initial investigation. Kickbacks and referral fees for this type of business are illegal in the US.</a:t>
            </a:r>
            <a:endParaRPr lang="en-US" sz="2100" b="0" strike="noStrike" spc="-1" dirty="0">
              <a:latin typeface="Arial"/>
            </a:endParaRPr>
          </a:p>
          <a:p>
            <a:pPr marL="171360" indent="-169200">
              <a:lnSpc>
                <a:spcPct val="90000"/>
              </a:lnSpc>
              <a:spcBef>
                <a:spcPts val="751"/>
              </a:spcBef>
              <a:buClr>
                <a:srgbClr val="000000"/>
              </a:buClr>
              <a:buFont typeface="Arial"/>
              <a:buChar char="•"/>
            </a:pPr>
            <a:r>
              <a:rPr lang="en-US" sz="2100" b="0" strike="noStrike" spc="-1" dirty="0">
                <a:solidFill>
                  <a:srgbClr val="000000"/>
                </a:solidFill>
                <a:latin typeface="Calibri"/>
                <a:ea typeface="DejaVu Sans"/>
              </a:rPr>
              <a:t>Misleading descriptions of capabilities, services and facilities were provided to victims.</a:t>
            </a:r>
            <a:endParaRPr lang="en-US" sz="2100" b="0" strike="noStrike" spc="-1" dirty="0">
              <a:latin typeface="Arial"/>
            </a:endParaRPr>
          </a:p>
          <a:p>
            <a:pPr>
              <a:lnSpc>
                <a:spcPct val="90000"/>
              </a:lnSpc>
              <a:spcBef>
                <a:spcPts val="751"/>
              </a:spcBef>
            </a:pPr>
            <a:endParaRPr lang="en-US" sz="21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192" name="CustomShape 2"/>
          <p:cNvSpPr/>
          <p:nvPr/>
        </p:nvSpPr>
        <p:spPr>
          <a:xfrm>
            <a:off x="0" y="43488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rightpathdrugrehab.com</a:t>
            </a:r>
            <a:endParaRPr lang="en-US" sz="4000" b="0" strike="noStrike" spc="-1">
              <a:latin typeface="Arial"/>
            </a:endParaRPr>
          </a:p>
        </p:txBody>
      </p:sp>
      <p:sp>
        <p:nvSpPr>
          <p:cNvPr id="193" name="CustomShape 3"/>
          <p:cNvSpPr/>
          <p:nvPr/>
        </p:nvSpPr>
        <p:spPr>
          <a:xfrm>
            <a:off x="914400" y="2377440"/>
            <a:ext cx="6948720" cy="92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200" b="0" strike="noStrike" spc="-1" dirty="0">
                <a:solidFill>
                  <a:srgbClr val="000000"/>
                </a:solidFill>
                <a:latin typeface="Calibri"/>
                <a:ea typeface="DejaVu Sans"/>
              </a:rPr>
              <a:t>This is the domain name given to us by the reporter. That’s all he had. He asked our analyst to see if he could find out anything about the company and any ties it had with other organizations, if any, and what we can find out about those organizations.</a:t>
            </a:r>
            <a:endParaRPr lang="en-US" sz="2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ustomShape 1"/>
          <p:cNvSpPr/>
          <p:nvPr/>
        </p:nvSpPr>
        <p:spPr>
          <a:xfrm>
            <a:off x="0" y="1789560"/>
            <a:ext cx="9141840" cy="3058560"/>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4400" b="0" strike="noStrike" spc="-1">
                <a:solidFill>
                  <a:srgbClr val="FFFFFF"/>
                </a:solidFill>
                <a:latin typeface="Arial"/>
                <a:ea typeface="DejaVu Sans"/>
              </a:rPr>
              <a:t>So where do we begin?</a:t>
            </a:r>
            <a:endParaRPr lang="en-US" sz="4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4"/>
          <p:cNvPicPr/>
          <p:nvPr/>
        </p:nvPicPr>
        <p:blipFill>
          <a:blip r:embed="rId3"/>
          <a:stretch/>
        </p:blipFill>
        <p:spPr>
          <a:xfrm>
            <a:off x="156600" y="2314440"/>
            <a:ext cx="3193920" cy="2905560"/>
          </a:xfrm>
          <a:prstGeom prst="rect">
            <a:avLst/>
          </a:prstGeom>
          <a:ln>
            <a:noFill/>
          </a:ln>
        </p:spPr>
      </p:pic>
      <p:pic>
        <p:nvPicPr>
          <p:cNvPr id="195" name="Picture 5"/>
          <p:cNvPicPr/>
          <p:nvPr/>
        </p:nvPicPr>
        <p:blipFill>
          <a:blip r:embed="rId4"/>
          <a:srcRect b="13450"/>
          <a:stretch/>
        </p:blipFill>
        <p:spPr>
          <a:xfrm>
            <a:off x="6823800" y="2314440"/>
            <a:ext cx="2091240" cy="2039040"/>
          </a:xfrm>
          <a:prstGeom prst="rect">
            <a:avLst/>
          </a:prstGeom>
          <a:ln>
            <a:noFill/>
          </a:ln>
        </p:spPr>
      </p:pic>
      <p:pic>
        <p:nvPicPr>
          <p:cNvPr id="196" name="Picture 6"/>
          <p:cNvPicPr/>
          <p:nvPr/>
        </p:nvPicPr>
        <p:blipFill>
          <a:blip r:embed="rId5"/>
          <a:stretch/>
        </p:blipFill>
        <p:spPr>
          <a:xfrm>
            <a:off x="3492360" y="2314440"/>
            <a:ext cx="3189600" cy="1899720"/>
          </a:xfrm>
          <a:prstGeom prst="rect">
            <a:avLst/>
          </a:prstGeom>
          <a:ln>
            <a:noFill/>
          </a:ln>
        </p:spPr>
      </p:pic>
      <p:sp>
        <p:nvSpPr>
          <p:cNvPr id="197"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198" name="CustomShape 2"/>
          <p:cNvSpPr/>
          <p:nvPr/>
        </p:nvSpPr>
        <p:spPr>
          <a:xfrm>
            <a:off x="0" y="43488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First Step: a simple Google search</a:t>
            </a:r>
            <a:endParaRPr lang="en-US" sz="4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00" name="CustomShape 2"/>
          <p:cNvSpPr/>
          <p:nvPr/>
        </p:nvSpPr>
        <p:spPr>
          <a:xfrm>
            <a:off x="0" y="43488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Next Step: Investigate DNS, etc.</a:t>
            </a:r>
            <a:endParaRPr lang="en-US" sz="4000" b="0" strike="noStrike" spc="-1">
              <a:latin typeface="Arial"/>
            </a:endParaRPr>
          </a:p>
        </p:txBody>
      </p:sp>
      <p:pic>
        <p:nvPicPr>
          <p:cNvPr id="201" name="Picture 200"/>
          <p:cNvPicPr/>
          <p:nvPr/>
        </p:nvPicPr>
        <p:blipFill>
          <a:blip r:embed="rId3"/>
          <a:stretch/>
        </p:blipFill>
        <p:spPr>
          <a:xfrm>
            <a:off x="360" y="2027880"/>
            <a:ext cx="9141840" cy="44625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1"/>
          <p:cNvPicPr/>
          <p:nvPr/>
        </p:nvPicPr>
        <p:blipFill>
          <a:blip r:embed="rId3"/>
          <a:stretch/>
        </p:blipFill>
        <p:spPr>
          <a:xfrm>
            <a:off x="680040" y="820440"/>
            <a:ext cx="8000280" cy="53877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pic>
        <p:nvPicPr>
          <p:cNvPr id="203" name="Picture 202"/>
          <p:cNvPicPr/>
          <p:nvPr/>
        </p:nvPicPr>
        <p:blipFill>
          <a:blip r:embed="rId3"/>
          <a:srcRect l="354" t="-1337"/>
          <a:stretch/>
        </p:blipFill>
        <p:spPr>
          <a:xfrm>
            <a:off x="2103120" y="-91440"/>
            <a:ext cx="5119920" cy="6948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05" name="CustomShape 2"/>
          <p:cNvSpPr/>
          <p:nvPr/>
        </p:nvSpPr>
        <p:spPr>
          <a:xfrm>
            <a:off x="0" y="43488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What Next?</a:t>
            </a:r>
            <a:endParaRPr lang="en-US" sz="4000" b="0" strike="noStrike" spc="-1">
              <a:latin typeface="Arial"/>
            </a:endParaRPr>
          </a:p>
        </p:txBody>
      </p:sp>
      <p:pic>
        <p:nvPicPr>
          <p:cNvPr id="206" name="Picture 205"/>
          <p:cNvPicPr/>
          <p:nvPr/>
        </p:nvPicPr>
        <p:blipFill>
          <a:blip r:embed="rId3"/>
          <a:stretch/>
        </p:blipFill>
        <p:spPr>
          <a:xfrm>
            <a:off x="1737360" y="1920240"/>
            <a:ext cx="6002280" cy="43488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08" name="CustomShape 2"/>
          <p:cNvSpPr/>
          <p:nvPr/>
        </p:nvSpPr>
        <p:spPr>
          <a:xfrm>
            <a:off x="0" y="43488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Subdomains</a:t>
            </a:r>
            <a:endParaRPr lang="en-US" sz="4000" b="0" strike="noStrike" spc="-1">
              <a:latin typeface="Arial"/>
            </a:endParaRPr>
          </a:p>
        </p:txBody>
      </p:sp>
      <p:pic>
        <p:nvPicPr>
          <p:cNvPr id="209" name="Picture 208"/>
          <p:cNvPicPr/>
          <p:nvPr/>
        </p:nvPicPr>
        <p:blipFill>
          <a:blip r:embed="rId3"/>
          <a:stretch/>
        </p:blipFill>
        <p:spPr>
          <a:xfrm>
            <a:off x="1737360" y="1920240"/>
            <a:ext cx="6002280" cy="43488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11" name="CustomShape 2"/>
          <p:cNvSpPr/>
          <p:nvPr/>
        </p:nvSpPr>
        <p:spPr>
          <a:xfrm>
            <a:off x="0" y="43488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What else is interesting?</a:t>
            </a:r>
            <a:endParaRPr lang="en-US" sz="4000" b="0" strike="noStrike" spc="-1">
              <a:latin typeface="Arial"/>
            </a:endParaRPr>
          </a:p>
        </p:txBody>
      </p:sp>
      <p:pic>
        <p:nvPicPr>
          <p:cNvPr id="212" name="Picture 211"/>
          <p:cNvPicPr/>
          <p:nvPr/>
        </p:nvPicPr>
        <p:blipFill>
          <a:blip r:embed="rId3"/>
          <a:stretch/>
        </p:blipFill>
        <p:spPr>
          <a:xfrm>
            <a:off x="1737360" y="2385360"/>
            <a:ext cx="6032880" cy="2916360"/>
          </a:xfrm>
          <a:prstGeom prst="rect">
            <a:avLst/>
          </a:prstGeom>
          <a:ln>
            <a:noFill/>
          </a:ln>
        </p:spPr>
      </p:pic>
      <p:sp>
        <p:nvSpPr>
          <p:cNvPr id="213" name="CustomShape 3"/>
          <p:cNvSpPr/>
          <p:nvPr/>
        </p:nvSpPr>
        <p:spPr>
          <a:xfrm>
            <a:off x="3566160" y="1828800"/>
            <a:ext cx="1095480" cy="821160"/>
          </a:xfrm>
          <a:prstGeom prst="wedgeRoundRectCallout">
            <a:avLst>
              <a:gd name="adj1" fmla="val -30324"/>
              <a:gd name="adj2" fmla="val 158333"/>
              <a:gd name="adj3" fmla="val 16667"/>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400" b="0" strike="noStrike" spc="-1">
                <a:solidFill>
                  <a:srgbClr val="FFFFFF"/>
                </a:solidFill>
                <a:latin typeface="Arial"/>
                <a:ea typeface="DejaVu Sans"/>
              </a:rPr>
              <a:t>Hmm...</a:t>
            </a:r>
            <a:endParaRPr lang="en-US" sz="1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22" name="CustomShape 2"/>
          <p:cNvSpPr/>
          <p:nvPr/>
        </p:nvSpPr>
        <p:spPr>
          <a:xfrm>
            <a:off x="0" y="43488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Let’s Investigate Further</a:t>
            </a:r>
            <a:endParaRPr lang="en-US" sz="4000" b="0" strike="noStrike" spc="-1">
              <a:latin typeface="Arial"/>
            </a:endParaRPr>
          </a:p>
        </p:txBody>
      </p:sp>
      <p:pic>
        <p:nvPicPr>
          <p:cNvPr id="223" name="Picture 222"/>
          <p:cNvPicPr/>
          <p:nvPr/>
        </p:nvPicPr>
        <p:blipFill>
          <a:blip r:embed="rId3"/>
          <a:stretch/>
        </p:blipFill>
        <p:spPr>
          <a:xfrm>
            <a:off x="731520" y="2598840"/>
            <a:ext cx="7465320" cy="2977200"/>
          </a:xfrm>
          <a:prstGeom prst="rect">
            <a:avLst/>
          </a:prstGeom>
          <a:ln>
            <a:noFill/>
          </a:ln>
        </p:spPr>
      </p:pic>
      <p:sp>
        <p:nvSpPr>
          <p:cNvPr id="224" name="TextShape 3"/>
          <p:cNvSpPr txBox="1"/>
          <p:nvPr/>
        </p:nvSpPr>
        <p:spPr>
          <a:xfrm>
            <a:off x="1005840" y="1920240"/>
            <a:ext cx="7315200" cy="602280"/>
          </a:xfrm>
          <a:prstGeom prst="rect">
            <a:avLst/>
          </a:prstGeom>
          <a:noFill/>
          <a:ln>
            <a:noFill/>
          </a:ln>
        </p:spPr>
        <p:txBody>
          <a:bodyPr lIns="90000" tIns="45000" rIns="90000" bIns="45000"/>
          <a:lstStyle/>
          <a:p>
            <a:r>
              <a:rPr lang="en-US" sz="1800" b="0" strike="noStrike" spc="-1">
                <a:latin typeface="Arial"/>
              </a:rPr>
              <a:t>As mentioned earlier, we found the vanity/personal name server to be interesting as a possible source of additional information.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26" name="CustomShape 2"/>
          <p:cNvSpPr/>
          <p:nvPr/>
        </p:nvSpPr>
        <p:spPr>
          <a:xfrm>
            <a:off x="-5400" y="-1800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dirty="0">
                <a:solidFill>
                  <a:srgbClr val="FFFFFF"/>
                </a:solidFill>
                <a:latin typeface="Calibri"/>
                <a:ea typeface="DejaVu Sans"/>
              </a:rPr>
              <a:t>Interesting Domains</a:t>
            </a:r>
            <a:endParaRPr lang="en-US" sz="4000" b="0" strike="noStrike" spc="-1" dirty="0">
              <a:latin typeface="Arial"/>
            </a:endParaRPr>
          </a:p>
        </p:txBody>
      </p:sp>
      <p:pic>
        <p:nvPicPr>
          <p:cNvPr id="227" name="Picture 226"/>
          <p:cNvPicPr/>
          <p:nvPr/>
        </p:nvPicPr>
        <p:blipFill>
          <a:blip r:embed="rId3"/>
          <a:stretch/>
        </p:blipFill>
        <p:spPr>
          <a:xfrm>
            <a:off x="0" y="1097280"/>
            <a:ext cx="9141840" cy="5802480"/>
          </a:xfrm>
          <a:prstGeom prst="rect">
            <a:avLst/>
          </a:prstGeom>
          <a:ln>
            <a:noFill/>
          </a:ln>
        </p:spPr>
      </p:pic>
      <p:sp>
        <p:nvSpPr>
          <p:cNvPr id="228" name="Line 3"/>
          <p:cNvSpPr/>
          <p:nvPr/>
        </p:nvSpPr>
        <p:spPr>
          <a:xfrm>
            <a:off x="4297680" y="5486400"/>
            <a:ext cx="274320" cy="36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29" name="Line 4"/>
          <p:cNvSpPr/>
          <p:nvPr/>
        </p:nvSpPr>
        <p:spPr>
          <a:xfrm>
            <a:off x="2012040" y="6419160"/>
            <a:ext cx="274320" cy="36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30" name="Line 5"/>
          <p:cNvSpPr/>
          <p:nvPr/>
        </p:nvSpPr>
        <p:spPr>
          <a:xfrm>
            <a:off x="6528240" y="6583680"/>
            <a:ext cx="274320" cy="36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15" name="CustomShape 2"/>
          <p:cNvSpPr/>
          <p:nvPr/>
        </p:nvSpPr>
        <p:spPr>
          <a:xfrm>
            <a:off x="0" y="434880"/>
            <a:ext cx="9147240" cy="1204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dirty="0">
                <a:solidFill>
                  <a:srgbClr val="FFFFFF"/>
                </a:solidFill>
                <a:latin typeface="Calibri"/>
                <a:ea typeface="DejaVu Sans"/>
              </a:rPr>
              <a:t>More Hints</a:t>
            </a:r>
            <a:endParaRPr lang="en-US" sz="4000" b="0" strike="noStrike" spc="-1" dirty="0">
              <a:latin typeface="Arial"/>
            </a:endParaRPr>
          </a:p>
        </p:txBody>
      </p:sp>
      <p:sp>
        <p:nvSpPr>
          <p:cNvPr id="216" name="CustomShape 3"/>
          <p:cNvSpPr/>
          <p:nvPr/>
        </p:nvSpPr>
        <p:spPr>
          <a:xfrm>
            <a:off x="548640" y="2059560"/>
            <a:ext cx="7679520" cy="168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440">
              <a:lnSpc>
                <a:spcPct val="100000"/>
              </a:lnSpc>
              <a:spcBef>
                <a:spcPts val="1440"/>
              </a:spcBef>
              <a:buClr>
                <a:srgbClr val="000000"/>
              </a:buClr>
              <a:buSzPct val="45000"/>
            </a:pPr>
            <a:r>
              <a:rPr lang="en-US" sz="2100" b="0" strike="noStrike" spc="-1" dirty="0">
                <a:solidFill>
                  <a:srgbClr val="000000"/>
                </a:solidFill>
                <a:latin typeface="Calibri"/>
                <a:ea typeface="DejaVu Sans"/>
              </a:rPr>
              <a:t>It’s somewhat unusual for a small company to run their own name servers. One of the things that caught our eye was they quickly stopped doing so after about three months</a:t>
            </a:r>
            <a:endParaRPr lang="en-US" sz="2100" b="0" strike="noStrike" spc="-1" dirty="0">
              <a:latin typeface="Arial"/>
            </a:endParaRPr>
          </a:p>
          <a:p>
            <a:pPr marL="1440">
              <a:lnSpc>
                <a:spcPct val="100000"/>
              </a:lnSpc>
              <a:spcBef>
                <a:spcPts val="1440"/>
              </a:spcBef>
              <a:buClr>
                <a:srgbClr val="000000"/>
              </a:buClr>
              <a:buSzPct val="45000"/>
            </a:pPr>
            <a:r>
              <a:rPr lang="en-US" sz="2100" b="0" strike="noStrike" spc="-1" dirty="0">
                <a:solidFill>
                  <a:srgbClr val="000000"/>
                </a:solidFill>
                <a:latin typeface="Calibri"/>
                <a:ea typeface="DejaVu Sans"/>
              </a:rPr>
              <a:t>The domain names sorted into several interesting buckets: rehab/wellness related, “upfront”, “</a:t>
            </a:r>
            <a:r>
              <a:rPr lang="en-US" sz="2100" b="0" strike="noStrike" spc="-1" dirty="0" err="1">
                <a:solidFill>
                  <a:srgbClr val="000000"/>
                </a:solidFill>
                <a:latin typeface="Calibri"/>
                <a:ea typeface="DejaVu Sans"/>
              </a:rPr>
              <a:t>kevork</a:t>
            </a:r>
            <a:r>
              <a:rPr lang="en-US" sz="2100" b="0" strike="noStrike" spc="-1" dirty="0">
                <a:solidFill>
                  <a:srgbClr val="000000"/>
                </a:solidFill>
                <a:latin typeface="Calibri"/>
                <a:ea typeface="DejaVu Sans"/>
              </a:rPr>
              <a:t>” and “</a:t>
            </a:r>
            <a:r>
              <a:rPr lang="en-US" sz="2100" b="0" strike="noStrike" spc="-1" dirty="0" err="1">
                <a:solidFill>
                  <a:srgbClr val="000000"/>
                </a:solidFill>
                <a:latin typeface="Calibri"/>
                <a:ea typeface="DejaVu Sans"/>
              </a:rPr>
              <a:t>yuricat</a:t>
            </a:r>
            <a:r>
              <a:rPr lang="en-US" sz="2100" b="0" strike="noStrike" spc="-1" dirty="0">
                <a:solidFill>
                  <a:srgbClr val="000000"/>
                </a:solidFill>
                <a:latin typeface="Calibri"/>
                <a:ea typeface="DejaVu Sans"/>
              </a:rPr>
              <a:t>” and “pay day” loan related domains.</a:t>
            </a:r>
            <a:endParaRPr lang="en-US" sz="2100" b="0" strike="noStrike" spc="-1" dirty="0">
              <a:latin typeface="Arial"/>
            </a:endParaRPr>
          </a:p>
          <a:p>
            <a:pPr>
              <a:lnSpc>
                <a:spcPct val="100000"/>
              </a:lnSpc>
              <a:spcBef>
                <a:spcPts val="1440"/>
              </a:spcBef>
            </a:pPr>
            <a:r>
              <a:rPr lang="en-US" sz="2100" b="0" strike="noStrike" spc="-1" dirty="0">
                <a:solidFill>
                  <a:srgbClr val="000000"/>
                </a:solidFill>
                <a:latin typeface="Calibri"/>
                <a:ea typeface="DejaVu Sans"/>
              </a:rPr>
              <a:t>So we ran a bulk </a:t>
            </a:r>
            <a:r>
              <a:rPr lang="en-US" sz="2100" b="0" strike="noStrike" spc="-1" dirty="0" err="1">
                <a:solidFill>
                  <a:srgbClr val="000000"/>
                </a:solidFill>
                <a:latin typeface="Calibri"/>
                <a:ea typeface="DejaVu Sans"/>
              </a:rPr>
              <a:t>whois</a:t>
            </a:r>
            <a:r>
              <a:rPr lang="en-US" sz="2100" b="0" strike="noStrike" spc="-1" dirty="0">
                <a:solidFill>
                  <a:srgbClr val="000000"/>
                </a:solidFill>
                <a:latin typeface="Calibri"/>
                <a:ea typeface="DejaVu Sans"/>
              </a:rPr>
              <a:t> lookup using CTB and we noticed a recurring email in some of the more interesting ones: </a:t>
            </a:r>
            <a:r>
              <a:rPr lang="en-US" sz="2100" b="0" u="sng" strike="noStrike" spc="-1" dirty="0">
                <a:solidFill>
                  <a:srgbClr val="0563C1"/>
                </a:solidFill>
                <a:uFillTx/>
                <a:latin typeface="Calibri"/>
                <a:ea typeface="DejaVu Sans"/>
                <a:hlinkClick r:id="rId3"/>
              </a:rPr>
              <a:t>adamreg@live.com</a:t>
            </a:r>
            <a:endParaRPr lang="en-US" sz="2100" b="0" strike="noStrike" spc="-1" dirty="0">
              <a:latin typeface="Arial"/>
            </a:endParaRPr>
          </a:p>
          <a:p>
            <a:pPr>
              <a:lnSpc>
                <a:spcPct val="100000"/>
              </a:lnSpc>
              <a:spcBef>
                <a:spcPts val="1440"/>
              </a:spcBef>
            </a:pPr>
            <a:r>
              <a:rPr lang="en-US" sz="2100" b="0" strike="noStrike" spc="-1" dirty="0">
                <a:solidFill>
                  <a:srgbClr val="000000"/>
                </a:solidFill>
                <a:latin typeface="Calibri"/>
                <a:ea typeface="DejaVu Sans"/>
              </a:rPr>
              <a:t>We then did a </a:t>
            </a:r>
            <a:r>
              <a:rPr lang="en-US" sz="2100" b="0" strike="noStrike" spc="-1" dirty="0" err="1">
                <a:solidFill>
                  <a:srgbClr val="000000"/>
                </a:solidFill>
                <a:latin typeface="Calibri"/>
                <a:ea typeface="DejaVu Sans"/>
              </a:rPr>
              <a:t>Whois</a:t>
            </a:r>
            <a:r>
              <a:rPr lang="en-US" sz="2100" b="0" strike="noStrike" spc="-1" dirty="0">
                <a:solidFill>
                  <a:srgbClr val="000000"/>
                </a:solidFill>
                <a:latin typeface="Calibri"/>
                <a:ea typeface="DejaVu Sans"/>
              </a:rPr>
              <a:t> search on CTB to find all the domains we knew about in our platform related to Adam.</a:t>
            </a:r>
            <a:endParaRPr lang="en-US" sz="2100" b="0" strike="noStrike" spc="-1" dirty="0">
              <a:latin typeface="Arial"/>
            </a:endParaRPr>
          </a:p>
        </p:txBody>
      </p:sp>
      <p:sp>
        <p:nvSpPr>
          <p:cNvPr id="217" name="CustomShape 4"/>
          <p:cNvSpPr/>
          <p:nvPr/>
        </p:nvSpPr>
        <p:spPr>
          <a:xfrm>
            <a:off x="549000" y="4441680"/>
            <a:ext cx="7679520" cy="178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440"/>
              </a:spcBef>
            </a:pPr>
            <a:endParaRPr lang="en-US" sz="1800" b="0" strike="noStrike" spc="-1">
              <a:latin typeface="Arial"/>
            </a:endParaRPr>
          </a:p>
          <a:p>
            <a:pPr>
              <a:lnSpc>
                <a:spcPct val="100000"/>
              </a:lnSpc>
              <a:spcBef>
                <a:spcPts val="1440"/>
              </a:spcBef>
            </a:pPr>
            <a:endParaRPr lang="en-US" sz="1800" b="0" strike="noStrike" spc="-1">
              <a:latin typeface="Arial"/>
            </a:endParaRPr>
          </a:p>
        </p:txBody>
      </p:sp>
    </p:spTree>
    <p:extLst>
      <p:ext uri="{BB962C8B-B14F-4D97-AF65-F5344CB8AC3E}">
        <p14:creationId xmlns:p14="http://schemas.microsoft.com/office/powerpoint/2010/main" val="87218758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icture 217"/>
          <p:cNvPicPr/>
          <p:nvPr/>
        </p:nvPicPr>
        <p:blipFill>
          <a:blip r:embed="rId3"/>
          <a:stretch/>
        </p:blipFill>
        <p:spPr>
          <a:xfrm>
            <a:off x="982080" y="45360"/>
            <a:ext cx="6005160" cy="6811200"/>
          </a:xfrm>
          <a:prstGeom prst="rect">
            <a:avLst/>
          </a:prstGeom>
          <a:ln>
            <a:noFill/>
          </a:ln>
        </p:spPr>
      </p:pic>
      <p:sp>
        <p:nvSpPr>
          <p:cNvPr id="219" name="Line 1"/>
          <p:cNvSpPr/>
          <p:nvPr/>
        </p:nvSpPr>
        <p:spPr>
          <a:xfrm>
            <a:off x="3330720" y="4444560"/>
            <a:ext cx="731520" cy="360"/>
          </a:xfrm>
          <a:prstGeom prst="line">
            <a:avLst/>
          </a:prstGeom>
          <a:ln>
            <a:solidFill>
              <a:srgbClr val="3465A4"/>
            </a:solidFill>
            <a:headEnd type="triangle" w="med" len="med"/>
          </a:ln>
        </p:spPr>
        <p:style>
          <a:lnRef idx="0">
            <a:scrgbClr r="0" g="0" b="0"/>
          </a:lnRef>
          <a:fillRef idx="0">
            <a:scrgbClr r="0" g="0" b="0"/>
          </a:fillRef>
          <a:effectRef idx="0">
            <a:scrgbClr r="0" g="0" b="0"/>
          </a:effectRef>
          <a:fontRef idx="minor"/>
        </p:style>
      </p:sp>
      <p:sp>
        <p:nvSpPr>
          <p:cNvPr id="220" name="CustomShape 2"/>
          <p:cNvSpPr/>
          <p:nvPr/>
        </p:nvSpPr>
        <p:spPr>
          <a:xfrm>
            <a:off x="3474720" y="4114800"/>
            <a:ext cx="730440" cy="289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a:solidFill>
                  <a:srgbClr val="000000"/>
                </a:solidFill>
                <a:latin typeface="Arial"/>
                <a:ea typeface="DejaVu Sans"/>
              </a:rPr>
              <a:t>Bingo</a:t>
            </a:r>
            <a:endParaRPr lang="en-US" sz="1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1743120" y="1336320"/>
            <a:ext cx="5496480" cy="743400"/>
          </a:xfrm>
          <a:prstGeom prst="rect">
            <a:avLst/>
          </a:prstGeom>
          <a:noFill/>
          <a:ln>
            <a:noFill/>
          </a:ln>
        </p:spPr>
        <p:style>
          <a:lnRef idx="0">
            <a:scrgbClr r="0" g="0" b="0"/>
          </a:lnRef>
          <a:fillRef idx="0">
            <a:scrgbClr r="0" g="0" b="0"/>
          </a:fillRef>
          <a:effectRef idx="0">
            <a:scrgbClr r="0" g="0" b="0"/>
          </a:effectRef>
          <a:fontRef idx="minor"/>
        </p:style>
      </p:sp>
      <p:pic>
        <p:nvPicPr>
          <p:cNvPr id="232" name="Content Placeholder 8"/>
          <p:cNvPicPr/>
          <p:nvPr/>
        </p:nvPicPr>
        <p:blipFill>
          <a:blip r:embed="rId3"/>
          <a:stretch/>
        </p:blipFill>
        <p:spPr>
          <a:xfrm>
            <a:off x="469440" y="1786320"/>
            <a:ext cx="8108640" cy="4342680"/>
          </a:xfrm>
          <a:prstGeom prst="rect">
            <a:avLst/>
          </a:prstGeom>
          <a:ln>
            <a:noFill/>
          </a:ln>
        </p:spPr>
      </p:pic>
      <p:sp>
        <p:nvSpPr>
          <p:cNvPr id="233" name="CustomShape 2"/>
          <p:cNvSpPr/>
          <p:nvPr/>
        </p:nvSpPr>
        <p:spPr>
          <a:xfrm>
            <a:off x="0" y="328680"/>
            <a:ext cx="9147240" cy="12049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Beginning of the Network</a:t>
            </a:r>
            <a:endParaRPr lang="en-US" sz="4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233"/>
          <p:cNvPicPr/>
          <p:nvPr/>
        </p:nvPicPr>
        <p:blipFill>
          <a:blip r:embed="rId3"/>
          <a:stretch/>
        </p:blipFill>
        <p:spPr>
          <a:xfrm>
            <a:off x="827640" y="1310400"/>
            <a:ext cx="7610760" cy="4791240"/>
          </a:xfrm>
          <a:prstGeom prst="rect">
            <a:avLst/>
          </a:prstGeom>
          <a:ln>
            <a:noFill/>
          </a:ln>
        </p:spPr>
      </p:pic>
      <p:sp>
        <p:nvSpPr>
          <p:cNvPr id="235" name="Line 1"/>
          <p:cNvSpPr/>
          <p:nvPr/>
        </p:nvSpPr>
        <p:spPr>
          <a:xfrm>
            <a:off x="5342400" y="5023440"/>
            <a:ext cx="914400" cy="360"/>
          </a:xfrm>
          <a:prstGeom prst="line">
            <a:avLst/>
          </a:prstGeom>
          <a:ln>
            <a:solidFill>
              <a:srgbClr val="3465A4"/>
            </a:solidFill>
            <a:headEnd type="triangle" w="med" len="med"/>
          </a:ln>
        </p:spPr>
        <p:style>
          <a:lnRef idx="0">
            <a:scrgbClr r="0" g="0" b="0"/>
          </a:lnRef>
          <a:fillRef idx="0">
            <a:scrgbClr r="0" g="0" b="0"/>
          </a:fillRef>
          <a:effectRef idx="0">
            <a:scrgbClr r="0" g="0" b="0"/>
          </a:effectRef>
          <a:fontRef idx="minor"/>
        </p:style>
      </p:sp>
      <p:sp>
        <p:nvSpPr>
          <p:cNvPr id="236" name="TextShape 2"/>
          <p:cNvSpPr txBox="1"/>
          <p:nvPr/>
        </p:nvSpPr>
        <p:spPr>
          <a:xfrm>
            <a:off x="914400" y="365760"/>
            <a:ext cx="7498080" cy="602280"/>
          </a:xfrm>
          <a:prstGeom prst="rect">
            <a:avLst/>
          </a:prstGeom>
          <a:noFill/>
          <a:ln>
            <a:noFill/>
          </a:ln>
        </p:spPr>
        <p:txBody>
          <a:bodyPr lIns="90000" tIns="45000" rIns="90000" bIns="45000"/>
          <a:lstStyle/>
          <a:p>
            <a:r>
              <a:rPr lang="en-US" sz="1800" b="0" strike="noStrike" spc="-1">
                <a:latin typeface="Arial"/>
              </a:rPr>
              <a:t>Using another CyberTOOLBELT tool, we decided to look at the upfrontrecovery.com web site.</a:t>
            </a:r>
          </a:p>
        </p:txBody>
      </p:sp>
      <p:sp>
        <p:nvSpPr>
          <p:cNvPr id="237" name="TextShape 3"/>
          <p:cNvSpPr txBox="1"/>
          <p:nvPr/>
        </p:nvSpPr>
        <p:spPr>
          <a:xfrm>
            <a:off x="6292800" y="4901760"/>
            <a:ext cx="1280160" cy="261000"/>
          </a:xfrm>
          <a:prstGeom prst="rect">
            <a:avLst/>
          </a:prstGeom>
          <a:noFill/>
          <a:ln>
            <a:noFill/>
          </a:ln>
        </p:spPr>
        <p:txBody>
          <a:bodyPr lIns="90000" tIns="45000" rIns="90000" bIns="45000"/>
          <a:lstStyle/>
          <a:p>
            <a:r>
              <a:rPr lang="en-US" sz="1200" b="0" strike="noStrike" spc="-1">
                <a:latin typeface="Arial"/>
              </a:rPr>
              <a:t>Interesting….</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3270600" y="4662720"/>
            <a:ext cx="5676840" cy="2018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9600" b="0" strike="noStrike" spc="-1">
                <a:solidFill>
                  <a:srgbClr val="FFFFFF"/>
                </a:solidFill>
                <a:latin typeface="Calibri"/>
                <a:ea typeface="DejaVu Sans"/>
              </a:rPr>
              <a:t>LIE</a:t>
            </a:r>
            <a:endParaRPr lang="en-US" sz="9600" b="0" strike="noStrike" spc="-1">
              <a:latin typeface="Arial"/>
            </a:endParaRPr>
          </a:p>
        </p:txBody>
      </p:sp>
      <p:grpSp>
        <p:nvGrpSpPr>
          <p:cNvPr id="131" name="Group 2"/>
          <p:cNvGrpSpPr/>
          <p:nvPr/>
        </p:nvGrpSpPr>
        <p:grpSpPr>
          <a:xfrm>
            <a:off x="91440" y="266040"/>
            <a:ext cx="2873160" cy="6059160"/>
            <a:chOff x="91440" y="266040"/>
            <a:chExt cx="2873160" cy="6059160"/>
          </a:xfrm>
        </p:grpSpPr>
        <p:sp>
          <p:nvSpPr>
            <p:cNvPr id="132" name="CustomShape 3"/>
            <p:cNvSpPr/>
            <p:nvPr/>
          </p:nvSpPr>
          <p:spPr>
            <a:xfrm>
              <a:off x="91440" y="266040"/>
              <a:ext cx="1996560" cy="605916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gn="ctr">
                <a:lnSpc>
                  <a:spcPct val="100000"/>
                </a:lnSpc>
              </a:pPr>
              <a:r>
                <a:rPr lang="en-US" sz="13800" b="1" strike="noStrike" spc="-1">
                  <a:solidFill>
                    <a:srgbClr val="535353"/>
                  </a:solidFill>
                  <a:latin typeface="Calibri"/>
                  <a:ea typeface="DejaVu Sans"/>
                </a:rPr>
                <a:t>D</a:t>
              </a:r>
              <a:endParaRPr lang="en-US" sz="13800" b="0" strike="noStrike" spc="-1">
                <a:latin typeface="Arial"/>
              </a:endParaRPr>
            </a:p>
            <a:p>
              <a:pPr algn="ctr">
                <a:lnSpc>
                  <a:spcPct val="100000"/>
                </a:lnSpc>
              </a:pPr>
              <a:r>
                <a:rPr lang="en-US" sz="13800" b="1" strike="noStrike" spc="-1">
                  <a:solidFill>
                    <a:srgbClr val="535353"/>
                  </a:solidFill>
                  <a:latin typeface="Calibri"/>
                  <a:ea typeface="DejaVu Sans"/>
                </a:rPr>
                <a:t>N</a:t>
              </a:r>
              <a:endParaRPr lang="en-US" sz="13800" b="0" strike="noStrike" spc="-1">
                <a:latin typeface="Arial"/>
              </a:endParaRPr>
            </a:p>
            <a:p>
              <a:pPr algn="ctr">
                <a:lnSpc>
                  <a:spcPct val="100000"/>
                </a:lnSpc>
              </a:pPr>
              <a:r>
                <a:rPr lang="en-US" sz="13800" b="1" strike="noStrike" spc="-1">
                  <a:solidFill>
                    <a:srgbClr val="535353"/>
                  </a:solidFill>
                  <a:latin typeface="Calibri"/>
                  <a:ea typeface="DejaVu Sans"/>
                </a:rPr>
                <a:t>S</a:t>
              </a:r>
              <a:endParaRPr lang="en-US" sz="13800" b="0" strike="noStrike" spc="-1">
                <a:latin typeface="Arial"/>
              </a:endParaRPr>
            </a:p>
            <a:p>
              <a:pPr algn="ctr">
                <a:lnSpc>
                  <a:spcPct val="100000"/>
                </a:lnSpc>
              </a:pPr>
              <a:endParaRPr lang="en-US" sz="13800" b="0" strike="noStrike" spc="-1">
                <a:latin typeface="Arial"/>
              </a:endParaRPr>
            </a:p>
          </p:txBody>
        </p:sp>
        <p:sp>
          <p:nvSpPr>
            <p:cNvPr id="133" name="CustomShape 4"/>
            <p:cNvSpPr/>
            <p:nvPr/>
          </p:nvSpPr>
          <p:spPr>
            <a:xfrm>
              <a:off x="1485360" y="1546200"/>
              <a:ext cx="1436400" cy="3646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3200" b="0" strike="noStrike" spc="-1">
                  <a:solidFill>
                    <a:srgbClr val="535353"/>
                  </a:solidFill>
                  <a:latin typeface="Calibri"/>
                  <a:ea typeface="DejaVu Sans"/>
                </a:rPr>
                <a:t>omain</a:t>
              </a:r>
              <a:endParaRPr lang="en-US" sz="3200" b="0" strike="noStrike" spc="-1">
                <a:latin typeface="Arial"/>
              </a:endParaRPr>
            </a:p>
          </p:txBody>
        </p:sp>
        <p:sp>
          <p:nvSpPr>
            <p:cNvPr id="134" name="CustomShape 5"/>
            <p:cNvSpPr/>
            <p:nvPr/>
          </p:nvSpPr>
          <p:spPr>
            <a:xfrm>
              <a:off x="1528200" y="3657600"/>
              <a:ext cx="1436400" cy="3646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3200" b="0" strike="noStrike" spc="-1">
                  <a:solidFill>
                    <a:srgbClr val="535353"/>
                  </a:solidFill>
                  <a:latin typeface="Calibri"/>
                  <a:ea typeface="DejaVu Sans"/>
                </a:rPr>
                <a:t>ame</a:t>
              </a:r>
              <a:endParaRPr lang="en-US" sz="3200" b="0" strike="noStrike" spc="-1">
                <a:latin typeface="Arial"/>
              </a:endParaRPr>
            </a:p>
          </p:txBody>
        </p:sp>
        <p:sp>
          <p:nvSpPr>
            <p:cNvPr id="135" name="CustomShape 6"/>
            <p:cNvSpPr/>
            <p:nvPr/>
          </p:nvSpPr>
          <p:spPr>
            <a:xfrm>
              <a:off x="1528200" y="5739480"/>
              <a:ext cx="1436400" cy="36468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lstStyle/>
            <a:p>
              <a:pPr>
                <a:lnSpc>
                  <a:spcPct val="100000"/>
                </a:lnSpc>
              </a:pPr>
              <a:r>
                <a:rPr lang="en-US" sz="3200" b="0" strike="noStrike" spc="-1">
                  <a:solidFill>
                    <a:srgbClr val="535353"/>
                  </a:solidFill>
                  <a:latin typeface="Calibri"/>
                  <a:ea typeface="DejaVu Sans"/>
                </a:rPr>
                <a:t>ystem</a:t>
              </a:r>
              <a:endParaRPr lang="en-US" sz="3200" b="0" strike="noStrike" spc="-1">
                <a:latin typeface="Arial"/>
              </a:endParaRPr>
            </a:p>
          </p:txBody>
        </p:sp>
      </p:grpSp>
      <p:sp>
        <p:nvSpPr>
          <p:cNvPr id="136" name="CustomShape 7"/>
          <p:cNvSpPr/>
          <p:nvPr/>
        </p:nvSpPr>
        <p:spPr>
          <a:xfrm>
            <a:off x="3272760" y="168480"/>
            <a:ext cx="5676840" cy="201924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8800" b="0" strike="noStrike" spc="-1">
                <a:solidFill>
                  <a:srgbClr val="FFFFFF"/>
                </a:solidFill>
                <a:latin typeface="Calibri"/>
                <a:ea typeface="DejaVu Sans"/>
              </a:rPr>
              <a:t>DNS DATA</a:t>
            </a:r>
            <a:endParaRPr lang="en-US" sz="8800" b="0" strike="noStrike" spc="-1">
              <a:latin typeface="Arial"/>
            </a:endParaRPr>
          </a:p>
        </p:txBody>
      </p:sp>
      <p:sp>
        <p:nvSpPr>
          <p:cNvPr id="137" name="CustomShape 8"/>
          <p:cNvSpPr/>
          <p:nvPr/>
        </p:nvSpPr>
        <p:spPr>
          <a:xfrm>
            <a:off x="3270600" y="2415600"/>
            <a:ext cx="5676840" cy="20192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8800" b="0" strike="noStrike" spc="-1">
                <a:solidFill>
                  <a:srgbClr val="FFFFFF"/>
                </a:solidFill>
                <a:latin typeface="Calibri"/>
                <a:ea typeface="DejaVu Sans"/>
              </a:rPr>
              <a:t>DOES NOT</a:t>
            </a:r>
            <a:endParaRPr lang="en-US" sz="8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37"/>
          <p:cNvPicPr/>
          <p:nvPr/>
        </p:nvPicPr>
        <p:blipFill>
          <a:blip r:embed="rId2"/>
          <a:stretch/>
        </p:blipFill>
        <p:spPr>
          <a:xfrm>
            <a:off x="914400" y="457200"/>
            <a:ext cx="7282800" cy="4356720"/>
          </a:xfrm>
          <a:prstGeom prst="rect">
            <a:avLst/>
          </a:prstGeom>
          <a:ln>
            <a:noFill/>
          </a:ln>
        </p:spPr>
      </p:pic>
      <p:sp>
        <p:nvSpPr>
          <p:cNvPr id="239" name="CustomShape 1"/>
          <p:cNvSpPr/>
          <p:nvPr/>
        </p:nvSpPr>
        <p:spPr>
          <a:xfrm>
            <a:off x="1097280" y="4940640"/>
            <a:ext cx="68565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ea typeface="DejaVu Sans"/>
              </a:rPr>
              <a:t>A number of clues have led us to here...This is NOT Wisconsin!</a:t>
            </a:r>
            <a:endParaRPr lang="en-US" sz="1800" b="0" strike="noStrike" spc="-1">
              <a:latin typeface="Arial"/>
            </a:endParaRPr>
          </a:p>
          <a:p>
            <a:pPr algn="ctr">
              <a:lnSpc>
                <a:spcPct val="100000"/>
              </a:lnSpc>
            </a:pPr>
            <a:r>
              <a:rPr lang="en-US" sz="1800" b="0" strike="noStrike" spc="-1">
                <a:solidFill>
                  <a:srgbClr val="000000"/>
                </a:solidFill>
                <a:latin typeface="Arial"/>
                <a:ea typeface="DejaVu Sans"/>
              </a:rPr>
              <a:t>A miracle moment is now going to occur: Through some DNS, Whois and other lookups we determined that soberdrugrehab.com is related to sobertec.com and did a lookup of that domain using CyberTOOLBELT.</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Picture 239"/>
          <p:cNvPicPr/>
          <p:nvPr/>
        </p:nvPicPr>
        <p:blipFill>
          <a:blip r:embed="rId2"/>
          <a:stretch/>
        </p:blipFill>
        <p:spPr>
          <a:xfrm>
            <a:off x="671040" y="274320"/>
            <a:ext cx="7648560" cy="4440600"/>
          </a:xfrm>
          <a:prstGeom prst="rect">
            <a:avLst/>
          </a:prstGeom>
          <a:ln>
            <a:noFill/>
          </a:ln>
        </p:spPr>
      </p:pic>
      <p:sp>
        <p:nvSpPr>
          <p:cNvPr id="241" name="CustomShape 1"/>
          <p:cNvSpPr/>
          <p:nvPr/>
        </p:nvSpPr>
        <p:spPr>
          <a:xfrm>
            <a:off x="548640" y="5394960"/>
            <a:ext cx="7770960" cy="60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a:solidFill>
                  <a:srgbClr val="000000"/>
                </a:solidFill>
                <a:latin typeface="Arial"/>
                <a:ea typeface="Microsoft YaHei"/>
              </a:rPr>
              <a:t>Whois history has uncovered a name, an address and a telephone number related to sobertec.com. A call to the listed number was forwarded</a:t>
            </a:r>
            <a:r>
              <a:rPr lang="en-US" sz="1800" b="0" strike="noStrike" spc="-1">
                <a:solidFill>
                  <a:srgbClr val="000000"/>
                </a:solidFill>
                <a:latin typeface="Arial"/>
                <a:ea typeface="DejaVu Sans"/>
              </a:rPr>
              <a:t> to Upfront Recovery</a:t>
            </a:r>
            <a:endParaRPr lang="en-US" sz="1800" b="0" strike="noStrike" spc="-1">
              <a:latin typeface="Arial"/>
            </a:endParaRPr>
          </a:p>
        </p:txBody>
      </p:sp>
      <p:sp>
        <p:nvSpPr>
          <p:cNvPr id="242" name="Line 2"/>
          <p:cNvSpPr/>
          <p:nvPr/>
        </p:nvSpPr>
        <p:spPr>
          <a:xfrm>
            <a:off x="8046720" y="1097280"/>
            <a:ext cx="822960" cy="360"/>
          </a:xfrm>
          <a:prstGeom prst="line">
            <a:avLst/>
          </a:prstGeom>
          <a:ln>
            <a:solidFill>
              <a:srgbClr val="3465A4"/>
            </a:solidFill>
            <a:headEnd type="triangle" w="med" len="med"/>
          </a:ln>
        </p:spPr>
        <p:style>
          <a:lnRef idx="0">
            <a:scrgbClr r="0" g="0" b="0"/>
          </a:lnRef>
          <a:fillRef idx="0">
            <a:scrgbClr r="0" g="0" b="0"/>
          </a:fillRef>
          <a:effectRef idx="0">
            <a:scrgbClr r="0" g="0" b="0"/>
          </a:effectRef>
          <a:fontRef idx="minor"/>
        </p:style>
      </p:sp>
      <p:sp>
        <p:nvSpPr>
          <p:cNvPr id="243" name="Line 3"/>
          <p:cNvSpPr/>
          <p:nvPr/>
        </p:nvSpPr>
        <p:spPr>
          <a:xfrm>
            <a:off x="7040880" y="2743200"/>
            <a:ext cx="822960" cy="360"/>
          </a:xfrm>
          <a:prstGeom prst="line">
            <a:avLst/>
          </a:prstGeom>
          <a:ln>
            <a:solidFill>
              <a:srgbClr val="3465A4"/>
            </a:solidFill>
            <a:headEnd type="triangle" w="med" len="me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Content Placeholder 6"/>
          <p:cNvPicPr/>
          <p:nvPr/>
        </p:nvPicPr>
        <p:blipFill>
          <a:blip r:embed="rId3"/>
          <a:stretch/>
        </p:blipFill>
        <p:spPr>
          <a:xfrm>
            <a:off x="628560" y="1469520"/>
            <a:ext cx="7884720" cy="4884840"/>
          </a:xfrm>
          <a:prstGeom prst="rect">
            <a:avLst/>
          </a:prstGeom>
          <a:ln>
            <a:noFill/>
          </a:ln>
        </p:spPr>
      </p:pic>
      <p:sp>
        <p:nvSpPr>
          <p:cNvPr id="245" name="CustomShape 1"/>
          <p:cNvSpPr/>
          <p:nvPr/>
        </p:nvSpPr>
        <p:spPr>
          <a:xfrm>
            <a:off x="-4680" y="0"/>
            <a:ext cx="9147240" cy="12049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SoberTec</a:t>
            </a:r>
            <a:endParaRPr lang="en-US" sz="4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4680" y="0"/>
            <a:ext cx="9147240" cy="12049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The Next Sub-Network</a:t>
            </a:r>
            <a:endParaRPr lang="en-US" sz="4000" b="0" strike="noStrike" spc="-1">
              <a:latin typeface="Arial"/>
            </a:endParaRPr>
          </a:p>
        </p:txBody>
      </p:sp>
      <p:sp>
        <p:nvSpPr>
          <p:cNvPr id="247" name="CustomShape 2"/>
          <p:cNvSpPr/>
          <p:nvPr/>
        </p:nvSpPr>
        <p:spPr>
          <a:xfrm>
            <a:off x="548640" y="1645920"/>
            <a:ext cx="8319600" cy="199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4560">
              <a:lnSpc>
                <a:spcPct val="100000"/>
              </a:lnSpc>
              <a:spcBef>
                <a:spcPts val="1440"/>
              </a:spcBef>
              <a:buClr>
                <a:srgbClr val="000000"/>
              </a:buClr>
              <a:buSzPct val="45000"/>
              <a:buFont typeface="Wingdings" charset="2"/>
              <a:buChar char=""/>
            </a:pPr>
            <a:r>
              <a:rPr lang="en-US" sz="1800" b="0" strike="noStrike" spc="-1">
                <a:solidFill>
                  <a:srgbClr val="000000"/>
                </a:solidFill>
                <a:latin typeface="Arial"/>
                <a:ea typeface="DejaVu Sans"/>
              </a:rPr>
              <a:t>Using the same techniques we can then springboard to another sub-network revolving around Upfront Recovery.</a:t>
            </a:r>
            <a:endParaRPr lang="en-US" sz="1800" b="0" strike="noStrike" spc="-1">
              <a:latin typeface="Arial"/>
            </a:endParaRPr>
          </a:p>
          <a:p>
            <a:pPr marL="216000" indent="-214560">
              <a:lnSpc>
                <a:spcPct val="100000"/>
              </a:lnSpc>
              <a:spcBef>
                <a:spcPts val="1440"/>
              </a:spcBef>
              <a:buClr>
                <a:srgbClr val="000000"/>
              </a:buClr>
              <a:buSzPct val="45000"/>
              <a:buFont typeface="Wingdings" charset="2"/>
              <a:buChar char=""/>
            </a:pPr>
            <a:r>
              <a:rPr lang="en-US" sz="1800" b="0" strike="noStrike" spc="-1">
                <a:solidFill>
                  <a:srgbClr val="000000"/>
                </a:solidFill>
                <a:latin typeface="Arial"/>
                <a:ea typeface="DejaVu Sans"/>
              </a:rPr>
              <a:t>We find domains that contain the same information. For example: Phone numbers, addresses, email addresses, etc.</a:t>
            </a:r>
            <a:endParaRPr lang="en-US" sz="1800" b="0" strike="noStrike" spc="-1">
              <a:latin typeface="Arial"/>
            </a:endParaRPr>
          </a:p>
          <a:p>
            <a:pPr marL="216000" indent="-214560">
              <a:lnSpc>
                <a:spcPct val="100000"/>
              </a:lnSpc>
              <a:spcBef>
                <a:spcPts val="1440"/>
              </a:spcBef>
              <a:buClr>
                <a:srgbClr val="000000"/>
              </a:buClr>
              <a:buSzPct val="45000"/>
              <a:buFont typeface="Wingdings" charset="2"/>
              <a:buChar char=""/>
            </a:pPr>
            <a:r>
              <a:rPr lang="en-US" sz="1800" b="0" strike="noStrike" spc="-1">
                <a:solidFill>
                  <a:srgbClr val="000000"/>
                </a:solidFill>
                <a:latin typeface="Arial"/>
                <a:ea typeface="DejaVu Sans"/>
              </a:rPr>
              <a:t>We also find additional information that leads to further connections regarding Upfront Recovery, LLC.</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Content Placeholder 3"/>
          <p:cNvPicPr/>
          <p:nvPr/>
        </p:nvPicPr>
        <p:blipFill>
          <a:blip r:embed="rId3"/>
          <a:srcRect b="9437"/>
          <a:stretch/>
        </p:blipFill>
        <p:spPr>
          <a:xfrm>
            <a:off x="628560" y="1429560"/>
            <a:ext cx="7884720" cy="4773240"/>
          </a:xfrm>
          <a:prstGeom prst="rect">
            <a:avLst/>
          </a:prstGeom>
          <a:ln>
            <a:noFill/>
          </a:ln>
        </p:spPr>
      </p:pic>
      <p:sp>
        <p:nvSpPr>
          <p:cNvPr id="249"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50" name="CustomShape 2"/>
          <p:cNvSpPr/>
          <p:nvPr/>
        </p:nvSpPr>
        <p:spPr>
          <a:xfrm>
            <a:off x="-4680" y="0"/>
            <a:ext cx="9147240" cy="12049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Upfront Recovery LLC</a:t>
            </a:r>
            <a:endParaRPr lang="en-US" sz="4000" b="0" strike="noStrike" spc="-1">
              <a:latin typeface="Arial"/>
            </a:endParaRPr>
          </a:p>
        </p:txBody>
      </p:sp>
      <p:sp>
        <p:nvSpPr>
          <p:cNvPr id="251" name="CustomShape 3"/>
          <p:cNvSpPr/>
          <p:nvPr/>
        </p:nvSpPr>
        <p:spPr>
          <a:xfrm>
            <a:off x="8412480" y="116280"/>
            <a:ext cx="360" cy="344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CustomShape 1"/>
          <p:cNvSpPr/>
          <p:nvPr/>
        </p:nvSpPr>
        <p:spPr>
          <a:xfrm>
            <a:off x="-4680" y="0"/>
            <a:ext cx="9147240" cy="12049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The Final Sub-Network</a:t>
            </a:r>
            <a:endParaRPr lang="en-US" sz="4000" b="0" strike="noStrike" spc="-1">
              <a:latin typeface="Arial"/>
            </a:endParaRPr>
          </a:p>
        </p:txBody>
      </p:sp>
      <p:sp>
        <p:nvSpPr>
          <p:cNvPr id="253" name="CustomShape 2"/>
          <p:cNvSpPr/>
          <p:nvPr/>
        </p:nvSpPr>
        <p:spPr>
          <a:xfrm>
            <a:off x="548640" y="1645920"/>
            <a:ext cx="8319600" cy="217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4560">
              <a:lnSpc>
                <a:spcPct val="100000"/>
              </a:lnSpc>
              <a:spcBef>
                <a:spcPts val="1440"/>
              </a:spcBef>
              <a:buClr>
                <a:srgbClr val="000000"/>
              </a:buClr>
              <a:buSzPct val="45000"/>
              <a:buFont typeface="Wingdings" charset="2"/>
              <a:buChar char=""/>
            </a:pPr>
            <a:r>
              <a:rPr lang="en-US" sz="1800" b="0" strike="noStrike" spc="-1" dirty="0">
                <a:solidFill>
                  <a:srgbClr val="000000"/>
                </a:solidFill>
                <a:latin typeface="Arial"/>
                <a:ea typeface="DejaVu Sans"/>
              </a:rPr>
              <a:t>Starting with Upfront Consultants we build out another network using the same techniques as we used in building the prior sub-networks.</a:t>
            </a:r>
            <a:endParaRPr lang="en-US" sz="1800" b="0" strike="noStrike" spc="-1" dirty="0">
              <a:latin typeface="Arial"/>
            </a:endParaRPr>
          </a:p>
          <a:p>
            <a:pPr marL="216000" indent="-214560">
              <a:lnSpc>
                <a:spcPct val="100000"/>
              </a:lnSpc>
              <a:spcBef>
                <a:spcPts val="1440"/>
              </a:spcBef>
              <a:buClr>
                <a:srgbClr val="000000"/>
              </a:buClr>
              <a:buSzPct val="45000"/>
              <a:buFont typeface="Wingdings" charset="2"/>
              <a:buChar char=""/>
            </a:pPr>
            <a:r>
              <a:rPr lang="en-US" sz="1800" b="0" strike="noStrike" spc="-1" dirty="0">
                <a:solidFill>
                  <a:srgbClr val="000000"/>
                </a:solidFill>
                <a:latin typeface="Arial"/>
                <a:ea typeface="DejaVu Sans"/>
              </a:rPr>
              <a:t>Our friend Adam is linked to many of </a:t>
            </a:r>
            <a:r>
              <a:rPr lang="en-US" sz="1800" b="0" strike="noStrike" spc="-1">
                <a:solidFill>
                  <a:srgbClr val="000000"/>
                </a:solidFill>
                <a:latin typeface="Arial"/>
                <a:ea typeface="DejaVu Sans"/>
              </a:rPr>
              <a:t>the entities.</a:t>
            </a:r>
            <a:endParaRPr lang="en-US" sz="1800" b="0" strike="noStrike" spc="-1" dirty="0">
              <a:latin typeface="Arial"/>
            </a:endParaRPr>
          </a:p>
          <a:p>
            <a:pPr marL="216000" indent="-214560">
              <a:lnSpc>
                <a:spcPct val="100000"/>
              </a:lnSpc>
              <a:spcBef>
                <a:spcPts val="1440"/>
              </a:spcBef>
              <a:buClr>
                <a:srgbClr val="000000"/>
              </a:buClr>
              <a:buSzPct val="45000"/>
              <a:buFont typeface="Wingdings" charset="2"/>
              <a:buChar char=""/>
            </a:pPr>
            <a:r>
              <a:rPr lang="en-US" sz="1800" b="0" strike="noStrike" spc="-1" dirty="0">
                <a:solidFill>
                  <a:srgbClr val="000000"/>
                </a:solidFill>
                <a:latin typeface="Arial"/>
                <a:ea typeface="DejaVu Sans"/>
              </a:rPr>
              <a:t>Note that as an investigator you sometimes have to make telephone calls or use the Google machine to discover business relationships.</a:t>
            </a:r>
            <a:endParaRPr lang="en-US" sz="1800" b="0" strike="noStrike" spc="-1" dirty="0">
              <a:latin typeface="Arial"/>
            </a:endParaRPr>
          </a:p>
          <a:p>
            <a:pPr>
              <a:lnSpc>
                <a:spcPct val="100000"/>
              </a:lnSpc>
              <a:spcBef>
                <a:spcPts val="1440"/>
              </a:spcBef>
            </a:pP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Content Placeholder 3"/>
          <p:cNvPicPr/>
          <p:nvPr/>
        </p:nvPicPr>
        <p:blipFill>
          <a:blip r:embed="rId3"/>
          <a:stretch/>
        </p:blipFill>
        <p:spPr>
          <a:xfrm>
            <a:off x="406080" y="1690560"/>
            <a:ext cx="8329680" cy="4799880"/>
          </a:xfrm>
          <a:prstGeom prst="rect">
            <a:avLst/>
          </a:prstGeom>
          <a:ln>
            <a:solidFill>
              <a:schemeClr val="tx1"/>
            </a:solidFill>
          </a:ln>
        </p:spPr>
      </p:pic>
      <p:sp>
        <p:nvSpPr>
          <p:cNvPr id="255" name="CustomShape 1"/>
          <p:cNvSpPr/>
          <p:nvPr/>
        </p:nvSpPr>
        <p:spPr>
          <a:xfrm>
            <a:off x="5355720" y="5723280"/>
            <a:ext cx="1181520" cy="374760"/>
          </a:xfrm>
          <a:prstGeom prst="rect">
            <a:avLst/>
          </a:prstGeom>
          <a:noFill/>
          <a:ln w="28440">
            <a:noFill/>
          </a:ln>
        </p:spPr>
        <p:style>
          <a:lnRef idx="0">
            <a:scrgbClr r="0" g="0" b="0"/>
          </a:lnRef>
          <a:fillRef idx="0">
            <a:scrgbClr r="0" g="0" b="0"/>
          </a:fillRef>
          <a:effectRef idx="0">
            <a:scrgbClr r="0" g="0" b="0"/>
          </a:effectRef>
          <a:fontRef idx="minor"/>
        </p:style>
      </p:sp>
      <p:sp>
        <p:nvSpPr>
          <p:cNvPr id="256" name="CustomShape 2"/>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57" name="CustomShape 3"/>
          <p:cNvSpPr/>
          <p:nvPr/>
        </p:nvSpPr>
        <p:spPr>
          <a:xfrm>
            <a:off x="0" y="116280"/>
            <a:ext cx="9147240" cy="12049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Upfront Consultants Group</a:t>
            </a:r>
            <a:endParaRPr lang="en-US" sz="4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Content Placeholder 4"/>
          <p:cNvPicPr/>
          <p:nvPr/>
        </p:nvPicPr>
        <p:blipFill>
          <a:blip r:embed="rId3"/>
          <a:stretch/>
        </p:blipFill>
        <p:spPr>
          <a:xfrm>
            <a:off x="628560" y="1802520"/>
            <a:ext cx="7884720" cy="4688280"/>
          </a:xfrm>
          <a:prstGeom prst="rect">
            <a:avLst/>
          </a:prstGeom>
          <a:ln>
            <a:solidFill>
              <a:schemeClr val="tx1"/>
            </a:solidFill>
          </a:ln>
        </p:spPr>
      </p:pic>
      <p:sp>
        <p:nvSpPr>
          <p:cNvPr id="262"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63" name="CustomShape 2"/>
          <p:cNvSpPr/>
          <p:nvPr/>
        </p:nvSpPr>
        <p:spPr>
          <a:xfrm>
            <a:off x="0" y="-17640"/>
            <a:ext cx="9147240" cy="12049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The Not-Upfront Group</a:t>
            </a:r>
            <a:endParaRPr lang="en-US" sz="4000" b="0" strike="noStrike" spc="-1">
              <a:latin typeface="Arial"/>
            </a:endParaRPr>
          </a:p>
        </p:txBody>
      </p:sp>
      <p:sp>
        <p:nvSpPr>
          <p:cNvPr id="264" name="CustomShape 3"/>
          <p:cNvSpPr/>
          <p:nvPr/>
        </p:nvSpPr>
        <p:spPr>
          <a:xfrm>
            <a:off x="548640" y="1371600"/>
            <a:ext cx="804528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ea typeface="DejaVu Sans"/>
              </a:rPr>
              <a:t>Tying it all together gives us the inter-related sub-networks</a:t>
            </a:r>
            <a:endParaRPr lang="en-US"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ustomShape 1"/>
          <p:cNvSpPr/>
          <p:nvPr/>
        </p:nvSpPr>
        <p:spPr>
          <a:xfrm>
            <a:off x="628560" y="365040"/>
            <a:ext cx="7884720" cy="1323360"/>
          </a:xfrm>
          <a:prstGeom prst="rect">
            <a:avLst/>
          </a:prstGeom>
          <a:noFill/>
          <a:ln>
            <a:noFill/>
          </a:ln>
        </p:spPr>
        <p:style>
          <a:lnRef idx="0">
            <a:scrgbClr r="0" g="0" b="0"/>
          </a:lnRef>
          <a:fillRef idx="0">
            <a:scrgbClr r="0" g="0" b="0"/>
          </a:fillRef>
          <a:effectRef idx="0">
            <a:scrgbClr r="0" g="0" b="0"/>
          </a:effectRef>
          <a:fontRef idx="minor"/>
        </p:style>
      </p:sp>
      <p:sp>
        <p:nvSpPr>
          <p:cNvPr id="266" name="CustomShape 2"/>
          <p:cNvSpPr/>
          <p:nvPr/>
        </p:nvSpPr>
        <p:spPr>
          <a:xfrm>
            <a:off x="0" y="-17640"/>
            <a:ext cx="9147240" cy="12049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Summary</a:t>
            </a:r>
            <a:endParaRPr lang="en-US" sz="4000" b="0" strike="noStrike" spc="-1">
              <a:latin typeface="Arial"/>
            </a:endParaRPr>
          </a:p>
        </p:txBody>
      </p:sp>
      <p:sp>
        <p:nvSpPr>
          <p:cNvPr id="267" name="CustomShape 3"/>
          <p:cNvSpPr/>
          <p:nvPr/>
        </p:nvSpPr>
        <p:spPr>
          <a:xfrm>
            <a:off x="548640" y="1371600"/>
            <a:ext cx="804528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600" b="0" strike="noStrike" spc="-1" dirty="0">
                <a:solidFill>
                  <a:srgbClr val="000000"/>
                </a:solidFill>
                <a:latin typeface="Arial"/>
                <a:ea typeface="DejaVu Sans"/>
              </a:rPr>
              <a:t>To summarize: </a:t>
            </a:r>
            <a:br>
              <a:rPr dirty="0"/>
            </a:br>
            <a:endParaRPr lang="en-US" sz="2600" b="0" strike="noStrike" spc="-1" dirty="0">
              <a:latin typeface="Arial"/>
            </a:endParaRPr>
          </a:p>
          <a:p>
            <a:pPr marL="216000" indent="-215280">
              <a:lnSpc>
                <a:spcPct val="100000"/>
              </a:lnSpc>
              <a:buClr>
                <a:srgbClr val="000000"/>
              </a:buClr>
              <a:buFont typeface="Wingdings" charset="2"/>
              <a:buChar char=""/>
            </a:pPr>
            <a:r>
              <a:rPr lang="en-US" sz="1800" b="0" strike="noStrike" spc="-1" dirty="0">
                <a:solidFill>
                  <a:srgbClr val="000000"/>
                </a:solidFill>
                <a:latin typeface="Arial"/>
                <a:ea typeface="DejaVu Sans"/>
              </a:rPr>
              <a:t>We were able to identify a number of individuals, companies and the linkages between them.</a:t>
            </a:r>
            <a:endParaRPr lang="en-US" sz="1800" b="0" strike="noStrike" spc="-1" dirty="0">
              <a:latin typeface="Arial"/>
            </a:endParaRPr>
          </a:p>
          <a:p>
            <a:pPr marL="216000" indent="-215280">
              <a:lnSpc>
                <a:spcPct val="100000"/>
              </a:lnSpc>
              <a:buClr>
                <a:srgbClr val="000000"/>
              </a:buClr>
              <a:buFont typeface="Wingdings" charset="2"/>
              <a:buChar char=""/>
            </a:pPr>
            <a:r>
              <a:rPr lang="en-US" sz="1800" b="0" strike="noStrike" spc="-1" dirty="0">
                <a:solidFill>
                  <a:srgbClr val="000000"/>
                </a:solidFill>
                <a:latin typeface="Arial"/>
                <a:ea typeface="DejaVu Sans"/>
              </a:rPr>
              <a:t>We supplemented our </a:t>
            </a:r>
            <a:r>
              <a:rPr lang="en-US" sz="1800" b="0" strike="noStrike" spc="-1" dirty="0" err="1">
                <a:solidFill>
                  <a:srgbClr val="000000"/>
                </a:solidFill>
                <a:latin typeface="Arial"/>
                <a:ea typeface="DejaVu Sans"/>
              </a:rPr>
              <a:t>CyberTOOLBELT</a:t>
            </a:r>
            <a:r>
              <a:rPr lang="en-US" sz="1800" b="0" strike="noStrike" spc="-1" dirty="0">
                <a:solidFill>
                  <a:srgbClr val="000000"/>
                </a:solidFill>
                <a:latin typeface="Arial"/>
                <a:ea typeface="DejaVu Sans"/>
              </a:rPr>
              <a:t> information with some public records information, Google searches and reaching out to the companies themselves.</a:t>
            </a:r>
            <a:endParaRPr lang="en-US" sz="1800" b="0" strike="noStrike" spc="-1" dirty="0">
              <a:latin typeface="Arial"/>
            </a:endParaRPr>
          </a:p>
          <a:p>
            <a:pPr marL="216000" indent="-215280">
              <a:lnSpc>
                <a:spcPct val="100000"/>
              </a:lnSpc>
              <a:buClr>
                <a:srgbClr val="000000"/>
              </a:buClr>
              <a:buFont typeface="Wingdings" charset="2"/>
              <a:buChar char=""/>
            </a:pPr>
            <a:r>
              <a:rPr lang="en-US" sz="1800" b="0" strike="noStrike" spc="-1" dirty="0">
                <a:solidFill>
                  <a:srgbClr val="000000"/>
                </a:solidFill>
                <a:latin typeface="Arial"/>
                <a:ea typeface="DejaVu Sans"/>
              </a:rPr>
              <a:t>The reporter was able to determine that many of the companies involved were giving referral fees that led back to the Upfront companies. He did this by interviewing the individuals we had identified.</a:t>
            </a:r>
            <a:endParaRPr lang="en-US" sz="1800" b="0" strike="noStrike" spc="-1" dirty="0">
              <a:latin typeface="Arial"/>
            </a:endParaRPr>
          </a:p>
          <a:p>
            <a:pPr marL="216000" indent="-215280">
              <a:lnSpc>
                <a:spcPct val="100000"/>
              </a:lnSpc>
              <a:buClr>
                <a:srgbClr val="000000"/>
              </a:buClr>
              <a:buFont typeface="Wingdings" charset="2"/>
              <a:buChar char=""/>
            </a:pPr>
            <a:r>
              <a:rPr lang="en-US" sz="1800" b="0" strike="noStrike" spc="-1" dirty="0">
                <a:solidFill>
                  <a:srgbClr val="000000"/>
                </a:solidFill>
                <a:latin typeface="Arial"/>
                <a:ea typeface="DejaVu Sans"/>
              </a:rPr>
              <a:t>After the interview process a number of the web sites went dark and the principals seemed to scatter.</a:t>
            </a:r>
            <a:endParaRPr lang="en-US" sz="1800" b="0" strike="noStrike" spc="-1" dirty="0">
              <a:latin typeface="Arial"/>
            </a:endParaRPr>
          </a:p>
        </p:txBody>
      </p:sp>
      <p:sp>
        <p:nvSpPr>
          <p:cNvPr id="268" name="CustomShape 4"/>
          <p:cNvSpPr/>
          <p:nvPr/>
        </p:nvSpPr>
        <p:spPr>
          <a:xfrm>
            <a:off x="338040" y="1891800"/>
            <a:ext cx="180000" cy="3459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4680" y="0"/>
            <a:ext cx="9147240" cy="12049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1" strike="noStrike" spc="-1">
                <a:solidFill>
                  <a:srgbClr val="FFFFFF"/>
                </a:solidFill>
                <a:latin typeface="Calibri"/>
                <a:ea typeface="DejaVu Sans"/>
              </a:rPr>
              <a:t>Abraham &amp; Kevork</a:t>
            </a:r>
            <a:endParaRPr lang="en-US" sz="4000" b="0" strike="noStrike" spc="-1">
              <a:latin typeface="Arial"/>
            </a:endParaRPr>
          </a:p>
        </p:txBody>
      </p:sp>
      <p:sp>
        <p:nvSpPr>
          <p:cNvPr id="259" name="CustomShape 2"/>
          <p:cNvSpPr/>
          <p:nvPr/>
        </p:nvSpPr>
        <p:spPr>
          <a:xfrm>
            <a:off x="457200" y="1463040"/>
            <a:ext cx="8319600" cy="78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440"/>
              </a:spcBef>
            </a:pPr>
            <a:r>
              <a:rPr lang="en-US" sz="1800" b="0" strike="noStrike" spc="-1" dirty="0">
                <a:solidFill>
                  <a:srgbClr val="000000"/>
                </a:solidFill>
                <a:latin typeface="Arial"/>
                <a:ea typeface="Microsoft YaHei"/>
              </a:rPr>
              <a:t>They are in the debt collection business using the company:</a:t>
            </a:r>
            <a:endParaRPr lang="en-US" sz="1800" b="0" strike="noStrike" spc="-1" dirty="0">
              <a:latin typeface="Arial"/>
            </a:endParaRPr>
          </a:p>
          <a:p>
            <a:pPr algn="ctr">
              <a:lnSpc>
                <a:spcPct val="100000"/>
              </a:lnSpc>
              <a:spcBef>
                <a:spcPts val="1440"/>
              </a:spcBef>
            </a:pPr>
            <a:r>
              <a:rPr lang="en-US" sz="1800" b="0" strike="noStrike" spc="-1" dirty="0">
                <a:solidFill>
                  <a:srgbClr val="000000"/>
                </a:solidFill>
                <a:latin typeface="Arial"/>
                <a:ea typeface="Microsoft YaHei"/>
              </a:rPr>
              <a:t>http://medicaldebtcollectioncompany.com</a:t>
            </a:r>
            <a:endParaRPr lang="en-US" sz="1800" b="0" strike="noStrike" spc="-1" dirty="0">
              <a:latin typeface="Arial"/>
            </a:endParaRPr>
          </a:p>
        </p:txBody>
      </p:sp>
      <p:pic>
        <p:nvPicPr>
          <p:cNvPr id="260" name="Picture 259"/>
          <p:cNvPicPr/>
          <p:nvPr/>
        </p:nvPicPr>
        <p:blipFill>
          <a:blip r:embed="rId3"/>
          <a:stretch/>
        </p:blipFill>
        <p:spPr>
          <a:xfrm>
            <a:off x="823320" y="2468880"/>
            <a:ext cx="8044920" cy="4387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CustomShape 1"/>
          <p:cNvSpPr/>
          <p:nvPr/>
        </p:nvSpPr>
        <p:spPr>
          <a:xfrm>
            <a:off x="628560" y="318960"/>
            <a:ext cx="7884720" cy="1504440"/>
          </a:xfrm>
          <a:prstGeom prst="rect">
            <a:avLst/>
          </a:prstGeom>
          <a:solidFill>
            <a:schemeClr val="accent5"/>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1" strike="noStrike" spc="-1">
                <a:solidFill>
                  <a:srgbClr val="FFFFFF"/>
                </a:solidFill>
                <a:latin typeface="Calibri"/>
                <a:ea typeface="DejaVu Sans"/>
              </a:rPr>
              <a:t>Omnipresent and Non-Optional</a:t>
            </a:r>
            <a:endParaRPr lang="en-US" sz="4400" b="0" strike="noStrike" spc="-1">
              <a:latin typeface="Arial"/>
            </a:endParaRPr>
          </a:p>
        </p:txBody>
      </p:sp>
      <p:sp>
        <p:nvSpPr>
          <p:cNvPr id="139" name="CustomShape 2"/>
          <p:cNvSpPr/>
          <p:nvPr/>
        </p:nvSpPr>
        <p:spPr>
          <a:xfrm>
            <a:off x="628560" y="1825560"/>
            <a:ext cx="7884720" cy="422424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400" b="0" strike="noStrike" spc="-1">
                <a:solidFill>
                  <a:srgbClr val="FFFFFF"/>
                </a:solidFill>
                <a:latin typeface="Calibri"/>
                <a:ea typeface="DejaVu Sans"/>
              </a:rPr>
              <a:t>Every connection that uses a domain name must interact with the DNS system, no matter what.</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0" strike="noStrike" spc="-1">
                <a:solidFill>
                  <a:srgbClr val="FFFFFF"/>
                </a:solidFill>
                <a:latin typeface="Calibri"/>
                <a:ea typeface="DejaVu Sans"/>
              </a:rPr>
              <a:t>These connections leave trails and there is only so much you can do to obfuscate/hide them.</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0" strike="noStrike" spc="-1">
                <a:solidFill>
                  <a:srgbClr val="FFFFFF"/>
                </a:solidFill>
                <a:latin typeface="Calibri"/>
                <a:ea typeface="DejaVu Sans"/>
              </a:rPr>
              <a:t>Increasing number of services offer DNS based solutions to challenges.</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2400" b="0" strike="noStrike" spc="-1">
                <a:solidFill>
                  <a:srgbClr val="FFFFFF"/>
                </a:solidFill>
                <a:latin typeface="Calibri"/>
                <a:ea typeface="DejaVu Sans"/>
              </a:rPr>
              <a:t>Similarly, increasing number of bad guys using DNS for abuse.</a:t>
            </a:r>
            <a:endParaRPr lang="en-US" sz="2400" b="0" strike="noStrike" spc="-1">
              <a:latin typeface="Arial"/>
            </a:endParaRPr>
          </a:p>
          <a:p>
            <a:pPr>
              <a:lnSpc>
                <a:spcPct val="100000"/>
              </a:lnSpc>
            </a:pP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208440" y="274680"/>
            <a:ext cx="8659440" cy="6215760"/>
          </a:xfrm>
          <a:prstGeom prst="rect">
            <a:avLst/>
          </a:prstGeom>
          <a:solidFill>
            <a:schemeClr val="tx1">
              <a:alpha val="8000"/>
            </a:schemeClr>
          </a:solidFill>
          <a:ln w="127080">
            <a:noFill/>
          </a:ln>
        </p:spPr>
        <p:style>
          <a:lnRef idx="2">
            <a:schemeClr val="accent1">
              <a:shade val="50000"/>
            </a:schemeClr>
          </a:lnRef>
          <a:fillRef idx="1">
            <a:schemeClr val="accent1"/>
          </a:fillRef>
          <a:effectRef idx="0">
            <a:schemeClr val="accent1"/>
          </a:effectRef>
          <a:fontRef idx="minor"/>
        </p:style>
      </p:sp>
      <p:sp>
        <p:nvSpPr>
          <p:cNvPr id="270" name="Line 2"/>
          <p:cNvSpPr/>
          <p:nvPr/>
        </p:nvSpPr>
        <p:spPr>
          <a:xfrm>
            <a:off x="4206240" y="2011680"/>
            <a:ext cx="360" cy="2743200"/>
          </a:xfrm>
          <a:prstGeom prst="line">
            <a:avLst/>
          </a:prstGeom>
          <a:ln w="19080">
            <a:solidFill>
              <a:schemeClr val="tx1">
                <a:lumMod val="85000"/>
                <a:lumOff val="15000"/>
              </a:schemeClr>
            </a:solidFill>
            <a:round/>
          </a:ln>
        </p:spPr>
        <p:style>
          <a:lnRef idx="1">
            <a:schemeClr val="accent1"/>
          </a:lnRef>
          <a:fillRef idx="0">
            <a:schemeClr val="accent1"/>
          </a:fillRef>
          <a:effectRef idx="0">
            <a:schemeClr val="accent1"/>
          </a:effectRef>
          <a:fontRef idx="minor"/>
        </p:style>
      </p:sp>
      <p:sp>
        <p:nvSpPr>
          <p:cNvPr id="271" name="CustomShape 3"/>
          <p:cNvSpPr/>
          <p:nvPr/>
        </p:nvSpPr>
        <p:spPr>
          <a:xfrm>
            <a:off x="3285360" y="965160"/>
            <a:ext cx="5072400" cy="492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700" b="0" strike="noStrike" spc="-1">
                <a:solidFill>
                  <a:srgbClr val="262626"/>
                </a:solidFill>
                <a:latin typeface="Calibri Light"/>
                <a:ea typeface="DejaVu Sans"/>
              </a:rPr>
              <a:t>         Questions?</a:t>
            </a:r>
            <a:endParaRPr lang="en-US" sz="4700" b="0" strike="noStrike" spc="-1">
              <a:latin typeface="Arial"/>
            </a:endParaRPr>
          </a:p>
        </p:txBody>
      </p:sp>
      <p:sp>
        <p:nvSpPr>
          <p:cNvPr id="272" name="CustomShape 4"/>
          <p:cNvSpPr/>
          <p:nvPr/>
        </p:nvSpPr>
        <p:spPr>
          <a:xfrm>
            <a:off x="731520" y="965160"/>
            <a:ext cx="3107160" cy="492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81000" algn="r">
              <a:lnSpc>
                <a:spcPct val="90000"/>
              </a:lnSpc>
              <a:spcBef>
                <a:spcPts val="751"/>
              </a:spcBef>
            </a:pPr>
            <a:r>
              <a:rPr lang="en-US" sz="1700" b="0" strike="noStrike" spc="-1">
                <a:solidFill>
                  <a:srgbClr val="4472C4"/>
                </a:solidFill>
                <a:latin typeface="Calibri"/>
                <a:ea typeface="DejaVu Sans"/>
              </a:rPr>
              <a:t>Michael Lewis</a:t>
            </a:r>
            <a:endParaRPr lang="en-US" sz="1700" b="0" strike="noStrike" spc="-1">
              <a:latin typeface="Arial"/>
            </a:endParaRPr>
          </a:p>
          <a:p>
            <a:pPr marL="81000" algn="r">
              <a:lnSpc>
                <a:spcPct val="90000"/>
              </a:lnSpc>
              <a:spcBef>
                <a:spcPts val="751"/>
              </a:spcBef>
            </a:pPr>
            <a:r>
              <a:rPr lang="en-US" sz="1700" b="0" strike="noStrike" spc="-1">
                <a:solidFill>
                  <a:srgbClr val="4472C4"/>
                </a:solidFill>
                <a:latin typeface="Calibri"/>
                <a:ea typeface="DejaVu Sans"/>
              </a:rPr>
              <a:t>iThreat Cyber Group</a:t>
            </a:r>
            <a:br/>
            <a:endParaRPr lang="en-US" sz="1700" b="0" strike="noStrike" spc="-1">
              <a:latin typeface="Arial"/>
            </a:endParaRPr>
          </a:p>
          <a:p>
            <a:pPr marL="81000" algn="r">
              <a:lnSpc>
                <a:spcPct val="90000"/>
              </a:lnSpc>
              <a:spcBef>
                <a:spcPts val="751"/>
              </a:spcBef>
            </a:pPr>
            <a:r>
              <a:rPr lang="en-US" sz="1700" b="0" u="sng" strike="noStrike" spc="-1">
                <a:solidFill>
                  <a:srgbClr val="0563C1"/>
                </a:solidFill>
                <a:uFill>
                  <a:solidFill>
                    <a:srgbClr val="FFFFFF"/>
                  </a:solidFill>
                </a:uFill>
                <a:latin typeface="Calibri"/>
                <a:ea typeface="Microsoft YaHei"/>
                <a:hlinkClick r:id="rId3"/>
              </a:rPr>
              <a:t>mal@icginc.com</a:t>
            </a:r>
            <a:br/>
            <a:r>
              <a:rPr lang="en-US" sz="1700" b="0" u="sng" strike="noStrike" spc="-1">
                <a:solidFill>
                  <a:srgbClr val="0563C1"/>
                </a:solidFill>
                <a:uFill>
                  <a:solidFill>
                    <a:srgbClr val="FFFFFF"/>
                  </a:solidFill>
                </a:uFill>
                <a:latin typeface="Calibri"/>
                <a:ea typeface="Microsoft YaHei"/>
              </a:rPr>
              <a:t>mike.lewis@cybertoolbelt.com</a:t>
            </a:r>
            <a:br/>
            <a:r>
              <a:rPr lang="en-US" sz="1700" b="0" strike="noStrike" spc="-1">
                <a:solidFill>
                  <a:srgbClr val="4472C4"/>
                </a:solidFill>
                <a:latin typeface="Calibri"/>
                <a:ea typeface="Microsoft YaHei"/>
              </a:rPr>
              <a:t> </a:t>
            </a:r>
            <a:endParaRPr lang="en-US" sz="1700" b="0" strike="noStrike" spc="-1">
              <a:latin typeface="Arial"/>
            </a:endParaRPr>
          </a:p>
          <a:p>
            <a:pPr marL="81000" algn="r">
              <a:lnSpc>
                <a:spcPct val="90000"/>
              </a:lnSpc>
              <a:spcBef>
                <a:spcPts val="751"/>
              </a:spcBef>
            </a:pPr>
            <a:r>
              <a:rPr lang="en-US" sz="1700" b="0" strike="noStrike" spc="-1">
                <a:solidFill>
                  <a:srgbClr val="4472C4"/>
                </a:solidFill>
                <a:latin typeface="Calibri"/>
                <a:ea typeface="Microsoft YaHei"/>
              </a:rPr>
              <a:t>+1 (609) 806-4963</a:t>
            </a:r>
            <a:endParaRPr lang="en-US" sz="1700" b="0" strike="noStrike" spc="-1">
              <a:latin typeface="Arial"/>
            </a:endParaRPr>
          </a:p>
          <a:p>
            <a:pPr marL="81000" algn="r">
              <a:lnSpc>
                <a:spcPct val="90000"/>
              </a:lnSpc>
              <a:spcBef>
                <a:spcPts val="751"/>
              </a:spcBef>
            </a:pPr>
            <a:endParaRPr lang="en-US" sz="17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720" y="0"/>
            <a:ext cx="9141840" cy="3058560"/>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4400" b="0" strike="noStrike" spc="-1">
                <a:solidFill>
                  <a:srgbClr val="FFFFFF"/>
                </a:solidFill>
                <a:latin typeface="Arial"/>
                <a:ea typeface="DejaVu Sans"/>
              </a:rPr>
              <a:t>How do the bad guys make investigators lives more difficult?</a:t>
            </a:r>
            <a:endParaRPr lang="en-US" sz="4400" b="0" strike="noStrike" spc="-1">
              <a:latin typeface="Arial"/>
            </a:endParaRPr>
          </a:p>
        </p:txBody>
      </p:sp>
      <p:sp>
        <p:nvSpPr>
          <p:cNvPr id="141" name="CustomShape 2"/>
          <p:cNvSpPr/>
          <p:nvPr/>
        </p:nvSpPr>
        <p:spPr>
          <a:xfrm>
            <a:off x="720" y="2651760"/>
            <a:ext cx="9141840" cy="420480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lang="en-US" sz="1800" b="0" strike="noStrike" spc="-1">
              <a:latin typeface="Arial"/>
            </a:endParaRPr>
          </a:p>
          <a:p>
            <a:pPr>
              <a:lnSpc>
                <a:spcPct val="100000"/>
              </a:lnSpc>
            </a:pPr>
            <a:endParaRPr lang="en-US" sz="1800" b="0" strike="noStrike" spc="-1">
              <a:latin typeface="Arial"/>
            </a:endParaRPr>
          </a:p>
          <a:p>
            <a:pPr>
              <a:lnSpc>
                <a:spcPct val="100000"/>
              </a:lnSpc>
            </a:pPr>
            <a:r>
              <a:rPr lang="en-US" sz="3200" b="0" strike="noStrike" spc="-1">
                <a:solidFill>
                  <a:srgbClr val="FFFFFF"/>
                </a:solidFill>
                <a:latin typeface="Calibri"/>
                <a:ea typeface="DejaVu Sans"/>
              </a:rPr>
              <a:t>Some Examples:</a:t>
            </a:r>
            <a:endParaRPr lang="en-US" sz="3200" b="0" strike="noStrike" spc="-1">
              <a:latin typeface="Arial"/>
            </a:endParaRPr>
          </a:p>
          <a:p>
            <a:pPr marL="457200">
              <a:lnSpc>
                <a:spcPct val="150000"/>
              </a:lnSpc>
            </a:pPr>
            <a:r>
              <a:rPr lang="en-US" sz="2400" b="0" strike="noStrike" spc="-1">
                <a:solidFill>
                  <a:srgbClr val="FFFFFF"/>
                </a:solidFill>
                <a:latin typeface="Calibri"/>
                <a:ea typeface="DejaVu Sans"/>
              </a:rPr>
              <a:t>They hide their IP addresses behind reverse proxies</a:t>
            </a:r>
            <a:endParaRPr lang="en-US" sz="2400" b="0" strike="noStrike" spc="-1">
              <a:latin typeface="Arial"/>
            </a:endParaRPr>
          </a:p>
          <a:p>
            <a:pPr marL="457200">
              <a:lnSpc>
                <a:spcPct val="150000"/>
              </a:lnSpc>
            </a:pPr>
            <a:r>
              <a:rPr lang="en-US" sz="2400" b="0" strike="noStrike" spc="-1">
                <a:solidFill>
                  <a:srgbClr val="FFFFFF"/>
                </a:solidFill>
                <a:latin typeface="Calibri"/>
                <a:ea typeface="DejaVu Sans"/>
              </a:rPr>
              <a:t>They use bogus Whois information</a:t>
            </a:r>
            <a:endParaRPr lang="en-US" sz="2400" b="0" strike="noStrike" spc="-1">
              <a:latin typeface="Arial"/>
            </a:endParaRPr>
          </a:p>
          <a:p>
            <a:pPr marL="457200">
              <a:lnSpc>
                <a:spcPct val="150000"/>
              </a:lnSpc>
            </a:pPr>
            <a:r>
              <a:rPr lang="en-US" sz="2400" b="0" strike="noStrike" spc="-1">
                <a:solidFill>
                  <a:srgbClr val="FFFFFF"/>
                </a:solidFill>
                <a:latin typeface="Calibri"/>
                <a:ea typeface="DejaVu Sans"/>
              </a:rPr>
              <a:t>They use hijacked machines</a:t>
            </a:r>
            <a:endParaRPr lang="en-US" sz="2400" b="0" strike="noStrike" spc="-1">
              <a:latin typeface="Arial"/>
            </a:endParaRPr>
          </a:p>
          <a:p>
            <a:pPr marL="457200">
              <a:lnSpc>
                <a:spcPct val="100000"/>
              </a:lnSpc>
            </a:pPr>
            <a:endParaRPr lang="en-US" sz="2400" b="0" strike="noStrike" spc="-1">
              <a:latin typeface="Arial"/>
            </a:endParaRPr>
          </a:p>
          <a:p>
            <a:pPr marL="457200">
              <a:lnSpc>
                <a:spcPct val="100000"/>
              </a:lnSpc>
            </a:pPr>
            <a:endParaRPr lang="en-US" sz="2400" b="0" strike="noStrike" spc="-1">
              <a:latin typeface="Arial"/>
            </a:endParaRPr>
          </a:p>
          <a:p>
            <a:pPr marL="457200">
              <a:lnSpc>
                <a:spcPct val="100000"/>
              </a:lnSpc>
            </a:pPr>
            <a:endParaRPr lang="en-US" sz="2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1080" y="-407880"/>
            <a:ext cx="9141840" cy="3058560"/>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p:style>
        <p:txBody>
          <a:bodyPr lIns="90000" tIns="45000" rIns="90000" bIns="45000" anchor="ctr"/>
          <a:lstStyle/>
          <a:p>
            <a:pPr algn="ctr">
              <a:lnSpc>
                <a:spcPct val="100000"/>
              </a:lnSpc>
            </a:pPr>
            <a:r>
              <a:rPr lang="en-US" sz="4400" b="0" strike="noStrike" spc="-1">
                <a:solidFill>
                  <a:srgbClr val="FFFFFF"/>
                </a:solidFill>
                <a:latin typeface="Arial"/>
                <a:ea typeface="DejaVu Sans"/>
              </a:rPr>
              <a:t>Other issues?</a:t>
            </a:r>
            <a:endParaRPr lang="en-US" sz="4400" b="0" strike="noStrike" spc="-1">
              <a:latin typeface="Arial"/>
            </a:endParaRPr>
          </a:p>
        </p:txBody>
      </p:sp>
      <p:sp>
        <p:nvSpPr>
          <p:cNvPr id="143" name="CustomShape 2"/>
          <p:cNvSpPr/>
          <p:nvPr/>
        </p:nvSpPr>
        <p:spPr>
          <a:xfrm>
            <a:off x="720" y="2651760"/>
            <a:ext cx="9141840" cy="4204800"/>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marL="457200" algn="ctr">
              <a:lnSpc>
                <a:spcPct val="100000"/>
              </a:lnSpc>
            </a:pPr>
            <a:endParaRPr lang="en-US" sz="1800" b="0" strike="noStrike" spc="-1">
              <a:latin typeface="Arial"/>
            </a:endParaRPr>
          </a:p>
          <a:p>
            <a:pPr marL="457200" algn="ctr">
              <a:lnSpc>
                <a:spcPct val="100000"/>
              </a:lnSpc>
            </a:pPr>
            <a:endParaRPr lang="en-US" sz="1800" b="0" strike="noStrike" spc="-1">
              <a:latin typeface="Arial"/>
            </a:endParaRPr>
          </a:p>
        </p:txBody>
      </p:sp>
      <p:sp>
        <p:nvSpPr>
          <p:cNvPr id="144" name="CustomShape 3"/>
          <p:cNvSpPr/>
          <p:nvPr/>
        </p:nvSpPr>
        <p:spPr>
          <a:xfrm>
            <a:off x="91440" y="2926080"/>
            <a:ext cx="8960040" cy="701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2800" b="0" strike="noStrike" spc="-1">
                <a:solidFill>
                  <a:srgbClr val="000000"/>
                </a:solidFill>
                <a:latin typeface="Arial"/>
                <a:ea typeface="DejaVu Sans"/>
              </a:rPr>
              <a:t>GDPR</a:t>
            </a:r>
            <a:br/>
            <a:r>
              <a:rPr lang="en-US" sz="2200" b="0" strike="noStrike" spc="-1">
                <a:solidFill>
                  <a:srgbClr val="FFFFFF"/>
                </a:solidFill>
                <a:latin typeface="Arial"/>
                <a:ea typeface="DejaVu Sans"/>
              </a:rPr>
              <a:t>(and of course: California)</a:t>
            </a:r>
            <a:endParaRPr lang="en-US" sz="2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0" y="4596840"/>
            <a:ext cx="9147240" cy="161316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0" strike="noStrike" spc="-1">
                <a:solidFill>
                  <a:srgbClr val="FFFFFF"/>
                </a:solidFill>
                <a:latin typeface="Calibri"/>
                <a:ea typeface="DejaVu Sans"/>
              </a:rPr>
              <a:t>What is the best way to determine this information?</a:t>
            </a:r>
            <a:endParaRPr lang="en-US" sz="4000" b="0" strike="noStrike" spc="-1">
              <a:latin typeface="Arial"/>
            </a:endParaRPr>
          </a:p>
        </p:txBody>
      </p:sp>
      <p:sp>
        <p:nvSpPr>
          <p:cNvPr id="147" name="CustomShape 2"/>
          <p:cNvSpPr/>
          <p:nvPr/>
        </p:nvSpPr>
        <p:spPr>
          <a:xfrm flipV="1">
            <a:off x="2013480" y="1553760"/>
            <a:ext cx="2156760" cy="821520"/>
          </a:xfrm>
          <a:custGeom>
            <a:avLst/>
            <a:gdLst/>
            <a:ahLst/>
            <a:cxnLst/>
            <a:rect l="l" t="t" r="r" b="b"/>
            <a:pathLst>
              <a:path w="21600" h="21600">
                <a:moveTo>
                  <a:pt x="0" y="0"/>
                </a:moveTo>
                <a:lnTo>
                  <a:pt x="21600" y="21600"/>
                </a:lnTo>
              </a:path>
            </a:pathLst>
          </a:custGeom>
          <a:noFill/>
          <a:ln w="38160">
            <a:solidFill>
              <a:schemeClr val="accent4">
                <a:lumMod val="50000"/>
              </a:schemeClr>
            </a:solidFill>
            <a:round/>
            <a:tailEnd type="triangle" w="med" len="med"/>
          </a:ln>
        </p:spPr>
        <p:style>
          <a:lnRef idx="1">
            <a:schemeClr val="accent1"/>
          </a:lnRef>
          <a:fillRef idx="0">
            <a:schemeClr val="accent1"/>
          </a:fillRef>
          <a:effectRef idx="0">
            <a:schemeClr val="accent1"/>
          </a:effectRef>
          <a:fontRef idx="minor"/>
        </p:style>
      </p:sp>
      <p:sp>
        <p:nvSpPr>
          <p:cNvPr id="148" name="CustomShape 3"/>
          <p:cNvSpPr/>
          <p:nvPr/>
        </p:nvSpPr>
        <p:spPr>
          <a:xfrm>
            <a:off x="2014200" y="2369160"/>
            <a:ext cx="2156760" cy="760680"/>
          </a:xfrm>
          <a:custGeom>
            <a:avLst/>
            <a:gdLst/>
            <a:ahLst/>
            <a:cxnLst/>
            <a:rect l="l" t="t" r="r" b="b"/>
            <a:pathLst>
              <a:path w="21600" h="21600">
                <a:moveTo>
                  <a:pt x="0" y="0"/>
                </a:moveTo>
                <a:lnTo>
                  <a:pt x="21600" y="21600"/>
                </a:lnTo>
              </a:path>
            </a:pathLst>
          </a:custGeom>
          <a:noFill/>
          <a:ln w="38160">
            <a:solidFill>
              <a:schemeClr val="accent4">
                <a:lumMod val="50000"/>
              </a:schemeClr>
            </a:solidFill>
            <a:round/>
            <a:tailEnd type="triangle" w="med" len="med"/>
          </a:ln>
        </p:spPr>
        <p:style>
          <a:lnRef idx="1">
            <a:schemeClr val="accent1"/>
          </a:lnRef>
          <a:fillRef idx="0">
            <a:schemeClr val="accent1"/>
          </a:fillRef>
          <a:effectRef idx="0">
            <a:schemeClr val="accent1"/>
          </a:effectRef>
          <a:fontRef idx="minor"/>
        </p:style>
      </p:sp>
      <p:sp>
        <p:nvSpPr>
          <p:cNvPr id="149" name="CustomShape 4"/>
          <p:cNvSpPr/>
          <p:nvPr/>
        </p:nvSpPr>
        <p:spPr>
          <a:xfrm>
            <a:off x="2014200" y="2369160"/>
            <a:ext cx="2156760" cy="1523160"/>
          </a:xfrm>
          <a:custGeom>
            <a:avLst/>
            <a:gdLst/>
            <a:ahLst/>
            <a:cxnLst/>
            <a:rect l="l" t="t" r="r" b="b"/>
            <a:pathLst>
              <a:path w="21600" h="21600">
                <a:moveTo>
                  <a:pt x="0" y="0"/>
                </a:moveTo>
                <a:lnTo>
                  <a:pt x="21600" y="21600"/>
                </a:lnTo>
              </a:path>
            </a:pathLst>
          </a:custGeom>
          <a:noFill/>
          <a:ln w="38160">
            <a:solidFill>
              <a:schemeClr val="accent4">
                <a:lumMod val="50000"/>
              </a:schemeClr>
            </a:solidFill>
            <a:round/>
            <a:tailEnd type="triangle" w="med" len="med"/>
          </a:ln>
        </p:spPr>
        <p:style>
          <a:lnRef idx="1">
            <a:schemeClr val="accent1"/>
          </a:lnRef>
          <a:fillRef idx="0">
            <a:schemeClr val="accent1"/>
          </a:fillRef>
          <a:effectRef idx="0">
            <a:schemeClr val="accent1"/>
          </a:effectRef>
          <a:fontRef idx="minor"/>
        </p:style>
      </p:sp>
      <p:sp>
        <p:nvSpPr>
          <p:cNvPr id="150" name="CustomShape 5"/>
          <p:cNvSpPr/>
          <p:nvPr/>
        </p:nvSpPr>
        <p:spPr>
          <a:xfrm>
            <a:off x="2014200" y="2369160"/>
            <a:ext cx="2156760" cy="360"/>
          </a:xfrm>
          <a:custGeom>
            <a:avLst/>
            <a:gdLst/>
            <a:ahLst/>
            <a:cxnLst/>
            <a:rect l="l" t="t" r="r" b="b"/>
            <a:pathLst>
              <a:path w="21600" h="21600">
                <a:moveTo>
                  <a:pt x="0" y="0"/>
                </a:moveTo>
                <a:lnTo>
                  <a:pt x="21600" y="21600"/>
                </a:lnTo>
              </a:path>
            </a:pathLst>
          </a:custGeom>
          <a:noFill/>
          <a:ln w="38160">
            <a:solidFill>
              <a:schemeClr val="accent4">
                <a:lumMod val="50000"/>
              </a:schemeClr>
            </a:solidFill>
            <a:round/>
            <a:tailEnd type="triangle" w="med" len="med"/>
          </a:ln>
        </p:spPr>
        <p:style>
          <a:lnRef idx="1">
            <a:schemeClr val="accent1"/>
          </a:lnRef>
          <a:fillRef idx="0">
            <a:schemeClr val="accent1"/>
          </a:fillRef>
          <a:effectRef idx="0">
            <a:schemeClr val="accent1"/>
          </a:effectRef>
          <a:fontRef idx="minor"/>
        </p:style>
      </p:sp>
      <p:sp>
        <p:nvSpPr>
          <p:cNvPr id="151" name="CustomShape 6"/>
          <p:cNvSpPr/>
          <p:nvPr/>
        </p:nvSpPr>
        <p:spPr>
          <a:xfrm flipV="1">
            <a:off x="5638320" y="1990800"/>
            <a:ext cx="1351800" cy="377280"/>
          </a:xfrm>
          <a:custGeom>
            <a:avLst/>
            <a:gdLst/>
            <a:ahLst/>
            <a:cxnLst/>
            <a:rect l="l" t="t" r="r" b="b"/>
            <a:pathLst>
              <a:path w="21600" h="21600">
                <a:moveTo>
                  <a:pt x="0" y="0"/>
                </a:moveTo>
                <a:lnTo>
                  <a:pt x="21600" y="21600"/>
                </a:lnTo>
              </a:path>
            </a:pathLst>
          </a:custGeom>
          <a:noFill/>
          <a:ln w="38160">
            <a:solidFill>
              <a:schemeClr val="accent4">
                <a:lumMod val="50000"/>
              </a:schemeClr>
            </a:solidFill>
            <a:round/>
            <a:tailEnd type="triangle" w="med" len="med"/>
          </a:ln>
        </p:spPr>
        <p:style>
          <a:lnRef idx="1">
            <a:schemeClr val="accent1"/>
          </a:lnRef>
          <a:fillRef idx="0">
            <a:schemeClr val="accent1"/>
          </a:fillRef>
          <a:effectRef idx="0">
            <a:schemeClr val="accent1"/>
          </a:effectRef>
          <a:fontRef idx="minor"/>
        </p:style>
      </p:sp>
      <p:sp>
        <p:nvSpPr>
          <p:cNvPr id="152" name="CustomShape 7"/>
          <p:cNvSpPr/>
          <p:nvPr/>
        </p:nvSpPr>
        <p:spPr>
          <a:xfrm>
            <a:off x="5636160" y="2369160"/>
            <a:ext cx="1351800" cy="359280"/>
          </a:xfrm>
          <a:custGeom>
            <a:avLst/>
            <a:gdLst/>
            <a:ahLst/>
            <a:cxnLst/>
            <a:rect l="l" t="t" r="r" b="b"/>
            <a:pathLst>
              <a:path w="21600" h="21600">
                <a:moveTo>
                  <a:pt x="0" y="0"/>
                </a:moveTo>
                <a:lnTo>
                  <a:pt x="21600" y="21600"/>
                </a:lnTo>
              </a:path>
            </a:pathLst>
          </a:custGeom>
          <a:noFill/>
          <a:ln w="38160">
            <a:solidFill>
              <a:schemeClr val="accent4">
                <a:lumMod val="50000"/>
              </a:schemeClr>
            </a:solidFill>
            <a:round/>
            <a:tailEnd type="triangle" w="med" len="med"/>
          </a:ln>
        </p:spPr>
        <p:style>
          <a:lnRef idx="1">
            <a:schemeClr val="accent1"/>
          </a:lnRef>
          <a:fillRef idx="0">
            <a:schemeClr val="accent1"/>
          </a:fillRef>
          <a:effectRef idx="0">
            <a:schemeClr val="accent1"/>
          </a:effectRef>
          <a:fontRef idx="minor"/>
        </p:style>
      </p:sp>
      <p:sp>
        <p:nvSpPr>
          <p:cNvPr id="153" name="CustomShape 8"/>
          <p:cNvSpPr/>
          <p:nvPr/>
        </p:nvSpPr>
        <p:spPr>
          <a:xfrm>
            <a:off x="551160" y="2049120"/>
            <a:ext cx="1460880" cy="637920"/>
          </a:xfrm>
          <a:prstGeom prst="rect">
            <a:avLst/>
          </a:prstGeom>
          <a:ln>
            <a:round/>
          </a:ln>
          <a:effectLst>
            <a:outerShdw blurRad="63500" sx="102000" sy="102000" algn="ctr" rotWithShape="0">
              <a:srgbClr val="000000">
                <a:alpha val="40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1800" b="0" strike="noStrike" spc="-1">
                <a:solidFill>
                  <a:srgbClr val="FFFFFF"/>
                </a:solidFill>
                <a:latin typeface="Calibri"/>
                <a:ea typeface="DejaVu Sans"/>
              </a:rPr>
              <a:t>Domain</a:t>
            </a:r>
            <a:endParaRPr lang="en-US" sz="1800" b="0" strike="noStrike" spc="-1">
              <a:latin typeface="Arial"/>
            </a:endParaRPr>
          </a:p>
        </p:txBody>
      </p:sp>
      <p:sp>
        <p:nvSpPr>
          <p:cNvPr id="154" name="CustomShape 9"/>
          <p:cNvSpPr/>
          <p:nvPr/>
        </p:nvSpPr>
        <p:spPr>
          <a:xfrm>
            <a:off x="4173120" y="2049120"/>
            <a:ext cx="1460880" cy="637920"/>
          </a:xfrm>
          <a:prstGeom prst="rect">
            <a:avLst/>
          </a:prstGeom>
          <a:ln>
            <a:round/>
          </a:ln>
          <a:effectLst>
            <a:outerShdw blurRad="63500" sx="102000" sy="102000" algn="ctr" rotWithShape="0">
              <a:srgbClr val="000000">
                <a:alpha val="40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1800" b="0" strike="noStrike" spc="-1">
                <a:solidFill>
                  <a:srgbClr val="FFFFFF"/>
                </a:solidFill>
                <a:latin typeface="Calibri"/>
                <a:ea typeface="DejaVu Sans"/>
              </a:rPr>
              <a:t>IP address</a:t>
            </a:r>
            <a:endParaRPr lang="en-US" sz="1800" b="0" strike="noStrike" spc="-1">
              <a:latin typeface="Arial"/>
            </a:endParaRPr>
          </a:p>
        </p:txBody>
      </p:sp>
      <p:sp>
        <p:nvSpPr>
          <p:cNvPr id="155" name="CustomShape 10"/>
          <p:cNvSpPr/>
          <p:nvPr/>
        </p:nvSpPr>
        <p:spPr>
          <a:xfrm>
            <a:off x="4173120" y="536400"/>
            <a:ext cx="1460880" cy="637920"/>
          </a:xfrm>
          <a:prstGeom prst="rect">
            <a:avLst/>
          </a:prstGeom>
          <a:ln>
            <a:round/>
          </a:ln>
          <a:effectLst>
            <a:outerShdw blurRad="63500" sx="102000" sy="102000" algn="ctr" rotWithShape="0">
              <a:srgbClr val="000000">
                <a:alpha val="40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1800" b="0" strike="noStrike" spc="-1">
                <a:solidFill>
                  <a:srgbClr val="FFFFFF"/>
                </a:solidFill>
                <a:latin typeface="Calibri"/>
                <a:ea typeface="DejaVu Sans"/>
              </a:rPr>
              <a:t>Domain WHOIS</a:t>
            </a:r>
            <a:endParaRPr lang="en-US" sz="1800" b="0" strike="noStrike" spc="-1">
              <a:latin typeface="Arial"/>
            </a:endParaRPr>
          </a:p>
        </p:txBody>
      </p:sp>
      <p:sp>
        <p:nvSpPr>
          <p:cNvPr id="156" name="CustomShape 11"/>
          <p:cNvSpPr/>
          <p:nvPr/>
        </p:nvSpPr>
        <p:spPr>
          <a:xfrm>
            <a:off x="4173120" y="3574440"/>
            <a:ext cx="1460880" cy="637920"/>
          </a:xfrm>
          <a:prstGeom prst="rect">
            <a:avLst/>
          </a:prstGeom>
          <a:ln>
            <a:round/>
          </a:ln>
          <a:effectLst>
            <a:outerShdw blurRad="63500" sx="102000" sy="102000" algn="ctr" rotWithShape="0">
              <a:srgbClr val="000000">
                <a:alpha val="40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1800" b="0" strike="noStrike" spc="-1">
                <a:solidFill>
                  <a:srgbClr val="FFFFFF"/>
                </a:solidFill>
                <a:latin typeface="Calibri"/>
                <a:ea typeface="DejaVu Sans"/>
              </a:rPr>
              <a:t>Emails</a:t>
            </a:r>
            <a:endParaRPr lang="en-US" sz="1800" b="0" strike="noStrike" spc="-1">
              <a:latin typeface="Arial"/>
            </a:endParaRPr>
          </a:p>
        </p:txBody>
      </p:sp>
      <p:sp>
        <p:nvSpPr>
          <p:cNvPr id="157" name="CustomShape 12"/>
          <p:cNvSpPr/>
          <p:nvPr/>
        </p:nvSpPr>
        <p:spPr>
          <a:xfrm>
            <a:off x="4173120" y="1292760"/>
            <a:ext cx="1460880" cy="637920"/>
          </a:xfrm>
          <a:prstGeom prst="rect">
            <a:avLst/>
          </a:prstGeom>
          <a:ln>
            <a:round/>
          </a:ln>
          <a:effectLst>
            <a:outerShdw blurRad="63500" sx="102000" sy="102000" algn="ctr" rotWithShape="0">
              <a:srgbClr val="000000">
                <a:alpha val="40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1800" b="0" strike="noStrike" spc="-1">
                <a:solidFill>
                  <a:srgbClr val="FFFFFF"/>
                </a:solidFill>
                <a:latin typeface="Calibri"/>
                <a:ea typeface="DejaVu Sans"/>
              </a:rPr>
              <a:t>Subdomains</a:t>
            </a:r>
            <a:endParaRPr lang="en-US" sz="1800" b="0" strike="noStrike" spc="-1">
              <a:latin typeface="Arial"/>
            </a:endParaRPr>
          </a:p>
        </p:txBody>
      </p:sp>
      <p:sp>
        <p:nvSpPr>
          <p:cNvPr id="158" name="CustomShape 13"/>
          <p:cNvSpPr/>
          <p:nvPr/>
        </p:nvSpPr>
        <p:spPr>
          <a:xfrm>
            <a:off x="4173120" y="2811600"/>
            <a:ext cx="1460880" cy="637920"/>
          </a:xfrm>
          <a:prstGeom prst="rect">
            <a:avLst/>
          </a:prstGeom>
          <a:ln>
            <a:round/>
          </a:ln>
          <a:effectLst>
            <a:outerShdw blurRad="63500" sx="102000" sy="102000" algn="ctr" rotWithShape="0">
              <a:srgbClr val="000000">
                <a:alpha val="40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1800" b="0" strike="noStrike" spc="-1">
                <a:solidFill>
                  <a:srgbClr val="FFFFFF"/>
                </a:solidFill>
                <a:latin typeface="Calibri"/>
                <a:ea typeface="DejaVu Sans"/>
              </a:rPr>
              <a:t>DNS</a:t>
            </a:r>
            <a:endParaRPr lang="en-US" sz="1800" b="0" strike="noStrike" spc="-1">
              <a:latin typeface="Arial"/>
            </a:endParaRPr>
          </a:p>
        </p:txBody>
      </p:sp>
      <p:sp>
        <p:nvSpPr>
          <p:cNvPr id="159" name="CustomShape 14"/>
          <p:cNvSpPr/>
          <p:nvPr/>
        </p:nvSpPr>
        <p:spPr>
          <a:xfrm>
            <a:off x="6990120" y="1669320"/>
            <a:ext cx="1460880" cy="637920"/>
          </a:xfrm>
          <a:prstGeom prst="rect">
            <a:avLst/>
          </a:prstGeom>
          <a:ln>
            <a:round/>
          </a:ln>
          <a:effectLst>
            <a:outerShdw blurRad="63500" sx="102000" sy="102000" algn="ctr" rotWithShape="0">
              <a:srgbClr val="000000">
                <a:alpha val="40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1800" b="0" strike="noStrike" spc="-1">
                <a:solidFill>
                  <a:srgbClr val="FFFFFF"/>
                </a:solidFill>
                <a:latin typeface="Calibri"/>
                <a:ea typeface="DejaVu Sans"/>
              </a:rPr>
              <a:t>IP WHOIS</a:t>
            </a:r>
            <a:endParaRPr lang="en-US" sz="1800" b="0" strike="noStrike" spc="-1">
              <a:latin typeface="Arial"/>
            </a:endParaRPr>
          </a:p>
        </p:txBody>
      </p:sp>
      <p:sp>
        <p:nvSpPr>
          <p:cNvPr id="160" name="CustomShape 15"/>
          <p:cNvSpPr/>
          <p:nvPr/>
        </p:nvSpPr>
        <p:spPr>
          <a:xfrm>
            <a:off x="6990120" y="2410560"/>
            <a:ext cx="1460880" cy="637920"/>
          </a:xfrm>
          <a:prstGeom prst="rect">
            <a:avLst/>
          </a:prstGeom>
          <a:ln>
            <a:round/>
          </a:ln>
          <a:effectLst>
            <a:outerShdw blurRad="63500" sx="102000" sy="102000" algn="ctr" rotWithShape="0">
              <a:srgbClr val="000000">
                <a:alpha val="40000"/>
              </a:srgbClr>
            </a:outerShdw>
          </a:effectLst>
        </p:spPr>
        <p:style>
          <a:lnRef idx="3">
            <a:schemeClr val="lt1"/>
          </a:lnRef>
          <a:fillRef idx="1">
            <a:schemeClr val="accent4"/>
          </a:fillRef>
          <a:effectRef idx="1">
            <a:schemeClr val="accent4"/>
          </a:effectRef>
          <a:fontRef idx="minor"/>
        </p:style>
        <p:txBody>
          <a:bodyPr lIns="90000" tIns="45000" rIns="90000" bIns="45000" anchor="ctr"/>
          <a:lstStyle/>
          <a:p>
            <a:pPr algn="ctr">
              <a:lnSpc>
                <a:spcPct val="100000"/>
              </a:lnSpc>
            </a:pPr>
            <a:r>
              <a:rPr lang="en-US" sz="1800" b="0" strike="noStrike" spc="-1">
                <a:solidFill>
                  <a:srgbClr val="FFFFFF"/>
                </a:solidFill>
                <a:latin typeface="Calibri"/>
                <a:ea typeface="DejaVu Sans"/>
              </a:rPr>
              <a:t>Geolocation</a:t>
            </a:r>
            <a:endParaRPr lang="en-US" sz="1800" b="0" strike="noStrike" spc="-1">
              <a:latin typeface="Arial"/>
            </a:endParaRPr>
          </a:p>
        </p:txBody>
      </p:sp>
      <p:sp>
        <p:nvSpPr>
          <p:cNvPr id="161" name="CustomShape 16"/>
          <p:cNvSpPr/>
          <p:nvPr/>
        </p:nvSpPr>
        <p:spPr>
          <a:xfrm flipV="1">
            <a:off x="2018520" y="933840"/>
            <a:ext cx="2156760" cy="1461600"/>
          </a:xfrm>
          <a:custGeom>
            <a:avLst/>
            <a:gdLst/>
            <a:ahLst/>
            <a:cxnLst/>
            <a:rect l="l" t="t" r="r" b="b"/>
            <a:pathLst>
              <a:path w="21600" h="21600">
                <a:moveTo>
                  <a:pt x="0" y="0"/>
                </a:moveTo>
                <a:lnTo>
                  <a:pt x="21600" y="21600"/>
                </a:lnTo>
              </a:path>
            </a:pathLst>
          </a:custGeom>
          <a:noFill/>
          <a:ln w="38160">
            <a:solidFill>
              <a:schemeClr val="accent4">
                <a:lumMod val="50000"/>
              </a:schemeClr>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14720" y="317686"/>
            <a:ext cx="8209980" cy="714701"/>
          </a:xfrm>
          <a:prstGeom prst="roundRect">
            <a:avLst>
              <a:gd name="adj" fmla="val 16667"/>
            </a:avLst>
          </a:prstGeom>
          <a:solidFill>
            <a:schemeClr val="bg1"/>
          </a:solidFill>
          <a:ln>
            <a:noFill/>
          </a:ln>
          <a:effectLst>
            <a:innerShdw blurRad="114300">
              <a:srgbClr val="000000"/>
            </a:innerShdw>
          </a:effectLst>
        </p:spPr>
        <p:style>
          <a:lnRef idx="2">
            <a:schemeClr val="accent1">
              <a:shade val="50000"/>
            </a:schemeClr>
          </a:lnRef>
          <a:fillRef idx="1">
            <a:schemeClr val="accent1"/>
          </a:fillRef>
          <a:effectRef idx="0">
            <a:schemeClr val="accent1"/>
          </a:effectRef>
          <a:fontRef idx="minor"/>
        </p:style>
      </p:sp>
      <p:sp>
        <p:nvSpPr>
          <p:cNvPr id="163" name="CustomShape 2"/>
          <p:cNvSpPr/>
          <p:nvPr/>
        </p:nvSpPr>
        <p:spPr>
          <a:xfrm>
            <a:off x="5656680" y="1333347"/>
            <a:ext cx="1959120" cy="3729693"/>
          </a:xfrm>
          <a:prstGeom prst="rect">
            <a:avLst/>
          </a:prstGeom>
          <a:solidFill>
            <a:schemeClr val="bg1"/>
          </a:solidFill>
          <a:ln w="28440">
            <a:solidFill>
              <a:schemeClr val="accent3">
                <a:lumMod val="75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b"/>
          <a:lstStyle/>
          <a:p>
            <a:pPr marL="285840" indent="-283680">
              <a:lnSpc>
                <a:spcPct val="100000"/>
              </a:lnSpc>
              <a:buClr>
                <a:srgbClr val="000000"/>
              </a:buClr>
              <a:buFont typeface="Arial"/>
              <a:buChar char="•"/>
            </a:pPr>
            <a:r>
              <a:rPr lang="en-US" sz="1400" b="0" strike="noStrike" spc="-1" dirty="0">
                <a:solidFill>
                  <a:srgbClr val="000000"/>
                </a:solidFill>
                <a:latin typeface="Calibri"/>
                <a:ea typeface="DejaVu Sans"/>
              </a:rPr>
              <a:t>What are these platforms logging?</a:t>
            </a:r>
            <a:endParaRPr lang="en-US" sz="1400" b="0" strike="noStrike" spc="-1" dirty="0">
              <a:latin typeface="Arial"/>
            </a:endParaRPr>
          </a:p>
          <a:p>
            <a:pPr marL="285840" indent="-283680">
              <a:lnSpc>
                <a:spcPct val="100000"/>
              </a:lnSpc>
              <a:buClr>
                <a:srgbClr val="000000"/>
              </a:buClr>
              <a:buFont typeface="Arial"/>
              <a:buChar char="•"/>
            </a:pPr>
            <a:r>
              <a:rPr lang="en-US" sz="1400" b="0" strike="noStrike" spc="-1" dirty="0">
                <a:solidFill>
                  <a:srgbClr val="000000"/>
                </a:solidFill>
                <a:latin typeface="Calibri"/>
                <a:ea typeface="DejaVu Sans"/>
              </a:rPr>
              <a:t>Connections sometimes made abstractly, unreliably.</a:t>
            </a: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a:p>
            <a:pPr>
              <a:lnSpc>
                <a:spcPct val="100000"/>
              </a:lnSpc>
            </a:pPr>
            <a:endParaRPr lang="en-US" sz="1400" b="0" strike="noStrike" spc="-1" dirty="0">
              <a:latin typeface="Arial"/>
            </a:endParaRPr>
          </a:p>
        </p:txBody>
      </p:sp>
      <p:sp>
        <p:nvSpPr>
          <p:cNvPr id="164" name="CustomShape 3"/>
          <p:cNvSpPr/>
          <p:nvPr/>
        </p:nvSpPr>
        <p:spPr>
          <a:xfrm>
            <a:off x="519300" y="412732"/>
            <a:ext cx="7954560" cy="524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0" strike="noStrike" spc="-1" dirty="0">
                <a:solidFill>
                  <a:srgbClr val="000000"/>
                </a:solidFill>
                <a:latin typeface="Calibri"/>
                <a:ea typeface="DejaVu Sans"/>
              </a:rPr>
              <a:t>Free Tools &amp; Lookups</a:t>
            </a:r>
            <a:endParaRPr lang="en-US" sz="2800" b="0" strike="noStrike" spc="-1" dirty="0">
              <a:latin typeface="Arial"/>
            </a:endParaRPr>
          </a:p>
        </p:txBody>
      </p:sp>
      <p:sp>
        <p:nvSpPr>
          <p:cNvPr id="165" name="CustomShape 4"/>
          <p:cNvSpPr/>
          <p:nvPr/>
        </p:nvSpPr>
        <p:spPr>
          <a:xfrm>
            <a:off x="1520280" y="1333347"/>
            <a:ext cx="1959120" cy="3729693"/>
          </a:xfrm>
          <a:prstGeom prst="rect">
            <a:avLst/>
          </a:prstGeom>
          <a:solidFill>
            <a:schemeClr val="bg1"/>
          </a:solidFill>
          <a:ln w="28440">
            <a:solidFill>
              <a:schemeClr val="accent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b"/>
          <a:lstStyle/>
          <a:p>
            <a:pPr marL="285840" indent="-283680">
              <a:lnSpc>
                <a:spcPct val="100000"/>
              </a:lnSpc>
              <a:buClr>
                <a:srgbClr val="000000"/>
              </a:buClr>
              <a:buFont typeface="Arial"/>
              <a:buChar char="•"/>
            </a:pPr>
            <a:r>
              <a:rPr lang="en-US" sz="1400" b="0" strike="noStrike" spc="-1" dirty="0">
                <a:solidFill>
                  <a:srgbClr val="000000"/>
                </a:solidFill>
                <a:latin typeface="Calibri"/>
                <a:ea typeface="DejaVu Sans"/>
              </a:rPr>
              <a:t>Unknown 3</a:t>
            </a:r>
            <a:r>
              <a:rPr lang="en-US" sz="1400" b="0" strike="noStrike" spc="-1" baseline="30000" dirty="0">
                <a:solidFill>
                  <a:srgbClr val="000000"/>
                </a:solidFill>
                <a:latin typeface="Calibri"/>
                <a:ea typeface="DejaVu Sans"/>
              </a:rPr>
              <a:t>rd</a:t>
            </a:r>
            <a:r>
              <a:rPr lang="en-US" sz="1400" b="0" strike="noStrike" spc="-1" dirty="0">
                <a:solidFill>
                  <a:srgbClr val="000000"/>
                </a:solidFill>
                <a:latin typeface="Calibri"/>
                <a:ea typeface="DejaVu Sans"/>
              </a:rPr>
              <a:t> parties possibly collecting information.</a:t>
            </a:r>
            <a:endParaRPr lang="en-US" sz="1400" b="0" strike="noStrike" spc="-1" dirty="0">
              <a:latin typeface="Arial"/>
            </a:endParaRPr>
          </a:p>
          <a:p>
            <a:pPr marL="285840" indent="-283680">
              <a:lnSpc>
                <a:spcPct val="100000"/>
              </a:lnSpc>
              <a:buClr>
                <a:srgbClr val="000000"/>
              </a:buClr>
              <a:buFont typeface="Arial"/>
              <a:buChar char="•"/>
            </a:pPr>
            <a:r>
              <a:rPr lang="en-US" sz="1400" b="0" strike="noStrike" spc="-1" dirty="0">
                <a:solidFill>
                  <a:srgbClr val="000000"/>
                </a:solidFill>
                <a:latin typeface="Calibri"/>
                <a:ea typeface="DejaVu Sans"/>
              </a:rPr>
              <a:t>Per-day query limitation.</a:t>
            </a:r>
            <a:endParaRPr lang="en-US" sz="1400" b="0" strike="noStrike" spc="-1" dirty="0">
              <a:latin typeface="Arial"/>
            </a:endParaRPr>
          </a:p>
          <a:p>
            <a:pPr marL="285840" indent="-283680">
              <a:lnSpc>
                <a:spcPct val="100000"/>
              </a:lnSpc>
              <a:buClr>
                <a:srgbClr val="000000"/>
              </a:buClr>
              <a:buFont typeface="Arial"/>
              <a:buChar char="•"/>
            </a:pPr>
            <a:r>
              <a:rPr lang="en-US" sz="1400" b="0" strike="noStrike" spc="-1" dirty="0">
                <a:solidFill>
                  <a:srgbClr val="000000"/>
                </a:solidFill>
                <a:latin typeface="Calibri"/>
                <a:ea typeface="DejaVu Sans"/>
              </a:rPr>
              <a:t>Strictly returns ownership, some historical info.</a:t>
            </a:r>
            <a:endParaRPr lang="en-US" sz="1400" b="0" strike="noStrike" spc="-1" dirty="0">
              <a:latin typeface="Arial"/>
            </a:endParaRPr>
          </a:p>
          <a:p>
            <a:pPr>
              <a:lnSpc>
                <a:spcPct val="100000"/>
              </a:lnSpc>
            </a:pPr>
            <a:endParaRPr lang="en-US" sz="1400" b="0" strike="noStrike" spc="-1" dirty="0">
              <a:latin typeface="Arial"/>
            </a:endParaRPr>
          </a:p>
        </p:txBody>
      </p:sp>
      <p:sp>
        <p:nvSpPr>
          <p:cNvPr id="166" name="CustomShape 5"/>
          <p:cNvSpPr/>
          <p:nvPr/>
        </p:nvSpPr>
        <p:spPr>
          <a:xfrm>
            <a:off x="3588480" y="1333347"/>
            <a:ext cx="1959120" cy="3729693"/>
          </a:xfrm>
          <a:prstGeom prst="rect">
            <a:avLst/>
          </a:prstGeom>
          <a:solidFill>
            <a:schemeClr val="bg1"/>
          </a:solidFill>
          <a:ln w="28440">
            <a:solidFill>
              <a:schemeClr val="accent2">
                <a:lumMod val="75000"/>
              </a:schemeClr>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b"/>
          <a:lstStyle/>
          <a:p>
            <a:pPr marL="285840" indent="-283680">
              <a:lnSpc>
                <a:spcPct val="100000"/>
              </a:lnSpc>
              <a:buClr>
                <a:srgbClr val="000000"/>
              </a:buClr>
              <a:buFont typeface="Arial"/>
              <a:buChar char="•"/>
            </a:pPr>
            <a:r>
              <a:rPr lang="en-US" sz="1400" b="0" strike="noStrike" spc="-1" dirty="0">
                <a:solidFill>
                  <a:srgbClr val="000000"/>
                </a:solidFill>
                <a:latin typeface="Calibri"/>
                <a:ea typeface="DejaVu Sans"/>
              </a:rPr>
              <a:t>Returns limited amounts of information that can vary wildly.</a:t>
            </a:r>
            <a:endParaRPr lang="en-US" sz="1400" b="0" strike="noStrike" spc="-1" dirty="0">
              <a:latin typeface="Arial"/>
            </a:endParaRPr>
          </a:p>
          <a:p>
            <a:pPr marL="285840" indent="-283680">
              <a:lnSpc>
                <a:spcPct val="100000"/>
              </a:lnSpc>
              <a:buClr>
                <a:srgbClr val="000000"/>
              </a:buClr>
              <a:buFont typeface="Arial"/>
              <a:buChar char="•"/>
            </a:pPr>
            <a:r>
              <a:rPr lang="en-US" sz="1400" b="0" strike="noStrike" spc="-1" dirty="0">
                <a:solidFill>
                  <a:srgbClr val="000000"/>
                </a:solidFill>
                <a:latin typeface="Calibri"/>
                <a:ea typeface="DejaVu Sans"/>
              </a:rPr>
              <a:t>Does not necessarily show additional contextual information.</a:t>
            </a:r>
            <a:endParaRPr lang="en-US" sz="1400" b="0" strike="noStrike" spc="-1" dirty="0">
              <a:latin typeface="Arial"/>
            </a:endParaRPr>
          </a:p>
          <a:p>
            <a:pPr>
              <a:lnSpc>
                <a:spcPct val="100000"/>
              </a:lnSpc>
            </a:pPr>
            <a:endParaRPr lang="en-US" sz="1400" b="0" strike="noStrike" spc="-1" dirty="0">
              <a:latin typeface="Arial"/>
            </a:endParaRPr>
          </a:p>
        </p:txBody>
      </p:sp>
      <p:sp>
        <p:nvSpPr>
          <p:cNvPr id="167" name="CustomShape 6"/>
          <p:cNvSpPr/>
          <p:nvPr/>
        </p:nvSpPr>
        <p:spPr>
          <a:xfrm rot="5400000">
            <a:off x="1548269" y="1134377"/>
            <a:ext cx="1907462" cy="1959120"/>
          </a:xfrm>
          <a:prstGeom prst="homePlate">
            <a:avLst>
              <a:gd name="adj" fmla="val 50000"/>
            </a:avLst>
          </a:prstGeom>
          <a:ln w="28440">
            <a:solidFill>
              <a:schemeClr val="accent1"/>
            </a:solidFill>
            <a:round/>
          </a:ln>
        </p:spPr>
        <p:style>
          <a:lnRef idx="2">
            <a:schemeClr val="accent1">
              <a:shade val="50000"/>
            </a:schemeClr>
          </a:lnRef>
          <a:fillRef idx="1">
            <a:schemeClr val="accent1"/>
          </a:fillRef>
          <a:effectRef idx="0">
            <a:schemeClr val="accent1"/>
          </a:effectRef>
          <a:fontRef idx="minor"/>
        </p:style>
        <p:txBody>
          <a:bodyPr rot="16200000" vert="vert270" lIns="45000" tIns="90000" rIns="45000" bIns="90000" anchor="ctr"/>
          <a:lstStyle/>
          <a:p>
            <a:pPr algn="ctr">
              <a:lnSpc>
                <a:spcPct val="100000"/>
              </a:lnSpc>
            </a:pPr>
            <a:r>
              <a:rPr lang="en-US" sz="1400" b="0" strike="noStrike" spc="-1" dirty="0">
                <a:solidFill>
                  <a:srgbClr val="FFFFFF"/>
                </a:solidFill>
                <a:latin typeface="Calibri"/>
                <a:ea typeface="DejaVu Sans"/>
              </a:rPr>
              <a:t>Domain </a:t>
            </a:r>
            <a:r>
              <a:rPr lang="en-US" sz="1400" b="0" strike="noStrike" spc="-1" dirty="0" err="1">
                <a:solidFill>
                  <a:srgbClr val="FFFFFF"/>
                </a:solidFill>
                <a:latin typeface="Calibri"/>
                <a:ea typeface="DejaVu Sans"/>
              </a:rPr>
              <a:t>Whois</a:t>
            </a:r>
            <a:r>
              <a:rPr lang="en-US" sz="1400" b="0" strike="noStrike" spc="-1" dirty="0">
                <a:solidFill>
                  <a:srgbClr val="FFFFFF"/>
                </a:solidFill>
                <a:latin typeface="Calibri"/>
                <a:ea typeface="DejaVu Sans"/>
              </a:rPr>
              <a:t> Info</a:t>
            </a:r>
            <a:endParaRPr lang="en-US" sz="1400" b="0" strike="noStrike" spc="-1" dirty="0">
              <a:latin typeface="Arial"/>
            </a:endParaRPr>
          </a:p>
          <a:p>
            <a:pPr algn="ctr">
              <a:lnSpc>
                <a:spcPct val="100000"/>
              </a:lnSpc>
            </a:pPr>
            <a:r>
              <a:rPr lang="en-US" sz="1400" b="0" strike="noStrike" spc="-1" dirty="0">
                <a:solidFill>
                  <a:srgbClr val="FFFFFF"/>
                </a:solidFill>
                <a:latin typeface="Calibri"/>
                <a:ea typeface="DejaVu Sans"/>
              </a:rPr>
              <a:t>(CentralOps.net,</a:t>
            </a:r>
            <a:endParaRPr lang="en-US" sz="1400" b="0" strike="noStrike" spc="-1" dirty="0">
              <a:latin typeface="Arial"/>
            </a:endParaRPr>
          </a:p>
          <a:p>
            <a:pPr algn="ctr">
              <a:lnSpc>
                <a:spcPct val="100000"/>
              </a:lnSpc>
            </a:pPr>
            <a:r>
              <a:rPr lang="en-US" sz="1400" b="0" strike="noStrike" spc="-1" dirty="0">
                <a:solidFill>
                  <a:srgbClr val="FFFFFF"/>
                </a:solidFill>
                <a:latin typeface="Calibri"/>
                <a:ea typeface="DejaVu Sans"/>
              </a:rPr>
              <a:t>Whoxy.com)</a:t>
            </a:r>
            <a:endParaRPr lang="en-US" sz="1400" b="0" strike="noStrike" spc="-1" dirty="0">
              <a:latin typeface="Arial"/>
            </a:endParaRPr>
          </a:p>
        </p:txBody>
      </p:sp>
      <p:sp>
        <p:nvSpPr>
          <p:cNvPr id="168" name="CustomShape 7"/>
          <p:cNvSpPr/>
          <p:nvPr/>
        </p:nvSpPr>
        <p:spPr>
          <a:xfrm rot="5400000">
            <a:off x="3616468" y="1134380"/>
            <a:ext cx="1907463" cy="1959120"/>
          </a:xfrm>
          <a:prstGeom prst="homePlate">
            <a:avLst>
              <a:gd name="adj" fmla="val 50000"/>
            </a:avLst>
          </a:prstGeom>
          <a:solidFill>
            <a:schemeClr val="accent2">
              <a:lumMod val="75000"/>
            </a:schemeClr>
          </a:solidFill>
          <a:ln w="28440">
            <a:solidFill>
              <a:schemeClr val="accent2">
                <a:lumMod val="75000"/>
              </a:schemeClr>
            </a:solidFill>
            <a:round/>
          </a:ln>
        </p:spPr>
        <p:style>
          <a:lnRef idx="2">
            <a:schemeClr val="accent1">
              <a:shade val="50000"/>
            </a:schemeClr>
          </a:lnRef>
          <a:fillRef idx="1">
            <a:schemeClr val="accent1"/>
          </a:fillRef>
          <a:effectRef idx="0">
            <a:schemeClr val="accent1"/>
          </a:effectRef>
          <a:fontRef idx="minor"/>
        </p:style>
        <p:txBody>
          <a:bodyPr rot="16200000" vert="vert270" lIns="45000" tIns="90000" rIns="45000" bIns="90000" anchor="ctr"/>
          <a:lstStyle/>
          <a:p>
            <a:pPr algn="ctr">
              <a:lnSpc>
                <a:spcPct val="100000"/>
              </a:lnSpc>
            </a:pPr>
            <a:r>
              <a:rPr lang="en-US" sz="1400" b="0" strike="noStrike" spc="-1" dirty="0">
                <a:solidFill>
                  <a:srgbClr val="FFFFFF"/>
                </a:solidFill>
                <a:latin typeface="Calibri"/>
                <a:ea typeface="DejaVu Sans"/>
              </a:rPr>
              <a:t>IP Address Info (IPLocation.net, CentralOps.net)</a:t>
            </a:r>
            <a:endParaRPr lang="en-US" sz="1400" b="0" strike="noStrike" spc="-1" dirty="0">
              <a:latin typeface="Arial"/>
            </a:endParaRPr>
          </a:p>
        </p:txBody>
      </p:sp>
      <p:sp>
        <p:nvSpPr>
          <p:cNvPr id="169" name="CustomShape 8"/>
          <p:cNvSpPr/>
          <p:nvPr/>
        </p:nvSpPr>
        <p:spPr>
          <a:xfrm rot="5400000">
            <a:off x="5673023" y="1146025"/>
            <a:ext cx="1930753" cy="1959120"/>
          </a:xfrm>
          <a:prstGeom prst="homePlate">
            <a:avLst>
              <a:gd name="adj" fmla="val 50000"/>
            </a:avLst>
          </a:prstGeom>
          <a:solidFill>
            <a:schemeClr val="accent3">
              <a:lumMod val="75000"/>
            </a:schemeClr>
          </a:solidFill>
          <a:ln w="28440">
            <a:solidFill>
              <a:schemeClr val="accent3">
                <a:lumMod val="75000"/>
              </a:schemeClr>
            </a:solidFill>
            <a:round/>
          </a:ln>
        </p:spPr>
        <p:style>
          <a:lnRef idx="2">
            <a:schemeClr val="accent1">
              <a:shade val="50000"/>
            </a:schemeClr>
          </a:lnRef>
          <a:fillRef idx="1">
            <a:schemeClr val="accent1"/>
          </a:fillRef>
          <a:effectRef idx="0">
            <a:schemeClr val="accent1"/>
          </a:effectRef>
          <a:fontRef idx="minor"/>
        </p:style>
        <p:txBody>
          <a:bodyPr rot="16200000" vert="vert270" lIns="45000" tIns="90000" rIns="45000" bIns="90000" anchor="ctr"/>
          <a:lstStyle/>
          <a:p>
            <a:pPr algn="ctr">
              <a:lnSpc>
                <a:spcPct val="100000"/>
              </a:lnSpc>
            </a:pPr>
            <a:r>
              <a:rPr lang="en-US" sz="1400" b="0" strike="noStrike" spc="-1" dirty="0">
                <a:solidFill>
                  <a:srgbClr val="FFFFFF"/>
                </a:solidFill>
                <a:latin typeface="Calibri"/>
                <a:ea typeface="DejaVu Sans"/>
              </a:rPr>
              <a:t>Contact Info</a:t>
            </a:r>
            <a:endParaRPr lang="en-US" sz="1400" b="0" strike="noStrike" spc="-1" dirty="0">
              <a:latin typeface="Arial"/>
            </a:endParaRPr>
          </a:p>
          <a:p>
            <a:pPr algn="ctr">
              <a:lnSpc>
                <a:spcPct val="100000"/>
              </a:lnSpc>
            </a:pPr>
            <a:r>
              <a:rPr lang="en-US" sz="1400" b="0" strike="noStrike" spc="-1" dirty="0">
                <a:solidFill>
                  <a:srgbClr val="FFFFFF"/>
                </a:solidFill>
                <a:latin typeface="Calibri"/>
                <a:ea typeface="DejaVu Sans"/>
              </a:rPr>
              <a:t>(Pipl.com, </a:t>
            </a:r>
            <a:br>
              <a:rPr lang="en-US" sz="1400" b="0" strike="noStrike" spc="-1" dirty="0">
                <a:solidFill>
                  <a:srgbClr val="FFFFFF"/>
                </a:solidFill>
                <a:latin typeface="Calibri"/>
                <a:ea typeface="DejaVu Sans"/>
              </a:rPr>
            </a:br>
            <a:r>
              <a:rPr lang="en-US" sz="1400" b="0" strike="noStrike" spc="-1" dirty="0">
                <a:solidFill>
                  <a:srgbClr val="FFFFFF"/>
                </a:solidFill>
                <a:latin typeface="Calibri"/>
                <a:ea typeface="DejaVu Sans"/>
              </a:rPr>
              <a:t>Spokeo.com)</a:t>
            </a:r>
            <a:endParaRPr lang="en-US" sz="1400" b="0" strike="noStrike" spc="-1" dirty="0">
              <a:latin typeface="Arial"/>
            </a:endParaRPr>
          </a:p>
        </p:txBody>
      </p:sp>
      <p:sp>
        <p:nvSpPr>
          <p:cNvPr id="170" name="CustomShape 9"/>
          <p:cNvSpPr/>
          <p:nvPr/>
        </p:nvSpPr>
        <p:spPr>
          <a:xfrm>
            <a:off x="-5760" y="5364000"/>
            <a:ext cx="9147240" cy="149292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US" sz="4000" b="0" strike="noStrike" spc="-1">
                <a:solidFill>
                  <a:srgbClr val="FFFFFF"/>
                </a:solidFill>
                <a:latin typeface="Calibri"/>
                <a:ea typeface="DejaVu Sans"/>
              </a:rPr>
              <a:t>Free is not always better </a:t>
            </a:r>
            <a:endParaRPr lang="en-US" sz="4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628560" y="321120"/>
            <a:ext cx="7884720" cy="1504440"/>
          </a:xfrm>
          <a:prstGeom prst="rect">
            <a:avLst/>
          </a:prstGeom>
          <a:solidFill>
            <a:schemeClr val="accent5"/>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5400" b="1" strike="noStrike" spc="-1">
                <a:solidFill>
                  <a:srgbClr val="FFFFFF"/>
                </a:solidFill>
                <a:latin typeface="Calibri"/>
                <a:ea typeface="DejaVu Sans"/>
              </a:rPr>
              <a:t>A Little History</a:t>
            </a:r>
            <a:endParaRPr lang="en-US" sz="5400" b="0" strike="noStrike" spc="-1">
              <a:latin typeface="Arial"/>
            </a:endParaRPr>
          </a:p>
        </p:txBody>
      </p:sp>
      <p:sp>
        <p:nvSpPr>
          <p:cNvPr id="172" name="CustomShape 2"/>
          <p:cNvSpPr/>
          <p:nvPr/>
        </p:nvSpPr>
        <p:spPr>
          <a:xfrm>
            <a:off x="628560" y="1827720"/>
            <a:ext cx="7884720" cy="4224240"/>
          </a:xfrm>
          <a:prstGeom prst="rect">
            <a:avLst/>
          </a:prstGeom>
          <a:noFill/>
          <a:ln w="9360">
            <a:solidFill>
              <a:schemeClr val="accent1"/>
            </a:solidFill>
            <a:round/>
          </a:ln>
        </p:spPr>
        <p:style>
          <a:lnRef idx="0">
            <a:scrgbClr r="0" g="0" b="0"/>
          </a:lnRef>
          <a:fillRef idx="0">
            <a:scrgbClr r="0" g="0" b="0"/>
          </a:fillRef>
          <a:effectRef idx="0">
            <a:scrgbClr r="0" g="0" b="0"/>
          </a:effectRef>
          <a:fontRef idx="minor"/>
        </p:style>
      </p:sp>
      <p:sp>
        <p:nvSpPr>
          <p:cNvPr id="173" name="CustomShape 3"/>
          <p:cNvSpPr/>
          <p:nvPr/>
        </p:nvSpPr>
        <p:spPr>
          <a:xfrm>
            <a:off x="628560" y="2286000"/>
            <a:ext cx="7884720" cy="264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4200">
              <a:lnSpc>
                <a:spcPct val="200000"/>
              </a:lnSpc>
              <a:buClr>
                <a:srgbClr val="000000"/>
              </a:buClr>
              <a:buSzPct val="45000"/>
              <a:buFont typeface="Wingdings" charset="2"/>
              <a:buChar char=""/>
            </a:pPr>
            <a:r>
              <a:rPr lang="en-US" sz="1800" b="0" strike="noStrike" spc="-1" dirty="0" err="1">
                <a:solidFill>
                  <a:srgbClr val="000000"/>
                </a:solidFill>
                <a:latin typeface="Arial"/>
                <a:ea typeface="DejaVu Sans"/>
              </a:rPr>
              <a:t>iThreat</a:t>
            </a:r>
            <a:r>
              <a:rPr lang="en-US" sz="1800" b="0" strike="noStrike" spc="-1" dirty="0">
                <a:solidFill>
                  <a:srgbClr val="000000"/>
                </a:solidFill>
                <a:latin typeface="Arial"/>
                <a:ea typeface="DejaVu Sans"/>
              </a:rPr>
              <a:t> Cyber Group began as an online investigator in 1999</a:t>
            </a:r>
            <a:endParaRPr lang="en-US" sz="1800" b="0" strike="noStrike" spc="-1" dirty="0">
              <a:latin typeface="Arial"/>
            </a:endParaRPr>
          </a:p>
          <a:p>
            <a:pPr marL="216000" indent="-214200">
              <a:lnSpc>
                <a:spcPct val="200000"/>
              </a:lnSpc>
              <a:buClr>
                <a:srgbClr val="000000"/>
              </a:buClr>
              <a:buSzPct val="45000"/>
              <a:buFont typeface="Wingdings" charset="2"/>
              <a:buChar char=""/>
            </a:pPr>
            <a:r>
              <a:rPr lang="en-US" sz="1800" b="0" strike="noStrike" spc="-1" dirty="0">
                <a:solidFill>
                  <a:srgbClr val="000000"/>
                </a:solidFill>
                <a:latin typeface="Arial"/>
                <a:ea typeface="DejaVu Sans"/>
              </a:rPr>
              <a:t>We developed tools and techniques to streamline online investigations</a:t>
            </a:r>
            <a:endParaRPr lang="en-US" sz="1800" b="0" strike="noStrike" spc="-1" dirty="0">
              <a:latin typeface="Arial"/>
            </a:endParaRPr>
          </a:p>
          <a:p>
            <a:pPr marL="216000" indent="-214200">
              <a:lnSpc>
                <a:spcPct val="200000"/>
              </a:lnSpc>
              <a:buClr>
                <a:srgbClr val="000000"/>
              </a:buClr>
              <a:buSzPct val="45000"/>
              <a:buFont typeface="Wingdings" charset="2"/>
              <a:buChar char=""/>
            </a:pPr>
            <a:r>
              <a:rPr lang="en-US" sz="1800" b="0" strike="noStrike" spc="-1" dirty="0">
                <a:solidFill>
                  <a:srgbClr val="000000"/>
                </a:solidFill>
                <a:latin typeface="Arial"/>
                <a:ea typeface="DejaVu Sans"/>
              </a:rPr>
              <a:t>We started by using the aforementioned tools</a:t>
            </a:r>
            <a:endParaRPr lang="en-US" sz="1800" b="0" strike="noStrike" spc="-1" dirty="0">
              <a:latin typeface="Arial"/>
            </a:endParaRPr>
          </a:p>
          <a:p>
            <a:pPr marL="216000" indent="-214200">
              <a:lnSpc>
                <a:spcPct val="200000"/>
              </a:lnSpc>
              <a:buClr>
                <a:srgbClr val="000000"/>
              </a:buClr>
              <a:buSzPct val="45000"/>
              <a:buFont typeface="Wingdings" charset="2"/>
              <a:buChar char=""/>
            </a:pPr>
            <a:r>
              <a:rPr lang="en-US" sz="1800" b="0" strike="noStrike" spc="-1" dirty="0">
                <a:solidFill>
                  <a:srgbClr val="000000"/>
                </a:solidFill>
                <a:latin typeface="Arial"/>
                <a:ea typeface="DejaVu Sans"/>
              </a:rPr>
              <a:t>We began creating better tools that eventually morphed into </a:t>
            </a:r>
            <a:r>
              <a:rPr lang="en-US" sz="1800" b="0" strike="noStrike" spc="-1" dirty="0" err="1">
                <a:solidFill>
                  <a:srgbClr val="000000"/>
                </a:solidFill>
                <a:latin typeface="Arial"/>
                <a:ea typeface="DejaVu Sans"/>
              </a:rPr>
              <a:t>CyberTOOLBELT</a:t>
            </a:r>
            <a:r>
              <a:rPr lang="en-US" sz="1800" b="0" strike="noStrike" spc="-1" dirty="0">
                <a:solidFill>
                  <a:srgbClr val="000000"/>
                </a:solidFill>
                <a:latin typeface="Arial"/>
                <a:ea typeface="DejaVu Sans"/>
              </a:rPr>
              <a:t> which is available to the public by subscription</a:t>
            </a:r>
            <a:endParaRPr lang="en-US" sz="18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13448</TotalTime>
  <Words>1908</Words>
  <Application>Microsoft Office PowerPoint</Application>
  <PresentationFormat>On-screen Show (4:3)</PresentationFormat>
  <Paragraphs>204</Paragraphs>
  <Slides>40</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 Narrow</vt:lpstr>
      <vt:lpstr>Calibri</vt:lpstr>
      <vt:lpstr>Calibri Light</vt:lpstr>
      <vt:lpstr>Opensans</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MAL</dc:creator>
  <dc:description/>
  <cp:lastModifiedBy>MAL</cp:lastModifiedBy>
  <cp:revision>75</cp:revision>
  <dcterms:created xsi:type="dcterms:W3CDTF">2017-05-10T13:41:02Z</dcterms:created>
  <dcterms:modified xsi:type="dcterms:W3CDTF">2019-01-11T01:33:04Z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37</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38</vt:i4>
  </property>
</Properties>
</file>