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68" r:id="rId2"/>
    <p:sldId id="269" r:id="rId3"/>
    <p:sldId id="270" r:id="rId4"/>
    <p:sldId id="284" r:id="rId5"/>
    <p:sldId id="286" r:id="rId6"/>
    <p:sldId id="285" r:id="rId7"/>
    <p:sldId id="272" r:id="rId8"/>
    <p:sldId id="287" r:id="rId9"/>
    <p:sldId id="288" r:id="rId10"/>
    <p:sldId id="276" r:id="rId11"/>
    <p:sldId id="277" r:id="rId12"/>
    <p:sldId id="278" r:id="rId13"/>
    <p:sldId id="280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283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E9"/>
    <a:srgbClr val="E6E6E6"/>
    <a:srgbClr val="00A2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83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60" y="344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756F9B-1B17-4EE2-BD49-988E7FABDC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1247B-3FBD-4A36-A577-29D86DA099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6F806-DB54-45D6-8AD4-F912799DA560}" type="datetimeFigureOut">
              <a:rPr lang="en-ID" smtClean="0"/>
              <a:t>11/01/19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31CC3-B0B4-4AF4-90C4-3E5537C8DB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94096-72E1-4DF0-A25D-F9A30D6030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D3351-1165-4599-8600-4D73A70046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4980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64497-5C63-4146-A752-7271852AC8CE}" type="datetimeFigureOut">
              <a:rPr lang="en-ID" smtClean="0"/>
              <a:t>11/01/19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492AB-84AC-46AC-8DC3-5834F105C2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974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6F0F20A-BC36-4949-828E-A0EAF419C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r="23003"/>
          <a:stretch/>
        </p:blipFill>
        <p:spPr>
          <a:xfrm>
            <a:off x="-7558675" y="0"/>
            <a:ext cx="13233304" cy="11390128"/>
          </a:xfrm>
          <a:custGeom>
            <a:avLst/>
            <a:gdLst>
              <a:gd name="connsiteX0" fmla="*/ 0 w 13233304"/>
              <a:gd name="connsiteY0" fmla="*/ 10707329 h 11390128"/>
              <a:gd name="connsiteX1" fmla="*/ 4530798 w 13233304"/>
              <a:gd name="connsiteY1" fmla="*/ 10707329 h 11390128"/>
              <a:gd name="connsiteX2" fmla="*/ 4530798 w 13233304"/>
              <a:gd name="connsiteY2" fmla="*/ 10891985 h 11390128"/>
              <a:gd name="connsiteX3" fmla="*/ 13233304 w 13233304"/>
              <a:gd name="connsiteY3" fmla="*/ 10891985 h 11390128"/>
              <a:gd name="connsiteX4" fmla="*/ 13233304 w 13233304"/>
              <a:gd name="connsiteY4" fmla="*/ 11390128 h 11390128"/>
              <a:gd name="connsiteX5" fmla="*/ 0 w 13233304"/>
              <a:gd name="connsiteY5" fmla="*/ 11390128 h 11390128"/>
              <a:gd name="connsiteX6" fmla="*/ 7533369 w 13233304"/>
              <a:gd name="connsiteY6" fmla="*/ 0 h 11390128"/>
              <a:gd name="connsiteX7" fmla="*/ 13233304 w 13233304"/>
              <a:gd name="connsiteY7" fmla="*/ 0 h 11390128"/>
              <a:gd name="connsiteX8" fmla="*/ 13233304 w 13233304"/>
              <a:gd name="connsiteY8" fmla="*/ 6869007 h 11390128"/>
              <a:gd name="connsiteX9" fmla="*/ 7533369 w 13233304"/>
              <a:gd name="connsiteY9" fmla="*/ 6869007 h 1139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3304" h="11390128">
                <a:moveTo>
                  <a:pt x="0" y="10707329"/>
                </a:moveTo>
                <a:lnTo>
                  <a:pt x="4530798" y="10707329"/>
                </a:lnTo>
                <a:lnTo>
                  <a:pt x="4530798" y="10891985"/>
                </a:lnTo>
                <a:lnTo>
                  <a:pt x="13233304" y="10891985"/>
                </a:lnTo>
                <a:lnTo>
                  <a:pt x="13233304" y="11390128"/>
                </a:lnTo>
                <a:lnTo>
                  <a:pt x="0" y="11390128"/>
                </a:lnTo>
                <a:close/>
                <a:moveTo>
                  <a:pt x="7533369" y="0"/>
                </a:moveTo>
                <a:lnTo>
                  <a:pt x="13233304" y="0"/>
                </a:lnTo>
                <a:lnTo>
                  <a:pt x="13233304" y="6869007"/>
                </a:lnTo>
                <a:lnTo>
                  <a:pt x="7533369" y="6869007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60CAB3-0C06-45DD-AEED-4AFD7A98F9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38" y="584695"/>
            <a:ext cx="2227725" cy="489566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F1BDC4-2366-49C5-AEF4-7CE4E2E6D4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F1BDC4-2366-49C5-AEF4-7CE4E2E6D4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0971D48B-493E-40C3-8806-B88F1ED5A7C9}"/>
              </a:ext>
            </a:extLst>
          </p:cNvPr>
          <p:cNvSpPr/>
          <p:nvPr userDrawn="1"/>
        </p:nvSpPr>
        <p:spPr>
          <a:xfrm flipH="1">
            <a:off x="0" y="1931351"/>
            <a:ext cx="9144000" cy="3186783"/>
          </a:xfrm>
          <a:prstGeom prst="rect">
            <a:avLst/>
          </a:prstGeom>
          <a:gradFill flip="none" rotWithShape="1">
            <a:gsLst>
              <a:gs pos="20000">
                <a:srgbClr val="0070C0"/>
              </a:gs>
              <a:gs pos="100000">
                <a:srgbClr val="00A2E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02797"/>
            <a:ext cx="6858000" cy="97484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95541"/>
            <a:ext cx="6858000" cy="1353281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57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750C-1DB9-4AAC-8A63-E1DF371034C6}" type="datetime1">
              <a:rPr lang="en-ID" smtClean="0"/>
              <a:t>11/01/19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109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7378-F6F7-4E90-B4D4-345AC4ED8FA4}" type="datetime1">
              <a:rPr lang="en-ID" smtClean="0"/>
              <a:t>11/01/19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6248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4A55-5008-4DF6-8A7D-00C8994918FC}" type="datetime1">
              <a:rPr lang="en-ID" smtClean="0"/>
              <a:t>11/01/19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624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77F-07B8-45C5-A0BC-FD33B7D3BD6F}" type="datetime1">
              <a:rPr lang="en-ID" smtClean="0"/>
              <a:t>11/01/19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7111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FD64-FE24-4159-9390-F07D008B02B4}" type="datetime1">
              <a:rPr lang="en-ID" smtClean="0"/>
              <a:t>11/01/19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880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4DD9D09-7C02-4401-9438-3224630453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26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F1BDC4-2366-49C5-AEF4-7CE4E2E6D4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F1BDC4-2366-49C5-AEF4-7CE4E2E6D4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0971D48B-493E-40C3-8806-B88F1ED5A7C9}"/>
              </a:ext>
            </a:extLst>
          </p:cNvPr>
          <p:cNvSpPr/>
          <p:nvPr userDrawn="1"/>
        </p:nvSpPr>
        <p:spPr>
          <a:xfrm flipH="1">
            <a:off x="0" y="2261551"/>
            <a:ext cx="9144000" cy="3186783"/>
          </a:xfrm>
          <a:prstGeom prst="rect">
            <a:avLst/>
          </a:prstGeom>
          <a:gradFill flip="none" rotWithShape="1">
            <a:gsLst>
              <a:gs pos="20000">
                <a:srgbClr val="0070C0"/>
              </a:gs>
              <a:gs pos="100000">
                <a:srgbClr val="00A2E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32997"/>
            <a:ext cx="6858000" cy="97484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25741"/>
            <a:ext cx="6858000" cy="135328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6BB3D5-5DCF-4CE6-902C-C48481B34E4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38" y="584695"/>
            <a:ext cx="2227725" cy="4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2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33E9A3C-F198-4DC8-9F7F-465D280BA5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27747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2E80798D-3BCF-4B92-B9DB-B36039D8B3C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34861" y="2364577"/>
            <a:ext cx="6357233" cy="47601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9D0C715-1ECA-4AA5-B830-DA30A1C06C93}"/>
              </a:ext>
            </a:extLst>
          </p:cNvPr>
          <p:cNvSpPr/>
          <p:nvPr userDrawn="1"/>
        </p:nvSpPr>
        <p:spPr>
          <a:xfrm>
            <a:off x="5238750" y="2343150"/>
            <a:ext cx="3905250" cy="4514793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874" y="1359493"/>
            <a:ext cx="8144252" cy="4817470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1780B7-50A3-4B07-9AD1-1BF2AC68EEE1}"/>
              </a:ext>
            </a:extLst>
          </p:cNvPr>
          <p:cNvSpPr/>
          <p:nvPr userDrawn="1"/>
        </p:nvSpPr>
        <p:spPr>
          <a:xfrm rot="5400000">
            <a:off x="4487312" y="-3109086"/>
            <a:ext cx="169377" cy="8333117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58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b="1">
              <a:ln w="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C2FE39-881D-4F59-A7E3-5F7A80125A2D}"/>
              </a:ext>
            </a:extLst>
          </p:cNvPr>
          <p:cNvSpPr/>
          <p:nvPr userDrawn="1"/>
        </p:nvSpPr>
        <p:spPr>
          <a:xfrm>
            <a:off x="0" y="258792"/>
            <a:ext cx="9144000" cy="82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7E4FB6-3FBA-4317-B257-46D659556D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5" y="6413366"/>
            <a:ext cx="886966" cy="17874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4" y="427170"/>
            <a:ext cx="8144252" cy="486584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14A3195-1A8B-4DE2-8DF5-BFA7BAB85610}"/>
              </a:ext>
            </a:extLst>
          </p:cNvPr>
          <p:cNvSpPr txBox="1">
            <a:spLocks/>
          </p:cNvSpPr>
          <p:nvPr userDrawn="1"/>
        </p:nvSpPr>
        <p:spPr>
          <a:xfrm>
            <a:off x="499874" y="818053"/>
            <a:ext cx="7049927" cy="2768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sz="1400">
              <a:solidFill>
                <a:srgbClr val="00A9E9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3781" y="6339149"/>
            <a:ext cx="499395" cy="327181"/>
          </a:xfrm>
          <a:noFill/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B36ABF38-3DF5-41C9-AF5A-16AA40ED05D1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642F9D-7DD0-4946-AAA0-3EF4810DC2C6}"/>
              </a:ext>
            </a:extLst>
          </p:cNvPr>
          <p:cNvCxnSpPr>
            <a:cxnSpLocks/>
          </p:cNvCxnSpPr>
          <p:nvPr userDrawn="1"/>
        </p:nvCxnSpPr>
        <p:spPr>
          <a:xfrm>
            <a:off x="1470660" y="6502739"/>
            <a:ext cx="6609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3B2D956-4ED8-40FF-8872-F89EEFC4B095}"/>
              </a:ext>
            </a:extLst>
          </p:cNvPr>
          <p:cNvSpPr/>
          <p:nvPr userDrawn="1"/>
        </p:nvSpPr>
        <p:spPr>
          <a:xfrm>
            <a:off x="8926405" y="427670"/>
            <a:ext cx="217595" cy="485585"/>
          </a:xfrm>
          <a:prstGeom prst="rect">
            <a:avLst/>
          </a:prstGeom>
          <a:solidFill>
            <a:srgbClr val="00A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8F3E768-8613-4814-B2B7-3546BFFD825A}"/>
              </a:ext>
            </a:extLst>
          </p:cNvPr>
          <p:cNvGrpSpPr/>
          <p:nvPr userDrawn="1"/>
        </p:nvGrpSpPr>
        <p:grpSpPr>
          <a:xfrm flipH="1">
            <a:off x="611238" y="295515"/>
            <a:ext cx="324038" cy="71626"/>
            <a:chOff x="585600" y="295515"/>
            <a:chExt cx="324038" cy="7162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425024-6B81-4868-A8EB-C0605A171A2C}"/>
                </a:ext>
              </a:extLst>
            </p:cNvPr>
            <p:cNvSpPr/>
            <p:nvPr userDrawn="1"/>
          </p:nvSpPr>
          <p:spPr>
            <a:xfrm>
              <a:off x="585600" y="295515"/>
              <a:ext cx="71626" cy="71626"/>
            </a:xfrm>
            <a:prstGeom prst="ellipse">
              <a:avLst/>
            </a:prstGeom>
            <a:solidFill>
              <a:srgbClr val="00A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C89694B-E6E6-42D1-824C-1D1521D5C43D}"/>
                </a:ext>
              </a:extLst>
            </p:cNvPr>
            <p:cNvSpPr/>
            <p:nvPr userDrawn="1"/>
          </p:nvSpPr>
          <p:spPr>
            <a:xfrm>
              <a:off x="711806" y="295515"/>
              <a:ext cx="71626" cy="7162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DF54CC-8476-41BB-B7CF-33A6B3F10AC4}"/>
                </a:ext>
              </a:extLst>
            </p:cNvPr>
            <p:cNvSpPr/>
            <p:nvPr userDrawn="1"/>
          </p:nvSpPr>
          <p:spPr>
            <a:xfrm>
              <a:off x="838012" y="295515"/>
              <a:ext cx="71626" cy="716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4453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0207483D-39FA-4D50-B618-2F18B5C2FADA}"/>
              </a:ext>
            </a:extLst>
          </p:cNvPr>
          <p:cNvSpPr/>
          <p:nvPr userDrawn="1"/>
        </p:nvSpPr>
        <p:spPr>
          <a:xfrm rot="5400000">
            <a:off x="4487312" y="-3109086"/>
            <a:ext cx="169377" cy="8333117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58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b="1">
              <a:ln w="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683C48-D1E4-4D18-AECF-CEA24FDD037D}"/>
              </a:ext>
            </a:extLst>
          </p:cNvPr>
          <p:cNvSpPr/>
          <p:nvPr userDrawn="1"/>
        </p:nvSpPr>
        <p:spPr>
          <a:xfrm>
            <a:off x="0" y="258792"/>
            <a:ext cx="9144000" cy="82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74" y="1359493"/>
            <a:ext cx="4014976" cy="481747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lang="en-US" sz="20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lang="en-US" sz="18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59493"/>
            <a:ext cx="4014976" cy="481747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lang="en-US" sz="20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lang="en-US" sz="18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F3D07E-3A96-4646-B586-7ABC95D4E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5" y="6413366"/>
            <a:ext cx="886966" cy="17874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E5C5F32-C000-4F35-BD73-17B74F32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4" y="427170"/>
            <a:ext cx="8144252" cy="486584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58324B2-1EA4-47DA-B46C-B4322CD890F6}"/>
              </a:ext>
            </a:extLst>
          </p:cNvPr>
          <p:cNvSpPr txBox="1">
            <a:spLocks/>
          </p:cNvSpPr>
          <p:nvPr userDrawn="1"/>
        </p:nvSpPr>
        <p:spPr>
          <a:xfrm>
            <a:off x="499874" y="818053"/>
            <a:ext cx="7049927" cy="2768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sz="1400">
              <a:solidFill>
                <a:srgbClr val="00A9E9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5D32BEB-F039-433B-AAF4-82F7C4D3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3781" y="6339149"/>
            <a:ext cx="499395" cy="327181"/>
          </a:xfrm>
          <a:noFill/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B36ABF38-3DF5-41C9-AF5A-16AA40ED05D1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150CF4-1A1A-460D-9C22-587035EEC092}"/>
              </a:ext>
            </a:extLst>
          </p:cNvPr>
          <p:cNvCxnSpPr>
            <a:cxnSpLocks/>
          </p:cNvCxnSpPr>
          <p:nvPr userDrawn="1"/>
        </p:nvCxnSpPr>
        <p:spPr>
          <a:xfrm>
            <a:off x="1470660" y="6502739"/>
            <a:ext cx="6609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C166D0D-D8DE-40BA-BFF3-716365A68B26}"/>
              </a:ext>
            </a:extLst>
          </p:cNvPr>
          <p:cNvSpPr/>
          <p:nvPr userDrawn="1"/>
        </p:nvSpPr>
        <p:spPr>
          <a:xfrm>
            <a:off x="8926405" y="427670"/>
            <a:ext cx="217595" cy="485585"/>
          </a:xfrm>
          <a:prstGeom prst="rect">
            <a:avLst/>
          </a:prstGeom>
          <a:solidFill>
            <a:srgbClr val="00A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E03384-E0A8-4286-900E-C0D4419FA70D}"/>
              </a:ext>
            </a:extLst>
          </p:cNvPr>
          <p:cNvGrpSpPr/>
          <p:nvPr userDrawn="1"/>
        </p:nvGrpSpPr>
        <p:grpSpPr>
          <a:xfrm flipH="1">
            <a:off x="611238" y="295515"/>
            <a:ext cx="324038" cy="71626"/>
            <a:chOff x="585600" y="295515"/>
            <a:chExt cx="324038" cy="7162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DEFDB12-BB71-49D0-AF71-117CB17C813D}"/>
                </a:ext>
              </a:extLst>
            </p:cNvPr>
            <p:cNvSpPr/>
            <p:nvPr userDrawn="1"/>
          </p:nvSpPr>
          <p:spPr>
            <a:xfrm>
              <a:off x="585600" y="295515"/>
              <a:ext cx="71626" cy="71626"/>
            </a:xfrm>
            <a:prstGeom prst="ellipse">
              <a:avLst/>
            </a:prstGeom>
            <a:solidFill>
              <a:srgbClr val="00A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EF6370E-6471-411A-9BB3-55B0A06B31D9}"/>
                </a:ext>
              </a:extLst>
            </p:cNvPr>
            <p:cNvSpPr/>
            <p:nvPr userDrawn="1"/>
          </p:nvSpPr>
          <p:spPr>
            <a:xfrm>
              <a:off x="711806" y="295515"/>
              <a:ext cx="71626" cy="7162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823C34E-DAED-466A-8FF4-03FC3C47101C}"/>
                </a:ext>
              </a:extLst>
            </p:cNvPr>
            <p:cNvSpPr/>
            <p:nvPr userDrawn="1"/>
          </p:nvSpPr>
          <p:spPr>
            <a:xfrm>
              <a:off x="838012" y="295515"/>
              <a:ext cx="71626" cy="716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68696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3EDB541-F165-49AE-B249-66247B754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167" y="266021"/>
            <a:ext cx="9144000" cy="6846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716702"/>
            <a:ext cx="5248281" cy="150018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00A2E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2401" y="3243878"/>
            <a:ext cx="5248282" cy="4455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D70A4-65D8-4ABD-88D2-72D656721014}"/>
              </a:ext>
            </a:extLst>
          </p:cNvPr>
          <p:cNvGrpSpPr/>
          <p:nvPr userDrawn="1"/>
        </p:nvGrpSpPr>
        <p:grpSpPr>
          <a:xfrm flipH="1">
            <a:off x="4102099" y="3916256"/>
            <a:ext cx="725849" cy="160443"/>
            <a:chOff x="585600" y="295515"/>
            <a:chExt cx="324038" cy="7162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768E62-6B4B-471F-A113-15BB5AC2B08E}"/>
                </a:ext>
              </a:extLst>
            </p:cNvPr>
            <p:cNvSpPr/>
            <p:nvPr userDrawn="1"/>
          </p:nvSpPr>
          <p:spPr>
            <a:xfrm>
              <a:off x="585600" y="295515"/>
              <a:ext cx="71626" cy="71626"/>
            </a:xfrm>
            <a:prstGeom prst="ellipse">
              <a:avLst/>
            </a:prstGeom>
            <a:solidFill>
              <a:srgbClr val="00A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02469F6-810F-47B4-812C-19A3CC8DDC4D}"/>
                </a:ext>
              </a:extLst>
            </p:cNvPr>
            <p:cNvSpPr/>
            <p:nvPr userDrawn="1"/>
          </p:nvSpPr>
          <p:spPr>
            <a:xfrm>
              <a:off x="711806" y="295515"/>
              <a:ext cx="71626" cy="7162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A48149-451C-44F8-A861-750720893A3C}"/>
                </a:ext>
              </a:extLst>
            </p:cNvPr>
            <p:cNvSpPr/>
            <p:nvPr userDrawn="1"/>
          </p:nvSpPr>
          <p:spPr>
            <a:xfrm>
              <a:off x="838012" y="295515"/>
              <a:ext cx="71626" cy="716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E8CD338-D783-4A60-B3A0-0B4EC2F4F7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975" y="6464166"/>
            <a:ext cx="886966" cy="17874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4809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44CDBFD-28C2-4C56-8466-C46805749D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851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AB6FD2B-3EF0-4757-ABF3-6DDAFD468F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34861" y="2364577"/>
            <a:ext cx="6357233" cy="47601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C8EF95-6B86-40ED-B74A-AF60EF8E059E}"/>
              </a:ext>
            </a:extLst>
          </p:cNvPr>
          <p:cNvSpPr/>
          <p:nvPr userDrawn="1"/>
        </p:nvSpPr>
        <p:spPr>
          <a:xfrm>
            <a:off x="5238750" y="2343150"/>
            <a:ext cx="3905250" cy="4514793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0EFED4-8EB7-4477-B49D-19B155DAA841}"/>
              </a:ext>
            </a:extLst>
          </p:cNvPr>
          <p:cNvSpPr/>
          <p:nvPr userDrawn="1"/>
        </p:nvSpPr>
        <p:spPr>
          <a:xfrm rot="5400000">
            <a:off x="4487312" y="-3109086"/>
            <a:ext cx="169377" cy="8333117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58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b="1">
              <a:ln w="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E947E5-DBEA-41AB-AFF5-2B6A62DC096F}"/>
              </a:ext>
            </a:extLst>
          </p:cNvPr>
          <p:cNvSpPr/>
          <p:nvPr userDrawn="1"/>
        </p:nvSpPr>
        <p:spPr>
          <a:xfrm>
            <a:off x="0" y="258792"/>
            <a:ext cx="9144000" cy="82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83B10F-F783-41C7-A2E4-54CE39FBA5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5" y="6413366"/>
            <a:ext cx="886966" cy="17874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F8A2345-0FEE-4BCA-BFAD-E1A8E550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4" y="427170"/>
            <a:ext cx="8163302" cy="486584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FA351F4-B22D-47F5-B7A7-23077DEC6CB0}"/>
              </a:ext>
            </a:extLst>
          </p:cNvPr>
          <p:cNvSpPr txBox="1">
            <a:spLocks/>
          </p:cNvSpPr>
          <p:nvPr userDrawn="1"/>
        </p:nvSpPr>
        <p:spPr>
          <a:xfrm>
            <a:off x="499874" y="818053"/>
            <a:ext cx="7049927" cy="2768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sz="1400">
              <a:solidFill>
                <a:srgbClr val="00A9E9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6754A07-0931-4AE3-9477-D372D16A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3781" y="6339149"/>
            <a:ext cx="499395" cy="327181"/>
          </a:xfrm>
          <a:noFill/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B36ABF38-3DF5-41C9-AF5A-16AA40ED05D1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3A2C9E-5929-4F91-958A-526EE99082DE}"/>
              </a:ext>
            </a:extLst>
          </p:cNvPr>
          <p:cNvCxnSpPr>
            <a:cxnSpLocks/>
          </p:cNvCxnSpPr>
          <p:nvPr userDrawn="1"/>
        </p:nvCxnSpPr>
        <p:spPr>
          <a:xfrm>
            <a:off x="1470660" y="6502739"/>
            <a:ext cx="6609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BB8FE92-F37E-4EB6-BE50-B6EF753B9363}"/>
              </a:ext>
            </a:extLst>
          </p:cNvPr>
          <p:cNvSpPr/>
          <p:nvPr userDrawn="1"/>
        </p:nvSpPr>
        <p:spPr>
          <a:xfrm>
            <a:off x="8926405" y="427670"/>
            <a:ext cx="217595" cy="485585"/>
          </a:xfrm>
          <a:prstGeom prst="rect">
            <a:avLst/>
          </a:prstGeom>
          <a:solidFill>
            <a:srgbClr val="00A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827505-D0D6-4BCF-BE16-F9E85E7068F8}"/>
              </a:ext>
            </a:extLst>
          </p:cNvPr>
          <p:cNvGrpSpPr/>
          <p:nvPr userDrawn="1"/>
        </p:nvGrpSpPr>
        <p:grpSpPr>
          <a:xfrm flipH="1">
            <a:off x="611238" y="295515"/>
            <a:ext cx="324038" cy="71626"/>
            <a:chOff x="585600" y="295515"/>
            <a:chExt cx="324038" cy="7162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05F0235-59E7-4F24-8972-8BAA1B46DFC6}"/>
                </a:ext>
              </a:extLst>
            </p:cNvPr>
            <p:cNvSpPr/>
            <p:nvPr userDrawn="1"/>
          </p:nvSpPr>
          <p:spPr>
            <a:xfrm>
              <a:off x="585600" y="295515"/>
              <a:ext cx="71626" cy="71626"/>
            </a:xfrm>
            <a:prstGeom prst="ellipse">
              <a:avLst/>
            </a:prstGeom>
            <a:solidFill>
              <a:srgbClr val="00A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210B401-1FEA-43CC-9E2A-7128D3DE6FE8}"/>
                </a:ext>
              </a:extLst>
            </p:cNvPr>
            <p:cNvSpPr/>
            <p:nvPr userDrawn="1"/>
          </p:nvSpPr>
          <p:spPr>
            <a:xfrm>
              <a:off x="711806" y="295515"/>
              <a:ext cx="71626" cy="7162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6E37480-8A72-4BA4-8FBE-A42C9E98F62B}"/>
                </a:ext>
              </a:extLst>
            </p:cNvPr>
            <p:cNvSpPr/>
            <p:nvPr userDrawn="1"/>
          </p:nvSpPr>
          <p:spPr>
            <a:xfrm>
              <a:off x="838012" y="295515"/>
              <a:ext cx="71626" cy="716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88556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2F325-65F3-434B-A453-0CB17FF32E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48075" y="1359493"/>
            <a:ext cx="5015101" cy="48164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6D9C3E8-85C8-4470-B4AB-89116B9BE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874" y="1359493"/>
            <a:ext cx="2995801" cy="4816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lang="en-US" sz="18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lang="en-US" sz="14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E9AF693-883E-4207-A1E0-355E073E9BEE}"/>
              </a:ext>
            </a:extLst>
          </p:cNvPr>
          <p:cNvSpPr/>
          <p:nvPr userDrawn="1"/>
        </p:nvSpPr>
        <p:spPr>
          <a:xfrm rot="5400000">
            <a:off x="4487312" y="-3109086"/>
            <a:ext cx="169377" cy="8333117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58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b="1">
              <a:ln w="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BFE191-F59C-4C97-9F5F-2B2AADF29C6A}"/>
              </a:ext>
            </a:extLst>
          </p:cNvPr>
          <p:cNvSpPr/>
          <p:nvPr userDrawn="1"/>
        </p:nvSpPr>
        <p:spPr>
          <a:xfrm>
            <a:off x="0" y="258792"/>
            <a:ext cx="9144000" cy="82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722F17-13E4-41AD-BC5B-A23436BED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5" y="6413366"/>
            <a:ext cx="886966" cy="17874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68F2020-E7CE-4858-95B5-C7646C53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4" y="427170"/>
            <a:ext cx="8163302" cy="486584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159BA5C-6D54-4D9C-8EDE-63703770F900}"/>
              </a:ext>
            </a:extLst>
          </p:cNvPr>
          <p:cNvSpPr txBox="1">
            <a:spLocks/>
          </p:cNvSpPr>
          <p:nvPr userDrawn="1"/>
        </p:nvSpPr>
        <p:spPr>
          <a:xfrm>
            <a:off x="499874" y="818053"/>
            <a:ext cx="7049927" cy="2768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sz="1400">
              <a:solidFill>
                <a:srgbClr val="00A9E9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8999DA8-7FDB-4985-B887-186860CF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3781" y="6339149"/>
            <a:ext cx="499395" cy="327181"/>
          </a:xfrm>
          <a:noFill/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B36ABF38-3DF5-41C9-AF5A-16AA40ED05D1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50DEB-98F9-4C74-B44D-BDEAE19466FC}"/>
              </a:ext>
            </a:extLst>
          </p:cNvPr>
          <p:cNvCxnSpPr>
            <a:cxnSpLocks/>
          </p:cNvCxnSpPr>
          <p:nvPr userDrawn="1"/>
        </p:nvCxnSpPr>
        <p:spPr>
          <a:xfrm>
            <a:off x="1470660" y="6502739"/>
            <a:ext cx="6609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DE03453-2697-4289-937A-193E17334BBB}"/>
              </a:ext>
            </a:extLst>
          </p:cNvPr>
          <p:cNvSpPr/>
          <p:nvPr userDrawn="1"/>
        </p:nvSpPr>
        <p:spPr>
          <a:xfrm>
            <a:off x="8926405" y="427670"/>
            <a:ext cx="217595" cy="485585"/>
          </a:xfrm>
          <a:prstGeom prst="rect">
            <a:avLst/>
          </a:prstGeom>
          <a:solidFill>
            <a:srgbClr val="00A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613E88-5093-484E-916D-F8E28BB6F787}"/>
              </a:ext>
            </a:extLst>
          </p:cNvPr>
          <p:cNvGrpSpPr/>
          <p:nvPr userDrawn="1"/>
        </p:nvGrpSpPr>
        <p:grpSpPr>
          <a:xfrm flipH="1">
            <a:off x="611238" y="295515"/>
            <a:ext cx="324038" cy="71626"/>
            <a:chOff x="585600" y="295515"/>
            <a:chExt cx="324038" cy="7162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F17A953-AB99-464A-925E-EBE9BCB94897}"/>
                </a:ext>
              </a:extLst>
            </p:cNvPr>
            <p:cNvSpPr/>
            <p:nvPr userDrawn="1"/>
          </p:nvSpPr>
          <p:spPr>
            <a:xfrm>
              <a:off x="585600" y="295515"/>
              <a:ext cx="71626" cy="71626"/>
            </a:xfrm>
            <a:prstGeom prst="ellipse">
              <a:avLst/>
            </a:prstGeom>
            <a:solidFill>
              <a:srgbClr val="00A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D0C54E5-BEA9-45E0-9D99-3D8EE2047816}"/>
                </a:ext>
              </a:extLst>
            </p:cNvPr>
            <p:cNvSpPr/>
            <p:nvPr userDrawn="1"/>
          </p:nvSpPr>
          <p:spPr>
            <a:xfrm>
              <a:off x="711806" y="295515"/>
              <a:ext cx="71626" cy="7162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6BA2033-7CF3-4158-A25F-31C1FE48D0D3}"/>
                </a:ext>
              </a:extLst>
            </p:cNvPr>
            <p:cNvSpPr/>
            <p:nvPr userDrawn="1"/>
          </p:nvSpPr>
          <p:spPr>
            <a:xfrm>
              <a:off x="838012" y="295515"/>
              <a:ext cx="71626" cy="716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424239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1300A-5010-4D6B-BE5B-EB32FC0A34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550" y="0"/>
            <a:ext cx="9144000" cy="6464724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9A56AA3-628C-431A-8BE1-CD8AFAFE04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9A56AA3-628C-431A-8BE1-CD8AFAFE04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9E75DAEE-E6F3-43A5-A154-B1CDC4819BC4}"/>
              </a:ext>
            </a:extLst>
          </p:cNvPr>
          <p:cNvSpPr/>
          <p:nvPr userDrawn="1"/>
        </p:nvSpPr>
        <p:spPr>
          <a:xfrm>
            <a:off x="-3" y="4690109"/>
            <a:ext cx="9143999" cy="1813197"/>
          </a:xfrm>
          <a:prstGeom prst="rect">
            <a:avLst/>
          </a:prstGeom>
          <a:solidFill>
            <a:schemeClr val="tx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F6AA70-9238-446F-BD59-08D4DB1CB9A4}"/>
              </a:ext>
            </a:extLst>
          </p:cNvPr>
          <p:cNvSpPr/>
          <p:nvPr userDrawn="1"/>
        </p:nvSpPr>
        <p:spPr>
          <a:xfrm flipH="1">
            <a:off x="-2" y="4810102"/>
            <a:ext cx="9144001" cy="1573211"/>
          </a:xfrm>
          <a:prstGeom prst="rect">
            <a:avLst/>
          </a:prstGeom>
          <a:gradFill flip="none" rotWithShape="1">
            <a:gsLst>
              <a:gs pos="14000">
                <a:srgbClr val="0070C0"/>
              </a:gs>
              <a:gs pos="100000">
                <a:srgbClr val="00A2E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C1022E-1D06-491F-BFEC-0C350E5E3C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22" y="5399659"/>
            <a:ext cx="1793303" cy="394097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4891B24-AE33-4DB5-B0A4-2D694767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16" y="4933926"/>
            <a:ext cx="6228159" cy="13255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739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C81C-7D6F-4397-BC7D-185A72931A87}" type="datetime1">
              <a:rPr lang="en-ID" smtClean="0"/>
              <a:t>11/01/19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134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4D0A824-0760-401E-9FB4-87ECCBE685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5825657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think-cell Slide" r:id="rId18" imgW="383" imgH="384" progId="TCLayout.ActiveDocument.1">
                  <p:embed/>
                </p:oleObj>
              </mc:Choice>
              <mc:Fallback>
                <p:oleObj name="think-cell Slide" r:id="rId18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295B-D3D8-49A1-9BD9-7E47EC69130B}" type="datetime1">
              <a:rPr lang="en-ID" smtClean="0"/>
              <a:t>11/01/19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ABF38-3DF5-41C9-AF5A-16AA40ED05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044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2" r:id="rId3"/>
    <p:sldLayoutId id="2147483673" r:id="rId4"/>
    <p:sldLayoutId id="2147483663" r:id="rId5"/>
    <p:sldLayoutId id="2147483674" r:id="rId6"/>
    <p:sldLayoutId id="2147483675" r:id="rId7"/>
    <p:sldLayoutId id="2147483676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7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ixpdb.net/" TargetMode="External"/><Relationship Id="rId2" Type="http://schemas.openxmlformats.org/officeDocument/2006/relationships/hyperlink" Target="https://lists.euro-ix.net/mailman/listinfo/ixpdb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-ix.net/en/forixps/large-bgp-communities/" TargetMode="External"/><Relationship Id="rId2" Type="http://schemas.openxmlformats.org/officeDocument/2006/relationships/hyperlink" Target="https://www.euro-ix.net/en/communications/newsletter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xpdb.euro-ix.net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B5C2-133D-4E3C-99AC-01869FFE4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IXPDB &amp; Euro-IX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A7396-9E3F-47A2-A7B9-A32488A9C0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/>
              <a:t>UKNOF 42 - London</a:t>
            </a:r>
          </a:p>
          <a:p>
            <a:r>
              <a:rPr lang="en-ID" dirty="0"/>
              <a:t>January 15</a:t>
            </a:r>
            <a:r>
              <a:rPr lang="en-ID" baseline="30000" dirty="0"/>
              <a:t>th</a:t>
            </a:r>
            <a:r>
              <a:rPr lang="en-ID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24649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82DB6-81C9-FF4C-B65B-70464DFE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Network tab: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2AB818-6DB2-E447-B827-6A626BF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9D3C-A1DE-624A-B021-7C738BF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10</a:t>
            </a:fld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6ABB7-ED67-8042-962F-E30A7055A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0237"/>
            <a:ext cx="9144000" cy="39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9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82DB6-81C9-FF4C-B65B-70464DFE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Points of Presence tab: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2AB818-6DB2-E447-B827-6A626BF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9D3C-A1DE-624A-B021-7C738BF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11</a:t>
            </a:fld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2BD4AC-48EE-E34E-B91A-21106BD01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363"/>
            <a:ext cx="9144000" cy="46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1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82DB6-81C9-FF4C-B65B-70464DFE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ASN tab: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2AB818-6DB2-E447-B827-6A626BF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9D3C-A1DE-624A-B021-7C738BF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12</a:t>
            </a:fld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664D1-1E6B-8043-B9D0-270E87BDF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88"/>
            <a:ext cx="9144000" cy="43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82DB6-81C9-FF4C-B65B-70464DFE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Traffic tab: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2AB818-6DB2-E447-B827-6A626BF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9D3C-A1DE-624A-B021-7C738BF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13</a:t>
            </a:fld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69B6C-B41B-7F48-8983-28A0BAB85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72" y="1843088"/>
            <a:ext cx="6816055" cy="5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08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82DB6-81C9-FF4C-B65B-70464DFE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new compare function for IXPs: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2AB818-6DB2-E447-B827-6A626BF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9D3C-A1DE-624A-B021-7C738BF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14</a:t>
            </a:fld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583B3-CE81-234B-8093-4935E0132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224"/>
            <a:ext cx="9144000" cy="4382585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6B9AA314-CE70-A04B-BDB0-32D640E4F15C}"/>
              </a:ext>
            </a:extLst>
          </p:cNvPr>
          <p:cNvSpPr/>
          <p:nvPr/>
        </p:nvSpPr>
        <p:spPr>
          <a:xfrm rot="1909645">
            <a:off x="914400" y="4004501"/>
            <a:ext cx="171450" cy="428625"/>
          </a:xfrm>
          <a:prstGeom prst="down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3DC779C1-B0F5-1640-BEAD-003C49147070}"/>
              </a:ext>
            </a:extLst>
          </p:cNvPr>
          <p:cNvSpPr/>
          <p:nvPr/>
        </p:nvSpPr>
        <p:spPr>
          <a:xfrm rot="1909645">
            <a:off x="914400" y="5042772"/>
            <a:ext cx="171450" cy="428625"/>
          </a:xfrm>
          <a:prstGeom prst="down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82DB6-81C9-FF4C-B65B-70464DFE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new compare function for IXPs: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2AB818-6DB2-E447-B827-6A626BF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9D3C-A1DE-624A-B021-7C738BF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15</a:t>
            </a:fld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B1C25-27E3-7F4F-8B03-09D539739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674"/>
            <a:ext cx="9144000" cy="44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89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82DB6-81C9-FF4C-B65B-70464DFE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new compare function for IXPs: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2AB818-6DB2-E447-B827-6A626BF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9D3C-A1DE-624A-B021-7C738BF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16</a:t>
            </a:fld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6BBE6-9A05-5547-B7BF-1B509F03F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074"/>
            <a:ext cx="9144000" cy="446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98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82DB6-81C9-FF4C-B65B-70464DFE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new compare function for IXPs: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2AB818-6DB2-E447-B827-6A626BF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9D3C-A1DE-624A-B021-7C738BF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17</a:t>
            </a:fld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70604-9F8D-6E4E-B6E5-B73808287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060"/>
            <a:ext cx="9144000" cy="372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46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82DB6-81C9-FF4C-B65B-70464DFE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9493"/>
            <a:ext cx="8644126" cy="48174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Compare ASNs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2AB818-6DB2-E447-B827-6A626BF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9D3C-A1DE-624A-B021-7C738BF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18</a:t>
            </a:fld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1E14E-FA53-734D-91D4-DEAE7D037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4997478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445AFF69-E280-3C42-8DEE-9C70764C5EE6}"/>
              </a:ext>
            </a:extLst>
          </p:cNvPr>
          <p:cNvSpPr/>
          <p:nvPr/>
        </p:nvSpPr>
        <p:spPr>
          <a:xfrm rot="3024043">
            <a:off x="871539" y="4714876"/>
            <a:ext cx="185737" cy="471487"/>
          </a:xfrm>
          <a:prstGeom prst="down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E807212E-CB2E-1246-9F55-567BB1797A76}"/>
              </a:ext>
            </a:extLst>
          </p:cNvPr>
          <p:cNvSpPr/>
          <p:nvPr/>
        </p:nvSpPr>
        <p:spPr>
          <a:xfrm rot="3024043">
            <a:off x="807247" y="3635114"/>
            <a:ext cx="185737" cy="471487"/>
          </a:xfrm>
          <a:prstGeom prst="down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82DB6-81C9-FF4C-B65B-70464DFE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9493"/>
            <a:ext cx="8644126" cy="48174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Compare ASNs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2AB818-6DB2-E447-B827-6A626BF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9D3C-A1DE-624A-B021-7C738BF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19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F0FD2-5711-7243-985B-99304B1B9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363"/>
            <a:ext cx="9144000" cy="47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0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6C0DD2-3DB1-BA44-B226-B80070BBA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73 affiliated members</a:t>
            </a:r>
          </a:p>
          <a:p>
            <a:pPr marL="0" indent="0">
              <a:buNone/>
            </a:pPr>
            <a:endParaRPr lang="en-US" u="sng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54 IXPs in the Euro-IX region, 49 countries, operating over 100 peering LANs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19 IXPs from the rest of the world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Newest Member: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/>
              <a:t>DOrtmund</a:t>
            </a:r>
            <a:r>
              <a:rPr lang="en-US" dirty="0"/>
              <a:t> Internet Exchange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Asteroid International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F7A46C-12AF-B64F-B327-A94AC672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of IXPs</a:t>
            </a:r>
          </a:p>
        </p:txBody>
      </p:sp>
    </p:spTree>
    <p:extLst>
      <p:ext uri="{BB962C8B-B14F-4D97-AF65-F5344CB8AC3E}">
        <p14:creationId xmlns:p14="http://schemas.microsoft.com/office/powerpoint/2010/main" val="3034793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82DB6-81C9-FF4C-B65B-70464DFE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9493"/>
            <a:ext cx="8644126" cy="48174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Compare ASNs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2AB818-6DB2-E447-B827-6A626BF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9D3C-A1DE-624A-B021-7C738BF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20</a:t>
            </a:fld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D4EC1E-8E76-E142-9891-CC02ABFF3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1650"/>
            <a:ext cx="9144000" cy="43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39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82DB6-81C9-FF4C-B65B-70464DFE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9493"/>
            <a:ext cx="8644126" cy="48174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ASN Details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2AB818-6DB2-E447-B827-6A626BF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9D3C-A1DE-624A-B021-7C738BF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21</a:t>
            </a:fld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EC2EB-00EE-794B-A51C-FC1120F9B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294"/>
            <a:ext cx="9144000" cy="3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9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82DB6-81C9-FF4C-B65B-70464DFE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9493"/>
            <a:ext cx="8644126" cy="48174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ASN Details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2AB818-6DB2-E447-B827-6A626BF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9D3C-A1DE-624A-B021-7C738BF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22</a:t>
            </a:fld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C01EC-5F61-CF42-A77A-1AB72A278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225"/>
            <a:ext cx="9144000" cy="48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3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82DB6-81C9-FF4C-B65B-70464DFE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9493"/>
            <a:ext cx="8644126" cy="48174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Route Server Directory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2AB818-6DB2-E447-B827-6A626BF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9D3C-A1DE-624A-B021-7C738BF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23</a:t>
            </a:fld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37B1D-B1E2-DA4D-A438-1597BE2B9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77"/>
            <a:ext cx="9144000" cy="437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3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82DB6-81C9-FF4C-B65B-70464DFE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9493"/>
            <a:ext cx="8644126" cy="48174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Switch Directory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2AB818-6DB2-E447-B827-6A626BF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9D3C-A1DE-624A-B021-7C738BF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24</a:t>
            </a:fld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F6FF6-80FB-2742-9DED-F9A613DE9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813"/>
            <a:ext cx="9144000" cy="448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97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B33BFB-32DC-7D46-B68B-CA9621EC2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New JSON spec to be published</a:t>
            </a:r>
          </a:p>
          <a:p>
            <a:r>
              <a:rPr lang="en-US" dirty="0"/>
              <a:t>API Authentication – IXPs can choose what data they want public and private (IXPs/Members only)</a:t>
            </a:r>
          </a:p>
          <a:p>
            <a:r>
              <a:rPr lang="en-US" dirty="0"/>
              <a:t>Highlight ASNs not in PeeringDB IXP profile (managed by networks)</a:t>
            </a:r>
          </a:p>
          <a:p>
            <a:r>
              <a:rPr lang="en-US" dirty="0"/>
              <a:t>Try it out and let us know if you have ideas we can explore..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F4D11-ED6A-264A-811B-E4DF0500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3DD58-01A2-894A-85B4-DE759930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6924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B33BFB-32DC-7D46-B68B-CA9621EC2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lvl="0" indent="-317500">
              <a:lnSpc>
                <a:spcPct val="98181"/>
              </a:lnSpc>
              <a:spcBef>
                <a:spcPts val="0"/>
              </a:spcBef>
              <a:buSzPts val="1400"/>
              <a:buChar char="●"/>
            </a:pPr>
            <a:r>
              <a:rPr lang="en-GB" dirty="0"/>
              <a:t>Mailing list for users: </a:t>
            </a:r>
          </a:p>
          <a:p>
            <a:pPr marL="457200" lvl="0" indent="457200">
              <a:lnSpc>
                <a:spcPct val="98181"/>
              </a:lnSpc>
              <a:spcBef>
                <a:spcPts val="500"/>
              </a:spcBef>
              <a:buNone/>
            </a:pPr>
            <a:r>
              <a:rPr lang="en-GB" u="sng" dirty="0">
                <a:hlinkClick r:id="rId2"/>
              </a:rPr>
              <a:t>https://lists.euro-ix.net/mailman/listinfo/ixpdb</a:t>
            </a:r>
          </a:p>
          <a:p>
            <a:pPr marL="457200" lvl="0" indent="-317500">
              <a:lnSpc>
                <a:spcPct val="98181"/>
              </a:lnSpc>
              <a:buSzPts val="1400"/>
              <a:buChar char="●"/>
            </a:pPr>
            <a:r>
              <a:rPr lang="en-GB" dirty="0"/>
              <a:t>API is available - </a:t>
            </a:r>
            <a:r>
              <a:rPr lang="en-GB" u="sng" dirty="0">
                <a:hlinkClick r:id="rId3"/>
              </a:rPr>
              <a:t>https://api.ixpdb.net</a:t>
            </a:r>
          </a:p>
          <a:p>
            <a:pPr marL="0" lvl="0" indent="0">
              <a:lnSpc>
                <a:spcPct val="98181"/>
              </a:lnSpc>
              <a:buNone/>
            </a:pPr>
            <a:endParaRPr lang="en-GB" dirty="0"/>
          </a:p>
          <a:p>
            <a:pPr marL="0" lvl="0" indent="0" algn="ctr">
              <a:lnSpc>
                <a:spcPct val="98181"/>
              </a:lnSpc>
              <a:buNone/>
            </a:pPr>
            <a:r>
              <a:rPr lang="en-GB" dirty="0"/>
              <a:t>If you think this is good work, like we do, support us :)</a:t>
            </a:r>
          </a:p>
          <a:p>
            <a:pPr marL="0" lvl="0" indent="0" algn="ctr">
              <a:lnSpc>
                <a:spcPct val="98181"/>
              </a:lnSpc>
              <a:buNone/>
            </a:pPr>
            <a:r>
              <a:rPr lang="en-GB" dirty="0" err="1"/>
              <a:t>secretariat@euro-ix.net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F4D11-ED6A-264A-811B-E4DF0500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3DD58-01A2-894A-85B4-DE759930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26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1177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2E6D-B1BB-464F-A022-A8B12803F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5041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998854-A78A-6F4B-9D07-601D6078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Euro-IX Patrons - 9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CF0F6-CCA3-2248-A49D-2A82443C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3</a:t>
            </a:fld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80396-B837-2542-A7F5-3832E7398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93" y="3496234"/>
            <a:ext cx="2117587" cy="1185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F86372-A639-2C44-A003-C03DF7D27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64" y="1554739"/>
            <a:ext cx="2660634" cy="871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B91EBC-CC1C-7242-9470-71F17EAAC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62" y="5623967"/>
            <a:ext cx="2476500" cy="733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DC42BA-95D1-9441-8B2A-4147AFB93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87" y="1554739"/>
            <a:ext cx="1270000" cy="127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70692-5171-9C45-9A2F-1CCBCBBE5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4" y="4897652"/>
            <a:ext cx="2230626" cy="10784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7C08E9-0DC5-3442-A137-E4E293290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54" y="4821468"/>
            <a:ext cx="2878892" cy="694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8E2792-2F0C-364A-894B-5DF63DF347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6" y="3644517"/>
            <a:ext cx="2855755" cy="5072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7B1F87-399D-1C41-9289-094D097402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79" y="3078497"/>
            <a:ext cx="3031986" cy="10106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233F64-9BBD-824C-9EA7-5E81393CB0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89" y="1201332"/>
            <a:ext cx="3822573" cy="161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0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9D6754-C2C8-E840-82DE-701F612B5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 Fora a year</a:t>
            </a:r>
          </a:p>
          <a:p>
            <a:pPr lvl="1"/>
            <a:r>
              <a:rPr lang="en-US" dirty="0"/>
              <a:t>33</a:t>
            </a:r>
            <a:r>
              <a:rPr lang="en-US" baseline="30000" dirty="0"/>
              <a:t>rd</a:t>
            </a:r>
            <a:r>
              <a:rPr lang="en-US" dirty="0"/>
              <a:t> in Venice hosted by NAMEX, TOP-IX and VSIX (November 2018)</a:t>
            </a:r>
          </a:p>
          <a:p>
            <a:pPr lvl="1"/>
            <a:r>
              <a:rPr lang="en-US" dirty="0"/>
              <a:t>34</a:t>
            </a:r>
            <a:r>
              <a:rPr lang="en-US" baseline="30000" dirty="0"/>
              <a:t>th</a:t>
            </a:r>
            <a:r>
              <a:rPr lang="en-US" dirty="0"/>
              <a:t> in Toulouse hosted by TOUIX and France-IX</a:t>
            </a:r>
          </a:p>
          <a:p>
            <a:r>
              <a:rPr lang="en-US" dirty="0"/>
              <a:t>Website &amp; Database</a:t>
            </a:r>
          </a:p>
          <a:p>
            <a:r>
              <a:rPr lang="en-US" dirty="0"/>
              <a:t>Fellowship &amp; Mentor-IX Programs</a:t>
            </a:r>
          </a:p>
          <a:p>
            <a:r>
              <a:rPr lang="en-US" dirty="0"/>
              <a:t>Reports – Benchmarking, traffic, hardware, route servers.</a:t>
            </a:r>
          </a:p>
          <a:p>
            <a:r>
              <a:rPr lang="en-US" dirty="0"/>
              <a:t>Newsletters - </a:t>
            </a:r>
            <a:r>
              <a:rPr lang="en-US" dirty="0">
                <a:hlinkClick r:id="rId2"/>
              </a:rPr>
              <a:t>https://www.euro-ix.net/en/communications/newsletters/</a:t>
            </a:r>
            <a:endParaRPr lang="en-US" dirty="0"/>
          </a:p>
          <a:p>
            <a:r>
              <a:rPr lang="en-US" dirty="0"/>
              <a:t>Route Server Large BGP communities list: </a:t>
            </a:r>
            <a:r>
              <a:rPr lang="en-US" dirty="0">
                <a:hlinkClick r:id="rId3"/>
              </a:rPr>
              <a:t>https://www.euro-ix.net/en/forixps/large-bgp-communities/</a:t>
            </a:r>
            <a:endParaRPr lang="en-US" dirty="0"/>
          </a:p>
          <a:p>
            <a:r>
              <a:rPr lang="en-US" dirty="0"/>
              <a:t>Social media</a:t>
            </a:r>
          </a:p>
          <a:p>
            <a:pPr lvl="1"/>
            <a:r>
              <a:rPr lang="en-US" dirty="0"/>
              <a:t>Twitter @euroix</a:t>
            </a:r>
          </a:p>
          <a:p>
            <a:pPr lvl="1"/>
            <a:r>
              <a:rPr lang="en-US" dirty="0"/>
              <a:t>Facebook </a:t>
            </a:r>
            <a:r>
              <a:rPr lang="en-US" dirty="0" err="1"/>
              <a:t>fb.me</a:t>
            </a:r>
            <a:r>
              <a:rPr lang="en-US" dirty="0"/>
              <a:t>/</a:t>
            </a:r>
            <a:r>
              <a:rPr lang="en-US" dirty="0" err="1"/>
              <a:t>maineuroix</a:t>
            </a:r>
            <a:endParaRPr lang="en-US" dirty="0"/>
          </a:p>
          <a:p>
            <a:pPr lvl="1"/>
            <a:r>
              <a:rPr lang="en-US" dirty="0" err="1"/>
              <a:t>Youtube</a:t>
            </a:r>
            <a:r>
              <a:rPr lang="en-US" dirty="0"/>
              <a:t> </a:t>
            </a:r>
            <a:r>
              <a:rPr lang="en-GB" dirty="0" err="1">
                <a:latin typeface="Lato" panose="020F0502020204030203" pitchFamily="34" charset="77"/>
                <a:ea typeface="Lato Medium" panose="020F0502020204030203" pitchFamily="34" charset="0"/>
                <a:cs typeface="Lato Medium" panose="020F0502020204030203" pitchFamily="34" charset="0"/>
              </a:rPr>
              <a:t>youtube.com</a:t>
            </a:r>
            <a:r>
              <a:rPr lang="en-GB" dirty="0">
                <a:latin typeface="Lato" panose="020F0502020204030203" pitchFamily="34" charset="77"/>
                <a:ea typeface="Lato Medium" panose="020F0502020204030203" pitchFamily="34" charset="0"/>
                <a:cs typeface="Lato Medium" panose="020F0502020204030203" pitchFamily="34" charset="0"/>
              </a:rPr>
              <a:t>/channel/</a:t>
            </a:r>
            <a:r>
              <a:rPr lang="en-GB" dirty="0" err="1">
                <a:latin typeface="Lato" panose="020F0502020204030203" pitchFamily="34" charset="77"/>
                <a:ea typeface="Lato Medium" panose="020F0502020204030203" pitchFamily="34" charset="0"/>
                <a:cs typeface="Lato Medium" panose="020F0502020204030203" pitchFamily="34" charset="0"/>
              </a:rPr>
              <a:t>UCFyucVRAAMzxyJIsxnGwsjw</a:t>
            </a:r>
            <a:r>
              <a:rPr lang="en-GB" dirty="0">
                <a:latin typeface="Lato" panose="020F0502020204030203" pitchFamily="34" charset="77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67562A-AC14-4442-87D7-07E2BDA0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Euro-IX </a:t>
            </a:r>
            <a:r>
              <a:rPr lang="en-US" dirty="0" err="1"/>
              <a:t>Activites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F4D9F-C883-1548-9246-2F7601F9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18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4BE8-526C-0145-9DD3-48AE8533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IXPDB &amp; Euro-IX Tools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419-45BA-494A-BC64-514DFD561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99B379-1B8E-694D-827A-162F6D743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original code was written around 15 years ago…</a:t>
            </a:r>
          </a:p>
          <a:p>
            <a:r>
              <a:rPr lang="en-US" dirty="0"/>
              <a:t>Membership feedback from consultations and the Membership Survey clearly showed IXPs wanted a place to publish an accurate and complete data set.</a:t>
            </a:r>
          </a:p>
          <a:p>
            <a:r>
              <a:rPr lang="en-US" dirty="0"/>
              <a:t>In 2016 we considered the limitations of the underlying database and structure. </a:t>
            </a:r>
          </a:p>
          <a:p>
            <a:r>
              <a:rPr lang="en-US" dirty="0"/>
              <a:t>We wanted to move forward with automation and work started on the IXP Member List JSON Schema.</a:t>
            </a:r>
          </a:p>
          <a:p>
            <a:r>
              <a:rPr lang="en-US" dirty="0"/>
              <a:t>It became very clear we needed to start from scratch if we wanted an extendable schema.</a:t>
            </a:r>
          </a:p>
          <a:p>
            <a:r>
              <a:rPr lang="en-US" dirty="0"/>
              <a:t>In 2017 we contracted the website and IXP Database work to CZ.NIC.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0E2E12-A4E9-6B46-BCB8-0FB0D82C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6C48C-6ED9-D148-9DFC-AA26CF0B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444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346A1-F91A-9A49-AE75-8A76BC690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You can access the IXPDB via </a:t>
            </a:r>
            <a:r>
              <a:rPr lang="en-US" dirty="0">
                <a:hlinkClick r:id="rId2"/>
              </a:rPr>
              <a:t>https://ixpdb.euro-ix.net/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2E3BD3-68F5-054E-8F36-9A1B03D1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08EA8-2F1F-924C-8360-8892A315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7</a:t>
            </a:fld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BD65A-7CD1-924F-A9D8-D0586D2BD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6407"/>
            <a:ext cx="9144000" cy="160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9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346A1-F91A-9A49-AE75-8A76BC690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4" y="1348352"/>
            <a:ext cx="8144252" cy="48286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https://</a:t>
            </a:r>
            <a:r>
              <a:rPr lang="en-US" dirty="0" err="1"/>
              <a:t>ixpdb.euro-ix.net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ixpdb</a:t>
            </a:r>
            <a:r>
              <a:rPr lang="en-US" dirty="0"/>
              <a:t>/</a:t>
            </a:r>
            <a:r>
              <a:rPr lang="en-US" dirty="0" err="1"/>
              <a:t>ixps</a:t>
            </a:r>
            <a:r>
              <a:rPr lang="en-US" dirty="0"/>
              <a:t>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2E3BD3-68F5-054E-8F36-9A1B03D1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08EA8-2F1F-924C-8360-8892A315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8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1941F-F3CA-4840-9358-F00BF8C66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4" y="2026789"/>
            <a:ext cx="8183105" cy="4150174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E0B9A0A6-D437-EE4D-922D-D1394EC8E28F}"/>
              </a:ext>
            </a:extLst>
          </p:cNvPr>
          <p:cNvSpPr/>
          <p:nvPr/>
        </p:nvSpPr>
        <p:spPr>
          <a:xfrm rot="9718587">
            <a:off x="1775791" y="4187687"/>
            <a:ext cx="384313" cy="145774"/>
          </a:xfrm>
          <a:prstGeom prst="right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011068FC-F9D6-CC48-824F-81B1C8A8E5E6}"/>
              </a:ext>
            </a:extLst>
          </p:cNvPr>
          <p:cNvSpPr/>
          <p:nvPr/>
        </p:nvSpPr>
        <p:spPr>
          <a:xfrm rot="18680676">
            <a:off x="2471738" y="3371850"/>
            <a:ext cx="471487" cy="128588"/>
          </a:xfrm>
          <a:prstGeom prst="left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65DC079B-8ABC-1043-8BC9-F029C5EF5C23}"/>
              </a:ext>
            </a:extLst>
          </p:cNvPr>
          <p:cNvSpPr/>
          <p:nvPr/>
        </p:nvSpPr>
        <p:spPr>
          <a:xfrm rot="19525155">
            <a:off x="3743325" y="3328988"/>
            <a:ext cx="385763" cy="114300"/>
          </a:xfrm>
          <a:prstGeom prst="left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DF6CAFCD-F407-D046-A71F-2DB473320D5B}"/>
              </a:ext>
            </a:extLst>
          </p:cNvPr>
          <p:cNvSpPr/>
          <p:nvPr/>
        </p:nvSpPr>
        <p:spPr>
          <a:xfrm>
            <a:off x="4900613" y="3863772"/>
            <a:ext cx="171450" cy="476207"/>
          </a:xfrm>
          <a:prstGeom prst="down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5B078067-C757-EE46-A574-D497B628F14D}"/>
              </a:ext>
            </a:extLst>
          </p:cNvPr>
          <p:cNvSpPr/>
          <p:nvPr/>
        </p:nvSpPr>
        <p:spPr>
          <a:xfrm>
            <a:off x="5795963" y="3863772"/>
            <a:ext cx="171450" cy="476207"/>
          </a:xfrm>
          <a:prstGeom prst="down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1B14368F-5456-084D-80F4-C9707B744C2D}"/>
              </a:ext>
            </a:extLst>
          </p:cNvPr>
          <p:cNvSpPr/>
          <p:nvPr/>
        </p:nvSpPr>
        <p:spPr>
          <a:xfrm>
            <a:off x="6519863" y="3863772"/>
            <a:ext cx="171450" cy="476207"/>
          </a:xfrm>
          <a:prstGeom prst="down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A3CA9C28-0800-7A44-957F-A6B5BE16D427}"/>
              </a:ext>
            </a:extLst>
          </p:cNvPr>
          <p:cNvSpPr/>
          <p:nvPr/>
        </p:nvSpPr>
        <p:spPr>
          <a:xfrm>
            <a:off x="7243763" y="3863771"/>
            <a:ext cx="171450" cy="476207"/>
          </a:xfrm>
          <a:prstGeom prst="down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46C78022-04C7-4345-892C-E42BC3BBC997}"/>
              </a:ext>
            </a:extLst>
          </p:cNvPr>
          <p:cNvSpPr/>
          <p:nvPr/>
        </p:nvSpPr>
        <p:spPr>
          <a:xfrm>
            <a:off x="7627999" y="3863770"/>
            <a:ext cx="171450" cy="476207"/>
          </a:xfrm>
          <a:prstGeom prst="down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52BE416C-742B-0140-A3F1-00458D0BED36}"/>
              </a:ext>
            </a:extLst>
          </p:cNvPr>
          <p:cNvSpPr/>
          <p:nvPr/>
        </p:nvSpPr>
        <p:spPr>
          <a:xfrm rot="1533063">
            <a:off x="8147714" y="3669289"/>
            <a:ext cx="171450" cy="476207"/>
          </a:xfrm>
          <a:prstGeom prst="down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346A1-F91A-9A49-AE75-8A76BC690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4" y="1348352"/>
            <a:ext cx="8144252" cy="48286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https://</a:t>
            </a:r>
            <a:r>
              <a:rPr lang="en-US" dirty="0" err="1"/>
              <a:t>ixpdb.euro-ix.net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ixpdb</a:t>
            </a:r>
            <a:r>
              <a:rPr lang="en-US" dirty="0"/>
              <a:t>/</a:t>
            </a:r>
            <a:r>
              <a:rPr lang="en-US" dirty="0" err="1"/>
              <a:t>asns</a:t>
            </a:r>
            <a:r>
              <a:rPr lang="en-US" dirty="0"/>
              <a:t>/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2E3BD3-68F5-054E-8F36-9A1B03D1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been working on..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08EA8-2F1F-924C-8360-8892A315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9</a:t>
            </a:fld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C0AD8-5C6B-894E-BDAB-D69CBFAC4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2996"/>
            <a:ext cx="9144000" cy="4596153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E50ED006-06EB-BB45-828D-3F67B639525B}"/>
              </a:ext>
            </a:extLst>
          </p:cNvPr>
          <p:cNvSpPr/>
          <p:nvPr/>
        </p:nvSpPr>
        <p:spPr>
          <a:xfrm rot="19817361">
            <a:off x="514976" y="3084423"/>
            <a:ext cx="112644" cy="453415"/>
          </a:xfrm>
          <a:prstGeom prst="down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08BA1C8B-2860-F742-8CFF-C6DB0FFAEDF8}"/>
              </a:ext>
            </a:extLst>
          </p:cNvPr>
          <p:cNvSpPr/>
          <p:nvPr/>
        </p:nvSpPr>
        <p:spPr>
          <a:xfrm>
            <a:off x="1232451" y="3535949"/>
            <a:ext cx="112644" cy="453415"/>
          </a:xfrm>
          <a:prstGeom prst="down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8D8AEB74-5EC1-F741-8605-E62B18DFF4F7}"/>
              </a:ext>
            </a:extLst>
          </p:cNvPr>
          <p:cNvSpPr/>
          <p:nvPr/>
        </p:nvSpPr>
        <p:spPr>
          <a:xfrm>
            <a:off x="1945149" y="3535949"/>
            <a:ext cx="112644" cy="453415"/>
          </a:xfrm>
          <a:prstGeom prst="down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12543C44-9DDD-9242-B64C-065972477A67}"/>
              </a:ext>
            </a:extLst>
          </p:cNvPr>
          <p:cNvSpPr/>
          <p:nvPr/>
        </p:nvSpPr>
        <p:spPr>
          <a:xfrm>
            <a:off x="3648053" y="3535949"/>
            <a:ext cx="112644" cy="453415"/>
          </a:xfrm>
          <a:prstGeom prst="down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2B3B329-5875-8C4A-93E3-AE9DF559D0FB}"/>
              </a:ext>
            </a:extLst>
          </p:cNvPr>
          <p:cNvSpPr/>
          <p:nvPr/>
        </p:nvSpPr>
        <p:spPr>
          <a:xfrm>
            <a:off x="7683339" y="3535949"/>
            <a:ext cx="112644" cy="453415"/>
          </a:xfrm>
          <a:prstGeom prst="down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7AC6BB13-A9CB-F747-A061-0109240A5BD0}"/>
              </a:ext>
            </a:extLst>
          </p:cNvPr>
          <p:cNvSpPr/>
          <p:nvPr/>
        </p:nvSpPr>
        <p:spPr>
          <a:xfrm rot="2215806">
            <a:off x="8525357" y="3345247"/>
            <a:ext cx="112644" cy="453415"/>
          </a:xfrm>
          <a:prstGeom prst="downArrow">
            <a:avLst/>
          </a:prstGeom>
          <a:solidFill>
            <a:srgbClr val="00A9E9"/>
          </a:solidFill>
          <a:ln>
            <a:solidFill>
              <a:srgbClr val="00A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5064</TotalTime>
  <Words>599</Words>
  <Application>Microsoft Macintosh PowerPoint</Application>
  <PresentationFormat>On-screen Show (4:3)</PresentationFormat>
  <Paragraphs>108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Lato</vt:lpstr>
      <vt:lpstr>Lato Black</vt:lpstr>
      <vt:lpstr>Lato Light</vt:lpstr>
      <vt:lpstr>Lato Medium</vt:lpstr>
      <vt:lpstr>Wingdings</vt:lpstr>
      <vt:lpstr>Office Theme</vt:lpstr>
      <vt:lpstr>think-cell Slide</vt:lpstr>
      <vt:lpstr>IXPDB &amp; Euro-IX Tools</vt:lpstr>
      <vt:lpstr>Association of IXPs</vt:lpstr>
      <vt:lpstr>Euro-IX Patrons - 9</vt:lpstr>
      <vt:lpstr>Euro-IX Activites</vt:lpstr>
      <vt:lpstr>IXPDB &amp; Euro-IX Tools </vt:lpstr>
      <vt:lpstr>Some History</vt:lpstr>
      <vt:lpstr>What we’ve been working on..</vt:lpstr>
      <vt:lpstr>What we’ve been working on..</vt:lpstr>
      <vt:lpstr>What we’ve been working on..</vt:lpstr>
      <vt:lpstr>What we’ve been working on..</vt:lpstr>
      <vt:lpstr>What we’ve been working on..</vt:lpstr>
      <vt:lpstr>What we’ve been working on..</vt:lpstr>
      <vt:lpstr>What we’ve been working on..</vt:lpstr>
      <vt:lpstr>What we’ve been working on..</vt:lpstr>
      <vt:lpstr>What we’ve been working on..</vt:lpstr>
      <vt:lpstr>What we’ve been working on..</vt:lpstr>
      <vt:lpstr>What we’ve been working on..</vt:lpstr>
      <vt:lpstr>What we’ve been working on..</vt:lpstr>
      <vt:lpstr>What we’ve been working on..</vt:lpstr>
      <vt:lpstr>What we’ve been working on..</vt:lpstr>
      <vt:lpstr>What we’ve been working on..</vt:lpstr>
      <vt:lpstr>What we’ve been working on..</vt:lpstr>
      <vt:lpstr>What we’ve been working on..</vt:lpstr>
      <vt:lpstr>What we’ve been working on..</vt:lpstr>
      <vt:lpstr>What’s next..</vt:lpstr>
      <vt:lpstr>What’s next..</vt:lpstr>
      <vt:lpstr>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Bijal Sanghani</cp:lastModifiedBy>
  <cp:revision>80</cp:revision>
  <dcterms:created xsi:type="dcterms:W3CDTF">2018-01-11T19:04:12Z</dcterms:created>
  <dcterms:modified xsi:type="dcterms:W3CDTF">2019-01-14T16:44:45Z</dcterms:modified>
</cp:coreProperties>
</file>