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4" r:id="rId9"/>
    <p:sldId id="280" r:id="rId10"/>
    <p:sldId id="285" r:id="rId11"/>
    <p:sldId id="278" r:id="rId12"/>
    <p:sldId id="279" r:id="rId13"/>
    <p:sldId id="267" r:id="rId14"/>
    <p:sldId id="281" r:id="rId15"/>
    <p:sldId id="268" r:id="rId16"/>
    <p:sldId id="269" r:id="rId17"/>
    <p:sldId id="270" r:id="rId18"/>
    <p:sldId id="283" r:id="rId19"/>
    <p:sldId id="284" r:id="rId20"/>
    <p:sldId id="271" r:id="rId21"/>
    <p:sldId id="272" r:id="rId22"/>
    <p:sldId id="273" r:id="rId23"/>
    <p:sldId id="277" r:id="rId24"/>
    <p:sldId id="274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3F4E86-048E-49F9-8D19-37C37965E6E1}">
          <p14:sldIdLst>
            <p14:sldId id="256"/>
            <p14:sldId id="257"/>
            <p14:sldId id="258"/>
            <p14:sldId id="259"/>
            <p14:sldId id="265"/>
            <p14:sldId id="260"/>
            <p14:sldId id="263"/>
            <p14:sldId id="264"/>
            <p14:sldId id="280"/>
            <p14:sldId id="285"/>
            <p14:sldId id="278"/>
            <p14:sldId id="279"/>
            <p14:sldId id="267"/>
            <p14:sldId id="281"/>
            <p14:sldId id="268"/>
            <p14:sldId id="269"/>
            <p14:sldId id="270"/>
            <p14:sldId id="283"/>
            <p14:sldId id="284"/>
            <p14:sldId id="271"/>
            <p14:sldId id="272"/>
            <p14:sldId id="273"/>
            <p14:sldId id="277"/>
            <p14:sldId id="274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4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susan\AppData\Local\Packages\Microsoft.MicrosoftEdge_8wekyb3d8bbwe\TempState\Downloads\BandwidthCalculator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usan/Documents/Presentations/UKNOF43/PeeringPriceCalculato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Price</a:t>
            </a:r>
            <a:r>
              <a:rPr lang="en-US" b="1" baseline="0"/>
              <a:t> per Mbps at 95th Percentile Billing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Price!$A$19</c:f>
              <c:strCache>
                <c:ptCount val="1"/>
                <c:pt idx="0">
                  <c:v>MyISP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Price!$B$18:$Q$18</c:f>
              <c:numCache>
                <c:formatCode>#,##0</c:formatCode>
                <c:ptCount val="1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  <c:pt idx="9">
                  <c:v>5000</c:v>
                </c:pt>
                <c:pt idx="10">
                  <c:v>5500</c:v>
                </c:pt>
                <c:pt idx="11">
                  <c:v>6000</c:v>
                </c:pt>
                <c:pt idx="12">
                  <c:v>6500</c:v>
                </c:pt>
                <c:pt idx="13">
                  <c:v>7000</c:v>
                </c:pt>
                <c:pt idx="14">
                  <c:v>7500</c:v>
                </c:pt>
                <c:pt idx="15">
                  <c:v>8000</c:v>
                </c:pt>
              </c:numCache>
            </c:numRef>
          </c:cat>
          <c:val>
            <c:numRef>
              <c:f>Price!$B$19:$Q$19</c:f>
              <c:numCache>
                <c:formatCode>"$"#,##0.00</c:formatCode>
                <c:ptCount val="16"/>
                <c:pt idx="0">
                  <c:v>4.5</c:v>
                </c:pt>
                <c:pt idx="1">
                  <c:v>2.25</c:v>
                </c:pt>
                <c:pt idx="2">
                  <c:v>1.5</c:v>
                </c:pt>
                <c:pt idx="3">
                  <c:v>1.125</c:v>
                </c:pt>
                <c:pt idx="4">
                  <c:v>1.1000000000000001</c:v>
                </c:pt>
                <c:pt idx="5">
                  <c:v>1.0833333333333333</c:v>
                </c:pt>
                <c:pt idx="6">
                  <c:v>1.0714285714285714</c:v>
                </c:pt>
                <c:pt idx="7">
                  <c:v>1.0625</c:v>
                </c:pt>
                <c:pt idx="8">
                  <c:v>1.0555555555555556</c:v>
                </c:pt>
                <c:pt idx="9">
                  <c:v>1.05</c:v>
                </c:pt>
                <c:pt idx="10">
                  <c:v>1.0454545454545454</c:v>
                </c:pt>
                <c:pt idx="11">
                  <c:v>1.0416666666666667</c:v>
                </c:pt>
                <c:pt idx="12">
                  <c:v>1.0384615384615385</c:v>
                </c:pt>
                <c:pt idx="13">
                  <c:v>1.0357142857142858</c:v>
                </c:pt>
                <c:pt idx="14">
                  <c:v>1.0333333333333334</c:v>
                </c:pt>
                <c:pt idx="15">
                  <c:v>1.03125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62-417F-9951-F479F1789EDE}"/>
            </c:ext>
          </c:extLst>
        </c:ser>
        <c:ser>
          <c:idx val="1"/>
          <c:order val="1"/>
          <c:tx>
            <c:strRef>
              <c:f>Price!$A$20</c:f>
              <c:strCache>
                <c:ptCount val="1"/>
                <c:pt idx="0">
                  <c:v>MyIX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Price!$B$18:$Q$18</c:f>
              <c:numCache>
                <c:formatCode>#,##0</c:formatCode>
                <c:ptCount val="1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  <c:pt idx="9">
                  <c:v>5000</c:v>
                </c:pt>
                <c:pt idx="10">
                  <c:v>5500</c:v>
                </c:pt>
                <c:pt idx="11">
                  <c:v>6000</c:v>
                </c:pt>
                <c:pt idx="12">
                  <c:v>6500</c:v>
                </c:pt>
                <c:pt idx="13">
                  <c:v>7000</c:v>
                </c:pt>
                <c:pt idx="14">
                  <c:v>7500</c:v>
                </c:pt>
                <c:pt idx="15">
                  <c:v>8000</c:v>
                </c:pt>
              </c:numCache>
            </c:numRef>
          </c:cat>
          <c:val>
            <c:numRef>
              <c:f>Price!$B$20:$Q$20</c:f>
              <c:numCache>
                <c:formatCode>"$"#,##0.00</c:formatCode>
                <c:ptCount val="16"/>
                <c:pt idx="0">
                  <c:v>1.5</c:v>
                </c:pt>
                <c:pt idx="1">
                  <c:v>0.75</c:v>
                </c:pt>
                <c:pt idx="2">
                  <c:v>0.5</c:v>
                </c:pt>
                <c:pt idx="3">
                  <c:v>0.375</c:v>
                </c:pt>
                <c:pt idx="4">
                  <c:v>0.3</c:v>
                </c:pt>
                <c:pt idx="5">
                  <c:v>0.25</c:v>
                </c:pt>
                <c:pt idx="6">
                  <c:v>0.21428571428571427</c:v>
                </c:pt>
                <c:pt idx="7">
                  <c:v>0.1875</c:v>
                </c:pt>
                <c:pt idx="8">
                  <c:v>0.16666666666666666</c:v>
                </c:pt>
                <c:pt idx="9">
                  <c:v>0.15</c:v>
                </c:pt>
                <c:pt idx="10">
                  <c:v>0.13636363636363635</c:v>
                </c:pt>
                <c:pt idx="11">
                  <c:v>0.125</c:v>
                </c:pt>
                <c:pt idx="12">
                  <c:v>0.11538461538461539</c:v>
                </c:pt>
                <c:pt idx="13">
                  <c:v>0.10714285714285714</c:v>
                </c:pt>
                <c:pt idx="14">
                  <c:v>0.1</c:v>
                </c:pt>
                <c:pt idx="15">
                  <c:v>9.375E-2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62-417F-9951-F479F1789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966128"/>
        <c:axId val="533962848"/>
      </c:lineChart>
      <c:catAx>
        <c:axId val="533966128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962848"/>
        <c:crosses val="autoZero"/>
        <c:auto val="1"/>
        <c:lblAlgn val="ctr"/>
        <c:lblOffset val="100"/>
        <c:noMultiLvlLbl val="0"/>
      </c:catAx>
      <c:valAx>
        <c:axId val="53396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96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Actual</a:t>
            </a:r>
            <a:r>
              <a:rPr lang="en-US" sz="1800" b="1" baseline="0" dirty="0"/>
              <a:t> Peering Cost      </a:t>
            </a:r>
            <a:endParaRPr lang="en-US" sz="1800" b="1" dirty="0"/>
          </a:p>
        </c:rich>
      </c:tx>
      <c:layout>
        <c:manualLayout>
          <c:xMode val="edge"/>
          <c:yMode val="edge"/>
          <c:x val="0.44862008853370933"/>
          <c:y val="2.59121061359867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Cost2!$A$2</c:f>
              <c:strCache>
                <c:ptCount val="1"/>
                <c:pt idx="0">
                  <c:v>Actual Cost/Mb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Cost2!$B$1:$Q$1</c:f>
              <c:numCache>
                <c:formatCode>General</c:formatCode>
                <c:ptCount val="1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  <c:pt idx="9">
                  <c:v>5000</c:v>
                </c:pt>
                <c:pt idx="10">
                  <c:v>5500</c:v>
                </c:pt>
                <c:pt idx="11">
                  <c:v>6000</c:v>
                </c:pt>
                <c:pt idx="12">
                  <c:v>6500</c:v>
                </c:pt>
                <c:pt idx="13">
                  <c:v>7000</c:v>
                </c:pt>
                <c:pt idx="14">
                  <c:v>7500</c:v>
                </c:pt>
                <c:pt idx="15">
                  <c:v>8000</c:v>
                </c:pt>
              </c:numCache>
            </c:numRef>
          </c:cat>
          <c:val>
            <c:numRef>
              <c:f>Cost2!$B$2:$Q$2</c:f>
              <c:numCache>
                <c:formatCode>"$"#,##0.00</c:formatCode>
                <c:ptCount val="16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  <c:pt idx="4">
                  <c:v>1.2</c:v>
                </c:pt>
                <c:pt idx="5">
                  <c:v>1</c:v>
                </c:pt>
                <c:pt idx="6">
                  <c:v>0.86</c:v>
                </c:pt>
                <c:pt idx="7">
                  <c:v>0.75</c:v>
                </c:pt>
                <c:pt idx="8">
                  <c:v>0.72</c:v>
                </c:pt>
                <c:pt idx="9">
                  <c:v>0.7</c:v>
                </c:pt>
                <c:pt idx="10">
                  <c:v>0.68</c:v>
                </c:pt>
                <c:pt idx="11">
                  <c:v>0.67</c:v>
                </c:pt>
                <c:pt idx="12">
                  <c:v>0.65</c:v>
                </c:pt>
                <c:pt idx="13">
                  <c:v>0.64</c:v>
                </c:pt>
                <c:pt idx="14">
                  <c:v>0.63</c:v>
                </c:pt>
                <c:pt idx="15">
                  <c:v>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7D-A944-BCC7-6D46D11ABEB0}"/>
            </c:ext>
          </c:extLst>
        </c:ser>
        <c:ser>
          <c:idx val="1"/>
          <c:order val="1"/>
          <c:tx>
            <c:strRef>
              <c:f>Cost2!$A$3</c:f>
              <c:strCache>
                <c:ptCount val="1"/>
                <c:pt idx="0">
                  <c:v>ISP 50%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Cost2!$B$1:$Q$1</c:f>
              <c:numCache>
                <c:formatCode>General</c:formatCode>
                <c:ptCount val="1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  <c:pt idx="9">
                  <c:v>5000</c:v>
                </c:pt>
                <c:pt idx="10">
                  <c:v>5500</c:v>
                </c:pt>
                <c:pt idx="11">
                  <c:v>6000</c:v>
                </c:pt>
                <c:pt idx="12">
                  <c:v>6500</c:v>
                </c:pt>
                <c:pt idx="13">
                  <c:v>7000</c:v>
                </c:pt>
                <c:pt idx="14">
                  <c:v>7500</c:v>
                </c:pt>
                <c:pt idx="15">
                  <c:v>8000</c:v>
                </c:pt>
              </c:numCache>
            </c:numRef>
          </c:cat>
          <c:val>
            <c:numRef>
              <c:f>Cost2!$B$3:$Q$3</c:f>
              <c:numCache>
                <c:formatCode>"$"#,##0.00</c:formatCode>
                <c:ptCount val="16"/>
                <c:pt idx="0">
                  <c:v>9</c:v>
                </c:pt>
                <c:pt idx="1">
                  <c:v>4.5</c:v>
                </c:pt>
                <c:pt idx="2">
                  <c:v>3</c:v>
                </c:pt>
                <c:pt idx="3">
                  <c:v>2.25</c:v>
                </c:pt>
                <c:pt idx="4">
                  <c:v>1.8</c:v>
                </c:pt>
                <c:pt idx="5">
                  <c:v>1.5</c:v>
                </c:pt>
                <c:pt idx="6">
                  <c:v>1.29</c:v>
                </c:pt>
                <c:pt idx="7">
                  <c:v>1.1299999999999999</c:v>
                </c:pt>
                <c:pt idx="8">
                  <c:v>1.1100000000000001</c:v>
                </c:pt>
                <c:pt idx="9">
                  <c:v>1.1000000000000001</c:v>
                </c:pt>
                <c:pt idx="10">
                  <c:v>1.0900000000000001</c:v>
                </c:pt>
                <c:pt idx="11">
                  <c:v>1.08</c:v>
                </c:pt>
                <c:pt idx="12">
                  <c:v>1.08</c:v>
                </c:pt>
                <c:pt idx="13">
                  <c:v>1.07</c:v>
                </c:pt>
                <c:pt idx="14">
                  <c:v>1.07</c:v>
                </c:pt>
                <c:pt idx="15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7D-A944-BCC7-6D46D11ABEB0}"/>
            </c:ext>
          </c:extLst>
        </c:ser>
        <c:ser>
          <c:idx val="2"/>
          <c:order val="2"/>
          <c:tx>
            <c:strRef>
              <c:f>Cost2!$A$4</c:f>
              <c:strCache>
                <c:ptCount val="1"/>
                <c:pt idx="0">
                  <c:v>IX 50%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Cost2!$B$1:$Q$1</c:f>
              <c:numCache>
                <c:formatCode>General</c:formatCode>
                <c:ptCount val="1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  <c:pt idx="9">
                  <c:v>5000</c:v>
                </c:pt>
                <c:pt idx="10">
                  <c:v>5500</c:v>
                </c:pt>
                <c:pt idx="11">
                  <c:v>6000</c:v>
                </c:pt>
                <c:pt idx="12">
                  <c:v>6500</c:v>
                </c:pt>
                <c:pt idx="13">
                  <c:v>7000</c:v>
                </c:pt>
                <c:pt idx="14">
                  <c:v>7500</c:v>
                </c:pt>
                <c:pt idx="15">
                  <c:v>8000</c:v>
                </c:pt>
              </c:numCache>
            </c:numRef>
          </c:cat>
          <c:val>
            <c:numRef>
              <c:f>Cost2!$B$4:$Q$4</c:f>
              <c:numCache>
                <c:formatCode>"$"#,##0.00</c:formatCode>
                <c:ptCount val="16"/>
                <c:pt idx="0">
                  <c:v>3</c:v>
                </c:pt>
                <c:pt idx="1">
                  <c:v>1.5</c:v>
                </c:pt>
                <c:pt idx="2">
                  <c:v>1</c:v>
                </c:pt>
                <c:pt idx="3">
                  <c:v>0.75</c:v>
                </c:pt>
                <c:pt idx="4">
                  <c:v>0.6</c:v>
                </c:pt>
                <c:pt idx="5">
                  <c:v>0.5</c:v>
                </c:pt>
                <c:pt idx="6">
                  <c:v>0.43</c:v>
                </c:pt>
                <c:pt idx="7">
                  <c:v>0.38</c:v>
                </c:pt>
                <c:pt idx="8">
                  <c:v>0.33</c:v>
                </c:pt>
                <c:pt idx="9">
                  <c:v>0.3</c:v>
                </c:pt>
                <c:pt idx="10">
                  <c:v>0.27</c:v>
                </c:pt>
                <c:pt idx="11">
                  <c:v>0.25</c:v>
                </c:pt>
                <c:pt idx="12">
                  <c:v>0.23</c:v>
                </c:pt>
                <c:pt idx="13">
                  <c:v>0.21</c:v>
                </c:pt>
                <c:pt idx="14">
                  <c:v>0.2</c:v>
                </c:pt>
                <c:pt idx="15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7D-A944-BCC7-6D46D11ABEB0}"/>
            </c:ext>
          </c:extLst>
        </c:ser>
        <c:ser>
          <c:idx val="3"/>
          <c:order val="3"/>
          <c:tx>
            <c:strRef>
              <c:f>Cost2!$A$5</c:f>
              <c:strCache>
                <c:ptCount val="1"/>
                <c:pt idx="0">
                  <c:v>ISP Cost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Cost2!$B$1:$Q$1</c:f>
              <c:numCache>
                <c:formatCode>General</c:formatCode>
                <c:ptCount val="1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  <c:pt idx="9">
                  <c:v>5000</c:v>
                </c:pt>
                <c:pt idx="10">
                  <c:v>5500</c:v>
                </c:pt>
                <c:pt idx="11">
                  <c:v>6000</c:v>
                </c:pt>
                <c:pt idx="12">
                  <c:v>6500</c:v>
                </c:pt>
                <c:pt idx="13">
                  <c:v>7000</c:v>
                </c:pt>
                <c:pt idx="14">
                  <c:v>7500</c:v>
                </c:pt>
                <c:pt idx="15">
                  <c:v>8000</c:v>
                </c:pt>
              </c:numCache>
            </c:numRef>
          </c:cat>
          <c:val>
            <c:numRef>
              <c:f>Cost2!$B$5:$Q$5</c:f>
              <c:numCache>
                <c:formatCode>"$"#,##0.00</c:formatCode>
                <c:ptCount val="16"/>
                <c:pt idx="0">
                  <c:v>4.5</c:v>
                </c:pt>
                <c:pt idx="1">
                  <c:v>2.25</c:v>
                </c:pt>
                <c:pt idx="2">
                  <c:v>1.5</c:v>
                </c:pt>
                <c:pt idx="3">
                  <c:v>1.125</c:v>
                </c:pt>
                <c:pt idx="4">
                  <c:v>1.1000000000000001</c:v>
                </c:pt>
                <c:pt idx="5">
                  <c:v>1.0833333333333333</c:v>
                </c:pt>
                <c:pt idx="6">
                  <c:v>1.0714285714285714</c:v>
                </c:pt>
                <c:pt idx="7">
                  <c:v>1.0625</c:v>
                </c:pt>
                <c:pt idx="8">
                  <c:v>1.0555555555555556</c:v>
                </c:pt>
                <c:pt idx="9">
                  <c:v>1.05</c:v>
                </c:pt>
                <c:pt idx="10">
                  <c:v>1.0454545454545454</c:v>
                </c:pt>
                <c:pt idx="11">
                  <c:v>1.0416666666666667</c:v>
                </c:pt>
                <c:pt idx="12">
                  <c:v>1.0384615384615385</c:v>
                </c:pt>
                <c:pt idx="13">
                  <c:v>1.0357142857142858</c:v>
                </c:pt>
                <c:pt idx="14">
                  <c:v>1.0333333333333334</c:v>
                </c:pt>
                <c:pt idx="15">
                  <c:v>1.03125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7D-A944-BCC7-6D46D11AB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8229535"/>
        <c:axId val="1272832079"/>
      </c:lineChart>
      <c:catAx>
        <c:axId val="1228229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2832079"/>
        <c:crosses val="autoZero"/>
        <c:auto val="1"/>
        <c:lblAlgn val="ctr"/>
        <c:lblOffset val="100"/>
        <c:noMultiLvlLbl val="0"/>
      </c:catAx>
      <c:valAx>
        <c:axId val="1272832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229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5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0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62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5CE9BBE-ADBE-427C-863B-21C5727EC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8222" y="3738563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3769C-03F4-43A0-8DE1-FFE8A58E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3873" y="6492876"/>
            <a:ext cx="2057400" cy="365125"/>
          </a:xfrm>
        </p:spPr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54933-09F5-4F84-BFFA-482F6A58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4172" y="6492876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4FC1A-F5F5-4654-B4B2-E918EAE4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3173" y="6492876"/>
            <a:ext cx="2057400" cy="365125"/>
          </a:xfrm>
        </p:spPr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2" descr="hurricane electric logo">
            <a:extLst>
              <a:ext uri="{FF2B5EF4-FFF2-40B4-BE49-F238E27FC236}">
                <a16:creationId xmlns:a16="http://schemas.microsoft.com/office/drawing/2014/main" id="{2EBED92F-871B-49EB-99AF-CB7220C1A8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349" y="136525"/>
            <a:ext cx="29146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FA57F426-8A09-4838-872A-259E3E61DD18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4547199" y="6227763"/>
            <a:ext cx="2171700" cy="457200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Hurricane Electric - Massive Peering!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391089A-6E9B-45A5-B261-72AFE2355182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7118949" y="6227763"/>
            <a:ext cx="1600200" cy="457200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8A3076-9066-B242-895E-5B7FF562E189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590F2D42-CF43-430F-90F3-C4CB144DE44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689949" y="3946525"/>
            <a:ext cx="488394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19381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2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8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9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8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6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9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67CC-CA9F-4447-8BCC-DBE92C91A9C4}" type="datetimeFigureOut">
              <a:rPr lang="en-US" smtClean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6302-AFCC-496A-A1A4-21A075BFE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4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45DCD56-B730-4A42-8E69-0DEC7168F1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pPr algn="r"/>
            <a:r>
              <a:rPr lang="en-US" dirty="0"/>
              <a:t>Susan Forney</a:t>
            </a:r>
          </a:p>
          <a:p>
            <a:pPr algn="r"/>
            <a:r>
              <a:rPr lang="en-US" dirty="0"/>
              <a:t>Hurricane Electric AS6939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4361C5-7AC4-4CB0-95DE-22132953AC4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86000" y="1801813"/>
            <a:ext cx="6858000" cy="1790700"/>
          </a:xfrm>
        </p:spPr>
        <p:txBody>
          <a:bodyPr>
            <a:normAutofit/>
          </a:bodyPr>
          <a:lstStyle/>
          <a:p>
            <a:r>
              <a:rPr lang="en-US" sz="4050" dirty="0">
                <a:solidFill>
                  <a:srgbClr val="002060"/>
                </a:solidFill>
                <a:latin typeface="Garamond" panose="02020404030301010803" pitchFamily="18" charset="0"/>
              </a:rPr>
              <a:t>Peering Economics 101</a:t>
            </a:r>
            <a:br>
              <a:rPr lang="en-US" sz="405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val="36208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A5E8-9BA3-49D7-85C4-B6CBA6EB4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142" y="83527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When Peering is Worth the Investment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5E88308-6AFB-5A41-A8CA-00FB5CE70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287449"/>
              </p:ext>
            </p:extLst>
          </p:nvPr>
        </p:nvGraphicFramePr>
        <p:xfrm>
          <a:off x="1508760" y="1851422"/>
          <a:ext cx="6126480" cy="367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81EADC-44EE-3D43-916E-7DDE84AAE78C}"/>
              </a:ext>
            </a:extLst>
          </p:cNvPr>
          <p:cNvCxnSpPr>
            <a:cxnSpLocks/>
          </p:cNvCxnSpPr>
          <p:nvPr/>
        </p:nvCxnSpPr>
        <p:spPr>
          <a:xfrm flipV="1">
            <a:off x="3666393" y="2598127"/>
            <a:ext cx="0" cy="24794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04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BE794-E689-4663-9C9E-6617185F7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Garamond" panose="02020404030301010803" pitchFamily="18" charset="0"/>
              </a:rPr>
              <a:t>When Peering is Worth the Investment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19484-2ABB-4FF3-9E62-0655FCA49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Don’t forget to factor in operational support costs—and save by streamlining or automating them.</a:t>
            </a:r>
          </a:p>
          <a:p>
            <a:r>
              <a:rPr lang="en-US" dirty="0"/>
              <a:t>Create two or three peer groups for your neighbors. All you need to know from a neighbor to turn configure the peers are the AS number, their IP addresses, their AS-SET and their suggested prefix limits are.</a:t>
            </a:r>
          </a:p>
          <a:p>
            <a:r>
              <a:rPr lang="en-US" dirty="0"/>
              <a:t>Consider the support priority of peers. You may not need to wake up your on-call engineers.</a:t>
            </a:r>
          </a:p>
          <a:p>
            <a:r>
              <a:rPr lang="en-US" dirty="0"/>
              <a:t>Monitor port capacity on your IX connections and increase it before you get into trouble.</a:t>
            </a:r>
          </a:p>
          <a:p>
            <a:r>
              <a:rPr lang="en-US" dirty="0"/>
              <a:t>Use communities to make your peering smarter.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45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F6E4-FC65-4A71-B7B9-16ACA9879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Garamond" panose="02020404030301010803" pitchFamily="18" charset="0"/>
              </a:rPr>
              <a:t>When Peering is Worth the Investment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DA6A7-6A35-4A8D-9A86-4B73BC60F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It’s not all about the money.</a:t>
            </a:r>
          </a:p>
          <a:p>
            <a:r>
              <a:rPr lang="en-US" dirty="0"/>
              <a:t>Peering can provide real tangible benefits in terms of reduced latency and improved throughput.</a:t>
            </a:r>
          </a:p>
          <a:p>
            <a:r>
              <a:rPr lang="en-US" dirty="0"/>
              <a:t>You will gain more diversity at your edge. This will improve traffic flow, decrease latency and can help your routers rebuild their tables more quickly when a link goes down.</a:t>
            </a:r>
          </a:p>
          <a:p>
            <a:r>
              <a:rPr lang="en-US" dirty="0"/>
              <a:t>Improves the scale of your network and prepares you for future growth. </a:t>
            </a:r>
          </a:p>
          <a:p>
            <a:r>
              <a:rPr lang="en-US" dirty="0"/>
              <a:t>Your internal and external customers will be happier.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09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FD83-932F-49F5-9279-D913A0D2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What Type of Peering To Do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604AA-2FB1-45F8-AECC-656738207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easiest option at most public exchanges is peering with the IX’s route server. This has some advantages: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Your router only has peering sessions with the route servers. </a:t>
            </a:r>
          </a:p>
          <a:p>
            <a:r>
              <a:rPr lang="en-US" dirty="0"/>
              <a:t>It’s a quick way to get access to many of the networks on the exchange.</a:t>
            </a:r>
          </a:p>
          <a:p>
            <a:r>
              <a:rPr lang="en-US" dirty="0"/>
              <a:t>Even if you peer individually, you still can peer with the route server as well, but you may want to prefer any directly connected peer routes.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disadvantage is you have less control, and you may not get all of the available routes. Many networks only advertise a subset of routes to the route server, and some may not choose to peer with the server. Not all exchanges have route servers.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85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FD83-932F-49F5-9279-D913A0D2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What Type of Peering To Do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604AA-2FB1-45F8-AECC-656738207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Peering also takes place across private direct connections. This connection is created between two networks, usually when a lot of traffic would be exchanged which would justify the cost of a port and a cross connect. In some exchanges, keeping the traffic on the exchange puts a burden on the switch.</a:t>
            </a:r>
          </a:p>
          <a:p>
            <a:endParaRPr lang="en-US" dirty="0"/>
          </a:p>
          <a:p>
            <a:r>
              <a:rPr lang="en-US" dirty="0"/>
              <a:t> As with a peer on the exchange, it can be free or paid. The networks  determine who pays for the cross-connect fees.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04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F3057-C3A9-40DC-9D4D-A9F44B0BE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0942"/>
            <a:ext cx="7886700" cy="994172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What Type of Peering To Do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8208B-8FFD-4D6F-B45D-F8CFDE002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5422"/>
            <a:ext cx="7886700" cy="3263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Peering directly with other networks on the exchange switch fabric is the most common and convenient way to set up peering sessions.</a:t>
            </a:r>
          </a:p>
          <a:p>
            <a:r>
              <a:rPr lang="en-US" dirty="0"/>
              <a:t>You have more routing options routes than you do peering with the route server and once the port is in place, you can turn sessions up in minutes. </a:t>
            </a:r>
          </a:p>
          <a:p>
            <a:r>
              <a:rPr lang="en-US" dirty="0"/>
              <a:t>Peering across the exchange switch fabric can be free, or it can be a paid or “settled” peering arrangement, in which an arrangement is made to determine who pays for the traffic imbalance.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76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5B218-FDD1-4966-A756-34E8723A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Why you need a peering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F08C6-CFFD-41FC-8620-A9F570C2E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need a peering strategy to get the most value from your exchange port. Some of the things to consider are:</a:t>
            </a:r>
          </a:p>
          <a:p>
            <a:r>
              <a:rPr lang="en-US" dirty="0"/>
              <a:t>What networks would benefit you the most?</a:t>
            </a:r>
          </a:p>
          <a:p>
            <a:r>
              <a:rPr lang="en-US" dirty="0"/>
              <a:t>What exchanges should you join?</a:t>
            </a:r>
          </a:p>
          <a:p>
            <a:r>
              <a:rPr lang="en-US" dirty="0"/>
              <a:t>How will you route the prefixes you receive in your network? </a:t>
            </a:r>
          </a:p>
        </p:txBody>
      </p:sp>
    </p:spTree>
    <p:extLst>
      <p:ext uri="{BB962C8B-B14F-4D97-AF65-F5344CB8AC3E}">
        <p14:creationId xmlns:p14="http://schemas.microsoft.com/office/powerpoint/2010/main" val="2051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279CE2-07DB-4DD2-80F9-84307C35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Why you need a peering strategy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E727-637C-451F-9272-A0ED52449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determine if network peer make sense for you:</a:t>
            </a:r>
          </a:p>
          <a:p>
            <a:r>
              <a:rPr lang="en-US" dirty="0"/>
              <a:t>Do you send a lot of traffic to this peer over transit connections?</a:t>
            </a:r>
          </a:p>
          <a:p>
            <a:r>
              <a:rPr lang="en-US" dirty="0"/>
              <a:t>Could a direct connection with lower latency have a compelling performance improvement on your network?</a:t>
            </a:r>
          </a:p>
          <a:p>
            <a:r>
              <a:rPr lang="en-US" dirty="0"/>
              <a:t>Do you have excess bandwidth on your IX interface?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04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899FB-6582-4A5C-849B-E69A6433D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77" y="0"/>
            <a:ext cx="7886700" cy="994172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Why you need a peering strategy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92D237-9FC2-0F4F-870C-4D3813014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88" y="1851422"/>
            <a:ext cx="561022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93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899FB-6582-4A5C-849B-E69A6433D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4" y="0"/>
            <a:ext cx="7886700" cy="994172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Why you need a peering strategy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E96129-DB26-D548-B60A-52D3C8AF7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588" y="1851422"/>
            <a:ext cx="660082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94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FAC2A-58D1-4BB8-9315-939CCE51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Peering Economics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D18C9-0CFA-4942-B7F8-E53A05162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Peering Never Free?</a:t>
            </a:r>
          </a:p>
          <a:p>
            <a:r>
              <a:rPr lang="en-US" dirty="0"/>
              <a:t>When is Peering Worth the Investment?</a:t>
            </a:r>
          </a:p>
          <a:p>
            <a:r>
              <a:rPr lang="en-US" dirty="0"/>
              <a:t>What type of peering should I do?</a:t>
            </a:r>
          </a:p>
          <a:p>
            <a:r>
              <a:rPr lang="en-US" dirty="0"/>
              <a:t>Why do I need a peering strategy?</a:t>
            </a:r>
          </a:p>
          <a:p>
            <a:r>
              <a:rPr lang="en-US" dirty="0"/>
              <a:t>Why should I be a good neighbor?</a:t>
            </a:r>
          </a:p>
        </p:txBody>
      </p:sp>
    </p:spTree>
    <p:extLst>
      <p:ext uri="{BB962C8B-B14F-4D97-AF65-F5344CB8AC3E}">
        <p14:creationId xmlns:p14="http://schemas.microsoft.com/office/powerpoint/2010/main" val="4029375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899FB-6582-4A5C-849B-E69A6433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Why you need a peering strategy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2381C-B05C-4643-B110-A23E356DB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Peering can improve your routing and reduce latency. Or not.</a:t>
            </a:r>
          </a:p>
          <a:p>
            <a:r>
              <a:rPr lang="en-US" dirty="0"/>
              <a:t>If you peer at more than one location, consider a routing architecture that allows prefixes to be announced strategically to keep traffic local.</a:t>
            </a:r>
          </a:p>
          <a:p>
            <a:r>
              <a:rPr lang="en-US" dirty="0"/>
              <a:t>Some peers can benefit your network more than others. Figuring that out can get you a bigger return on your investment more quickly.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65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39FA6-5D2D-4058-8FC8-E4E2496A6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Garamond" panose="02020404030301010803" pitchFamily="18" charset="0"/>
              </a:rPr>
              <a:t>Why you should be a good neighbor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3E05-ECB0-4904-9200-0EB3EB663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Peering works when it is a good experience for both parties.</a:t>
            </a:r>
          </a:p>
          <a:p>
            <a:r>
              <a:rPr lang="en-US" dirty="0"/>
              <a:t>Clean up your advertisements. You shouldn’t be leaking your private IP space or routes that don’t originate from a public AS.</a:t>
            </a:r>
          </a:p>
          <a:p>
            <a:r>
              <a:rPr lang="en-US" dirty="0"/>
              <a:t>Be easy to contact by keeping up-to-date routing and contact information in Peeringdb.com.</a:t>
            </a:r>
          </a:p>
          <a:p>
            <a:r>
              <a:rPr lang="en-US" dirty="0"/>
              <a:t>Keep your IRR records up to date.</a:t>
            </a:r>
          </a:p>
        </p:txBody>
      </p:sp>
    </p:spTree>
    <p:extLst>
      <p:ext uri="{BB962C8B-B14F-4D97-AF65-F5344CB8AC3E}">
        <p14:creationId xmlns:p14="http://schemas.microsoft.com/office/powerpoint/2010/main" val="380456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AEB7-1CEC-4CFA-913C-0E76EEF8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Garamond" panose="02020404030301010803" pitchFamily="18" charset="0"/>
              </a:rPr>
              <a:t>Why you should be a good neighbor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5290-43ED-414A-8047-68F248CBE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the other network you are peering with is probably a fine organization, trust no one.</a:t>
            </a:r>
          </a:p>
          <a:p>
            <a:r>
              <a:rPr lang="en-US" dirty="0"/>
              <a:t>Set maximum prefix limits for your peers.</a:t>
            </a:r>
          </a:p>
          <a:p>
            <a:r>
              <a:rPr lang="en-US" dirty="0"/>
              <a:t>Filter the routes to accept only routes valid from the peer’s AS and deny private IP space and </a:t>
            </a:r>
            <a:r>
              <a:rPr lang="en-US" dirty="0" err="1"/>
              <a:t>bogons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90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DADC-7197-427F-B749-6CF2CA90E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Garamond" panose="02020404030301010803" pitchFamily="18" charset="0"/>
              </a:rPr>
              <a:t>Why you should be a good neighbor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79AB-4EC3-4186-8B04-32FF03232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850" dirty="0"/>
              <a:t>Building filters does not have to be hard. You can script it yourself or use a tool like bgpq3. Here is an example using bgpq3 to generate a prefix list for a Juniper router: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Galadriel:~ susan$ bgpq3 -J6l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MyNewPrefixList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AS44684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policy-options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prefix-list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MyNewPrefixList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2a00:1098::/32;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2a00:7d81:1000::/48;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2a00:7d81:1001::/48;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2a00:9b40::/48;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2a06:1c80::/29;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3421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604E-6E9B-4F2D-86E9-EB070642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Garamond" panose="02020404030301010803" pitchFamily="18" charset="0"/>
              </a:rPr>
              <a:t>Why you should be a good neighbor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0915-826D-4AE2-AE68-ED3AF84FC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responsive when you are notified of an issue. No one likes a peer who ignores them, especially if they are experiencing a DDoS, phishing, or other types of naughty behavior from users on your network.</a:t>
            </a:r>
          </a:p>
          <a:p>
            <a:r>
              <a:rPr lang="en-US" dirty="0"/>
              <a:t>No one can take advantage of you without your permission. Control your advertisements.</a:t>
            </a:r>
          </a:p>
          <a:p>
            <a:r>
              <a:rPr lang="en-US" dirty="0"/>
              <a:t>Not all networks will want to peer with you. This usually is more to do with their peering policy and strategies and less to do with you.</a:t>
            </a:r>
          </a:p>
        </p:txBody>
      </p:sp>
    </p:spTree>
    <p:extLst>
      <p:ext uri="{BB962C8B-B14F-4D97-AF65-F5344CB8AC3E}">
        <p14:creationId xmlns:p14="http://schemas.microsoft.com/office/powerpoint/2010/main" val="1609690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42AE1-6B90-4832-A4FC-38AD12EFF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Thank you!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F1662-4E86-45ED-93F8-C4570FA9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9106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6022-C8F0-4F73-AB3D-AD8D18DB3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Why Peering is Never 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1BAF8-0633-443A-96E2-5EEBBCBA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Peering a connection between two network devices. Network devices are not free.</a:t>
            </a:r>
          </a:p>
          <a:p>
            <a:r>
              <a:rPr lang="en-US" dirty="0"/>
              <a:t>People are needed to configure and maintain network devices. People are not free.</a:t>
            </a:r>
          </a:p>
          <a:p>
            <a:r>
              <a:rPr lang="en-US" dirty="0"/>
              <a:t>The network devices need electric power and a space to occupy. Power and space are not free.</a:t>
            </a:r>
          </a:p>
        </p:txBody>
      </p:sp>
    </p:spTree>
    <p:extLst>
      <p:ext uri="{BB962C8B-B14F-4D97-AF65-F5344CB8AC3E}">
        <p14:creationId xmlns:p14="http://schemas.microsoft.com/office/powerpoint/2010/main" val="168750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2D49-265D-4072-AE94-F87C999D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Why Peering is Never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21698-BFFE-421D-9781-A9F0C9F35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Peering has a cost, but as with anything that has a cost, it also has value. To determine its value to you, you need to know:</a:t>
            </a:r>
          </a:p>
          <a:p>
            <a:r>
              <a:rPr lang="en-US" dirty="0"/>
              <a:t>How much your port costs. Besides the equipment, don’t forget optics, its rack space, power, and support costs.</a:t>
            </a:r>
          </a:p>
          <a:p>
            <a:r>
              <a:rPr lang="en-US" dirty="0"/>
              <a:t>How much a cross-connect costs at the data center that hosts you and the exchange. Don’t forget setup fees for those cross-connects.</a:t>
            </a:r>
          </a:p>
          <a:p>
            <a:r>
              <a:rPr lang="en-US" dirty="0"/>
              <a:t>While it is true that each of your transit providers also consumes a port and a cross connection, this is a good exercise to keep track of your costs. If nothing else, it will help you when it is budget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DCFA-CF96-4C61-A286-C7A75F0A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892" y="870942"/>
            <a:ext cx="7886700" cy="994172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Why Peering is Never Free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CF8936B-1B1F-4057-8E9A-5EB13DA53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20920"/>
              </p:ext>
            </p:extLst>
          </p:nvPr>
        </p:nvGraphicFramePr>
        <p:xfrm>
          <a:off x="576892" y="1725930"/>
          <a:ext cx="7938459" cy="3841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153">
                  <a:extLst>
                    <a:ext uri="{9D8B030D-6E8A-4147-A177-3AD203B41FA5}">
                      <a16:colId xmlns:a16="http://schemas.microsoft.com/office/drawing/2014/main" val="491535274"/>
                    </a:ext>
                  </a:extLst>
                </a:gridCol>
                <a:gridCol w="2646153">
                  <a:extLst>
                    <a:ext uri="{9D8B030D-6E8A-4147-A177-3AD203B41FA5}">
                      <a16:colId xmlns:a16="http://schemas.microsoft.com/office/drawing/2014/main" val="804752057"/>
                    </a:ext>
                  </a:extLst>
                </a:gridCol>
                <a:gridCol w="2646153">
                  <a:extLst>
                    <a:ext uri="{9D8B030D-6E8A-4147-A177-3AD203B41FA5}">
                      <a16:colId xmlns:a16="http://schemas.microsoft.com/office/drawing/2014/main" val="3770283744"/>
                    </a:ext>
                  </a:extLst>
                </a:gridCol>
              </a:tblGrid>
              <a:tr h="32361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MyISP</a:t>
                      </a:r>
                      <a:endParaRPr lang="en-US" sz="2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MyIX</a:t>
                      </a:r>
                      <a:endParaRPr lang="en-US" sz="2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ctr"/>
                </a:tc>
                <a:extLst>
                  <a:ext uri="{0D108BD9-81ED-4DB2-BD59-A6C34878D82A}">
                    <a16:rowId xmlns:a16="http://schemas.microsoft.com/office/drawing/2014/main" val="1200545726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One-time Costs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1412169970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Device Port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</a:t>
                      </a: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2895665385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Setup Fee for Cross-connect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</a:t>
                      </a: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2776760115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Setup Fee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Service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</a:t>
                      </a: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2499320180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1224417064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Recurring Costs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2793980489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 Level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Mbps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2824832238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 Price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3892599302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per Mb above commit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2983473514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per port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</a:t>
                      </a: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3687309179"/>
                  </a:ext>
                </a:extLst>
              </a:tr>
              <a:tr h="319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Cross-connect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</a:t>
                      </a:r>
                    </a:p>
                  </a:txBody>
                  <a:tcPr marL="3572" marR="3572" marT="35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</a:t>
                      </a:r>
                    </a:p>
                  </a:txBody>
                  <a:tcPr marL="3572" marR="3572" marT="3572" marB="0" anchor="b"/>
                </a:tc>
                <a:extLst>
                  <a:ext uri="{0D108BD9-81ED-4DB2-BD59-A6C34878D82A}">
                    <a16:rowId xmlns:a16="http://schemas.microsoft.com/office/drawing/2014/main" val="277182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13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6BCFE-DD03-4940-BA83-A3ED8E95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3" y="365126"/>
            <a:ext cx="8351227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Garamond" panose="02020404030301010803" pitchFamily="18" charset="0"/>
              </a:rPr>
              <a:t>When Peering is Worth the 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85301-3F4E-45B4-9A94-B7FF4716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determine if your peering port is a good investment, you need to know:</a:t>
            </a:r>
          </a:p>
          <a:p>
            <a:r>
              <a:rPr lang="en-US" dirty="0"/>
              <a:t>How much your transit and/or settled peering costs are—don’t forget to consider your committed rates.</a:t>
            </a:r>
          </a:p>
          <a:p>
            <a:r>
              <a:rPr lang="en-US" dirty="0"/>
              <a:t>How much traffic you could move to the port</a:t>
            </a:r>
          </a:p>
        </p:txBody>
      </p:sp>
    </p:spTree>
    <p:extLst>
      <p:ext uri="{BB962C8B-B14F-4D97-AF65-F5344CB8AC3E}">
        <p14:creationId xmlns:p14="http://schemas.microsoft.com/office/powerpoint/2010/main" val="73806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8537-185D-4649-9779-446F9EA0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49" y="18255"/>
            <a:ext cx="8667751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When Peering is Worth the Investment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3BE5-9684-4884-911A-1B0356C35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determine how much traffic you could move to the port, you should consider who your potential peering partners will be on the exchange:</a:t>
            </a:r>
          </a:p>
          <a:p>
            <a:r>
              <a:rPr lang="en-US" dirty="0"/>
              <a:t>Exchanges where you can reach content networks or cloud providers can be very advantageous.</a:t>
            </a:r>
          </a:p>
          <a:p>
            <a:r>
              <a:rPr lang="en-US" dirty="0"/>
              <a:t>Don’t forget to peer with the caching networks like Akamai, Fastly, Limelight, etc.</a:t>
            </a:r>
          </a:p>
          <a:p>
            <a:r>
              <a:rPr lang="en-US" dirty="0" err="1"/>
              <a:t>Netflow</a:t>
            </a:r>
            <a:r>
              <a:rPr lang="en-US" dirty="0"/>
              <a:t> or </a:t>
            </a:r>
            <a:r>
              <a:rPr lang="en-US" dirty="0" err="1"/>
              <a:t>Sflow</a:t>
            </a:r>
            <a:r>
              <a:rPr lang="en-US" dirty="0"/>
              <a:t> can give you a lot of information about your highest traffic sources and destinations.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3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5B40B-F15E-4DBB-82B0-B4A031C7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144000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When Peering is Worth the Investment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162F-A1BC-439E-899B-289ECB266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you have this information, you see if the getting a port on the exchange makes good business sense based on cost:</a:t>
            </a:r>
          </a:p>
        </p:txBody>
      </p:sp>
    </p:spTree>
    <p:extLst>
      <p:ext uri="{BB962C8B-B14F-4D97-AF65-F5344CB8AC3E}">
        <p14:creationId xmlns:p14="http://schemas.microsoft.com/office/powerpoint/2010/main" val="258897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A5E8-9BA3-49D7-85C4-B6CBA6EB4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26062" cy="137416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Garamond" panose="02020404030301010803" pitchFamily="18" charset="0"/>
              </a:rPr>
              <a:t>When Peering is Worth the Investment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7BDE792-05A4-4111-BC23-B9DBD9734C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266611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3C83E2-F57C-FD47-9AFD-D87BFE76F314}"/>
              </a:ext>
            </a:extLst>
          </p:cNvPr>
          <p:cNvCxnSpPr>
            <a:cxnSpLocks/>
          </p:cNvCxnSpPr>
          <p:nvPr/>
        </p:nvCxnSpPr>
        <p:spPr>
          <a:xfrm flipV="1">
            <a:off x="2584939" y="2571750"/>
            <a:ext cx="0" cy="24794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24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26857</TotalTime>
  <Words>1458</Words>
  <Application>Microsoft Macintosh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Garamond</vt:lpstr>
      <vt:lpstr>Office Theme</vt:lpstr>
      <vt:lpstr>Peering Economics 101 </vt:lpstr>
      <vt:lpstr>Peering Economics Topics</vt:lpstr>
      <vt:lpstr>Why Peering is Never Free</vt:lpstr>
      <vt:lpstr>Why Peering is Never Free</vt:lpstr>
      <vt:lpstr>Why Peering is Never Free</vt:lpstr>
      <vt:lpstr>When Peering is Worth the Investment</vt:lpstr>
      <vt:lpstr>When Peering is Worth the Investment</vt:lpstr>
      <vt:lpstr>When Peering is Worth the Investment</vt:lpstr>
      <vt:lpstr>When Peering is Worth the Investment</vt:lpstr>
      <vt:lpstr>When Peering is Worth the Investment</vt:lpstr>
      <vt:lpstr>When Peering is Worth the Investment</vt:lpstr>
      <vt:lpstr>When Peering is Worth the Investment</vt:lpstr>
      <vt:lpstr>What Type of Peering To Do </vt:lpstr>
      <vt:lpstr>What Type of Peering To Do </vt:lpstr>
      <vt:lpstr>What Type of Peering To Do </vt:lpstr>
      <vt:lpstr>Why you need a peering strategy</vt:lpstr>
      <vt:lpstr>Why you need a peering strategy</vt:lpstr>
      <vt:lpstr>Why you need a peering strategy</vt:lpstr>
      <vt:lpstr>Why you need a peering strategy</vt:lpstr>
      <vt:lpstr>Why you need a peering strategy</vt:lpstr>
      <vt:lpstr>Why you should be a good neighbor</vt:lpstr>
      <vt:lpstr>Why you should be a good neighbor</vt:lpstr>
      <vt:lpstr>Why you should be a good neighbor</vt:lpstr>
      <vt:lpstr>Why you should be a good neighbor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Forney</dc:creator>
  <cp:lastModifiedBy>Chris Russell</cp:lastModifiedBy>
  <cp:revision>83</cp:revision>
  <cp:lastPrinted>2019-04-07T16:22:03Z</cp:lastPrinted>
  <dcterms:created xsi:type="dcterms:W3CDTF">2019-01-27T15:47:06Z</dcterms:created>
  <dcterms:modified xsi:type="dcterms:W3CDTF">2019-04-07T20:11:28Z</dcterms:modified>
</cp:coreProperties>
</file>