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8"/>
  </p:notesMasterIdLst>
  <p:sldIdLst>
    <p:sldId id="270" r:id="rId3"/>
    <p:sldId id="271" r:id="rId4"/>
    <p:sldId id="258" r:id="rId5"/>
    <p:sldId id="272" r:id="rId6"/>
    <p:sldId id="274" r:id="rId7"/>
    <p:sldId id="261" r:id="rId8"/>
    <p:sldId id="259" r:id="rId9"/>
    <p:sldId id="260" r:id="rId10"/>
    <p:sldId id="269" r:id="rId11"/>
    <p:sldId id="275" r:id="rId12"/>
    <p:sldId id="262" r:id="rId13"/>
    <p:sldId id="263" r:id="rId14"/>
    <p:sldId id="264" r:id="rId15"/>
    <p:sldId id="265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6E1494F-F190-465D-B357-7F8E18E8233E}">
          <p14:sldIdLst>
            <p14:sldId id="270"/>
            <p14:sldId id="271"/>
            <p14:sldId id="258"/>
            <p14:sldId id="272"/>
            <p14:sldId id="274"/>
            <p14:sldId id="261"/>
            <p14:sldId id="259"/>
            <p14:sldId id="260"/>
            <p14:sldId id="269"/>
            <p14:sldId id="275"/>
            <p14:sldId id="262"/>
            <p14:sldId id="263"/>
            <p14:sldId id="264"/>
            <p14:sldId id="265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D50"/>
    <a:srgbClr val="38204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68520" autoAdjust="0"/>
  </p:normalViewPr>
  <p:slideViewPr>
    <p:cSldViewPr snapToGrid="0">
      <p:cViewPr>
        <p:scale>
          <a:sx n="75" d="100"/>
          <a:sy n="75" d="100"/>
        </p:scale>
        <p:origin x="2679" y="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91DE3-5993-464D-9196-8EED924506F7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74C3D-5824-43EB-8112-C4F36BD3D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015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74C3D-5824-43EB-8112-C4F36BD3DAC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19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74C3D-5824-43EB-8112-C4F36BD3DAC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433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74C3D-5824-43EB-8112-C4F36BD3DAC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034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74C3D-5824-43EB-8112-C4F36BD3DAC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079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74C3D-5824-43EB-8112-C4F36BD3DAC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8248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74C3D-5824-43EB-8112-C4F36BD3DAC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195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74C3D-5824-43EB-8112-C4F36BD3DAC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934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74C3D-5824-43EB-8112-C4F36BD3DAC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839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74C3D-5824-43EB-8112-C4F36BD3DAC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730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74C3D-5824-43EB-8112-C4F36BD3DAC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607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74C3D-5824-43EB-8112-C4F36BD3DAC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132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74C3D-5824-43EB-8112-C4F36BD3DAC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27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74C3D-5824-43EB-8112-C4F36BD3DAC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49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74C3D-5824-43EB-8112-C4F36BD3DAC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5901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0F47-F3DE-AE4C-B0F1-F428AFDE6AD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3CC9-E668-284F-B462-40A5A80C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1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0F47-F3DE-AE4C-B0F1-F428AFDE6AD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3CC9-E668-284F-B462-40A5A80C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4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0F47-F3DE-AE4C-B0F1-F428AFDE6AD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3CC9-E668-284F-B462-40A5A80C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61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4239-2281-4A96-A071-9238125E3B43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FC92-17F1-4715-81FD-170C0E298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148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4239-2281-4A96-A071-9238125E3B43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FC92-17F1-4715-81FD-170C0E298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893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4239-2281-4A96-A071-9238125E3B43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FC92-17F1-4715-81FD-170C0E298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118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4239-2281-4A96-A071-9238125E3B43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FC92-17F1-4715-81FD-170C0E298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752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4239-2281-4A96-A071-9238125E3B43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FC92-17F1-4715-81FD-170C0E298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811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4239-2281-4A96-A071-9238125E3B43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FC92-17F1-4715-81FD-170C0E298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010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4239-2281-4A96-A071-9238125E3B43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FC92-17F1-4715-81FD-170C0E298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571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4239-2281-4A96-A071-9238125E3B43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FC92-17F1-4715-81FD-170C0E298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54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0F47-F3DE-AE4C-B0F1-F428AFDE6AD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3CC9-E668-284F-B462-40A5A80C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31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4239-2281-4A96-A071-9238125E3B43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FC92-17F1-4715-81FD-170C0E298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2744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4239-2281-4A96-A071-9238125E3B43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FC92-17F1-4715-81FD-170C0E298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7051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4239-2281-4A96-A071-9238125E3B43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FC92-17F1-4715-81FD-170C0E298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70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0F47-F3DE-AE4C-B0F1-F428AFDE6AD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3CC9-E668-284F-B462-40A5A80C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3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0F47-F3DE-AE4C-B0F1-F428AFDE6AD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3CC9-E668-284F-B462-40A5A80C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54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0F47-F3DE-AE4C-B0F1-F428AFDE6AD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3CC9-E668-284F-B462-40A5A80C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0F47-F3DE-AE4C-B0F1-F428AFDE6AD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3CC9-E668-284F-B462-40A5A80C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9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0F47-F3DE-AE4C-B0F1-F428AFDE6AD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3CC9-E668-284F-B462-40A5A80C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3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0F47-F3DE-AE4C-B0F1-F428AFDE6AD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3CC9-E668-284F-B462-40A5A80C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8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0F47-F3DE-AE4C-B0F1-F428AFDE6AD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3CC9-E668-284F-B462-40A5A80C6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2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F4239-2281-4A96-A071-9238125E3B43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5FC92-17F1-4715-81FD-170C0E298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1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F4239-2281-4A96-A071-9238125E3B43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5FC92-17F1-4715-81FD-170C0E298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606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20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76CF790-DD76-407B-84DF-09943E935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675893"/>
            <a:ext cx="6858000" cy="1225426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UKNOF Talk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From Plan A to Plan B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57E3112-892C-4E82-81A1-BABC24A3B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6441" y="3976477"/>
            <a:ext cx="2818564" cy="701094"/>
          </a:xfrm>
        </p:spPr>
        <p:txBody>
          <a:bodyPr>
            <a:normAutofit/>
          </a:bodyPr>
          <a:lstStyle/>
          <a:p>
            <a:pPr lvl="1"/>
            <a:r>
              <a:rPr lang="en-GB" sz="2400" dirty="0">
                <a:solidFill>
                  <a:schemeClr val="bg1"/>
                </a:solidFill>
              </a:rPr>
              <a:t>Making IPv6 Real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C8791E-989E-4063-B962-07201BA0854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5566" y="391886"/>
            <a:ext cx="5780315" cy="1225427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0AA21B55-78EC-47C1-B891-DE8702DE9769}"/>
              </a:ext>
            </a:extLst>
          </p:cNvPr>
          <p:cNvSpPr txBox="1">
            <a:spLocks/>
          </p:cNvSpPr>
          <p:nvPr/>
        </p:nvSpPr>
        <p:spPr>
          <a:xfrm>
            <a:off x="1826093" y="4614484"/>
            <a:ext cx="5159260" cy="3946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sz="2400" dirty="0">
                <a:solidFill>
                  <a:schemeClr val="bg1"/>
                </a:solidFill>
              </a:rPr>
              <a:t>Sam Defriez – Head of Networks</a:t>
            </a:r>
          </a:p>
        </p:txBody>
      </p:sp>
    </p:spTree>
    <p:extLst>
      <p:ext uri="{BB962C8B-B14F-4D97-AF65-F5344CB8AC3E}">
        <p14:creationId xmlns:p14="http://schemas.microsoft.com/office/powerpoint/2010/main" val="3365174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1D988-1C51-4B1C-835E-6C55B7F03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743" y="1291863"/>
            <a:ext cx="6631008" cy="4867155"/>
          </a:xfrm>
        </p:spPr>
        <p:txBody>
          <a:bodyPr>
            <a:normAutofit/>
          </a:bodyPr>
          <a:lstStyle/>
          <a:p>
            <a:pPr lvl="1"/>
            <a:r>
              <a:rPr lang="en-GB" sz="2800" dirty="0"/>
              <a:t>Circa 20% of our </a:t>
            </a:r>
            <a:r>
              <a:rPr lang="en-GB" sz="2800" dirty="0" err="1"/>
              <a:t>PoPs</a:t>
            </a:r>
            <a:r>
              <a:rPr lang="en-GB" sz="2800" dirty="0"/>
              <a:t> do not have an OLT that supports IPv6 DHCP relay.</a:t>
            </a:r>
          </a:p>
          <a:p>
            <a:pPr lvl="1"/>
            <a:r>
              <a:rPr lang="en-GB" sz="2800" dirty="0"/>
              <a:t>Equipment refresh required</a:t>
            </a:r>
          </a:p>
          <a:p>
            <a:pPr lvl="1"/>
            <a:r>
              <a:rPr lang="en-GB" sz="2800" dirty="0"/>
              <a:t>It’s very hard at present to make a case for spending money on IPv6 migration strategies</a:t>
            </a:r>
          </a:p>
          <a:p>
            <a:pPr lvl="2"/>
            <a:r>
              <a:rPr lang="en-GB" sz="2400" dirty="0"/>
              <a:t>Finance – “How much will it make us?”</a:t>
            </a:r>
          </a:p>
          <a:p>
            <a:pPr lvl="2"/>
            <a:r>
              <a:rPr lang="en-GB" sz="2400" dirty="0"/>
              <a:t>Engineer – “Nothing at the moment, but at some stage v4 will be deprecated”</a:t>
            </a:r>
          </a:p>
          <a:p>
            <a:pPr lvl="2"/>
            <a:r>
              <a:rPr lang="en-GB" sz="2400" dirty="0"/>
              <a:t>Finance – “Come back to me nearer to that date.”</a:t>
            </a:r>
          </a:p>
          <a:p>
            <a:pPr lvl="1"/>
            <a:r>
              <a:rPr lang="en-GB" sz="2800" dirty="0"/>
              <a:t>An entirely logical argument.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500D08-928B-4475-89CE-132D3AB26DC8}"/>
              </a:ext>
            </a:extLst>
          </p:cNvPr>
          <p:cNvSpPr/>
          <p:nvPr/>
        </p:nvSpPr>
        <p:spPr>
          <a:xfrm>
            <a:off x="0" y="0"/>
            <a:ext cx="9144000" cy="768569"/>
          </a:xfrm>
          <a:prstGeom prst="rect">
            <a:avLst/>
          </a:prstGeom>
          <a:solidFill>
            <a:srgbClr val="3E1D50"/>
          </a:solidFill>
          <a:ln>
            <a:solidFill>
              <a:srgbClr val="3E1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Financial Restrictions….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BAC0FC-1744-4E65-8B75-DE4F2239376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8430" y="160714"/>
            <a:ext cx="2194560" cy="465247"/>
          </a:xfrm>
          <a:prstGeom prst="rect">
            <a:avLst/>
          </a:prstGeom>
        </p:spPr>
      </p:pic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31072E6A-FC28-4D40-AA71-F78AF8762E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751" y="1492156"/>
            <a:ext cx="2254250" cy="399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755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1D988-1C51-4B1C-835E-6C55B7F03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38" y="1621768"/>
            <a:ext cx="4394761" cy="4156034"/>
          </a:xfrm>
        </p:spPr>
        <p:txBody>
          <a:bodyPr>
            <a:normAutofit/>
          </a:bodyPr>
          <a:lstStyle/>
          <a:p>
            <a:r>
              <a:rPr lang="en-US" dirty="0"/>
              <a:t>A few self caused issues. Oops. </a:t>
            </a:r>
          </a:p>
          <a:p>
            <a:pPr lvl="1"/>
            <a:r>
              <a:rPr lang="en-GB" dirty="0"/>
              <a:t>Automation fail. </a:t>
            </a:r>
          </a:p>
          <a:p>
            <a:pPr lvl="1"/>
            <a:r>
              <a:rPr lang="en-GB" dirty="0"/>
              <a:t>Gateway address as a lease</a:t>
            </a:r>
          </a:p>
          <a:p>
            <a:pPr lvl="1"/>
            <a:r>
              <a:rPr lang="en-GB" dirty="0"/>
              <a:t>Swiftly rectified but still…</a:t>
            </a:r>
          </a:p>
          <a:p>
            <a:pPr marL="342900" lvl="1" indent="0">
              <a:buNone/>
            </a:pPr>
            <a:endParaRPr lang="en-GB" dirty="0"/>
          </a:p>
        </p:txBody>
      </p:sp>
      <p:pic>
        <p:nvPicPr>
          <p:cNvPr id="5" name="Picture 4" descr="A picture containing businesscard, clipart, text&#10;&#10;Description automatically generated">
            <a:extLst>
              <a:ext uri="{FF2B5EF4-FFF2-40B4-BE49-F238E27FC236}">
                <a16:creationId xmlns:a16="http://schemas.microsoft.com/office/drawing/2014/main" id="{60A49683-4968-4994-9806-43B89DC981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050" y="786675"/>
            <a:ext cx="4343400" cy="3119849"/>
          </a:xfrm>
          <a:prstGeom prst="rect">
            <a:avLst/>
          </a:prstGeom>
        </p:spPr>
      </p:pic>
      <p:pic>
        <p:nvPicPr>
          <p:cNvPr id="7" name="Picture 6" descr="A screen shot of a person&#10;&#10;Description automatically generated">
            <a:extLst>
              <a:ext uri="{FF2B5EF4-FFF2-40B4-BE49-F238E27FC236}">
                <a16:creationId xmlns:a16="http://schemas.microsoft.com/office/drawing/2014/main" id="{66FA65E7-CBF0-422B-8742-E8DBAE0FBBD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8" b="10266"/>
          <a:stretch/>
        </p:blipFill>
        <p:spPr>
          <a:xfrm>
            <a:off x="1085795" y="3906524"/>
            <a:ext cx="6972407" cy="265941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5500D08-928B-4475-89CE-132D3AB26DC8}"/>
              </a:ext>
            </a:extLst>
          </p:cNvPr>
          <p:cNvSpPr/>
          <p:nvPr/>
        </p:nvSpPr>
        <p:spPr>
          <a:xfrm>
            <a:off x="0" y="0"/>
            <a:ext cx="9144000" cy="768569"/>
          </a:xfrm>
          <a:prstGeom prst="rect">
            <a:avLst/>
          </a:prstGeom>
          <a:solidFill>
            <a:srgbClr val="3E1D50"/>
          </a:solidFill>
          <a:ln>
            <a:solidFill>
              <a:srgbClr val="3E1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2100" dirty="0"/>
              <a:t>CFL Network Problems….</a:t>
            </a:r>
            <a:endParaRPr lang="en-US" sz="21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BAC0FC-1744-4E65-8B75-DE4F2239376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8430" y="160714"/>
            <a:ext cx="2194560" cy="46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CA005-C393-4588-B184-63CFFA3DD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071743"/>
            <a:ext cx="7886700" cy="3263504"/>
          </a:xfrm>
        </p:spPr>
        <p:txBody>
          <a:bodyPr>
            <a:normAutofit/>
          </a:bodyPr>
          <a:lstStyle/>
          <a:p>
            <a:r>
              <a:rPr lang="en-US" dirty="0"/>
              <a:t>Cogent! </a:t>
            </a:r>
          </a:p>
          <a:p>
            <a:pPr lvl="1"/>
            <a:r>
              <a:rPr lang="en-GB" dirty="0"/>
              <a:t>Upon first testing IPv6 in the lab we could not reach Google. </a:t>
            </a:r>
          </a:p>
          <a:p>
            <a:pPr lvl="1"/>
            <a:r>
              <a:rPr lang="en-GB" dirty="0"/>
              <a:t>Cogent blackhole to Google</a:t>
            </a:r>
          </a:p>
          <a:p>
            <a:pPr lvl="1"/>
            <a:r>
              <a:rPr lang="en-GB" dirty="0"/>
              <a:t>Cake needed?</a:t>
            </a:r>
          </a:p>
          <a:p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13ACAA-A6A3-4E35-BEB7-375732401996}"/>
              </a:ext>
            </a:extLst>
          </p:cNvPr>
          <p:cNvSpPr/>
          <p:nvPr/>
        </p:nvSpPr>
        <p:spPr>
          <a:xfrm>
            <a:off x="0" y="0"/>
            <a:ext cx="9144000" cy="768569"/>
          </a:xfrm>
          <a:prstGeom prst="rect">
            <a:avLst/>
          </a:prstGeom>
          <a:solidFill>
            <a:srgbClr val="3E1D50"/>
          </a:solidFill>
          <a:ln>
            <a:solidFill>
              <a:srgbClr val="3E1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2100" dirty="0"/>
              <a:t>IPv6 Internet Problems….</a:t>
            </a:r>
            <a:endParaRPr lang="en-US" sz="21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07598C-9DE8-43E1-9980-20AA3B27415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8430" y="160714"/>
            <a:ext cx="2194560" cy="46524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2BA859D-8744-4816-9568-67BE697F75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3336891"/>
            <a:ext cx="6445250" cy="348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88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8B656-788B-4DAC-B163-D34B493A1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40106"/>
            <a:ext cx="7886700" cy="3996251"/>
          </a:xfrm>
        </p:spPr>
        <p:txBody>
          <a:bodyPr/>
          <a:lstStyle/>
          <a:p>
            <a:r>
              <a:rPr lang="en-US" dirty="0"/>
              <a:t>CPU / memory exhaustion</a:t>
            </a:r>
          </a:p>
          <a:p>
            <a:pPr lvl="1"/>
            <a:r>
              <a:rPr lang="en-GB" sz="2000" dirty="0"/>
              <a:t>100% CPU use and resulting memory exhaustion. </a:t>
            </a:r>
          </a:p>
          <a:p>
            <a:pPr lvl="1"/>
            <a:r>
              <a:rPr lang="en-GB" sz="2000" dirty="0"/>
              <a:t>Kea HA bug - </a:t>
            </a:r>
            <a:r>
              <a:rPr lang="en-US" sz="2000" dirty="0"/>
              <a:t>issue concurrently handling inbound client requests and partner lease updates in some situations</a:t>
            </a:r>
            <a:endParaRPr lang="en-GB" sz="2000" dirty="0"/>
          </a:p>
          <a:p>
            <a:pPr lvl="1"/>
            <a:r>
              <a:rPr lang="en-GB" sz="2000" dirty="0"/>
              <a:t>Fixed in v1.6</a:t>
            </a:r>
          </a:p>
          <a:p>
            <a:pPr lvl="1"/>
            <a:r>
              <a:rPr lang="en-GB" sz="2000" dirty="0"/>
              <a:t>The graph of server death…..</a:t>
            </a:r>
          </a:p>
          <a:p>
            <a:endParaRPr lang="en-GB" dirty="0"/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FEFAF1F1-D75A-43B7-980E-AC92C7CAD6E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00"/>
          <a:stretch/>
        </p:blipFill>
        <p:spPr>
          <a:xfrm>
            <a:off x="558800" y="3238499"/>
            <a:ext cx="8064499" cy="336550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780FD2E-1A53-4563-94B4-9C58F9DE4F40}"/>
              </a:ext>
            </a:extLst>
          </p:cNvPr>
          <p:cNvSpPr/>
          <p:nvPr/>
        </p:nvSpPr>
        <p:spPr>
          <a:xfrm>
            <a:off x="0" y="0"/>
            <a:ext cx="9144000" cy="768569"/>
          </a:xfrm>
          <a:prstGeom prst="rect">
            <a:avLst/>
          </a:prstGeom>
          <a:solidFill>
            <a:srgbClr val="3E1D50"/>
          </a:solidFill>
          <a:ln>
            <a:solidFill>
              <a:srgbClr val="3E1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2100" dirty="0"/>
              <a:t>KEA Problems</a:t>
            </a:r>
            <a:endParaRPr lang="en-US" sz="21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2CEFDC-E0A3-4903-9FF7-68EDF713546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8430" y="160714"/>
            <a:ext cx="2194560" cy="46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581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3039E07-A627-479E-885F-312487929528}"/>
              </a:ext>
            </a:extLst>
          </p:cNvPr>
          <p:cNvSpPr txBox="1"/>
          <p:nvPr/>
        </p:nvSpPr>
        <p:spPr>
          <a:xfrm>
            <a:off x="133350" y="1197981"/>
            <a:ext cx="8502650" cy="91022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marL="214313" indent="-17145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Around 20% of our traffic now running over IPv6</a:t>
            </a:r>
          </a:p>
          <a:p>
            <a:pPr marL="671513" lvl="1" indent="-17145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Expected destinations – Google, Facebook, Netflix, Twitch etc.</a:t>
            </a:r>
          </a:p>
          <a:p>
            <a:pPr marL="214313" indent="-17145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557213" lvl="1" indent="-17145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sz="1350" dirty="0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A6D7722D-70D2-4B8A-A00F-D6D1814225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88" b="11919"/>
          <a:stretch/>
        </p:blipFill>
        <p:spPr>
          <a:xfrm>
            <a:off x="0" y="2063750"/>
            <a:ext cx="9144002" cy="479424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6200E71-5F8F-4464-AD43-AD85DF8427C8}"/>
              </a:ext>
            </a:extLst>
          </p:cNvPr>
          <p:cNvSpPr/>
          <p:nvPr/>
        </p:nvSpPr>
        <p:spPr>
          <a:xfrm>
            <a:off x="0" y="0"/>
            <a:ext cx="9144000" cy="768569"/>
          </a:xfrm>
          <a:prstGeom prst="rect">
            <a:avLst/>
          </a:prstGeom>
          <a:solidFill>
            <a:srgbClr val="3E1D50"/>
          </a:solidFill>
          <a:ln>
            <a:solidFill>
              <a:srgbClr val="3E1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2100" dirty="0"/>
              <a:t>Out the other side and into successful IPv6 deployment!</a:t>
            </a:r>
            <a:endParaRPr lang="en-US" sz="21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995E3F-B491-48C2-A544-2C3F0458350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8430" y="172448"/>
            <a:ext cx="2194560" cy="46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168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F651D-5E9C-47EE-874D-09417AEFD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7980"/>
            <a:ext cx="7886700" cy="4978983"/>
          </a:xfrm>
        </p:spPr>
        <p:txBody>
          <a:bodyPr>
            <a:normAutofit/>
          </a:bodyPr>
          <a:lstStyle/>
          <a:p>
            <a:r>
              <a:rPr lang="en-US" dirty="0"/>
              <a:t>We like Kea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r>
              <a:rPr lang="en-US" dirty="0"/>
              <a:t>ISC support is superb </a:t>
            </a:r>
          </a:p>
          <a:p>
            <a:endParaRPr lang="en-US" dirty="0"/>
          </a:p>
          <a:p>
            <a:r>
              <a:rPr lang="en-US" b="1" dirty="0"/>
              <a:t>Key take-aways</a:t>
            </a:r>
          </a:p>
          <a:p>
            <a:pPr lvl="1"/>
            <a:r>
              <a:rPr lang="en-US" dirty="0"/>
              <a:t>Don’t set the default gateway as an available lease address</a:t>
            </a:r>
          </a:p>
          <a:p>
            <a:pPr lvl="1"/>
            <a:r>
              <a:rPr lang="en-US" dirty="0"/>
              <a:t>Don’t rely on Cogent with a default-route for IPv6</a:t>
            </a:r>
          </a:p>
          <a:p>
            <a:pPr lvl="1"/>
            <a:r>
              <a:rPr lang="en-US" dirty="0"/>
              <a:t>Do test Kea if you run DHCP servers and see if you like it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6F4807-B750-470A-8F82-558ABEFF6488}"/>
              </a:ext>
            </a:extLst>
          </p:cNvPr>
          <p:cNvSpPr/>
          <p:nvPr/>
        </p:nvSpPr>
        <p:spPr>
          <a:xfrm>
            <a:off x="0" y="0"/>
            <a:ext cx="9144000" cy="768569"/>
          </a:xfrm>
          <a:prstGeom prst="rect">
            <a:avLst/>
          </a:prstGeom>
          <a:solidFill>
            <a:srgbClr val="3E1D50"/>
          </a:solidFill>
          <a:ln>
            <a:solidFill>
              <a:srgbClr val="3E1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2100" dirty="0"/>
              <a:t>Conclusion</a:t>
            </a:r>
            <a:endParaRPr lang="en-US" sz="21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304966-EC04-4EDE-B904-0567BFD36CA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8430" y="172448"/>
            <a:ext cx="2194560" cy="46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92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BC544-CB66-4FF7-9787-21BE0E16F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347" y="4311650"/>
            <a:ext cx="7886700" cy="238563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Although we are very proud of our presence within much of London's social housing</a:t>
            </a:r>
          </a:p>
          <a:p>
            <a:r>
              <a:rPr lang="en-US" sz="2400" dirty="0"/>
              <a:t>Largest FTTH provider in London</a:t>
            </a:r>
          </a:p>
          <a:p>
            <a:pPr lvl="1"/>
            <a:r>
              <a:rPr lang="en-US" sz="2000" dirty="0"/>
              <a:t>Fastest ISP in UK 2018 – thinkbroadband.com speed tests</a:t>
            </a:r>
          </a:p>
          <a:p>
            <a:pPr lvl="1"/>
            <a:r>
              <a:rPr lang="en-US" sz="2000" dirty="0"/>
              <a:t>5 *’s on Trustpilot</a:t>
            </a:r>
          </a:p>
          <a:p>
            <a:pPr lvl="1"/>
            <a:r>
              <a:rPr lang="en-US" sz="2000" dirty="0"/>
              <a:t>XGS-PON – alt-net – disruptor?!</a:t>
            </a:r>
          </a:p>
          <a:p>
            <a:r>
              <a:rPr lang="en-US" sz="2400" dirty="0"/>
              <a:t>Why IPv6 rollout?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52ABA1-C313-4121-8783-1202C46A9862}"/>
              </a:ext>
            </a:extLst>
          </p:cNvPr>
          <p:cNvSpPr/>
          <p:nvPr/>
        </p:nvSpPr>
        <p:spPr>
          <a:xfrm>
            <a:off x="0" y="0"/>
            <a:ext cx="9144000" cy="768569"/>
          </a:xfrm>
          <a:prstGeom prst="rect">
            <a:avLst/>
          </a:prstGeom>
          <a:solidFill>
            <a:srgbClr val="3E1D50"/>
          </a:solidFill>
          <a:ln>
            <a:solidFill>
              <a:srgbClr val="3E1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am I and who are Community </a:t>
            </a:r>
            <a:r>
              <a:rPr kumimoji="0" lang="en-US" sz="21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Fibre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1A94A0-511B-4113-B8B7-4ACA61AAF03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8430" y="160714"/>
            <a:ext cx="2194560" cy="465247"/>
          </a:xfrm>
          <a:prstGeom prst="rect">
            <a:avLst/>
          </a:prstGeom>
        </p:spPr>
      </p:pic>
      <p:pic>
        <p:nvPicPr>
          <p:cNvPr id="8" name="Picture 7" descr="A person wearing a hat&#10;&#10;Description automatically generated">
            <a:extLst>
              <a:ext uri="{FF2B5EF4-FFF2-40B4-BE49-F238E27FC236}">
                <a16:creationId xmlns:a16="http://schemas.microsoft.com/office/drawing/2014/main" id="{D0A4C5BC-CEBD-4B4D-863E-61E85C957B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34" y="1587852"/>
            <a:ext cx="6717323" cy="2552347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C0CD434-D35C-4E16-9E87-66E673C6D899}"/>
              </a:ext>
            </a:extLst>
          </p:cNvPr>
          <p:cNvSpPr txBox="1">
            <a:spLocks/>
          </p:cNvSpPr>
          <p:nvPr/>
        </p:nvSpPr>
        <p:spPr>
          <a:xfrm>
            <a:off x="804497" y="1076848"/>
            <a:ext cx="7886700" cy="1808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Despite the name Community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Fibre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are not….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8481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3DB2B-B917-42CB-8712-85BC8A16F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8043636" cy="5199321"/>
          </a:xfrm>
        </p:spPr>
        <p:txBody>
          <a:bodyPr>
            <a:normAutofit/>
          </a:bodyPr>
          <a:lstStyle/>
          <a:p>
            <a:r>
              <a:rPr lang="en-US" b="1" dirty="0"/>
              <a:t>What we wanted to achieve </a:t>
            </a:r>
          </a:p>
          <a:p>
            <a:pPr lvl="1"/>
            <a:r>
              <a:rPr lang="en-US" b="1" dirty="0"/>
              <a:t>Roll out IPv6 to our customers without spending money</a:t>
            </a:r>
          </a:p>
          <a:p>
            <a:pPr lvl="1"/>
            <a:r>
              <a:rPr lang="en-US" dirty="0"/>
              <a:t>Best Consumer ISP ISPA award… </a:t>
            </a:r>
            <a:r>
              <a:rPr lang="en-US" dirty="0" err="1"/>
              <a:t>doh</a:t>
            </a:r>
            <a:endParaRPr lang="en-US" dirty="0"/>
          </a:p>
          <a:p>
            <a:pPr lvl="1"/>
            <a:r>
              <a:rPr lang="en-US" dirty="0"/>
              <a:t>IPv4 is expensive now</a:t>
            </a:r>
          </a:p>
          <a:p>
            <a:pPr lvl="1"/>
            <a:r>
              <a:rPr lang="en-US" dirty="0"/>
              <a:t>First step towards a v6 to v4 translation strategy?</a:t>
            </a:r>
          </a:p>
          <a:p>
            <a:pPr lvl="1"/>
            <a:r>
              <a:rPr lang="en-US" dirty="0"/>
              <a:t>Nice simple plan A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b="1" dirty="0"/>
              <a:t>We made some interesting discoveries along the way</a:t>
            </a:r>
          </a:p>
          <a:p>
            <a:pPr lvl="1"/>
            <a:r>
              <a:rPr lang="en-US" dirty="0"/>
              <a:t>Good ways to break your own network</a:t>
            </a:r>
          </a:p>
          <a:p>
            <a:pPr lvl="1"/>
            <a:r>
              <a:rPr lang="en-US" dirty="0"/>
              <a:t>That the IPv6 internet has some major blackholes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B3F386-F6EF-4162-BCCF-C1170D7409E1}"/>
              </a:ext>
            </a:extLst>
          </p:cNvPr>
          <p:cNvSpPr/>
          <p:nvPr/>
        </p:nvSpPr>
        <p:spPr>
          <a:xfrm>
            <a:off x="0" y="0"/>
            <a:ext cx="9144000" cy="768569"/>
          </a:xfrm>
          <a:prstGeom prst="rect">
            <a:avLst/>
          </a:prstGeom>
          <a:solidFill>
            <a:srgbClr val="3E1D50"/>
          </a:solidFill>
          <a:ln>
            <a:solidFill>
              <a:srgbClr val="3E1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2100" dirty="0">
                <a:solidFill>
                  <a:prstClr val="white"/>
                </a:solidFill>
                <a:latin typeface="Calibri" panose="020F0502020204030204"/>
              </a:rPr>
              <a:t>Introduction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3BFE79-92F2-462D-84E0-5DC193FB3AD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8430" y="160714"/>
            <a:ext cx="2194560" cy="46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61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3DB2B-B917-42CB-8712-85BC8A16F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9542"/>
            <a:ext cx="7886700" cy="3805238"/>
          </a:xfrm>
        </p:spPr>
        <p:txBody>
          <a:bodyPr>
            <a:normAutofit/>
          </a:bodyPr>
          <a:lstStyle/>
          <a:p>
            <a:r>
              <a:rPr lang="en-US" b="1" dirty="0"/>
              <a:t>Pre-IPv6 Project Network Design:</a:t>
            </a:r>
            <a:r>
              <a:rPr lang="en-US" dirty="0"/>
              <a:t> Distributed DHCPv4 design</a:t>
            </a:r>
          </a:p>
          <a:p>
            <a:endParaRPr lang="en-US" b="1" i="1" dirty="0"/>
          </a:p>
          <a:p>
            <a:r>
              <a:rPr lang="en-US" b="1" i="1" dirty="0"/>
              <a:t>PLAN A</a:t>
            </a:r>
            <a:r>
              <a:rPr lang="en-US" dirty="0"/>
              <a:t>: Use the cabinet router to provide DHCPv6 with PD to dual stack customers. </a:t>
            </a:r>
          </a:p>
          <a:p>
            <a:pPr lvl="1"/>
            <a:r>
              <a:rPr lang="en-US" dirty="0"/>
              <a:t>However we hit a few problems…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B3F386-F6EF-4162-BCCF-C1170D7409E1}"/>
              </a:ext>
            </a:extLst>
          </p:cNvPr>
          <p:cNvSpPr/>
          <p:nvPr/>
        </p:nvSpPr>
        <p:spPr>
          <a:xfrm>
            <a:off x="0" y="0"/>
            <a:ext cx="9144000" cy="768569"/>
          </a:xfrm>
          <a:prstGeom prst="rect">
            <a:avLst/>
          </a:prstGeom>
          <a:solidFill>
            <a:srgbClr val="3E1D50"/>
          </a:solidFill>
          <a:ln>
            <a:solidFill>
              <a:srgbClr val="3E1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2100" dirty="0"/>
              <a:t>PLAN A</a:t>
            </a:r>
            <a:endParaRPr lang="en-US" sz="21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3BFE79-92F2-462D-84E0-5DC193FB3AD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8430" y="160714"/>
            <a:ext cx="2194560" cy="465247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DEE1B31-A986-44C0-80B2-67CA022F64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42971"/>
            <a:ext cx="9144000" cy="233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469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3DB2B-B917-42CB-8712-85BC8A16F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151" y="1296365"/>
            <a:ext cx="7886700" cy="5254906"/>
          </a:xfrm>
        </p:spPr>
        <p:txBody>
          <a:bodyPr>
            <a:normAutofit/>
          </a:bodyPr>
          <a:lstStyle/>
          <a:p>
            <a:r>
              <a:rPr lang="en-US" b="1" i="1" dirty="0"/>
              <a:t>PLAN B</a:t>
            </a:r>
            <a:r>
              <a:rPr lang="en-US" dirty="0"/>
              <a:t>: </a:t>
            </a:r>
            <a:r>
              <a:rPr lang="en-US" dirty="0" err="1"/>
              <a:t>Centralised</a:t>
            </a:r>
            <a:r>
              <a:rPr lang="en-US" dirty="0"/>
              <a:t> DHCP design</a:t>
            </a:r>
          </a:p>
          <a:p>
            <a:pPr lvl="1"/>
            <a:r>
              <a:rPr lang="en-US" dirty="0"/>
              <a:t>OLT as DHCPv6 relay</a:t>
            </a:r>
          </a:p>
          <a:p>
            <a:endParaRPr lang="en-US" dirty="0"/>
          </a:p>
          <a:p>
            <a:endParaRPr lang="en-US" sz="3200" b="1" dirty="0"/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Multiple advantages to this </a:t>
            </a:r>
            <a:r>
              <a:rPr lang="en-US" sz="2000" b="1" dirty="0" err="1"/>
              <a:t>centralised</a:t>
            </a:r>
            <a:r>
              <a:rPr lang="en-US" sz="2000" b="1" dirty="0"/>
              <a:t> design. </a:t>
            </a:r>
          </a:p>
          <a:p>
            <a:pPr lvl="1"/>
            <a:r>
              <a:rPr lang="en-US" sz="1800" dirty="0"/>
              <a:t>Simpler DHCP management, and logging</a:t>
            </a:r>
          </a:p>
          <a:p>
            <a:pPr lvl="1"/>
            <a:r>
              <a:rPr lang="en-US" sz="1800" dirty="0"/>
              <a:t>Increased functionality</a:t>
            </a:r>
          </a:p>
          <a:p>
            <a:pPr lvl="1"/>
            <a:r>
              <a:rPr lang="en-US" sz="1800" dirty="0"/>
              <a:t>Free options</a:t>
            </a:r>
          </a:p>
          <a:p>
            <a:pPr lvl="1"/>
            <a:r>
              <a:rPr lang="en-US" sz="1800" dirty="0" err="1"/>
              <a:t>Centralised</a:t>
            </a:r>
            <a:r>
              <a:rPr lang="en-US" sz="1800" dirty="0"/>
              <a:t> design (above) looks a lot like our logo</a:t>
            </a:r>
          </a:p>
          <a:p>
            <a:pPr marL="685800" lvl="2" indent="0">
              <a:buNone/>
            </a:pPr>
            <a:endParaRPr lang="en-GB" sz="1400" dirty="0"/>
          </a:p>
          <a:p>
            <a:r>
              <a:rPr lang="en-GB" sz="2000" b="1" dirty="0"/>
              <a:t>DHCPv6 first, DHCPv4 later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B3F386-F6EF-4162-BCCF-C1170D7409E1}"/>
              </a:ext>
            </a:extLst>
          </p:cNvPr>
          <p:cNvSpPr/>
          <p:nvPr/>
        </p:nvSpPr>
        <p:spPr>
          <a:xfrm>
            <a:off x="0" y="-5077"/>
            <a:ext cx="9144000" cy="768569"/>
          </a:xfrm>
          <a:prstGeom prst="rect">
            <a:avLst/>
          </a:prstGeom>
          <a:solidFill>
            <a:srgbClr val="3E1D50"/>
          </a:solidFill>
          <a:ln>
            <a:solidFill>
              <a:srgbClr val="3E1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2100" dirty="0"/>
              <a:t>PLAN B</a:t>
            </a:r>
            <a:endParaRPr lang="en-US" sz="21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3BFE79-92F2-462D-84E0-5DC193FB3AD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8430" y="155637"/>
            <a:ext cx="2194560" cy="465247"/>
          </a:xfrm>
          <a:prstGeom prst="rect">
            <a:avLst/>
          </a:prstGeom>
        </p:spPr>
      </p:pic>
      <p:pic>
        <p:nvPicPr>
          <p:cNvPr id="5" name="Picture 4" descr="A picture containing watch&#10;&#10;Description automatically generated">
            <a:extLst>
              <a:ext uri="{FF2B5EF4-FFF2-40B4-BE49-F238E27FC236}">
                <a16:creationId xmlns:a16="http://schemas.microsoft.com/office/drawing/2014/main" id="{B6CA0F91-CFAF-4DFB-9A19-038034A320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78" y="2392263"/>
            <a:ext cx="6640222" cy="156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58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A78E8-E222-40CE-8945-58C106F89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994" y="1551009"/>
            <a:ext cx="4547900" cy="49423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We have 75 </a:t>
            </a:r>
            <a:r>
              <a:rPr lang="en-US" dirty="0" err="1"/>
              <a:t>PoPs</a:t>
            </a:r>
            <a:r>
              <a:rPr lang="en-US" dirty="0"/>
              <a:t> and a /29 v6 block from Ripe. </a:t>
            </a:r>
          </a:p>
          <a:p>
            <a:pPr lvl="1"/>
            <a:r>
              <a:rPr lang="en-US" sz="2000" dirty="0"/>
              <a:t>/48’s to our customers</a:t>
            </a:r>
          </a:p>
          <a:p>
            <a:pPr marL="0" indent="0">
              <a:buNone/>
            </a:pPr>
            <a:endParaRPr lang="en-GB" sz="1800" dirty="0">
              <a:sym typeface="Wingdings" panose="05000000000000000000" pitchFamily="2" charset="2"/>
            </a:endParaRPr>
          </a:p>
          <a:p>
            <a:r>
              <a:rPr lang="en-US" sz="2000" b="1" dirty="0"/>
              <a:t>More addresses please Ripe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pic>
        <p:nvPicPr>
          <p:cNvPr id="9" name="Picture 8" descr="A close up of a cat&#10;&#10;Description automatically generated">
            <a:extLst>
              <a:ext uri="{FF2B5EF4-FFF2-40B4-BE49-F238E27FC236}">
                <a16:creationId xmlns:a16="http://schemas.microsoft.com/office/drawing/2014/main" id="{90798101-0C11-411F-A155-F8E7C3FBEF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748" y="3862314"/>
            <a:ext cx="4017435" cy="18324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45C133A-9FF2-460D-9FE4-F068035645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17" y="1869310"/>
            <a:ext cx="3893344" cy="38254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F92F3DA-66E1-4939-B162-83171C5686CD}"/>
              </a:ext>
            </a:extLst>
          </p:cNvPr>
          <p:cNvSpPr/>
          <p:nvPr/>
        </p:nvSpPr>
        <p:spPr>
          <a:xfrm>
            <a:off x="0" y="0"/>
            <a:ext cx="9144000" cy="768569"/>
          </a:xfrm>
          <a:prstGeom prst="rect">
            <a:avLst/>
          </a:prstGeom>
          <a:solidFill>
            <a:srgbClr val="3E1D50"/>
          </a:solidFill>
          <a:ln>
            <a:solidFill>
              <a:srgbClr val="3E1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2100" dirty="0"/>
              <a:t>First though, an IPv6 subnetting plan. Yay!</a:t>
            </a:r>
            <a:endParaRPr lang="en-US" sz="21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856538-8819-4E3B-8F24-85ADD058F12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8430" y="151662"/>
            <a:ext cx="2194560" cy="46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965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03069-30D6-416C-89CB-D2C49EC1F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9003"/>
            <a:ext cx="7886700" cy="497132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Kea – ISCs newest open source DHCP server.</a:t>
            </a:r>
          </a:p>
          <a:p>
            <a:endParaRPr lang="en-US" dirty="0"/>
          </a:p>
          <a:p>
            <a:r>
              <a:rPr lang="en-US" b="1" dirty="0"/>
              <a:t>Quickly able to test </a:t>
            </a:r>
          </a:p>
          <a:p>
            <a:pPr lvl="1"/>
            <a:r>
              <a:rPr lang="en-US" dirty="0"/>
              <a:t>Newbie (us) friendly</a:t>
            </a:r>
          </a:p>
          <a:p>
            <a:pPr lvl="1"/>
            <a:endParaRPr lang="en-US" dirty="0"/>
          </a:p>
          <a:p>
            <a:r>
              <a:rPr lang="en-US" b="1" dirty="0"/>
              <a:t>Kea met requirements:</a:t>
            </a:r>
          </a:p>
          <a:p>
            <a:pPr lvl="1"/>
            <a:r>
              <a:rPr lang="en-US" dirty="0"/>
              <a:t>DHCPv4 server</a:t>
            </a:r>
          </a:p>
          <a:p>
            <a:pPr lvl="1"/>
            <a:r>
              <a:rPr lang="en-US" dirty="0"/>
              <a:t>DHCPv6 server + PD</a:t>
            </a:r>
          </a:p>
          <a:p>
            <a:pPr lvl="1"/>
            <a:r>
              <a:rPr lang="en-US" dirty="0"/>
              <a:t>Static assignments for v4 and v6</a:t>
            </a:r>
          </a:p>
          <a:p>
            <a:pPr lvl="1"/>
            <a:r>
              <a:rPr lang="en-US" dirty="0"/>
              <a:t>Forensic logging of customer to IP</a:t>
            </a:r>
          </a:p>
          <a:p>
            <a:pPr lvl="1"/>
            <a:r>
              <a:rPr lang="en-US" dirty="0"/>
              <a:t>Redundancy </a:t>
            </a:r>
          </a:p>
          <a:p>
            <a:pPr lvl="1"/>
            <a:r>
              <a:rPr lang="en-US" dirty="0"/>
              <a:t>Flexible REST API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151A96-DA5D-4DB8-BA0E-5BDE83E0B424}"/>
              </a:ext>
            </a:extLst>
          </p:cNvPr>
          <p:cNvSpPr/>
          <p:nvPr/>
        </p:nvSpPr>
        <p:spPr>
          <a:xfrm>
            <a:off x="0" y="0"/>
            <a:ext cx="9144000" cy="768569"/>
          </a:xfrm>
          <a:prstGeom prst="rect">
            <a:avLst/>
          </a:prstGeom>
          <a:solidFill>
            <a:srgbClr val="3E1D50"/>
          </a:solidFill>
          <a:ln>
            <a:solidFill>
              <a:srgbClr val="3E1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2100" dirty="0" err="1"/>
              <a:t>Centralised</a:t>
            </a:r>
            <a:r>
              <a:rPr lang="en-US" sz="2100" dirty="0"/>
              <a:t> DHCP – why KEA</a:t>
            </a:r>
            <a:endParaRPr lang="en-US" sz="21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6CA59A-A948-4217-B639-4241B313700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8430" y="160714"/>
            <a:ext cx="2194560" cy="4652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094B25F-AE74-4F96-99FC-2EF325AC69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174" y="786675"/>
            <a:ext cx="1856826" cy="163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622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514E39-A311-41CE-ADF8-DA37B7709856}"/>
              </a:ext>
            </a:extLst>
          </p:cNvPr>
          <p:cNvSpPr/>
          <p:nvPr/>
        </p:nvSpPr>
        <p:spPr>
          <a:xfrm>
            <a:off x="0" y="0"/>
            <a:ext cx="9144000" cy="768569"/>
          </a:xfrm>
          <a:prstGeom prst="rect">
            <a:avLst/>
          </a:prstGeom>
          <a:solidFill>
            <a:srgbClr val="3E1D50"/>
          </a:solidFill>
          <a:ln>
            <a:solidFill>
              <a:srgbClr val="3E1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2100" dirty="0" err="1"/>
              <a:t>Centralised</a:t>
            </a:r>
            <a:r>
              <a:rPr lang="en-US" sz="2100" dirty="0"/>
              <a:t> DHCP Design</a:t>
            </a:r>
            <a:endParaRPr lang="en-US" sz="21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8D90AF-6C43-44F8-A233-254872565EB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8430" y="160714"/>
            <a:ext cx="2194560" cy="465247"/>
          </a:xfrm>
          <a:prstGeom prst="rect">
            <a:avLst/>
          </a:prstGeom>
        </p:spPr>
      </p:pic>
      <p:pic>
        <p:nvPicPr>
          <p:cNvPr id="14" name="Content Placeholder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E7B70C2D-3023-42BF-92D7-292476060D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073150"/>
            <a:ext cx="7886700" cy="4565650"/>
          </a:xfrm>
        </p:spPr>
      </p:pic>
    </p:spTree>
    <p:extLst>
      <p:ext uri="{BB962C8B-B14F-4D97-AF65-F5344CB8AC3E}">
        <p14:creationId xmlns:p14="http://schemas.microsoft.com/office/powerpoint/2010/main" val="4010065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1D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4" descr="A picture containing outdoor, person, ground, building&#10;&#10;Description automatically generated">
            <a:extLst>
              <a:ext uri="{FF2B5EF4-FFF2-40B4-BE49-F238E27FC236}">
                <a16:creationId xmlns:a16="http://schemas.microsoft.com/office/drawing/2014/main" id="{18E7A88C-ED03-410B-BC7C-AEFD996533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2" r="1452" b="1"/>
          <a:stretch/>
        </p:blipFill>
        <p:spPr>
          <a:xfrm>
            <a:off x="15" y="1625819"/>
            <a:ext cx="4571981" cy="3258572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5E325832-F2EC-41C5-A49D-DB1AD0EACC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6" b="1788"/>
          <a:stretch/>
        </p:blipFill>
        <p:spPr>
          <a:xfrm>
            <a:off x="4572000" y="1483212"/>
            <a:ext cx="4572001" cy="345052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A6DA5DB-8913-44DD-8F25-D9EF19635B40}"/>
              </a:ext>
            </a:extLst>
          </p:cNvPr>
          <p:cNvSpPr/>
          <p:nvPr/>
        </p:nvSpPr>
        <p:spPr>
          <a:xfrm>
            <a:off x="0" y="0"/>
            <a:ext cx="9144000" cy="768569"/>
          </a:xfrm>
          <a:prstGeom prst="rect">
            <a:avLst/>
          </a:prstGeom>
          <a:solidFill>
            <a:srgbClr val="3E1D50"/>
          </a:solidFill>
          <a:ln>
            <a:solidFill>
              <a:srgbClr val="3E1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2100" dirty="0">
                <a:solidFill>
                  <a:schemeClr val="tx1"/>
                </a:solidFill>
              </a:rPr>
              <a:t>Teething Problems….</a:t>
            </a:r>
            <a:endParaRPr lang="en-US" sz="210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5BC4C8-1F97-4336-B53A-999A8839E48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8430" y="160714"/>
            <a:ext cx="2194560" cy="46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645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47193</TotalTime>
  <Words>565</Words>
  <Application>Microsoft Office PowerPoint</Application>
  <PresentationFormat>On-screen Show (4:3)</PresentationFormat>
  <Paragraphs>111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1_Office Theme</vt:lpstr>
      <vt:lpstr>Office Theme</vt:lpstr>
      <vt:lpstr> UKNOF Talk From Plan A to Plan 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Plan A to Plan B</dc:title>
  <dc:creator>Sam Defriez</dc:creator>
  <cp:lastModifiedBy>Sam Defriez</cp:lastModifiedBy>
  <cp:revision>108</cp:revision>
  <dcterms:created xsi:type="dcterms:W3CDTF">2019-07-18T16:37:31Z</dcterms:created>
  <dcterms:modified xsi:type="dcterms:W3CDTF">2019-09-02T08:16:01Z</dcterms:modified>
</cp:coreProperties>
</file>