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56" r:id="rId2"/>
    <p:sldId id="257" r:id="rId3"/>
    <p:sldId id="312" r:id="rId4"/>
    <p:sldId id="305" r:id="rId5"/>
    <p:sldId id="306" r:id="rId6"/>
    <p:sldId id="281" r:id="rId7"/>
    <p:sldId id="258" r:id="rId8"/>
    <p:sldId id="259" r:id="rId9"/>
    <p:sldId id="260" r:id="rId10"/>
    <p:sldId id="296" r:id="rId11"/>
    <p:sldId id="261" r:id="rId12"/>
    <p:sldId id="262" r:id="rId13"/>
    <p:sldId id="264" r:id="rId14"/>
    <p:sldId id="263" r:id="rId15"/>
    <p:sldId id="307" r:id="rId16"/>
    <p:sldId id="302" r:id="rId17"/>
    <p:sldId id="303" r:id="rId18"/>
    <p:sldId id="304" r:id="rId19"/>
    <p:sldId id="265" r:id="rId20"/>
    <p:sldId id="266" r:id="rId21"/>
    <p:sldId id="284" r:id="rId22"/>
    <p:sldId id="285" r:id="rId23"/>
    <p:sldId id="269" r:id="rId24"/>
    <p:sldId id="270" r:id="rId25"/>
    <p:sldId id="308" r:id="rId26"/>
    <p:sldId id="271" r:id="rId27"/>
    <p:sldId id="272" r:id="rId28"/>
    <p:sldId id="313" r:id="rId29"/>
    <p:sldId id="297" r:id="rId30"/>
    <p:sldId id="273" r:id="rId31"/>
    <p:sldId id="274" r:id="rId32"/>
    <p:sldId id="298" r:id="rId33"/>
    <p:sldId id="275" r:id="rId34"/>
    <p:sldId id="279" r:id="rId35"/>
    <p:sldId id="277" r:id="rId36"/>
    <p:sldId id="314" r:id="rId37"/>
    <p:sldId id="278" r:id="rId38"/>
    <p:sldId id="311" r:id="rId39"/>
    <p:sldId id="276" r:id="rId40"/>
    <p:sldId id="299" r:id="rId41"/>
    <p:sldId id="290" r:id="rId42"/>
    <p:sldId id="288" r:id="rId43"/>
    <p:sldId id="300" r:id="rId44"/>
    <p:sldId id="286" r:id="rId45"/>
    <p:sldId id="283" r:id="rId46"/>
    <p:sldId id="294" r:id="rId47"/>
    <p:sldId id="289" r:id="rId48"/>
    <p:sldId id="282" r:id="rId49"/>
    <p:sldId id="310" r:id="rId50"/>
    <p:sldId id="293" r:id="rId51"/>
    <p:sldId id="291" r:id="rId52"/>
    <p:sldId id="295" r:id="rId53"/>
    <p:sldId id="292" r:id="rId54"/>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0"/>
    <p:restoredTop sz="94722"/>
  </p:normalViewPr>
  <p:slideViewPr>
    <p:cSldViewPr snapToGrid="0">
      <p:cViewPr varScale="1">
        <p:scale>
          <a:sx n="191" d="100"/>
          <a:sy n="191" d="100"/>
        </p:scale>
        <p:origin x="624" y="184"/>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File:Rotunda_Sleepover_(20291436945).jp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ommons.wikimedia.org/wiki/File:Flickr_-_moses_namkung_-_The_Crowd_For_DMB_1.jp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Rotunda_Sleepover_(20291436945).jp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ommons.wikimedia.org/wiki/File:Flickr_-_moses_namkung_-_The_Crowd_For_DMB_1.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c04da43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c04da4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525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3d7ef999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43d7ef99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43d7ef99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43d7ef99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c04da43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c04da4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441369b3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441369b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43d7ef999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43d7ef99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84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c04da43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c04da4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484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3d7ef999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3d7ef99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43d7ef99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43d7ef99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c04da431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4c04da43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3"/>
              </a:rPr>
              <a:t>https://commons.wikimedia.org/wiki/File:Rotunda_Sleepover_(20291436945).jpg</a:t>
            </a:r>
            <a:endParaRPr lang="en-GB" sz="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4"/>
              </a:rPr>
              <a:t>https://commons.wikimedia.org/wiki/File:Flickr_-_moses_namkung_-_The_Crowd_For_DMB_1.jpg</a:t>
            </a:r>
            <a:endParaRPr lang="en-GB" sz="800"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90937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c04da431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4c04da43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3"/>
              </a:rPr>
              <a:t>https://commons.wikimedia.org/wiki/File:Rotunda_Sleepover_(20291436945).jpg</a:t>
            </a:r>
            <a:endParaRPr lang="en-GB" sz="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linkClick r:id="rId4"/>
              </a:rPr>
              <a:t>https://commons.wikimedia.org/wiki/File:Flickr_-_moses_namkung_-_The_Crowd_For_DMB_1.jpg</a:t>
            </a:r>
            <a:endParaRPr lang="en-GB" sz="800"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281482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c04da43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4c04da43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4c04da431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4c04da43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c04da43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4c04da43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2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4c04da43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4c04da43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c04da43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c04da4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03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607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c04da431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c04da4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knows how to see the speed and duplex in Linux?</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35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770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3740b17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3740b1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3740b17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3740b1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759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0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4c04da43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4c04da43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806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43740b17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43740b1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421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347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167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25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718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c04da431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c04da4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2843329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c04da43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c04da43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569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3d7ef999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3d7ef99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18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43d7ef999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43d7ef99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904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000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920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345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519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125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60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254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525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3d7ef999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3d7ef99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6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c04da4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c04da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44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3d7ef999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3d7ef99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4c04da431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4c04da43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4c04da43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4c04da4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jwbensley@gmail.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 dirty="0"/>
              <a:t>What Does A Good Design Look Like?</a:t>
            </a:r>
            <a:br>
              <a:rPr lang="en" dirty="0"/>
            </a:br>
            <a:endParaRPr dirty="0"/>
          </a:p>
        </p:txBody>
      </p:sp>
      <p:sp>
        <p:nvSpPr>
          <p:cNvPr id="55" name="Google Shape;55;p13"/>
          <p:cNvSpPr txBox="1">
            <a:spLocks noGrp="1"/>
          </p:cNvSpPr>
          <p:nvPr>
            <p:ph type="subTitle" idx="1"/>
          </p:nvPr>
        </p:nvSpPr>
        <p:spPr>
          <a:xfrm>
            <a:off x="233775" y="2768531"/>
            <a:ext cx="6390450" cy="1173600"/>
          </a:xfrm>
          <a:prstGeom prst="rect">
            <a:avLst/>
          </a:prstGeom>
        </p:spPr>
        <p:txBody>
          <a:bodyPr spcFirstLastPara="1" wrap="square" lIns="68569" tIns="68569" rIns="68569" bIns="68569" anchor="ctr" anchorCtr="0">
            <a:noAutofit/>
          </a:bodyPr>
          <a:lstStyle/>
          <a:p>
            <a:pPr marL="0" indent="0"/>
            <a:r>
              <a:rPr lang="en" dirty="0"/>
              <a:t>Some DOs and DON’Ts of technical design</a:t>
            </a:r>
          </a:p>
          <a:p>
            <a:pPr marL="0" indent="0"/>
            <a:endParaRPr lang="en" dirty="0"/>
          </a:p>
          <a:p>
            <a:pPr marL="0" indent="0"/>
            <a:r>
              <a:rPr lang="en" dirty="0"/>
              <a:t>James Bensley @ UKNOF45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r>
              <a:rPr lang="en" sz="2400" dirty="0"/>
              <a:t>Engineering Doesn’t Require Complexity</a:t>
            </a:r>
            <a:endParaRPr sz="2400" dirty="0"/>
          </a:p>
          <a:p>
            <a:endParaRPr dirty="0"/>
          </a:p>
          <a:p>
            <a:pPr>
              <a:buSzPts val="1100"/>
            </a:pPr>
            <a:endParaRPr dirty="0"/>
          </a:p>
          <a:p>
            <a:endParaRPr dirty="0"/>
          </a:p>
        </p:txBody>
      </p:sp>
      <p:sp>
        <p:nvSpPr>
          <p:cNvPr id="78" name="Google Shape;78;p17"/>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GB" sz="1600" dirty="0"/>
              <a:t>Techies don’t need to memorise $</a:t>
            </a:r>
            <a:r>
              <a:rPr lang="en-GB" sz="1600" dirty="0" err="1"/>
              <a:t>really_complex_thing</a:t>
            </a:r>
            <a:endParaRPr lang="en-GB" sz="1600" dirty="0"/>
          </a:p>
          <a:p>
            <a:endParaRPr lang="en" sz="1600" dirty="0"/>
          </a:p>
          <a:p>
            <a:r>
              <a:rPr lang="en" sz="1600" dirty="0"/>
              <a:t>Engineers/Architects/Designers/Technicians need to be multifaceted and pragmatic. The E/A/D/T job is to translate between business requirements and </a:t>
            </a:r>
            <a:r>
              <a:rPr lang="en" sz="1600" b="1" u="sng" dirty="0"/>
              <a:t>reasonable</a:t>
            </a:r>
            <a:r>
              <a:rPr lang="en" sz="1600" dirty="0"/>
              <a:t> technical methods</a:t>
            </a:r>
            <a:endParaRPr sz="1600" dirty="0"/>
          </a:p>
        </p:txBody>
      </p:sp>
    </p:spTree>
    <p:extLst>
      <p:ext uri="{BB962C8B-B14F-4D97-AF65-F5344CB8AC3E}">
        <p14:creationId xmlns:p14="http://schemas.microsoft.com/office/powerpoint/2010/main" val="354425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 dirty="0"/>
              <a:t>Engineering Requires Balance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Engineering Requires Balance</a:t>
            </a:r>
            <a:endParaRPr sz="2400" dirty="0"/>
          </a:p>
        </p:txBody>
      </p:sp>
      <p:sp>
        <p:nvSpPr>
          <p:cNvPr id="89" name="Google Shape;89;p19"/>
          <p:cNvSpPr txBox="1">
            <a:spLocks noGrp="1"/>
          </p:cNvSpPr>
          <p:nvPr>
            <p:ph type="body" idx="1"/>
          </p:nvPr>
        </p:nvSpPr>
        <p:spPr>
          <a:xfrm>
            <a:off x="233775" y="1288669"/>
            <a:ext cx="6390450" cy="2564231"/>
          </a:xfrm>
          <a:prstGeom prst="rect">
            <a:avLst/>
          </a:prstGeom>
        </p:spPr>
        <p:txBody>
          <a:bodyPr spcFirstLastPara="1" wrap="square" lIns="68569" tIns="68569" rIns="68569" bIns="68569" anchor="t" anchorCtr="0">
            <a:noAutofit/>
          </a:bodyPr>
          <a:lstStyle/>
          <a:p>
            <a:r>
              <a:rPr lang="en" sz="1600" dirty="0"/>
              <a:t>Every solution creates strain on different business resources, engineers need to balance the impact of their solution:</a:t>
            </a:r>
            <a:endParaRPr sz="1600" dirty="0"/>
          </a:p>
        </p:txBody>
      </p:sp>
      <p:pic>
        <p:nvPicPr>
          <p:cNvPr id="90" name="Google Shape;90;p19"/>
          <p:cNvPicPr preferRelativeResize="0">
            <a:picLocks/>
          </p:cNvPicPr>
          <p:nvPr/>
        </p:nvPicPr>
        <p:blipFill rotWithShape="1">
          <a:blip r:embed="rId3">
            <a:alphaModFix/>
          </a:blip>
          <a:srcRect l="9601" t="4342" r="4971" b="13723"/>
          <a:stretch/>
        </p:blipFill>
        <p:spPr>
          <a:xfrm>
            <a:off x="1718967" y="2059236"/>
            <a:ext cx="3420066" cy="2853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233775" y="374114"/>
            <a:ext cx="6390450" cy="429525"/>
          </a:xfrm>
          <a:prstGeom prst="rect">
            <a:avLst/>
          </a:prstGeom>
        </p:spPr>
        <p:txBody>
          <a:bodyPr spcFirstLastPara="1" wrap="square" lIns="68569" tIns="68569" rIns="68569" bIns="68569" anchor="t" anchorCtr="0">
            <a:noAutofit/>
          </a:bodyPr>
          <a:lstStyle/>
          <a:p>
            <a:pPr>
              <a:buSzPts val="1100"/>
            </a:pPr>
            <a:r>
              <a:rPr lang="en" sz="2400" dirty="0"/>
              <a:t>Engineering Requires Balance</a:t>
            </a:r>
            <a:endParaRPr sz="2400" dirty="0"/>
          </a:p>
          <a:p>
            <a:endParaRPr dirty="0"/>
          </a:p>
        </p:txBody>
      </p:sp>
      <p:sp>
        <p:nvSpPr>
          <p:cNvPr id="102" name="Google Shape;102;p21"/>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marL="257175"/>
            <a:r>
              <a:rPr lang="en" sz="1600" dirty="0"/>
              <a:t>For example; “which device should we use for this project?”</a:t>
            </a:r>
            <a:br>
              <a:rPr lang="en" sz="1600" dirty="0"/>
            </a:br>
            <a:br>
              <a:rPr lang="en" sz="1600" dirty="0"/>
            </a:br>
            <a:r>
              <a:rPr lang="en" sz="1600" dirty="0"/>
              <a:t>One has to balance the tradeoffs between each of the following:</a:t>
            </a:r>
            <a:endParaRPr sz="1600" dirty="0"/>
          </a:p>
          <a:p>
            <a:pPr lvl="1">
              <a:spcBef>
                <a:spcPts val="0"/>
              </a:spcBef>
              <a:buFont typeface="Courier New" panose="02070309020205020404" pitchFamily="49" charset="0"/>
              <a:buChar char="o"/>
            </a:pPr>
            <a:r>
              <a:rPr lang="en" sz="1600" dirty="0"/>
              <a:t>Cost (to please finance managers)</a:t>
            </a:r>
            <a:endParaRPr sz="1600" dirty="0"/>
          </a:p>
          <a:p>
            <a:pPr lvl="1">
              <a:spcBef>
                <a:spcPts val="0"/>
              </a:spcBef>
              <a:buFont typeface="Courier New" panose="02070309020205020404" pitchFamily="49" charset="0"/>
              <a:buChar char="o"/>
            </a:pPr>
            <a:r>
              <a:rPr lang="en" sz="1600" dirty="0"/>
              <a:t>Lead time (to please project managers)</a:t>
            </a:r>
            <a:endParaRPr sz="1600" dirty="0"/>
          </a:p>
          <a:p>
            <a:pPr lvl="1">
              <a:spcBef>
                <a:spcPts val="0"/>
              </a:spcBef>
              <a:buFont typeface="Courier New" panose="02070309020205020404" pitchFamily="49" charset="0"/>
              <a:buChar char="o"/>
            </a:pPr>
            <a:r>
              <a:rPr lang="en" sz="1600" dirty="0"/>
              <a:t>Vendor SLAs (to please account managers)</a:t>
            </a:r>
            <a:endParaRPr sz="1600" dirty="0"/>
          </a:p>
          <a:p>
            <a:pPr lvl="1">
              <a:spcBef>
                <a:spcPts val="0"/>
              </a:spcBef>
              <a:buFont typeface="Courier New" panose="02070309020205020404" pitchFamily="49" charset="0"/>
              <a:buChar char="o"/>
            </a:pPr>
            <a:r>
              <a:rPr lang="en" sz="1600" dirty="0"/>
              <a:t>Complexity (to please support teams)</a:t>
            </a:r>
            <a:endParaRPr sz="1600" dirty="0"/>
          </a:p>
          <a:p>
            <a:pPr lvl="1">
              <a:spcBef>
                <a:spcPts val="0"/>
              </a:spcBef>
              <a:buFont typeface="Courier New" panose="02070309020205020404" pitchFamily="49" charset="0"/>
              <a:buChar char="o"/>
            </a:pPr>
            <a:r>
              <a:rPr lang="en" sz="1600" dirty="0"/>
              <a:t>Functionality (to please customers)</a:t>
            </a:r>
            <a:endParaRPr sz="1600" dirty="0"/>
          </a:p>
          <a:p>
            <a:pPr lvl="1">
              <a:spcBef>
                <a:spcPts val="0"/>
              </a:spcBef>
              <a:buFont typeface="Courier New" panose="02070309020205020404" pitchFamily="49" charset="0"/>
              <a:buChar char="o"/>
            </a:pPr>
            <a:r>
              <a:rPr lang="en" sz="1600" dirty="0"/>
              <a:t>Compliance (to please auditors)</a:t>
            </a:r>
            <a:endParaRPr sz="1600" dirty="0"/>
          </a:p>
          <a:p>
            <a:pPr lvl="1">
              <a:spcBef>
                <a:spcPts val="0"/>
              </a:spcBef>
              <a:buFont typeface="Courier New" panose="02070309020205020404" pitchFamily="49" charset="0"/>
              <a:buChar char="o"/>
            </a:pPr>
            <a:r>
              <a:rPr lang="en" sz="1600" dirty="0"/>
              <a:t>Standardisation (to please implementation teams)</a:t>
            </a:r>
            <a:endParaRP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33775" y="374115"/>
            <a:ext cx="6390450" cy="429525"/>
          </a:xfrm>
          <a:prstGeom prst="rect">
            <a:avLst/>
          </a:prstGeom>
        </p:spPr>
        <p:txBody>
          <a:bodyPr spcFirstLastPara="1" wrap="square" lIns="68569" tIns="68569" rIns="68569" bIns="68569" anchor="t" anchorCtr="0">
            <a:noAutofit/>
          </a:bodyPr>
          <a:lstStyle/>
          <a:p>
            <a:r>
              <a:rPr lang="en" sz="2400" dirty="0"/>
              <a:t>Engineering Requires Balance</a:t>
            </a:r>
            <a:endParaRPr sz="2400" dirty="0"/>
          </a:p>
        </p:txBody>
      </p:sp>
      <p:sp>
        <p:nvSpPr>
          <p:cNvPr id="96" name="Google Shape;96;p20"/>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GB" sz="1600" dirty="0"/>
              <a:t>Design conjecture:</a:t>
            </a:r>
            <a:br>
              <a:rPr lang="en-GB" sz="1600" dirty="0"/>
            </a:br>
            <a:br>
              <a:rPr lang="en-GB" sz="1600" dirty="0"/>
            </a:br>
            <a:r>
              <a:rPr lang="en-GB" sz="1600" dirty="0"/>
              <a:t>“Good” designs are formulated by compiling the results from a collection of decisions. The result of each decision is the most balanced option between the impacted BUs of that decision.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82"/>
        <p:cNvGrpSpPr/>
        <p:nvPr/>
      </p:nvGrpSpPr>
      <p:grpSpPr>
        <a:xfrm>
          <a:off x="0" y="0"/>
          <a:ext cx="0" cy="0"/>
          <a:chOff x="0" y="0"/>
          <a:chExt cx="0" cy="0"/>
        </a:xfrm>
      </p:grpSpPr>
      <p:sp>
        <p:nvSpPr>
          <p:cNvPr id="83" name="Google Shape;83;p18"/>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 dirty="0"/>
              <a:t>Design vs Operations</a:t>
            </a:r>
            <a:br>
              <a:rPr lang="en" dirty="0"/>
            </a:br>
            <a:endParaRPr dirty="0"/>
          </a:p>
        </p:txBody>
      </p:sp>
    </p:spTree>
    <p:extLst>
      <p:ext uri="{BB962C8B-B14F-4D97-AF65-F5344CB8AC3E}">
        <p14:creationId xmlns:p14="http://schemas.microsoft.com/office/powerpoint/2010/main" val="30876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grpSp>
        <p:nvGrpSpPr>
          <p:cNvPr id="3" name="Group 2">
            <a:extLst>
              <a:ext uri="{FF2B5EF4-FFF2-40B4-BE49-F238E27FC236}">
                <a16:creationId xmlns:a16="http://schemas.microsoft.com/office/drawing/2014/main" id="{E52626F7-C8A8-974B-AB06-FC6CA4E8D087}"/>
              </a:ext>
            </a:extLst>
          </p:cNvPr>
          <p:cNvGrpSpPr/>
          <p:nvPr/>
        </p:nvGrpSpPr>
        <p:grpSpPr>
          <a:xfrm>
            <a:off x="1404000" y="1466794"/>
            <a:ext cx="4050000" cy="2700000"/>
            <a:chOff x="1872000" y="1098475"/>
            <a:chExt cx="5400000" cy="3600000"/>
          </a:xfrm>
        </p:grpSpPr>
        <p:sp>
          <p:nvSpPr>
            <p:cNvPr id="5" name="Oval 4">
              <a:extLst>
                <a:ext uri="{FF2B5EF4-FFF2-40B4-BE49-F238E27FC236}">
                  <a16:creationId xmlns:a16="http://schemas.microsoft.com/office/drawing/2014/main" id="{C72F7C80-4448-D141-AEA9-240DA3FC20F4}"/>
                </a:ext>
              </a:extLst>
            </p:cNvPr>
            <p:cNvSpPr/>
            <p:nvPr/>
          </p:nvSpPr>
          <p:spPr>
            <a:xfrm>
              <a:off x="18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Oval 5">
              <a:extLst>
                <a:ext uri="{FF2B5EF4-FFF2-40B4-BE49-F238E27FC236}">
                  <a16:creationId xmlns:a16="http://schemas.microsoft.com/office/drawing/2014/main" id="{1E2D9265-959D-1643-B95A-0E7F680BB806}"/>
                </a:ext>
              </a:extLst>
            </p:cNvPr>
            <p:cNvSpPr/>
            <p:nvPr/>
          </p:nvSpPr>
          <p:spPr>
            <a:xfrm>
              <a:off x="36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 name="TextBox 13">
              <a:extLst>
                <a:ext uri="{FF2B5EF4-FFF2-40B4-BE49-F238E27FC236}">
                  <a16:creationId xmlns:a16="http://schemas.microsoft.com/office/drawing/2014/main" id="{B60B1C44-C3A5-7F47-9810-8DC360124E1F}"/>
                </a:ext>
              </a:extLst>
            </p:cNvPr>
            <p:cNvSpPr txBox="1"/>
            <p:nvPr/>
          </p:nvSpPr>
          <p:spPr>
            <a:xfrm>
              <a:off x="2077184" y="2713810"/>
              <a:ext cx="964367" cy="400109"/>
            </a:xfrm>
            <a:prstGeom prst="rect">
              <a:avLst/>
            </a:prstGeom>
            <a:noFill/>
          </p:spPr>
          <p:txBody>
            <a:bodyPr wrap="none" rtlCol="0">
              <a:spAutoFit/>
            </a:bodyPr>
            <a:lstStyle/>
            <a:p>
              <a:r>
                <a:rPr lang="en-GB" sz="1350" dirty="0"/>
                <a:t>Design</a:t>
              </a:r>
            </a:p>
          </p:txBody>
        </p:sp>
        <p:sp>
          <p:nvSpPr>
            <p:cNvPr id="15" name="TextBox 14">
              <a:extLst>
                <a:ext uri="{FF2B5EF4-FFF2-40B4-BE49-F238E27FC236}">
                  <a16:creationId xmlns:a16="http://schemas.microsoft.com/office/drawing/2014/main" id="{3A2B26AB-B2E7-B94B-9E9B-163AF308AAA0}"/>
                </a:ext>
              </a:extLst>
            </p:cNvPr>
            <p:cNvSpPr txBox="1"/>
            <p:nvPr/>
          </p:nvSpPr>
          <p:spPr>
            <a:xfrm>
              <a:off x="5739876" y="2713810"/>
              <a:ext cx="1374735" cy="400109"/>
            </a:xfrm>
            <a:prstGeom prst="rect">
              <a:avLst/>
            </a:prstGeom>
            <a:noFill/>
          </p:spPr>
          <p:txBody>
            <a:bodyPr wrap="none" rtlCol="0">
              <a:spAutoFit/>
            </a:bodyPr>
            <a:lstStyle/>
            <a:p>
              <a:r>
                <a:rPr lang="en-GB" sz="1350" dirty="0"/>
                <a:t>Operations</a:t>
              </a:r>
            </a:p>
          </p:txBody>
        </p:sp>
        <p:sp>
          <p:nvSpPr>
            <p:cNvPr id="17" name="TextBox 16">
              <a:extLst>
                <a:ext uri="{FF2B5EF4-FFF2-40B4-BE49-F238E27FC236}">
                  <a16:creationId xmlns:a16="http://schemas.microsoft.com/office/drawing/2014/main" id="{A9D20E82-4C0D-7B41-8D1A-677876348F40}"/>
                </a:ext>
              </a:extLst>
            </p:cNvPr>
            <p:cNvSpPr txBox="1"/>
            <p:nvPr/>
          </p:nvSpPr>
          <p:spPr>
            <a:xfrm>
              <a:off x="3827228" y="2713810"/>
              <a:ext cx="1473641" cy="400109"/>
            </a:xfrm>
            <a:prstGeom prst="rect">
              <a:avLst/>
            </a:prstGeom>
            <a:noFill/>
          </p:spPr>
          <p:txBody>
            <a:bodyPr wrap="square" rtlCol="0">
              <a:spAutoFit/>
            </a:bodyPr>
            <a:lstStyle/>
            <a:p>
              <a:pPr algn="ctr"/>
              <a:r>
                <a:rPr lang="en-GB" sz="1350" dirty="0"/>
                <a:t>Production</a:t>
              </a:r>
            </a:p>
          </p:txBody>
        </p:sp>
      </p:grpSp>
      <p:sp>
        <p:nvSpPr>
          <p:cNvPr id="23" name="Google Shape;95;p20">
            <a:extLst>
              <a:ext uri="{FF2B5EF4-FFF2-40B4-BE49-F238E27FC236}">
                <a16:creationId xmlns:a16="http://schemas.microsoft.com/office/drawing/2014/main" id="{577F6DF3-37AF-5647-A46A-D52A5C81C25C}"/>
              </a:ext>
            </a:extLst>
          </p:cNvPr>
          <p:cNvSpPr txBox="1">
            <a:spLocks noGrp="1"/>
          </p:cNvSpPr>
          <p:nvPr>
            <p:ph type="title"/>
          </p:nvPr>
        </p:nvSpPr>
        <p:spPr>
          <a:xfrm>
            <a:off x="233775" y="374114"/>
            <a:ext cx="6390450" cy="429525"/>
          </a:xfrm>
          <a:prstGeom prst="rect">
            <a:avLst/>
          </a:prstGeom>
        </p:spPr>
        <p:txBody>
          <a:bodyPr spcFirstLastPara="1" wrap="square" lIns="68569" tIns="68569" rIns="68569" bIns="68569" anchor="t" anchorCtr="0">
            <a:noAutofit/>
          </a:bodyPr>
          <a:lstStyle/>
          <a:p>
            <a:r>
              <a:rPr lang="en" sz="2400" dirty="0"/>
              <a:t>Design vs Operations</a:t>
            </a:r>
            <a:endParaRPr sz="2400" dirty="0"/>
          </a:p>
        </p:txBody>
      </p:sp>
    </p:spTree>
    <p:extLst>
      <p:ext uri="{BB962C8B-B14F-4D97-AF65-F5344CB8AC3E}">
        <p14:creationId xmlns:p14="http://schemas.microsoft.com/office/powerpoint/2010/main" val="91993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5B7373-C98F-954B-B5CC-F6B67A9A17D9}"/>
              </a:ext>
            </a:extLst>
          </p:cNvPr>
          <p:cNvPicPr>
            <a:picLocks noChangeAspect="1"/>
          </p:cNvPicPr>
          <p:nvPr/>
        </p:nvPicPr>
        <p:blipFill rotWithShape="1">
          <a:blip r:embed="rId2"/>
          <a:srcRect l="9841" t="3069" r="45422" b="23834"/>
          <a:stretch/>
        </p:blipFill>
        <p:spPr>
          <a:xfrm>
            <a:off x="1363255" y="1424152"/>
            <a:ext cx="4131491" cy="2941622"/>
          </a:xfrm>
          <a:prstGeom prst="rect">
            <a:avLst/>
          </a:prstGeom>
        </p:spPr>
      </p:pic>
      <p:sp>
        <p:nvSpPr>
          <p:cNvPr id="10" name="Google Shape;95;p20">
            <a:extLst>
              <a:ext uri="{FF2B5EF4-FFF2-40B4-BE49-F238E27FC236}">
                <a16:creationId xmlns:a16="http://schemas.microsoft.com/office/drawing/2014/main" id="{0D12ED4C-60AD-8D4F-9494-1D87B3F99929}"/>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Design vs Operations</a:t>
            </a:r>
            <a:endParaRPr sz="2400" dirty="0"/>
          </a:p>
        </p:txBody>
      </p:sp>
    </p:spTree>
    <p:extLst>
      <p:ext uri="{BB962C8B-B14F-4D97-AF65-F5344CB8AC3E}">
        <p14:creationId xmlns:p14="http://schemas.microsoft.com/office/powerpoint/2010/main" val="400257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D94E07-BBE9-FE46-8B63-2A74732A1729}"/>
              </a:ext>
            </a:extLst>
          </p:cNvPr>
          <p:cNvPicPr>
            <a:picLocks noChangeAspect="1"/>
          </p:cNvPicPr>
          <p:nvPr/>
        </p:nvPicPr>
        <p:blipFill rotWithShape="1">
          <a:blip r:embed="rId2"/>
          <a:srcRect l="1391" t="30825" r="10261" b="25003"/>
          <a:stretch/>
        </p:blipFill>
        <p:spPr>
          <a:xfrm>
            <a:off x="231385" y="1862003"/>
            <a:ext cx="6392840" cy="1419494"/>
          </a:xfrm>
          <a:prstGeom prst="rect">
            <a:avLst/>
          </a:prstGeom>
        </p:spPr>
      </p:pic>
      <p:sp>
        <p:nvSpPr>
          <p:cNvPr id="8" name="Google Shape;95;p20">
            <a:extLst>
              <a:ext uri="{FF2B5EF4-FFF2-40B4-BE49-F238E27FC236}">
                <a16:creationId xmlns:a16="http://schemas.microsoft.com/office/drawing/2014/main" id="{D73E514E-AB7E-A54B-921A-316F5552D44E}"/>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Design vs Operations</a:t>
            </a:r>
            <a:endParaRPr sz="2400" dirty="0"/>
          </a:p>
        </p:txBody>
      </p:sp>
    </p:spTree>
    <p:extLst>
      <p:ext uri="{BB962C8B-B14F-4D97-AF65-F5344CB8AC3E}">
        <p14:creationId xmlns:p14="http://schemas.microsoft.com/office/powerpoint/2010/main" val="374207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 dirty="0"/>
              <a:t>Design Decisions</a:t>
            </a:r>
            <a:endParaRPr dirty="0"/>
          </a:p>
          <a:p>
            <a:pPr>
              <a:buClr>
                <a:srgbClr val="000000"/>
              </a:buClr>
              <a:buSzPts val="1100"/>
            </a:pPr>
            <a:r>
              <a:rPr lang="en-GB" dirty="0"/>
              <a:t>and Examples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3776" y="374400"/>
            <a:ext cx="6390450" cy="429525"/>
          </a:xfrm>
          <a:prstGeom prst="rect">
            <a:avLst/>
          </a:prstGeom>
        </p:spPr>
        <p:txBody>
          <a:bodyPr spcFirstLastPara="1" wrap="square" lIns="68569" tIns="68569" rIns="68569" bIns="68569" anchor="t" anchorCtr="0">
            <a:noAutofit/>
          </a:bodyPr>
          <a:lstStyle/>
          <a:p>
            <a:r>
              <a:rPr lang="en" dirty="0"/>
              <a:t>Agenda</a:t>
            </a:r>
            <a:endParaRPr dirty="0"/>
          </a:p>
        </p:txBody>
      </p:sp>
      <p:sp>
        <p:nvSpPr>
          <p:cNvPr id="61" name="Google Shape;61;p14"/>
          <p:cNvSpPr txBox="1">
            <a:spLocks noGrp="1"/>
          </p:cNvSpPr>
          <p:nvPr>
            <p:ph type="body" idx="1"/>
          </p:nvPr>
        </p:nvSpPr>
        <p:spPr>
          <a:xfrm>
            <a:off x="233776" y="1288669"/>
            <a:ext cx="6354803" cy="2780925"/>
          </a:xfrm>
          <a:prstGeom prst="rect">
            <a:avLst/>
          </a:prstGeom>
        </p:spPr>
        <p:txBody>
          <a:bodyPr spcFirstLastPara="1" wrap="square" lIns="68569" tIns="68569" rIns="68569" bIns="68569" anchor="t" anchorCtr="0">
            <a:noAutofit/>
          </a:bodyPr>
          <a:lstStyle/>
          <a:p>
            <a:pPr lvl="0"/>
            <a:r>
              <a:rPr lang="en-GB" sz="1600" dirty="0"/>
              <a:t>Introduction</a:t>
            </a:r>
          </a:p>
          <a:p>
            <a:pPr lvl="0"/>
            <a:r>
              <a:rPr lang="en-GB" sz="1600" dirty="0"/>
              <a:t>Engineering Doesn’t Require Complexity</a:t>
            </a:r>
          </a:p>
          <a:p>
            <a:pPr lvl="0"/>
            <a:r>
              <a:rPr lang="en" sz="1600" dirty="0"/>
              <a:t>Engineering Requires Tradeoffs</a:t>
            </a:r>
          </a:p>
          <a:p>
            <a:pPr lvl="0"/>
            <a:r>
              <a:rPr lang="en" sz="1600" dirty="0"/>
              <a:t>Design vs. Operations</a:t>
            </a:r>
          </a:p>
          <a:p>
            <a:pPr lvl="0"/>
            <a:r>
              <a:rPr lang="en" sz="1600" dirty="0"/>
              <a:t>Design Decisions and Examples</a:t>
            </a:r>
          </a:p>
          <a:p>
            <a:r>
              <a:rPr lang="en" sz="1600" dirty="0"/>
              <a:t>Questions / Insults / </a:t>
            </a:r>
            <a:r>
              <a:rPr lang="en-GB" sz="1600" dirty="0"/>
              <a:t>Solicitations</a:t>
            </a:r>
            <a:endParaRPr lang="en" sz="1600" dirty="0"/>
          </a:p>
          <a:p>
            <a:pPr lvl="0"/>
            <a:r>
              <a:rPr lang="en" sz="1600" dirty="0"/>
              <a:t>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233774" y="374400"/>
            <a:ext cx="6624225" cy="429525"/>
          </a:xfrm>
          <a:prstGeom prst="rect">
            <a:avLst/>
          </a:prstGeom>
        </p:spPr>
        <p:txBody>
          <a:bodyPr spcFirstLastPara="1" wrap="square" lIns="68569" tIns="68569" rIns="68569" bIns="68569" anchor="t" anchorCtr="0">
            <a:noAutofit/>
          </a:bodyPr>
          <a:lstStyle/>
          <a:p>
            <a:r>
              <a:rPr lang="en" sz="2400" dirty="0"/>
              <a:t>Design Decisions: Requirements and Cost</a:t>
            </a:r>
            <a:endParaRPr sz="2400" dirty="0"/>
          </a:p>
        </p:txBody>
      </p:sp>
      <p:sp>
        <p:nvSpPr>
          <p:cNvPr id="113" name="Google Shape;113;p23"/>
          <p:cNvSpPr txBox="1">
            <a:spLocks noGrp="1"/>
          </p:cNvSpPr>
          <p:nvPr>
            <p:ph type="body" idx="1"/>
          </p:nvPr>
        </p:nvSpPr>
        <p:spPr>
          <a:xfrm>
            <a:off x="233775" y="1254379"/>
            <a:ext cx="6390450" cy="2815215"/>
          </a:xfrm>
          <a:prstGeom prst="rect">
            <a:avLst/>
          </a:prstGeom>
        </p:spPr>
        <p:txBody>
          <a:bodyPr spcFirstLastPara="1" wrap="square" lIns="68569" tIns="68569" rIns="68569" bIns="68569" anchor="t" anchorCtr="0">
            <a:noAutofit/>
          </a:bodyPr>
          <a:lstStyle/>
          <a:p>
            <a:r>
              <a:rPr lang="en" sz="1600" dirty="0"/>
              <a:t>DO: Design a </a:t>
            </a:r>
            <a:r>
              <a:rPr lang="en-GB" sz="1600" dirty="0"/>
              <a:t>solution </a:t>
            </a:r>
            <a:r>
              <a:rPr lang="en" sz="1600" dirty="0"/>
              <a:t>that satisfies the problem definition</a:t>
            </a:r>
            <a:br>
              <a:rPr lang="en" sz="1600" dirty="0"/>
            </a:br>
            <a:endParaRPr sz="1600" dirty="0"/>
          </a:p>
          <a:p>
            <a:r>
              <a:rPr lang="en" sz="1600" dirty="0"/>
              <a:t>DON’T: Design what you think would be “like, so cool yeah!”</a:t>
            </a:r>
            <a:br>
              <a:rPr lang="en" sz="1600" dirty="0"/>
            </a:br>
            <a:endParaRPr sz="1600" dirty="0"/>
          </a:p>
          <a:p>
            <a:r>
              <a:rPr lang="en" sz="1600" dirty="0"/>
              <a:t>DO: Keep in mind the budgetary constraints</a:t>
            </a:r>
            <a:br>
              <a:rPr lang="en" sz="1600" dirty="0"/>
            </a:br>
            <a:endParaRPr sz="1600" dirty="0"/>
          </a:p>
          <a:p>
            <a:r>
              <a:rPr lang="en" sz="1600" dirty="0"/>
              <a:t>DON’T: Search def</a:t>
            </a:r>
            <a:r>
              <a:rPr lang="en-GB" sz="1600" dirty="0"/>
              <a:t>au</a:t>
            </a:r>
            <a:r>
              <a:rPr lang="en" sz="1600" dirty="0" err="1"/>
              <a:t>lt</a:t>
            </a:r>
            <a:r>
              <a:rPr lang="en" sz="1600" dirty="0"/>
              <a:t> to the cheapest possible solution</a:t>
            </a:r>
            <a:endParaRP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Example Scenario: Requirements</a:t>
            </a:r>
            <a:endParaRPr sz="2400" dirty="0"/>
          </a:p>
        </p:txBody>
      </p:sp>
      <p:pic>
        <p:nvPicPr>
          <p:cNvPr id="3" name="Picture 2">
            <a:extLst>
              <a:ext uri="{FF2B5EF4-FFF2-40B4-BE49-F238E27FC236}">
                <a16:creationId xmlns:a16="http://schemas.microsoft.com/office/drawing/2014/main" id="{AD5FD82C-7398-0948-BEE0-B48725DE1E7B}"/>
              </a:ext>
            </a:extLst>
          </p:cNvPr>
          <p:cNvPicPr>
            <a:picLocks noChangeAspect="1"/>
          </p:cNvPicPr>
          <p:nvPr/>
        </p:nvPicPr>
        <p:blipFill>
          <a:blip r:embed="rId3"/>
          <a:stretch>
            <a:fillRect/>
          </a:stretch>
        </p:blipFill>
        <p:spPr>
          <a:xfrm>
            <a:off x="3433198" y="1672963"/>
            <a:ext cx="3424802" cy="2091427"/>
          </a:xfrm>
          <a:prstGeom prst="rect">
            <a:avLst/>
          </a:prstGeom>
        </p:spPr>
      </p:pic>
      <p:pic>
        <p:nvPicPr>
          <p:cNvPr id="6" name="Picture 5">
            <a:extLst>
              <a:ext uri="{FF2B5EF4-FFF2-40B4-BE49-F238E27FC236}">
                <a16:creationId xmlns:a16="http://schemas.microsoft.com/office/drawing/2014/main" id="{D4E4968F-4561-F74A-B390-D638B9955C30}"/>
              </a:ext>
            </a:extLst>
          </p:cNvPr>
          <p:cNvPicPr>
            <a:picLocks noChangeAspect="1"/>
          </p:cNvPicPr>
          <p:nvPr/>
        </p:nvPicPr>
        <p:blipFill rotWithShape="1">
          <a:blip r:embed="rId4"/>
          <a:srcRect l="20395"/>
          <a:stretch/>
        </p:blipFill>
        <p:spPr>
          <a:xfrm>
            <a:off x="0" y="1672964"/>
            <a:ext cx="2656432" cy="2217704"/>
          </a:xfrm>
          <a:prstGeom prst="rect">
            <a:avLst/>
          </a:prstGeom>
        </p:spPr>
      </p:pic>
      <p:sp>
        <p:nvSpPr>
          <p:cNvPr id="11" name="TextBox 10">
            <a:extLst>
              <a:ext uri="{FF2B5EF4-FFF2-40B4-BE49-F238E27FC236}">
                <a16:creationId xmlns:a16="http://schemas.microsoft.com/office/drawing/2014/main" id="{B4D38562-C6F1-DD4B-A48F-4E013B19A7E1}"/>
              </a:ext>
            </a:extLst>
          </p:cNvPr>
          <p:cNvSpPr txBox="1"/>
          <p:nvPr/>
        </p:nvSpPr>
        <p:spPr>
          <a:xfrm>
            <a:off x="3429000" y="3930028"/>
            <a:ext cx="3429000" cy="788421"/>
          </a:xfrm>
          <a:prstGeom prst="rect">
            <a:avLst/>
          </a:prstGeom>
          <a:noFill/>
        </p:spPr>
        <p:txBody>
          <a:bodyPr wrap="square" rtlCol="0">
            <a:spAutoFit/>
          </a:bodyPr>
          <a:lstStyle/>
          <a:p>
            <a:pPr marL="342900" indent="-257175">
              <a:lnSpc>
                <a:spcPct val="115000"/>
              </a:lnSpc>
              <a:spcBef>
                <a:spcPts val="1200"/>
              </a:spcBef>
              <a:buClr>
                <a:schemeClr val="dk2"/>
              </a:buClr>
              <a:buSzPts val="1800"/>
              <a:buFont typeface="Arial"/>
              <a:buChar char="●"/>
            </a:pPr>
            <a:r>
              <a:rPr lang="en" sz="1600" dirty="0">
                <a:solidFill>
                  <a:schemeClr val="dk2"/>
                </a:solidFill>
              </a:rPr>
              <a:t>100G link = 85% spare capacity</a:t>
            </a:r>
          </a:p>
          <a:p>
            <a:pPr marL="342900" indent="-257175">
              <a:lnSpc>
                <a:spcPct val="115000"/>
              </a:lnSpc>
              <a:spcBef>
                <a:spcPts val="1200"/>
              </a:spcBef>
              <a:buClr>
                <a:schemeClr val="dk2"/>
              </a:buClr>
              <a:buSzPts val="1800"/>
              <a:buFont typeface="Arial"/>
              <a:buChar char="●"/>
            </a:pPr>
            <a:r>
              <a:rPr lang="en" sz="1600" dirty="0">
                <a:solidFill>
                  <a:schemeClr val="dk2"/>
                </a:solidFill>
              </a:rPr>
              <a:t>Operationally simpler</a:t>
            </a:r>
            <a:endParaRPr lang="en-GB" sz="1600" dirty="0">
              <a:solidFill>
                <a:schemeClr val="dk2"/>
              </a:solidFill>
            </a:endParaRPr>
          </a:p>
        </p:txBody>
      </p:sp>
      <p:sp>
        <p:nvSpPr>
          <p:cNvPr id="15" name="TextBox 14">
            <a:extLst>
              <a:ext uri="{FF2B5EF4-FFF2-40B4-BE49-F238E27FC236}">
                <a16:creationId xmlns:a16="http://schemas.microsoft.com/office/drawing/2014/main" id="{DD513F16-1BCB-7B40-8F00-3B0EAAA60172}"/>
              </a:ext>
            </a:extLst>
          </p:cNvPr>
          <p:cNvSpPr txBox="1"/>
          <p:nvPr/>
        </p:nvSpPr>
        <p:spPr>
          <a:xfrm>
            <a:off x="0" y="3932236"/>
            <a:ext cx="3429000" cy="788421"/>
          </a:xfrm>
          <a:prstGeom prst="rect">
            <a:avLst/>
          </a:prstGeom>
          <a:noFill/>
        </p:spPr>
        <p:txBody>
          <a:bodyPr wrap="square" rtlCol="0">
            <a:spAutoFit/>
          </a:bodyPr>
          <a:lstStyle/>
          <a:p>
            <a:pPr marL="342900" indent="-257175">
              <a:lnSpc>
                <a:spcPct val="115000"/>
              </a:lnSpc>
              <a:spcBef>
                <a:spcPts val="1200"/>
              </a:spcBef>
              <a:buClr>
                <a:schemeClr val="dk2"/>
              </a:buClr>
              <a:buSzPts val="1800"/>
              <a:buFont typeface="Arial"/>
              <a:buChar char="●"/>
            </a:pPr>
            <a:r>
              <a:rPr lang="en-GB" sz="1600" dirty="0">
                <a:solidFill>
                  <a:schemeClr val="dk2"/>
                </a:solidFill>
              </a:rPr>
              <a:t>Can easily add more 10G links</a:t>
            </a:r>
          </a:p>
          <a:p>
            <a:pPr marL="342900" indent="-257175">
              <a:lnSpc>
                <a:spcPct val="115000"/>
              </a:lnSpc>
              <a:spcBef>
                <a:spcPts val="1200"/>
              </a:spcBef>
              <a:buClr>
                <a:schemeClr val="dk2"/>
              </a:buClr>
              <a:buSzPts val="1800"/>
              <a:buFont typeface="Arial"/>
              <a:buChar char="●"/>
            </a:pPr>
            <a:r>
              <a:rPr lang="en-GB" sz="1600" dirty="0">
                <a:solidFill>
                  <a:schemeClr val="dk2"/>
                </a:solidFill>
              </a:rPr>
              <a:t>LAG/ECMP are “known” evils</a:t>
            </a:r>
          </a:p>
        </p:txBody>
      </p:sp>
      <p:sp>
        <p:nvSpPr>
          <p:cNvPr id="2" name="TextBox 1">
            <a:extLst>
              <a:ext uri="{FF2B5EF4-FFF2-40B4-BE49-F238E27FC236}">
                <a16:creationId xmlns:a16="http://schemas.microsoft.com/office/drawing/2014/main" id="{E0764AB2-D454-034B-BACA-E27BF397373B}"/>
              </a:ext>
            </a:extLst>
          </p:cNvPr>
          <p:cNvSpPr txBox="1"/>
          <p:nvPr/>
        </p:nvSpPr>
        <p:spPr>
          <a:xfrm>
            <a:off x="233776" y="1262495"/>
            <a:ext cx="4342856" cy="351378"/>
          </a:xfrm>
          <a:prstGeom prst="rect">
            <a:avLst/>
          </a:prstGeom>
          <a:noFill/>
        </p:spPr>
        <p:txBody>
          <a:bodyPr wrap="none" rtlCol="0">
            <a:spAutoFit/>
          </a:bodyPr>
          <a:lstStyle/>
          <a:p>
            <a:pPr lvl="0">
              <a:lnSpc>
                <a:spcPct val="115000"/>
              </a:lnSpc>
              <a:buClr>
                <a:srgbClr val="595959"/>
              </a:buClr>
              <a:buSzPts val="1800"/>
            </a:pPr>
            <a:r>
              <a:rPr lang="en-GB" sz="1600" dirty="0">
                <a:solidFill>
                  <a:srgbClr val="595959"/>
                </a:solidFill>
              </a:rPr>
              <a:t>Task: “I need 15G of connectivity from A to B”</a:t>
            </a:r>
          </a:p>
        </p:txBody>
      </p:sp>
      <p:sp>
        <p:nvSpPr>
          <p:cNvPr id="4" name="TextBox 3">
            <a:extLst>
              <a:ext uri="{FF2B5EF4-FFF2-40B4-BE49-F238E27FC236}">
                <a16:creationId xmlns:a16="http://schemas.microsoft.com/office/drawing/2014/main" id="{A7B1E6B6-3577-7B46-A641-21EC2CAA10DA}"/>
              </a:ext>
            </a:extLst>
          </p:cNvPr>
          <p:cNvSpPr txBox="1"/>
          <p:nvPr/>
        </p:nvSpPr>
        <p:spPr>
          <a:xfrm>
            <a:off x="841544" y="1788294"/>
            <a:ext cx="973343" cy="300082"/>
          </a:xfrm>
          <a:prstGeom prst="rect">
            <a:avLst/>
          </a:prstGeom>
          <a:solidFill>
            <a:schemeClr val="bg1"/>
          </a:solidFill>
        </p:spPr>
        <p:txBody>
          <a:bodyPr wrap="none" rtlCol="0">
            <a:spAutoFit/>
          </a:bodyPr>
          <a:lstStyle/>
          <a:p>
            <a:r>
              <a:rPr lang="en-GB" sz="1350" dirty="0"/>
              <a:t>2x10Gbps</a:t>
            </a:r>
          </a:p>
        </p:txBody>
      </p:sp>
      <p:sp>
        <p:nvSpPr>
          <p:cNvPr id="9" name="TextBox 8">
            <a:extLst>
              <a:ext uri="{FF2B5EF4-FFF2-40B4-BE49-F238E27FC236}">
                <a16:creationId xmlns:a16="http://schemas.microsoft.com/office/drawing/2014/main" id="{472799C7-4B8A-504B-B048-0F17C0A2003A}"/>
              </a:ext>
            </a:extLst>
          </p:cNvPr>
          <p:cNvSpPr txBox="1"/>
          <p:nvPr/>
        </p:nvSpPr>
        <p:spPr>
          <a:xfrm>
            <a:off x="4608738" y="1791405"/>
            <a:ext cx="1069524" cy="300082"/>
          </a:xfrm>
          <a:prstGeom prst="rect">
            <a:avLst/>
          </a:prstGeom>
          <a:solidFill>
            <a:schemeClr val="bg1"/>
          </a:solidFill>
        </p:spPr>
        <p:txBody>
          <a:bodyPr wrap="none" rtlCol="0">
            <a:spAutoFit/>
          </a:bodyPr>
          <a:lstStyle/>
          <a:p>
            <a:r>
              <a:rPr lang="en-GB" sz="1350" dirty="0"/>
              <a:t>1x100Gbps</a:t>
            </a:r>
          </a:p>
        </p:txBody>
      </p:sp>
    </p:spTree>
    <p:extLst>
      <p:ext uri="{BB962C8B-B14F-4D97-AF65-F5344CB8AC3E}">
        <p14:creationId xmlns:p14="http://schemas.microsoft.com/office/powerpoint/2010/main" val="285894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233776" y="374400"/>
            <a:ext cx="6390450" cy="429525"/>
          </a:xfrm>
          <a:prstGeom prst="rect">
            <a:avLst/>
          </a:prstGeom>
        </p:spPr>
        <p:txBody>
          <a:bodyPr spcFirstLastPara="1" wrap="square" lIns="68569" tIns="68569" rIns="68569" bIns="68569" anchor="t" anchorCtr="0">
            <a:noAutofit/>
          </a:bodyPr>
          <a:lstStyle/>
          <a:p>
            <a:r>
              <a:rPr lang="en" sz="2400" dirty="0"/>
              <a:t>Example Scenario: Cost</a:t>
            </a:r>
            <a:endParaRPr sz="2400" dirty="0"/>
          </a:p>
        </p:txBody>
      </p:sp>
      <p:sp>
        <p:nvSpPr>
          <p:cNvPr id="11" name="TextBox 10">
            <a:extLst>
              <a:ext uri="{FF2B5EF4-FFF2-40B4-BE49-F238E27FC236}">
                <a16:creationId xmlns:a16="http://schemas.microsoft.com/office/drawing/2014/main" id="{B4D38562-C6F1-DD4B-A48F-4E013B19A7E1}"/>
              </a:ext>
            </a:extLst>
          </p:cNvPr>
          <p:cNvSpPr txBox="1"/>
          <p:nvPr/>
        </p:nvSpPr>
        <p:spPr>
          <a:xfrm>
            <a:off x="3429000" y="4005998"/>
            <a:ext cx="3429000" cy="788421"/>
          </a:xfrm>
          <a:prstGeom prst="rect">
            <a:avLst/>
          </a:prstGeom>
          <a:noFill/>
        </p:spPr>
        <p:txBody>
          <a:bodyPr wrap="square" rtlCol="0">
            <a:spAutoFit/>
          </a:bodyPr>
          <a:lstStyle/>
          <a:p>
            <a:pPr marL="342900" indent="-257175">
              <a:lnSpc>
                <a:spcPct val="115000"/>
              </a:lnSpc>
              <a:spcBef>
                <a:spcPts val="1200"/>
              </a:spcBef>
              <a:buClr>
                <a:schemeClr val="dk2"/>
              </a:buClr>
              <a:buSzPts val="1800"/>
              <a:buFont typeface="Arial"/>
              <a:buChar char="●"/>
            </a:pPr>
            <a:r>
              <a:rPr lang="en" sz="1600" dirty="0">
                <a:solidFill>
                  <a:schemeClr val="dk2"/>
                </a:solidFill>
              </a:rPr>
              <a:t>100G port and optic is cheap</a:t>
            </a:r>
            <a:r>
              <a:rPr lang="en" sz="1600" i="1" dirty="0">
                <a:solidFill>
                  <a:schemeClr val="dk2"/>
                </a:solidFill>
              </a:rPr>
              <a:t>ish</a:t>
            </a:r>
          </a:p>
          <a:p>
            <a:pPr marL="342900" indent="-257175">
              <a:lnSpc>
                <a:spcPct val="115000"/>
              </a:lnSpc>
              <a:spcBef>
                <a:spcPts val="1200"/>
              </a:spcBef>
              <a:buClr>
                <a:schemeClr val="dk2"/>
              </a:buClr>
              <a:buSzPts val="1800"/>
              <a:buFont typeface="Arial"/>
              <a:buChar char="●"/>
            </a:pPr>
            <a:r>
              <a:rPr lang="en" sz="1600" dirty="0">
                <a:solidFill>
                  <a:schemeClr val="dk2"/>
                </a:solidFill>
              </a:rPr>
              <a:t>100G rental is not </a:t>
            </a:r>
            <a:r>
              <a:rPr lang="en" sz="1600" i="1" dirty="0">
                <a:solidFill>
                  <a:schemeClr val="dk2"/>
                </a:solidFill>
              </a:rPr>
              <a:t>as cheap</a:t>
            </a:r>
            <a:endParaRPr lang="en-GB" sz="1600" i="1" dirty="0">
              <a:solidFill>
                <a:schemeClr val="dk2"/>
              </a:solidFill>
            </a:endParaRPr>
          </a:p>
        </p:txBody>
      </p:sp>
      <p:sp>
        <p:nvSpPr>
          <p:cNvPr id="15" name="TextBox 14">
            <a:extLst>
              <a:ext uri="{FF2B5EF4-FFF2-40B4-BE49-F238E27FC236}">
                <a16:creationId xmlns:a16="http://schemas.microsoft.com/office/drawing/2014/main" id="{DD513F16-1BCB-7B40-8F00-3B0EAAA60172}"/>
              </a:ext>
            </a:extLst>
          </p:cNvPr>
          <p:cNvSpPr txBox="1"/>
          <p:nvPr/>
        </p:nvSpPr>
        <p:spPr>
          <a:xfrm>
            <a:off x="0" y="4005999"/>
            <a:ext cx="3429000" cy="788421"/>
          </a:xfrm>
          <a:prstGeom prst="rect">
            <a:avLst/>
          </a:prstGeom>
          <a:noFill/>
        </p:spPr>
        <p:txBody>
          <a:bodyPr wrap="square" rtlCol="0">
            <a:spAutoFit/>
          </a:bodyPr>
          <a:lstStyle/>
          <a:p>
            <a:pPr marL="342900" indent="-257175">
              <a:lnSpc>
                <a:spcPct val="115000"/>
              </a:lnSpc>
              <a:spcBef>
                <a:spcPts val="1200"/>
              </a:spcBef>
              <a:buClr>
                <a:schemeClr val="dk2"/>
              </a:buClr>
              <a:buSzPts val="1800"/>
              <a:buFont typeface="Arial"/>
              <a:buChar char="●"/>
            </a:pPr>
            <a:r>
              <a:rPr lang="en-GB" sz="1600" dirty="0">
                <a:solidFill>
                  <a:schemeClr val="dk2"/>
                </a:solidFill>
              </a:rPr>
              <a:t>10G ports and optics are cheap</a:t>
            </a:r>
          </a:p>
          <a:p>
            <a:pPr marL="342900" indent="-257175">
              <a:lnSpc>
                <a:spcPct val="115000"/>
              </a:lnSpc>
              <a:spcBef>
                <a:spcPts val="1200"/>
              </a:spcBef>
              <a:buClr>
                <a:schemeClr val="dk2"/>
              </a:buClr>
              <a:buSzPts val="1800"/>
              <a:buFont typeface="Arial"/>
              <a:buChar char="●"/>
            </a:pPr>
            <a:r>
              <a:rPr lang="en-GB" sz="1600" dirty="0">
                <a:solidFill>
                  <a:schemeClr val="dk2"/>
                </a:solidFill>
              </a:rPr>
              <a:t>10G rental is cheap</a:t>
            </a:r>
          </a:p>
        </p:txBody>
      </p:sp>
      <p:sp>
        <p:nvSpPr>
          <p:cNvPr id="7" name="TextBox 6">
            <a:extLst>
              <a:ext uri="{FF2B5EF4-FFF2-40B4-BE49-F238E27FC236}">
                <a16:creationId xmlns:a16="http://schemas.microsoft.com/office/drawing/2014/main" id="{A59E6E77-07BB-F04A-9900-2EACFE07A99C}"/>
              </a:ext>
            </a:extLst>
          </p:cNvPr>
          <p:cNvSpPr txBox="1"/>
          <p:nvPr/>
        </p:nvSpPr>
        <p:spPr>
          <a:xfrm>
            <a:off x="233776" y="1264997"/>
            <a:ext cx="4342856" cy="351378"/>
          </a:xfrm>
          <a:prstGeom prst="rect">
            <a:avLst/>
          </a:prstGeom>
          <a:noFill/>
        </p:spPr>
        <p:txBody>
          <a:bodyPr wrap="none" rtlCol="0">
            <a:spAutoFit/>
          </a:bodyPr>
          <a:lstStyle/>
          <a:p>
            <a:pPr lvl="0">
              <a:lnSpc>
                <a:spcPct val="115000"/>
              </a:lnSpc>
              <a:buClr>
                <a:srgbClr val="595959"/>
              </a:buClr>
              <a:buSzPts val="1800"/>
            </a:pPr>
            <a:r>
              <a:rPr lang="en-GB" sz="1600" dirty="0">
                <a:solidFill>
                  <a:srgbClr val="595959"/>
                </a:solidFill>
              </a:rPr>
              <a:t>Task: “I need 15G of connectivity from A to B”</a:t>
            </a:r>
          </a:p>
        </p:txBody>
      </p:sp>
      <p:pic>
        <p:nvPicPr>
          <p:cNvPr id="14" name="Picture 13">
            <a:extLst>
              <a:ext uri="{FF2B5EF4-FFF2-40B4-BE49-F238E27FC236}">
                <a16:creationId xmlns:a16="http://schemas.microsoft.com/office/drawing/2014/main" id="{586053F7-B93A-F64D-9D7E-344D166AEE9E}"/>
              </a:ext>
            </a:extLst>
          </p:cNvPr>
          <p:cNvPicPr>
            <a:picLocks noChangeAspect="1"/>
          </p:cNvPicPr>
          <p:nvPr/>
        </p:nvPicPr>
        <p:blipFill>
          <a:blip r:embed="rId3"/>
          <a:stretch>
            <a:fillRect/>
          </a:stretch>
        </p:blipFill>
        <p:spPr>
          <a:xfrm>
            <a:off x="3433198" y="1672963"/>
            <a:ext cx="3424802" cy="2091427"/>
          </a:xfrm>
          <a:prstGeom prst="rect">
            <a:avLst/>
          </a:prstGeom>
        </p:spPr>
      </p:pic>
      <p:pic>
        <p:nvPicPr>
          <p:cNvPr id="16" name="Picture 15">
            <a:extLst>
              <a:ext uri="{FF2B5EF4-FFF2-40B4-BE49-F238E27FC236}">
                <a16:creationId xmlns:a16="http://schemas.microsoft.com/office/drawing/2014/main" id="{5F7B605E-4DA7-5B41-8DB8-0D67A998DAE9}"/>
              </a:ext>
            </a:extLst>
          </p:cNvPr>
          <p:cNvPicPr>
            <a:picLocks noChangeAspect="1"/>
          </p:cNvPicPr>
          <p:nvPr/>
        </p:nvPicPr>
        <p:blipFill rotWithShape="1">
          <a:blip r:embed="rId4"/>
          <a:srcRect l="20395"/>
          <a:stretch/>
        </p:blipFill>
        <p:spPr>
          <a:xfrm>
            <a:off x="0" y="1672964"/>
            <a:ext cx="2656432" cy="2217704"/>
          </a:xfrm>
          <a:prstGeom prst="rect">
            <a:avLst/>
          </a:prstGeom>
        </p:spPr>
      </p:pic>
      <p:sp>
        <p:nvSpPr>
          <p:cNvPr id="17" name="TextBox 16">
            <a:extLst>
              <a:ext uri="{FF2B5EF4-FFF2-40B4-BE49-F238E27FC236}">
                <a16:creationId xmlns:a16="http://schemas.microsoft.com/office/drawing/2014/main" id="{6A1EC3E4-26D8-3C42-B876-1F2F845A1EF1}"/>
              </a:ext>
            </a:extLst>
          </p:cNvPr>
          <p:cNvSpPr txBox="1"/>
          <p:nvPr/>
        </p:nvSpPr>
        <p:spPr>
          <a:xfrm>
            <a:off x="841544" y="1788294"/>
            <a:ext cx="973343" cy="300082"/>
          </a:xfrm>
          <a:prstGeom prst="rect">
            <a:avLst/>
          </a:prstGeom>
          <a:solidFill>
            <a:schemeClr val="bg1"/>
          </a:solidFill>
        </p:spPr>
        <p:txBody>
          <a:bodyPr wrap="none" rtlCol="0">
            <a:spAutoFit/>
          </a:bodyPr>
          <a:lstStyle/>
          <a:p>
            <a:r>
              <a:rPr lang="en-GB" sz="1350" dirty="0"/>
              <a:t>2x10Gbps</a:t>
            </a:r>
          </a:p>
        </p:txBody>
      </p:sp>
      <p:sp>
        <p:nvSpPr>
          <p:cNvPr id="18" name="TextBox 17">
            <a:extLst>
              <a:ext uri="{FF2B5EF4-FFF2-40B4-BE49-F238E27FC236}">
                <a16:creationId xmlns:a16="http://schemas.microsoft.com/office/drawing/2014/main" id="{7B871A1F-CA6C-5A45-94C3-70DB549EB5A3}"/>
              </a:ext>
            </a:extLst>
          </p:cNvPr>
          <p:cNvSpPr txBox="1"/>
          <p:nvPr/>
        </p:nvSpPr>
        <p:spPr>
          <a:xfrm>
            <a:off x="4608738" y="1791405"/>
            <a:ext cx="1069524" cy="300082"/>
          </a:xfrm>
          <a:prstGeom prst="rect">
            <a:avLst/>
          </a:prstGeom>
          <a:solidFill>
            <a:schemeClr val="bg1"/>
          </a:solidFill>
        </p:spPr>
        <p:txBody>
          <a:bodyPr wrap="none" rtlCol="0">
            <a:spAutoFit/>
          </a:bodyPr>
          <a:lstStyle/>
          <a:p>
            <a:r>
              <a:rPr lang="en-GB" sz="1350" dirty="0"/>
              <a:t>1x100Gbps</a:t>
            </a:r>
          </a:p>
        </p:txBody>
      </p:sp>
    </p:spTree>
    <p:extLst>
      <p:ext uri="{BB962C8B-B14F-4D97-AF65-F5344CB8AC3E}">
        <p14:creationId xmlns:p14="http://schemas.microsoft.com/office/powerpoint/2010/main" val="335715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233774" y="374683"/>
            <a:ext cx="6624225" cy="429525"/>
          </a:xfrm>
          <a:prstGeom prst="rect">
            <a:avLst/>
          </a:prstGeom>
        </p:spPr>
        <p:txBody>
          <a:bodyPr spcFirstLastPara="1" wrap="square" lIns="68569" tIns="68569" rIns="68569" bIns="68569" anchor="t" anchorCtr="0">
            <a:noAutofit/>
          </a:bodyPr>
          <a:lstStyle/>
          <a:p>
            <a:r>
              <a:rPr lang="en" sz="2400" dirty="0"/>
              <a:t>Design Decisions: Scope and Deliverables</a:t>
            </a:r>
            <a:endParaRPr sz="2400" dirty="0"/>
          </a:p>
        </p:txBody>
      </p:sp>
      <p:sp>
        <p:nvSpPr>
          <p:cNvPr id="131" name="Google Shape;131;p26"/>
          <p:cNvSpPr txBox="1">
            <a:spLocks noGrp="1"/>
          </p:cNvSpPr>
          <p:nvPr>
            <p:ph type="body" idx="1"/>
          </p:nvPr>
        </p:nvSpPr>
        <p:spPr>
          <a:xfrm>
            <a:off x="233775" y="1249481"/>
            <a:ext cx="6390450" cy="2820113"/>
          </a:xfrm>
          <a:prstGeom prst="rect">
            <a:avLst/>
          </a:prstGeom>
        </p:spPr>
        <p:txBody>
          <a:bodyPr spcFirstLastPara="1" wrap="square" lIns="68569" tIns="68569" rIns="68569" bIns="68569" anchor="t" anchorCtr="0">
            <a:noAutofit/>
          </a:bodyPr>
          <a:lstStyle/>
          <a:p>
            <a:pPr lvl="0"/>
            <a:r>
              <a:rPr lang="en-GB" sz="1600" dirty="0"/>
              <a:t>DO: Clarify </a:t>
            </a:r>
            <a:r>
              <a:rPr lang="en-GB" sz="1600" i="1" dirty="0"/>
              <a:t>unambiguously</a:t>
            </a:r>
            <a:r>
              <a:rPr lang="en-GB" sz="1600" dirty="0"/>
              <a:t> what the project requirements are</a:t>
            </a:r>
            <a:br>
              <a:rPr lang="en-GB" sz="1600" dirty="0"/>
            </a:br>
            <a:r>
              <a:rPr lang="en-GB" sz="1600" dirty="0"/>
              <a:t>(ambiguity == problems)</a:t>
            </a:r>
            <a:br>
              <a:rPr lang="en-GB" sz="1600" dirty="0"/>
            </a:br>
            <a:endParaRPr lang="en-GB" sz="1600" dirty="0"/>
          </a:p>
          <a:p>
            <a:r>
              <a:rPr lang="en-GB" sz="1600" dirty="0"/>
              <a:t>DO: Confirm if the requirements can be broken down</a:t>
            </a:r>
            <a:br>
              <a:rPr lang="en-GB" sz="1600" dirty="0"/>
            </a:br>
            <a:r>
              <a:rPr lang="en-GB" sz="1600" dirty="0"/>
              <a:t>(time &gt; features)</a:t>
            </a:r>
            <a:endParaRP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233775" y="374114"/>
            <a:ext cx="6390450" cy="429525"/>
          </a:xfrm>
          <a:prstGeom prst="rect">
            <a:avLst/>
          </a:prstGeom>
        </p:spPr>
        <p:txBody>
          <a:bodyPr spcFirstLastPara="1" wrap="square" lIns="68569" tIns="68569" rIns="68569" bIns="68569" anchor="t" anchorCtr="0">
            <a:noAutofit/>
          </a:bodyPr>
          <a:lstStyle/>
          <a:p>
            <a:r>
              <a:rPr lang="en" sz="2400" dirty="0"/>
              <a:t>Example Scenario: Deliverables</a:t>
            </a:r>
            <a:endParaRPr sz="2400" dirty="0"/>
          </a:p>
        </p:txBody>
      </p:sp>
      <p:sp>
        <p:nvSpPr>
          <p:cNvPr id="137" name="Google Shape;137;p27"/>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marL="257175"/>
            <a:r>
              <a:rPr lang="en" sz="1600" dirty="0"/>
              <a:t>Deliverable “provide an Internet connection at location </a:t>
            </a:r>
            <a:r>
              <a:rPr lang="en" sz="1600" dirty="0" err="1"/>
              <a:t>xyz</a:t>
            </a:r>
            <a:r>
              <a:rPr lang="en" sz="1600" dirty="0"/>
              <a:t>”</a:t>
            </a:r>
            <a:endParaRPr sz="1600" dirty="0"/>
          </a:p>
          <a:p>
            <a:pPr>
              <a:spcBef>
                <a:spcPts val="1200"/>
              </a:spcBef>
              <a:buFont typeface="Courier New" panose="02070309020205020404" pitchFamily="49" charset="0"/>
              <a:buChar char="o"/>
            </a:pPr>
            <a:r>
              <a:rPr lang="en" sz="1600" dirty="0"/>
              <a:t>Too specific: “We’ll provide connectivity using four twisted pair copper cables, with each pair </a:t>
            </a:r>
            <a:r>
              <a:rPr lang="en-GB" sz="1600" dirty="0"/>
              <a:t>signalling</a:t>
            </a:r>
            <a:r>
              <a:rPr lang="en" sz="1600" dirty="0"/>
              <a:t> at a frequency of 125 </a:t>
            </a:r>
            <a:r>
              <a:rPr lang="en" sz="1600" dirty="0" err="1"/>
              <a:t>Mhz</a:t>
            </a:r>
            <a:r>
              <a:rPr lang="en" sz="1600" dirty="0"/>
              <a:t> using a 5-level encoding scheme, to achieve a Layer 1 bit rate of 1.25Gbps, with a 2.5 volt peak average differential per twisted copper pair to maintain DC balance…”</a:t>
            </a:r>
            <a:br>
              <a:rPr lang="en" sz="1600" dirty="0"/>
            </a:br>
            <a:endParaRPr sz="1600" dirty="0"/>
          </a:p>
          <a:p>
            <a:pPr>
              <a:buFont typeface="Courier New" panose="02070309020205020404" pitchFamily="49" charset="0"/>
              <a:buChar char="o"/>
            </a:pPr>
            <a:r>
              <a:rPr lang="en" sz="1600" dirty="0"/>
              <a:t>Not specific enough: “A 1Gbps handover interface”</a:t>
            </a:r>
            <a:br>
              <a:rPr lang="en" sz="1600" dirty="0"/>
            </a:br>
            <a:endParaRPr sz="1600" dirty="0"/>
          </a:p>
          <a:p>
            <a:pPr>
              <a:buFont typeface="Courier New" panose="02070309020205020404" pitchFamily="49" charset="0"/>
              <a:buChar char="o"/>
            </a:pPr>
            <a:r>
              <a:rPr lang="en" sz="1600" dirty="0"/>
              <a:t>Seems OK: “A 1000Base-T Ethernet handover interface using RJ45 terminated Cat5e cable”</a:t>
            </a:r>
            <a:endParaRPr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233775" y="374683"/>
            <a:ext cx="6390450" cy="429525"/>
          </a:xfrm>
          <a:prstGeom prst="rect">
            <a:avLst/>
          </a:prstGeom>
        </p:spPr>
        <p:txBody>
          <a:bodyPr spcFirstLastPara="1" wrap="square" lIns="68569" tIns="68569" rIns="68569" bIns="68569" anchor="t" anchorCtr="0">
            <a:noAutofit/>
          </a:bodyPr>
          <a:lstStyle/>
          <a:p>
            <a:r>
              <a:rPr lang="en" sz="2400" dirty="0"/>
              <a:t>Design Decisions: Scope and Deliverables</a:t>
            </a:r>
            <a:endParaRPr sz="2400" dirty="0"/>
          </a:p>
        </p:txBody>
      </p:sp>
      <p:sp>
        <p:nvSpPr>
          <p:cNvPr id="131" name="Google Shape;131;p26"/>
          <p:cNvSpPr txBox="1">
            <a:spLocks noGrp="1"/>
          </p:cNvSpPr>
          <p:nvPr>
            <p:ph type="body" idx="1"/>
          </p:nvPr>
        </p:nvSpPr>
        <p:spPr>
          <a:xfrm>
            <a:off x="233775" y="1249481"/>
            <a:ext cx="6390450" cy="2820113"/>
          </a:xfrm>
          <a:prstGeom prst="rect">
            <a:avLst/>
          </a:prstGeom>
        </p:spPr>
        <p:txBody>
          <a:bodyPr spcFirstLastPara="1" wrap="square" lIns="68569" tIns="68569" rIns="68569" bIns="68569" anchor="t" anchorCtr="0">
            <a:noAutofit/>
          </a:bodyPr>
          <a:lstStyle/>
          <a:p>
            <a:r>
              <a:rPr lang="en" sz="1600" dirty="0"/>
              <a:t>DON’T: Accept additions to the project scope or a reduction in the project deadline without the impact being accepted</a:t>
            </a:r>
          </a:p>
          <a:p>
            <a:endParaRPr lang="en" sz="1600" dirty="0"/>
          </a:p>
          <a:p>
            <a:r>
              <a:rPr lang="en" sz="1600" dirty="0"/>
              <a:t>DO: Document which teams/positions accepted the risks/limitations</a:t>
            </a:r>
            <a:endParaRPr sz="1600" dirty="0"/>
          </a:p>
        </p:txBody>
      </p:sp>
    </p:spTree>
    <p:extLst>
      <p:ext uri="{BB962C8B-B14F-4D97-AF65-F5344CB8AC3E}">
        <p14:creationId xmlns:p14="http://schemas.microsoft.com/office/powerpoint/2010/main" val="2729924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pPr>
              <a:buSzPts val="1100"/>
            </a:pPr>
            <a:r>
              <a:rPr lang="en" sz="2400" dirty="0"/>
              <a:t>Example Scenario: Scope</a:t>
            </a:r>
            <a:endParaRPr sz="2400" dirty="0"/>
          </a:p>
        </p:txBody>
      </p:sp>
      <p:sp>
        <p:nvSpPr>
          <p:cNvPr id="143" name="Google Shape;143;p28"/>
          <p:cNvSpPr txBox="1">
            <a:spLocks noGrp="1"/>
          </p:cNvSpPr>
          <p:nvPr>
            <p:ph type="body" idx="1"/>
          </p:nvPr>
        </p:nvSpPr>
        <p:spPr>
          <a:xfrm>
            <a:off x="233775" y="1507294"/>
            <a:ext cx="2398950" cy="2562300"/>
          </a:xfrm>
          <a:prstGeom prst="rect">
            <a:avLst/>
          </a:prstGeom>
        </p:spPr>
        <p:txBody>
          <a:bodyPr spcFirstLastPara="1" wrap="square" lIns="68569" tIns="68569" rIns="68569" bIns="68569" anchor="t" anchorCtr="0">
            <a:noAutofit/>
          </a:bodyPr>
          <a:lstStyle/>
          <a:p>
            <a:pPr marL="0" indent="0">
              <a:spcAft>
                <a:spcPts val="1200"/>
              </a:spcAft>
              <a:buNone/>
            </a:pPr>
            <a:r>
              <a:rPr lang="en" sz="1600" dirty="0"/>
              <a:t>In this example engineers designed and tested each section of the network in isolation; the final end-to-end test was a failure, very close to the project deadline.</a:t>
            </a:r>
          </a:p>
        </p:txBody>
      </p:sp>
      <p:pic>
        <p:nvPicPr>
          <p:cNvPr id="144" name="Google Shape;144;p28"/>
          <p:cNvPicPr preferRelativeResize="0"/>
          <p:nvPr/>
        </p:nvPicPr>
        <p:blipFill>
          <a:blip r:embed="rId3">
            <a:alphaModFix/>
          </a:blip>
          <a:stretch>
            <a:fillRect/>
          </a:stretch>
        </p:blipFill>
        <p:spPr>
          <a:xfrm>
            <a:off x="2632650" y="1476404"/>
            <a:ext cx="4200525" cy="2593181"/>
          </a:xfrm>
          <a:prstGeom prst="rect">
            <a:avLst/>
          </a:prstGeom>
          <a:noFill/>
          <a:ln>
            <a:noFill/>
          </a:ln>
        </p:spPr>
      </p:pic>
      <p:cxnSp>
        <p:nvCxnSpPr>
          <p:cNvPr id="145" name="Google Shape;145;p28"/>
          <p:cNvCxnSpPr/>
          <p:nvPr/>
        </p:nvCxnSpPr>
        <p:spPr>
          <a:xfrm>
            <a:off x="3550875" y="1470731"/>
            <a:ext cx="0" cy="2602350"/>
          </a:xfrm>
          <a:prstGeom prst="straightConnector1">
            <a:avLst/>
          </a:prstGeom>
          <a:noFill/>
          <a:ln w="9525" cap="flat" cmpd="sng">
            <a:solidFill>
              <a:srgbClr val="FF0000"/>
            </a:solidFill>
            <a:prstDash val="dot"/>
            <a:round/>
            <a:headEnd type="none" w="med" len="med"/>
            <a:tailEnd type="none" w="med" len="med"/>
          </a:ln>
        </p:spPr>
      </p:cxnSp>
      <p:cxnSp>
        <p:nvCxnSpPr>
          <p:cNvPr id="146" name="Google Shape;146;p28"/>
          <p:cNvCxnSpPr/>
          <p:nvPr/>
        </p:nvCxnSpPr>
        <p:spPr>
          <a:xfrm>
            <a:off x="4765369" y="1471829"/>
            <a:ext cx="0" cy="2602350"/>
          </a:xfrm>
          <a:prstGeom prst="straightConnector1">
            <a:avLst/>
          </a:prstGeom>
          <a:noFill/>
          <a:ln w="9525" cap="flat" cmpd="sng">
            <a:solidFill>
              <a:srgbClr val="FF0000"/>
            </a:solidFill>
            <a:prstDash val="dot"/>
            <a:round/>
            <a:headEnd type="none" w="med" len="med"/>
            <a:tailEnd type="none" w="med" len="med"/>
          </a:ln>
        </p:spPr>
      </p:cxnSp>
      <p:cxnSp>
        <p:nvCxnSpPr>
          <p:cNvPr id="147" name="Google Shape;147;p28"/>
          <p:cNvCxnSpPr/>
          <p:nvPr/>
        </p:nvCxnSpPr>
        <p:spPr>
          <a:xfrm>
            <a:off x="6017738" y="1406231"/>
            <a:ext cx="0" cy="2602350"/>
          </a:xfrm>
          <a:prstGeom prst="straightConnector1">
            <a:avLst/>
          </a:prstGeom>
          <a:noFill/>
          <a:ln w="9525" cap="flat" cmpd="sng">
            <a:solidFill>
              <a:srgbClr val="FF0000"/>
            </a:solidFill>
            <a:prstDash val="dot"/>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33774" y="374115"/>
            <a:ext cx="6624225" cy="429525"/>
          </a:xfrm>
          <a:prstGeom prst="rect">
            <a:avLst/>
          </a:prstGeom>
        </p:spPr>
        <p:txBody>
          <a:bodyPr spcFirstLastPara="1" wrap="square" lIns="68569" tIns="68569" rIns="68569" bIns="68569" anchor="t" anchorCtr="0">
            <a:noAutofit/>
          </a:bodyPr>
          <a:lstStyle/>
          <a:p>
            <a:r>
              <a:rPr lang="en" sz="2400" dirty="0"/>
              <a:t>Design Decisions: Documentation and Support</a:t>
            </a:r>
            <a:endParaRPr sz="2400" dirty="0"/>
          </a:p>
        </p:txBody>
      </p:sp>
      <p:sp>
        <p:nvSpPr>
          <p:cNvPr id="153" name="Google Shape;153;p29"/>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lvl="0"/>
            <a:r>
              <a:rPr lang="en" sz="1600" dirty="0"/>
              <a:t>DO: Think about how you will document the solution. </a:t>
            </a:r>
            <a:r>
              <a:rPr lang="en-GB" sz="1600" dirty="0"/>
              <a:t>If you can’t easily explain it, how will others understand it?</a:t>
            </a:r>
            <a:br>
              <a:rPr lang="en" sz="1600" dirty="0"/>
            </a:br>
            <a:endParaRPr sz="1600" dirty="0"/>
          </a:p>
          <a:p>
            <a:r>
              <a:rPr lang="en" sz="1600" dirty="0"/>
              <a:t>DO: Think about how on-call engineers will have to troubleshoot the solution at 03.00 AM</a:t>
            </a:r>
            <a:br>
              <a:rPr lang="en" sz="1600" dirty="0"/>
            </a:br>
            <a:r>
              <a:rPr lang="en" sz="1600" dirty="0"/>
              <a:t>(HLA, HLD, LLD, config templates, wiki, KB articles, cheat-sheets)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3" name="Group 2">
            <a:extLst>
              <a:ext uri="{FF2B5EF4-FFF2-40B4-BE49-F238E27FC236}">
                <a16:creationId xmlns:a16="http://schemas.microsoft.com/office/drawing/2014/main" id="{E52626F7-C8A8-974B-AB06-FC6CA4E8D087}"/>
              </a:ext>
            </a:extLst>
          </p:cNvPr>
          <p:cNvGrpSpPr/>
          <p:nvPr/>
        </p:nvGrpSpPr>
        <p:grpSpPr>
          <a:xfrm>
            <a:off x="1404000" y="1466794"/>
            <a:ext cx="4050000" cy="2700000"/>
            <a:chOff x="1872000" y="1098475"/>
            <a:chExt cx="5400000" cy="3600000"/>
          </a:xfrm>
        </p:grpSpPr>
        <p:sp>
          <p:nvSpPr>
            <p:cNvPr id="5" name="Oval 4">
              <a:extLst>
                <a:ext uri="{FF2B5EF4-FFF2-40B4-BE49-F238E27FC236}">
                  <a16:creationId xmlns:a16="http://schemas.microsoft.com/office/drawing/2014/main" id="{C72F7C80-4448-D141-AEA9-240DA3FC20F4}"/>
                </a:ext>
              </a:extLst>
            </p:cNvPr>
            <p:cNvSpPr/>
            <p:nvPr/>
          </p:nvSpPr>
          <p:spPr>
            <a:xfrm>
              <a:off x="18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Oval 5">
              <a:extLst>
                <a:ext uri="{FF2B5EF4-FFF2-40B4-BE49-F238E27FC236}">
                  <a16:creationId xmlns:a16="http://schemas.microsoft.com/office/drawing/2014/main" id="{1E2D9265-959D-1643-B95A-0E7F680BB806}"/>
                </a:ext>
              </a:extLst>
            </p:cNvPr>
            <p:cNvSpPr/>
            <p:nvPr/>
          </p:nvSpPr>
          <p:spPr>
            <a:xfrm>
              <a:off x="3672000" y="1098475"/>
              <a:ext cx="3600000" cy="3600000"/>
            </a:xfrm>
            <a:prstGeom prst="ellipse">
              <a:avLst/>
            </a:prstGeom>
            <a:solidFill>
              <a:srgbClr val="00B0F0">
                <a:alpha val="2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 name="TextBox 13">
              <a:extLst>
                <a:ext uri="{FF2B5EF4-FFF2-40B4-BE49-F238E27FC236}">
                  <a16:creationId xmlns:a16="http://schemas.microsoft.com/office/drawing/2014/main" id="{B60B1C44-C3A5-7F47-9810-8DC360124E1F}"/>
                </a:ext>
              </a:extLst>
            </p:cNvPr>
            <p:cNvSpPr txBox="1"/>
            <p:nvPr/>
          </p:nvSpPr>
          <p:spPr>
            <a:xfrm>
              <a:off x="2077184" y="2713810"/>
              <a:ext cx="964367" cy="400109"/>
            </a:xfrm>
            <a:prstGeom prst="rect">
              <a:avLst/>
            </a:prstGeom>
            <a:noFill/>
          </p:spPr>
          <p:txBody>
            <a:bodyPr wrap="none" rtlCol="0">
              <a:spAutoFit/>
            </a:bodyPr>
            <a:lstStyle/>
            <a:p>
              <a:r>
                <a:rPr lang="en-GB" sz="1350" dirty="0"/>
                <a:t>Design</a:t>
              </a:r>
            </a:p>
          </p:txBody>
        </p:sp>
        <p:sp>
          <p:nvSpPr>
            <p:cNvPr id="15" name="TextBox 14">
              <a:extLst>
                <a:ext uri="{FF2B5EF4-FFF2-40B4-BE49-F238E27FC236}">
                  <a16:creationId xmlns:a16="http://schemas.microsoft.com/office/drawing/2014/main" id="{3A2B26AB-B2E7-B94B-9E9B-163AF308AAA0}"/>
                </a:ext>
              </a:extLst>
            </p:cNvPr>
            <p:cNvSpPr txBox="1"/>
            <p:nvPr/>
          </p:nvSpPr>
          <p:spPr>
            <a:xfrm>
              <a:off x="5739876" y="2713810"/>
              <a:ext cx="1374735" cy="400109"/>
            </a:xfrm>
            <a:prstGeom prst="rect">
              <a:avLst/>
            </a:prstGeom>
            <a:noFill/>
          </p:spPr>
          <p:txBody>
            <a:bodyPr wrap="none" rtlCol="0">
              <a:spAutoFit/>
            </a:bodyPr>
            <a:lstStyle/>
            <a:p>
              <a:r>
                <a:rPr lang="en-GB" sz="1350" dirty="0"/>
                <a:t>Operations</a:t>
              </a:r>
            </a:p>
          </p:txBody>
        </p:sp>
        <p:sp>
          <p:nvSpPr>
            <p:cNvPr id="17" name="TextBox 16">
              <a:extLst>
                <a:ext uri="{FF2B5EF4-FFF2-40B4-BE49-F238E27FC236}">
                  <a16:creationId xmlns:a16="http://schemas.microsoft.com/office/drawing/2014/main" id="{A9D20E82-4C0D-7B41-8D1A-677876348F40}"/>
                </a:ext>
              </a:extLst>
            </p:cNvPr>
            <p:cNvSpPr txBox="1"/>
            <p:nvPr/>
          </p:nvSpPr>
          <p:spPr>
            <a:xfrm>
              <a:off x="3816627" y="2713810"/>
              <a:ext cx="1484243" cy="400109"/>
            </a:xfrm>
            <a:prstGeom prst="rect">
              <a:avLst/>
            </a:prstGeom>
            <a:noFill/>
          </p:spPr>
          <p:txBody>
            <a:bodyPr wrap="square" rtlCol="0">
              <a:spAutoFit/>
            </a:bodyPr>
            <a:lstStyle/>
            <a:p>
              <a:pPr algn="ctr"/>
              <a:r>
                <a:rPr lang="en-GB" sz="1350" dirty="0"/>
                <a:t>Production</a:t>
              </a:r>
            </a:p>
          </p:txBody>
        </p:sp>
      </p:grpSp>
      <p:sp>
        <p:nvSpPr>
          <p:cNvPr id="23" name="Google Shape;95;p20">
            <a:extLst>
              <a:ext uri="{FF2B5EF4-FFF2-40B4-BE49-F238E27FC236}">
                <a16:creationId xmlns:a16="http://schemas.microsoft.com/office/drawing/2014/main" id="{577F6DF3-37AF-5647-A46A-D52A5C81C25C}"/>
              </a:ext>
            </a:extLst>
          </p:cNvPr>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pPr lvl="0"/>
            <a:r>
              <a:rPr lang="en" sz="2400" dirty="0"/>
              <a:t>Design Decisions: Documentation and Support</a:t>
            </a:r>
            <a:endParaRPr sz="2400" dirty="0"/>
          </a:p>
        </p:txBody>
      </p:sp>
    </p:spTree>
    <p:extLst>
      <p:ext uri="{BB962C8B-B14F-4D97-AF65-F5344CB8AC3E}">
        <p14:creationId xmlns:p14="http://schemas.microsoft.com/office/powerpoint/2010/main" val="332633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r>
              <a:rPr lang="en" sz="2400" dirty="0"/>
              <a:t>Design Decisions: Documentation and Support</a:t>
            </a:r>
            <a:endParaRPr sz="2400" dirty="0"/>
          </a:p>
        </p:txBody>
      </p:sp>
      <p:sp>
        <p:nvSpPr>
          <p:cNvPr id="153" name="Google Shape;153;p29"/>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 sz="1600" dirty="0"/>
              <a:t>DO: Try to be </a:t>
            </a:r>
            <a:r>
              <a:rPr lang="en" sz="1600" i="1" dirty="0"/>
              <a:t>so</a:t>
            </a:r>
            <a:r>
              <a:rPr lang="en" sz="1600" dirty="0"/>
              <a:t> specific in your documentation that you don’t need configuration examples</a:t>
            </a:r>
            <a:br>
              <a:rPr lang="en" sz="1600" dirty="0"/>
            </a:br>
            <a:r>
              <a:rPr lang="en" sz="1600" dirty="0"/>
              <a:t>(they are the code comments of network engineering)</a:t>
            </a:r>
            <a:br>
              <a:rPr lang="en" sz="1600" dirty="0"/>
            </a:br>
            <a:endParaRPr lang="en" sz="1600" dirty="0"/>
          </a:p>
          <a:p>
            <a:pPr lvl="0"/>
            <a:r>
              <a:rPr lang="en-GB" sz="1600" dirty="0"/>
              <a:t>DON’T: Mix disciplines, try to make failure domains that a single person or team can troubleshoot</a:t>
            </a:r>
            <a:endParaRPr sz="1600" dirty="0"/>
          </a:p>
        </p:txBody>
      </p:sp>
    </p:spTree>
    <p:extLst>
      <p:ext uri="{BB962C8B-B14F-4D97-AF65-F5344CB8AC3E}">
        <p14:creationId xmlns:p14="http://schemas.microsoft.com/office/powerpoint/2010/main" val="28479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3775" y="372615"/>
            <a:ext cx="6390450" cy="429525"/>
          </a:xfrm>
          <a:prstGeom prst="rect">
            <a:avLst/>
          </a:prstGeom>
          <a:noFill/>
          <a:ln>
            <a:noFill/>
          </a:ln>
        </p:spPr>
        <p:txBody>
          <a:bodyPr spcFirstLastPara="1" wrap="square" lIns="68569" tIns="68569" rIns="68569" bIns="68569" anchor="t" anchorCtr="0">
            <a:noAutofit/>
          </a:bodyPr>
          <a:lstStyle/>
          <a:p>
            <a:r>
              <a:rPr lang="en" sz="2400" dirty="0"/>
              <a:t>Introduction</a:t>
            </a:r>
            <a:endParaRPr sz="2400" dirty="0"/>
          </a:p>
        </p:txBody>
      </p:sp>
      <p:sp>
        <p:nvSpPr>
          <p:cNvPr id="61" name="Google Shape;61;p14"/>
          <p:cNvSpPr txBox="1">
            <a:spLocks noGrp="1"/>
          </p:cNvSpPr>
          <p:nvPr>
            <p:ph type="body" idx="1"/>
          </p:nvPr>
        </p:nvSpPr>
        <p:spPr>
          <a:xfrm>
            <a:off x="233775" y="1288669"/>
            <a:ext cx="6390450" cy="3052691"/>
          </a:xfrm>
          <a:prstGeom prst="rect">
            <a:avLst/>
          </a:prstGeom>
        </p:spPr>
        <p:txBody>
          <a:bodyPr spcFirstLastPara="1" wrap="square" lIns="68569" tIns="68569" rIns="68569" bIns="68569" anchor="t" anchorCtr="0">
            <a:noAutofit/>
          </a:bodyPr>
          <a:lstStyle/>
          <a:p>
            <a:r>
              <a:rPr lang="en-GB" sz="1600" dirty="0"/>
              <a:t>Who:</a:t>
            </a:r>
          </a:p>
          <a:p>
            <a:pPr lvl="1" indent="-257175">
              <a:spcBef>
                <a:spcPts val="0"/>
              </a:spcBef>
              <a:buSzPts val="1800"/>
              <a:buChar char="●"/>
            </a:pPr>
            <a:r>
              <a:rPr lang="en-GB" sz="1600" dirty="0"/>
              <a:t>James Bensley</a:t>
            </a:r>
            <a:br>
              <a:rPr lang="en-GB" sz="1600" dirty="0"/>
            </a:br>
            <a:endParaRPr lang="en-GB" sz="1600" dirty="0"/>
          </a:p>
          <a:p>
            <a:pPr lvl="1" indent="-257175">
              <a:spcBef>
                <a:spcPts val="0"/>
              </a:spcBef>
              <a:buSzPts val="1800"/>
              <a:buChar char="●"/>
            </a:pPr>
            <a:r>
              <a:rPr lang="en-GB" sz="1600" dirty="0"/>
              <a:t>Designing/building/supporting/</a:t>
            </a:r>
            <a:r>
              <a:rPr lang="en-GB" sz="1600" u="sng" dirty="0"/>
              <a:t>decommissioning</a:t>
            </a:r>
            <a:r>
              <a:rPr lang="en-GB" sz="1600" dirty="0"/>
              <a:t> for 10+ years</a:t>
            </a:r>
            <a:br>
              <a:rPr lang="en-GB" sz="1600" dirty="0"/>
            </a:br>
            <a:endParaRPr lang="en-GB" sz="1600" dirty="0"/>
          </a:p>
          <a:p>
            <a:pPr lvl="1" indent="-257175">
              <a:spcBef>
                <a:spcPts val="0"/>
              </a:spcBef>
              <a:buSzPts val="1800"/>
              <a:buChar char="●"/>
            </a:pPr>
            <a:r>
              <a:rPr lang="en-GB" sz="1600" dirty="0"/>
              <a:t>I’ve broken many things, and designed many monstrosities…</a:t>
            </a:r>
          </a:p>
        </p:txBody>
      </p:sp>
    </p:spTree>
    <p:extLst>
      <p:ext uri="{BB962C8B-B14F-4D97-AF65-F5344CB8AC3E}">
        <p14:creationId xmlns:p14="http://schemas.microsoft.com/office/powerpoint/2010/main" val="81230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33774" y="376160"/>
            <a:ext cx="6624225" cy="429525"/>
          </a:xfrm>
          <a:prstGeom prst="rect">
            <a:avLst/>
          </a:prstGeom>
        </p:spPr>
        <p:txBody>
          <a:bodyPr spcFirstLastPara="1" wrap="square" lIns="68569" tIns="68569" rIns="68569" bIns="68569" anchor="t" anchorCtr="0">
            <a:noAutofit/>
          </a:bodyPr>
          <a:lstStyle/>
          <a:p>
            <a:r>
              <a:rPr lang="en" sz="2400" dirty="0"/>
              <a:t>Example Scenario: Documentation and Support</a:t>
            </a:r>
            <a:endParaRPr sz="2400" dirty="0"/>
          </a:p>
        </p:txBody>
      </p:sp>
      <p:sp>
        <p:nvSpPr>
          <p:cNvPr id="159" name="Google Shape;159;p30"/>
          <p:cNvSpPr txBox="1">
            <a:spLocks noGrp="1"/>
          </p:cNvSpPr>
          <p:nvPr>
            <p:ph type="body" idx="1"/>
          </p:nvPr>
        </p:nvSpPr>
        <p:spPr>
          <a:xfrm>
            <a:off x="233775" y="1282763"/>
            <a:ext cx="6390450" cy="1064456"/>
          </a:xfrm>
          <a:prstGeom prst="rect">
            <a:avLst/>
          </a:prstGeom>
        </p:spPr>
        <p:txBody>
          <a:bodyPr spcFirstLastPara="1" wrap="square" lIns="68569" tIns="68569" rIns="68569" bIns="68569" anchor="t" anchorCtr="0">
            <a:noAutofit/>
          </a:bodyPr>
          <a:lstStyle/>
          <a:p>
            <a:pPr marL="0" indent="0">
              <a:spcAft>
                <a:spcPts val="1200"/>
              </a:spcAft>
              <a:buNone/>
            </a:pPr>
            <a:r>
              <a:rPr lang="en" sz="1600" dirty="0"/>
              <a:t>In this example, 1</a:t>
            </a:r>
            <a:r>
              <a:rPr lang="en" sz="1600" baseline="30000" dirty="0"/>
              <a:t>st</a:t>
            </a:r>
            <a:r>
              <a:rPr lang="en" sz="1600" dirty="0"/>
              <a:t> line </a:t>
            </a:r>
            <a:r>
              <a:rPr lang="en" sz="1600" i="1" dirty="0"/>
              <a:t>network</a:t>
            </a:r>
            <a:r>
              <a:rPr lang="en" sz="1600" dirty="0"/>
              <a:t> support personal were expected to log into Linux </a:t>
            </a:r>
            <a:r>
              <a:rPr lang="en" sz="1600" i="1" dirty="0"/>
              <a:t>servers</a:t>
            </a:r>
            <a:r>
              <a:rPr lang="en" sz="1600" dirty="0"/>
              <a:t> and troubleshoot interface connectivity to ascertain why BGP on a router wasn’t working!</a:t>
            </a:r>
            <a:endParaRPr sz="1600" dirty="0"/>
          </a:p>
        </p:txBody>
      </p:sp>
      <p:pic>
        <p:nvPicPr>
          <p:cNvPr id="160" name="Google Shape;160;p30"/>
          <p:cNvPicPr preferRelativeResize="0"/>
          <p:nvPr/>
        </p:nvPicPr>
        <p:blipFill>
          <a:blip r:embed="rId3">
            <a:alphaModFix/>
          </a:blip>
          <a:stretch>
            <a:fillRect/>
          </a:stretch>
        </p:blipFill>
        <p:spPr>
          <a:xfrm>
            <a:off x="3523837" y="2571751"/>
            <a:ext cx="3100388" cy="1564481"/>
          </a:xfrm>
          <a:prstGeom prst="rect">
            <a:avLst/>
          </a:prstGeom>
          <a:noFill/>
          <a:ln>
            <a:noFill/>
          </a:ln>
        </p:spPr>
      </p:pic>
      <p:pic>
        <p:nvPicPr>
          <p:cNvPr id="161" name="Google Shape;161;p30"/>
          <p:cNvPicPr preferRelativeResize="0"/>
          <p:nvPr/>
        </p:nvPicPr>
        <p:blipFill>
          <a:blip r:embed="rId4">
            <a:alphaModFix/>
          </a:blip>
          <a:stretch>
            <a:fillRect/>
          </a:stretch>
        </p:blipFill>
        <p:spPr>
          <a:xfrm>
            <a:off x="233775" y="2671763"/>
            <a:ext cx="3028950" cy="14644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233774" y="374115"/>
            <a:ext cx="6624225" cy="429525"/>
          </a:xfrm>
          <a:prstGeom prst="rect">
            <a:avLst/>
          </a:prstGeom>
        </p:spPr>
        <p:txBody>
          <a:bodyPr spcFirstLastPara="1" wrap="square" lIns="68569" tIns="68569" rIns="68569" bIns="68569" anchor="t" anchorCtr="0">
            <a:noAutofit/>
          </a:bodyPr>
          <a:lstStyle/>
          <a:p>
            <a:r>
              <a:rPr lang="en" sz="2400" dirty="0"/>
              <a:t>Design Decisions: Standardisation and Monitoring</a:t>
            </a:r>
            <a:endParaRPr sz="2400" dirty="0"/>
          </a:p>
        </p:txBody>
      </p:sp>
      <p:sp>
        <p:nvSpPr>
          <p:cNvPr id="167" name="Google Shape;167;p31"/>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214313" indent="-214313">
              <a:spcAft>
                <a:spcPts val="1200"/>
              </a:spcAft>
            </a:pPr>
            <a:r>
              <a:rPr lang="en-GB" sz="1600" dirty="0"/>
              <a:t>DO: Standardisation is a major factor of scalability and reducing time to repair, use standardised products and services as much as possible</a:t>
            </a:r>
            <a:br>
              <a:rPr lang="en-GB" sz="1600" dirty="0"/>
            </a:br>
            <a:endParaRPr lang="en-GB" sz="1600" dirty="0"/>
          </a:p>
          <a:p>
            <a:pPr marL="214313" indent="-214313">
              <a:spcAft>
                <a:spcPts val="1200"/>
              </a:spcAft>
            </a:pPr>
            <a:r>
              <a:rPr lang="en-GB" sz="1600" dirty="0"/>
              <a:t>DO: Accept non-standard </a:t>
            </a:r>
            <a:r>
              <a:rPr lang="en-GB" sz="1600" i="1" dirty="0"/>
              <a:t>ideas</a:t>
            </a:r>
            <a:r>
              <a:rPr lang="en-GB" sz="1600" dirty="0"/>
              <a:t>, every product catalogue starts empty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r>
              <a:rPr lang="en" sz="2400" dirty="0"/>
              <a:t>Design Decisions: Standardisation and Monitoring</a:t>
            </a:r>
            <a:endParaRPr sz="2400" dirty="0"/>
          </a:p>
        </p:txBody>
      </p:sp>
      <p:sp>
        <p:nvSpPr>
          <p:cNvPr id="167" name="Google Shape;167;p31"/>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marL="214313" indent="-214313">
              <a:spcAft>
                <a:spcPts val="1200"/>
              </a:spcAft>
            </a:pPr>
            <a:r>
              <a:rPr lang="en-GB" sz="1600" dirty="0"/>
              <a:t>DON’T: Deploy what you can’t support. E.g. if your NMS can’t monitor a service, how will you provide service assurance?</a:t>
            </a:r>
            <a:br>
              <a:rPr lang="en-GB" sz="1600" dirty="0"/>
            </a:br>
            <a:endParaRPr lang="en-GB" sz="1600" dirty="0"/>
          </a:p>
          <a:p>
            <a:pPr marL="214313" indent="-214313">
              <a:spcAft>
                <a:spcPts val="1200"/>
              </a:spcAft>
            </a:pPr>
            <a:r>
              <a:rPr lang="en-GB" sz="1600" dirty="0"/>
              <a:t>DON’T: Deploy anything that will increase your technical debt. No matter how simple a new technique maybe, who (else) can deploy/support/upgrade it?</a:t>
            </a:r>
          </a:p>
        </p:txBody>
      </p:sp>
    </p:spTree>
    <p:extLst>
      <p:ext uri="{BB962C8B-B14F-4D97-AF65-F5344CB8AC3E}">
        <p14:creationId xmlns:p14="http://schemas.microsoft.com/office/powerpoint/2010/main" val="2730638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pPr lvl="0"/>
            <a:r>
              <a:rPr lang="en" sz="2400" dirty="0"/>
              <a:t>Example Scenario: Standardisation</a:t>
            </a:r>
            <a:endParaRPr sz="2400" dirty="0"/>
          </a:p>
        </p:txBody>
      </p:sp>
      <p:sp>
        <p:nvSpPr>
          <p:cNvPr id="173" name="Google Shape;173;p32"/>
          <p:cNvSpPr txBox="1">
            <a:spLocks noGrp="1"/>
          </p:cNvSpPr>
          <p:nvPr>
            <p:ph type="body" idx="1"/>
          </p:nvPr>
        </p:nvSpPr>
        <p:spPr>
          <a:xfrm>
            <a:off x="233775" y="1309981"/>
            <a:ext cx="2769729" cy="2759613"/>
          </a:xfrm>
          <a:prstGeom prst="rect">
            <a:avLst/>
          </a:prstGeom>
        </p:spPr>
        <p:txBody>
          <a:bodyPr spcFirstLastPara="1" wrap="square" lIns="68569" tIns="68569" rIns="68569" bIns="68569" anchor="t" anchorCtr="0">
            <a:noAutofit/>
          </a:bodyPr>
          <a:lstStyle/>
          <a:p>
            <a:pPr marL="0" indent="0">
              <a:spcAft>
                <a:spcPts val="1200"/>
              </a:spcAft>
              <a:buNone/>
            </a:pPr>
            <a:r>
              <a:rPr lang="en-GB" sz="1600" dirty="0"/>
              <a:t>After foolishly accepting to productise bonded ADSL, I became the single point of contact for all bonded ADSL queries and support escalations.</a:t>
            </a:r>
          </a:p>
          <a:p>
            <a:pPr marL="0" indent="0">
              <a:spcAft>
                <a:spcPts val="1200"/>
              </a:spcAft>
              <a:buNone/>
            </a:pPr>
            <a:r>
              <a:rPr lang="en-GB" sz="1600" dirty="0"/>
              <a:t>Other engineers could have easily done this, I was just the first.</a:t>
            </a:r>
          </a:p>
        </p:txBody>
      </p:sp>
      <p:grpSp>
        <p:nvGrpSpPr>
          <p:cNvPr id="11" name="Group 10">
            <a:extLst>
              <a:ext uri="{FF2B5EF4-FFF2-40B4-BE49-F238E27FC236}">
                <a16:creationId xmlns:a16="http://schemas.microsoft.com/office/drawing/2014/main" id="{D758894D-8D67-274D-B121-CE2A1558E7A1}"/>
              </a:ext>
            </a:extLst>
          </p:cNvPr>
          <p:cNvGrpSpPr/>
          <p:nvPr/>
        </p:nvGrpSpPr>
        <p:grpSpPr>
          <a:xfrm>
            <a:off x="3572308" y="1401635"/>
            <a:ext cx="2769729" cy="2579880"/>
            <a:chOff x="5572440" y="1477957"/>
            <a:chExt cx="2458377" cy="2050321"/>
          </a:xfrm>
        </p:grpSpPr>
        <p:pic>
          <p:nvPicPr>
            <p:cNvPr id="3" name="Picture 2">
              <a:extLst>
                <a:ext uri="{FF2B5EF4-FFF2-40B4-BE49-F238E27FC236}">
                  <a16:creationId xmlns:a16="http://schemas.microsoft.com/office/drawing/2014/main" id="{E99BE679-CD27-CF42-9C02-A3368A5153BA}"/>
                </a:ext>
              </a:extLst>
            </p:cNvPr>
            <p:cNvPicPr>
              <a:picLocks noChangeAspect="1"/>
            </p:cNvPicPr>
            <p:nvPr/>
          </p:nvPicPr>
          <p:blipFill>
            <a:blip r:embed="rId3"/>
            <a:stretch>
              <a:fillRect/>
            </a:stretch>
          </p:blipFill>
          <p:spPr>
            <a:xfrm>
              <a:off x="5572440" y="2131638"/>
              <a:ext cx="2458377" cy="1382837"/>
            </a:xfrm>
            <a:prstGeom prst="rect">
              <a:avLst/>
            </a:prstGeom>
          </p:spPr>
        </p:pic>
        <p:sp>
          <p:nvSpPr>
            <p:cNvPr id="4" name="Oval 3">
              <a:extLst>
                <a:ext uri="{FF2B5EF4-FFF2-40B4-BE49-F238E27FC236}">
                  <a16:creationId xmlns:a16="http://schemas.microsoft.com/office/drawing/2014/main" id="{6E34C452-76BF-C64F-B7A1-F943E332D764}"/>
                </a:ext>
              </a:extLst>
            </p:cNvPr>
            <p:cNvSpPr/>
            <p:nvPr/>
          </p:nvSpPr>
          <p:spPr>
            <a:xfrm>
              <a:off x="6443138" y="2131637"/>
              <a:ext cx="192388" cy="480058"/>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7" name="Oval 6">
              <a:extLst>
                <a:ext uri="{FF2B5EF4-FFF2-40B4-BE49-F238E27FC236}">
                  <a16:creationId xmlns:a16="http://schemas.microsoft.com/office/drawing/2014/main" id="{D90500F0-4C55-7742-B638-FD50ED61E8DE}"/>
                </a:ext>
              </a:extLst>
            </p:cNvPr>
            <p:cNvSpPr/>
            <p:nvPr/>
          </p:nvSpPr>
          <p:spPr>
            <a:xfrm>
              <a:off x="7235456" y="3048220"/>
              <a:ext cx="192388" cy="480058"/>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 name="TextBox 4">
              <a:extLst>
                <a:ext uri="{FF2B5EF4-FFF2-40B4-BE49-F238E27FC236}">
                  <a16:creationId xmlns:a16="http://schemas.microsoft.com/office/drawing/2014/main" id="{5EB27940-1D23-A141-970E-E532262AF369}"/>
                </a:ext>
              </a:extLst>
            </p:cNvPr>
            <p:cNvSpPr txBox="1"/>
            <p:nvPr/>
          </p:nvSpPr>
          <p:spPr>
            <a:xfrm>
              <a:off x="5572440" y="1477957"/>
              <a:ext cx="2458377" cy="282393"/>
            </a:xfrm>
            <a:prstGeom prst="rect">
              <a:avLst/>
            </a:prstGeom>
            <a:noFill/>
          </p:spPr>
          <p:txBody>
            <a:bodyPr wrap="square" rtlCol="0">
              <a:spAutoFit/>
            </a:bodyPr>
            <a:lstStyle/>
            <a:p>
              <a:pPr algn="ctr"/>
              <a:r>
                <a:rPr lang="en-GB" sz="1050" dirty="0"/>
                <a:t>3x </a:t>
              </a:r>
              <a:r>
                <a:rPr lang="en-GB" sz="1050" dirty="0">
                  <a:sym typeface="Wingdings" pitchFamily="2" charset="2"/>
                </a:rPr>
                <a:t> </a:t>
              </a:r>
              <a:r>
                <a:rPr lang="en-GB" sz="1050" dirty="0"/>
                <a:t>vs. 1x </a:t>
              </a:r>
              <a:r>
                <a:rPr lang="en-GB" sz="1050" dirty="0">
                  <a:sym typeface="Wingdings" pitchFamily="2" charset="2"/>
                </a:rPr>
                <a:t></a:t>
              </a:r>
              <a:endParaRPr lang="en-GB" sz="1050" dirty="0"/>
            </a:p>
          </p:txBody>
        </p:sp>
        <p:cxnSp>
          <p:nvCxnSpPr>
            <p:cNvPr id="8" name="Straight Arrow Connector 7">
              <a:extLst>
                <a:ext uri="{FF2B5EF4-FFF2-40B4-BE49-F238E27FC236}">
                  <a16:creationId xmlns:a16="http://schemas.microsoft.com/office/drawing/2014/main" id="{1828E076-839F-7C4E-9954-FC01A68D08E8}"/>
                </a:ext>
              </a:extLst>
            </p:cNvPr>
            <p:cNvCxnSpPr>
              <a:cxnSpLocks/>
            </p:cNvCxnSpPr>
            <p:nvPr/>
          </p:nvCxnSpPr>
          <p:spPr>
            <a:xfrm>
              <a:off x="6398762" y="1709530"/>
              <a:ext cx="135173" cy="422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EA87F4-640F-6540-9E27-46A0693FF468}"/>
                </a:ext>
              </a:extLst>
            </p:cNvPr>
            <p:cNvCxnSpPr>
              <a:cxnSpLocks/>
            </p:cNvCxnSpPr>
            <p:nvPr/>
          </p:nvCxnSpPr>
          <p:spPr>
            <a:xfrm>
              <a:off x="7072983" y="1709530"/>
              <a:ext cx="230291" cy="1318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233775" y="374114"/>
            <a:ext cx="6390450" cy="429525"/>
          </a:xfrm>
          <a:prstGeom prst="rect">
            <a:avLst/>
          </a:prstGeom>
        </p:spPr>
        <p:txBody>
          <a:bodyPr spcFirstLastPara="1" wrap="square" lIns="68569" tIns="68569" rIns="68569" bIns="68569" anchor="t" anchorCtr="0">
            <a:noAutofit/>
          </a:bodyPr>
          <a:lstStyle/>
          <a:p>
            <a:pPr lvl="0"/>
            <a:r>
              <a:rPr lang="en" sz="2400" dirty="0"/>
              <a:t>Example Scenario: Monitoring</a:t>
            </a:r>
            <a:endParaRPr sz="2400" dirty="0"/>
          </a:p>
        </p:txBody>
      </p:sp>
      <p:sp>
        <p:nvSpPr>
          <p:cNvPr id="173" name="Google Shape;173;p32"/>
          <p:cNvSpPr txBox="1">
            <a:spLocks noGrp="1"/>
          </p:cNvSpPr>
          <p:nvPr>
            <p:ph type="body" idx="1"/>
          </p:nvPr>
        </p:nvSpPr>
        <p:spPr>
          <a:xfrm>
            <a:off x="233775" y="1288669"/>
            <a:ext cx="3360418" cy="2780925"/>
          </a:xfrm>
          <a:prstGeom prst="rect">
            <a:avLst/>
          </a:prstGeom>
        </p:spPr>
        <p:txBody>
          <a:bodyPr spcFirstLastPara="1" wrap="square" lIns="68569" tIns="68569" rIns="68569" bIns="68569" anchor="t" anchorCtr="0">
            <a:noAutofit/>
          </a:bodyPr>
          <a:lstStyle/>
          <a:p>
            <a:pPr marL="0" indent="0">
              <a:spcAft>
                <a:spcPts val="1200"/>
              </a:spcAft>
              <a:buNone/>
            </a:pPr>
            <a:r>
              <a:rPr lang="en-GB" sz="1600" dirty="0"/>
              <a:t>A customer RFP listed sub-second network failure detection and mitigation as a requirement for a standard service.</a:t>
            </a:r>
          </a:p>
          <a:p>
            <a:pPr marL="0" indent="0">
              <a:spcAft>
                <a:spcPts val="1200"/>
              </a:spcAft>
              <a:buNone/>
            </a:pPr>
            <a:r>
              <a:rPr lang="en-GB" sz="1600" dirty="0"/>
              <a:t>It also required that the NMS be able to prove that the failure was detected and mitigated in less than 1 second!</a:t>
            </a:r>
          </a:p>
          <a:p>
            <a:pPr marL="0" indent="0">
              <a:spcAft>
                <a:spcPts val="1200"/>
              </a:spcAft>
              <a:buNone/>
            </a:pPr>
            <a:r>
              <a:rPr lang="en-GB" sz="1600" dirty="0"/>
              <a:t>Who polls once per second or faster? How else could this be monitored?</a:t>
            </a:r>
            <a:endParaRPr sz="1600" dirty="0"/>
          </a:p>
        </p:txBody>
      </p:sp>
      <p:pic>
        <p:nvPicPr>
          <p:cNvPr id="6" name="Picture 5">
            <a:extLst>
              <a:ext uri="{FF2B5EF4-FFF2-40B4-BE49-F238E27FC236}">
                <a16:creationId xmlns:a16="http://schemas.microsoft.com/office/drawing/2014/main" id="{FD3E0B8E-24C2-4B49-87D8-76A660C1C027}"/>
              </a:ext>
            </a:extLst>
          </p:cNvPr>
          <p:cNvPicPr>
            <a:picLocks noChangeAspect="1"/>
          </p:cNvPicPr>
          <p:nvPr/>
        </p:nvPicPr>
        <p:blipFill>
          <a:blip r:embed="rId3"/>
          <a:stretch>
            <a:fillRect/>
          </a:stretch>
        </p:blipFill>
        <p:spPr>
          <a:xfrm>
            <a:off x="3594193" y="1414623"/>
            <a:ext cx="2970779" cy="2314254"/>
          </a:xfrm>
          <a:prstGeom prst="rect">
            <a:avLst/>
          </a:prstGeom>
        </p:spPr>
      </p:pic>
    </p:spTree>
    <p:extLst>
      <p:ext uri="{BB962C8B-B14F-4D97-AF65-F5344CB8AC3E}">
        <p14:creationId xmlns:p14="http://schemas.microsoft.com/office/powerpoint/2010/main" val="405321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Design Decisions: Upgrades and Failures</a:t>
            </a:r>
            <a:endParaRPr sz="2400" dirty="0"/>
          </a:p>
        </p:txBody>
      </p:sp>
      <p:sp>
        <p:nvSpPr>
          <p:cNvPr id="167" name="Google Shape;167;p31"/>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marL="214313" indent="-214313">
              <a:spcAft>
                <a:spcPts val="1200"/>
              </a:spcAft>
            </a:pPr>
            <a:r>
              <a:rPr lang="en" sz="1600" dirty="0"/>
              <a:t>DO: </a:t>
            </a:r>
            <a:r>
              <a:rPr lang="en-GB" sz="1600" dirty="0"/>
              <a:t>Think about how you will keep the design clean over time, will it “deteriorate” over time and become unclean?</a:t>
            </a:r>
          </a:p>
          <a:p>
            <a:pPr marL="214313" indent="-214313">
              <a:spcAft>
                <a:spcPts val="1200"/>
              </a:spcAft>
            </a:pPr>
            <a:r>
              <a:rPr lang="en-GB" sz="1600" dirty="0"/>
              <a:t>DO: Consider the upgrade path of the design for the reasonable future</a:t>
            </a:r>
          </a:p>
        </p:txBody>
      </p:sp>
      <p:graphicFrame>
        <p:nvGraphicFramePr>
          <p:cNvPr id="2" name="Table 1">
            <a:extLst>
              <a:ext uri="{FF2B5EF4-FFF2-40B4-BE49-F238E27FC236}">
                <a16:creationId xmlns:a16="http://schemas.microsoft.com/office/drawing/2014/main" id="{586A6705-F6FA-D64E-86DE-B42E3C85E69F}"/>
              </a:ext>
            </a:extLst>
          </p:cNvPr>
          <p:cNvGraphicFramePr>
            <a:graphicFrameLocks noGrp="1"/>
          </p:cNvGraphicFramePr>
          <p:nvPr>
            <p:extLst>
              <p:ext uri="{D42A27DB-BD31-4B8C-83A1-F6EECF244321}">
                <p14:modId xmlns:p14="http://schemas.microsoft.com/office/powerpoint/2010/main" val="254377811"/>
              </p:ext>
            </p:extLst>
          </p:nvPr>
        </p:nvGraphicFramePr>
        <p:xfrm>
          <a:off x="1418811" y="2885921"/>
          <a:ext cx="4020378" cy="1562100"/>
        </p:xfrm>
        <a:graphic>
          <a:graphicData uri="http://schemas.openxmlformats.org/drawingml/2006/table">
            <a:tbl>
              <a:tblPr firstRow="1" bandRow="1">
                <a:tableStyleId>{5C22544A-7EE6-4342-B048-85BDC9FD1C3A}</a:tableStyleId>
              </a:tblPr>
              <a:tblGrid>
                <a:gridCol w="2010189">
                  <a:extLst>
                    <a:ext uri="{9D8B030D-6E8A-4147-A177-3AD203B41FA5}">
                      <a16:colId xmlns:a16="http://schemas.microsoft.com/office/drawing/2014/main" val="4182308811"/>
                    </a:ext>
                  </a:extLst>
                </a:gridCol>
                <a:gridCol w="2010189">
                  <a:extLst>
                    <a:ext uri="{9D8B030D-6E8A-4147-A177-3AD203B41FA5}">
                      <a16:colId xmlns:a16="http://schemas.microsoft.com/office/drawing/2014/main" val="668015888"/>
                    </a:ext>
                  </a:extLst>
                </a:gridCol>
              </a:tblGrid>
              <a:tr h="297180">
                <a:tc>
                  <a:txBody>
                    <a:bodyPr/>
                    <a:lstStyle/>
                    <a:p>
                      <a:r>
                        <a:rPr lang="en-GB" sz="1600" dirty="0"/>
                        <a:t>OSI Model</a:t>
                      </a:r>
                    </a:p>
                  </a:txBody>
                  <a:tcPr marL="68580" marR="68580" marT="34290" marB="34290"/>
                </a:tc>
                <a:tc>
                  <a:txBody>
                    <a:bodyPr/>
                    <a:lstStyle/>
                    <a:p>
                      <a:r>
                        <a:rPr lang="en-GB" sz="1600" dirty="0"/>
                        <a:t>Potential Lifetime</a:t>
                      </a:r>
                    </a:p>
                  </a:txBody>
                  <a:tcPr marL="68580" marR="68580" marT="34290" marB="34290"/>
                </a:tc>
                <a:extLst>
                  <a:ext uri="{0D108BD9-81ED-4DB2-BD59-A6C34878D82A}">
                    <a16:rowId xmlns:a16="http://schemas.microsoft.com/office/drawing/2014/main" val="3316559004"/>
                  </a:ext>
                </a:extLst>
              </a:tr>
              <a:tr h="297180">
                <a:tc>
                  <a:txBody>
                    <a:bodyPr/>
                    <a:lstStyle/>
                    <a:p>
                      <a:r>
                        <a:rPr lang="en-GB" sz="1600" dirty="0"/>
                        <a:t>Layer 4 - Transport</a:t>
                      </a:r>
                    </a:p>
                  </a:txBody>
                  <a:tcPr marL="68580" marR="68580" marT="34290" marB="34290"/>
                </a:tc>
                <a:tc>
                  <a:txBody>
                    <a:bodyPr/>
                    <a:lstStyle/>
                    <a:p>
                      <a:r>
                        <a:rPr lang="en-GB" sz="1600" dirty="0"/>
                        <a:t>10s of months?</a:t>
                      </a:r>
                    </a:p>
                  </a:txBody>
                  <a:tcPr marL="68580" marR="68580" marT="34290" marB="34290"/>
                </a:tc>
                <a:extLst>
                  <a:ext uri="{0D108BD9-81ED-4DB2-BD59-A6C34878D82A}">
                    <a16:rowId xmlns:a16="http://schemas.microsoft.com/office/drawing/2014/main" val="1523271161"/>
                  </a:ext>
                </a:extLst>
              </a:tr>
              <a:tr h="297180">
                <a:tc>
                  <a:txBody>
                    <a:bodyPr/>
                    <a:lstStyle/>
                    <a:p>
                      <a:r>
                        <a:rPr lang="en-GB" sz="1600" dirty="0"/>
                        <a:t>Layer 3 - Network</a:t>
                      </a:r>
                    </a:p>
                  </a:txBody>
                  <a:tcPr marL="68580" marR="68580" marT="34290" marB="34290"/>
                </a:tc>
                <a:tc>
                  <a:txBody>
                    <a:bodyPr/>
                    <a:lstStyle/>
                    <a:p>
                      <a:r>
                        <a:rPr lang="en-GB" sz="1600" dirty="0"/>
                        <a:t>Single digit years?</a:t>
                      </a:r>
                    </a:p>
                  </a:txBody>
                  <a:tcPr marL="68580" marR="68580" marT="34290" marB="34290"/>
                </a:tc>
                <a:extLst>
                  <a:ext uri="{0D108BD9-81ED-4DB2-BD59-A6C34878D82A}">
                    <a16:rowId xmlns:a16="http://schemas.microsoft.com/office/drawing/2014/main" val="3401901924"/>
                  </a:ext>
                </a:extLst>
              </a:tr>
              <a:tr h="297180">
                <a:tc>
                  <a:txBody>
                    <a:bodyPr/>
                    <a:lstStyle/>
                    <a:p>
                      <a:r>
                        <a:rPr lang="en-GB" sz="1600" dirty="0"/>
                        <a:t>Layer 2 - Data</a:t>
                      </a:r>
                    </a:p>
                  </a:txBody>
                  <a:tcPr marL="68580" marR="68580" marT="34290" marB="34290"/>
                </a:tc>
                <a:tc>
                  <a:txBody>
                    <a:bodyPr/>
                    <a:lstStyle/>
                    <a:p>
                      <a:r>
                        <a:rPr lang="en-GB" sz="1600" dirty="0"/>
                        <a:t>Up to a decade?</a:t>
                      </a:r>
                    </a:p>
                  </a:txBody>
                  <a:tcPr marL="68580" marR="68580" marT="34290" marB="34290"/>
                </a:tc>
                <a:extLst>
                  <a:ext uri="{0D108BD9-81ED-4DB2-BD59-A6C34878D82A}">
                    <a16:rowId xmlns:a16="http://schemas.microsoft.com/office/drawing/2014/main" val="3504229920"/>
                  </a:ext>
                </a:extLst>
              </a:tr>
              <a:tr h="297180">
                <a:tc>
                  <a:txBody>
                    <a:bodyPr/>
                    <a:lstStyle/>
                    <a:p>
                      <a:r>
                        <a:rPr lang="en-GB" sz="1600" dirty="0"/>
                        <a:t>Layer 1 - Physical</a:t>
                      </a:r>
                    </a:p>
                  </a:txBody>
                  <a:tcPr marL="68580" marR="68580" marT="34290" marB="34290"/>
                </a:tc>
                <a:tc>
                  <a:txBody>
                    <a:bodyPr/>
                    <a:lstStyle/>
                    <a:p>
                      <a:r>
                        <a:rPr lang="en-GB" sz="1600" dirty="0"/>
                        <a:t>Multiple decades?</a:t>
                      </a:r>
                    </a:p>
                  </a:txBody>
                  <a:tcPr marL="68580" marR="68580" marT="34290" marB="34290"/>
                </a:tc>
                <a:extLst>
                  <a:ext uri="{0D108BD9-81ED-4DB2-BD59-A6C34878D82A}">
                    <a16:rowId xmlns:a16="http://schemas.microsoft.com/office/drawing/2014/main" val="3667724524"/>
                  </a:ext>
                </a:extLst>
              </a:tr>
            </a:tbl>
          </a:graphicData>
        </a:graphic>
      </p:graphicFrame>
    </p:spTree>
    <p:extLst>
      <p:ext uri="{BB962C8B-B14F-4D97-AF65-F5344CB8AC3E}">
        <p14:creationId xmlns:p14="http://schemas.microsoft.com/office/powerpoint/2010/main" val="3680509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r>
              <a:rPr lang="en" sz="2400" dirty="0"/>
              <a:t>Design Decisions: Upgrades and Failures</a:t>
            </a:r>
            <a:endParaRPr sz="2400" dirty="0"/>
          </a:p>
        </p:txBody>
      </p:sp>
      <p:sp>
        <p:nvSpPr>
          <p:cNvPr id="167" name="Google Shape;167;p31"/>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marL="214313" indent="-214313">
              <a:spcAft>
                <a:spcPts val="1200"/>
              </a:spcAft>
            </a:pPr>
            <a:r>
              <a:rPr lang="en-GB" sz="1600" dirty="0"/>
              <a:t>DO: Consider the different failure scenarios that can happen and their individual likelihood, is there a dependency tree of cascading failures?</a:t>
            </a:r>
            <a:br>
              <a:rPr lang="en-GB" sz="1600" dirty="0"/>
            </a:br>
            <a:endParaRPr lang="en-GB" sz="1600" dirty="0"/>
          </a:p>
          <a:p>
            <a:pPr marL="214313" indent="-214313">
              <a:spcAft>
                <a:spcPts val="1200"/>
              </a:spcAft>
            </a:pPr>
            <a:r>
              <a:rPr lang="en-GB" sz="1600" dirty="0"/>
              <a:t>DON’T: Limit your consideration to technical failures:</a:t>
            </a:r>
            <a:br>
              <a:rPr lang="en-GB" sz="1600" dirty="0"/>
            </a:br>
            <a:r>
              <a:rPr lang="en-GB" sz="1600" dirty="0"/>
              <a:t>“if you design it they will </a:t>
            </a:r>
            <a:r>
              <a:rPr lang="en-GB" sz="1600" i="1" dirty="0"/>
              <a:t>use</a:t>
            </a:r>
            <a:r>
              <a:rPr lang="en-GB" sz="1600" dirty="0"/>
              <a:t> it”</a:t>
            </a:r>
          </a:p>
        </p:txBody>
      </p:sp>
    </p:spTree>
    <p:extLst>
      <p:ext uri="{BB962C8B-B14F-4D97-AF65-F5344CB8AC3E}">
        <p14:creationId xmlns:p14="http://schemas.microsoft.com/office/powerpoint/2010/main" val="71011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233775" y="374114"/>
            <a:ext cx="6390450" cy="429525"/>
          </a:xfrm>
          <a:prstGeom prst="rect">
            <a:avLst/>
          </a:prstGeom>
        </p:spPr>
        <p:txBody>
          <a:bodyPr spcFirstLastPara="1" wrap="square" lIns="68569" tIns="68569" rIns="68569" bIns="68569" anchor="t" anchorCtr="0">
            <a:noAutofit/>
          </a:bodyPr>
          <a:lstStyle/>
          <a:p>
            <a:pPr lvl="0"/>
            <a:r>
              <a:rPr lang="en" sz="2400" dirty="0"/>
              <a:t>Example Scenario: Upgrades</a:t>
            </a:r>
            <a:endParaRPr sz="2400" dirty="0"/>
          </a:p>
        </p:txBody>
      </p:sp>
      <p:sp>
        <p:nvSpPr>
          <p:cNvPr id="173" name="Google Shape;173;p32"/>
          <p:cNvSpPr txBox="1">
            <a:spLocks noGrp="1"/>
          </p:cNvSpPr>
          <p:nvPr>
            <p:ph type="body" idx="1"/>
          </p:nvPr>
        </p:nvSpPr>
        <p:spPr>
          <a:xfrm>
            <a:off x="233775" y="1288669"/>
            <a:ext cx="3570924" cy="2780925"/>
          </a:xfrm>
          <a:prstGeom prst="rect">
            <a:avLst/>
          </a:prstGeom>
        </p:spPr>
        <p:txBody>
          <a:bodyPr spcFirstLastPara="1" wrap="square" lIns="68569" tIns="68569" rIns="68569" bIns="68569" anchor="t" anchorCtr="0">
            <a:noAutofit/>
          </a:bodyPr>
          <a:lstStyle/>
          <a:p>
            <a:pPr marL="0" indent="0">
              <a:spcAft>
                <a:spcPts val="1200"/>
              </a:spcAft>
              <a:buNone/>
            </a:pPr>
            <a:r>
              <a:rPr lang="en-GB" sz="1600" dirty="0"/>
              <a:t>A customer required a one-off connection to a private cloud provider at a spoke/spur PoP, then word spread;</a:t>
            </a:r>
            <a:br>
              <a:rPr lang="en-GB" sz="1600" dirty="0"/>
            </a:br>
            <a:r>
              <a:rPr lang="en-GB" sz="1600" dirty="0"/>
              <a:t>a 2</a:t>
            </a:r>
            <a:r>
              <a:rPr lang="en-GB" sz="1600" baseline="30000" dirty="0"/>
              <a:t>nd</a:t>
            </a:r>
            <a:r>
              <a:rPr lang="en-GB" sz="1600" dirty="0"/>
              <a:t> customer requested connectivity to the same cloud provide, then a 3</a:t>
            </a:r>
            <a:r>
              <a:rPr lang="en-GB" sz="1600" baseline="30000" dirty="0"/>
              <a:t>rd</a:t>
            </a:r>
            <a:r>
              <a:rPr lang="en-GB" sz="1600" dirty="0"/>
              <a:t>, then a 4</a:t>
            </a:r>
            <a:r>
              <a:rPr lang="en-GB" sz="1600" baseline="30000" dirty="0"/>
              <a:t>th</a:t>
            </a:r>
            <a:r>
              <a:rPr lang="en-GB" sz="1600" dirty="0"/>
              <a:t>, and so on…</a:t>
            </a:r>
          </a:p>
          <a:p>
            <a:pPr marL="0" indent="0">
              <a:spcAft>
                <a:spcPts val="1200"/>
              </a:spcAft>
              <a:buNone/>
            </a:pPr>
            <a:r>
              <a:rPr lang="en-GB" sz="1600" dirty="0"/>
              <a:t>That cloud provider </a:t>
            </a:r>
            <a:r>
              <a:rPr lang="en-GB" sz="1600" i="1" dirty="0"/>
              <a:t>only</a:t>
            </a:r>
            <a:r>
              <a:rPr lang="en-GB" sz="1600" dirty="0"/>
              <a:t> supported 10Gbps links and didn’t support LAGs. This cost us ports and capacity in a PoP where we had little of both and overloaded our PE.</a:t>
            </a:r>
            <a:endParaRPr sz="1600" dirty="0"/>
          </a:p>
        </p:txBody>
      </p:sp>
      <p:pic>
        <p:nvPicPr>
          <p:cNvPr id="7" name="Picture 6">
            <a:extLst>
              <a:ext uri="{FF2B5EF4-FFF2-40B4-BE49-F238E27FC236}">
                <a16:creationId xmlns:a16="http://schemas.microsoft.com/office/drawing/2014/main" id="{3B88A9DC-482A-764E-AA81-346489BCB120}"/>
              </a:ext>
            </a:extLst>
          </p:cNvPr>
          <p:cNvPicPr>
            <a:picLocks noChangeAspect="1"/>
          </p:cNvPicPr>
          <p:nvPr/>
        </p:nvPicPr>
        <p:blipFill>
          <a:blip r:embed="rId3"/>
          <a:stretch>
            <a:fillRect/>
          </a:stretch>
        </p:blipFill>
        <p:spPr>
          <a:xfrm>
            <a:off x="4026778" y="1464014"/>
            <a:ext cx="2597447" cy="2215471"/>
          </a:xfrm>
          <a:prstGeom prst="rect">
            <a:avLst/>
          </a:prstGeom>
        </p:spPr>
      </p:pic>
    </p:spTree>
    <p:extLst>
      <p:ext uri="{BB962C8B-B14F-4D97-AF65-F5344CB8AC3E}">
        <p14:creationId xmlns:p14="http://schemas.microsoft.com/office/powerpoint/2010/main" val="4266110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pPr lvl="0"/>
            <a:r>
              <a:rPr lang="en" sz="2400" dirty="0"/>
              <a:t>Example Scenario: Expected Failures</a:t>
            </a:r>
            <a:endParaRPr sz="2400" dirty="0"/>
          </a:p>
        </p:txBody>
      </p:sp>
      <p:sp>
        <p:nvSpPr>
          <p:cNvPr id="179" name="Google Shape;179;p33"/>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marL="85725" indent="0">
              <a:buNone/>
            </a:pPr>
            <a:r>
              <a:rPr lang="en-GB" sz="1600" dirty="0"/>
              <a:t>Below all services are dual homed to two routers in DC 1, and all services are replicated in DC 2 and dual-homed to another pair of routers there, N+N resiliency, WTFCGW?</a:t>
            </a:r>
            <a:endParaRPr sz="1600" dirty="0"/>
          </a:p>
        </p:txBody>
      </p:sp>
      <p:pic>
        <p:nvPicPr>
          <p:cNvPr id="4" name="Picture 3">
            <a:extLst>
              <a:ext uri="{FF2B5EF4-FFF2-40B4-BE49-F238E27FC236}">
                <a16:creationId xmlns:a16="http://schemas.microsoft.com/office/drawing/2014/main" id="{0A5D1904-20BF-E548-BED9-780505F42F41}"/>
              </a:ext>
            </a:extLst>
          </p:cNvPr>
          <p:cNvPicPr>
            <a:picLocks noChangeAspect="1"/>
          </p:cNvPicPr>
          <p:nvPr/>
        </p:nvPicPr>
        <p:blipFill>
          <a:blip r:embed="rId3"/>
          <a:stretch>
            <a:fillRect/>
          </a:stretch>
        </p:blipFill>
        <p:spPr>
          <a:xfrm>
            <a:off x="931381" y="2571750"/>
            <a:ext cx="4995237" cy="1776269"/>
          </a:xfrm>
          <a:prstGeom prst="rect">
            <a:avLst/>
          </a:prstGeom>
        </p:spPr>
      </p:pic>
    </p:spTree>
    <p:extLst>
      <p:ext uri="{BB962C8B-B14F-4D97-AF65-F5344CB8AC3E}">
        <p14:creationId xmlns:p14="http://schemas.microsoft.com/office/powerpoint/2010/main" val="1725270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pPr lvl="0"/>
            <a:r>
              <a:rPr lang="en" sz="2400" dirty="0"/>
              <a:t>Example Scenario: Unexpected Failures</a:t>
            </a:r>
            <a:endParaRPr sz="2400" dirty="0"/>
          </a:p>
        </p:txBody>
      </p:sp>
      <p:sp>
        <p:nvSpPr>
          <p:cNvPr id="179" name="Google Shape;179;p33"/>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marL="85725" indent="0">
              <a:buNone/>
            </a:pPr>
            <a:r>
              <a:rPr lang="en-GB" sz="1600" dirty="0"/>
              <a:t>RTBH Routing </a:t>
            </a:r>
            <a:r>
              <a:rPr lang="en-GB" sz="1600" dirty="0">
                <a:sym typeface="Wingdings" pitchFamily="2" charset="2"/>
              </a:rPr>
              <a:t> Prefix length validation?</a:t>
            </a:r>
          </a:p>
          <a:p>
            <a:pPr marL="85725" indent="0">
              <a:buNone/>
            </a:pPr>
            <a:r>
              <a:rPr lang="en-GB" sz="1600" dirty="0">
                <a:sym typeface="Wingdings" pitchFamily="2" charset="2"/>
              </a:rPr>
              <a:t>RTBH Routing  Prefix validation?</a:t>
            </a:r>
          </a:p>
          <a:p>
            <a:pPr marL="85725" indent="0">
              <a:buNone/>
            </a:pPr>
            <a:r>
              <a:rPr lang="en-GB" sz="1600" dirty="0">
                <a:sym typeface="Wingdings" pitchFamily="2" charset="2"/>
              </a:rPr>
              <a:t>RTBH Routing  Prefix purpose?</a:t>
            </a:r>
            <a:endParaRPr lang="en-GB" sz="1600" dirty="0"/>
          </a:p>
        </p:txBody>
      </p:sp>
      <p:pic>
        <p:nvPicPr>
          <p:cNvPr id="3" name="Picture 2">
            <a:extLst>
              <a:ext uri="{FF2B5EF4-FFF2-40B4-BE49-F238E27FC236}">
                <a16:creationId xmlns:a16="http://schemas.microsoft.com/office/drawing/2014/main" id="{2DED9861-6FFA-C545-8A6F-62A07D730F3B}"/>
              </a:ext>
            </a:extLst>
          </p:cNvPr>
          <p:cNvPicPr>
            <a:picLocks noChangeAspect="1"/>
          </p:cNvPicPr>
          <p:nvPr/>
        </p:nvPicPr>
        <p:blipFill>
          <a:blip r:embed="rId3"/>
          <a:stretch>
            <a:fillRect/>
          </a:stretch>
        </p:blipFill>
        <p:spPr>
          <a:xfrm>
            <a:off x="1819275" y="2392163"/>
            <a:ext cx="3219450" cy="2162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3775" y="372615"/>
            <a:ext cx="6390450" cy="429525"/>
          </a:xfrm>
          <a:prstGeom prst="rect">
            <a:avLst/>
          </a:prstGeom>
        </p:spPr>
        <p:txBody>
          <a:bodyPr spcFirstLastPara="1" wrap="square" lIns="68569" tIns="68569" rIns="68569" bIns="68569" anchor="t" anchorCtr="0">
            <a:noAutofit/>
          </a:bodyPr>
          <a:lstStyle/>
          <a:p>
            <a:r>
              <a:rPr lang="en" sz="2400" dirty="0"/>
              <a:t>Introduction</a:t>
            </a:r>
            <a:endParaRPr sz="2400" dirty="0"/>
          </a:p>
        </p:txBody>
      </p:sp>
      <p:sp>
        <p:nvSpPr>
          <p:cNvPr id="61" name="Google Shape;61;p14"/>
          <p:cNvSpPr txBox="1">
            <a:spLocks noGrp="1"/>
          </p:cNvSpPr>
          <p:nvPr>
            <p:ph type="body" idx="1"/>
          </p:nvPr>
        </p:nvSpPr>
        <p:spPr>
          <a:xfrm>
            <a:off x="233775" y="1288669"/>
            <a:ext cx="6390450" cy="3052691"/>
          </a:xfrm>
          <a:prstGeom prst="rect">
            <a:avLst/>
          </a:prstGeom>
        </p:spPr>
        <p:txBody>
          <a:bodyPr spcFirstLastPara="1" wrap="square" lIns="68569" tIns="68569" rIns="68569" bIns="68569" anchor="t" anchorCtr="0">
            <a:noAutofit/>
          </a:bodyPr>
          <a:lstStyle/>
          <a:p>
            <a:r>
              <a:rPr lang="en-GB" sz="1600" dirty="0"/>
              <a:t>What:</a:t>
            </a:r>
          </a:p>
          <a:p>
            <a:pPr lvl="1" indent="-257175">
              <a:spcBef>
                <a:spcPts val="0"/>
              </a:spcBef>
              <a:buSzPts val="1800"/>
              <a:buChar char="●"/>
            </a:pPr>
            <a:r>
              <a:rPr lang="en-GB" sz="1600" dirty="0"/>
              <a:t>Not this: “a good L3 VPN design must include …”</a:t>
            </a:r>
            <a:br>
              <a:rPr lang="en-GB" sz="1600" dirty="0"/>
            </a:br>
            <a:r>
              <a:rPr lang="en-GB" sz="1600" dirty="0"/>
              <a:t> - This is specific to </a:t>
            </a:r>
            <a:r>
              <a:rPr lang="en-GB" sz="1600" i="1" dirty="0"/>
              <a:t>your</a:t>
            </a:r>
            <a:r>
              <a:rPr lang="en-GB" sz="1600" dirty="0"/>
              <a:t> project</a:t>
            </a:r>
            <a:br>
              <a:rPr lang="en-GB" sz="1600" dirty="0"/>
            </a:br>
            <a:endParaRPr lang="en-GB" sz="1600" dirty="0"/>
          </a:p>
          <a:p>
            <a:pPr lvl="1" indent="-257175">
              <a:spcBef>
                <a:spcPts val="0"/>
              </a:spcBef>
              <a:buSzPts val="1800"/>
              <a:buChar char="●"/>
            </a:pPr>
            <a:r>
              <a:rPr lang="en-GB" sz="1600" dirty="0"/>
              <a:t>This: “technically agnostic guidelines any design should follow”</a:t>
            </a:r>
          </a:p>
        </p:txBody>
      </p:sp>
    </p:spTree>
    <p:extLst>
      <p:ext uri="{BB962C8B-B14F-4D97-AF65-F5344CB8AC3E}">
        <p14:creationId xmlns:p14="http://schemas.microsoft.com/office/powerpoint/2010/main" val="253751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33775" y="374115"/>
            <a:ext cx="6390450" cy="429525"/>
          </a:xfrm>
          <a:prstGeom prst="rect">
            <a:avLst/>
          </a:prstGeom>
        </p:spPr>
        <p:txBody>
          <a:bodyPr spcFirstLastPara="1" wrap="square" lIns="68569" tIns="68569" rIns="68569" bIns="68569" anchor="t" anchorCtr="0">
            <a:noAutofit/>
          </a:bodyPr>
          <a:lstStyle/>
          <a:p>
            <a:pPr lvl="0"/>
            <a:r>
              <a:rPr lang="en" sz="2400" dirty="0"/>
              <a:t>Design Decisions: </a:t>
            </a:r>
            <a:r>
              <a:rPr lang="en-GB" sz="2400" dirty="0"/>
              <a:t>In-Life</a:t>
            </a:r>
            <a:r>
              <a:rPr lang="en" sz="2400" dirty="0"/>
              <a:t> and </a:t>
            </a:r>
            <a:r>
              <a:rPr lang="en-GB" sz="2400" dirty="0"/>
              <a:t>Decommissioning</a:t>
            </a:r>
            <a:endParaRPr sz="2400" dirty="0"/>
          </a:p>
        </p:txBody>
      </p:sp>
      <p:sp>
        <p:nvSpPr>
          <p:cNvPr id="153" name="Google Shape;153;p29"/>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GB" sz="1600" dirty="0"/>
              <a:t>DO: Think about how it will be decommissioned or partially decommissioned, don’t focus on provisioning only</a:t>
            </a:r>
            <a:br>
              <a:rPr lang="en-GB" sz="1600" dirty="0"/>
            </a:br>
            <a:endParaRPr lang="en-GB" sz="1600" dirty="0"/>
          </a:p>
          <a:p>
            <a:r>
              <a:rPr lang="en-GB" sz="1600" dirty="0"/>
              <a:t>DON’T: Let the documentation “rot” or in-house knowledge become stale, have “refresher-sessions”</a:t>
            </a:r>
          </a:p>
        </p:txBody>
      </p:sp>
    </p:spTree>
    <p:extLst>
      <p:ext uri="{BB962C8B-B14F-4D97-AF65-F5344CB8AC3E}">
        <p14:creationId xmlns:p14="http://schemas.microsoft.com/office/powerpoint/2010/main" val="629132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pPr lvl="0"/>
            <a:r>
              <a:rPr lang="en" sz="2400" dirty="0"/>
              <a:t>Design Decisions: </a:t>
            </a:r>
            <a:r>
              <a:rPr lang="en-GB" sz="2400" dirty="0"/>
              <a:t>In-Life</a:t>
            </a:r>
            <a:r>
              <a:rPr lang="en" sz="2400" dirty="0"/>
              <a:t> and </a:t>
            </a:r>
            <a:r>
              <a:rPr lang="en-GB" sz="2400" dirty="0"/>
              <a:t>Decommissioning</a:t>
            </a:r>
            <a:endParaRPr sz="2400" dirty="0"/>
          </a:p>
        </p:txBody>
      </p:sp>
      <p:sp>
        <p:nvSpPr>
          <p:cNvPr id="153" name="Google Shape;153;p29"/>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pPr lvl="0"/>
            <a:r>
              <a:rPr lang="en" sz="1600" dirty="0"/>
              <a:t>DO: </a:t>
            </a:r>
            <a:r>
              <a:rPr lang="en-GB" sz="1600" dirty="0"/>
              <a:t>Think about how you will keep the design clean over time, will it “deteriorate” over time and become unclean?</a:t>
            </a:r>
            <a:br>
              <a:rPr lang="en-GB" sz="1600" dirty="0"/>
            </a:br>
            <a:endParaRPr lang="en-GB" sz="1600" dirty="0"/>
          </a:p>
          <a:p>
            <a:pPr lvl="0"/>
            <a:r>
              <a:rPr lang="en-GB" sz="1600" dirty="0"/>
              <a:t>DON’T: Assume this 3 year project will still be running next year, or that it won’t still be running 15 years later!</a:t>
            </a:r>
          </a:p>
        </p:txBody>
      </p:sp>
    </p:spTree>
    <p:extLst>
      <p:ext uri="{BB962C8B-B14F-4D97-AF65-F5344CB8AC3E}">
        <p14:creationId xmlns:p14="http://schemas.microsoft.com/office/powerpoint/2010/main" val="2618610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Example Scenario: In-Life</a:t>
            </a:r>
            <a:endParaRPr sz="2400" dirty="0"/>
          </a:p>
        </p:txBody>
      </p:sp>
      <p:sp>
        <p:nvSpPr>
          <p:cNvPr id="159" name="Google Shape;159;p30"/>
          <p:cNvSpPr txBox="1">
            <a:spLocks noGrp="1"/>
          </p:cNvSpPr>
          <p:nvPr>
            <p:ph type="body" idx="1"/>
          </p:nvPr>
        </p:nvSpPr>
        <p:spPr>
          <a:xfrm>
            <a:off x="233775" y="1286962"/>
            <a:ext cx="3195225" cy="2879832"/>
          </a:xfrm>
          <a:prstGeom prst="rect">
            <a:avLst/>
          </a:prstGeom>
        </p:spPr>
        <p:txBody>
          <a:bodyPr spcFirstLastPara="1" wrap="square" lIns="68569" tIns="68569" rIns="68569" bIns="68569" anchor="t" anchorCtr="0">
            <a:noAutofit/>
          </a:bodyPr>
          <a:lstStyle/>
          <a:p>
            <a:pPr marL="0" indent="0">
              <a:spcAft>
                <a:spcPts val="1200"/>
              </a:spcAft>
              <a:buNone/>
            </a:pPr>
            <a:r>
              <a:rPr lang="en" sz="1600" dirty="0"/>
              <a:t>I once had to play a real-life game of ‘would you rather…’ and choose between adding 900 static routes or 300 BGP sessions to a </a:t>
            </a:r>
            <a:r>
              <a:rPr lang="en-GB" sz="1600" dirty="0"/>
              <a:t>satellite PE, which was already running the maximum number of vendor supported BGP sessions.</a:t>
            </a:r>
          </a:p>
          <a:p>
            <a:pPr marL="0" indent="0">
              <a:spcAft>
                <a:spcPts val="1200"/>
              </a:spcAft>
              <a:buNone/>
            </a:pPr>
            <a:r>
              <a:rPr lang="en-GB" sz="1600" dirty="0"/>
              <a:t>How can we be sure such a large number of routes/sessions are still valid 1/2/3 years from now?</a:t>
            </a:r>
            <a:endParaRPr lang="en" sz="1600" dirty="0"/>
          </a:p>
        </p:txBody>
      </p:sp>
      <p:pic>
        <p:nvPicPr>
          <p:cNvPr id="3" name="Picture 2">
            <a:extLst>
              <a:ext uri="{FF2B5EF4-FFF2-40B4-BE49-F238E27FC236}">
                <a16:creationId xmlns:a16="http://schemas.microsoft.com/office/drawing/2014/main" id="{EA547319-E356-454F-9411-6552BE19168D}"/>
              </a:ext>
            </a:extLst>
          </p:cNvPr>
          <p:cNvPicPr>
            <a:picLocks noChangeAspect="1"/>
          </p:cNvPicPr>
          <p:nvPr/>
        </p:nvPicPr>
        <p:blipFill>
          <a:blip r:embed="rId3"/>
          <a:stretch>
            <a:fillRect/>
          </a:stretch>
        </p:blipFill>
        <p:spPr>
          <a:xfrm>
            <a:off x="4013923" y="1820067"/>
            <a:ext cx="2610302" cy="1575804"/>
          </a:xfrm>
          <a:prstGeom prst="rect">
            <a:avLst/>
          </a:prstGeom>
        </p:spPr>
      </p:pic>
    </p:spTree>
    <p:extLst>
      <p:ext uri="{BB962C8B-B14F-4D97-AF65-F5344CB8AC3E}">
        <p14:creationId xmlns:p14="http://schemas.microsoft.com/office/powerpoint/2010/main" val="4013871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33775" y="374115"/>
            <a:ext cx="6390450" cy="429525"/>
          </a:xfrm>
          <a:prstGeom prst="rect">
            <a:avLst/>
          </a:prstGeom>
        </p:spPr>
        <p:txBody>
          <a:bodyPr spcFirstLastPara="1" wrap="square" lIns="68569" tIns="68569" rIns="68569" bIns="68569" anchor="t" anchorCtr="0">
            <a:noAutofit/>
          </a:bodyPr>
          <a:lstStyle/>
          <a:p>
            <a:pPr lvl="0"/>
            <a:r>
              <a:rPr lang="en" sz="2400" dirty="0"/>
              <a:t>Design Decisions: </a:t>
            </a:r>
            <a:r>
              <a:rPr lang="en-GB" sz="2400" dirty="0"/>
              <a:t>Setting a Precedent</a:t>
            </a:r>
            <a:endParaRPr sz="2400" dirty="0"/>
          </a:p>
        </p:txBody>
      </p:sp>
      <p:sp>
        <p:nvSpPr>
          <p:cNvPr id="153" name="Google Shape;153;p29"/>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GB" sz="1600" dirty="0"/>
              <a:t>DON’T: Allow exceptions, it won’t  remain a “one-off”</a:t>
            </a:r>
            <a:br>
              <a:rPr lang="en-GB" sz="1600" dirty="0"/>
            </a:br>
            <a:endParaRPr lang="en-GB" sz="1600" dirty="0"/>
          </a:p>
          <a:p>
            <a:r>
              <a:rPr lang="en-GB" sz="1600" dirty="0"/>
              <a:t>DON’T: Implement temporary solutions, they </a:t>
            </a:r>
            <a:r>
              <a:rPr lang="en-GB" sz="1600" i="1" dirty="0"/>
              <a:t>will</a:t>
            </a:r>
            <a:r>
              <a:rPr lang="en-GB" sz="1600" dirty="0"/>
              <a:t> become permanent</a:t>
            </a:r>
          </a:p>
        </p:txBody>
      </p:sp>
    </p:spTree>
    <p:extLst>
      <p:ext uri="{BB962C8B-B14F-4D97-AF65-F5344CB8AC3E}">
        <p14:creationId xmlns:p14="http://schemas.microsoft.com/office/powerpoint/2010/main" val="513096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GB" dirty="0"/>
              <a:t>Questions?</a:t>
            </a:r>
            <a:endParaRPr dirty="0"/>
          </a:p>
        </p:txBody>
      </p:sp>
      <p:sp>
        <p:nvSpPr>
          <p:cNvPr id="4" name="TextBox 3">
            <a:extLst>
              <a:ext uri="{FF2B5EF4-FFF2-40B4-BE49-F238E27FC236}">
                <a16:creationId xmlns:a16="http://schemas.microsoft.com/office/drawing/2014/main" id="{30326ECE-D695-B647-818C-BA47729F0F9C}"/>
              </a:ext>
            </a:extLst>
          </p:cNvPr>
          <p:cNvSpPr txBox="1"/>
          <p:nvPr/>
        </p:nvSpPr>
        <p:spPr>
          <a:xfrm>
            <a:off x="171554" y="2740819"/>
            <a:ext cx="6686446" cy="338554"/>
          </a:xfrm>
          <a:prstGeom prst="rect">
            <a:avLst/>
          </a:prstGeom>
          <a:noFill/>
        </p:spPr>
        <p:txBody>
          <a:bodyPr wrap="none" rtlCol="0">
            <a:spAutoFit/>
          </a:bodyPr>
          <a:lstStyle/>
          <a:p>
            <a:r>
              <a:rPr lang="en-GB" sz="1600" dirty="0"/>
              <a:t>send delayed thoughts of love/hate/confusion to: </a:t>
            </a:r>
            <a:r>
              <a:rPr lang="en-GB" sz="1600" dirty="0">
                <a:hlinkClick r:id="rId3"/>
              </a:rPr>
              <a:t>jwbensley@gmail.com</a:t>
            </a:r>
            <a:endParaRPr lang="en-GB" sz="1600" dirty="0"/>
          </a:p>
        </p:txBody>
      </p:sp>
    </p:spTree>
    <p:extLst>
      <p:ext uri="{BB962C8B-B14F-4D97-AF65-F5344CB8AC3E}">
        <p14:creationId xmlns:p14="http://schemas.microsoft.com/office/powerpoint/2010/main" val="1928567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GB" dirty="0"/>
              <a:t>Review…</a:t>
            </a:r>
            <a:endParaRPr dirty="0"/>
          </a:p>
          <a:p>
            <a:pPr>
              <a:buClr>
                <a:srgbClr val="000000"/>
              </a:buClr>
              <a:buSzPts val="1100"/>
            </a:pPr>
            <a:endParaRPr dirty="0"/>
          </a:p>
        </p:txBody>
      </p:sp>
    </p:spTree>
    <p:extLst>
      <p:ext uri="{BB962C8B-B14F-4D97-AF65-F5344CB8AC3E}">
        <p14:creationId xmlns:p14="http://schemas.microsoft.com/office/powerpoint/2010/main" val="75728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sz="2400" dirty="0"/>
          </a:p>
        </p:txBody>
      </p:sp>
      <p:sp>
        <p:nvSpPr>
          <p:cNvPr id="179" name="Google Shape;179;p33"/>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r>
              <a:rPr lang="en" sz="1600" dirty="0"/>
              <a:t>Requirements: Define the requirement and solution as clearly as possible, demand clarification where ambiguity exists. </a:t>
            </a:r>
            <a:r>
              <a:rPr lang="en-GB" sz="1600" dirty="0"/>
              <a:t>Continuously</a:t>
            </a:r>
            <a:r>
              <a:rPr lang="en" sz="1600" dirty="0"/>
              <a:t> refer back to the requirements and evidence </a:t>
            </a:r>
            <a:r>
              <a:rPr lang="en-GB" sz="1600" dirty="0"/>
              <a:t>fulfilment</a:t>
            </a:r>
            <a:r>
              <a:rPr lang="en" sz="1600" dirty="0"/>
              <a:t> in your design documents.</a:t>
            </a:r>
          </a:p>
          <a:p>
            <a:endParaRPr lang="en" sz="1600" dirty="0"/>
          </a:p>
          <a:p>
            <a:r>
              <a:rPr lang="en" sz="1600" dirty="0"/>
              <a:t>Cost: Keep in mind your budgetary constraints but don’t use sub-par materials to please finance.</a:t>
            </a:r>
          </a:p>
        </p:txBody>
      </p:sp>
    </p:spTree>
    <p:extLst>
      <p:ext uri="{BB962C8B-B14F-4D97-AF65-F5344CB8AC3E}">
        <p14:creationId xmlns:p14="http://schemas.microsoft.com/office/powerpoint/2010/main" val="4244176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r>
              <a:rPr lang="en" sz="1600" dirty="0"/>
              <a:t>Scope: Ensure the scope of the design is clear, explicitly state what isn’t included (rather than implicitly by ambiguously not mentioning something). When it’s agreed that </a:t>
            </a:r>
            <a:r>
              <a:rPr lang="en-GB" sz="1600" dirty="0"/>
              <a:t>something</a:t>
            </a:r>
            <a:r>
              <a:rPr lang="en" sz="1600" dirty="0"/>
              <a:t> is out of scope or not required, record who approved that exclusion and why.</a:t>
            </a:r>
          </a:p>
          <a:p>
            <a:endParaRPr lang="en" sz="1600" dirty="0"/>
          </a:p>
          <a:p>
            <a:r>
              <a:rPr lang="en" sz="1600" dirty="0"/>
              <a:t>Deliverables: Ensure everyone knows who’s responsible for which areas of the design, and when each milestone is due. </a:t>
            </a:r>
          </a:p>
        </p:txBody>
      </p:sp>
      <p:sp>
        <p:nvSpPr>
          <p:cNvPr id="7" name="Google Shape;178;p33">
            <a:extLst>
              <a:ext uri="{FF2B5EF4-FFF2-40B4-BE49-F238E27FC236}">
                <a16:creationId xmlns:a16="http://schemas.microsoft.com/office/drawing/2014/main" id="{D24666BA-119D-F140-83AA-E1103EE32B2B}"/>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sz="2400" dirty="0"/>
          </a:p>
        </p:txBody>
      </p:sp>
    </p:spTree>
    <p:extLst>
      <p:ext uri="{BB962C8B-B14F-4D97-AF65-F5344CB8AC3E}">
        <p14:creationId xmlns:p14="http://schemas.microsoft.com/office/powerpoint/2010/main" val="425169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938254"/>
            <a:ext cx="6390450" cy="3131340"/>
          </a:xfrm>
          <a:prstGeom prst="rect">
            <a:avLst/>
          </a:prstGeom>
        </p:spPr>
        <p:txBody>
          <a:bodyPr spcFirstLastPara="1" wrap="square" lIns="68569" tIns="68569" rIns="68569" bIns="68569" anchor="t" anchorCtr="0">
            <a:noAutofit/>
          </a:bodyPr>
          <a:lstStyle/>
          <a:p>
            <a:r>
              <a:rPr lang="en" sz="1600" dirty="0"/>
              <a:t>Documentation: Document how something should behave, how it behaved when tested, what happened when testing failure scenarios, what happened during failures in production, are there any unknowns?</a:t>
            </a:r>
            <a:br>
              <a:rPr lang="en" sz="1600" dirty="0"/>
            </a:br>
            <a:endParaRPr lang="en" sz="1600" dirty="0"/>
          </a:p>
          <a:p>
            <a:r>
              <a:rPr lang="en" sz="1600" dirty="0"/>
              <a:t>Support: Break t</a:t>
            </a:r>
            <a:r>
              <a:rPr lang="en-GB" sz="1600" dirty="0"/>
              <a:t>he</a:t>
            </a:r>
            <a:r>
              <a:rPr lang="en" sz="1600" dirty="0"/>
              <a:t> design into smaller </a:t>
            </a:r>
            <a:r>
              <a:rPr lang="en" sz="1600" dirty="0" err="1"/>
              <a:t>managable</a:t>
            </a:r>
            <a:r>
              <a:rPr lang="en" sz="1600" dirty="0"/>
              <a:t> sections. Create cheat-sheets for troubleshooting these sections. Have operational handover and training sessions to educate the NOC. Have another one 12 months from now when everyone has forgotten. If a big outage occurs after 6 months, move back that 12 month review by another 6 months.</a:t>
            </a:r>
          </a:p>
        </p:txBody>
      </p:sp>
      <p:sp>
        <p:nvSpPr>
          <p:cNvPr id="6" name="Google Shape;178;p33">
            <a:extLst>
              <a:ext uri="{FF2B5EF4-FFF2-40B4-BE49-F238E27FC236}">
                <a16:creationId xmlns:a16="http://schemas.microsoft.com/office/drawing/2014/main" id="{BAEE95C9-190B-1C42-BB52-B0D4201807B8}"/>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sz="2400" dirty="0"/>
          </a:p>
        </p:txBody>
      </p:sp>
    </p:spTree>
    <p:extLst>
      <p:ext uri="{BB962C8B-B14F-4D97-AF65-F5344CB8AC3E}">
        <p14:creationId xmlns:p14="http://schemas.microsoft.com/office/powerpoint/2010/main" val="11016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r>
              <a:rPr lang="en-GB" sz="1600" dirty="0"/>
              <a:t>Operational Acceptance: Have someone else validate the deployment is working as expected. If they couldn’t it does work or they don’t understand the design. Share knowledge across team members/colleagues and other teams. Pro-actively train operational support teams rather than assuming they’ll get around to reading the documentation before there’s an outage.</a:t>
            </a:r>
          </a:p>
        </p:txBody>
      </p:sp>
      <p:sp>
        <p:nvSpPr>
          <p:cNvPr id="4" name="Google Shape;178;p33">
            <a:extLst>
              <a:ext uri="{FF2B5EF4-FFF2-40B4-BE49-F238E27FC236}">
                <a16:creationId xmlns:a16="http://schemas.microsoft.com/office/drawing/2014/main" id="{2CC35A87-9759-864A-A479-A3EC1F30D6CC}"/>
              </a:ext>
            </a:extLst>
          </p:cNvPr>
          <p:cNvSpPr txBox="1">
            <a:spLocks/>
          </p:cNvSpPr>
          <p:nvPr/>
        </p:nvSpPr>
        <p:spPr>
          <a:xfrm>
            <a:off x="233775" y="374400"/>
            <a:ext cx="6390450" cy="4295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dirty="0"/>
              <a:t>Review</a:t>
            </a:r>
          </a:p>
        </p:txBody>
      </p:sp>
    </p:spTree>
    <p:extLst>
      <p:ext uri="{BB962C8B-B14F-4D97-AF65-F5344CB8AC3E}">
        <p14:creationId xmlns:p14="http://schemas.microsoft.com/office/powerpoint/2010/main" val="275319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3775" y="372615"/>
            <a:ext cx="6390450" cy="429525"/>
          </a:xfrm>
          <a:prstGeom prst="rect">
            <a:avLst/>
          </a:prstGeom>
        </p:spPr>
        <p:txBody>
          <a:bodyPr spcFirstLastPara="1" wrap="square" lIns="68569" tIns="68569" rIns="68569" bIns="68569" anchor="t" anchorCtr="0">
            <a:noAutofit/>
          </a:bodyPr>
          <a:lstStyle/>
          <a:p>
            <a:r>
              <a:rPr lang="en" sz="2400" dirty="0"/>
              <a:t>Introduction</a:t>
            </a:r>
            <a:endParaRPr sz="2400" dirty="0"/>
          </a:p>
        </p:txBody>
      </p:sp>
      <p:sp>
        <p:nvSpPr>
          <p:cNvPr id="61" name="Google Shape;61;p14"/>
          <p:cNvSpPr txBox="1">
            <a:spLocks noGrp="1"/>
          </p:cNvSpPr>
          <p:nvPr>
            <p:ph type="body" idx="1"/>
          </p:nvPr>
        </p:nvSpPr>
        <p:spPr>
          <a:xfrm>
            <a:off x="233775" y="1288669"/>
            <a:ext cx="6390450" cy="3052691"/>
          </a:xfrm>
          <a:prstGeom prst="rect">
            <a:avLst/>
          </a:prstGeom>
        </p:spPr>
        <p:txBody>
          <a:bodyPr spcFirstLastPara="1" wrap="square" lIns="68569" tIns="68569" rIns="68569" bIns="68569" anchor="t" anchorCtr="0">
            <a:noAutofit/>
          </a:bodyPr>
          <a:lstStyle/>
          <a:p>
            <a:r>
              <a:rPr lang="en-GB" sz="1600" dirty="0"/>
              <a:t>Why:</a:t>
            </a:r>
          </a:p>
          <a:p>
            <a:pPr lvl="1" indent="-257175">
              <a:spcBef>
                <a:spcPts val="0"/>
              </a:spcBef>
              <a:buSzPts val="1800"/>
              <a:buChar char="●"/>
            </a:pPr>
            <a:r>
              <a:rPr lang="en-GB" sz="1600" dirty="0"/>
              <a:t>Experience has taught me the importance of </a:t>
            </a:r>
            <a:r>
              <a:rPr lang="en-GB" sz="1600" i="1" dirty="0"/>
              <a:t>identifying the correct decisions</a:t>
            </a:r>
            <a:r>
              <a:rPr lang="en-GB" sz="1600" dirty="0"/>
              <a:t> that need to be made early on, in order to deliver the required solution</a:t>
            </a:r>
            <a:br>
              <a:rPr lang="en-GB" sz="1600" dirty="0"/>
            </a:br>
            <a:endParaRPr lang="en-GB" sz="1600" dirty="0"/>
          </a:p>
          <a:p>
            <a:pPr lvl="1" indent="-257175">
              <a:spcBef>
                <a:spcPts val="0"/>
              </a:spcBef>
              <a:buSzPts val="1800"/>
              <a:buChar char="●"/>
            </a:pPr>
            <a:r>
              <a:rPr lang="en-GB" sz="1600" dirty="0"/>
              <a:t>Failing to meet expectations is worse than a “broken” solution</a:t>
            </a:r>
            <a:br>
              <a:rPr lang="en-GB" sz="1600" dirty="0"/>
            </a:br>
            <a:endParaRPr lang="en-GB" sz="1600" dirty="0"/>
          </a:p>
          <a:p>
            <a:pPr lvl="1" indent="-257175">
              <a:spcBef>
                <a:spcPts val="0"/>
              </a:spcBef>
              <a:buSzPts val="1800"/>
              <a:buChar char="●"/>
            </a:pPr>
            <a:r>
              <a:rPr lang="en-GB" sz="1600" dirty="0"/>
              <a:t>These problems aren’t going away (</a:t>
            </a:r>
            <a:r>
              <a:rPr lang="en-GB" sz="1600" dirty="0" err="1"/>
              <a:t>p.s.</a:t>
            </a:r>
            <a:r>
              <a:rPr lang="en-GB" sz="1600" dirty="0"/>
              <a:t> automation sucks!)</a:t>
            </a:r>
          </a:p>
        </p:txBody>
      </p:sp>
    </p:spTree>
    <p:extLst>
      <p:ext uri="{BB962C8B-B14F-4D97-AF65-F5344CB8AC3E}">
        <p14:creationId xmlns:p14="http://schemas.microsoft.com/office/powerpoint/2010/main" val="1978483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866692"/>
            <a:ext cx="6390450" cy="3202902"/>
          </a:xfrm>
          <a:prstGeom prst="rect">
            <a:avLst/>
          </a:prstGeom>
        </p:spPr>
        <p:txBody>
          <a:bodyPr spcFirstLastPara="1" wrap="square" lIns="68569" tIns="68569" rIns="68569" bIns="68569" anchor="t" anchorCtr="0">
            <a:noAutofit/>
          </a:bodyPr>
          <a:lstStyle/>
          <a:p>
            <a:r>
              <a:rPr lang="en-GB" sz="1600" dirty="0"/>
              <a:t>Standardisation: This is a top priority with simplicity. Create standard products (config templates, monitoring templates, support templates) and reuse them throughout your designs. Can you easily hire someone to continue this work? Technical debt doesn’t only exist in a team in the present, but also in the future.</a:t>
            </a:r>
            <a:br>
              <a:rPr lang="en-GB" sz="1600" dirty="0"/>
            </a:br>
            <a:endParaRPr lang="en-GB" sz="1600" dirty="0"/>
          </a:p>
          <a:p>
            <a:r>
              <a:rPr lang="en-GB" sz="1600" dirty="0"/>
              <a:t>Monitoring: If you can’t easily monitor it, how difficult will it be to add that functionality to your NMS? Will an upgrade of the NMS break that feature? Monitoring is not exempt from the simplicity/standardisation/supportability  requirements, as soon as you can’t monitor a service you’re in trouble.</a:t>
            </a:r>
            <a:endParaRPr sz="1600" dirty="0"/>
          </a:p>
        </p:txBody>
      </p:sp>
      <p:sp>
        <p:nvSpPr>
          <p:cNvPr id="4" name="Google Shape;178;p33">
            <a:extLst>
              <a:ext uri="{FF2B5EF4-FFF2-40B4-BE49-F238E27FC236}">
                <a16:creationId xmlns:a16="http://schemas.microsoft.com/office/drawing/2014/main" id="{6C0A57D3-F5DE-3040-AF27-D1D5402A02FE}"/>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sz="2400" dirty="0"/>
          </a:p>
        </p:txBody>
      </p:sp>
    </p:spTree>
    <p:extLst>
      <p:ext uri="{BB962C8B-B14F-4D97-AF65-F5344CB8AC3E}">
        <p14:creationId xmlns:p14="http://schemas.microsoft.com/office/powerpoint/2010/main" val="2030821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1192696"/>
            <a:ext cx="6390450" cy="2876898"/>
          </a:xfrm>
          <a:prstGeom prst="rect">
            <a:avLst/>
          </a:prstGeom>
        </p:spPr>
        <p:txBody>
          <a:bodyPr spcFirstLastPara="1" wrap="square" lIns="68569" tIns="68569" rIns="68569" bIns="68569" anchor="t" anchorCtr="0">
            <a:noAutofit/>
          </a:bodyPr>
          <a:lstStyle/>
          <a:p>
            <a:r>
              <a:rPr lang="en-GB" sz="1600" dirty="0"/>
              <a:t>Upgrades: Try to think either a horizontal upgrade path (can we deploy more pizza boxes or add more line cards?) or a vertical upgrade path (what is the next generation of devices that will supersede the current ones?).</a:t>
            </a:r>
            <a:br>
              <a:rPr lang="en-GB" sz="1600" dirty="0"/>
            </a:br>
            <a:endParaRPr lang="en-GB" sz="1600" dirty="0"/>
          </a:p>
          <a:p>
            <a:r>
              <a:rPr lang="en-GB" sz="1600" dirty="0"/>
              <a:t>Failures: They definitely will happen. Test the mostly likely ones to know what they look like on the CLI/via Syslog/NMS/from the customers perspective. What seemingly non-related infrastructure failures could impact this design?</a:t>
            </a:r>
            <a:endParaRPr lang="en" sz="1600" dirty="0"/>
          </a:p>
        </p:txBody>
      </p:sp>
      <p:sp>
        <p:nvSpPr>
          <p:cNvPr id="4" name="Google Shape;178;p33">
            <a:extLst>
              <a:ext uri="{FF2B5EF4-FFF2-40B4-BE49-F238E27FC236}">
                <a16:creationId xmlns:a16="http://schemas.microsoft.com/office/drawing/2014/main" id="{3186BBBF-B951-C349-B36C-3397E4991794}"/>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sz="2400" dirty="0"/>
          </a:p>
        </p:txBody>
      </p:sp>
    </p:spTree>
    <p:extLst>
      <p:ext uri="{BB962C8B-B14F-4D97-AF65-F5344CB8AC3E}">
        <p14:creationId xmlns:p14="http://schemas.microsoft.com/office/powerpoint/2010/main" val="4055827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r>
              <a:rPr lang="en-GB" sz="1600" dirty="0"/>
              <a:t>In-Life Maintenance: In the best case scenario that the product/service is widely deployed, it shouldn’t be cumbersome to maintain with scale.</a:t>
            </a:r>
            <a:br>
              <a:rPr lang="en-GB" sz="1600" dirty="0"/>
            </a:br>
            <a:endParaRPr lang="en-GB" sz="1600" dirty="0"/>
          </a:p>
          <a:p>
            <a:r>
              <a:rPr lang="en-GB" sz="1600" dirty="0"/>
              <a:t>Decommissioning: If the documentation is up to date and all the components are standardised it </a:t>
            </a:r>
            <a:r>
              <a:rPr lang="en-GB" sz="1600" i="1" dirty="0"/>
              <a:t>should</a:t>
            </a:r>
            <a:r>
              <a:rPr lang="en-GB" sz="1600" dirty="0"/>
              <a:t> be simple but, the reality is config-rot or CMDB-rot.</a:t>
            </a:r>
            <a:endParaRPr lang="en" sz="1600" dirty="0"/>
          </a:p>
        </p:txBody>
      </p:sp>
      <p:sp>
        <p:nvSpPr>
          <p:cNvPr id="4" name="Google Shape;178;p33">
            <a:extLst>
              <a:ext uri="{FF2B5EF4-FFF2-40B4-BE49-F238E27FC236}">
                <a16:creationId xmlns:a16="http://schemas.microsoft.com/office/drawing/2014/main" id="{B7F544F9-6CEE-7841-A944-2D12695D3869}"/>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sz="2400" dirty="0"/>
          </a:p>
        </p:txBody>
      </p:sp>
    </p:spTree>
    <p:extLst>
      <p:ext uri="{BB962C8B-B14F-4D97-AF65-F5344CB8AC3E}">
        <p14:creationId xmlns:p14="http://schemas.microsoft.com/office/powerpoint/2010/main" val="2016211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33"/>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r>
              <a:rPr lang="en" sz="1600" dirty="0"/>
              <a:t>Complexity: </a:t>
            </a:r>
            <a:r>
              <a:rPr lang="en-GB" sz="1600" dirty="0"/>
              <a:t>Avoid complexity as much as possible, there is a direct correlation between complexity and support/billing/customer overhead.</a:t>
            </a:r>
            <a:br>
              <a:rPr lang="en-GB" sz="1600" dirty="0"/>
            </a:br>
            <a:endParaRPr lang="en-GB" sz="1600" dirty="0"/>
          </a:p>
          <a:p>
            <a:pPr lvl="0"/>
            <a:r>
              <a:rPr lang="en-GB" sz="1600" dirty="0"/>
              <a:t>Operations: When trying to balance between design decisions, default to what's best for your operations, not the customer; there’ll be other customers and you need to sleep at night.</a:t>
            </a:r>
          </a:p>
          <a:p>
            <a:endParaRPr lang="en" sz="1600" dirty="0"/>
          </a:p>
        </p:txBody>
      </p:sp>
      <p:sp>
        <p:nvSpPr>
          <p:cNvPr id="4" name="Google Shape;178;p33">
            <a:extLst>
              <a:ext uri="{FF2B5EF4-FFF2-40B4-BE49-F238E27FC236}">
                <a16:creationId xmlns:a16="http://schemas.microsoft.com/office/drawing/2014/main" id="{70DD03DD-041C-5241-8E12-F47317A179A5}"/>
              </a:ext>
            </a:extLst>
          </p:cNvPr>
          <p:cNvSpPr txBox="1">
            <a:spLocks noGrp="1"/>
          </p:cNvSpPr>
          <p:nvPr>
            <p:ph type="title"/>
          </p:nvPr>
        </p:nvSpPr>
        <p:spPr>
          <a:xfrm>
            <a:off x="233775" y="374400"/>
            <a:ext cx="6390450" cy="429525"/>
          </a:xfrm>
          <a:prstGeom prst="rect">
            <a:avLst/>
          </a:prstGeom>
        </p:spPr>
        <p:txBody>
          <a:bodyPr spcFirstLastPara="1" wrap="square" lIns="68569" tIns="68569" rIns="68569" bIns="68569" anchor="t" anchorCtr="0">
            <a:noAutofit/>
          </a:bodyPr>
          <a:lstStyle/>
          <a:p>
            <a:r>
              <a:rPr lang="en" sz="2400" dirty="0"/>
              <a:t>Review</a:t>
            </a:r>
            <a:endParaRPr dirty="0"/>
          </a:p>
        </p:txBody>
      </p:sp>
    </p:spTree>
    <p:extLst>
      <p:ext uri="{BB962C8B-B14F-4D97-AF65-F5344CB8AC3E}">
        <p14:creationId xmlns:p14="http://schemas.microsoft.com/office/powerpoint/2010/main" val="400448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33775" y="374114"/>
            <a:ext cx="6390450" cy="429525"/>
          </a:xfrm>
          <a:prstGeom prst="rect">
            <a:avLst/>
          </a:prstGeom>
        </p:spPr>
        <p:txBody>
          <a:bodyPr spcFirstLastPara="1" wrap="square" lIns="68569" tIns="68569" rIns="68569" bIns="68569" anchor="t" anchorCtr="0">
            <a:noAutofit/>
          </a:bodyPr>
          <a:lstStyle/>
          <a:p>
            <a:r>
              <a:rPr lang="en" sz="2400" dirty="0"/>
              <a:t>Introduction</a:t>
            </a:r>
            <a:endParaRPr sz="2400" dirty="0"/>
          </a:p>
        </p:txBody>
      </p:sp>
      <p:sp>
        <p:nvSpPr>
          <p:cNvPr id="61" name="Google Shape;61;p14"/>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GB" sz="1600" dirty="0"/>
              <a:t>How:</a:t>
            </a:r>
          </a:p>
          <a:p>
            <a:pPr lvl="1" indent="-257175">
              <a:spcBef>
                <a:spcPts val="0"/>
              </a:spcBef>
              <a:buSzPts val="1800"/>
              <a:buFont typeface="Arial"/>
              <a:buChar char="●"/>
            </a:pPr>
            <a:r>
              <a:rPr lang="en-GB" sz="1600" dirty="0"/>
              <a:t>Improve the solution design whilst still in the design phase</a:t>
            </a:r>
          </a:p>
          <a:p>
            <a:pPr lvl="1" indent="-257175">
              <a:spcBef>
                <a:spcPts val="0"/>
              </a:spcBef>
              <a:buSzPts val="1800"/>
              <a:buFont typeface="Arial"/>
              <a:buChar char="●"/>
            </a:pPr>
            <a:endParaRPr lang="en-GB" sz="1600" dirty="0"/>
          </a:p>
          <a:p>
            <a:pPr lvl="1" indent="-257175">
              <a:spcBef>
                <a:spcPts val="0"/>
              </a:spcBef>
              <a:buSzPts val="1800"/>
              <a:buFont typeface="Arial"/>
              <a:buChar char="●"/>
            </a:pPr>
            <a:r>
              <a:rPr lang="en-GB" sz="1600" dirty="0"/>
              <a:t>Share real experiences from networks/projects I’ve worked on (there are no “courses” on network design)</a:t>
            </a:r>
          </a:p>
        </p:txBody>
      </p:sp>
    </p:spTree>
    <p:extLst>
      <p:ext uri="{BB962C8B-B14F-4D97-AF65-F5344CB8AC3E}">
        <p14:creationId xmlns:p14="http://schemas.microsoft.com/office/powerpoint/2010/main" val="302801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0" y="1201369"/>
            <a:ext cx="6858000" cy="1539450"/>
          </a:xfrm>
          <a:prstGeom prst="rect">
            <a:avLst/>
          </a:prstGeom>
        </p:spPr>
        <p:txBody>
          <a:bodyPr spcFirstLastPara="1" wrap="square" lIns="68569" tIns="68569" rIns="68569" bIns="68569" anchor="b" anchorCtr="0">
            <a:noAutofit/>
          </a:bodyPr>
          <a:lstStyle/>
          <a:p>
            <a:r>
              <a:rPr lang="en" dirty="0"/>
              <a:t>Engineering Doesn’t Require Complexity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233776" y="374114"/>
            <a:ext cx="6624224" cy="429525"/>
          </a:xfrm>
          <a:prstGeom prst="rect">
            <a:avLst/>
          </a:prstGeom>
        </p:spPr>
        <p:txBody>
          <a:bodyPr spcFirstLastPara="1" wrap="square" lIns="68569" tIns="68569" rIns="68569" bIns="68569" anchor="t" anchorCtr="0">
            <a:noAutofit/>
          </a:bodyPr>
          <a:lstStyle/>
          <a:p>
            <a:r>
              <a:rPr lang="en" sz="2400" dirty="0"/>
              <a:t>Engineering Doesn’t Require Complexity</a:t>
            </a:r>
            <a:endParaRPr sz="2400" dirty="0"/>
          </a:p>
        </p:txBody>
      </p:sp>
      <p:sp>
        <p:nvSpPr>
          <p:cNvPr id="72" name="Google Shape;72;p16"/>
          <p:cNvSpPr txBox="1">
            <a:spLocks noGrp="1"/>
          </p:cNvSpPr>
          <p:nvPr>
            <p:ph type="body" idx="1"/>
          </p:nvPr>
        </p:nvSpPr>
        <p:spPr>
          <a:xfrm>
            <a:off x="233776" y="1288669"/>
            <a:ext cx="6390450" cy="2780925"/>
          </a:xfrm>
          <a:prstGeom prst="rect">
            <a:avLst/>
          </a:prstGeom>
        </p:spPr>
        <p:txBody>
          <a:bodyPr spcFirstLastPara="1" wrap="square" lIns="68569" tIns="68569" rIns="68569" bIns="68569" anchor="t" anchorCtr="0">
            <a:noAutofit/>
          </a:bodyPr>
          <a:lstStyle/>
          <a:p>
            <a:r>
              <a:rPr lang="en" sz="1600" dirty="0"/>
              <a:t>“Engineering” is typically associated with technical complexity</a:t>
            </a:r>
          </a:p>
          <a:p>
            <a:pPr lvl="1" indent="-257175">
              <a:spcBef>
                <a:spcPts val="0"/>
              </a:spcBef>
              <a:buSzPts val="1800"/>
              <a:buFont typeface="Courier New" panose="02070309020205020404" pitchFamily="49" charset="0"/>
              <a:buChar char="o"/>
            </a:pPr>
            <a:r>
              <a:rPr lang="en-GB" sz="1600" dirty="0"/>
              <a:t>Overengineering</a:t>
            </a:r>
            <a:r>
              <a:rPr lang="en" sz="1600" dirty="0"/>
              <a:t> is my biggest issue with technical design work</a:t>
            </a:r>
            <a:br>
              <a:rPr lang="en" sz="1600" dirty="0"/>
            </a:br>
            <a:endParaRPr sz="1600" dirty="0"/>
          </a:p>
          <a:p>
            <a:r>
              <a:rPr lang="en" sz="1600" dirty="0"/>
              <a:t>Many respected figures agree:</a:t>
            </a:r>
            <a:endParaRPr sz="1600" dirty="0"/>
          </a:p>
          <a:p>
            <a:pPr lvl="1">
              <a:spcBef>
                <a:spcPts val="0"/>
              </a:spcBef>
              <a:buFont typeface="Courier New" panose="02070309020205020404" pitchFamily="49" charset="0"/>
              <a:buChar char="o"/>
            </a:pPr>
            <a:r>
              <a:rPr lang="en" sz="1600" dirty="0"/>
              <a:t>“Simplicity is the ultimate sophistication”  – Leonardo da Vinci</a:t>
            </a:r>
            <a:endParaRPr sz="1600" dirty="0"/>
          </a:p>
          <a:p>
            <a:pPr lvl="1">
              <a:spcBef>
                <a:spcPts val="0"/>
              </a:spcBef>
              <a:buFont typeface="Courier New" panose="02070309020205020404" pitchFamily="49" charset="0"/>
              <a:buChar char="o"/>
            </a:pPr>
            <a:r>
              <a:rPr lang="en" sz="1600" dirty="0"/>
              <a:t>“Simplicity is a prerequisite for reliability”  – </a:t>
            </a:r>
            <a:r>
              <a:rPr lang="en" sz="1600" dirty="0" err="1"/>
              <a:t>Edsger</a:t>
            </a:r>
            <a:r>
              <a:rPr lang="en" sz="1600" dirty="0"/>
              <a:t> Dijkstra</a:t>
            </a:r>
            <a:endParaRPr sz="1600" dirty="0"/>
          </a:p>
          <a:p>
            <a:pPr lvl="1">
              <a:spcBef>
                <a:spcPts val="0"/>
              </a:spcBef>
              <a:buFont typeface="Courier New" panose="02070309020205020404" pitchFamily="49" charset="0"/>
              <a:buChar char="o"/>
            </a:pPr>
            <a:r>
              <a:rPr lang="en" sz="1600" dirty="0"/>
              <a:t>“E=MC</a:t>
            </a:r>
            <a:r>
              <a:rPr lang="en" sz="1600" baseline="30000" dirty="0"/>
              <a:t>2</a:t>
            </a:r>
            <a:r>
              <a:rPr lang="en" sz="1600" dirty="0"/>
              <a:t>” – Albert </a:t>
            </a:r>
            <a:r>
              <a:rPr lang="en-GB" sz="1600" dirty="0"/>
              <a:t>Einstein</a:t>
            </a:r>
            <a:br>
              <a:rPr lang="en" sz="1600" dirty="0"/>
            </a:br>
            <a:endParaRPr sz="1600" dirty="0"/>
          </a:p>
          <a:p>
            <a:r>
              <a:rPr lang="en" sz="1600" dirty="0"/>
              <a:t>KISS</a:t>
            </a:r>
            <a:endParaRPr sz="1600" baseline="30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233774" y="374114"/>
            <a:ext cx="6624225" cy="429525"/>
          </a:xfrm>
          <a:prstGeom prst="rect">
            <a:avLst/>
          </a:prstGeom>
        </p:spPr>
        <p:txBody>
          <a:bodyPr spcFirstLastPara="1" wrap="square" lIns="68569" tIns="68569" rIns="68569" bIns="68569" anchor="t" anchorCtr="0">
            <a:noAutofit/>
          </a:bodyPr>
          <a:lstStyle/>
          <a:p>
            <a:r>
              <a:rPr lang="en" sz="2400" dirty="0"/>
              <a:t>Engineering Doesn’t Require Complexity</a:t>
            </a:r>
            <a:endParaRPr sz="2400" dirty="0"/>
          </a:p>
          <a:p>
            <a:endParaRPr dirty="0"/>
          </a:p>
          <a:p>
            <a:pPr>
              <a:buSzPts val="1100"/>
            </a:pPr>
            <a:endParaRPr dirty="0"/>
          </a:p>
          <a:p>
            <a:endParaRPr dirty="0"/>
          </a:p>
        </p:txBody>
      </p:sp>
      <p:sp>
        <p:nvSpPr>
          <p:cNvPr id="78" name="Google Shape;78;p17"/>
          <p:cNvSpPr txBox="1">
            <a:spLocks noGrp="1"/>
          </p:cNvSpPr>
          <p:nvPr>
            <p:ph type="body" idx="1"/>
          </p:nvPr>
        </p:nvSpPr>
        <p:spPr>
          <a:xfrm>
            <a:off x="233775" y="1288669"/>
            <a:ext cx="6390450" cy="2780925"/>
          </a:xfrm>
          <a:prstGeom prst="rect">
            <a:avLst/>
          </a:prstGeom>
        </p:spPr>
        <p:txBody>
          <a:bodyPr spcFirstLastPara="1" wrap="square" lIns="68569" tIns="68569" rIns="68569" bIns="68569" anchor="t" anchorCtr="0">
            <a:noAutofit/>
          </a:bodyPr>
          <a:lstStyle/>
          <a:p>
            <a:r>
              <a:rPr lang="en" sz="1600" dirty="0"/>
              <a:t>The technical aspects of your job are rarely the most demanding</a:t>
            </a:r>
            <a:br>
              <a:rPr lang="en" sz="1600" dirty="0"/>
            </a:br>
            <a:br>
              <a:rPr lang="en" sz="1600" dirty="0"/>
            </a:br>
            <a:r>
              <a:rPr lang="en" sz="1600" dirty="0"/>
              <a:t>E.g., it’s tough working in teams with:</a:t>
            </a:r>
            <a:endParaRPr sz="1600" dirty="0"/>
          </a:p>
          <a:p>
            <a:pPr lvl="1">
              <a:spcBef>
                <a:spcPts val="0"/>
              </a:spcBef>
              <a:buFont typeface="Courier New" panose="02070309020205020404" pitchFamily="49" charset="0"/>
              <a:buChar char="o"/>
            </a:pPr>
            <a:r>
              <a:rPr lang="en-GB" sz="1600" dirty="0"/>
              <a:t>mixed technical abilities</a:t>
            </a:r>
            <a:endParaRPr lang="en" sz="1600" dirty="0"/>
          </a:p>
          <a:p>
            <a:pPr lvl="1">
              <a:spcBef>
                <a:spcPts val="0"/>
              </a:spcBef>
              <a:buFont typeface="Courier New" panose="02070309020205020404" pitchFamily="49" charset="0"/>
              <a:buChar char="o"/>
            </a:pPr>
            <a:r>
              <a:rPr lang="en" sz="1600" dirty="0"/>
              <a:t>mixed skill sets</a:t>
            </a:r>
            <a:endParaRPr sz="1600" dirty="0"/>
          </a:p>
          <a:p>
            <a:pPr lvl="1">
              <a:spcBef>
                <a:spcPts val="0"/>
              </a:spcBef>
              <a:buFont typeface="Courier New" panose="02070309020205020404" pitchFamily="49" charset="0"/>
              <a:buChar char="o"/>
            </a:pPr>
            <a:r>
              <a:rPr lang="en" sz="1600" dirty="0"/>
              <a:t>mixed availabilities</a:t>
            </a:r>
            <a:endParaRPr sz="1600" dirty="0"/>
          </a:p>
          <a:p>
            <a:pPr lvl="1">
              <a:spcBef>
                <a:spcPts val="0"/>
              </a:spcBef>
              <a:buFont typeface="Courier New" panose="02070309020205020404" pitchFamily="49" charset="0"/>
              <a:buChar char="o"/>
            </a:pPr>
            <a:r>
              <a:rPr lang="en" sz="1600" dirty="0"/>
              <a:t>mixed [communicative] language proficiencies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7424</TotalTime>
  <Words>2436</Words>
  <Application>Microsoft Macintosh PowerPoint</Application>
  <PresentationFormat>Custom</PresentationFormat>
  <Paragraphs>206</Paragraphs>
  <Slides>53</Slides>
  <Notes>51</Notes>
  <HiddenSlides>17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Courier New</vt:lpstr>
      <vt:lpstr>Simple Light</vt:lpstr>
      <vt:lpstr>What Does A Good Design Look Like? </vt:lpstr>
      <vt:lpstr>Agenda</vt:lpstr>
      <vt:lpstr>Introduction</vt:lpstr>
      <vt:lpstr>Introduction</vt:lpstr>
      <vt:lpstr>Introduction</vt:lpstr>
      <vt:lpstr>Introduction</vt:lpstr>
      <vt:lpstr>Engineering Doesn’t Require Complexity</vt:lpstr>
      <vt:lpstr>Engineering Doesn’t Require Complexity</vt:lpstr>
      <vt:lpstr>Engineering Doesn’t Require Complexity   </vt:lpstr>
      <vt:lpstr>Engineering Doesn’t Require Complexity   </vt:lpstr>
      <vt:lpstr>Engineering Requires Balance</vt:lpstr>
      <vt:lpstr>Engineering Requires Balance</vt:lpstr>
      <vt:lpstr>Engineering Requires Balance </vt:lpstr>
      <vt:lpstr>Engineering Requires Balance</vt:lpstr>
      <vt:lpstr>Design vs Operations </vt:lpstr>
      <vt:lpstr>Design vs Operations</vt:lpstr>
      <vt:lpstr>Design vs Operations</vt:lpstr>
      <vt:lpstr>Design vs Operations</vt:lpstr>
      <vt:lpstr>Design Decisions and Examples</vt:lpstr>
      <vt:lpstr>Design Decisions: Requirements and Cost</vt:lpstr>
      <vt:lpstr>Example Scenario: Requirements</vt:lpstr>
      <vt:lpstr>Example Scenario: Cost</vt:lpstr>
      <vt:lpstr>Design Decisions: Scope and Deliverables</vt:lpstr>
      <vt:lpstr>Example Scenario: Deliverables</vt:lpstr>
      <vt:lpstr>Design Decisions: Scope and Deliverables</vt:lpstr>
      <vt:lpstr>Example Scenario: Scope</vt:lpstr>
      <vt:lpstr>Design Decisions: Documentation and Support</vt:lpstr>
      <vt:lpstr>Design Decisions: Documentation and Support</vt:lpstr>
      <vt:lpstr>Design Decisions: Documentation and Support</vt:lpstr>
      <vt:lpstr>Example Scenario: Documentation and Support</vt:lpstr>
      <vt:lpstr>Design Decisions: Standardisation and Monitoring</vt:lpstr>
      <vt:lpstr>Design Decisions: Standardisation and Monitoring</vt:lpstr>
      <vt:lpstr>Example Scenario: Standardisation</vt:lpstr>
      <vt:lpstr>Example Scenario: Monitoring</vt:lpstr>
      <vt:lpstr>Design Decisions: Upgrades and Failures</vt:lpstr>
      <vt:lpstr>Design Decisions: Upgrades and Failures</vt:lpstr>
      <vt:lpstr>Example Scenario: Upgrades</vt:lpstr>
      <vt:lpstr>Example Scenario: Expected Failures</vt:lpstr>
      <vt:lpstr>Example Scenario: Unexpected Failures</vt:lpstr>
      <vt:lpstr>Design Decisions: In-Life and Decommissioning</vt:lpstr>
      <vt:lpstr>Design Decisions: In-Life and Decommissioning</vt:lpstr>
      <vt:lpstr>Example Scenario: In-Life</vt:lpstr>
      <vt:lpstr>Design Decisions: Setting a Precedent</vt:lpstr>
      <vt:lpstr>Questions?</vt:lpstr>
      <vt:lpstr>Review… </vt:lpstr>
      <vt:lpstr>Review</vt:lpstr>
      <vt:lpstr>Review</vt:lpstr>
      <vt:lpstr>Review</vt:lpstr>
      <vt:lpstr>PowerPoint Presentation</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A Good Design Look Like?</dc:title>
  <cp:lastModifiedBy>Bensley, James (Senior Network Design Engineer)</cp:lastModifiedBy>
  <cp:revision>143</cp:revision>
  <cp:lastPrinted>2019-05-16T10:16:27Z</cp:lastPrinted>
  <dcterms:modified xsi:type="dcterms:W3CDTF">2020-01-13T18:08:21Z</dcterms:modified>
</cp:coreProperties>
</file>