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64" r:id="rId2"/>
  </p:sldMasterIdLst>
  <p:notesMasterIdLst>
    <p:notesMasterId r:id="rId24"/>
  </p:notesMasterIdLst>
  <p:sldIdLst>
    <p:sldId id="1830" r:id="rId3"/>
    <p:sldId id="1826" r:id="rId4"/>
    <p:sldId id="1868" r:id="rId5"/>
    <p:sldId id="1869" r:id="rId6"/>
    <p:sldId id="1859" r:id="rId7"/>
    <p:sldId id="1860" r:id="rId8"/>
    <p:sldId id="1861" r:id="rId9"/>
    <p:sldId id="1862" r:id="rId10"/>
    <p:sldId id="1873" r:id="rId11"/>
    <p:sldId id="1874" r:id="rId12"/>
    <p:sldId id="1863" r:id="rId13"/>
    <p:sldId id="1864" r:id="rId14"/>
    <p:sldId id="1872" r:id="rId15"/>
    <p:sldId id="1877" r:id="rId16"/>
    <p:sldId id="1878" r:id="rId17"/>
    <p:sldId id="1865" r:id="rId18"/>
    <p:sldId id="1866" r:id="rId19"/>
    <p:sldId id="1867" r:id="rId20"/>
    <p:sldId id="1875" r:id="rId21"/>
    <p:sldId id="1876" r:id="rId22"/>
    <p:sldId id="18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33"/>
    <p:restoredTop sz="94694"/>
  </p:normalViewPr>
  <p:slideViewPr>
    <p:cSldViewPr snapToGrid="0" snapToObjects="1">
      <p:cViewPr varScale="1">
        <p:scale>
          <a:sx n="140" d="100"/>
          <a:sy n="140" d="100"/>
        </p:scale>
        <p:origin x="3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63AFC-94E3-B244-965F-55B5F9CE615A}" type="datetimeFigureOut">
              <a:rPr lang="en-NL" smtClean="0"/>
              <a:t>15/01/2021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F5E6E-69D8-6D4B-8D9D-160635C353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4217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3FCE0-F075-DD45-B148-B9C10F60EC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E21C324-EF97-44D3-9E00-7A65F4334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7000"/>
          </a:blip>
          <a:stretch>
            <a:fillRect/>
          </a:stretch>
        </p:blipFill>
        <p:spPr>
          <a:xfrm>
            <a:off x="0" y="2309"/>
            <a:ext cx="12196108" cy="6855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0EADB2-8049-4B88-B291-FF8AE3FC6E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508" y="4906694"/>
            <a:ext cx="2002865" cy="28190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8578" y="4246439"/>
            <a:ext cx="6492607" cy="233910"/>
          </a:xfrm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8578" y="2140298"/>
            <a:ext cx="6492607" cy="12659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578" y="3725561"/>
            <a:ext cx="6492607" cy="370230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092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2E72ABD-7529-456D-97E2-F470CB60CC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322" y="1368564"/>
            <a:ext cx="11023911" cy="46043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19595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1" y="2102504"/>
            <a:ext cx="11080606" cy="20574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7EE639-90BA-4F95-A316-8573F0931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322" y="1368564"/>
            <a:ext cx="11023911" cy="46043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530371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n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19" y="1605010"/>
            <a:ext cx="10997082" cy="43200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79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19" y="1605010"/>
            <a:ext cx="10997082" cy="4320005"/>
          </a:xfrm>
        </p:spPr>
        <p:txBody>
          <a:bodyPr/>
          <a:lstStyle>
            <a:lvl1pPr marL="174625" indent="-174625">
              <a:buFont typeface="Arial" panose="020B0604020202020204" pitchFamily="34" charset="0"/>
              <a:buChar char="•"/>
              <a:defRPr/>
            </a:lvl1pPr>
            <a:lvl2pPr marL="571500" indent="-227013">
              <a:buFont typeface="Lato" panose="020F0502020204030203" pitchFamily="34" charset="0"/>
              <a:buChar char="–"/>
              <a:defRPr/>
            </a:lvl2pPr>
            <a:lvl3pPr marL="860425" indent="-174625"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15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8408A-7102-476C-9290-BECEF76D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0A7AC-49F7-4C9E-8BDE-1497C0C9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15A7EC-00A5-4ED8-8F5E-26841CAB28B1}"/>
              </a:ext>
            </a:extLst>
          </p:cNvPr>
          <p:cNvSpPr/>
          <p:nvPr userDrawn="1"/>
        </p:nvSpPr>
        <p:spPr>
          <a:xfrm>
            <a:off x="0" y="0"/>
            <a:ext cx="12192000" cy="1766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5034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 userDrawn="1"/>
        </p:nvSpPr>
        <p:spPr>
          <a:xfrm>
            <a:off x="3927566" y="293829"/>
            <a:ext cx="687132" cy="6344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1615-CF6C-418C-A2F8-8AF5B0A38D9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BDDE4-075D-4337-BEBB-166C4FA55F1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11CAEDA-F13C-43B4-B3A8-D3983B7456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96E1A-46B6-441E-831F-0C83472FFC4B}"/>
              </a:ext>
            </a:extLst>
          </p:cNvPr>
          <p:cNvCxnSpPr/>
          <p:nvPr userDrawn="1"/>
        </p:nvCxnSpPr>
        <p:spPr>
          <a:xfrm>
            <a:off x="11294960" y="6596757"/>
            <a:ext cx="0" cy="1856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7C53FF-5A2C-454D-9362-097ECCE2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73" y="1901816"/>
            <a:ext cx="6929293" cy="4357384"/>
          </a:xfrm>
        </p:spPr>
        <p:txBody>
          <a:bodyPr anchor="t" anchorCtr="0"/>
          <a:lstStyle>
            <a:lvl1pPr marL="226478" indent="-226478">
              <a:spcBef>
                <a:spcPts val="16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90016" indent="-228594">
              <a:defRPr sz="1600">
                <a:solidFill>
                  <a:schemeClr val="tx1"/>
                </a:solidFill>
              </a:defRPr>
            </a:lvl2pPr>
            <a:lvl3pPr marL="1068891" indent="-228594"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B2351-D2D9-4F77-971D-D7749C5665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89413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E5FA01DC-D233-4B3E-AA3E-AABAFA736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697" y="219197"/>
            <a:ext cx="7043903" cy="8564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92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19" y="2047630"/>
            <a:ext cx="4790375" cy="4180641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398463" indent="-166688">
              <a:buFont typeface="Lato" panose="020F0502020204030203" pitchFamily="34" charset="0"/>
              <a:buChar char="–"/>
              <a:defRPr/>
            </a:lvl2pPr>
            <a:lvl3pPr marL="687388" indent="-117475">
              <a:defRPr/>
            </a:lvl3pPr>
            <a:lvl4pPr marL="914400" indent="-107950">
              <a:tabLst/>
              <a:defRPr sz="1050"/>
            </a:lvl4pPr>
            <a:lvl5pPr marL="1203325" indent="-117475"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45BF85-4EA7-436D-AF50-E4D8E0A13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1657350"/>
            <a:ext cx="4803775" cy="320675"/>
          </a:xfrm>
        </p:spPr>
        <p:txBody>
          <a:bodyPr/>
          <a:lstStyle>
            <a:lvl1pPr>
              <a:defRPr sz="1600" b="1">
                <a:solidFill>
                  <a:schemeClr val="accent1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D2FDF75-FA4E-406B-A686-13D3276E2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1657350"/>
            <a:ext cx="4803775" cy="320675"/>
          </a:xfrm>
        </p:spPr>
        <p:txBody>
          <a:bodyPr/>
          <a:lstStyle>
            <a:lvl1pPr>
              <a:defRPr sz="1600" b="1">
                <a:solidFill>
                  <a:schemeClr val="accent1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06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80043C-383F-441D-B51A-22E37F09E2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58000" y="2047630"/>
            <a:ext cx="4790375" cy="4180641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398463" indent="-166688">
              <a:buFont typeface="Lato" panose="020F0502020204030203" pitchFamily="34" charset="0"/>
              <a:buChar char="–"/>
              <a:defRPr/>
            </a:lvl2pPr>
            <a:lvl3pPr marL="687388" indent="-117475">
              <a:defRPr/>
            </a:lvl3pPr>
            <a:lvl4pPr marL="914400" indent="-107950">
              <a:tabLst/>
              <a:defRPr sz="1050"/>
            </a:lvl4pPr>
            <a:lvl5pPr marL="1203325" indent="-117475"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45BF85-4EA7-436D-AF50-E4D8E0A13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1657350"/>
            <a:ext cx="4803775" cy="320675"/>
          </a:xfrm>
        </p:spPr>
        <p:txBody>
          <a:bodyPr/>
          <a:lstStyle>
            <a:lvl1pPr>
              <a:defRPr sz="1600" b="1">
                <a:solidFill>
                  <a:schemeClr val="accent1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D2FDF75-FA4E-406B-A686-13D3276E2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1657350"/>
            <a:ext cx="4803775" cy="320675"/>
          </a:xfrm>
        </p:spPr>
        <p:txBody>
          <a:bodyPr/>
          <a:lstStyle>
            <a:lvl1pPr>
              <a:defRPr sz="1600" b="1">
                <a:solidFill>
                  <a:schemeClr val="accent1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452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8408A-7102-476C-9290-BECEF76D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0A7AC-49F7-4C9E-8BDE-1497C0C9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15A7EC-00A5-4ED8-8F5E-26841CAB28B1}"/>
              </a:ext>
            </a:extLst>
          </p:cNvPr>
          <p:cNvSpPr/>
          <p:nvPr userDrawn="1"/>
        </p:nvSpPr>
        <p:spPr>
          <a:xfrm>
            <a:off x="0" y="383177"/>
            <a:ext cx="12192000" cy="138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 userDrawn="1"/>
        </p:nvSpPr>
        <p:spPr>
          <a:xfrm>
            <a:off x="0" y="1459380"/>
            <a:ext cx="12192000" cy="3892061"/>
          </a:xfrm>
          <a:prstGeom prst="rect">
            <a:avLst/>
          </a:prstGeom>
          <a:gradFill flip="none" rotWithShape="1">
            <a:gsLst>
              <a:gs pos="27000">
                <a:srgbClr val="73992F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DE8C05-9095-4083-A385-089E404BC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7314" y="1654629"/>
            <a:ext cx="10654369" cy="3579222"/>
          </a:xfrm>
        </p:spPr>
        <p:txBody>
          <a:bodyPr anchor="ctr" anchorCtr="0"/>
          <a:lstStyle>
            <a:lvl1pPr marL="285750" indent="-285750">
              <a:lnSpc>
                <a:spcPct val="100000"/>
              </a:lnSpc>
              <a:buFont typeface="Lato" panose="020F0502020204030203" pitchFamily="34" charset="0"/>
              <a:buChar char="–"/>
              <a:defRPr sz="2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28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FDD270-0218-40EB-82F8-F37DE0E5A2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 userDrawn="1"/>
        </p:nvSpPr>
        <p:spPr>
          <a:xfrm>
            <a:off x="5850384" y="1"/>
            <a:ext cx="6341615" cy="6858000"/>
          </a:xfrm>
          <a:prstGeom prst="rect">
            <a:avLst/>
          </a:prstGeom>
          <a:gradFill flip="none" rotWithShape="1">
            <a:gsLst>
              <a:gs pos="27000">
                <a:srgbClr val="73992F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1615-CF6C-418C-A2F8-8AF5B0A38D9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BDDE4-075D-4337-BEBB-166C4FA55F1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1CAEDA-F13C-43B4-B3A8-D3983B7456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96E1A-46B6-441E-831F-0C83472FFC4B}"/>
              </a:ext>
            </a:extLst>
          </p:cNvPr>
          <p:cNvCxnSpPr/>
          <p:nvPr userDrawn="1"/>
        </p:nvCxnSpPr>
        <p:spPr>
          <a:xfrm>
            <a:off x="11294960" y="6596757"/>
            <a:ext cx="0" cy="1856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7C53FF-5A2C-454D-9362-097ECCE2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412" y="1901816"/>
            <a:ext cx="5499452" cy="4357384"/>
          </a:xfrm>
        </p:spPr>
        <p:txBody>
          <a:bodyPr anchor="t" anchorCtr="0"/>
          <a:lstStyle>
            <a:lvl1pPr marL="226478" indent="-226478">
              <a:spcBef>
                <a:spcPts val="1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90016" indent="-228594">
              <a:defRPr sz="1600">
                <a:solidFill>
                  <a:schemeClr val="bg1"/>
                </a:solidFill>
              </a:defRPr>
            </a:lvl2pPr>
            <a:lvl3pPr marL="1068891" indent="-228594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BDF50-2E05-47A9-96A9-8AB3839AF7F2}"/>
              </a:ext>
            </a:extLst>
          </p:cNvPr>
          <p:cNvSpPr txBox="1"/>
          <p:nvPr userDrawn="1"/>
        </p:nvSpPr>
        <p:spPr>
          <a:xfrm>
            <a:off x="6445188" y="616065"/>
            <a:ext cx="41684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F16A6E-CC35-4B78-9DF5-68D095D02AFF}"/>
              </a:ext>
            </a:extLst>
          </p:cNvPr>
          <p:cNvGrpSpPr/>
          <p:nvPr userDrawn="1"/>
        </p:nvGrpSpPr>
        <p:grpSpPr>
          <a:xfrm>
            <a:off x="10324956" y="6592898"/>
            <a:ext cx="698591" cy="191911"/>
            <a:chOff x="1855788" y="3378201"/>
            <a:chExt cx="3709987" cy="1019175"/>
          </a:xfrm>
          <a:solidFill>
            <a:schemeClr val="bg2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4135C2-0B4B-4CB5-90D9-271F82C361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720F58E-511B-4691-BB0C-7E9C005922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2D7B96D-77EF-4C83-8B22-D95AEC757A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AF9EBF7-B3A2-4271-86DF-AD10DFA2A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4863184-61D4-4BEA-A1ED-DD43027D0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B1F8F05-F6BC-424D-B415-1B98A4B6B1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00C91E9B-149C-4D99-8881-304C93DEC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31EA682-8F2F-4033-AE85-BA364C4F5B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89C632C-5E49-4BA9-99AA-EB80E006D8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8916602-BD36-406B-ACE7-C9CACB6CE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3B15909C-B863-4B91-9EFD-6A5C9A247F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23238A1E-5709-4EAC-94B7-5F6AF848C0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AD4EB01E-926D-4B13-A488-A9571F869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B702DAA-777C-4935-8D21-31BF0B6FE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0166519D-01B0-4CC3-B2C7-73505A8F7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C25CB92-1B9A-46C4-9247-53F12660A6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0F41723-9A1A-4717-BFBE-3863C240C5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839CEA-3494-43BD-8E61-FEE6FC3D33EA}"/>
              </a:ext>
            </a:extLst>
          </p:cNvPr>
          <p:cNvCxnSpPr>
            <a:cxnSpLocks/>
          </p:cNvCxnSpPr>
          <p:nvPr userDrawn="1"/>
        </p:nvCxnSpPr>
        <p:spPr>
          <a:xfrm>
            <a:off x="6445188" y="1251074"/>
            <a:ext cx="529285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167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8408A-7102-476C-9290-BECEF76D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0A7AC-49F7-4C9E-8BDE-1497C0C9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15A7EC-00A5-4ED8-8F5E-26841CAB28B1}"/>
              </a:ext>
            </a:extLst>
          </p:cNvPr>
          <p:cNvSpPr/>
          <p:nvPr userDrawn="1"/>
        </p:nvSpPr>
        <p:spPr>
          <a:xfrm>
            <a:off x="0" y="477078"/>
            <a:ext cx="12192000" cy="109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 userDrawn="1"/>
        </p:nvSpPr>
        <p:spPr>
          <a:xfrm>
            <a:off x="2443769" y="1459380"/>
            <a:ext cx="7338645" cy="3892061"/>
          </a:xfrm>
          <a:prstGeom prst="rect">
            <a:avLst/>
          </a:prstGeom>
          <a:gradFill flip="none" rotWithShape="1">
            <a:gsLst>
              <a:gs pos="27000">
                <a:srgbClr val="73992F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335B05-18CA-4ADD-BF6D-C08E4A84D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2429" y="2046436"/>
            <a:ext cx="6296298" cy="2673350"/>
          </a:xfrm>
        </p:spPr>
        <p:txBody>
          <a:bodyPr anchor="ctr" anchorCtr="0"/>
          <a:lstStyle>
            <a:lvl1pPr>
              <a:defRPr sz="3600" cap="all" baseline="0">
                <a:solidFill>
                  <a:schemeClr val="bg1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865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2E72ABD-7529-456D-97E2-F470CB60CC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322" y="1368564"/>
            <a:ext cx="11023911" cy="46043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subtitle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CA131-3A61-4FB0-9851-DAE372103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791" y="2377197"/>
            <a:ext cx="1841908" cy="896739"/>
          </a:xfrm>
          <a:solidFill>
            <a:schemeClr val="accent1"/>
          </a:solidFill>
        </p:spPr>
        <p:txBody>
          <a:bodyPr lIns="91440" tIns="0" bIns="0" anchor="ctr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D5135E-121B-4F28-A3DA-64751C4AD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6999" y="2377197"/>
            <a:ext cx="8955367" cy="896739"/>
          </a:xfrm>
          <a:solidFill>
            <a:srgbClr val="F2F2F2"/>
          </a:solidFill>
        </p:spPr>
        <p:txBody>
          <a:bodyPr lIns="91440" tIns="0" bIns="0" anchor="ctr" anchorCtr="0"/>
          <a:lstStyle>
            <a:lvl1pPr marL="168275" indent="-168275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1483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537319"/>
            <a:ext cx="3328416" cy="2913571"/>
          </a:xfrm>
          <a:noFill/>
          <a:ln w="6350">
            <a:solidFill>
              <a:schemeClr val="accent1"/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0"/>
              </a:spcBef>
              <a:tabLst/>
              <a:defRPr sz="105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80043C-383F-441D-B51A-22E37F09E2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5799" y="2537319"/>
            <a:ext cx="3328416" cy="2913571"/>
          </a:xfrm>
          <a:noFill/>
          <a:ln w="6350">
            <a:solidFill>
              <a:schemeClr val="accent1"/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0"/>
              </a:spcBef>
              <a:tabLst/>
              <a:defRPr sz="105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45BF85-4EA7-436D-AF50-E4D8E0A13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216644"/>
            <a:ext cx="3328416" cy="320675"/>
          </a:xfr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sz="11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D2FDF75-FA4E-406B-A686-13D3276E2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5799" y="2216644"/>
            <a:ext cx="3328416" cy="320675"/>
          </a:xfr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sz="11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E83F2E-73EA-46CC-88AA-36FA3DD2E7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05799" y="2537319"/>
            <a:ext cx="3328416" cy="2913571"/>
          </a:xfrm>
          <a:noFill/>
          <a:ln w="6350">
            <a:solidFill>
              <a:schemeClr val="accent1"/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0"/>
              </a:spcBef>
              <a:tabLst/>
              <a:defRPr sz="105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7F46E4F-EAE4-4AF1-9624-C61BEC021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05799" y="2216644"/>
            <a:ext cx="3328416" cy="320675"/>
          </a:xfr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sz="11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2867DD8-005E-4BA9-A627-D22AF6877E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322" y="1368564"/>
            <a:ext cx="11023911" cy="46043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251097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647783"/>
            <a:ext cx="2480570" cy="3212327"/>
          </a:xfrm>
          <a:noFill/>
          <a:ln w="6350">
            <a:solidFill>
              <a:schemeClr val="accent1"/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80043C-383F-441D-B51A-22E37F09E2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57112" y="2647783"/>
            <a:ext cx="2480570" cy="3212327"/>
          </a:xfrm>
          <a:noFill/>
          <a:ln w="6350">
            <a:solidFill>
              <a:schemeClr val="accent2"/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45BF85-4EA7-436D-AF50-E4D8E0A13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146852"/>
            <a:ext cx="2480570" cy="500932"/>
          </a:xfr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lang="en-US" sz="1050" b="1" kern="1200" cap="all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30712" indent="0">
              <a:buNone/>
              <a:defRPr/>
            </a:lvl2pPr>
          </a:lstStyle>
          <a:p>
            <a:pPr marL="0" lv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D2FDF75-FA4E-406B-A686-13D3276E2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112" y="2146852"/>
            <a:ext cx="2480570" cy="500932"/>
          </a:xfrm>
          <a:solidFill>
            <a:schemeClr val="accent2"/>
          </a:solidFill>
          <a:ln w="6350">
            <a:solidFill>
              <a:schemeClr val="accent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lang="en-US" sz="1050" b="1" kern="1200" cap="all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30712" indent="0">
              <a:buNone/>
              <a:defRPr/>
            </a:lvl2pPr>
          </a:lstStyle>
          <a:p>
            <a:pPr marL="0" lv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E83F2E-73EA-46CC-88AA-36FA3DD2E7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81689" y="2647783"/>
            <a:ext cx="2480570" cy="3212327"/>
          </a:xfrm>
          <a:noFill/>
          <a:ln w="6350">
            <a:solidFill>
              <a:schemeClr val="accent3"/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7F46E4F-EAE4-4AF1-9624-C61BEC021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1689" y="2146852"/>
            <a:ext cx="2480570" cy="500932"/>
          </a:xfr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5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2867DD8-005E-4BA9-A627-D22AF6877E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322" y="1368564"/>
            <a:ext cx="11023911" cy="46043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subtitle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AE382A-40B5-4B78-B6E8-2F38BF0C390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067800" y="2647783"/>
            <a:ext cx="2480570" cy="3212327"/>
          </a:xfrm>
          <a:noFill/>
          <a:ln w="6350">
            <a:solidFill>
              <a:schemeClr val="accent4"/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74339E4-5C26-4FAE-8D1C-EA45D46218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800" y="2146852"/>
            <a:ext cx="2480570" cy="500932"/>
          </a:xfrm>
          <a:solidFill>
            <a:schemeClr val="accent4"/>
          </a:solidFill>
          <a:ln w="6350">
            <a:solidFill>
              <a:schemeClr val="accent4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lang="en-US" sz="1050" b="1" kern="1200" cap="all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30712" indent="0">
              <a:buNone/>
              <a:defRPr/>
            </a:lvl2pPr>
          </a:lstStyle>
          <a:p>
            <a:pPr marL="0" lv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012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3314700"/>
            <a:ext cx="3328416" cy="2913571"/>
          </a:xfrm>
          <a:solidFill>
            <a:schemeClr val="accent1"/>
          </a:solidFill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bg2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bg2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80043C-383F-441D-B51A-22E37F09E2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5799" y="3314700"/>
            <a:ext cx="3328416" cy="2913571"/>
          </a:xfrm>
          <a:solidFill>
            <a:schemeClr val="accent1"/>
          </a:solidFill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bg2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bg2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45BF85-4EA7-436D-AF50-E4D8E0A13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1657350"/>
            <a:ext cx="3328416" cy="320675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1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D2FDF75-FA4E-406B-A686-13D3276E2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5799" y="1657350"/>
            <a:ext cx="3328416" cy="320675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1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E83F2E-73EA-46CC-88AA-36FA3DD2E7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05799" y="3314700"/>
            <a:ext cx="3328416" cy="2913571"/>
          </a:xfrm>
          <a:solidFill>
            <a:schemeClr val="accent1"/>
          </a:solidFill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bg2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bg2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7F46E4F-EAE4-4AF1-9624-C61BEC021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05799" y="1657350"/>
            <a:ext cx="3328416" cy="320675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1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56020D9-16BF-4AF2-B8C0-B0263FC9D28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7700" y="1978025"/>
            <a:ext cx="3328416" cy="13366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21A92EE1-5813-4BE0-9A0A-ADE930FC6C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95799" y="1978025"/>
            <a:ext cx="3328416" cy="13366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3939B8EC-1709-49C1-9BC4-011CFD5E06B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05799" y="1978025"/>
            <a:ext cx="3328416" cy="13366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6210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3314700"/>
            <a:ext cx="2457995" cy="2913571"/>
          </a:xfrm>
          <a:solidFill>
            <a:schemeClr val="accent1"/>
          </a:solidFill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bg2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bg2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97840" y="6638792"/>
            <a:ext cx="1817489" cy="1436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80043C-383F-441D-B51A-22E37F09E2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11725" y="3314700"/>
            <a:ext cx="2457995" cy="2913571"/>
          </a:xfrm>
          <a:solidFill>
            <a:schemeClr val="accent1"/>
          </a:solidFill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bg2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bg2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45BF85-4EA7-436D-AF50-E4D8E0A13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1657350"/>
            <a:ext cx="2457995" cy="320675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D2FDF75-FA4E-406B-A686-13D3276E2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11725" y="1657350"/>
            <a:ext cx="2457995" cy="320675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E83F2E-73EA-46CC-88AA-36FA3DD2E7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39011" y="3314700"/>
            <a:ext cx="2457995" cy="2913571"/>
          </a:xfrm>
          <a:solidFill>
            <a:schemeClr val="accent1"/>
          </a:solidFill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bg2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bg2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7F46E4F-EAE4-4AF1-9624-C61BEC021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9011" y="1657350"/>
            <a:ext cx="2457995" cy="320675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56020D9-16BF-4AF2-B8C0-B0263FC9D28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7700" y="1978025"/>
            <a:ext cx="2457995" cy="13366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21A92EE1-5813-4BE0-9A0A-ADE930FC6C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11725" y="1978025"/>
            <a:ext cx="2457995" cy="13366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3939B8EC-1709-49C1-9BC4-011CFD5E06B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39011" y="1978025"/>
            <a:ext cx="2457995" cy="13366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C3BEDA-934C-4AAC-8C70-94A139C953E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164372" y="3314700"/>
            <a:ext cx="2457995" cy="2913571"/>
          </a:xfrm>
          <a:solidFill>
            <a:schemeClr val="accent1"/>
          </a:solidFill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300"/>
              </a:spcBef>
              <a:buFont typeface="Lato" panose="020F0502020204030203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bg2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bg2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98E8E3-F6AB-47C2-9444-A693088F99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64372" y="1657350"/>
            <a:ext cx="2457995" cy="320675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349C845E-38AF-44D8-95BA-39681A0457A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64372" y="1978025"/>
            <a:ext cx="2457995" cy="13366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3876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3314700"/>
            <a:ext cx="2457995" cy="2913571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400"/>
              </a:spcBef>
              <a:buFont typeface="Lato" panose="020F0502020204030203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97840" y="6638792"/>
            <a:ext cx="1817489" cy="1436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80043C-383F-441D-B51A-22E37F09E2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08463" y="3314700"/>
            <a:ext cx="2457995" cy="2913571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400"/>
              </a:spcBef>
              <a:buFont typeface="Lato" panose="020F0502020204030203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45BF85-4EA7-436D-AF50-E4D8E0A13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1657350"/>
            <a:ext cx="2457995" cy="42589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D2FDF75-FA4E-406B-A686-13D3276E2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463" y="1657350"/>
            <a:ext cx="2457995" cy="42589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E83F2E-73EA-46CC-88AA-36FA3DD2E7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31806" y="3314700"/>
            <a:ext cx="2457995" cy="2913571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400"/>
              </a:spcBef>
              <a:buFont typeface="Lato" panose="020F0502020204030203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7F46E4F-EAE4-4AF1-9624-C61BEC021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1806" y="1657350"/>
            <a:ext cx="2457995" cy="42589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C3BEDA-934C-4AAC-8C70-94A139C953E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154186" y="3314700"/>
            <a:ext cx="2457995" cy="2913571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118872" tIns="137160"/>
          <a:lstStyle>
            <a:lvl1pPr marL="17145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398463" indent="-166688">
              <a:lnSpc>
                <a:spcPct val="95000"/>
              </a:lnSpc>
              <a:spcBef>
                <a:spcPts val="400"/>
              </a:spcBef>
              <a:buFont typeface="Lato" panose="020F0502020204030203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687388" indent="-117475">
              <a:lnSpc>
                <a:spcPct val="95000"/>
              </a:lnSpc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914400" indent="-107950">
              <a:lnSpc>
                <a:spcPct val="95000"/>
              </a:lnSpc>
              <a:spcBef>
                <a:spcPts val="100"/>
              </a:spcBef>
              <a:tabLst/>
              <a:defRPr sz="1000">
                <a:solidFill>
                  <a:schemeClr val="tx1"/>
                </a:solidFill>
              </a:defRPr>
            </a:lvl4pPr>
            <a:lvl5pPr marL="1203325" indent="-117475">
              <a:lnSpc>
                <a:spcPct val="95000"/>
              </a:lnSpc>
              <a:spcBef>
                <a:spcPts val="1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98E8E3-F6AB-47C2-9444-A693088F99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4186" y="1657350"/>
            <a:ext cx="2457995" cy="42589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defRPr sz="1000" b="1" cap="all" baseline="0">
                <a:solidFill>
                  <a:schemeClr val="bg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D81EF5-3EE9-4C2C-830F-07FB278BD664}"/>
              </a:ext>
            </a:extLst>
          </p:cNvPr>
          <p:cNvSpPr/>
          <p:nvPr userDrawn="1"/>
        </p:nvSpPr>
        <p:spPr>
          <a:xfrm>
            <a:off x="647700" y="2083242"/>
            <a:ext cx="2457995" cy="123145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lIns="118872" tIns="137160" rIns="0" bIns="0" rtlCol="0">
            <a:noAutofit/>
          </a:bodyPr>
          <a:lstStyle/>
          <a:p>
            <a:pPr marL="171450" lvl="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2A1E46-BACF-4679-975D-6DDA9CF4385C}"/>
              </a:ext>
            </a:extLst>
          </p:cNvPr>
          <p:cNvSpPr/>
          <p:nvPr userDrawn="1"/>
        </p:nvSpPr>
        <p:spPr>
          <a:xfrm>
            <a:off x="3508463" y="2083242"/>
            <a:ext cx="2457995" cy="123145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lIns="118872" tIns="137160" rIns="0" bIns="0" rtlCol="0">
            <a:noAutofit/>
          </a:bodyPr>
          <a:lstStyle/>
          <a:p>
            <a:pPr marL="171450" lvl="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729779-2CF0-467D-A1FE-A60325641F10}"/>
              </a:ext>
            </a:extLst>
          </p:cNvPr>
          <p:cNvSpPr/>
          <p:nvPr userDrawn="1"/>
        </p:nvSpPr>
        <p:spPr>
          <a:xfrm>
            <a:off x="6331806" y="2083242"/>
            <a:ext cx="2457995" cy="123145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lIns="118872" tIns="137160" rIns="0" bIns="0" rtlCol="0">
            <a:noAutofit/>
          </a:bodyPr>
          <a:lstStyle/>
          <a:p>
            <a:pPr marL="171450" lvl="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E17C6B-9A67-4384-B829-BECF252742C2}"/>
              </a:ext>
            </a:extLst>
          </p:cNvPr>
          <p:cNvSpPr/>
          <p:nvPr userDrawn="1"/>
        </p:nvSpPr>
        <p:spPr>
          <a:xfrm>
            <a:off x="9154186" y="2083242"/>
            <a:ext cx="2457995" cy="123145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lIns="118872" tIns="137160" rIns="0" bIns="0" rtlCol="0">
            <a:noAutofit/>
          </a:bodyPr>
          <a:lstStyle/>
          <a:p>
            <a:pPr marL="171450" lvl="0" indent="-17145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37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50BA18-1A48-4919-B8C9-71439D8202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0" y="5307"/>
            <a:ext cx="12189640" cy="6854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7E7A63-0D57-4635-A6F5-FFC7496A5C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0802" y="3842296"/>
            <a:ext cx="2325350" cy="327294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D57B8-BFAE-4905-8E3F-3A6F125AA18B}"/>
              </a:ext>
            </a:extLst>
          </p:cNvPr>
          <p:cNvSpPr txBox="1"/>
          <p:nvPr userDrawn="1"/>
        </p:nvSpPr>
        <p:spPr>
          <a:xfrm>
            <a:off x="1872344" y="2596124"/>
            <a:ext cx="83950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dirty="0">
                <a:solidFill>
                  <a:schemeClr val="bg2"/>
                </a:solidFill>
                <a:effectLst/>
              </a:rPr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4B44F5-4921-49EE-8DD6-1578FC11F8C2}"/>
              </a:ext>
            </a:extLst>
          </p:cNvPr>
          <p:cNvCxnSpPr/>
          <p:nvPr userDrawn="1"/>
        </p:nvCxnSpPr>
        <p:spPr>
          <a:xfrm>
            <a:off x="5146766" y="3433763"/>
            <a:ext cx="1837508" cy="0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895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096">
          <p15:clr>
            <a:srgbClr val="FBAE40"/>
          </p15:clr>
        </p15:guide>
        <p15:guide id="2" pos="455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50BA18-1A48-4919-B8C9-71439D8202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" y="5307"/>
            <a:ext cx="12189638" cy="6854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7E7A63-0D57-4635-A6F5-FFC7496A5C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0802" y="3842296"/>
            <a:ext cx="2325350" cy="327294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D57B8-BFAE-4905-8E3F-3A6F125AA18B}"/>
              </a:ext>
            </a:extLst>
          </p:cNvPr>
          <p:cNvSpPr txBox="1"/>
          <p:nvPr userDrawn="1"/>
        </p:nvSpPr>
        <p:spPr>
          <a:xfrm>
            <a:off x="1872344" y="2596124"/>
            <a:ext cx="83950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dirty="0">
                <a:solidFill>
                  <a:schemeClr val="bg2"/>
                </a:solidFill>
                <a:effectLst/>
              </a:rPr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4B44F5-4921-49EE-8DD6-1578FC11F8C2}"/>
              </a:ext>
            </a:extLst>
          </p:cNvPr>
          <p:cNvCxnSpPr/>
          <p:nvPr userDrawn="1"/>
        </p:nvCxnSpPr>
        <p:spPr>
          <a:xfrm>
            <a:off x="5146766" y="3433763"/>
            <a:ext cx="1837508" cy="0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222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096">
          <p15:clr>
            <a:srgbClr val="FBAE40"/>
          </p15:clr>
        </p15:guide>
        <p15:guide id="2" pos="455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50BA18-1A48-4919-B8C9-71439D8202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" y="6373"/>
            <a:ext cx="12189638" cy="6852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7E7A63-0D57-4635-A6F5-FFC7496A5C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0802" y="3842296"/>
            <a:ext cx="2325350" cy="327294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D57B8-BFAE-4905-8E3F-3A6F125AA18B}"/>
              </a:ext>
            </a:extLst>
          </p:cNvPr>
          <p:cNvSpPr txBox="1"/>
          <p:nvPr userDrawn="1"/>
        </p:nvSpPr>
        <p:spPr>
          <a:xfrm>
            <a:off x="1872344" y="2596124"/>
            <a:ext cx="83950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dirty="0">
                <a:solidFill>
                  <a:schemeClr val="bg2"/>
                </a:solidFill>
                <a:effectLst/>
              </a:rPr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4B44F5-4921-49EE-8DD6-1578FC11F8C2}"/>
              </a:ext>
            </a:extLst>
          </p:cNvPr>
          <p:cNvCxnSpPr/>
          <p:nvPr userDrawn="1"/>
        </p:nvCxnSpPr>
        <p:spPr>
          <a:xfrm>
            <a:off x="5146766" y="3433763"/>
            <a:ext cx="1837508" cy="0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4705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096">
          <p15:clr>
            <a:srgbClr val="FBAE40"/>
          </p15:clr>
        </p15:guide>
        <p15:guide id="2" pos="455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EE1F524-3C79-419C-A222-38AC94DA3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 userDrawn="1"/>
        </p:nvSpPr>
        <p:spPr>
          <a:xfrm>
            <a:off x="5850384" y="1"/>
            <a:ext cx="6341615" cy="6858000"/>
          </a:xfrm>
          <a:prstGeom prst="rect">
            <a:avLst/>
          </a:prstGeom>
          <a:gradFill flip="none" rotWithShape="1">
            <a:gsLst>
              <a:gs pos="54000">
                <a:srgbClr val="73992F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1615-CF6C-418C-A2F8-8AF5B0A38D9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BDDE4-075D-4337-BEBB-166C4FA55F1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1CAEDA-F13C-43B4-B3A8-D3983B7456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96E1A-46B6-441E-831F-0C83472FFC4B}"/>
              </a:ext>
            </a:extLst>
          </p:cNvPr>
          <p:cNvCxnSpPr/>
          <p:nvPr userDrawn="1"/>
        </p:nvCxnSpPr>
        <p:spPr>
          <a:xfrm>
            <a:off x="11294960" y="6596757"/>
            <a:ext cx="0" cy="1856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7C53FF-5A2C-454D-9362-097ECCE231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90032" y="2485748"/>
            <a:ext cx="5132335" cy="1074199"/>
          </a:xfrm>
        </p:spPr>
        <p:txBody>
          <a:bodyPr anchor="ctr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690016" indent="-228594">
              <a:defRPr sz="1600">
                <a:solidFill>
                  <a:schemeClr val="bg1"/>
                </a:solidFill>
              </a:defRPr>
            </a:lvl2pPr>
            <a:lvl3pPr marL="1068891" indent="-228594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Division Slide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F16A6E-CC35-4B78-9DF5-68D095D02AFF}"/>
              </a:ext>
            </a:extLst>
          </p:cNvPr>
          <p:cNvGrpSpPr/>
          <p:nvPr userDrawn="1"/>
        </p:nvGrpSpPr>
        <p:grpSpPr>
          <a:xfrm>
            <a:off x="10324956" y="6592898"/>
            <a:ext cx="698591" cy="191911"/>
            <a:chOff x="1855788" y="3378201"/>
            <a:chExt cx="3709987" cy="1019175"/>
          </a:xfrm>
          <a:solidFill>
            <a:schemeClr val="bg2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4135C2-0B4B-4CB5-90D9-271F82C361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720F58E-511B-4691-BB0C-7E9C005922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2D7B96D-77EF-4C83-8B22-D95AEC757A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AF9EBF7-B3A2-4271-86DF-AD10DFA2A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4863184-61D4-4BEA-A1ED-DD43027D0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B1F8F05-F6BC-424D-B415-1B98A4B6B1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00C91E9B-149C-4D99-8881-304C93DEC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31EA682-8F2F-4033-AE85-BA364C4F5B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89C632C-5E49-4BA9-99AA-EB80E006D8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8916602-BD36-406B-ACE7-C9CACB6CE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3B15909C-B863-4B91-9EFD-6A5C9A247F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23238A1E-5709-4EAC-94B7-5F6AF848C0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AD4EB01E-926D-4B13-A488-A9571F869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B702DAA-777C-4935-8D21-31BF0B6FE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0166519D-01B0-4CC3-B2C7-73505A8F7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C25CB92-1B9A-46C4-9247-53F12660A6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0F41723-9A1A-4717-BFBE-3863C240C5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72225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nip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1" y="219197"/>
            <a:ext cx="9754559" cy="8564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2E72ABD-7529-456D-97E2-F470CB60CC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322" y="1368564"/>
            <a:ext cx="11023911" cy="46043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subtitle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F624B-7428-4CCC-8B8C-160A3358ACFA}"/>
              </a:ext>
            </a:extLst>
          </p:cNvPr>
          <p:cNvSpPr/>
          <p:nvPr userDrawn="1"/>
        </p:nvSpPr>
        <p:spPr>
          <a:xfrm>
            <a:off x="11077575" y="59185"/>
            <a:ext cx="791308" cy="391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27432" rIns="0" rtlCol="0" anchor="ctr"/>
          <a:lstStyle/>
          <a:p>
            <a:pPr algn="ctr"/>
            <a:r>
              <a:rPr lang="en-US" sz="1200" dirty="0">
                <a:solidFill>
                  <a:srgbClr val="FEFEFE"/>
                </a:solidFill>
              </a:rPr>
              <a:t>Guideline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FF0E96-0F55-45A8-BB8D-C9DE788662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7714" y="402740"/>
            <a:ext cx="792201" cy="245529"/>
          </a:xfrm>
          <a:solidFill>
            <a:schemeClr val="accent1"/>
          </a:solidFill>
        </p:spPr>
        <p:txBody>
          <a:bodyPr wrap="square"/>
          <a:lstStyle>
            <a:lvl1pPr algn="ctr">
              <a:defRPr sz="1400" b="1" cap="all" baseline="0">
                <a:solidFill>
                  <a:srgbClr val="FEFEFE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882129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ck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F5B6-4BC2-4CCE-9F9B-A1B4C4D3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9E2F3-21C8-4E6F-A16B-B7E8EC55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42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F4D5-39AA-754C-BBFD-8E4402F57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6BE1D-C374-0A4C-BE74-6EF69F1B9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04FB-CFF8-EA4B-8CB1-152E5B53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CD94C-8DE1-A145-9368-1F33D1BD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6986A-51AC-CE48-923B-BC8AD50E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47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90E2-4320-EE4D-90FC-FCC06946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5D95D-B1D4-9344-8FC1-78E2166DC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A501D-DB17-2640-8B79-D33E0B51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E68A5-8BCC-DD4E-BCC6-C975A5FB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F4B1E-B4FE-284C-B57E-E03A4217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70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B407-40E1-7B4D-8FE3-61FAB6CB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89995-CFDD-464E-86FA-DF44248E0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CF59B-0EC6-A442-8C9E-1E0D390A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8772F-800A-F54D-B42C-1EB67938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1AC02-595E-904A-BAD3-06EEFC51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54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45C58-206B-A342-B6DD-721AA6CD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CD404-C8F6-7249-A30D-B8366310B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DC30B-1647-974D-B4C0-1937F96BF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4DFDF-9711-F346-A6D9-24CC935C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2C510-8E4B-7846-A142-FDCBECE3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75073-FA27-C748-811B-40DF49E5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97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1116-9168-C440-AE60-18F81CE9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DB26D-4B1D-684A-8AE2-FC034D82D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EFE84-3752-7C42-9253-F2C74386F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018AB-6608-9145-A564-C94203FB0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C2E008-E600-B443-8F69-287D63D57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A1F15-DE60-5B4E-94F0-EFEABBFE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90190-6A3C-3F44-8C10-BCDD34DC8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0922F-16CD-494C-AB12-DC5B3CD9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06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AA82-2D87-8D42-929A-264CBA5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E883C-D3BF-5D40-804A-DF4CC744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599C8-D3FE-4B4C-8CFE-3772132A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4441F-8BC0-C246-BB0B-8EAE2E0F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66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CC751-76DD-8D44-A9F2-DCDA9D78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5DF361-A015-8B4F-ABA3-8E420C19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26F67-226E-D04A-888E-98BB0AD5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3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6224B-5D92-5046-AA85-5E2C75F7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D687A-F5F2-FE49-AD10-5B0CE37C0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A5B51-C338-C94E-A478-414AE88D6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7E0E1-28CA-B04C-A93B-0BADEABD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BEBFF-E29D-364B-A94B-998FA7B5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13487-4FF9-174C-8541-20A9604E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1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6ECEAC-9C0B-4028-B97C-6721057F1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242"/>
            <a:ext cx="12191998" cy="6855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0EADB2-8049-4B88-B291-FF8AE3FC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3508" y="4906694"/>
            <a:ext cx="2002865" cy="28190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8578" y="4246439"/>
            <a:ext cx="6492607" cy="233910"/>
          </a:xfrm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8578" y="2140298"/>
            <a:ext cx="6492607" cy="12659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578" y="3725561"/>
            <a:ext cx="6492607" cy="370230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35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2165-721C-AC43-9C69-59C784D0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1103A-0CC9-B240-AB56-B931DC807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45688-8765-F24A-A060-178402DDE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A9920-0A72-EC45-9F10-15D4F808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FAC1B-AAA0-A745-A10D-A3DF0A8D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F5E9F-0BF4-D642-BE5D-BF450172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63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CB6F-2A92-2B41-B0AD-4C8C47BC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4DC24-D0C1-D140-9F51-33594B340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523D0-0EF9-4A43-8213-3BCF4C61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F73FD-17E3-1047-A3EC-8A49C668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85B1-34D3-0A40-B292-C013EFA49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37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4E000-B2E0-7A46-8BC0-25197DE99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DB7F4-0381-7D4B-9B98-82E36B4FC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EB2D-0E3B-364E-AE5E-64AD5FAF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3A0DC-A567-764B-A626-CA4FFC7C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FBFCE-2FFC-964B-8169-4B773AA7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5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F7F4B0-EC37-4E53-B2D9-7201FBF2F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 userDrawn="1"/>
        </p:nvSpPr>
        <p:spPr>
          <a:xfrm>
            <a:off x="5850384" y="1"/>
            <a:ext cx="6341615" cy="6858000"/>
          </a:xfrm>
          <a:prstGeom prst="rect">
            <a:avLst/>
          </a:prstGeom>
          <a:gradFill flip="none" rotWithShape="1">
            <a:gsLst>
              <a:gs pos="27000">
                <a:srgbClr val="73992F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1615-CF6C-418C-A2F8-8AF5B0A38D9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BDDE4-075D-4337-BEBB-166C4FA55F1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1CAEDA-F13C-43B4-B3A8-D3983B7456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96E1A-46B6-441E-831F-0C83472FFC4B}"/>
              </a:ext>
            </a:extLst>
          </p:cNvPr>
          <p:cNvCxnSpPr/>
          <p:nvPr userDrawn="1"/>
        </p:nvCxnSpPr>
        <p:spPr>
          <a:xfrm>
            <a:off x="11294960" y="6596757"/>
            <a:ext cx="0" cy="1856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7C53FF-5A2C-454D-9362-097ECCE2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412" y="1901816"/>
            <a:ext cx="5499452" cy="4357384"/>
          </a:xfrm>
        </p:spPr>
        <p:txBody>
          <a:bodyPr anchor="t" anchorCtr="0"/>
          <a:lstStyle>
            <a:lvl1pPr marL="226478" indent="-226478">
              <a:spcBef>
                <a:spcPts val="1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90016" indent="-228594">
              <a:defRPr sz="1600">
                <a:solidFill>
                  <a:schemeClr val="bg1"/>
                </a:solidFill>
              </a:defRPr>
            </a:lvl2pPr>
            <a:lvl3pPr marL="1068891" indent="-228594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BDF50-2E05-47A9-96A9-8AB3839AF7F2}"/>
              </a:ext>
            </a:extLst>
          </p:cNvPr>
          <p:cNvSpPr txBox="1"/>
          <p:nvPr userDrawn="1"/>
        </p:nvSpPr>
        <p:spPr>
          <a:xfrm>
            <a:off x="6445188" y="616065"/>
            <a:ext cx="41684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F16A6E-CC35-4B78-9DF5-68D095D02AFF}"/>
              </a:ext>
            </a:extLst>
          </p:cNvPr>
          <p:cNvGrpSpPr/>
          <p:nvPr userDrawn="1"/>
        </p:nvGrpSpPr>
        <p:grpSpPr>
          <a:xfrm>
            <a:off x="10324956" y="6592898"/>
            <a:ext cx="698591" cy="191911"/>
            <a:chOff x="1855788" y="3378201"/>
            <a:chExt cx="3709987" cy="1019175"/>
          </a:xfrm>
          <a:solidFill>
            <a:schemeClr val="bg2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4135C2-0B4B-4CB5-90D9-271F82C361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720F58E-511B-4691-BB0C-7E9C005922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2D7B96D-77EF-4C83-8B22-D95AEC757A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AF9EBF7-B3A2-4271-86DF-AD10DFA2A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4863184-61D4-4BEA-A1ED-DD43027D0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B1F8F05-F6BC-424D-B415-1B98A4B6B1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00C91E9B-149C-4D99-8881-304C93DEC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31EA682-8F2F-4033-AE85-BA364C4F5B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89C632C-5E49-4BA9-99AA-EB80E006D8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8916602-BD36-406B-ACE7-C9CACB6CE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3B15909C-B863-4B91-9EFD-6A5C9A247F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23238A1E-5709-4EAC-94B7-5F6AF848C0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AD4EB01E-926D-4B13-A488-A9571F869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B702DAA-777C-4935-8D21-31BF0B6FE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0166519D-01B0-4CC3-B2C7-73505A8F7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C25CB92-1B9A-46C4-9247-53F12660A6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0F41723-9A1A-4717-BFBE-3863C240C5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839CEA-3494-43BD-8E61-FEE6FC3D33EA}"/>
              </a:ext>
            </a:extLst>
          </p:cNvPr>
          <p:cNvCxnSpPr>
            <a:cxnSpLocks/>
          </p:cNvCxnSpPr>
          <p:nvPr userDrawn="1"/>
        </p:nvCxnSpPr>
        <p:spPr>
          <a:xfrm>
            <a:off x="6445188" y="1251074"/>
            <a:ext cx="529285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25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D6E0841-61F6-44E0-A321-DACC7510FA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 userDrawn="1"/>
        </p:nvSpPr>
        <p:spPr>
          <a:xfrm>
            <a:off x="5850384" y="1"/>
            <a:ext cx="6341615" cy="6858000"/>
          </a:xfrm>
          <a:prstGeom prst="rect">
            <a:avLst/>
          </a:prstGeom>
          <a:gradFill flip="none" rotWithShape="1">
            <a:gsLst>
              <a:gs pos="54000">
                <a:srgbClr val="73992F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1615-CF6C-418C-A2F8-8AF5B0A38D9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BDDE4-075D-4337-BEBB-166C4FA55F1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1CAEDA-F13C-43B4-B3A8-D3983B7456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96E1A-46B6-441E-831F-0C83472FFC4B}"/>
              </a:ext>
            </a:extLst>
          </p:cNvPr>
          <p:cNvCxnSpPr/>
          <p:nvPr userDrawn="1"/>
        </p:nvCxnSpPr>
        <p:spPr>
          <a:xfrm>
            <a:off x="11294960" y="6596757"/>
            <a:ext cx="0" cy="1856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7C53FF-5A2C-454D-9362-097ECCE231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90032" y="2485748"/>
            <a:ext cx="5132335" cy="1074199"/>
          </a:xfrm>
        </p:spPr>
        <p:txBody>
          <a:bodyPr anchor="ctr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690016" indent="-228594">
              <a:defRPr sz="1600">
                <a:solidFill>
                  <a:schemeClr val="bg1"/>
                </a:solidFill>
              </a:defRPr>
            </a:lvl2pPr>
            <a:lvl3pPr marL="1068891" indent="-228594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Division Slide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F16A6E-CC35-4B78-9DF5-68D095D02AFF}"/>
              </a:ext>
            </a:extLst>
          </p:cNvPr>
          <p:cNvGrpSpPr/>
          <p:nvPr userDrawn="1"/>
        </p:nvGrpSpPr>
        <p:grpSpPr>
          <a:xfrm>
            <a:off x="10324956" y="6592898"/>
            <a:ext cx="698591" cy="191911"/>
            <a:chOff x="1855788" y="3378201"/>
            <a:chExt cx="3709987" cy="1019175"/>
          </a:xfrm>
          <a:solidFill>
            <a:schemeClr val="bg2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4135C2-0B4B-4CB5-90D9-271F82C361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720F58E-511B-4691-BB0C-7E9C005922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2D7B96D-77EF-4C83-8B22-D95AEC757A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AF9EBF7-B3A2-4271-86DF-AD10DFA2A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4863184-61D4-4BEA-A1ED-DD43027D0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B1F8F05-F6BC-424D-B415-1B98A4B6B1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00C91E9B-149C-4D99-8881-304C93DEC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31EA682-8F2F-4033-AE85-BA364C4F5B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89C632C-5E49-4BA9-99AA-EB80E006D8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8916602-BD36-406B-ACE7-C9CACB6CE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3B15909C-B863-4B91-9EFD-6A5C9A247F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23238A1E-5709-4EAC-94B7-5F6AF848C0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AD4EB01E-926D-4B13-A488-A9571F869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B702DAA-777C-4935-8D21-31BF0B6FE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0166519D-01B0-4CC3-B2C7-73505A8F7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C25CB92-1B9A-46C4-9247-53F12660A6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0F41723-9A1A-4717-BFBE-3863C240C5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394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E21C324-EF97-44D3-9E00-7A65F4334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09"/>
            <a:ext cx="12196108" cy="6855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0EADB2-8049-4B88-B291-FF8AE3FC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3508" y="4906694"/>
            <a:ext cx="2002865" cy="28190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8578" y="4246439"/>
            <a:ext cx="6492607" cy="233910"/>
          </a:xfrm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8578" y="2140298"/>
            <a:ext cx="6492607" cy="12659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578" y="3725561"/>
            <a:ext cx="6492607" cy="370230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5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FDD270-0218-40EB-82F8-F37DE0E5A2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 userDrawn="1"/>
        </p:nvSpPr>
        <p:spPr>
          <a:xfrm>
            <a:off x="5850384" y="1"/>
            <a:ext cx="6341615" cy="6858000"/>
          </a:xfrm>
          <a:prstGeom prst="rect">
            <a:avLst/>
          </a:prstGeom>
          <a:gradFill flip="none" rotWithShape="1">
            <a:gsLst>
              <a:gs pos="27000">
                <a:srgbClr val="73992F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1615-CF6C-418C-A2F8-8AF5B0A38D9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BDDE4-075D-4337-BEBB-166C4FA55F1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1CAEDA-F13C-43B4-B3A8-D3983B7456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96E1A-46B6-441E-831F-0C83472FFC4B}"/>
              </a:ext>
            </a:extLst>
          </p:cNvPr>
          <p:cNvCxnSpPr/>
          <p:nvPr userDrawn="1"/>
        </p:nvCxnSpPr>
        <p:spPr>
          <a:xfrm>
            <a:off x="11294960" y="6596757"/>
            <a:ext cx="0" cy="1856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7C53FF-5A2C-454D-9362-097ECCE2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412" y="1901816"/>
            <a:ext cx="5499452" cy="4357384"/>
          </a:xfrm>
        </p:spPr>
        <p:txBody>
          <a:bodyPr anchor="t" anchorCtr="0"/>
          <a:lstStyle>
            <a:lvl1pPr marL="226478" indent="-226478">
              <a:spcBef>
                <a:spcPts val="1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90016" indent="-228594">
              <a:defRPr sz="1600">
                <a:solidFill>
                  <a:schemeClr val="bg1"/>
                </a:solidFill>
              </a:defRPr>
            </a:lvl2pPr>
            <a:lvl3pPr marL="1068891" indent="-228594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BDF50-2E05-47A9-96A9-8AB3839AF7F2}"/>
              </a:ext>
            </a:extLst>
          </p:cNvPr>
          <p:cNvSpPr txBox="1"/>
          <p:nvPr userDrawn="1"/>
        </p:nvSpPr>
        <p:spPr>
          <a:xfrm>
            <a:off x="6445188" y="616065"/>
            <a:ext cx="41684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F16A6E-CC35-4B78-9DF5-68D095D02AFF}"/>
              </a:ext>
            </a:extLst>
          </p:cNvPr>
          <p:cNvGrpSpPr/>
          <p:nvPr userDrawn="1"/>
        </p:nvGrpSpPr>
        <p:grpSpPr>
          <a:xfrm>
            <a:off x="10324956" y="6592898"/>
            <a:ext cx="698591" cy="191911"/>
            <a:chOff x="1855788" y="3378201"/>
            <a:chExt cx="3709987" cy="1019175"/>
          </a:xfrm>
          <a:solidFill>
            <a:schemeClr val="bg2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4135C2-0B4B-4CB5-90D9-271F82C361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720F58E-511B-4691-BB0C-7E9C005922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2D7B96D-77EF-4C83-8B22-D95AEC757A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AF9EBF7-B3A2-4271-86DF-AD10DFA2A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4863184-61D4-4BEA-A1ED-DD43027D0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B1F8F05-F6BC-424D-B415-1B98A4B6B1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00C91E9B-149C-4D99-8881-304C93DEC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31EA682-8F2F-4033-AE85-BA364C4F5B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89C632C-5E49-4BA9-99AA-EB80E006D8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8916602-BD36-406B-ACE7-C9CACB6CE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3B15909C-B863-4B91-9EFD-6A5C9A247F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23238A1E-5709-4EAC-94B7-5F6AF848C0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AD4EB01E-926D-4B13-A488-A9571F869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B702DAA-777C-4935-8D21-31BF0B6FE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0166519D-01B0-4CC3-B2C7-73505A8F7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C25CB92-1B9A-46C4-9247-53F12660A6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0F41723-9A1A-4717-BFBE-3863C240C5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839CEA-3494-43BD-8E61-FEE6FC3D33EA}"/>
              </a:ext>
            </a:extLst>
          </p:cNvPr>
          <p:cNvCxnSpPr>
            <a:cxnSpLocks/>
          </p:cNvCxnSpPr>
          <p:nvPr userDrawn="1"/>
        </p:nvCxnSpPr>
        <p:spPr>
          <a:xfrm>
            <a:off x="6445188" y="1251074"/>
            <a:ext cx="529285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95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EE1F524-3C79-419C-A222-38AC94DA3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 userDrawn="1"/>
        </p:nvSpPr>
        <p:spPr>
          <a:xfrm>
            <a:off x="5850384" y="1"/>
            <a:ext cx="6341615" cy="6858000"/>
          </a:xfrm>
          <a:prstGeom prst="rect">
            <a:avLst/>
          </a:prstGeom>
          <a:gradFill flip="none" rotWithShape="1">
            <a:gsLst>
              <a:gs pos="54000">
                <a:srgbClr val="73992F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1615-CF6C-418C-A2F8-8AF5B0A38D9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BDDE4-075D-4337-BEBB-166C4FA55F1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1CAEDA-F13C-43B4-B3A8-D3983B7456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96E1A-46B6-441E-831F-0C83472FFC4B}"/>
              </a:ext>
            </a:extLst>
          </p:cNvPr>
          <p:cNvCxnSpPr/>
          <p:nvPr userDrawn="1"/>
        </p:nvCxnSpPr>
        <p:spPr>
          <a:xfrm>
            <a:off x="11294960" y="6596757"/>
            <a:ext cx="0" cy="1856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7C53FF-5A2C-454D-9362-097ECCE231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90032" y="2485748"/>
            <a:ext cx="5132335" cy="1074199"/>
          </a:xfrm>
        </p:spPr>
        <p:txBody>
          <a:bodyPr anchor="ctr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690016" indent="-228594">
              <a:defRPr sz="1600">
                <a:solidFill>
                  <a:schemeClr val="bg1"/>
                </a:solidFill>
              </a:defRPr>
            </a:lvl2pPr>
            <a:lvl3pPr marL="1068891" indent="-228594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Division Slide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F16A6E-CC35-4B78-9DF5-68D095D02AFF}"/>
              </a:ext>
            </a:extLst>
          </p:cNvPr>
          <p:cNvGrpSpPr/>
          <p:nvPr userDrawn="1"/>
        </p:nvGrpSpPr>
        <p:grpSpPr>
          <a:xfrm>
            <a:off x="10324956" y="6592898"/>
            <a:ext cx="698591" cy="191911"/>
            <a:chOff x="1855788" y="3378201"/>
            <a:chExt cx="3709987" cy="1019175"/>
          </a:xfrm>
          <a:solidFill>
            <a:schemeClr val="bg2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4135C2-0B4B-4CB5-90D9-271F82C361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720F58E-511B-4691-BB0C-7E9C005922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2D7B96D-77EF-4C83-8B22-D95AEC757A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AF9EBF7-B3A2-4271-86DF-AD10DFA2A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4863184-61D4-4BEA-A1ED-DD43027D0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B1F8F05-F6BC-424D-B415-1B98A4B6B1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00C91E9B-149C-4D99-8881-304C93DEC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31EA682-8F2F-4033-AE85-BA364C4F5B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989C632C-5E49-4BA9-99AA-EB80E006D8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8916602-BD36-406B-ACE7-C9CACB6CE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3B15909C-B863-4B91-9EFD-6A5C9A247F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23238A1E-5709-4EAC-94B7-5F6AF848C0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AD4EB01E-926D-4B13-A488-A9571F869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B702DAA-777C-4935-8D21-31BF0B6FE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0166519D-01B0-4CC3-B2C7-73505A8F7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C25CB92-1B9A-46C4-9247-53F12660A6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0F41723-9A1A-4717-BFBE-3863C240C5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558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flower_blue.png">
            <a:extLst>
              <a:ext uri="{FF2B5EF4-FFF2-40B4-BE49-F238E27FC236}">
                <a16:creationId xmlns:a16="http://schemas.microsoft.com/office/drawing/2014/main" id="{C85CE272-2885-8E41-812F-C0C7BF2FBC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screen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16910" y="3538004"/>
            <a:ext cx="3675090" cy="3319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A62050-C9D2-42AF-A908-A55B6161F3DD}"/>
              </a:ext>
            </a:extLst>
          </p:cNvPr>
          <p:cNvCxnSpPr>
            <a:cxnSpLocks/>
          </p:cNvCxnSpPr>
          <p:nvPr userDrawn="1"/>
        </p:nvCxnSpPr>
        <p:spPr>
          <a:xfrm>
            <a:off x="651472" y="1250302"/>
            <a:ext cx="11007128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714571B-6D02-4A53-B190-DE523E9792EC}"/>
              </a:ext>
            </a:extLst>
          </p:cNvPr>
          <p:cNvSpPr txBox="1"/>
          <p:nvPr userDrawn="1"/>
        </p:nvSpPr>
        <p:spPr>
          <a:xfrm>
            <a:off x="665790" y="6600907"/>
            <a:ext cx="2953173" cy="12920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33" b="0" i="0" dirty="0">
                <a:solidFill>
                  <a:schemeClr val="bg1">
                    <a:lumMod val="65000"/>
                  </a:schemeClr>
                </a:solidFill>
                <a:latin typeface="Lato" charset="0"/>
                <a:ea typeface="Lato" charset="0"/>
                <a:cs typeface="Lato" charset="0"/>
              </a:rPr>
              <a:t>© 2020 Juniper Networks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740587-8E63-4DFE-9AF5-EE9B927E84A9}"/>
              </a:ext>
            </a:extLst>
          </p:cNvPr>
          <p:cNvSpPr/>
          <p:nvPr userDrawn="1"/>
        </p:nvSpPr>
        <p:spPr>
          <a:xfrm>
            <a:off x="0" y="0"/>
            <a:ext cx="12192000" cy="108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en-US" sz="1867">
              <a:latin typeface="Arial"/>
              <a:cs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D9FEAA-0417-4083-9EF0-5FDA88579A7E}"/>
              </a:ext>
            </a:extLst>
          </p:cNvPr>
          <p:cNvCxnSpPr>
            <a:cxnSpLocks/>
          </p:cNvCxnSpPr>
          <p:nvPr userDrawn="1"/>
        </p:nvCxnSpPr>
        <p:spPr>
          <a:xfrm>
            <a:off x="651472" y="6536649"/>
            <a:ext cx="1100712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BD9F-EB35-416C-A36A-048D2DFE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1" y="219197"/>
            <a:ext cx="10992810" cy="8564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8B1A5-CCD1-4F18-B737-A7EC38F8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519" y="1605010"/>
            <a:ext cx="10997082" cy="27291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E9B6-E82A-4D65-AA2F-AB531794E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840" y="6638792"/>
            <a:ext cx="1817489" cy="1436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9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7B898-94D5-41BD-8344-6A4203503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4960" y="6614172"/>
            <a:ext cx="327407" cy="1436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11CAEDA-F13C-43B4-B3A8-D3983B7456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D0EF52-4213-413D-AC17-D7B7B08F619E}"/>
              </a:ext>
            </a:extLst>
          </p:cNvPr>
          <p:cNvCxnSpPr/>
          <p:nvPr userDrawn="1"/>
        </p:nvCxnSpPr>
        <p:spPr>
          <a:xfrm>
            <a:off x="11230630" y="6596757"/>
            <a:ext cx="0" cy="1856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C55FA-CAD4-44ED-8FE8-B532D9D45D7C}"/>
              </a:ext>
            </a:extLst>
          </p:cNvPr>
          <p:cNvGrpSpPr/>
          <p:nvPr userDrawn="1"/>
        </p:nvGrpSpPr>
        <p:grpSpPr>
          <a:xfrm>
            <a:off x="10324956" y="6592898"/>
            <a:ext cx="698591" cy="191911"/>
            <a:chOff x="1855788" y="3378201"/>
            <a:chExt cx="3709987" cy="1019175"/>
          </a:xfrm>
          <a:solidFill>
            <a:schemeClr val="bg2">
              <a:lumMod val="10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28325C0-29E5-4B68-9CAD-B1E00E29EA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7DAAFCF-EBBB-40B1-A4E9-BD28A752C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16A8744-DF49-401D-91E1-6B9DACAC85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9065924E-3C4C-40E8-A61D-8795FCEC4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1AF69FF3-7959-4A54-A9FB-9C5840723D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99D13606-871E-4901-89B0-5C3B55A975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7E6C4DA-CA2E-4D2F-955D-9AD1AF6D2B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3C74F658-4046-43D7-821E-B57E1764A2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602C543C-0B72-482A-81C3-40109F6C0B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CF467010-8FDA-4A2D-9686-3EE6030767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712681F6-4BBB-445D-834F-A0B7158FF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Rectangle 16">
              <a:extLst>
                <a:ext uri="{FF2B5EF4-FFF2-40B4-BE49-F238E27FC236}">
                  <a16:creationId xmlns:a16="http://schemas.microsoft.com/office/drawing/2014/main" id="{399A461A-9060-41DA-9839-4ECF67A7FF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263C464E-C18C-4330-8F6A-E817C9584E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BA3EDC79-511C-483A-AE43-8F87F16342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DE9FEF45-3930-476F-AA2F-C96BD95155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524DBCB1-1B70-473A-83D4-52B6E2D32B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EF3D6A59-1A3E-4EA6-987D-D03885F302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8173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Lato Light" panose="020F0302020204030203" pitchFamily="34" charset="0"/>
          <a:cs typeface="Lato Light" panose="020F0302020204030203" pitchFamily="34" charset="0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28594" algn="l" defTabSz="914377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28594" algn="l" defTabSz="914377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252" indent="-228594" algn="l" defTabSz="914377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673" indent="-228594" algn="l" defTabSz="914377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F26B43"/>
          </p15:clr>
        </p15:guide>
        <p15:guide id="2" orient="horz" pos="744">
          <p15:clr>
            <a:srgbClr val="F26B43"/>
          </p15:clr>
        </p15:guide>
        <p15:guide id="3" pos="7344">
          <p15:clr>
            <a:srgbClr val="F26B43"/>
          </p15:clr>
        </p15:guide>
        <p15:guide id="4" orient="horz" pos="414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5A78E-DD4A-FF4E-8EDF-FAFFF5E2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14D86-C6B3-E64F-81F3-92BD1FDA1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A22EE-6B50-C94F-812F-92633DA88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E1BE2-727F-334C-ABEE-8A81D9554D19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9EEB5-0E12-064D-8018-45AECDFDF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3CFF9-A853-C64F-878F-2EA7F7650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8B1C7-8C62-2D46-9147-0A288F535BE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F2D981-A8B4-434A-B29F-A53737DF83DA}"/>
              </a:ext>
            </a:extLst>
          </p:cNvPr>
          <p:cNvSpPr/>
          <p:nvPr userDrawn="1"/>
        </p:nvSpPr>
        <p:spPr>
          <a:xfrm>
            <a:off x="0" y="0"/>
            <a:ext cx="12192000" cy="108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en-US" sz="18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42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ietf.org/html/draft-ietf-rift-applicability-03" TargetMode="External"/><Relationship Id="rId2" Type="http://schemas.openxmlformats.org/officeDocument/2006/relationships/hyperlink" Target="https://tools.ietf.org/html/draft-ietf-rift-rift-12" TargetMode="Externa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runorijsman/rift-python" TargetMode="External"/><Relationship Id="rId2" Type="http://schemas.openxmlformats.org/officeDocument/2006/relationships/hyperlink" Target="https://www.juniper.net/us/en/dm/free-rift-trial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hyperlink" Target="http://jnpr.nl/rif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DB29CD-B24B-864C-ABD6-6B9142AF13C2}"/>
              </a:ext>
            </a:extLst>
          </p:cNvPr>
          <p:cNvSpPr/>
          <p:nvPr/>
        </p:nvSpPr>
        <p:spPr>
          <a:xfrm>
            <a:off x="1210235" y="1183341"/>
            <a:ext cx="9744636" cy="45809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D013AE-518F-48FD-A815-5D9F71DCE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8578" y="2012564"/>
            <a:ext cx="8138812" cy="1265943"/>
          </a:xfrm>
        </p:spPr>
        <p:txBody>
          <a:bodyPr>
            <a:noAutofit/>
          </a:bodyPr>
          <a:lstStyle/>
          <a:p>
            <a:r>
              <a:rPr lang="en-US" b="1" cap="small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Routing in Fat Trees</a:t>
            </a:r>
            <a:br>
              <a:rPr lang="en-US" b="1" cap="small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b="1" cap="small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Engineering Simplicity in IP Fabric</a:t>
            </a:r>
            <a:endParaRPr lang="en-US" cap="small" dirty="0">
              <a:latin typeface="+mn-lt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A42EBE2-FB44-45BC-BDDA-F4A26CA12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578" y="3818405"/>
            <a:ext cx="5959617" cy="776495"/>
          </a:xfrm>
        </p:spPr>
        <p:txBody>
          <a:bodyPr/>
          <a:lstStyle/>
          <a:p>
            <a:r>
              <a:rPr lang="en-US" cap="small" dirty="0">
                <a:ea typeface="Lato Medium" panose="020F0502020204030203" pitchFamily="34" charset="0"/>
                <a:cs typeface="Lato Medium" panose="020F0502020204030203" pitchFamily="34" charset="0"/>
              </a:rPr>
              <a:t>Melchior Aelmans</a:t>
            </a:r>
            <a:br>
              <a:rPr lang="en-US" cap="small" dirty="0"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cap="small" dirty="0" err="1">
                <a:ea typeface="Lato Medium" panose="020F0502020204030203" pitchFamily="34" charset="0"/>
                <a:cs typeface="Lato Medium" panose="020F0502020204030203" pitchFamily="34" charset="0"/>
              </a:rPr>
              <a:t>melchior@juniper.net</a:t>
            </a:r>
            <a:endParaRPr lang="en-US" cap="small" dirty="0"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08F507-5289-4C6A-B49B-39F8EBD391EB}"/>
              </a:ext>
            </a:extLst>
          </p:cNvPr>
          <p:cNvCxnSpPr>
            <a:cxnSpLocks/>
          </p:cNvCxnSpPr>
          <p:nvPr/>
        </p:nvCxnSpPr>
        <p:spPr>
          <a:xfrm>
            <a:off x="2608578" y="3526971"/>
            <a:ext cx="685763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7BED3D-F6F4-4AFD-B7C0-79A45AB50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508" y="4906694"/>
            <a:ext cx="2002865" cy="2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9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F4F1194-71BF-A24F-84BF-2422A3E15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115550"/>
              </p:ext>
            </p:extLst>
          </p:nvPr>
        </p:nvGraphicFramePr>
        <p:xfrm>
          <a:off x="664322" y="1114001"/>
          <a:ext cx="11023911" cy="5362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9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54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Problem</a:t>
                      </a:r>
                      <a:r>
                        <a:rPr lang="en-US" sz="1600" baseline="0" dirty="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/ Attempted </a:t>
                      </a:r>
                      <a:r>
                        <a:rPr lang="en-US" sz="1600" dirty="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Solution</a:t>
                      </a:r>
                      <a:endParaRPr lang="en-US" sz="1600" b="1" dirty="0">
                        <a:ln>
                          <a:solidFill>
                            <a:schemeClr val="tx1">
                              <a:alpha val="27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BGP modified for DC</a:t>
                      </a:r>
                    </a:p>
                    <a:p>
                      <a:pPr algn="ctr"/>
                      <a:r>
                        <a:rPr lang="en-US" sz="110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(all kind of “mods”)</a:t>
                      </a:r>
                      <a:endParaRPr lang="en-US" sz="1100" b="1">
                        <a:ln>
                          <a:solidFill>
                            <a:schemeClr val="tx1">
                              <a:alpha val="27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ISIS modified for DC</a:t>
                      </a:r>
                    </a:p>
                    <a:p>
                      <a:pPr algn="ctr"/>
                      <a:r>
                        <a:rPr lang="en-US" sz="110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(RFC7356</a:t>
                      </a:r>
                      <a:r>
                        <a:rPr lang="en-US" sz="1100" baseline="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+ “mods”)</a:t>
                      </a:r>
                      <a:endParaRPr lang="en-US" sz="1100" b="1">
                        <a:ln>
                          <a:solidFill>
                            <a:schemeClr val="tx1">
                              <a:alpha val="27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RIFT</a:t>
                      </a:r>
                    </a:p>
                    <a:p>
                      <a:pPr algn="ctr"/>
                      <a:r>
                        <a:rPr lang="en-US" sz="1100">
                          <a:ln>
                            <a:solidFill>
                              <a:schemeClr val="tx1">
                                <a:alpha val="27000"/>
                              </a:schemeClr>
                            </a:solidFill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Native DC</a:t>
                      </a:r>
                      <a:endParaRPr lang="en-US" sz="1100" b="1">
                        <a:ln>
                          <a:solidFill>
                            <a:schemeClr val="tx1">
                              <a:alpha val="27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07">
                <a:tc>
                  <a:txBody>
                    <a:bodyPr/>
                    <a:lstStyle/>
                    <a:p>
                      <a:r>
                        <a:rPr lang="en-US" sz="1050" dirty="0"/>
                        <a:t>Peer Discovery/Automatic</a:t>
                      </a:r>
                      <a:r>
                        <a:rPr lang="en-US" sz="1050" baseline="0" dirty="0"/>
                        <a:t> F</a:t>
                      </a:r>
                      <a:r>
                        <a:rPr lang="en-US" sz="1050" dirty="0"/>
                        <a:t>orming</a:t>
                      </a:r>
                      <a:r>
                        <a:rPr lang="en-US" sz="1050" baseline="0" dirty="0"/>
                        <a:t> of Trees/Preventing Cabling Violations</a:t>
                      </a:r>
                      <a:endParaRPr lang="en-US" sz="105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⚠️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⚠️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07">
                <a:tc>
                  <a:txBody>
                    <a:bodyPr/>
                    <a:lstStyle/>
                    <a:p>
                      <a:r>
                        <a:rPr lang="en-US" sz="1050" dirty="0"/>
                        <a:t>No Need for Internal Addressing, Minimal Amount of Routes/Information on </a:t>
                      </a:r>
                      <a:r>
                        <a:rPr lang="en-US" sz="1050" dirty="0" err="1"/>
                        <a:t>ToRs</a:t>
                      </a:r>
                      <a:r>
                        <a:rPr lang="en-US" sz="1050" dirty="0"/>
                        <a:t>, Stretches True Routing to the Multi-Homed Host</a:t>
                      </a:r>
                      <a:endParaRPr lang="en-US" sz="105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407">
                <a:tc>
                  <a:txBody>
                    <a:bodyPr/>
                    <a:lstStyle/>
                    <a:p>
                      <a:r>
                        <a:rPr lang="en-US" sz="1050"/>
                        <a:t>High Degree of ECMP (BGP needs lots knobs,</a:t>
                      </a:r>
                      <a:r>
                        <a:rPr lang="en-US" sz="1050" baseline="0"/>
                        <a:t> memory, own-AS-path violations) and ideally NEC and LFA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48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⚠️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407">
                <a:tc>
                  <a:txBody>
                    <a:bodyPr/>
                    <a:lstStyle/>
                    <a:p>
                      <a:r>
                        <a:rPr lang="en-US" sz="1050"/>
                        <a:t>Non Equal</a:t>
                      </a:r>
                      <a:r>
                        <a:rPr lang="en-US" sz="1050" baseline="0"/>
                        <a:t> Cost Multi-Path, ECMP Independent </a:t>
                      </a:r>
                      <a:r>
                        <a:rPr lang="en-US" sz="1050" baseline="0" err="1"/>
                        <a:t>Anycast</a:t>
                      </a:r>
                      <a:r>
                        <a:rPr lang="en-US" sz="1050" baseline="0"/>
                        <a:t>, MC-LAG Replacement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017">
                <a:tc>
                  <a:txBody>
                    <a:bodyPr/>
                    <a:lstStyle/>
                    <a:p>
                      <a:r>
                        <a:rPr lang="en-US" sz="1050"/>
                        <a:t>Traffic Engineering by Next-Hops, Prefix Modifications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 kern="12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 kern="12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017">
                <a:tc>
                  <a:txBody>
                    <a:bodyPr/>
                    <a:lstStyle/>
                    <a:p>
                      <a:r>
                        <a:rPr lang="en-US" sz="1050" dirty="0"/>
                        <a:t>See All Links</a:t>
                      </a:r>
                      <a:r>
                        <a:rPr lang="en-US" sz="1050" baseline="0" dirty="0"/>
                        <a:t> in Topology to Support PCE/SR</a:t>
                      </a:r>
                      <a:endParaRPr lang="en-US" sz="105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⚠️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 kern="12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017">
                <a:tc>
                  <a:txBody>
                    <a:bodyPr/>
                    <a:lstStyle/>
                    <a:p>
                      <a:r>
                        <a:rPr lang="en-US" sz="1050"/>
                        <a:t>Carry Opaque Configuration Data (Key-Value) Efficiently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⚠️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 kern="12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017">
                <a:tc>
                  <a:txBody>
                    <a:bodyPr/>
                    <a:lstStyle/>
                    <a:p>
                      <a:r>
                        <a:rPr lang="en-US" sz="1050"/>
                        <a:t>Take a Node</a:t>
                      </a:r>
                      <a:r>
                        <a:rPr lang="en-US" sz="1050" baseline="0"/>
                        <a:t> out of Production Quickly and Without Disruption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407">
                <a:tc>
                  <a:txBody>
                    <a:bodyPr/>
                    <a:lstStyle/>
                    <a:p>
                      <a:r>
                        <a:rPr lang="en-US" sz="1050"/>
                        <a:t>Automatic</a:t>
                      </a:r>
                      <a:r>
                        <a:rPr lang="en-US" sz="1050" baseline="0"/>
                        <a:t> Disaggregation on Failures to Prevent Black-Holing and Back-Hauling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407">
                <a:tc>
                  <a:txBody>
                    <a:bodyPr/>
                    <a:lstStyle/>
                    <a:p>
                      <a:r>
                        <a:rPr lang="en-US" sz="1050"/>
                        <a:t>Minimal</a:t>
                      </a:r>
                      <a:r>
                        <a:rPr lang="en-US" sz="1050" baseline="0"/>
                        <a:t> Blast Radius on Failures (On Failure Smallest Possible Part of the Network “Shakes”)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017">
                <a:tc>
                  <a:txBody>
                    <a:bodyPr/>
                    <a:lstStyle/>
                    <a:p>
                      <a:r>
                        <a:rPr lang="en-US" sz="1050"/>
                        <a:t>Fastest</a:t>
                      </a:r>
                      <a:r>
                        <a:rPr lang="en-US" sz="1050" baseline="0"/>
                        <a:t> Possible Convergence on Failures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8407">
                <a:tc>
                  <a:txBody>
                    <a:bodyPr/>
                    <a:lstStyle/>
                    <a:p>
                      <a:r>
                        <a:rPr lang="en-US" sz="1050"/>
                        <a:t>State of the Art Security Including Originator Validation and Replay Prevention</a:t>
                      </a:r>
                      <a:endParaRPr lang="en-US" sz="105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 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84364"/>
                  </a:ext>
                </a:extLst>
              </a:tr>
              <a:tr h="297017">
                <a:tc>
                  <a:txBody>
                    <a:bodyPr/>
                    <a:lstStyle/>
                    <a:p>
                      <a:r>
                        <a:rPr lang="en-US" sz="1050" dirty="0"/>
                        <a:t>Simplest Initial Implementation</a:t>
                      </a:r>
                      <a:endParaRPr lang="en-US" sz="105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endParaRPr lang="en-US" sz="1400" b="1" kern="12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a:rPr>
                        <a:t>✓</a:t>
                      </a:r>
                      <a:r>
                        <a:rPr lang="en-US" sz="1400" kern="1200" dirty="0">
                          <a:ln>
                            <a:solidFill>
                              <a:srgbClr val="C00000"/>
                            </a:solidFill>
                          </a:ln>
                        </a:rPr>
                        <a:t>✘</a:t>
                      </a:r>
                      <a:endParaRPr lang="en-US" sz="1400" b="1" kern="12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CE2B7B2-1643-BD4D-A707-04783E38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cap="small" dirty="0"/>
              <a:t>Next Gen Underlay Protocol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E879D-C140-654F-A4EA-984515F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8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DCDB3-848C-4DF6-8889-A8FEE14F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22E17-987F-436D-A229-F538DF1C3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032" y="2485748"/>
            <a:ext cx="5389004" cy="1074199"/>
          </a:xfrm>
        </p:spPr>
        <p:txBody>
          <a:bodyPr/>
          <a:lstStyle/>
          <a:p>
            <a:r>
              <a:rPr lang="en-US" sz="5400" cap="small" dirty="0"/>
              <a:t>RIFT Basic Concept</a:t>
            </a:r>
          </a:p>
        </p:txBody>
      </p:sp>
    </p:spTree>
    <p:extLst>
      <p:ext uri="{BB962C8B-B14F-4D97-AF65-F5344CB8AC3E}">
        <p14:creationId xmlns:p14="http://schemas.microsoft.com/office/powerpoint/2010/main" val="2492299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F33D8-4D81-7E42-BB2A-09F57CB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cap="small" dirty="0"/>
              <a:t>RIFT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2A28D2-04AF-624C-BC78-3EA6C59B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2781D-879C-3948-B213-8EEC6627E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1" r="144" b="24119"/>
          <a:stretch/>
        </p:blipFill>
        <p:spPr>
          <a:xfrm>
            <a:off x="352745" y="956388"/>
            <a:ext cx="11087194" cy="56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9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DCDB3-848C-4DF6-8889-A8FEE14F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22E17-987F-436D-A229-F538DF1C3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032" y="2485748"/>
            <a:ext cx="5457458" cy="1074199"/>
          </a:xfrm>
        </p:spPr>
        <p:txBody>
          <a:bodyPr/>
          <a:lstStyle/>
          <a:p>
            <a:r>
              <a:rPr lang="en-US" sz="5400" cap="small" dirty="0"/>
              <a:t>RIFT Advantages</a:t>
            </a:r>
          </a:p>
        </p:txBody>
      </p:sp>
    </p:spTree>
    <p:extLst>
      <p:ext uri="{BB962C8B-B14F-4D97-AF65-F5344CB8AC3E}">
        <p14:creationId xmlns:p14="http://schemas.microsoft.com/office/powerpoint/2010/main" val="37293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AED665-3508-6C43-B1E9-601A20687C5C}"/>
              </a:ext>
            </a:extLst>
          </p:cNvPr>
          <p:cNvSpPr txBox="1">
            <a:spLocks/>
          </p:cNvSpPr>
          <p:nvPr/>
        </p:nvSpPr>
        <p:spPr>
          <a:xfrm>
            <a:off x="602539" y="272379"/>
            <a:ext cx="12802388" cy="1066446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 defTabSz="548606" rtl="0" eaLnBrk="1" latinLnBrk="0" hangingPunct="1">
              <a:lnSpc>
                <a:spcPct val="95000"/>
              </a:lnSpc>
              <a:spcBef>
                <a:spcPts val="400"/>
              </a:spcBef>
              <a:buNone/>
              <a:defRPr sz="5800" b="0" i="0" kern="1200" cap="none" spc="-61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cap="small" dirty="0">
                <a:latin typeface="Avenir Book" charset="0"/>
                <a:ea typeface="Avenir Book" charset="0"/>
                <a:cs typeface="Avenir Book" charset="0"/>
              </a:rPr>
              <a:t>Automatic De-Aggregation</a:t>
            </a:r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12E23F02-07CB-014A-9ABB-EB2BA68A9B0C}"/>
              </a:ext>
            </a:extLst>
          </p:cNvPr>
          <p:cNvSpPr txBox="1">
            <a:spLocks/>
          </p:cNvSpPr>
          <p:nvPr/>
        </p:nvSpPr>
        <p:spPr>
          <a:xfrm>
            <a:off x="6807484" y="1159405"/>
            <a:ext cx="5301629" cy="5286365"/>
          </a:xfrm>
          <a:prstGeom prst="rect">
            <a:avLst/>
          </a:prstGeom>
        </p:spPr>
        <p:txBody>
          <a:bodyPr/>
          <a:lstStyle>
            <a:lvl1pPr marL="411455" indent="-411455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891485" indent="-342878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37151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920117" indent="-274304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468722" indent="-274304" algn="l" defTabSz="548606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3017328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3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42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146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South Representation with Adjacencies of Red Beta is Reflected by the Green Layer to Alpha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Alpha Red Spine Computes P1 Reachability (Tree that Indicates Next-Hops)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alpha Sees that Beta has no Adjacencies to any of the available Next-Hops to P1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Alpha Disaggregates P1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Left Green Nodes do NOT Propagate Disaggregation Further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When Beta Obtains a Viable Next-Hop to P1, Alpha Automatically Reaggregates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74B39-4515-C74E-A83B-C44FAFCC8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5F8"/>
              </a:clrFrom>
              <a:clrTo>
                <a:srgbClr val="F2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87" y="971422"/>
            <a:ext cx="6920846" cy="547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72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761AB03-D9AE-CC4A-9B8C-EDE44F964948}"/>
              </a:ext>
            </a:extLst>
          </p:cNvPr>
          <p:cNvSpPr txBox="1">
            <a:spLocks/>
          </p:cNvSpPr>
          <p:nvPr/>
        </p:nvSpPr>
        <p:spPr>
          <a:xfrm>
            <a:off x="709076" y="317281"/>
            <a:ext cx="13167362" cy="59247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accent1"/>
                </a:solidFill>
                <a:latin typeface="+mj-lt"/>
                <a:ea typeface="Lato Light" panose="020F0302020204030203" pitchFamily="34" charset="0"/>
                <a:cs typeface="Lato Light" panose="020F0302020204030203" pitchFamily="34" charset="0"/>
              </a:defRPr>
            </a:lvl1pPr>
          </a:lstStyle>
          <a:p>
            <a:pPr>
              <a:lnSpc>
                <a:spcPct val="95000"/>
              </a:lnSpc>
            </a:pPr>
            <a:r>
              <a:rPr lang="en-US" sz="4000" cap="small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Northbound Bandwidth Balancing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3021B35D-BFB3-9B42-B33C-8A25D0E5C7B4}"/>
              </a:ext>
            </a:extLst>
          </p:cNvPr>
          <p:cNvSpPr txBox="1">
            <a:spLocks/>
          </p:cNvSpPr>
          <p:nvPr/>
        </p:nvSpPr>
        <p:spPr>
          <a:xfrm>
            <a:off x="7010400" y="909751"/>
            <a:ext cx="4940300" cy="5376749"/>
          </a:xfrm>
          <a:prstGeom prst="rect">
            <a:avLst/>
          </a:prstGeom>
        </p:spPr>
        <p:txBody>
          <a:bodyPr/>
          <a:lstStyle>
            <a:lvl1pPr marL="411455" indent="-411455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891485" indent="-342878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37151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920117" indent="-274304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468722" indent="-274304" algn="l" defTabSz="548606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3017328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3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42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146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>
                <a:latin typeface="Avenir Book" charset="0"/>
                <a:ea typeface="Avenir Book" charset="0"/>
                <a:cs typeface="Avenir Book" charset="0"/>
              </a:rPr>
              <a:t>Zeta  Computes Bandwidth Sum to </a:t>
            </a:r>
            <a:r>
              <a:rPr lang="en-US" sz="2400" cap="small" dirty="0" err="1">
                <a:latin typeface="Avenir Book" charset="0"/>
                <a:ea typeface="Avenir Book" charset="0"/>
                <a:cs typeface="Avenir Book" charset="0"/>
              </a:rPr>
              <a:t>NextHop</a:t>
            </a:r>
            <a:r>
              <a:rPr lang="en-US" sz="2400" cap="small" dirty="0">
                <a:latin typeface="Avenir Book" charset="0"/>
                <a:ea typeface="Avenir Book" charset="0"/>
                <a:cs typeface="Avenir Book" charset="0"/>
              </a:rPr>
              <a:t> and Next Level Up</a:t>
            </a:r>
          </a:p>
          <a:p>
            <a:r>
              <a:rPr lang="en-US" sz="2400" cap="small" dirty="0">
                <a:latin typeface="Avenir Book" charset="0"/>
                <a:ea typeface="Avenir Book" charset="0"/>
                <a:cs typeface="Avenir Book" charset="0"/>
              </a:rPr>
              <a:t>Through A Cumulative 60 Units</a:t>
            </a:r>
          </a:p>
          <a:p>
            <a:r>
              <a:rPr lang="en-US" sz="2400" cap="small" dirty="0">
                <a:latin typeface="Avenir Book" charset="0"/>
                <a:ea typeface="Avenir Book" charset="0"/>
                <a:cs typeface="Avenir Book" charset="0"/>
              </a:rPr>
              <a:t>Through B Cumulative 70 Units</a:t>
            </a:r>
          </a:p>
          <a:p>
            <a:r>
              <a:rPr lang="en-US" sz="2400" cap="small" dirty="0">
                <a:latin typeface="Avenir Book" charset="0"/>
                <a:ea typeface="Avenir Book" charset="0"/>
                <a:cs typeface="Avenir Book" charset="0"/>
              </a:rPr>
              <a:t>Default Route Uses That in Some Form to Unequal Load Balance</a:t>
            </a:r>
          </a:p>
          <a:p>
            <a:r>
              <a:rPr lang="en-US" sz="2400" cap="small" dirty="0">
                <a:latin typeface="Avenir Book" charset="0"/>
                <a:ea typeface="Avenir Book" charset="0"/>
                <a:cs typeface="Avenir Book" charset="0"/>
              </a:rPr>
              <a:t>Perfectly Safe Since RIFT is Loop-Free</a:t>
            </a:r>
          </a:p>
          <a:p>
            <a:pPr marL="0" indent="0">
              <a:buNone/>
            </a:pPr>
            <a:endParaRPr lang="en-US" sz="20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2FD65-B63D-7D48-BF36-CB10294F4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5F8"/>
              </a:clrFrom>
              <a:clrTo>
                <a:srgbClr val="F2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9" y="1058376"/>
            <a:ext cx="6883401" cy="54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0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B7B2-1643-BD4D-A707-04783E38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cap="small" dirty="0"/>
              <a:t>Operational Advantages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E879D-C140-654F-A4EA-984515F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0B9DE-9E9F-E142-A102-313741BAC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322" y="1368564"/>
            <a:ext cx="11023911" cy="5245608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Open IETF Standard</a:t>
            </a:r>
          </a:p>
          <a:p>
            <a:pPr lvl="1"/>
            <a:r>
              <a:rPr lang="en-US" sz="1100" dirty="0"/>
              <a:t>Can Build Hybrid Vendor Fabrics</a:t>
            </a:r>
          </a:p>
          <a:p>
            <a:pPr lvl="1"/>
            <a:r>
              <a:rPr lang="en-US" sz="1100" dirty="0"/>
              <a:t>Protocol is Well Reviewed and Understood by World-Class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True ZTP</a:t>
            </a:r>
          </a:p>
          <a:p>
            <a:pPr lvl="1"/>
            <a:r>
              <a:rPr lang="en-US" sz="1100" dirty="0"/>
              <a:t>No Configuration Necessary</a:t>
            </a:r>
          </a:p>
          <a:p>
            <a:pPr lvl="1"/>
            <a:r>
              <a:rPr lang="en-US" sz="1100" dirty="0"/>
              <a:t>V4 over V6 Forwarding</a:t>
            </a:r>
          </a:p>
          <a:p>
            <a:pPr lvl="1"/>
            <a:r>
              <a:rPr lang="en-US" sz="1100" dirty="0"/>
              <a:t>Mis-cabling Handled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Can Operate on Asymmetric Bandwidth Fabrics and Handle “Fat Link” Failures By Adjusting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Can Support and Scale to an Architecture with Multi-Home Servers</a:t>
            </a:r>
          </a:p>
          <a:p>
            <a:pPr lvl="1"/>
            <a:r>
              <a:rPr lang="en-US" sz="1100" dirty="0"/>
              <a:t>No Need for Service Migration on </a:t>
            </a:r>
            <a:r>
              <a:rPr lang="en-US" sz="1100" dirty="0" err="1"/>
              <a:t>ToR</a:t>
            </a:r>
            <a:r>
              <a:rPr lang="en-US" sz="1100" dirty="0"/>
              <a:t> Upgrades</a:t>
            </a:r>
          </a:p>
          <a:p>
            <a:pPr lvl="1"/>
            <a:r>
              <a:rPr lang="en-US" sz="1100" dirty="0"/>
              <a:t>Can Talk Directly to Hyper-Visors/Kubernetes GW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BFD is “Built In” </a:t>
            </a:r>
          </a:p>
          <a:p>
            <a:pPr lvl="1"/>
            <a:r>
              <a:rPr lang="en-US" sz="1100" dirty="0"/>
              <a:t>Can Be Used for Fast Rehash or Early Loss Detection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Runs on UDP</a:t>
            </a:r>
          </a:p>
          <a:p>
            <a:pPr lvl="1"/>
            <a:r>
              <a:rPr lang="en-US" sz="1100" dirty="0"/>
              <a:t>Trivial Kernel Support on All Platforms</a:t>
            </a:r>
          </a:p>
          <a:p>
            <a:pPr lvl="1"/>
            <a:r>
              <a:rPr lang="en-US" sz="1100" dirty="0"/>
              <a:t>Allows for Max. Speed Flooding </a:t>
            </a:r>
          </a:p>
          <a:p>
            <a:pPr lvl="1"/>
            <a:r>
              <a:rPr lang="en-US" sz="1100" dirty="0"/>
              <a:t>Easy to “Multi-Instantiate” for Different Purposes </a:t>
            </a:r>
          </a:p>
          <a:p>
            <a:pPr lvl="1"/>
            <a:endParaRPr lang="en-US" sz="1100" dirty="0"/>
          </a:p>
          <a:p>
            <a:pPr lvl="1"/>
            <a:endParaRPr lang="en-US" sz="1100" dirty="0"/>
          </a:p>
          <a:p>
            <a:pPr lvl="1"/>
            <a:endParaRPr lang="en-US" sz="1100" dirty="0"/>
          </a:p>
          <a:p>
            <a:pPr marL="230712" lvl="1" indent="0">
              <a:buNone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Minimal Blast-Radius</a:t>
            </a:r>
          </a:p>
          <a:p>
            <a:pPr lvl="1"/>
            <a:r>
              <a:rPr lang="en-US" sz="1100" dirty="0"/>
              <a:t>Failures/Bring-Up on Fabric Only Affects the Smallest Viable Radius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RIFT Flooding is ~30% of Normal Flat IGP </a:t>
            </a:r>
          </a:p>
          <a:p>
            <a:pPr lvl="1"/>
            <a:r>
              <a:rPr lang="en-US" sz="1100" dirty="0"/>
              <a:t>Built-In Flood Reduction Reduces Flood Traffic to &lt;20% of Flat IGP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Loop-Free</a:t>
            </a:r>
          </a:p>
          <a:p>
            <a:pPr lvl="1"/>
            <a:r>
              <a:rPr lang="en-US" sz="1100" dirty="0"/>
              <a:t>Can Utilize </a:t>
            </a:r>
            <a:r>
              <a:rPr lang="en-US" sz="1100" b="1" dirty="0"/>
              <a:t>All </a:t>
            </a:r>
            <a:r>
              <a:rPr lang="en-US" sz="1100" dirty="0"/>
              <a:t>Viable Paths Through Fabric</a:t>
            </a:r>
          </a:p>
          <a:p>
            <a:pPr lvl="1"/>
            <a:r>
              <a:rPr lang="en-US" sz="1100" dirty="0"/>
              <a:t>Can Support True Anycast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Model Based </a:t>
            </a:r>
          </a:p>
          <a:p>
            <a:pPr lvl="1"/>
            <a:r>
              <a:rPr lang="en-US" sz="1100" dirty="0"/>
              <a:t>Much Less Possibility for Parser and Formatter Bugs Plaguing Today’s Networking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Specification is Written for Maximum parallelization </a:t>
            </a:r>
          </a:p>
          <a:p>
            <a:pPr lvl="1"/>
            <a:r>
              <a:rPr lang="en-US" sz="1100" dirty="0"/>
              <a:t>With Enough Cores IP Switches Should Be Able to Converge @ Speeds Making FRR Unnecessary (Assuming Fast Rehash)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 KV Store Allows to Replace Out-Of-Band Applications </a:t>
            </a:r>
          </a:p>
          <a:p>
            <a:pPr lvl="1"/>
            <a:r>
              <a:rPr lang="en-US" sz="1100" dirty="0"/>
              <a:t>IP/MAC Binding Can Be Flooded to Top-of-Fabric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Sophisticated, Newest Routing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Full Fabric Visibility at the 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/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2201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DCDB3-848C-4DF6-8889-A8FEE14F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22E17-987F-436D-A229-F538DF1C3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032" y="2485748"/>
            <a:ext cx="5457458" cy="1074199"/>
          </a:xfrm>
        </p:spPr>
        <p:txBody>
          <a:bodyPr/>
          <a:lstStyle/>
          <a:p>
            <a:r>
              <a:rPr lang="en-US" sz="5400" cap="small" dirty="0"/>
              <a:t>Standardization Progress</a:t>
            </a:r>
          </a:p>
        </p:txBody>
      </p:sp>
    </p:spTree>
    <p:extLst>
      <p:ext uri="{BB962C8B-B14F-4D97-AF65-F5344CB8AC3E}">
        <p14:creationId xmlns:p14="http://schemas.microsoft.com/office/powerpoint/2010/main" val="1188198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C353-7266-9E4A-BDBC-07C8E771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/>
              <a:t>Standardization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B50CD-BACF-4A4E-96D1-9BDD1DCF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F69F2-818C-E240-97B9-E0936AD1FEA4}"/>
              </a:ext>
            </a:extLst>
          </p:cNvPr>
          <p:cNvSpPr txBox="1">
            <a:spLocks/>
          </p:cNvSpPr>
          <p:nvPr/>
        </p:nvSpPr>
        <p:spPr>
          <a:xfrm>
            <a:off x="665791" y="1896102"/>
            <a:ext cx="11431721" cy="4961898"/>
          </a:xfrm>
          <a:prstGeom prst="rect">
            <a:avLst/>
          </a:prstGeom>
        </p:spPr>
        <p:txBody>
          <a:bodyPr numCol="1"/>
          <a:lstStyle>
            <a:lvl1pPr marL="0" indent="0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28594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252" indent="-228594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4673" indent="-228594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RIFT Standards Track IETF Working Group in Revision -12</a:t>
            </a:r>
          </a:p>
          <a:p>
            <a:pPr marL="802206" lvl="1" indent="-342900"/>
            <a:r>
              <a:rPr lang="en-US" sz="2400" cap="small" dirty="0"/>
              <a:t>Security Area Directorate Early Revision Done and Addressed</a:t>
            </a:r>
          </a:p>
          <a:p>
            <a:pPr marL="802206" lvl="1" indent="-342900"/>
            <a:r>
              <a:rPr lang="en-US" sz="2400" cap="small" dirty="0"/>
              <a:t>IESG Revisions Being Addressed</a:t>
            </a:r>
          </a:p>
          <a:p>
            <a:pPr marL="802206" lvl="1" indent="-342900"/>
            <a:r>
              <a:rPr lang="en-US" sz="2400" cap="small" dirty="0"/>
              <a:t>Co-Authors from Cisco, Yandex, Mellanox, HP &amp; Implementing Individuals</a:t>
            </a:r>
          </a:p>
          <a:p>
            <a:pPr marL="802206" lvl="1" indent="-342900"/>
            <a:r>
              <a:rPr lang="en-US" sz="2400" cap="small" dirty="0">
                <a:hlinkClick r:id="rId2"/>
              </a:rPr>
              <a:t>https://tools.ietf.org/html/draft-ietf-rift-rift-12</a:t>
            </a:r>
            <a:r>
              <a:rPr lang="en-US" sz="2400" cap="small" dirty="0"/>
              <a:t> </a:t>
            </a:r>
          </a:p>
          <a:p>
            <a:r>
              <a:rPr lang="en-US" sz="2400" cap="small" dirty="0"/>
              <a:t>Applicability Draft </a:t>
            </a:r>
          </a:p>
          <a:p>
            <a:pPr marL="802206" lvl="1" indent="-342900"/>
            <a:r>
              <a:rPr lang="en-US" sz="2400" cap="small" dirty="0"/>
              <a:t>Co-Authored with operators, e.g. Orange and Yandex</a:t>
            </a:r>
          </a:p>
          <a:p>
            <a:pPr marL="802206" lvl="1" indent="-342900"/>
            <a:r>
              <a:rPr lang="en-US" sz="2400" cap="small" dirty="0"/>
              <a:t>Under Gen-ART review</a:t>
            </a:r>
          </a:p>
          <a:p>
            <a:pPr marL="802206" lvl="1" indent="-342900"/>
            <a:r>
              <a:rPr lang="en-US" sz="2400" cap="small" dirty="0">
                <a:hlinkClick r:id="rId3"/>
              </a:rPr>
              <a:t>https://tools.ietf.org/html/draft-ietf-rift-applicability-03</a:t>
            </a:r>
            <a:r>
              <a:rPr lang="en-US" sz="2400" cap="smal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884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DCDB3-848C-4DF6-8889-A8FEE14F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22E17-987F-436D-A229-F538DF1C3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032" y="2485748"/>
            <a:ext cx="5457458" cy="1074199"/>
          </a:xfrm>
        </p:spPr>
        <p:txBody>
          <a:bodyPr/>
          <a:lstStyle/>
          <a:p>
            <a:r>
              <a:rPr lang="en-US" sz="5400" cap="small" dirty="0"/>
              <a:t>Product Status</a:t>
            </a:r>
          </a:p>
        </p:txBody>
      </p:sp>
    </p:spTree>
    <p:extLst>
      <p:ext uri="{BB962C8B-B14F-4D97-AF65-F5344CB8AC3E}">
        <p14:creationId xmlns:p14="http://schemas.microsoft.com/office/powerpoint/2010/main" val="59982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566DBBA-F1A5-4A2D-8C5E-FB0BE454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C2CA0-2D0C-47F3-90EE-4FA53BEB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412" y="1566407"/>
            <a:ext cx="5499452" cy="4692793"/>
          </a:xfrm>
        </p:spPr>
        <p:txBody>
          <a:bodyPr/>
          <a:lstStyle/>
          <a:p>
            <a:r>
              <a:rPr lang="en-US" sz="2400" cap="small" dirty="0"/>
              <a:t>IP Fabrics: The Big Picture</a:t>
            </a:r>
          </a:p>
          <a:p>
            <a:pPr lvl="1"/>
            <a:r>
              <a:rPr lang="en-US" sz="2000" cap="small" dirty="0"/>
              <a:t>Standardized Form-Factor of Network Capacity</a:t>
            </a:r>
          </a:p>
          <a:p>
            <a:pPr lvl="1"/>
            <a:r>
              <a:rPr lang="en-US" sz="2000" cap="small" dirty="0"/>
              <a:t>Next-Gen Evolution Drivers</a:t>
            </a:r>
          </a:p>
          <a:p>
            <a:r>
              <a:rPr lang="en-US" sz="2400" cap="small" dirty="0"/>
              <a:t>Next Gen Underlay Routing Protocol Requirements</a:t>
            </a:r>
          </a:p>
          <a:p>
            <a:r>
              <a:rPr lang="en-US" sz="2400" cap="small" dirty="0"/>
              <a:t>RIFT Basic Concept</a:t>
            </a:r>
          </a:p>
          <a:p>
            <a:r>
              <a:rPr lang="en-US" sz="2400" cap="small" dirty="0"/>
              <a:t>RIFT Advantages</a:t>
            </a:r>
          </a:p>
          <a:p>
            <a:r>
              <a:rPr lang="en-US" sz="2400" cap="small" dirty="0"/>
              <a:t>Standards Status</a:t>
            </a:r>
          </a:p>
          <a:p>
            <a:r>
              <a:rPr lang="en-US" sz="2400" cap="small" dirty="0"/>
              <a:t>Product Status</a:t>
            </a:r>
          </a:p>
          <a:p>
            <a:endParaRPr lang="en-US" sz="2400" cap="small" dirty="0"/>
          </a:p>
        </p:txBody>
      </p:sp>
    </p:spTree>
    <p:extLst>
      <p:ext uri="{BB962C8B-B14F-4D97-AF65-F5344CB8AC3E}">
        <p14:creationId xmlns:p14="http://schemas.microsoft.com/office/powerpoint/2010/main" val="2837008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C353-7266-9E4A-BDBC-07C8E771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/>
              <a:t>Productization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B50CD-BACF-4A4E-96D1-9BDD1DCF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F69F2-818C-E240-97B9-E0936AD1FEA4}"/>
              </a:ext>
            </a:extLst>
          </p:cNvPr>
          <p:cNvSpPr txBox="1">
            <a:spLocks/>
          </p:cNvSpPr>
          <p:nvPr/>
        </p:nvSpPr>
        <p:spPr>
          <a:xfrm>
            <a:off x="664322" y="1200830"/>
            <a:ext cx="11023911" cy="4961898"/>
          </a:xfrm>
          <a:prstGeom prst="rect">
            <a:avLst/>
          </a:prstGeom>
        </p:spPr>
        <p:txBody>
          <a:bodyPr numCol="1"/>
          <a:lstStyle>
            <a:lvl1pPr marL="0" indent="0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28594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252" indent="-228594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4673" indent="-228594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cap="small" dirty="0"/>
              <a:t>Implementations</a:t>
            </a:r>
          </a:p>
          <a:p>
            <a:r>
              <a:rPr lang="en-US" sz="1800" cap="small" dirty="0"/>
              <a:t>Juniper Networks</a:t>
            </a:r>
          </a:p>
          <a:p>
            <a:pPr marL="802206" lvl="1" indent="-342900"/>
            <a:r>
              <a:rPr lang="en-US" sz="1800" cap="small" dirty="0"/>
              <a:t>FCS in 19.4R1 64-bit Junos </a:t>
            </a:r>
          </a:p>
          <a:p>
            <a:pPr marL="802206" lvl="1" indent="-342900"/>
            <a:r>
              <a:rPr lang="en-US" sz="1800" cap="small" dirty="0"/>
              <a:t>Package Installing over 19.4R1 or Newer</a:t>
            </a:r>
          </a:p>
          <a:p>
            <a:pPr marL="802206" lvl="1" indent="-342900"/>
            <a:r>
              <a:rPr lang="en-US" sz="1800" cap="small" dirty="0"/>
              <a:t>QFX (All Variants), </a:t>
            </a:r>
            <a:r>
              <a:rPr lang="en-US" sz="1800" cap="small" dirty="0" err="1"/>
              <a:t>vMX</a:t>
            </a:r>
            <a:r>
              <a:rPr lang="en-US" sz="1800" cap="small" dirty="0"/>
              <a:t>, MX</a:t>
            </a:r>
          </a:p>
          <a:p>
            <a:pPr marL="802206" lvl="1" indent="-342900"/>
            <a:r>
              <a:rPr lang="en-US" sz="1800" cap="small" dirty="0"/>
              <a:t>cRPD &amp; EVO in progress </a:t>
            </a:r>
          </a:p>
          <a:p>
            <a:pPr marL="802206" lvl="1" indent="-342900"/>
            <a:r>
              <a:rPr lang="en-GB" sz="1800" dirty="0">
                <a:hlinkClick r:id="rId2"/>
              </a:rPr>
              <a:t>https://www.juniper.net/us/en/dm/free-rift-trial/</a:t>
            </a:r>
            <a:endParaRPr lang="en-US" sz="1800" cap="small" dirty="0"/>
          </a:p>
          <a:p>
            <a:r>
              <a:rPr lang="en-US" sz="1800" cap="small" dirty="0"/>
              <a:t>Python Open-source by Bruno </a:t>
            </a:r>
            <a:r>
              <a:rPr lang="en-US" sz="1800" cap="small" dirty="0" err="1"/>
              <a:t>Rijsman</a:t>
            </a:r>
            <a:endParaRPr lang="en-US" sz="1800" cap="small" dirty="0"/>
          </a:p>
          <a:p>
            <a:pPr marL="802206" lvl="1" indent="-342900"/>
            <a:r>
              <a:rPr lang="en-GB" sz="1800" dirty="0">
                <a:hlinkClick r:id="rId3"/>
              </a:rPr>
              <a:t>https://github.com/brunorijsman/rift-python</a:t>
            </a:r>
            <a:endParaRPr lang="en-GB" sz="1800" cap="small" dirty="0"/>
          </a:p>
          <a:p>
            <a:pPr marL="342900" indent="-342900"/>
            <a:r>
              <a:rPr lang="en-GB" sz="1800" b="1" cap="small" dirty="0"/>
              <a:t>Documentation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cap="small" dirty="0"/>
              <a:t>Day One Book: Routing in Fat Trees (RIFT)</a:t>
            </a:r>
          </a:p>
          <a:p>
            <a:pPr marL="916506" lvl="1" indent="-457200"/>
            <a:r>
              <a:rPr lang="en-GB" sz="1800" cap="small" dirty="0"/>
              <a:t>covering Juniper and open-source implementation</a:t>
            </a:r>
          </a:p>
          <a:p>
            <a:pPr marL="916506" lvl="1" indent="-457200"/>
            <a:r>
              <a:rPr lang="en-GB" sz="1800" cap="small" dirty="0"/>
              <a:t>RIFT Wireshark dissector</a:t>
            </a:r>
          </a:p>
          <a:p>
            <a:pPr marL="916506" lvl="1" indent="-457200"/>
            <a:r>
              <a:rPr lang="en-GB" sz="1800" cap="small" dirty="0"/>
              <a:t>Download free: </a:t>
            </a:r>
            <a:r>
              <a:rPr lang="en-GB" sz="1800" cap="small" dirty="0">
                <a:hlinkClick r:id="rId4"/>
              </a:rPr>
              <a:t>http://jnpr.nl/rift</a:t>
            </a:r>
            <a:r>
              <a:rPr lang="en-GB" sz="1800" cap="small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03EAC0-AB59-4E43-A76E-ACCE7C931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672" y="2879192"/>
            <a:ext cx="2722006" cy="34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6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DB29CD-B24B-864C-ABD6-6B9142AF13C2}"/>
              </a:ext>
            </a:extLst>
          </p:cNvPr>
          <p:cNvSpPr/>
          <p:nvPr/>
        </p:nvSpPr>
        <p:spPr>
          <a:xfrm>
            <a:off x="1223682" y="1138517"/>
            <a:ext cx="9744636" cy="45809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D013AE-518F-48FD-A815-5D9F71DCE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1668" y="2204575"/>
            <a:ext cx="8578292" cy="1265943"/>
          </a:xfrm>
        </p:spPr>
        <p:txBody>
          <a:bodyPr>
            <a:noAutofit/>
          </a:bodyPr>
          <a:lstStyle/>
          <a:p>
            <a:r>
              <a:rPr lang="en-US" b="1" cap="small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RIFT: Engineering Simplicity in IP Fabric</a:t>
            </a:r>
            <a:br>
              <a:rPr lang="en-US" b="1" cap="small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sz="1050" b="1" cap="small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d</a:t>
            </a:r>
            <a:br>
              <a:rPr lang="en-US" sz="4000" b="1" cap="small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sz="4000" b="1" cap="small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Questions?</a:t>
            </a:r>
            <a:endParaRPr lang="en-US" sz="4000" cap="small" dirty="0">
              <a:latin typeface="+mn-lt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A42EBE2-FB44-45BC-BDDA-F4A26CA12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578" y="3760081"/>
            <a:ext cx="5959617" cy="776495"/>
          </a:xfrm>
        </p:spPr>
        <p:txBody>
          <a:bodyPr/>
          <a:lstStyle/>
          <a:p>
            <a:r>
              <a:rPr lang="en-US" cap="small" dirty="0">
                <a:ea typeface="Lato Medium" panose="020F0502020204030203" pitchFamily="34" charset="0"/>
                <a:cs typeface="Lato Medium" panose="020F0502020204030203" pitchFamily="34" charset="0"/>
              </a:rPr>
              <a:t>Melchior Aelmans</a:t>
            </a:r>
            <a:br>
              <a:rPr lang="en-US" cap="small" dirty="0"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cap="small" dirty="0" err="1">
                <a:ea typeface="Lato Medium" panose="020F0502020204030203" pitchFamily="34" charset="0"/>
                <a:cs typeface="Lato Medium" panose="020F0502020204030203" pitchFamily="34" charset="0"/>
              </a:rPr>
              <a:t>melchior@juniper.net</a:t>
            </a:r>
            <a:endParaRPr lang="en-US" cap="small" dirty="0"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08F507-5289-4C6A-B49B-39F8EBD391EB}"/>
              </a:ext>
            </a:extLst>
          </p:cNvPr>
          <p:cNvCxnSpPr>
            <a:cxnSpLocks/>
          </p:cNvCxnSpPr>
          <p:nvPr/>
        </p:nvCxnSpPr>
        <p:spPr>
          <a:xfrm>
            <a:off x="2608578" y="3526971"/>
            <a:ext cx="685763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7BED3D-F6F4-4AFD-B7C0-79A45AB50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508" y="4906694"/>
            <a:ext cx="2002865" cy="2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9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DCDB3-848C-4DF6-8889-A8FEE14F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22E17-987F-436D-A229-F538DF1C3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945" y="1520687"/>
            <a:ext cx="5389004" cy="3816625"/>
          </a:xfrm>
        </p:spPr>
        <p:txBody>
          <a:bodyPr/>
          <a:lstStyle/>
          <a:p>
            <a:r>
              <a:rPr lang="en-US" sz="5400" cap="small" dirty="0"/>
              <a:t>The BIG Picture</a:t>
            </a:r>
          </a:p>
          <a:p>
            <a:br>
              <a:rPr lang="en-US" sz="4000" cap="small" dirty="0"/>
            </a:br>
            <a:r>
              <a:rPr lang="en-US" sz="4000" cap="small" dirty="0"/>
              <a:t>Next Gen IP Fabric Evolution Drivers</a:t>
            </a:r>
          </a:p>
        </p:txBody>
      </p:sp>
    </p:spTree>
    <p:extLst>
      <p:ext uri="{BB962C8B-B14F-4D97-AF65-F5344CB8AC3E}">
        <p14:creationId xmlns:p14="http://schemas.microsoft.com/office/powerpoint/2010/main" val="4254253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B7B2-1643-BD4D-A707-04783E38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cap="small" dirty="0"/>
              <a:t>IP Fabrics: The Big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E879D-C140-654F-A4EA-984515F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0B9DE-9E9F-E142-A102-313741BAC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322" y="1368563"/>
            <a:ext cx="11023911" cy="4387257"/>
          </a:xfrm>
        </p:spPr>
        <p:txBody>
          <a:bodyPr numCol="2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dirty="0">
                <a:latin typeface="Avenir Book" charset="0"/>
              </a:rPr>
              <a:t>The Global Data Center Market Size is Expected to Reach Revenues of around $174 Billion by 2023</a:t>
            </a:r>
          </a:p>
          <a:p>
            <a:pPr lvl="2"/>
            <a:r>
              <a:rPr lang="en-US" sz="1800" cap="small" dirty="0">
                <a:latin typeface="Avenir Book" charset="0"/>
              </a:rPr>
              <a:t>growing at a CAGR of about 4% 2018–2023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dirty="0">
                <a:latin typeface="Avenir Book" charset="0"/>
              </a:rPr>
              <a:t>Topologies &amp; Technologies are Unifying Towards a “IP Fabric Substrate” in Proximity to Producers and Consumers of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dirty="0">
                <a:latin typeface="Avenir Book" charset="0"/>
              </a:rPr>
              <a:t>Fortune 1000 Generate and Host Content and are Building Own IP Fabrics to Consume Larger and Larger Amounts of “Local” Networking Capacity</a:t>
            </a:r>
          </a:p>
          <a:p>
            <a:endParaRPr lang="en-US" sz="2000" cap="small" dirty="0">
              <a:latin typeface="Avenir Book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dirty="0">
                <a:latin typeface="Avenir Book" charset="0"/>
              </a:rPr>
              <a:t>Building IP Fabrics Today is Largely High OPEX Artisanal Activity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dirty="0">
                <a:latin typeface="Avenir Book" charset="0"/>
              </a:rPr>
              <a:t>Most Fortune 1000 Need a ”Standardized Form Factor” for Bandwidth Just Like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small" dirty="0">
                <a:latin typeface="Avenir Book" charset="0"/>
              </a:rPr>
              <a:t>We Lack a Standardized ZTP Underlay Technology to Make IP Forwarding in Fabrics as Simple as Ethernet Switching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small" dirty="0">
              <a:latin typeface="Avenir Book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small" dirty="0">
              <a:latin typeface="Avenir Book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small" dirty="0">
              <a:latin typeface="Avenir Book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0531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EFFE2B-AA07-7047-BA4C-4B5E16750CAB}"/>
              </a:ext>
            </a:extLst>
          </p:cNvPr>
          <p:cNvSpPr txBox="1">
            <a:spLocks/>
          </p:cNvSpPr>
          <p:nvPr/>
        </p:nvSpPr>
        <p:spPr>
          <a:xfrm>
            <a:off x="753591" y="391384"/>
            <a:ext cx="12802388" cy="1066446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 defTabSz="548606" rtl="0" eaLnBrk="1" latinLnBrk="0" hangingPunct="1">
              <a:lnSpc>
                <a:spcPct val="95000"/>
              </a:lnSpc>
              <a:spcBef>
                <a:spcPts val="400"/>
              </a:spcBef>
              <a:buNone/>
              <a:defRPr sz="5800" b="0" i="0" kern="1200" cap="none" spc="-61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cap="small" dirty="0">
                <a:latin typeface="Avenir Book" charset="0"/>
                <a:ea typeface="Avenir Book" charset="0"/>
                <a:cs typeface="Avenir Book" charset="0"/>
              </a:rPr>
              <a:t>WHAT and WHY ?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BAA4166-7363-E54E-B332-185EA6A6D2AC}"/>
              </a:ext>
            </a:extLst>
          </p:cNvPr>
          <p:cNvSpPr txBox="1">
            <a:spLocks/>
          </p:cNvSpPr>
          <p:nvPr/>
        </p:nvSpPr>
        <p:spPr>
          <a:xfrm>
            <a:off x="9809921" y="7942663"/>
            <a:ext cx="4810539" cy="27699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ln>
                  <a:noFill/>
                </a:ln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RIFT/TechClub '19</a:t>
            </a:r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03A43327-6DD0-4743-94BE-3A85ECF253FD}"/>
              </a:ext>
            </a:extLst>
          </p:cNvPr>
          <p:cNvSpPr txBox="1">
            <a:spLocks/>
          </p:cNvSpPr>
          <p:nvPr/>
        </p:nvSpPr>
        <p:spPr>
          <a:xfrm>
            <a:off x="753591" y="1457830"/>
            <a:ext cx="10684818" cy="4525758"/>
          </a:xfrm>
          <a:prstGeom prst="rect">
            <a:avLst/>
          </a:prstGeom>
        </p:spPr>
        <p:txBody>
          <a:bodyPr numCol="2"/>
          <a:lstStyle>
            <a:lvl1pPr marL="411455" indent="-411455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891485" indent="-342878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37151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920117" indent="-274304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468722" indent="-274304" algn="l" defTabSz="548606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3017328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3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42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146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Hyper-scalers are Extrapolating the Things to Come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Vast Amount of Bandwidth Close to Producer &amp; Consumer Are Provisioned</a:t>
            </a:r>
          </a:p>
          <a:p>
            <a:pPr lvl="2"/>
            <a:r>
              <a:rPr lang="en-US" sz="1200" cap="small" dirty="0">
                <a:latin typeface="Avenir Book" charset="0"/>
                <a:ea typeface="Avenir Book" charset="0"/>
                <a:cs typeface="Avenir Book" charset="0"/>
              </a:rPr>
              <a:t>IP Fabrics in DC (Server Farms)</a:t>
            </a:r>
          </a:p>
          <a:p>
            <a:pPr lvl="2"/>
            <a:r>
              <a:rPr lang="en-US" sz="1200" cap="small" dirty="0">
                <a:latin typeface="Avenir Book" charset="0"/>
                <a:ea typeface="Avenir Book" charset="0"/>
                <a:cs typeface="Avenir Book" charset="0"/>
              </a:rPr>
              <a:t>Metro (Caches and Access)</a:t>
            </a:r>
          </a:p>
          <a:p>
            <a:pPr lvl="2"/>
            <a:r>
              <a:rPr lang="en-US" sz="1200" cap="small" dirty="0">
                <a:latin typeface="Avenir Book" charset="0"/>
                <a:ea typeface="Avenir Book" charset="0"/>
                <a:cs typeface="Avenir Book" charset="0"/>
              </a:rPr>
              <a:t>Disaggregated Chassis Architectures in Backbone with Regular Fabrics Holding Leaves Together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Those Topologies are Uniform, Local and Regular</a:t>
            </a:r>
          </a:p>
          <a:p>
            <a:pPr lvl="2"/>
            <a:r>
              <a:rPr lang="en-US" sz="1100" cap="small" dirty="0">
                <a:latin typeface="Avenir Book" charset="0"/>
                <a:ea typeface="Avenir Book" charset="0"/>
                <a:cs typeface="Avenir Book" charset="0"/>
              </a:rPr>
              <a:t>At the End, Economics of Interconnecting of Crossbars Done in 1950 in Bell Labs are Still Valid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WAN-Style Traffic Engineering &amp; Protection is Being Replaced by Wide Fan-Out &amp; Distributed Systems Redundancy (Rather Than Chassis &amp; FRR)</a:t>
            </a:r>
          </a:p>
          <a:p>
            <a:pPr lvl="2"/>
            <a:r>
              <a:rPr lang="en-US" sz="1050" cap="small" dirty="0">
                <a:latin typeface="Avenir Book" charset="0"/>
                <a:ea typeface="Avenir Book" charset="0"/>
                <a:cs typeface="Avenir Book" charset="0"/>
              </a:rPr>
              <a:t>Simpler is Cheaper in </a:t>
            </a:r>
            <a:r>
              <a:rPr lang="en-US" sz="1050" cap="small" dirty="0" err="1">
                <a:latin typeface="Avenir Book" charset="0"/>
                <a:ea typeface="Avenir Book" charset="0"/>
                <a:cs typeface="Avenir Book" charset="0"/>
              </a:rPr>
              <a:t>Opex</a:t>
            </a:r>
            <a:r>
              <a:rPr lang="en-US" sz="1050" cap="small" dirty="0">
                <a:latin typeface="Avenir Book" charset="0"/>
                <a:ea typeface="Avenir Book" charset="0"/>
                <a:cs typeface="Avenir Book" charset="0"/>
              </a:rPr>
              <a:t> _and_ Capex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Hyper-Scalers are Building Customized High-</a:t>
            </a:r>
            <a:r>
              <a:rPr lang="en-US" sz="1600" cap="small" dirty="0" err="1">
                <a:latin typeface="Avenir Book" charset="0"/>
                <a:ea typeface="Avenir Book" charset="0"/>
                <a:cs typeface="Avenir Book" charset="0"/>
              </a:rPr>
              <a:t>Opex</a:t>
            </a:r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 Solutions to Manage those Fabrics</a:t>
            </a: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IP Fabric is Becoming the New “RAM Chip” to Consume Bandwidth</a:t>
            </a:r>
          </a:p>
          <a:p>
            <a:pPr lvl="1"/>
            <a:r>
              <a:rPr lang="en-US" sz="1600" cap="small" dirty="0" err="1">
                <a:latin typeface="Avenir Book" charset="0"/>
                <a:ea typeface="Avenir Book" charset="0"/>
                <a:cs typeface="Avenir Book" charset="0"/>
              </a:rPr>
              <a:t>No’one</a:t>
            </a:r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 Configures SSD Wear-Leveling, RAM Banks and CAS/RAS Manually in Every Laptop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IP Fabrics HW is Largely Commodity Already</a:t>
            </a:r>
          </a:p>
          <a:p>
            <a:pPr lvl="2"/>
            <a:r>
              <a:rPr lang="en-US" sz="1050" cap="small" dirty="0">
                <a:latin typeface="Avenir Book" charset="0"/>
                <a:ea typeface="Avenir Book" charset="0"/>
                <a:cs typeface="Avenir Book" charset="0"/>
              </a:rPr>
              <a:t>L3 Forwarding is the New L2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IP Fabrics Must and Will “OPEX Commoditize”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Customers are Hosting Their Content &amp; Critical Business Processes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Hybrid Cloud for Many Reasons, One of Them to Keep Real-Estate from Hyper-scalers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Need to Build Own Fabrics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Hard to </a:t>
            </a:r>
            <a:r>
              <a:rPr lang="en-US" sz="1600" b="1" cap="small" dirty="0">
                <a:latin typeface="Avenir Book" charset="0"/>
                <a:ea typeface="Avenir Book" charset="0"/>
                <a:cs typeface="Avenir Book" charset="0"/>
              </a:rPr>
              <a:t>Sustain</a:t>
            </a:r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 Proprietary OPEX Efforts</a:t>
            </a:r>
          </a:p>
          <a:p>
            <a:pPr lvl="1"/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cap="small" dirty="0">
              <a:latin typeface="Avenir Book" charset="0"/>
              <a:ea typeface="Avenir Book" charset="0"/>
              <a:cs typeface="Avenir Book" charset="0"/>
            </a:endParaRPr>
          </a:p>
          <a:p>
            <a:pPr lvl="1"/>
            <a:endParaRPr lang="en-US" sz="18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8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98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558BD5-93DC-7F47-A5EB-CE4A3C97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57830"/>
            <a:ext cx="5734302" cy="46206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08FA02-5462-1340-90A3-43DF31376781}"/>
              </a:ext>
            </a:extLst>
          </p:cNvPr>
          <p:cNvSpPr txBox="1">
            <a:spLocks/>
          </p:cNvSpPr>
          <p:nvPr/>
        </p:nvSpPr>
        <p:spPr>
          <a:xfrm>
            <a:off x="983667" y="591384"/>
            <a:ext cx="12802388" cy="1066446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 defTabSz="548606" rtl="0" eaLnBrk="1" latinLnBrk="0" hangingPunct="1">
              <a:lnSpc>
                <a:spcPct val="95000"/>
              </a:lnSpc>
              <a:spcBef>
                <a:spcPts val="400"/>
              </a:spcBef>
              <a:buNone/>
              <a:defRPr sz="5800" b="0" i="0" kern="1200" cap="none" spc="-61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b="1" cap="small" dirty="0">
                <a:latin typeface="Avenir Book" charset="0"/>
                <a:ea typeface="Avenir Book" charset="0"/>
                <a:cs typeface="Avenir Book" charset="0"/>
              </a:rPr>
              <a:t>Link State and SPF = </a:t>
            </a:r>
            <a:r>
              <a:rPr lang="en-US" sz="4000" b="1" i="1" cap="small" dirty="0">
                <a:latin typeface="Avenir Book" charset="0"/>
                <a:ea typeface="Avenir Book" charset="0"/>
                <a:cs typeface="Avenir Book" charset="0"/>
              </a:rPr>
              <a:t>Distributed</a:t>
            </a:r>
            <a:r>
              <a:rPr lang="en-US" sz="4000" b="1" cap="small" dirty="0">
                <a:latin typeface="Avenir Book" charset="0"/>
                <a:ea typeface="Avenir Book" charset="0"/>
                <a:cs typeface="Avenir Book" charset="0"/>
              </a:rPr>
              <a:t> Computation 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3728FEFD-C883-BE45-8BA0-28FB04E62559}"/>
              </a:ext>
            </a:extLst>
          </p:cNvPr>
          <p:cNvSpPr txBox="1">
            <a:spLocks/>
          </p:cNvSpPr>
          <p:nvPr/>
        </p:nvSpPr>
        <p:spPr>
          <a:xfrm>
            <a:off x="983667" y="1824989"/>
            <a:ext cx="5297863" cy="6215768"/>
          </a:xfrm>
          <a:prstGeom prst="rect">
            <a:avLst/>
          </a:prstGeom>
        </p:spPr>
        <p:txBody>
          <a:bodyPr/>
          <a:lstStyle>
            <a:lvl1pPr marL="411455" indent="-411455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891485" indent="-342878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37151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920117" indent="-274304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468722" indent="-274304" algn="l" defTabSz="548606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3017328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3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42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146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Topology Elements</a:t>
            </a:r>
          </a:p>
          <a:p>
            <a:pPr lvl="1"/>
            <a:r>
              <a:rPr lang="en-US" sz="1400" cap="small" dirty="0">
                <a:latin typeface="Avenir Book" charset="0"/>
                <a:ea typeface="Avenir Book" charset="0"/>
                <a:cs typeface="Avenir Book" charset="0"/>
              </a:rPr>
              <a:t>Nodes</a:t>
            </a:r>
          </a:p>
          <a:p>
            <a:pPr lvl="1"/>
            <a:r>
              <a:rPr lang="en-US" sz="1400" cap="small" dirty="0">
                <a:latin typeface="Avenir Book" charset="0"/>
                <a:ea typeface="Avenir Book" charset="0"/>
                <a:cs typeface="Avenir Book" charset="0"/>
              </a:rPr>
              <a:t>Links</a:t>
            </a:r>
          </a:p>
          <a:p>
            <a:pPr lvl="1"/>
            <a:r>
              <a:rPr lang="en-US" sz="1400" cap="small" dirty="0">
                <a:latin typeface="Avenir Book" charset="0"/>
                <a:ea typeface="Avenir Book" charset="0"/>
                <a:cs typeface="Avenir Book" charset="0"/>
              </a:rPr>
              <a:t>Prefixes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Each Node Originates Packets with Its Elements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Packets are ”Flooded”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”Newest” Version Wins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Each Node “Sees” Whole Topology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Each Node “Computes” Reachability to Everywhere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Conversion is Very Fast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Every Link Failure Shakes Whole Network (modulo Areas)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Flooding Generates Excessive Load for Large Average Connectivity 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Periodic Refreshes (not Strictly Necessary)</a:t>
            </a:r>
          </a:p>
        </p:txBody>
      </p:sp>
    </p:spTree>
    <p:extLst>
      <p:ext uri="{BB962C8B-B14F-4D97-AF65-F5344CB8AC3E}">
        <p14:creationId xmlns:p14="http://schemas.microsoft.com/office/powerpoint/2010/main" val="862658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AC44ED1-DA84-5044-A4E9-A79777EC39C0}"/>
              </a:ext>
            </a:extLst>
          </p:cNvPr>
          <p:cNvSpPr txBox="1">
            <a:spLocks/>
          </p:cNvSpPr>
          <p:nvPr/>
        </p:nvSpPr>
        <p:spPr>
          <a:xfrm>
            <a:off x="481415" y="431562"/>
            <a:ext cx="12802388" cy="1066446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 defTabSz="548606" rtl="0" eaLnBrk="1" latinLnBrk="0" hangingPunct="1">
              <a:lnSpc>
                <a:spcPct val="95000"/>
              </a:lnSpc>
              <a:spcBef>
                <a:spcPts val="400"/>
              </a:spcBef>
              <a:buNone/>
              <a:defRPr sz="5800" b="0" i="0" kern="1200" cap="none" spc="-61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b="1" cap="small" dirty="0">
                <a:latin typeface="Avenir Book" charset="0"/>
                <a:ea typeface="Avenir Book" charset="0"/>
                <a:cs typeface="Avenir Book" charset="0"/>
              </a:rPr>
              <a:t>Distance/Path Vector = </a:t>
            </a:r>
            <a:r>
              <a:rPr lang="en-US" sz="4000" b="1" i="1" cap="small" dirty="0">
                <a:latin typeface="Avenir Book" charset="0"/>
                <a:ea typeface="Avenir Book" charset="0"/>
                <a:cs typeface="Avenir Book" charset="0"/>
              </a:rPr>
              <a:t>Diffused</a:t>
            </a:r>
            <a:r>
              <a:rPr lang="en-US" sz="4000" b="1" cap="small" dirty="0">
                <a:latin typeface="Avenir Book" charset="0"/>
                <a:ea typeface="Avenir Book" charset="0"/>
                <a:cs typeface="Avenir Book" charset="0"/>
              </a:rPr>
              <a:t> Computation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8AA684B0-46B5-B14C-A1C3-5EA80C77BAAF}"/>
              </a:ext>
            </a:extLst>
          </p:cNvPr>
          <p:cNvSpPr txBox="1">
            <a:spLocks/>
          </p:cNvSpPr>
          <p:nvPr/>
        </p:nvSpPr>
        <p:spPr>
          <a:xfrm>
            <a:off x="481415" y="2067491"/>
            <a:ext cx="6017038" cy="5665306"/>
          </a:xfrm>
          <a:prstGeom prst="rect">
            <a:avLst/>
          </a:prstGeom>
        </p:spPr>
        <p:txBody>
          <a:bodyPr/>
          <a:lstStyle>
            <a:lvl1pPr marL="411455" indent="-411455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891485" indent="-342878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37151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920117" indent="-274304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468722" indent="-274304" algn="l" defTabSz="548606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3017328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3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42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146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Prefixes “Gather” Metric When Passed Along Links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Each Sink Computes “Best” Result And Passes It on ( Add-Path Changed That )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A Sink Keeps All Copies, Otherwise It Would Have to Trigger “Re-Diffusion”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Loop Prevention is Easy on Strictly Uniformly Increasing Metric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Ideal for “Policy” Rather Than “Reachability”</a:t>
            </a:r>
          </a:p>
          <a:p>
            <a:r>
              <a:rPr lang="en-US" sz="2000" cap="small" dirty="0">
                <a:latin typeface="Avenir Book" charset="0"/>
                <a:ea typeface="Avenir Book" charset="0"/>
                <a:cs typeface="Avenir Book" charset="0"/>
              </a:rPr>
              <a:t>Scales When Properly Implemented to Much Higher # of Routes Than Link-State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B9100D-4E8E-5141-BBD6-98E96048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4FEFF"/>
              </a:clrFrom>
              <a:clrTo>
                <a:srgbClr val="D4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453" y="1191545"/>
            <a:ext cx="5517368" cy="487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E86130-39B9-0F4F-AE50-DEFC716CBB16}"/>
              </a:ext>
            </a:extLst>
          </p:cNvPr>
          <p:cNvSpPr txBox="1">
            <a:spLocks/>
          </p:cNvSpPr>
          <p:nvPr/>
        </p:nvSpPr>
        <p:spPr>
          <a:xfrm>
            <a:off x="233400" y="241653"/>
            <a:ext cx="12802388" cy="1066446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 defTabSz="548606" rtl="0" eaLnBrk="1" latinLnBrk="0" hangingPunct="1">
              <a:lnSpc>
                <a:spcPct val="95000"/>
              </a:lnSpc>
              <a:spcBef>
                <a:spcPts val="400"/>
              </a:spcBef>
              <a:buNone/>
              <a:defRPr sz="5800" b="0" i="0" kern="1200" cap="none" spc="-61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cap="small" dirty="0">
                <a:latin typeface="Avenir Book" charset="0"/>
                <a:ea typeface="Avenir Book" charset="0"/>
                <a:cs typeface="Avenir Book" charset="0"/>
              </a:rPr>
              <a:t>Current State of Affairs</a:t>
            </a: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A75006D8-C95E-BE44-AF00-B4C0976B0358}"/>
              </a:ext>
            </a:extLst>
          </p:cNvPr>
          <p:cNvSpPr txBox="1">
            <a:spLocks/>
          </p:cNvSpPr>
          <p:nvPr/>
        </p:nvSpPr>
        <p:spPr>
          <a:xfrm>
            <a:off x="233400" y="1193800"/>
            <a:ext cx="11725200" cy="6748863"/>
          </a:xfrm>
          <a:prstGeom prst="rect">
            <a:avLst/>
          </a:prstGeom>
        </p:spPr>
        <p:txBody>
          <a:bodyPr numCol="2"/>
          <a:lstStyle>
            <a:lvl1pPr marL="411455" indent="-411455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891485" indent="-342878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37151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920117" indent="-274304" algn="l" defTabSz="54860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468722" indent="-274304" algn="l" defTabSz="548606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3017328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35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42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146" indent="-274304" algn="l" defTabSz="5486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Several of Large DC Fabrics Use E-BGP with Band-Aids as De-Facto IGP (RFC7938)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Numbering Schemes to Control “Path Hunting”</a:t>
            </a:r>
          </a:p>
          <a:p>
            <a:pPr lvl="2"/>
            <a:r>
              <a:rPr lang="en-US" sz="1100" cap="small" dirty="0">
                <a:latin typeface="Avenir Book" charset="0"/>
                <a:ea typeface="Avenir Book" charset="0"/>
                <a:cs typeface="Avenir Book" charset="0"/>
              </a:rPr>
              <a:t>”Looping Paths” (allow-Own-as Under AS Private Numbering) </a:t>
            </a:r>
          </a:p>
          <a:p>
            <a:pPr lvl="2"/>
            <a:r>
              <a:rPr lang="en-US" sz="1100" cap="small" dirty="0">
                <a:latin typeface="Avenir Book" charset="0"/>
                <a:ea typeface="Avenir Book" charset="0"/>
                <a:cs typeface="Avenir Book" charset="0"/>
              </a:rPr>
              <a:t>“Relaxed Multi-Path ECMP” Since ECMP over Different AS in EBGP Does Not Work Normally 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Add Paths to Support Multi-Homing, N-ECMP, Prevent Oscillations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Efforts to Get Around 65K </a:t>
            </a:r>
            <a:r>
              <a:rPr lang="en-US" sz="1600" cap="small" dirty="0" err="1">
                <a:latin typeface="Avenir Book" charset="0"/>
                <a:ea typeface="Avenir Book" charset="0"/>
                <a:cs typeface="Avenir Book" charset="0"/>
              </a:rPr>
              <a:t>ASes</a:t>
            </a:r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 and Limited Private AS Space 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Proprietary Provisioning and Configuration Solutions, LLDP Extensions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“Violations” of FSM Like Restart Timers and Minimum-Route-Advertisement Timers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Emerging Work for “Peer Auto-Discovery” and “SPF” Diametrically Opposite to BGP Design Principles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Reliance on “Update Groups” ~ Peer Groups to Prevent Withdrawal and Path Hunting After Server Link Failures</a:t>
            </a:r>
          </a:p>
          <a:p>
            <a:pPr lvl="1"/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pPr lvl="1"/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pPr lvl="1"/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pPr lvl="1"/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pPr lvl="1"/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Others Run IGP (ISIS) 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Generally a “Better” Approach to Faster Convergence</a:t>
            </a:r>
          </a:p>
          <a:p>
            <a:pPr lvl="1"/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Current Attempts to Deal with Some “Spot Problems” like Flooding Reduction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Yet Others Run BGP over IGP (Traditional Routing Architecture)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Less Than More Successful Attempts @ Prefix Summarization, Micro- and Black-Holing, Blast Radius Containment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Server Multi-Homing not Possible Using IP Due to Equal Cost and Scaling Constraints, Hence MC-</a:t>
            </a:r>
            <a:r>
              <a:rPr lang="en-US" sz="1600" cap="small" dirty="0" err="1">
                <a:latin typeface="Avenir Book" charset="0"/>
                <a:ea typeface="Avenir Book" charset="0"/>
                <a:cs typeface="Avenir Book" charset="0"/>
              </a:rPr>
              <a:t>LAG’ed</a:t>
            </a:r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 Solutions or EVPN</a:t>
            </a:r>
          </a:p>
          <a:p>
            <a:r>
              <a:rPr lang="en-US" sz="1600" cap="small" dirty="0">
                <a:latin typeface="Avenir Book" charset="0"/>
                <a:ea typeface="Avenir Book" charset="0"/>
                <a:cs typeface="Avenir Book" charset="0"/>
              </a:rPr>
              <a:t>In Summary: High OPEX Solutions Not Necessarily Viable for Customers Who Cannot or Do Not Want to Build Sophisticated Talent Pool to Deal with Their “Unicorn” Fabrics</a:t>
            </a: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cap="small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4CF3FCF-D506-024B-9828-F881DBC3A5E7}"/>
              </a:ext>
            </a:extLst>
          </p:cNvPr>
          <p:cNvSpPr txBox="1">
            <a:spLocks/>
          </p:cNvSpPr>
          <p:nvPr/>
        </p:nvSpPr>
        <p:spPr>
          <a:xfrm>
            <a:off x="9809921" y="7942663"/>
            <a:ext cx="4810539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RIFT/TechClub '19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1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DCDB3-848C-4DF6-8889-A8FEE14F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AEDA-F13C-43B4-B3A8-D3983B74564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22E17-987F-436D-A229-F538DF1C3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032" y="2485748"/>
            <a:ext cx="5389004" cy="1074199"/>
          </a:xfrm>
        </p:spPr>
        <p:txBody>
          <a:bodyPr/>
          <a:lstStyle/>
          <a:p>
            <a:r>
              <a:rPr lang="en-US" sz="5400" cap="small" dirty="0"/>
              <a:t>Next Gen IP Fabric Underlay Routing Protocol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14728790"/>
      </p:ext>
    </p:extLst>
  </p:cSld>
  <p:clrMapOvr>
    <a:masterClrMapping/>
  </p:clrMapOvr>
</p:sld>
</file>

<file path=ppt/theme/theme1.xml><?xml version="1.0" encoding="utf-8"?>
<a:theme xmlns:a="http://schemas.openxmlformats.org/drawingml/2006/main" name="Juniper white">
  <a:themeElements>
    <a:clrScheme name="Juniper extended">
      <a:dk1>
        <a:srgbClr val="646464"/>
      </a:dk1>
      <a:lt1>
        <a:srgbClr val="FFFFFF"/>
      </a:lt1>
      <a:dk2>
        <a:srgbClr val="B6B8B9"/>
      </a:dk2>
      <a:lt2>
        <a:srgbClr val="FFFFFF"/>
      </a:lt2>
      <a:accent1>
        <a:srgbClr val="84B135"/>
      </a:accent1>
      <a:accent2>
        <a:srgbClr val="0097A5"/>
      </a:accent2>
      <a:accent3>
        <a:srgbClr val="CFDD45"/>
      </a:accent3>
      <a:accent4>
        <a:srgbClr val="44CCDF"/>
      </a:accent4>
      <a:accent5>
        <a:srgbClr val="FFB71B"/>
      </a:accent5>
      <a:accent6>
        <a:srgbClr val="E43D30"/>
      </a:accent6>
      <a:hlink>
        <a:srgbClr val="84B135"/>
      </a:hlink>
      <a:folHlink>
        <a:srgbClr val="752157"/>
      </a:folHlink>
    </a:clrScheme>
    <a:fontScheme name="a-lato light reg">
      <a:majorFont>
        <a:latin typeface="Lato Medium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600"/>
          </a:spcBef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PT-Template-v4" id="{9B6218B3-2116-4462-A7C7-A64C754FFCE5}" vid="{6EC29BFB-BCC7-4BF7-9172-7299A9330D8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5305</TotalTime>
  <Words>1533</Words>
  <Application>Microsoft Macintosh PowerPoint</Application>
  <PresentationFormat>Widescreen</PresentationFormat>
  <Paragraphs>277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Avenir Book</vt:lpstr>
      <vt:lpstr>Calibri</vt:lpstr>
      <vt:lpstr>Calibri Light</vt:lpstr>
      <vt:lpstr>Lato</vt:lpstr>
      <vt:lpstr>Lato Medium</vt:lpstr>
      <vt:lpstr>Juniper white</vt:lpstr>
      <vt:lpstr>Custom Design</vt:lpstr>
      <vt:lpstr>Routing in Fat Trees Engineering Simplicity in IP Fabric</vt:lpstr>
      <vt:lpstr>PowerPoint Presentation</vt:lpstr>
      <vt:lpstr>PowerPoint Presentation</vt:lpstr>
      <vt:lpstr>IP Fabrics: The Big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Gen Underlay Protocol Requirements</vt:lpstr>
      <vt:lpstr>PowerPoint Presentation</vt:lpstr>
      <vt:lpstr>RIFT Concept</vt:lpstr>
      <vt:lpstr>PowerPoint Presentation</vt:lpstr>
      <vt:lpstr>PowerPoint Presentation</vt:lpstr>
      <vt:lpstr>PowerPoint Presentation</vt:lpstr>
      <vt:lpstr>Operational Advantages</vt:lpstr>
      <vt:lpstr>PowerPoint Presentation</vt:lpstr>
      <vt:lpstr>Standardization Progress</vt:lpstr>
      <vt:lpstr>PowerPoint Presentation</vt:lpstr>
      <vt:lpstr>Productization</vt:lpstr>
      <vt:lpstr>RIFT: Engineering Simplicity in IP Fabric d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Diving Into the RIFT Protocol Design Details </dc:title>
  <dc:creator>Antoni Przygienda</dc:creator>
  <cp:lastModifiedBy>Melchior Aelmans</cp:lastModifiedBy>
  <cp:revision>85</cp:revision>
  <dcterms:created xsi:type="dcterms:W3CDTF">2019-09-07T14:02:22Z</dcterms:created>
  <dcterms:modified xsi:type="dcterms:W3CDTF">2021-01-15T10:18:14Z</dcterms:modified>
</cp:coreProperties>
</file>