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BBCB58F-69FD-4043-81A5-FB85F7B5D6B2}">
  <a:tblStyle styleId="{EBBCB58F-69FD-4043-81A5-FB85F7B5D6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9a464f3c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g89a464f3c3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ace22a2e70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gace22a2e70_0_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ace22a2e70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gace22a2e70_0_8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abf2b036ef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gabf2b036ef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b05582c2e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gb05582c2e9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b089a8beeb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gb089a8beeb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ace22a2e70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gace22a2e70_0_2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abf2b036ef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gabf2b036ef_0_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ace22a2e70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gace22a2e70_0_1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ace22a2e70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gace22a2e70_0_9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ace22a2e70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gace22a2e70_0_10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ace22a2e70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gace22a2e70_0_1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ace22a2e70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gace22a2e70_0_18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ace22a2e70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gace22a2e70_0_1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ace22a2e70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gace22a2e70_0_1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a64dbaaefb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ga64dbaaefb_0_8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89a464f3c3_0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g89a464f3c3_0_2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53f05c97d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g53f05c97d1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b05582c2e9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gb05582c2e9_0_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abf2b036ef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gabf2b036ef_0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ace22a2e70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gace22a2e70_0_26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4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adbe694cf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gadbe694cf2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8caa85506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g8caa855063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ace22a2e70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gace22a2e70_0_5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ace22a2e70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ace22a2e70_0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ace22a2e70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gace22a2e70_0_1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a68c618667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ga68c618667_0_2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ace22a2e70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gace22a2e70_0_1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g"/><Relationship Id="rId4" Type="http://schemas.openxmlformats.org/officeDocument/2006/relationships/image" Target="../media/image6.png"/><Relationship Id="rId5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5.png"/><Relationship Id="rId4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5" Type="http://schemas.openxmlformats.org/officeDocument/2006/relationships/image" Target="../media/image6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hyperlink" Target="https://github.com/openconfig/gnmi" TargetMode="External"/><Relationship Id="rId5" Type="http://schemas.openxmlformats.org/officeDocument/2006/relationships/hyperlink" Target="https://gnmic.kmrd.dev" TargetMode="External"/><Relationship Id="rId6" Type="http://schemas.openxmlformats.org/officeDocument/2006/relationships/image" Target="../media/image22.png"/><Relationship Id="rId7" Type="http://schemas.openxmlformats.org/officeDocument/2006/relationships/image" Target="../media/image2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hyperlink" Target="https://github.com/akarneliuk/pygnmi/" TargetMode="External"/><Relationship Id="rId10" Type="http://schemas.openxmlformats.org/officeDocument/2006/relationships/image" Target="../media/image26.png"/><Relationship Id="rId9" Type="http://schemas.openxmlformats.org/officeDocument/2006/relationships/image" Target="../media/image21.png"/><Relationship Id="rId5" Type="http://schemas.openxmlformats.org/officeDocument/2006/relationships/image" Target="../media/image3.png"/><Relationship Id="rId6" Type="http://schemas.openxmlformats.org/officeDocument/2006/relationships/image" Target="../media/image15.png"/><Relationship Id="rId7" Type="http://schemas.openxmlformats.org/officeDocument/2006/relationships/image" Target="../media/image20.png"/><Relationship Id="rId8" Type="http://schemas.openxmlformats.org/officeDocument/2006/relationships/image" Target="../media/image2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Relationship Id="rId4" Type="http://schemas.openxmlformats.org/officeDocument/2006/relationships/hyperlink" Target="https://github.com/akarneliuk/pygnmi/" TargetMode="External"/><Relationship Id="rId5" Type="http://schemas.openxmlformats.org/officeDocument/2006/relationships/image" Target="../media/image17.png"/><Relationship Id="rId6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Relationship Id="rId4" Type="http://schemas.openxmlformats.org/officeDocument/2006/relationships/image" Target="../media/image31.png"/><Relationship Id="rId5" Type="http://schemas.openxmlformats.org/officeDocument/2006/relationships/image" Target="../media/image23.jpg"/><Relationship Id="rId6" Type="http://schemas.openxmlformats.org/officeDocument/2006/relationships/image" Target="../media/image37.png"/><Relationship Id="rId7" Type="http://schemas.openxmlformats.org/officeDocument/2006/relationships/image" Target="../media/image3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Relationship Id="rId4" Type="http://schemas.openxmlformats.org/officeDocument/2006/relationships/image" Target="../media/image4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Relationship Id="rId4" Type="http://schemas.openxmlformats.org/officeDocument/2006/relationships/hyperlink" Target="https://pypi.org/project/pygnmi/" TargetMode="External"/><Relationship Id="rId5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2.png"/><Relationship Id="rId4" Type="http://schemas.openxmlformats.org/officeDocument/2006/relationships/hyperlink" Target="https://training.karneliuk.com" TargetMode="External"/><Relationship Id="rId5" Type="http://schemas.openxmlformats.org/officeDocument/2006/relationships/image" Target="../media/image2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jpg"/><Relationship Id="rId4" Type="http://schemas.openxmlformats.org/officeDocument/2006/relationships/hyperlink" Target="https://karneliuk.com/" TargetMode="External"/><Relationship Id="rId5" Type="http://schemas.openxmlformats.org/officeDocument/2006/relationships/hyperlink" Target="mailto:training@karneliuk.com" TargetMode="External"/><Relationship Id="rId6" Type="http://schemas.openxmlformats.org/officeDocument/2006/relationships/image" Target="../media/image6.png"/></Relationships>
</file>

<file path=ppt/slides/_rels/slide26.xml.rels><?xml version="1.0" encoding="UTF-8" standalone="yes"?><Relationships xmlns="http://schemas.openxmlformats.org/package/2006/relationships"><Relationship Id="rId20" Type="http://schemas.openxmlformats.org/officeDocument/2006/relationships/image" Target="../media/image50.png"/><Relationship Id="rId22" Type="http://schemas.openxmlformats.org/officeDocument/2006/relationships/image" Target="../media/image52.png"/><Relationship Id="rId21" Type="http://schemas.openxmlformats.org/officeDocument/2006/relationships/image" Target="../media/image45.png"/><Relationship Id="rId24" Type="http://schemas.openxmlformats.org/officeDocument/2006/relationships/image" Target="../media/image48.png"/><Relationship Id="rId23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5.png"/><Relationship Id="rId4" Type="http://schemas.openxmlformats.org/officeDocument/2006/relationships/image" Target="../media/image6.png"/><Relationship Id="rId9" Type="http://schemas.openxmlformats.org/officeDocument/2006/relationships/image" Target="../media/image39.png"/><Relationship Id="rId26" Type="http://schemas.openxmlformats.org/officeDocument/2006/relationships/image" Target="../media/image53.jpg"/><Relationship Id="rId25" Type="http://schemas.openxmlformats.org/officeDocument/2006/relationships/image" Target="../media/image60.png"/><Relationship Id="rId28" Type="http://schemas.openxmlformats.org/officeDocument/2006/relationships/image" Target="../media/image57.png"/><Relationship Id="rId27" Type="http://schemas.openxmlformats.org/officeDocument/2006/relationships/image" Target="../media/image51.png"/><Relationship Id="rId5" Type="http://schemas.openxmlformats.org/officeDocument/2006/relationships/image" Target="../media/image27.png"/><Relationship Id="rId6" Type="http://schemas.openxmlformats.org/officeDocument/2006/relationships/image" Target="../media/image33.png"/><Relationship Id="rId29" Type="http://schemas.openxmlformats.org/officeDocument/2006/relationships/image" Target="../media/image58.png"/><Relationship Id="rId7" Type="http://schemas.openxmlformats.org/officeDocument/2006/relationships/image" Target="../media/image29.png"/><Relationship Id="rId8" Type="http://schemas.openxmlformats.org/officeDocument/2006/relationships/image" Target="../media/image35.png"/><Relationship Id="rId31" Type="http://schemas.openxmlformats.org/officeDocument/2006/relationships/image" Target="../media/image61.png"/><Relationship Id="rId30" Type="http://schemas.openxmlformats.org/officeDocument/2006/relationships/image" Target="../media/image56.jpg"/><Relationship Id="rId11" Type="http://schemas.openxmlformats.org/officeDocument/2006/relationships/image" Target="../media/image36.png"/><Relationship Id="rId10" Type="http://schemas.openxmlformats.org/officeDocument/2006/relationships/image" Target="../media/image34.png"/><Relationship Id="rId13" Type="http://schemas.openxmlformats.org/officeDocument/2006/relationships/image" Target="../media/image40.png"/><Relationship Id="rId12" Type="http://schemas.openxmlformats.org/officeDocument/2006/relationships/image" Target="../media/image42.png"/><Relationship Id="rId15" Type="http://schemas.openxmlformats.org/officeDocument/2006/relationships/image" Target="../media/image41.png"/><Relationship Id="rId14" Type="http://schemas.openxmlformats.org/officeDocument/2006/relationships/image" Target="../media/image38.png"/><Relationship Id="rId17" Type="http://schemas.openxmlformats.org/officeDocument/2006/relationships/image" Target="../media/image49.png"/><Relationship Id="rId16" Type="http://schemas.openxmlformats.org/officeDocument/2006/relationships/image" Target="../media/image46.png"/><Relationship Id="rId19" Type="http://schemas.openxmlformats.org/officeDocument/2006/relationships/image" Target="../media/image44.png"/><Relationship Id="rId18" Type="http://schemas.openxmlformats.org/officeDocument/2006/relationships/image" Target="../media/image4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4.jpg"/><Relationship Id="rId4" Type="http://schemas.openxmlformats.org/officeDocument/2006/relationships/image" Target="../media/image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2.png"/><Relationship Id="rId4" Type="http://schemas.openxmlformats.org/officeDocument/2006/relationships/hyperlink" Target="https://github.com/akarneliuk/pygnmi" TargetMode="External"/><Relationship Id="rId5" Type="http://schemas.openxmlformats.org/officeDocument/2006/relationships/hyperlink" Target="https://pypi.org/project/pygnmi/" TargetMode="External"/><Relationship Id="rId6" Type="http://schemas.openxmlformats.org/officeDocument/2006/relationships/hyperlink" Target="https://www.youtube.com/watch?v=NooE_uHIgys&amp;list=PLsTgo2tBPnTwmeP9zsd8B_tZR-kbguvla" TargetMode="External"/><Relationship Id="rId7" Type="http://schemas.openxmlformats.org/officeDocument/2006/relationships/hyperlink" Target="https://karneliuk.com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9.png"/><Relationship Id="rId6" Type="http://schemas.openxmlformats.org/officeDocument/2006/relationships/image" Target="../media/image30.png"/><Relationship Id="rId7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5.png"/><Relationship Id="rId4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4.png"/><Relationship Id="rId4" Type="http://schemas.openxmlformats.org/officeDocument/2006/relationships/image" Target="../media/image6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5" Type="http://schemas.openxmlformats.org/officeDocument/2006/relationships/image" Target="../media/image18.png"/><Relationship Id="rId6" Type="http://schemas.openxmlformats.org/officeDocument/2006/relationships/image" Target="../media/image2.png"/><Relationship Id="rId7" Type="http://schemas.openxmlformats.org/officeDocument/2006/relationships/image" Target="../media/image5.png"/><Relationship Id="rId8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5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16.jpg"/><Relationship Id="rId5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b="7982" l="0" r="0" t="18784"/>
          <a:stretch/>
        </p:blipFill>
        <p:spPr>
          <a:xfrm>
            <a:off x="0" y="463125"/>
            <a:ext cx="12192000" cy="596175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/>
          <p:nvPr/>
        </p:nvSpPr>
        <p:spPr>
          <a:xfrm>
            <a:off x="-13950" y="1171602"/>
            <a:ext cx="12192000" cy="4350600"/>
          </a:xfrm>
          <a:prstGeom prst="rect">
            <a:avLst/>
          </a:prstGeom>
          <a:solidFill>
            <a:srgbClr val="FFFFFF">
              <a:alpha val="690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62550" y="81280"/>
            <a:ext cx="1866900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/>
          <p:nvPr/>
        </p:nvSpPr>
        <p:spPr>
          <a:xfrm>
            <a:off x="0" y="417416"/>
            <a:ext cx="12192000" cy="45600"/>
          </a:xfrm>
          <a:prstGeom prst="rect">
            <a:avLst/>
          </a:prstGeom>
          <a:gradFill>
            <a:gsLst>
              <a:gs pos="0">
                <a:schemeClr val="lt1"/>
              </a:gs>
              <a:gs pos="50000">
                <a:schemeClr val="lt2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3"/>
          <p:cNvSpPr/>
          <p:nvPr/>
        </p:nvSpPr>
        <p:spPr>
          <a:xfrm>
            <a:off x="0" y="6424884"/>
            <a:ext cx="12192000" cy="45600"/>
          </a:xfrm>
          <a:prstGeom prst="rect">
            <a:avLst/>
          </a:prstGeom>
          <a:gradFill>
            <a:gsLst>
              <a:gs pos="0">
                <a:schemeClr val="lt1"/>
              </a:gs>
              <a:gs pos="50000">
                <a:schemeClr val="lt2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9658934" y="6467475"/>
            <a:ext cx="2533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© </a:t>
            </a:r>
            <a:r>
              <a:rPr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2020</a:t>
            </a:r>
            <a:r>
              <a:rPr b="0" i="0" lang="en-GB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karneliuk.com</a:t>
            </a:r>
            <a:endParaRPr/>
          </a:p>
        </p:txBody>
      </p:sp>
      <p:pic>
        <p:nvPicPr>
          <p:cNvPr id="90" name="Google Shape;9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72050" y="-71125"/>
            <a:ext cx="7620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 txBox="1"/>
          <p:nvPr/>
        </p:nvSpPr>
        <p:spPr>
          <a:xfrm>
            <a:off x="2079450" y="4488400"/>
            <a:ext cx="8033100" cy="9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600">
                <a:latin typeface="Trebuchet MS"/>
                <a:ea typeface="Trebuchet MS"/>
                <a:cs typeface="Trebuchet MS"/>
                <a:sym typeface="Trebuchet MS"/>
              </a:rPr>
              <a:t>The Python gNMI client</a:t>
            </a:r>
            <a:endParaRPr sz="56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22"/>
          <p:cNvPicPr preferRelativeResize="0"/>
          <p:nvPr/>
        </p:nvPicPr>
        <p:blipFill rotWithShape="1">
          <a:blip r:embed="rId3">
            <a:alphaModFix/>
          </a:blip>
          <a:srcRect b="12775" l="0" r="0" t="19053"/>
          <a:stretch/>
        </p:blipFill>
        <p:spPr>
          <a:xfrm>
            <a:off x="0" y="876850"/>
            <a:ext cx="12192000" cy="5549524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2"/>
          <p:cNvSpPr/>
          <p:nvPr/>
        </p:nvSpPr>
        <p:spPr>
          <a:xfrm>
            <a:off x="-13950" y="2132675"/>
            <a:ext cx="12192000" cy="2306400"/>
          </a:xfrm>
          <a:prstGeom prst="rect">
            <a:avLst/>
          </a:prstGeom>
          <a:solidFill>
            <a:srgbClr val="000000">
              <a:alpha val="82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2"/>
          <p:cNvSpPr txBox="1"/>
          <p:nvPr>
            <p:ph type="ctrTitle"/>
          </p:nvPr>
        </p:nvSpPr>
        <p:spPr>
          <a:xfrm>
            <a:off x="0" y="2948850"/>
            <a:ext cx="12192000" cy="66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rebuchet MS"/>
              <a:buNone/>
            </a:pPr>
            <a:r>
              <a:rPr lang="en-GB" sz="3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How can pygnmi help with network automation?</a:t>
            </a:r>
            <a:endParaRPr sz="36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22" name="Google Shape;222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62550" y="81280"/>
            <a:ext cx="1866900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2"/>
          <p:cNvSpPr/>
          <p:nvPr/>
        </p:nvSpPr>
        <p:spPr>
          <a:xfrm>
            <a:off x="0" y="417416"/>
            <a:ext cx="12192000" cy="45600"/>
          </a:xfrm>
          <a:prstGeom prst="rect">
            <a:avLst/>
          </a:prstGeom>
          <a:gradFill>
            <a:gsLst>
              <a:gs pos="0">
                <a:schemeClr val="lt1"/>
              </a:gs>
              <a:gs pos="50000">
                <a:schemeClr val="lt2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22"/>
          <p:cNvSpPr/>
          <p:nvPr/>
        </p:nvSpPr>
        <p:spPr>
          <a:xfrm>
            <a:off x="0" y="6424884"/>
            <a:ext cx="12192000" cy="45600"/>
          </a:xfrm>
          <a:prstGeom prst="rect">
            <a:avLst/>
          </a:prstGeom>
          <a:gradFill>
            <a:gsLst>
              <a:gs pos="0">
                <a:schemeClr val="lt1"/>
              </a:gs>
              <a:gs pos="50000">
                <a:schemeClr val="lt2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2"/>
          <p:cNvSpPr txBox="1"/>
          <p:nvPr/>
        </p:nvSpPr>
        <p:spPr>
          <a:xfrm>
            <a:off x="9658934" y="6467475"/>
            <a:ext cx="2533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© 2020, karneliuk.com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3"/>
          <p:cNvSpPr txBox="1"/>
          <p:nvPr>
            <p:ph type="title"/>
          </p:nvPr>
        </p:nvSpPr>
        <p:spPr>
          <a:xfrm>
            <a:off x="838200" y="80646"/>
            <a:ext cx="10515600" cy="75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/>
              <a:buNone/>
            </a:pPr>
            <a:r>
              <a:rPr lang="en-GB" sz="3200">
                <a:latin typeface="Trebuchet MS"/>
                <a:ea typeface="Trebuchet MS"/>
                <a:cs typeface="Trebuchet MS"/>
                <a:sym typeface="Trebuchet MS"/>
              </a:rPr>
              <a:t>How can pygnmi help with network automation?</a:t>
            </a:r>
            <a:endParaRPr sz="3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31" name="Google Shape;23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062" y="6508839"/>
            <a:ext cx="1866900" cy="314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2" name="Google Shape;232;p23"/>
          <p:cNvCxnSpPr/>
          <p:nvPr/>
        </p:nvCxnSpPr>
        <p:spPr>
          <a:xfrm>
            <a:off x="0" y="6442165"/>
            <a:ext cx="12192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33" name="Google Shape;233;p23"/>
          <p:cNvSpPr/>
          <p:nvPr/>
        </p:nvSpPr>
        <p:spPr>
          <a:xfrm>
            <a:off x="0" y="847044"/>
            <a:ext cx="12192000" cy="45600"/>
          </a:xfrm>
          <a:prstGeom prst="rect">
            <a:avLst/>
          </a:prstGeom>
          <a:gradFill>
            <a:gsLst>
              <a:gs pos="0">
                <a:schemeClr val="lt1"/>
              </a:gs>
              <a:gs pos="50000">
                <a:schemeClr val="lt2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23"/>
          <p:cNvSpPr txBox="1"/>
          <p:nvPr/>
        </p:nvSpPr>
        <p:spPr>
          <a:xfrm>
            <a:off x="9658934" y="6467475"/>
            <a:ext cx="2533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© 2020, karneliuk.com</a:t>
            </a:r>
            <a:endParaRPr/>
          </a:p>
        </p:txBody>
      </p:sp>
      <p:sp>
        <p:nvSpPr>
          <p:cNvPr id="235" name="Google Shape;235;p23"/>
          <p:cNvSpPr txBox="1"/>
          <p:nvPr>
            <p:ph idx="1" type="body"/>
          </p:nvPr>
        </p:nvSpPr>
        <p:spPr>
          <a:xfrm>
            <a:off x="838200" y="1188450"/>
            <a:ext cx="110301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>
                <a:latin typeface="Trebuchet MS"/>
                <a:ea typeface="Trebuchet MS"/>
                <a:cs typeface="Trebuchet MS"/>
                <a:sym typeface="Trebuchet MS"/>
              </a:rPr>
              <a:t>What do we expect from Python library for </a:t>
            </a:r>
            <a:r>
              <a:rPr b="1" lang="en-GB">
                <a:latin typeface="Trebuchet MS"/>
                <a:ea typeface="Trebuchet MS"/>
                <a:cs typeface="Trebuchet MS"/>
                <a:sym typeface="Trebuchet MS"/>
              </a:rPr>
              <a:t>network automation</a:t>
            </a:r>
            <a:r>
              <a:rPr lang="en-GB">
                <a:latin typeface="Trebuchet MS"/>
                <a:ea typeface="Trebuchet MS"/>
                <a:cs typeface="Trebuchet MS"/>
                <a:sym typeface="Trebuchet MS"/>
              </a:rPr>
              <a:t>?</a:t>
            </a:r>
            <a:endParaRPr/>
          </a:p>
        </p:txBody>
      </p:sp>
      <p:sp>
        <p:nvSpPr>
          <p:cNvPr id="236" name="Google Shape;236;p23"/>
          <p:cNvSpPr/>
          <p:nvPr/>
        </p:nvSpPr>
        <p:spPr>
          <a:xfrm>
            <a:off x="691650" y="1828135"/>
            <a:ext cx="5194200" cy="4280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72000" spcFirstLastPara="1" rIns="91425" wrap="square" tIns="72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Simplicity</a:t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Simple usage, automation for networkers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7" name="Google Shape;237;p23"/>
          <p:cNvSpPr/>
          <p:nvPr/>
        </p:nvSpPr>
        <p:spPr>
          <a:xfrm>
            <a:off x="6292350" y="1802600"/>
            <a:ext cx="5194200" cy="4280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72000" spcFirstLastPara="1" rIns="91425" wrap="square" tIns="72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Performance</a:t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Speedy operation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38" name="Google Shape;23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6375" y="2377521"/>
            <a:ext cx="3504750" cy="313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30950" y="2377525"/>
            <a:ext cx="4614772" cy="3201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4"/>
          <p:cNvSpPr txBox="1"/>
          <p:nvPr>
            <p:ph type="title"/>
          </p:nvPr>
        </p:nvSpPr>
        <p:spPr>
          <a:xfrm>
            <a:off x="838200" y="80646"/>
            <a:ext cx="10515600" cy="75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/>
              <a:buNone/>
            </a:pPr>
            <a:r>
              <a:rPr lang="en-GB" sz="3200">
                <a:latin typeface="Trebuchet MS"/>
                <a:ea typeface="Trebuchet MS"/>
                <a:cs typeface="Trebuchet MS"/>
                <a:sym typeface="Trebuchet MS"/>
              </a:rPr>
              <a:t>How can pygnmi help with network automation?</a:t>
            </a:r>
            <a:endParaRPr sz="3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45" name="Google Shape;24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062" y="6508839"/>
            <a:ext cx="1866900" cy="314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6" name="Google Shape;246;p24"/>
          <p:cNvCxnSpPr/>
          <p:nvPr/>
        </p:nvCxnSpPr>
        <p:spPr>
          <a:xfrm>
            <a:off x="0" y="6442165"/>
            <a:ext cx="12192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7" name="Google Shape;247;p24"/>
          <p:cNvSpPr/>
          <p:nvPr/>
        </p:nvSpPr>
        <p:spPr>
          <a:xfrm>
            <a:off x="0" y="847044"/>
            <a:ext cx="12192000" cy="45600"/>
          </a:xfrm>
          <a:prstGeom prst="rect">
            <a:avLst/>
          </a:prstGeom>
          <a:gradFill>
            <a:gsLst>
              <a:gs pos="0">
                <a:schemeClr val="lt1"/>
              </a:gs>
              <a:gs pos="50000">
                <a:schemeClr val="lt2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4"/>
          <p:cNvSpPr txBox="1"/>
          <p:nvPr/>
        </p:nvSpPr>
        <p:spPr>
          <a:xfrm>
            <a:off x="9658934" y="6467475"/>
            <a:ext cx="2533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© 2020, karneliuk.com</a:t>
            </a:r>
            <a:endParaRPr/>
          </a:p>
        </p:txBody>
      </p:sp>
      <p:sp>
        <p:nvSpPr>
          <p:cNvPr id="249" name="Google Shape;249;p24"/>
          <p:cNvSpPr txBox="1"/>
          <p:nvPr>
            <p:ph idx="1" type="body"/>
          </p:nvPr>
        </p:nvSpPr>
        <p:spPr>
          <a:xfrm>
            <a:off x="838200" y="1188448"/>
            <a:ext cx="105156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>
                <a:latin typeface="Trebuchet MS"/>
                <a:ea typeface="Trebuchet MS"/>
                <a:cs typeface="Trebuchet MS"/>
                <a:sym typeface="Trebuchet MS"/>
              </a:rPr>
              <a:t>What exists in open source world for gNMI?</a:t>
            </a:r>
            <a:endParaRPr/>
          </a:p>
        </p:txBody>
      </p:sp>
      <p:sp>
        <p:nvSpPr>
          <p:cNvPr id="250" name="Google Shape;250;p24"/>
          <p:cNvSpPr/>
          <p:nvPr/>
        </p:nvSpPr>
        <p:spPr>
          <a:xfrm>
            <a:off x="691656" y="6055250"/>
            <a:ext cx="5194200" cy="380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72000" spcFirstLastPara="1" rIns="91425" wrap="square" tIns="72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https://github.com/openconfig/gnmi</a:t>
            </a:r>
            <a:r>
              <a:rPr lang="en-GB" sz="1600">
                <a:latin typeface="Trebuchet MS"/>
                <a:ea typeface="Trebuchet MS"/>
                <a:cs typeface="Trebuchet MS"/>
                <a:sym typeface="Trebuchet MS"/>
              </a:rPr>
              <a:t> 	</a:t>
            </a:r>
            <a:endParaRPr/>
          </a:p>
        </p:txBody>
      </p:sp>
      <p:sp>
        <p:nvSpPr>
          <p:cNvPr id="251" name="Google Shape;251;p24"/>
          <p:cNvSpPr/>
          <p:nvPr/>
        </p:nvSpPr>
        <p:spPr>
          <a:xfrm>
            <a:off x="691650" y="1813600"/>
            <a:ext cx="5194200" cy="41331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72000" spcFirstLastPara="1" rIns="91425" wrap="square" tIns="72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Official openconf/gnmi bindings</a:t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 sz="1800">
                <a:solidFill>
                  <a:srgbClr val="FFFFFF"/>
                </a:solidFill>
                <a:highlight>
                  <a:srgbClr val="6AA84F"/>
                </a:highlight>
                <a:latin typeface="Trebuchet MS"/>
                <a:ea typeface="Trebuchet MS"/>
                <a:cs typeface="Trebuchet MS"/>
                <a:sym typeface="Trebuchet MS"/>
              </a:rPr>
              <a:t>Pros:</a:t>
            </a:r>
            <a:endParaRPr b="1" sz="1800">
              <a:solidFill>
                <a:srgbClr val="FFFFFF"/>
              </a:solidFill>
              <a:highlight>
                <a:srgbClr val="6AA84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All possible features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 sz="1800">
                <a:solidFill>
                  <a:srgbClr val="FFFFFF"/>
                </a:solidFill>
                <a:highlight>
                  <a:srgbClr val="CC0000"/>
                </a:highlight>
                <a:latin typeface="Trebuchet MS"/>
                <a:ea typeface="Trebuchet MS"/>
                <a:cs typeface="Trebuchet MS"/>
                <a:sym typeface="Trebuchet MS"/>
              </a:rPr>
              <a:t>Cons:</a:t>
            </a:r>
            <a:endParaRPr b="1" sz="1800">
              <a:solidFill>
                <a:srgbClr val="FFFFFF"/>
              </a:solidFill>
              <a:highlight>
                <a:srgbClr val="CC0000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Very complex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Need to understand Protobuf well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2" name="Google Shape;252;p24"/>
          <p:cNvSpPr/>
          <p:nvPr/>
        </p:nvSpPr>
        <p:spPr>
          <a:xfrm>
            <a:off x="6323256" y="6055250"/>
            <a:ext cx="5194200" cy="380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72000" spcFirstLastPara="1" rIns="91425" wrap="square" tIns="72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5"/>
              </a:rPr>
              <a:t>https://gnmic.kmrd.dev</a:t>
            </a:r>
            <a:r>
              <a:rPr lang="en-GB" sz="160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/>
          </a:p>
        </p:txBody>
      </p:sp>
      <p:sp>
        <p:nvSpPr>
          <p:cNvPr id="253" name="Google Shape;253;p24"/>
          <p:cNvSpPr/>
          <p:nvPr/>
        </p:nvSpPr>
        <p:spPr>
          <a:xfrm>
            <a:off x="6323250" y="1813600"/>
            <a:ext cx="5194200" cy="41331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72000" spcFirstLastPara="1" rIns="91425" wrap="square" tIns="72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gNMIc</a:t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800">
                <a:solidFill>
                  <a:srgbClr val="FFFFFF"/>
                </a:solidFill>
                <a:highlight>
                  <a:srgbClr val="6AA84F"/>
                </a:highlight>
                <a:latin typeface="Trebuchet MS"/>
                <a:ea typeface="Trebuchet MS"/>
                <a:cs typeface="Trebuchet MS"/>
                <a:sym typeface="Trebuchet MS"/>
              </a:rPr>
              <a:t>Pros:</a:t>
            </a:r>
            <a:endParaRPr b="1" sz="1800">
              <a:solidFill>
                <a:srgbClr val="FFFFFF"/>
              </a:solidFill>
              <a:highlight>
                <a:srgbClr val="6AA84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All possible features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800">
                <a:solidFill>
                  <a:srgbClr val="FFFFFF"/>
                </a:solidFill>
                <a:highlight>
                  <a:srgbClr val="CC0000"/>
                </a:highlight>
                <a:latin typeface="Trebuchet MS"/>
                <a:ea typeface="Trebuchet MS"/>
                <a:cs typeface="Trebuchet MS"/>
                <a:sym typeface="Trebuchet MS"/>
              </a:rPr>
              <a:t>Cons:</a:t>
            </a:r>
            <a:endParaRPr b="1" sz="1800">
              <a:solidFill>
                <a:srgbClr val="FFFFFF"/>
              </a:solidFill>
              <a:highlight>
                <a:srgbClr val="CC0000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Not Python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CLI tool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54" name="Google Shape;254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23375" y="2220018"/>
            <a:ext cx="3049350" cy="1537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30625" y="2220025"/>
            <a:ext cx="2979449" cy="102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5"/>
          <p:cNvSpPr txBox="1"/>
          <p:nvPr>
            <p:ph type="title"/>
          </p:nvPr>
        </p:nvSpPr>
        <p:spPr>
          <a:xfrm>
            <a:off x="838200" y="80646"/>
            <a:ext cx="10515600" cy="75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/>
              <a:buNone/>
            </a:pPr>
            <a:r>
              <a:rPr lang="en-GB" sz="3200">
                <a:latin typeface="Trebuchet MS"/>
                <a:ea typeface="Trebuchet MS"/>
                <a:cs typeface="Trebuchet MS"/>
                <a:sym typeface="Trebuchet MS"/>
              </a:rPr>
              <a:t>How can pygnmi help with network automation?</a:t>
            </a:r>
            <a:endParaRPr sz="3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61" name="Google Shape;26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062" y="6508839"/>
            <a:ext cx="1866900" cy="314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2" name="Google Shape;262;p25"/>
          <p:cNvCxnSpPr/>
          <p:nvPr/>
        </p:nvCxnSpPr>
        <p:spPr>
          <a:xfrm>
            <a:off x="0" y="6442165"/>
            <a:ext cx="12192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63" name="Google Shape;263;p25"/>
          <p:cNvSpPr/>
          <p:nvPr/>
        </p:nvSpPr>
        <p:spPr>
          <a:xfrm>
            <a:off x="0" y="847044"/>
            <a:ext cx="12192000" cy="45600"/>
          </a:xfrm>
          <a:prstGeom prst="rect">
            <a:avLst/>
          </a:prstGeom>
          <a:gradFill>
            <a:gsLst>
              <a:gs pos="0">
                <a:schemeClr val="lt1"/>
              </a:gs>
              <a:gs pos="50000">
                <a:schemeClr val="lt2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25"/>
          <p:cNvSpPr txBox="1"/>
          <p:nvPr/>
        </p:nvSpPr>
        <p:spPr>
          <a:xfrm>
            <a:off x="9658934" y="6467475"/>
            <a:ext cx="2533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© 2020, karneliuk.com</a:t>
            </a:r>
            <a:endParaRPr/>
          </a:p>
        </p:txBody>
      </p:sp>
      <p:sp>
        <p:nvSpPr>
          <p:cNvPr id="265" name="Google Shape;265;p25"/>
          <p:cNvSpPr txBox="1"/>
          <p:nvPr>
            <p:ph idx="1" type="body"/>
          </p:nvPr>
        </p:nvSpPr>
        <p:spPr>
          <a:xfrm>
            <a:off x="838200" y="1188448"/>
            <a:ext cx="105156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>
                <a:latin typeface="Trebuchet MS"/>
                <a:ea typeface="Trebuchet MS"/>
                <a:cs typeface="Trebuchet MS"/>
                <a:sym typeface="Trebuchet MS"/>
              </a:rPr>
              <a:t>What is pygnmi?</a:t>
            </a:r>
            <a:endParaRPr/>
          </a:p>
        </p:txBody>
      </p:sp>
      <p:sp>
        <p:nvSpPr>
          <p:cNvPr id="266" name="Google Shape;266;p25"/>
          <p:cNvSpPr/>
          <p:nvPr/>
        </p:nvSpPr>
        <p:spPr>
          <a:xfrm>
            <a:off x="691650" y="6055250"/>
            <a:ext cx="10801800" cy="380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72000" spcFirstLastPara="1" rIns="91425" wrap="square" tIns="72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https://github.com/akarneliuk/pygnmi/</a:t>
            </a:r>
            <a:endParaRPr/>
          </a:p>
        </p:txBody>
      </p:sp>
      <p:pic>
        <p:nvPicPr>
          <p:cNvPr id="267" name="Google Shape;267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77975" y="2038155"/>
            <a:ext cx="1866900" cy="1400169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25"/>
          <p:cNvSpPr/>
          <p:nvPr/>
        </p:nvSpPr>
        <p:spPr>
          <a:xfrm>
            <a:off x="838200" y="1665450"/>
            <a:ext cx="6599400" cy="19674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72000" spcFirstLastPara="1" rIns="91425" wrap="square" tIns="72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INPUT</a:t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Native Python formats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e.g.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5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[</a:t>
            </a:r>
            <a:r>
              <a:rPr lang="en-GB" sz="15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'openconfig-interfaces:interfaces/interfaces=[1/1/c1/1]'</a:t>
            </a:r>
            <a:endParaRPr sz="15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or</a:t>
            </a:r>
            <a:endParaRPr sz="15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5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('openconfig-interfaces:interfaces/interfaces=[1/1/c1/1]',</a:t>
            </a:r>
            <a:endParaRPr sz="15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5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{config: {"name": "1/1/c1/1""})}</a:t>
            </a:r>
            <a:endParaRPr sz="15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9" name="Google Shape;269;p25"/>
          <p:cNvSpPr/>
          <p:nvPr/>
        </p:nvSpPr>
        <p:spPr>
          <a:xfrm>
            <a:off x="853725" y="3733375"/>
            <a:ext cx="6599400" cy="23220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72000" spcFirstLastPara="1" rIns="91425" wrap="square" tIns="72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OUT</a:t>
            </a:r>
            <a:r>
              <a:rPr b="1"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PUT</a:t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Native Python formats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e.g.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5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{'notification': </a:t>
            </a:r>
            <a:endParaRPr sz="15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5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[</a:t>
            </a:r>
            <a:endParaRPr sz="15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5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 {'timestamp': 0},</a:t>
            </a:r>
            <a:endParaRPr sz="15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5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 ...</a:t>
            </a:r>
            <a:endParaRPr sz="15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5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 ]</a:t>
            </a:r>
            <a:endParaRPr sz="15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5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}</a:t>
            </a:r>
            <a:endParaRPr sz="15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5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70" name="Google Shape;270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645491" y="3148437"/>
            <a:ext cx="1159271" cy="878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95896" y="4953939"/>
            <a:ext cx="700120" cy="53442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72" name="Google Shape;272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077963" y="4910418"/>
            <a:ext cx="700120" cy="70012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73" name="Google Shape;273;p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433711" y="4926924"/>
            <a:ext cx="619016" cy="61901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74" name="Google Shape;274;p2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1683038" y="4866896"/>
            <a:ext cx="464262" cy="61901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75" name="Google Shape;275;p25"/>
          <p:cNvSpPr/>
          <p:nvPr/>
        </p:nvSpPr>
        <p:spPr>
          <a:xfrm rot="-1970996">
            <a:off x="8010524" y="4214694"/>
            <a:ext cx="1611605" cy="243233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EEEEEE"/>
          </a:solidFill>
          <a:ln cap="flat" cmpd="sng" w="28575">
            <a:solidFill>
              <a:srgbClr val="405B0B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25"/>
          <p:cNvSpPr/>
          <p:nvPr/>
        </p:nvSpPr>
        <p:spPr>
          <a:xfrm rot="-3284178">
            <a:off x="9266167" y="4296971"/>
            <a:ext cx="824124" cy="274847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EEEEEE"/>
          </a:solidFill>
          <a:ln cap="flat" cmpd="sng" w="28575">
            <a:solidFill>
              <a:srgbClr val="405B0B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25"/>
          <p:cNvSpPr/>
          <p:nvPr/>
        </p:nvSpPr>
        <p:spPr>
          <a:xfrm flipH="1" rot="1970480">
            <a:off x="10464852" y="4193868"/>
            <a:ext cx="1567172" cy="267117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EEEEEE"/>
          </a:solidFill>
          <a:ln cap="flat" cmpd="sng" w="28575">
            <a:solidFill>
              <a:srgbClr val="405B0B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25"/>
          <p:cNvSpPr/>
          <p:nvPr/>
        </p:nvSpPr>
        <p:spPr>
          <a:xfrm flipH="1" rot="3283916">
            <a:off x="10045547" y="4303937"/>
            <a:ext cx="785587" cy="267279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EEEEEE"/>
          </a:solidFill>
          <a:ln cap="flat" cmpd="sng" w="28575">
            <a:solidFill>
              <a:srgbClr val="405B0B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25"/>
          <p:cNvSpPr/>
          <p:nvPr/>
        </p:nvSpPr>
        <p:spPr>
          <a:xfrm>
            <a:off x="7681503" y="2682550"/>
            <a:ext cx="1306500" cy="481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25"/>
          <p:cNvSpPr/>
          <p:nvPr/>
        </p:nvSpPr>
        <p:spPr>
          <a:xfrm rot="8805734">
            <a:off x="7493492" y="3802424"/>
            <a:ext cx="1718071" cy="48143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6"/>
          <p:cNvSpPr txBox="1"/>
          <p:nvPr>
            <p:ph type="title"/>
          </p:nvPr>
        </p:nvSpPr>
        <p:spPr>
          <a:xfrm>
            <a:off x="838200" y="80646"/>
            <a:ext cx="10515600" cy="75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/>
              <a:buNone/>
            </a:pPr>
            <a:r>
              <a:rPr lang="en-GB" sz="3200">
                <a:latin typeface="Trebuchet MS"/>
                <a:ea typeface="Trebuchet MS"/>
                <a:cs typeface="Trebuchet MS"/>
                <a:sym typeface="Trebuchet MS"/>
              </a:rPr>
              <a:t>How can pygnmi help with network automation?</a:t>
            </a:r>
            <a:endParaRPr sz="3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86" name="Google Shape;28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062" y="6508839"/>
            <a:ext cx="1866900" cy="314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7" name="Google Shape;287;p26"/>
          <p:cNvCxnSpPr/>
          <p:nvPr/>
        </p:nvCxnSpPr>
        <p:spPr>
          <a:xfrm>
            <a:off x="0" y="6442165"/>
            <a:ext cx="12192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88" name="Google Shape;288;p26"/>
          <p:cNvSpPr/>
          <p:nvPr/>
        </p:nvSpPr>
        <p:spPr>
          <a:xfrm>
            <a:off x="0" y="847044"/>
            <a:ext cx="12192000" cy="45600"/>
          </a:xfrm>
          <a:prstGeom prst="rect">
            <a:avLst/>
          </a:prstGeom>
          <a:gradFill>
            <a:gsLst>
              <a:gs pos="0">
                <a:schemeClr val="lt1"/>
              </a:gs>
              <a:gs pos="50000">
                <a:schemeClr val="lt2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26"/>
          <p:cNvSpPr txBox="1"/>
          <p:nvPr/>
        </p:nvSpPr>
        <p:spPr>
          <a:xfrm>
            <a:off x="9658934" y="6467475"/>
            <a:ext cx="2533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© 2020, karneliuk.com</a:t>
            </a:r>
            <a:endParaRPr/>
          </a:p>
        </p:txBody>
      </p:sp>
      <p:sp>
        <p:nvSpPr>
          <p:cNvPr id="290" name="Google Shape;290;p26"/>
          <p:cNvSpPr txBox="1"/>
          <p:nvPr>
            <p:ph idx="1" type="body"/>
          </p:nvPr>
        </p:nvSpPr>
        <p:spPr>
          <a:xfrm>
            <a:off x="838200" y="1188448"/>
            <a:ext cx="105156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>
                <a:latin typeface="Trebuchet MS"/>
                <a:ea typeface="Trebuchet MS"/>
                <a:cs typeface="Trebuchet MS"/>
                <a:sym typeface="Trebuchet MS"/>
              </a:rPr>
              <a:t>What does pygnmi support?</a:t>
            </a:r>
            <a:endParaRPr/>
          </a:p>
        </p:txBody>
      </p:sp>
      <p:sp>
        <p:nvSpPr>
          <p:cNvPr id="291" name="Google Shape;291;p26"/>
          <p:cNvSpPr/>
          <p:nvPr/>
        </p:nvSpPr>
        <p:spPr>
          <a:xfrm>
            <a:off x="691650" y="6055250"/>
            <a:ext cx="10801800" cy="380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72000" spcFirstLastPara="1" rIns="91425" wrap="square" tIns="72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https://github.com/akarneliuk/pygnmi/</a:t>
            </a:r>
            <a:endParaRPr/>
          </a:p>
        </p:txBody>
      </p:sp>
      <p:sp>
        <p:nvSpPr>
          <p:cNvPr id="292" name="Google Shape;292;p26"/>
          <p:cNvSpPr/>
          <p:nvPr/>
        </p:nvSpPr>
        <p:spPr>
          <a:xfrm>
            <a:off x="691650" y="1813600"/>
            <a:ext cx="5194200" cy="41310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72000" spcFirstLastPara="1" rIns="91425" wrap="square" tIns="72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Ready</a:t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800">
                <a:solidFill>
                  <a:schemeClr val="lt1"/>
                </a:solidFill>
                <a:highlight>
                  <a:srgbClr val="0070C0"/>
                </a:highlight>
                <a:latin typeface="Trebuchet MS"/>
                <a:ea typeface="Trebuchet MS"/>
                <a:cs typeface="Trebuchet MS"/>
                <a:sym typeface="Trebuchet MS"/>
              </a:rPr>
              <a:t>Calls:</a:t>
            </a:r>
            <a:endParaRPr b="1" sz="1800">
              <a:solidFill>
                <a:schemeClr val="lt1"/>
              </a:solidFill>
              <a:highlight>
                <a:srgbClr val="0070C0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Capabilities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Get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Set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Subscribe (JSON, Protobuf)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800">
                <a:solidFill>
                  <a:schemeClr val="lt1"/>
                </a:solidFill>
                <a:highlight>
                  <a:srgbClr val="0070C0"/>
                </a:highlight>
                <a:latin typeface="Trebuchet MS"/>
                <a:ea typeface="Trebuchet MS"/>
                <a:cs typeface="Trebuchet MS"/>
                <a:sym typeface="Trebuchet MS"/>
              </a:rPr>
              <a:t>Channels:</a:t>
            </a:r>
            <a:endParaRPr b="1" sz="1800">
              <a:solidFill>
                <a:schemeClr val="lt1"/>
              </a:solidFill>
              <a:highlight>
                <a:srgbClr val="0070C0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Insecure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Secure with certificate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3" name="Google Shape;293;p26"/>
          <p:cNvSpPr/>
          <p:nvPr/>
        </p:nvSpPr>
        <p:spPr>
          <a:xfrm>
            <a:off x="6292350" y="1802600"/>
            <a:ext cx="5194200" cy="41310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72000" spcFirstLastPara="1" rIns="91425" wrap="square" tIns="72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Plans</a:t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800">
                <a:solidFill>
                  <a:schemeClr val="lt1"/>
                </a:solidFill>
                <a:highlight>
                  <a:srgbClr val="0070C0"/>
                </a:highlight>
                <a:latin typeface="Trebuchet MS"/>
                <a:ea typeface="Trebuchet MS"/>
                <a:cs typeface="Trebuchet MS"/>
                <a:sym typeface="Trebuchet MS"/>
              </a:rPr>
              <a:t>Channels:</a:t>
            </a:r>
            <a:endParaRPr b="1" sz="1800">
              <a:solidFill>
                <a:schemeClr val="lt1"/>
              </a:solidFill>
              <a:highlight>
                <a:srgbClr val="0070C0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Secure without certificate (e.g. skip certificate validation)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lt1"/>
                </a:solidFill>
                <a:highlight>
                  <a:srgbClr val="0070C0"/>
                </a:highlight>
                <a:latin typeface="Trebuchet MS"/>
                <a:ea typeface="Trebuchet MS"/>
                <a:cs typeface="Trebuchet MS"/>
                <a:sym typeface="Trebuchet MS"/>
              </a:rPr>
              <a:t>Functionality:</a:t>
            </a:r>
            <a:endParaRPr b="1" sz="1800">
              <a:solidFill>
                <a:schemeClr val="lt1"/>
              </a:solidFill>
              <a:highlight>
                <a:srgbClr val="0070C0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CLI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94" name="Google Shape;294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34188" y="2244265"/>
            <a:ext cx="910525" cy="91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33488" y="2194073"/>
            <a:ext cx="910525" cy="91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7"/>
          <p:cNvSpPr txBox="1"/>
          <p:nvPr>
            <p:ph type="title"/>
          </p:nvPr>
        </p:nvSpPr>
        <p:spPr>
          <a:xfrm>
            <a:off x="838200" y="80646"/>
            <a:ext cx="10515600" cy="75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/>
              <a:buNone/>
            </a:pPr>
            <a:r>
              <a:rPr lang="en-GB" sz="3200">
                <a:latin typeface="Trebuchet MS"/>
                <a:ea typeface="Trebuchet MS"/>
                <a:cs typeface="Trebuchet MS"/>
                <a:sym typeface="Trebuchet MS"/>
              </a:rPr>
              <a:t>How can pygnmi help with network automation?</a:t>
            </a:r>
            <a:endParaRPr sz="3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01" name="Google Shape;30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062" y="6508839"/>
            <a:ext cx="1866900" cy="314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2" name="Google Shape;302;p27"/>
          <p:cNvCxnSpPr/>
          <p:nvPr/>
        </p:nvCxnSpPr>
        <p:spPr>
          <a:xfrm>
            <a:off x="0" y="6442165"/>
            <a:ext cx="12192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03" name="Google Shape;303;p27"/>
          <p:cNvSpPr/>
          <p:nvPr/>
        </p:nvSpPr>
        <p:spPr>
          <a:xfrm>
            <a:off x="0" y="847044"/>
            <a:ext cx="12192000" cy="45600"/>
          </a:xfrm>
          <a:prstGeom prst="rect">
            <a:avLst/>
          </a:prstGeom>
          <a:gradFill>
            <a:gsLst>
              <a:gs pos="0">
                <a:schemeClr val="lt1"/>
              </a:gs>
              <a:gs pos="50000">
                <a:schemeClr val="lt2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27"/>
          <p:cNvSpPr txBox="1"/>
          <p:nvPr/>
        </p:nvSpPr>
        <p:spPr>
          <a:xfrm>
            <a:off x="9658934" y="6467475"/>
            <a:ext cx="2533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© 2020, karneliuk.com</a:t>
            </a:r>
            <a:endParaRPr/>
          </a:p>
        </p:txBody>
      </p:sp>
      <p:sp>
        <p:nvSpPr>
          <p:cNvPr id="305" name="Google Shape;305;p27"/>
          <p:cNvSpPr txBox="1"/>
          <p:nvPr>
            <p:ph idx="1" type="body"/>
          </p:nvPr>
        </p:nvSpPr>
        <p:spPr>
          <a:xfrm>
            <a:off x="838200" y="1188448"/>
            <a:ext cx="105156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>
                <a:latin typeface="Trebuchet MS"/>
                <a:ea typeface="Trebuchet MS"/>
                <a:cs typeface="Trebuchet MS"/>
                <a:sym typeface="Trebuchet MS"/>
              </a:rPr>
              <a:t>Why is pygnmi that beneficial for you?</a:t>
            </a:r>
            <a:endParaRPr/>
          </a:p>
        </p:txBody>
      </p:sp>
      <p:sp>
        <p:nvSpPr>
          <p:cNvPr id="306" name="Google Shape;306;p27"/>
          <p:cNvSpPr/>
          <p:nvPr/>
        </p:nvSpPr>
        <p:spPr>
          <a:xfrm>
            <a:off x="691650" y="1813600"/>
            <a:ext cx="5194200" cy="18441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72000" spcFirstLastPara="1" rIns="91425" wrap="square" tIns="72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Simplicity</a:t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Easy to use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7" name="Google Shape;307;p27"/>
          <p:cNvSpPr/>
          <p:nvPr/>
        </p:nvSpPr>
        <p:spPr>
          <a:xfrm>
            <a:off x="698550" y="4093413"/>
            <a:ext cx="5194200" cy="18441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72000" spcFirstLastPara="1" rIns="91425" wrap="square" tIns="72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Python dictionary</a:t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No need to convert/parse data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08" name="Google Shape;30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3269" y="4476742"/>
            <a:ext cx="3124755" cy="105545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27"/>
          <p:cNvSpPr/>
          <p:nvPr/>
        </p:nvSpPr>
        <p:spPr>
          <a:xfrm>
            <a:off x="6292350" y="1802600"/>
            <a:ext cx="5194200" cy="18441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72000" spcFirstLastPara="1" rIns="91425" wrap="square" tIns="72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Integration with Nornir</a:t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Use your favorite automation framework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0" name="Google Shape;310;p27"/>
          <p:cNvSpPr/>
          <p:nvPr/>
        </p:nvSpPr>
        <p:spPr>
          <a:xfrm>
            <a:off x="6299250" y="4100563"/>
            <a:ext cx="5194200" cy="18441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72000" spcFirstLastPara="1" rIns="91425" wrap="square" tIns="72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High-quality backend</a:t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Relies on the official Google library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11" name="Google Shape;311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37298" y="2141923"/>
            <a:ext cx="1118125" cy="1118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61025" y="2207775"/>
            <a:ext cx="1055450" cy="105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27"/>
          <p:cNvPicPr preferRelativeResize="0"/>
          <p:nvPr/>
        </p:nvPicPr>
        <p:blipFill rotWithShape="1">
          <a:blip r:embed="rId7">
            <a:alphaModFix/>
          </a:blip>
          <a:srcRect b="23672" l="0" r="0" t="27877"/>
          <a:stretch/>
        </p:blipFill>
        <p:spPr>
          <a:xfrm>
            <a:off x="7742500" y="4494000"/>
            <a:ext cx="2307724" cy="111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8"/>
          <p:cNvSpPr txBox="1"/>
          <p:nvPr>
            <p:ph type="title"/>
          </p:nvPr>
        </p:nvSpPr>
        <p:spPr>
          <a:xfrm>
            <a:off x="838200" y="80646"/>
            <a:ext cx="10515600" cy="75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/>
              <a:buNone/>
            </a:pPr>
            <a:r>
              <a:rPr lang="en-GB" sz="3200">
                <a:latin typeface="Trebuchet MS"/>
                <a:ea typeface="Trebuchet MS"/>
                <a:cs typeface="Trebuchet MS"/>
                <a:sym typeface="Trebuchet MS"/>
              </a:rPr>
              <a:t>How can pygnmi help with network automation?</a:t>
            </a:r>
            <a:endParaRPr sz="3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19" name="Google Shape;31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062" y="6508839"/>
            <a:ext cx="1866900" cy="314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0" name="Google Shape;320;p28"/>
          <p:cNvCxnSpPr/>
          <p:nvPr/>
        </p:nvCxnSpPr>
        <p:spPr>
          <a:xfrm>
            <a:off x="0" y="6442165"/>
            <a:ext cx="12192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21" name="Google Shape;321;p28"/>
          <p:cNvSpPr/>
          <p:nvPr/>
        </p:nvSpPr>
        <p:spPr>
          <a:xfrm>
            <a:off x="0" y="847044"/>
            <a:ext cx="12192000" cy="45600"/>
          </a:xfrm>
          <a:prstGeom prst="rect">
            <a:avLst/>
          </a:prstGeom>
          <a:gradFill>
            <a:gsLst>
              <a:gs pos="0">
                <a:schemeClr val="lt1"/>
              </a:gs>
              <a:gs pos="50000">
                <a:schemeClr val="lt2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28"/>
          <p:cNvSpPr txBox="1"/>
          <p:nvPr/>
        </p:nvSpPr>
        <p:spPr>
          <a:xfrm>
            <a:off x="9658934" y="6467475"/>
            <a:ext cx="2533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© 2020, karneliuk.com</a:t>
            </a:r>
            <a:endParaRPr/>
          </a:p>
        </p:txBody>
      </p:sp>
      <p:sp>
        <p:nvSpPr>
          <p:cNvPr id="323" name="Google Shape;323;p28"/>
          <p:cNvSpPr txBox="1"/>
          <p:nvPr>
            <p:ph idx="1" type="body"/>
          </p:nvPr>
        </p:nvSpPr>
        <p:spPr>
          <a:xfrm>
            <a:off x="838200" y="1188448"/>
            <a:ext cx="105156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>
                <a:latin typeface="Trebuchet MS"/>
                <a:ea typeface="Trebuchet MS"/>
                <a:cs typeface="Trebuchet MS"/>
                <a:sym typeface="Trebuchet MS"/>
              </a:rPr>
              <a:t>1st issue, 1st pull request:</a:t>
            </a:r>
            <a:endParaRPr/>
          </a:p>
        </p:txBody>
      </p:sp>
      <p:pic>
        <p:nvPicPr>
          <p:cNvPr id="324" name="Google Shape;32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29162" y="1605323"/>
            <a:ext cx="7133683" cy="4811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9"/>
          <p:cNvSpPr txBox="1"/>
          <p:nvPr>
            <p:ph type="title"/>
          </p:nvPr>
        </p:nvSpPr>
        <p:spPr>
          <a:xfrm>
            <a:off x="838200" y="80646"/>
            <a:ext cx="10515600" cy="75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/>
              <a:buNone/>
            </a:pPr>
            <a:r>
              <a:rPr lang="en-GB" sz="3200">
                <a:latin typeface="Trebuchet MS"/>
                <a:ea typeface="Trebuchet MS"/>
                <a:cs typeface="Trebuchet MS"/>
                <a:sym typeface="Trebuchet MS"/>
              </a:rPr>
              <a:t>How can pygnmi help with network automation?</a:t>
            </a:r>
            <a:endParaRPr sz="3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30" name="Google Shape;33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062" y="6508839"/>
            <a:ext cx="1866900" cy="314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1" name="Google Shape;331;p29"/>
          <p:cNvCxnSpPr/>
          <p:nvPr/>
        </p:nvCxnSpPr>
        <p:spPr>
          <a:xfrm>
            <a:off x="0" y="6442165"/>
            <a:ext cx="12192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32" name="Google Shape;332;p29"/>
          <p:cNvSpPr/>
          <p:nvPr/>
        </p:nvSpPr>
        <p:spPr>
          <a:xfrm>
            <a:off x="0" y="847044"/>
            <a:ext cx="12192000" cy="45600"/>
          </a:xfrm>
          <a:prstGeom prst="rect">
            <a:avLst/>
          </a:prstGeom>
          <a:gradFill>
            <a:gsLst>
              <a:gs pos="0">
                <a:schemeClr val="lt1"/>
              </a:gs>
              <a:gs pos="50000">
                <a:schemeClr val="lt2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29"/>
          <p:cNvSpPr txBox="1"/>
          <p:nvPr/>
        </p:nvSpPr>
        <p:spPr>
          <a:xfrm>
            <a:off x="9658934" y="6467475"/>
            <a:ext cx="2533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© 2020, karneliuk.com</a:t>
            </a:r>
            <a:endParaRPr/>
          </a:p>
        </p:txBody>
      </p:sp>
      <p:sp>
        <p:nvSpPr>
          <p:cNvPr id="334" name="Google Shape;334;p29"/>
          <p:cNvSpPr txBox="1"/>
          <p:nvPr>
            <p:ph idx="1" type="body"/>
          </p:nvPr>
        </p:nvSpPr>
        <p:spPr>
          <a:xfrm>
            <a:off x="838200" y="1188448"/>
            <a:ext cx="105156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>
                <a:latin typeface="Trebuchet MS"/>
                <a:ea typeface="Trebuchet MS"/>
                <a:cs typeface="Trebuchet MS"/>
                <a:sym typeface="Trebuchet MS"/>
              </a:rPr>
              <a:t>Installation of pygnmi:</a:t>
            </a:r>
            <a:endParaRPr/>
          </a:p>
        </p:txBody>
      </p:sp>
      <p:sp>
        <p:nvSpPr>
          <p:cNvPr id="335" name="Google Shape;335;p29"/>
          <p:cNvSpPr/>
          <p:nvPr/>
        </p:nvSpPr>
        <p:spPr>
          <a:xfrm>
            <a:off x="691662" y="6207642"/>
            <a:ext cx="10662000" cy="380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72000" spcFirstLastPara="1" rIns="91425" wrap="square" tIns="72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https://pypi.org/project/pygnmi/</a:t>
            </a:r>
            <a:endParaRPr/>
          </a:p>
        </p:txBody>
      </p:sp>
      <p:sp>
        <p:nvSpPr>
          <p:cNvPr id="336" name="Google Shape;336;p29"/>
          <p:cNvSpPr/>
          <p:nvPr/>
        </p:nvSpPr>
        <p:spPr>
          <a:xfrm>
            <a:off x="691650" y="2971168"/>
            <a:ext cx="10662000" cy="31476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72000" spcFirstLastPara="1" rIns="91425" wrap="square" tIns="72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6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# Install pygnmi library</a:t>
            </a:r>
            <a:endParaRPr sz="16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6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$ pip install pygnmi</a:t>
            </a:r>
            <a:endParaRPr sz="16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6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6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# Check pygnmi version</a:t>
            </a:r>
            <a:endParaRPr sz="16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6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$ python3.7 -c 'import pygnmi; print(pygnmi.__version__)'</a:t>
            </a:r>
            <a:endParaRPr sz="16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6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0.3.8                                                                                       </a:t>
            </a:r>
            <a:endParaRPr sz="16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37" name="Google Shape;337;p29"/>
          <p:cNvSpPr/>
          <p:nvPr/>
        </p:nvSpPr>
        <p:spPr>
          <a:xfrm>
            <a:off x="691650" y="1695150"/>
            <a:ext cx="10662000" cy="11748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72000" spcFirstLastPara="1" rIns="91425" wrap="square" tIns="72000">
            <a:noAutofit/>
          </a:bodyPr>
          <a:lstStyle/>
          <a:p>
            <a:pPr indent="0" lvl="3" marL="13716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Pygnmi is available at pypi.org → Just it install it using </a:t>
            </a:r>
            <a:r>
              <a:rPr b="1"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pip</a:t>
            </a:r>
            <a:r>
              <a:rPr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3" marL="13716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Prerequisites: Python 3.7 - 3.9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38" name="Google Shape;338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1650" y="1765738"/>
            <a:ext cx="1378166" cy="103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0"/>
          <p:cNvSpPr txBox="1"/>
          <p:nvPr>
            <p:ph type="title"/>
          </p:nvPr>
        </p:nvSpPr>
        <p:spPr>
          <a:xfrm>
            <a:off x="838200" y="80646"/>
            <a:ext cx="10515600" cy="75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/>
              <a:buNone/>
            </a:pPr>
            <a:r>
              <a:rPr lang="en-GB" sz="3200">
                <a:latin typeface="Trebuchet MS"/>
                <a:ea typeface="Trebuchet MS"/>
                <a:cs typeface="Trebuchet MS"/>
                <a:sym typeface="Trebuchet MS"/>
              </a:rPr>
              <a:t>How can pygnmi help with network automation?</a:t>
            </a:r>
            <a:endParaRPr sz="3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44" name="Google Shape;344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062" y="6508839"/>
            <a:ext cx="1866900" cy="314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5" name="Google Shape;345;p30"/>
          <p:cNvCxnSpPr/>
          <p:nvPr/>
        </p:nvCxnSpPr>
        <p:spPr>
          <a:xfrm>
            <a:off x="0" y="6442165"/>
            <a:ext cx="12192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46" name="Google Shape;346;p30"/>
          <p:cNvSpPr/>
          <p:nvPr/>
        </p:nvSpPr>
        <p:spPr>
          <a:xfrm>
            <a:off x="0" y="847044"/>
            <a:ext cx="12192000" cy="45600"/>
          </a:xfrm>
          <a:prstGeom prst="rect">
            <a:avLst/>
          </a:prstGeom>
          <a:gradFill>
            <a:gsLst>
              <a:gs pos="0">
                <a:schemeClr val="lt1"/>
              </a:gs>
              <a:gs pos="50000">
                <a:schemeClr val="lt2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30"/>
          <p:cNvSpPr txBox="1"/>
          <p:nvPr/>
        </p:nvSpPr>
        <p:spPr>
          <a:xfrm>
            <a:off x="9658934" y="6467475"/>
            <a:ext cx="2533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© 2020, karneliuk.com</a:t>
            </a:r>
            <a:endParaRPr/>
          </a:p>
        </p:txBody>
      </p:sp>
      <p:sp>
        <p:nvSpPr>
          <p:cNvPr id="348" name="Google Shape;348;p30"/>
          <p:cNvSpPr txBox="1"/>
          <p:nvPr>
            <p:ph idx="1" type="body"/>
          </p:nvPr>
        </p:nvSpPr>
        <p:spPr>
          <a:xfrm>
            <a:off x="838200" y="1188448"/>
            <a:ext cx="105156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>
                <a:latin typeface="Trebuchet MS"/>
                <a:ea typeface="Trebuchet MS"/>
                <a:cs typeface="Trebuchet MS"/>
                <a:sym typeface="Trebuchet MS"/>
              </a:rPr>
              <a:t>gNMI Capabilities RPC with pygnmi:</a:t>
            </a:r>
            <a:endParaRPr/>
          </a:p>
        </p:txBody>
      </p:sp>
      <p:sp>
        <p:nvSpPr>
          <p:cNvPr id="349" name="Google Shape;349;p30"/>
          <p:cNvSpPr/>
          <p:nvPr/>
        </p:nvSpPr>
        <p:spPr>
          <a:xfrm>
            <a:off x="691643" y="2118400"/>
            <a:ext cx="10746300" cy="42414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72000" spcFirstLastPara="1" rIns="91425" wrap="square" tIns="72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#!/usr/bin/env python</a:t>
            </a:r>
            <a:endParaRPr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# Modules </a:t>
            </a:r>
            <a:endParaRPr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from </a:t>
            </a:r>
            <a:r>
              <a:rPr lang="en-GB">
                <a:solidFill>
                  <a:schemeClr val="dk1"/>
                </a:solidFill>
                <a:highlight>
                  <a:srgbClr val="00FF00"/>
                </a:highlight>
                <a:latin typeface="Courier"/>
                <a:ea typeface="Courier"/>
                <a:cs typeface="Courier"/>
                <a:sym typeface="Courier"/>
              </a:rPr>
              <a:t>pygnmi</a:t>
            </a: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.</a:t>
            </a:r>
            <a:r>
              <a:rPr lang="en-GB">
                <a:solidFill>
                  <a:schemeClr val="dk1"/>
                </a:solidFill>
                <a:highlight>
                  <a:srgbClr val="00FFFF"/>
                </a:highlight>
                <a:latin typeface="Courier"/>
                <a:ea typeface="Courier"/>
                <a:cs typeface="Courier"/>
                <a:sym typeface="Courier"/>
              </a:rPr>
              <a:t>client</a:t>
            </a: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import </a:t>
            </a:r>
            <a:r>
              <a:rPr lang="en-GB">
                <a:solidFill>
                  <a:schemeClr val="dk1"/>
                </a:solidFill>
                <a:highlight>
                  <a:srgbClr val="FFFF00"/>
                </a:highlight>
                <a:latin typeface="Courier"/>
                <a:ea typeface="Courier"/>
                <a:cs typeface="Courier"/>
                <a:sym typeface="Courier"/>
              </a:rPr>
              <a:t>gNMIclient</a:t>
            </a:r>
            <a:endParaRPr>
              <a:solidFill>
                <a:schemeClr val="dk1"/>
              </a:solidFill>
              <a:highlight>
                <a:srgbClr val="FFFF00"/>
              </a:highlight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# Variables</a:t>
            </a:r>
            <a:endParaRPr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80000"/>
                </a:solidFill>
                <a:latin typeface="Courier"/>
                <a:ea typeface="Courier"/>
                <a:cs typeface="Courier"/>
                <a:sym typeface="Courier"/>
              </a:rPr>
              <a:t>host</a:t>
            </a: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= ('fd17:625c:f037:2::100',6030)</a:t>
            </a:r>
            <a:endParaRPr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# Body</a:t>
            </a:r>
            <a:endParaRPr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if __name__ == '__main__':</a:t>
            </a:r>
            <a:endParaRPr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   with </a:t>
            </a:r>
            <a:r>
              <a:rPr lang="en-GB">
                <a:solidFill>
                  <a:schemeClr val="dk1"/>
                </a:solidFill>
                <a:highlight>
                  <a:srgbClr val="FFFF00"/>
                </a:highlight>
                <a:latin typeface="Courier"/>
                <a:ea typeface="Courier"/>
                <a:cs typeface="Courier"/>
                <a:sym typeface="Courier"/>
              </a:rPr>
              <a:t>gNMIclient</a:t>
            </a: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(target=</a:t>
            </a:r>
            <a:r>
              <a:rPr lang="en-GB">
                <a:solidFill>
                  <a:srgbClr val="980000"/>
                </a:solidFill>
                <a:latin typeface="Courier"/>
                <a:ea typeface="Courier"/>
                <a:cs typeface="Courier"/>
                <a:sym typeface="Courier"/>
              </a:rPr>
              <a:t>host</a:t>
            </a: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, username='aaa', password='aaa', insecure=True) as gc:</a:t>
            </a:r>
            <a:endParaRPr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       </a:t>
            </a:r>
            <a:r>
              <a:rPr lang="en-GB">
                <a:solidFill>
                  <a:srgbClr val="6AA84F"/>
                </a:solidFill>
                <a:latin typeface="Courier"/>
                <a:ea typeface="Courier"/>
                <a:cs typeface="Courier"/>
                <a:sym typeface="Courier"/>
              </a:rPr>
              <a:t>response</a:t>
            </a: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= gc.capabilities()</a:t>
            </a:r>
            <a:endParaRPr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   print(</a:t>
            </a:r>
            <a:r>
              <a:rPr lang="en-GB">
                <a:solidFill>
                  <a:srgbClr val="6AA84F"/>
                </a:solidFill>
                <a:latin typeface="Courier"/>
                <a:ea typeface="Courier"/>
                <a:cs typeface="Courier"/>
                <a:sym typeface="Courier"/>
              </a:rPr>
              <a:t>response</a:t>
            </a: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)</a:t>
            </a:r>
            <a:endParaRPr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350" name="Google Shape;350;p30"/>
          <p:cNvSpPr/>
          <p:nvPr/>
        </p:nvSpPr>
        <p:spPr>
          <a:xfrm>
            <a:off x="691670" y="1712375"/>
            <a:ext cx="10746300" cy="380700"/>
          </a:xfrm>
          <a:prstGeom prst="rect">
            <a:avLst/>
          </a:prstGeom>
          <a:solidFill>
            <a:srgbClr val="0070C0"/>
          </a:solidFill>
          <a:ln cap="flat" cmpd="sng" w="2857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72000" spcFirstLastPara="1" rIns="91425" wrap="square" tIns="72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Code example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1"/>
          <p:cNvSpPr txBox="1"/>
          <p:nvPr>
            <p:ph type="title"/>
          </p:nvPr>
        </p:nvSpPr>
        <p:spPr>
          <a:xfrm>
            <a:off x="838200" y="80646"/>
            <a:ext cx="10515600" cy="75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/>
              <a:buNone/>
            </a:pPr>
            <a:r>
              <a:rPr lang="en-GB" sz="3200">
                <a:latin typeface="Trebuchet MS"/>
                <a:ea typeface="Trebuchet MS"/>
                <a:cs typeface="Trebuchet MS"/>
                <a:sym typeface="Trebuchet MS"/>
              </a:rPr>
              <a:t>How can pygnmi help with network automation?</a:t>
            </a:r>
            <a:endParaRPr sz="3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56" name="Google Shape;356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062" y="6508839"/>
            <a:ext cx="1866900" cy="314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7" name="Google Shape;357;p31"/>
          <p:cNvCxnSpPr/>
          <p:nvPr/>
        </p:nvCxnSpPr>
        <p:spPr>
          <a:xfrm>
            <a:off x="0" y="6442165"/>
            <a:ext cx="12192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58" name="Google Shape;358;p31"/>
          <p:cNvSpPr/>
          <p:nvPr/>
        </p:nvSpPr>
        <p:spPr>
          <a:xfrm>
            <a:off x="0" y="847044"/>
            <a:ext cx="12192000" cy="45600"/>
          </a:xfrm>
          <a:prstGeom prst="rect">
            <a:avLst/>
          </a:prstGeom>
          <a:gradFill>
            <a:gsLst>
              <a:gs pos="0">
                <a:schemeClr val="lt1"/>
              </a:gs>
              <a:gs pos="50000">
                <a:schemeClr val="lt2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31"/>
          <p:cNvSpPr txBox="1"/>
          <p:nvPr/>
        </p:nvSpPr>
        <p:spPr>
          <a:xfrm>
            <a:off x="9658934" y="6467475"/>
            <a:ext cx="2533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© 2020, karneliuk.com</a:t>
            </a:r>
            <a:endParaRPr/>
          </a:p>
        </p:txBody>
      </p:sp>
      <p:sp>
        <p:nvSpPr>
          <p:cNvPr id="360" name="Google Shape;360;p31"/>
          <p:cNvSpPr txBox="1"/>
          <p:nvPr>
            <p:ph idx="1" type="body"/>
          </p:nvPr>
        </p:nvSpPr>
        <p:spPr>
          <a:xfrm>
            <a:off x="838200" y="1188448"/>
            <a:ext cx="105156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>
                <a:latin typeface="Trebuchet MS"/>
                <a:ea typeface="Trebuchet MS"/>
                <a:cs typeface="Trebuchet MS"/>
                <a:sym typeface="Trebuchet MS"/>
              </a:rPr>
              <a:t>gNMI Get RPC with pygnmi:</a:t>
            </a:r>
            <a:endParaRPr/>
          </a:p>
        </p:txBody>
      </p:sp>
      <p:sp>
        <p:nvSpPr>
          <p:cNvPr id="361" name="Google Shape;361;p31"/>
          <p:cNvSpPr/>
          <p:nvPr/>
        </p:nvSpPr>
        <p:spPr>
          <a:xfrm>
            <a:off x="691643" y="2118400"/>
            <a:ext cx="10746300" cy="42414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72000" spcFirstLastPara="1" rIns="91425" wrap="square" tIns="72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#!/usr/bin/env python</a:t>
            </a:r>
            <a:endParaRPr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# Modules </a:t>
            </a:r>
            <a:endParaRPr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from </a:t>
            </a:r>
            <a:r>
              <a:rPr lang="en-GB">
                <a:solidFill>
                  <a:schemeClr val="dk1"/>
                </a:solidFill>
                <a:highlight>
                  <a:srgbClr val="00FF00"/>
                </a:highlight>
                <a:latin typeface="Courier"/>
                <a:ea typeface="Courier"/>
                <a:cs typeface="Courier"/>
                <a:sym typeface="Courier"/>
              </a:rPr>
              <a:t>pygnmi</a:t>
            </a: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.</a:t>
            </a:r>
            <a:r>
              <a:rPr lang="en-GB">
                <a:solidFill>
                  <a:schemeClr val="dk1"/>
                </a:solidFill>
                <a:highlight>
                  <a:srgbClr val="00FFFF"/>
                </a:highlight>
                <a:latin typeface="Courier"/>
                <a:ea typeface="Courier"/>
                <a:cs typeface="Courier"/>
                <a:sym typeface="Courier"/>
              </a:rPr>
              <a:t>client</a:t>
            </a: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import </a:t>
            </a:r>
            <a:r>
              <a:rPr lang="en-GB">
                <a:solidFill>
                  <a:schemeClr val="dk1"/>
                </a:solidFill>
                <a:highlight>
                  <a:srgbClr val="FFFF00"/>
                </a:highlight>
                <a:latin typeface="Courier"/>
                <a:ea typeface="Courier"/>
                <a:cs typeface="Courier"/>
                <a:sym typeface="Courier"/>
              </a:rPr>
              <a:t>gNMIclient</a:t>
            </a:r>
            <a:endParaRPr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# Variables</a:t>
            </a:r>
            <a:endParaRPr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80000"/>
                </a:solidFill>
                <a:latin typeface="Courier"/>
                <a:ea typeface="Courier"/>
                <a:cs typeface="Courier"/>
                <a:sym typeface="Courier"/>
              </a:rPr>
              <a:t>host</a:t>
            </a: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= ('fd17:625c:f037:2::100',6030)</a:t>
            </a:r>
            <a:endParaRPr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FF9900"/>
                </a:solidFill>
                <a:latin typeface="Courier"/>
                <a:ea typeface="Courier"/>
                <a:cs typeface="Courier"/>
                <a:sym typeface="Courier"/>
              </a:rPr>
              <a:t>path</a:t>
            </a: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= ['openconfig-network-instance:network-instances/network-instance[name=default]/interfaces/interface[name=Ethernet1]', 'openconfig-interfaces:interfaces/interface[name=Ethernet1]']</a:t>
            </a:r>
            <a:endParaRPr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datatype = 'all'</a:t>
            </a:r>
            <a:endParaRPr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# Body</a:t>
            </a:r>
            <a:endParaRPr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if __name__ == '__main__':</a:t>
            </a:r>
            <a:endParaRPr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   with </a:t>
            </a:r>
            <a:r>
              <a:rPr lang="en-GB">
                <a:solidFill>
                  <a:schemeClr val="dk1"/>
                </a:solidFill>
                <a:highlight>
                  <a:srgbClr val="FFFF00"/>
                </a:highlight>
                <a:latin typeface="Courier"/>
                <a:ea typeface="Courier"/>
                <a:cs typeface="Courier"/>
                <a:sym typeface="Courier"/>
              </a:rPr>
              <a:t>gNMIclient</a:t>
            </a: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(target=</a:t>
            </a:r>
            <a:r>
              <a:rPr lang="en-GB">
                <a:solidFill>
                  <a:srgbClr val="980000"/>
                </a:solidFill>
                <a:latin typeface="Courier"/>
                <a:ea typeface="Courier"/>
                <a:cs typeface="Courier"/>
                <a:sym typeface="Courier"/>
              </a:rPr>
              <a:t>host</a:t>
            </a: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, username='aaa', password='aaa', insecure=True) as gc:</a:t>
            </a:r>
            <a:endParaRPr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       </a:t>
            </a:r>
            <a:r>
              <a:rPr lang="en-GB">
                <a:solidFill>
                  <a:srgbClr val="6AA84F"/>
                </a:solidFill>
                <a:latin typeface="Courier"/>
                <a:ea typeface="Courier"/>
                <a:cs typeface="Courier"/>
                <a:sym typeface="Courier"/>
              </a:rPr>
              <a:t>response</a:t>
            </a: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= gc.get(path=</a:t>
            </a:r>
            <a:r>
              <a:rPr lang="en-GB">
                <a:solidFill>
                  <a:srgbClr val="FF9900"/>
                </a:solidFill>
                <a:latin typeface="Courier"/>
                <a:ea typeface="Courier"/>
                <a:cs typeface="Courier"/>
                <a:sym typeface="Courier"/>
              </a:rPr>
              <a:t>path</a:t>
            </a: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, datatype=datatype)</a:t>
            </a:r>
            <a:endParaRPr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   print(</a:t>
            </a:r>
            <a:r>
              <a:rPr lang="en-GB">
                <a:solidFill>
                  <a:srgbClr val="6AA84F"/>
                </a:solidFill>
                <a:latin typeface="Courier"/>
                <a:ea typeface="Courier"/>
                <a:cs typeface="Courier"/>
                <a:sym typeface="Courier"/>
              </a:rPr>
              <a:t>response</a:t>
            </a: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)</a:t>
            </a:r>
            <a:endParaRPr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362" name="Google Shape;362;p31"/>
          <p:cNvSpPr/>
          <p:nvPr/>
        </p:nvSpPr>
        <p:spPr>
          <a:xfrm>
            <a:off x="691670" y="1712375"/>
            <a:ext cx="10746300" cy="380700"/>
          </a:xfrm>
          <a:prstGeom prst="rect">
            <a:avLst/>
          </a:prstGeom>
          <a:solidFill>
            <a:srgbClr val="0070C0"/>
          </a:solidFill>
          <a:ln cap="flat" cmpd="sng" w="2857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72000" spcFirstLastPara="1" rIns="91425" wrap="square" tIns="72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Code example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/>
          <p:nvPr>
            <p:ph type="title"/>
          </p:nvPr>
        </p:nvSpPr>
        <p:spPr>
          <a:xfrm>
            <a:off x="838200" y="80646"/>
            <a:ext cx="10515600" cy="7551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/>
              <a:buNone/>
            </a:pPr>
            <a:r>
              <a:rPr lang="en-GB" sz="3200">
                <a:latin typeface="Trebuchet MS"/>
                <a:ea typeface="Trebuchet MS"/>
                <a:cs typeface="Trebuchet MS"/>
                <a:sym typeface="Trebuchet MS"/>
              </a:rPr>
              <a:t>What are we going to discuss today?</a:t>
            </a:r>
            <a:endParaRPr/>
          </a:p>
        </p:txBody>
      </p:sp>
      <p:sp>
        <p:nvSpPr>
          <p:cNvPr id="97" name="Google Shape;97;p14"/>
          <p:cNvSpPr txBox="1"/>
          <p:nvPr>
            <p:ph idx="1" type="body"/>
          </p:nvPr>
        </p:nvSpPr>
        <p:spPr>
          <a:xfrm>
            <a:off x="838200" y="1188445"/>
            <a:ext cx="10515600" cy="49885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Trebuchet MS"/>
              <a:buChar char="•"/>
            </a:pPr>
            <a:r>
              <a:rPr lang="en-GB">
                <a:latin typeface="Trebuchet MS"/>
                <a:ea typeface="Trebuchet MS"/>
                <a:cs typeface="Trebuchet MS"/>
                <a:sym typeface="Trebuchet MS"/>
              </a:rPr>
              <a:t>How does network programmability look like today?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Trebuchet MS"/>
              <a:buChar char="•"/>
            </a:pPr>
            <a:r>
              <a:rPr lang="en-GB">
                <a:latin typeface="Trebuchet MS"/>
                <a:ea typeface="Trebuchet MS"/>
                <a:cs typeface="Trebuchet MS"/>
                <a:sym typeface="Trebuchet MS"/>
              </a:rPr>
              <a:t>What is the gNMI and where is that used nowadays?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Trebuchet MS"/>
              <a:buChar char="•"/>
            </a:pPr>
            <a:r>
              <a:rPr lang="en-GB">
                <a:latin typeface="Trebuchet MS"/>
                <a:ea typeface="Trebuchet MS"/>
                <a:cs typeface="Trebuchet MS"/>
                <a:sym typeface="Trebuchet MS"/>
              </a:rPr>
              <a:t>How</a:t>
            </a:r>
            <a:r>
              <a:rPr lang="en-GB">
                <a:latin typeface="Trebuchet MS"/>
                <a:ea typeface="Trebuchet MS"/>
                <a:cs typeface="Trebuchet MS"/>
                <a:sym typeface="Trebuchet MS"/>
              </a:rPr>
              <a:t> can pygnmi help with network automation?</a:t>
            </a:r>
            <a:endParaRPr>
              <a:solidFill>
                <a:srgbClr val="CC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062" y="6508839"/>
            <a:ext cx="1866900" cy="314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" name="Google Shape;99;p14"/>
          <p:cNvCxnSpPr/>
          <p:nvPr/>
        </p:nvCxnSpPr>
        <p:spPr>
          <a:xfrm>
            <a:off x="0" y="6442165"/>
            <a:ext cx="12192000" cy="1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0" name="Google Shape;100;p14"/>
          <p:cNvSpPr/>
          <p:nvPr/>
        </p:nvSpPr>
        <p:spPr>
          <a:xfrm>
            <a:off x="0" y="847044"/>
            <a:ext cx="12192000" cy="45719"/>
          </a:xfrm>
          <a:prstGeom prst="rect">
            <a:avLst/>
          </a:prstGeom>
          <a:gradFill>
            <a:gsLst>
              <a:gs pos="0">
                <a:schemeClr val="lt1"/>
              </a:gs>
              <a:gs pos="50000">
                <a:schemeClr val="lt2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4"/>
          <p:cNvSpPr txBox="1"/>
          <p:nvPr/>
        </p:nvSpPr>
        <p:spPr>
          <a:xfrm>
            <a:off x="9658934" y="6467475"/>
            <a:ext cx="25330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© 2020, karneliuk.com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2"/>
          <p:cNvSpPr txBox="1"/>
          <p:nvPr>
            <p:ph type="title"/>
          </p:nvPr>
        </p:nvSpPr>
        <p:spPr>
          <a:xfrm>
            <a:off x="838200" y="80646"/>
            <a:ext cx="10515600" cy="75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/>
              <a:buNone/>
            </a:pPr>
            <a:r>
              <a:rPr lang="en-GB" sz="3200">
                <a:latin typeface="Trebuchet MS"/>
                <a:ea typeface="Trebuchet MS"/>
                <a:cs typeface="Trebuchet MS"/>
                <a:sym typeface="Trebuchet MS"/>
              </a:rPr>
              <a:t>How can pygnmi help with network automation?</a:t>
            </a:r>
            <a:endParaRPr sz="3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68" name="Google Shape;368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062" y="6508839"/>
            <a:ext cx="1866900" cy="314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9" name="Google Shape;369;p32"/>
          <p:cNvCxnSpPr/>
          <p:nvPr/>
        </p:nvCxnSpPr>
        <p:spPr>
          <a:xfrm>
            <a:off x="0" y="6442165"/>
            <a:ext cx="12192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70" name="Google Shape;370;p32"/>
          <p:cNvSpPr/>
          <p:nvPr/>
        </p:nvSpPr>
        <p:spPr>
          <a:xfrm>
            <a:off x="0" y="847044"/>
            <a:ext cx="12192000" cy="45600"/>
          </a:xfrm>
          <a:prstGeom prst="rect">
            <a:avLst/>
          </a:prstGeom>
          <a:gradFill>
            <a:gsLst>
              <a:gs pos="0">
                <a:schemeClr val="lt1"/>
              </a:gs>
              <a:gs pos="50000">
                <a:schemeClr val="lt2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32"/>
          <p:cNvSpPr txBox="1"/>
          <p:nvPr/>
        </p:nvSpPr>
        <p:spPr>
          <a:xfrm>
            <a:off x="9658934" y="6467475"/>
            <a:ext cx="2533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© 2020, karneliuk.com</a:t>
            </a:r>
            <a:endParaRPr/>
          </a:p>
        </p:txBody>
      </p:sp>
      <p:sp>
        <p:nvSpPr>
          <p:cNvPr id="372" name="Google Shape;372;p32"/>
          <p:cNvSpPr txBox="1"/>
          <p:nvPr>
            <p:ph idx="1" type="body"/>
          </p:nvPr>
        </p:nvSpPr>
        <p:spPr>
          <a:xfrm>
            <a:off x="838200" y="1188448"/>
            <a:ext cx="105156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>
                <a:latin typeface="Trebuchet MS"/>
                <a:ea typeface="Trebuchet MS"/>
                <a:cs typeface="Trebuchet MS"/>
                <a:sym typeface="Trebuchet MS"/>
              </a:rPr>
              <a:t>gNMI Set RPC with pygnmi(1):</a:t>
            </a:r>
            <a:endParaRPr/>
          </a:p>
        </p:txBody>
      </p:sp>
      <p:sp>
        <p:nvSpPr>
          <p:cNvPr id="373" name="Google Shape;373;p32"/>
          <p:cNvSpPr/>
          <p:nvPr/>
        </p:nvSpPr>
        <p:spPr>
          <a:xfrm>
            <a:off x="691643" y="2118400"/>
            <a:ext cx="10746300" cy="42414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72000" spcFirstLastPara="1" rIns="91425" wrap="square" tIns="72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## Update call</a:t>
            </a:r>
            <a:endParaRPr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rgbClr val="FFFFFF"/>
                </a:solidFill>
                <a:highlight>
                  <a:srgbClr val="FF00FF"/>
                </a:highlight>
                <a:latin typeface="Courier"/>
                <a:ea typeface="Courier"/>
                <a:cs typeface="Courier"/>
                <a:sym typeface="Courier"/>
              </a:rPr>
              <a:t>update_message</a:t>
            </a: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= []</a:t>
            </a:r>
            <a:endParaRPr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vv1 = 'openconfig-interfaces:interfaces/interface[name=Loopback10]'</a:t>
            </a:r>
            <a:endParaRPr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vv2 = {</a:t>
            </a:r>
            <a:endParaRPr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               "name": "Loopback10",</a:t>
            </a:r>
            <a:endParaRPr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               "config": {</a:t>
            </a:r>
            <a:endParaRPr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                   "name": "Loopback10",</a:t>
            </a:r>
            <a:endParaRPr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                   "enabled": True,</a:t>
            </a:r>
            <a:endParaRPr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                   "type": "iana-if-type:softwareLoopback",</a:t>
            </a:r>
            <a:endParaRPr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                   "description": "pygnmi-lo-10"</a:t>
            </a:r>
            <a:endParaRPr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               }</a:t>
            </a:r>
            <a:endParaRPr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           }</a:t>
            </a:r>
            <a:endParaRPr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FF00FF"/>
                </a:highlight>
                <a:latin typeface="Courier"/>
                <a:ea typeface="Courier"/>
                <a:cs typeface="Courier"/>
                <a:sym typeface="Courier"/>
              </a:rPr>
              <a:t>update_message</a:t>
            </a: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.append((vv1, vv2))</a:t>
            </a:r>
            <a:endParaRPr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## Delete call</a:t>
            </a:r>
            <a:endParaRPr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FFFFFF"/>
                </a:solidFill>
                <a:highlight>
                  <a:srgbClr val="0000FF"/>
                </a:highlight>
                <a:latin typeface="Courier"/>
                <a:ea typeface="Courier"/>
                <a:cs typeface="Courier"/>
                <a:sym typeface="Courier"/>
              </a:rPr>
              <a:t>delete_paths</a:t>
            </a: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= ['openconfig-network-instance:network-instances/network-instance[name=default]/interfaces/interface[name=Loopback30]', 'openconfig-interfaces:interfaces/interface[name=Loopback30]']</a:t>
            </a:r>
            <a:endParaRPr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374" name="Google Shape;374;p32"/>
          <p:cNvSpPr/>
          <p:nvPr/>
        </p:nvSpPr>
        <p:spPr>
          <a:xfrm>
            <a:off x="691670" y="1712375"/>
            <a:ext cx="10746300" cy="380700"/>
          </a:xfrm>
          <a:prstGeom prst="rect">
            <a:avLst/>
          </a:prstGeom>
          <a:solidFill>
            <a:srgbClr val="0070C0"/>
          </a:solidFill>
          <a:ln cap="flat" cmpd="sng" w="2857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72000" spcFirstLastPara="1" rIns="91425" wrap="square" tIns="72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Code example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3"/>
          <p:cNvSpPr txBox="1"/>
          <p:nvPr>
            <p:ph type="title"/>
          </p:nvPr>
        </p:nvSpPr>
        <p:spPr>
          <a:xfrm>
            <a:off x="838200" y="80646"/>
            <a:ext cx="10515600" cy="75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/>
              <a:buNone/>
            </a:pPr>
            <a:r>
              <a:rPr lang="en-GB" sz="3200">
                <a:latin typeface="Trebuchet MS"/>
                <a:ea typeface="Trebuchet MS"/>
                <a:cs typeface="Trebuchet MS"/>
                <a:sym typeface="Trebuchet MS"/>
              </a:rPr>
              <a:t>How can pygnmi help with network automation?</a:t>
            </a:r>
            <a:endParaRPr sz="3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80" name="Google Shape;38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062" y="6508839"/>
            <a:ext cx="1866900" cy="314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1" name="Google Shape;381;p33"/>
          <p:cNvCxnSpPr/>
          <p:nvPr/>
        </p:nvCxnSpPr>
        <p:spPr>
          <a:xfrm>
            <a:off x="0" y="6442165"/>
            <a:ext cx="12192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82" name="Google Shape;382;p33"/>
          <p:cNvSpPr/>
          <p:nvPr/>
        </p:nvSpPr>
        <p:spPr>
          <a:xfrm>
            <a:off x="0" y="847044"/>
            <a:ext cx="12192000" cy="45600"/>
          </a:xfrm>
          <a:prstGeom prst="rect">
            <a:avLst/>
          </a:prstGeom>
          <a:gradFill>
            <a:gsLst>
              <a:gs pos="0">
                <a:schemeClr val="lt1"/>
              </a:gs>
              <a:gs pos="50000">
                <a:schemeClr val="lt2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33"/>
          <p:cNvSpPr txBox="1"/>
          <p:nvPr/>
        </p:nvSpPr>
        <p:spPr>
          <a:xfrm>
            <a:off x="9658934" y="6467475"/>
            <a:ext cx="2533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© 2020, karneliuk.com</a:t>
            </a:r>
            <a:endParaRPr/>
          </a:p>
        </p:txBody>
      </p:sp>
      <p:sp>
        <p:nvSpPr>
          <p:cNvPr id="384" name="Google Shape;384;p33"/>
          <p:cNvSpPr txBox="1"/>
          <p:nvPr>
            <p:ph idx="1" type="body"/>
          </p:nvPr>
        </p:nvSpPr>
        <p:spPr>
          <a:xfrm>
            <a:off x="838200" y="1188448"/>
            <a:ext cx="105156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>
                <a:latin typeface="Trebuchet MS"/>
                <a:ea typeface="Trebuchet MS"/>
                <a:cs typeface="Trebuchet MS"/>
                <a:sym typeface="Trebuchet MS"/>
              </a:rPr>
              <a:t>gNMI Set RPC with pygnmi(2):</a:t>
            </a:r>
            <a:endParaRPr/>
          </a:p>
        </p:txBody>
      </p:sp>
      <p:sp>
        <p:nvSpPr>
          <p:cNvPr id="385" name="Google Shape;385;p33"/>
          <p:cNvSpPr/>
          <p:nvPr/>
        </p:nvSpPr>
        <p:spPr>
          <a:xfrm>
            <a:off x="691643" y="2118400"/>
            <a:ext cx="10746300" cy="42414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72000" spcFirstLastPara="1" rIns="91425" wrap="square" tIns="72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#!/usr/bin/env python</a:t>
            </a:r>
            <a:endParaRPr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# Modules </a:t>
            </a:r>
            <a:endParaRPr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from </a:t>
            </a:r>
            <a:r>
              <a:rPr lang="en-GB">
                <a:solidFill>
                  <a:schemeClr val="dk1"/>
                </a:solidFill>
                <a:highlight>
                  <a:srgbClr val="00FF00"/>
                </a:highlight>
                <a:latin typeface="Courier"/>
                <a:ea typeface="Courier"/>
                <a:cs typeface="Courier"/>
                <a:sym typeface="Courier"/>
              </a:rPr>
              <a:t>pygnmi</a:t>
            </a: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.</a:t>
            </a:r>
            <a:r>
              <a:rPr lang="en-GB">
                <a:solidFill>
                  <a:schemeClr val="dk1"/>
                </a:solidFill>
                <a:highlight>
                  <a:srgbClr val="00FFFF"/>
                </a:highlight>
                <a:latin typeface="Courier"/>
                <a:ea typeface="Courier"/>
                <a:cs typeface="Courier"/>
                <a:sym typeface="Courier"/>
              </a:rPr>
              <a:t>client</a:t>
            </a: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import </a:t>
            </a:r>
            <a:r>
              <a:rPr lang="en-GB">
                <a:solidFill>
                  <a:schemeClr val="dk1"/>
                </a:solidFill>
                <a:highlight>
                  <a:srgbClr val="FFFF00"/>
                </a:highlight>
                <a:latin typeface="Courier"/>
                <a:ea typeface="Courier"/>
                <a:cs typeface="Courier"/>
                <a:sym typeface="Courier"/>
              </a:rPr>
              <a:t>gNMIclient</a:t>
            </a:r>
            <a:endParaRPr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# Variables</a:t>
            </a:r>
            <a:endParaRPr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rgbClr val="980000"/>
                </a:solidFill>
                <a:latin typeface="Courier"/>
                <a:ea typeface="Courier"/>
                <a:cs typeface="Courier"/>
                <a:sym typeface="Courier"/>
              </a:rPr>
              <a:t>host</a:t>
            </a: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= ('fd17:625c:f037:2::100',6030)</a:t>
            </a:r>
            <a:endParaRPr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# Body</a:t>
            </a:r>
            <a:endParaRPr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if __name__ == '__main__':</a:t>
            </a:r>
            <a:endParaRPr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   with </a:t>
            </a:r>
            <a:r>
              <a:rPr lang="en-GB">
                <a:solidFill>
                  <a:schemeClr val="dk1"/>
                </a:solidFill>
                <a:highlight>
                  <a:srgbClr val="FFFF00"/>
                </a:highlight>
                <a:latin typeface="Courier"/>
                <a:ea typeface="Courier"/>
                <a:cs typeface="Courier"/>
                <a:sym typeface="Courier"/>
              </a:rPr>
              <a:t>gNMIclient</a:t>
            </a: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(target=host, username='aaa', password='aaa', insecure=True) as gc:</a:t>
            </a:r>
            <a:endParaRPr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       </a:t>
            </a:r>
            <a:r>
              <a:rPr lang="en-GB">
                <a:solidFill>
                  <a:srgbClr val="6AA84F"/>
                </a:solidFill>
                <a:latin typeface="Courier"/>
                <a:ea typeface="Courier"/>
                <a:cs typeface="Courier"/>
                <a:sym typeface="Courier"/>
              </a:rPr>
              <a:t>response</a:t>
            </a: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= gc.set(update=</a:t>
            </a:r>
            <a:r>
              <a:rPr lang="en-GB">
                <a:solidFill>
                  <a:srgbClr val="FFFFFF"/>
                </a:solidFill>
                <a:highlight>
                  <a:srgbClr val="FF00FF"/>
                </a:highlight>
                <a:latin typeface="Courier"/>
                <a:ea typeface="Courier"/>
                <a:cs typeface="Courier"/>
                <a:sym typeface="Courier"/>
              </a:rPr>
              <a:t>update_message</a:t>
            </a: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, replace=None, delete=</a:t>
            </a:r>
            <a:r>
              <a:rPr lang="en-GB">
                <a:solidFill>
                  <a:srgbClr val="FFFFFF"/>
                </a:solidFill>
                <a:highlight>
                  <a:srgbClr val="0000FF"/>
                </a:highlight>
                <a:latin typeface="Courier"/>
                <a:ea typeface="Courier"/>
                <a:cs typeface="Courier"/>
                <a:sym typeface="Courier"/>
              </a:rPr>
              <a:t>delete_paths</a:t>
            </a: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)</a:t>
            </a:r>
            <a:endParaRPr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   print(</a:t>
            </a:r>
            <a:r>
              <a:rPr lang="en-GB">
                <a:solidFill>
                  <a:srgbClr val="6AA84F"/>
                </a:solidFill>
                <a:latin typeface="Courier"/>
                <a:ea typeface="Courier"/>
                <a:cs typeface="Courier"/>
                <a:sym typeface="Courier"/>
              </a:rPr>
              <a:t>response</a:t>
            </a: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)</a:t>
            </a:r>
            <a:endParaRPr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386" name="Google Shape;386;p33"/>
          <p:cNvSpPr/>
          <p:nvPr/>
        </p:nvSpPr>
        <p:spPr>
          <a:xfrm>
            <a:off x="691670" y="1712375"/>
            <a:ext cx="10746300" cy="380700"/>
          </a:xfrm>
          <a:prstGeom prst="rect">
            <a:avLst/>
          </a:prstGeom>
          <a:solidFill>
            <a:srgbClr val="0070C0"/>
          </a:solidFill>
          <a:ln cap="flat" cmpd="sng" w="2857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72000" spcFirstLastPara="1" rIns="91425" wrap="square" tIns="72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Code example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4"/>
          <p:cNvSpPr txBox="1"/>
          <p:nvPr>
            <p:ph type="title"/>
          </p:nvPr>
        </p:nvSpPr>
        <p:spPr>
          <a:xfrm>
            <a:off x="838200" y="80646"/>
            <a:ext cx="10515600" cy="75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/>
              <a:buNone/>
            </a:pPr>
            <a:r>
              <a:rPr lang="en-GB" sz="3200">
                <a:latin typeface="Trebuchet MS"/>
                <a:ea typeface="Trebuchet MS"/>
                <a:cs typeface="Trebuchet MS"/>
                <a:sym typeface="Trebuchet MS"/>
              </a:rPr>
              <a:t>How can pygnmi help with network automation?</a:t>
            </a:r>
            <a:endParaRPr sz="3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92" name="Google Shape;39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062" y="6508839"/>
            <a:ext cx="1866900" cy="314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3" name="Google Shape;393;p34"/>
          <p:cNvCxnSpPr/>
          <p:nvPr/>
        </p:nvCxnSpPr>
        <p:spPr>
          <a:xfrm>
            <a:off x="0" y="6442165"/>
            <a:ext cx="12192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94" name="Google Shape;394;p34"/>
          <p:cNvSpPr/>
          <p:nvPr/>
        </p:nvSpPr>
        <p:spPr>
          <a:xfrm>
            <a:off x="0" y="847044"/>
            <a:ext cx="12192000" cy="45600"/>
          </a:xfrm>
          <a:prstGeom prst="rect">
            <a:avLst/>
          </a:prstGeom>
          <a:gradFill>
            <a:gsLst>
              <a:gs pos="0">
                <a:schemeClr val="lt1"/>
              </a:gs>
              <a:gs pos="50000">
                <a:schemeClr val="lt2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34"/>
          <p:cNvSpPr txBox="1"/>
          <p:nvPr/>
        </p:nvSpPr>
        <p:spPr>
          <a:xfrm>
            <a:off x="9658934" y="6467475"/>
            <a:ext cx="2533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© 2020, karneliuk.com</a:t>
            </a:r>
            <a:endParaRPr/>
          </a:p>
        </p:txBody>
      </p:sp>
      <p:sp>
        <p:nvSpPr>
          <p:cNvPr id="396" name="Google Shape;396;p34"/>
          <p:cNvSpPr txBox="1"/>
          <p:nvPr>
            <p:ph idx="1" type="body"/>
          </p:nvPr>
        </p:nvSpPr>
        <p:spPr>
          <a:xfrm>
            <a:off x="838200" y="1188448"/>
            <a:ext cx="105156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>
                <a:latin typeface="Trebuchet MS"/>
                <a:ea typeface="Trebuchet MS"/>
                <a:cs typeface="Trebuchet MS"/>
                <a:sym typeface="Trebuchet MS"/>
              </a:rPr>
              <a:t>gNMI Subscribe RPC with pygnmi (1):</a:t>
            </a:r>
            <a:endParaRPr/>
          </a:p>
        </p:txBody>
      </p:sp>
      <p:sp>
        <p:nvSpPr>
          <p:cNvPr id="397" name="Google Shape;397;p34"/>
          <p:cNvSpPr/>
          <p:nvPr/>
        </p:nvSpPr>
        <p:spPr>
          <a:xfrm>
            <a:off x="691643" y="2118400"/>
            <a:ext cx="10746300" cy="42414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72000" spcFirstLastPara="1" rIns="91425" wrap="square" tIns="72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## S</a:t>
            </a: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ubscription request</a:t>
            </a:r>
            <a:endParaRPr>
              <a:solidFill>
                <a:srgbClr val="FFFFFF"/>
              </a:solidFill>
              <a:highlight>
                <a:srgbClr val="FF00FF"/>
              </a:highlight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rgbClr val="FFFFFF"/>
                </a:solidFill>
                <a:highlight>
                  <a:srgbClr val="FF00FF"/>
                </a:highlight>
                <a:latin typeface="Courier"/>
                <a:ea typeface="Courier"/>
                <a:cs typeface="Courier"/>
                <a:sym typeface="Courier"/>
              </a:rPr>
              <a:t>subscribe</a:t>
            </a: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= {</a:t>
            </a:r>
            <a:endParaRPr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               'subscription': [</a:t>
            </a:r>
            <a:endParaRPr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                   {</a:t>
            </a:r>
            <a:endParaRPr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                       'path': 'openconfig-interfaces:interfaces/interface[name=Ethernet1]',</a:t>
            </a:r>
            <a:endParaRPr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                       'mode': 'sample',</a:t>
            </a:r>
            <a:endParaRPr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                       'sample_interval': 10000000000,</a:t>
            </a:r>
            <a:endParaRPr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                       'heartbeat_interval': 30000000000</a:t>
            </a:r>
            <a:endParaRPr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                   },</a:t>
            </a:r>
            <a:endParaRPr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                                                   {</a:t>
            </a:r>
            <a:endParaRPr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                       'path': 'openconfig-interfaces:interfaces/interface[name=Management1]',</a:t>
            </a:r>
            <a:endParaRPr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                       'mode': 'sample',</a:t>
            </a:r>
            <a:endParaRPr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                       'sample_interval': 10000000000,</a:t>
            </a:r>
            <a:endParaRPr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                       'heartbeat_interval': 30000000000</a:t>
            </a:r>
            <a:endParaRPr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                   }</a:t>
            </a:r>
            <a:endParaRPr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               ],</a:t>
            </a:r>
            <a:endParaRPr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               'use_aliases': False,</a:t>
            </a:r>
            <a:endParaRPr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               'mode': 'stream',</a:t>
            </a:r>
            <a:endParaRPr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               'encoding': 'proto'</a:t>
            </a:r>
            <a:endParaRPr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           }</a:t>
            </a:r>
            <a:endParaRPr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398" name="Google Shape;398;p34"/>
          <p:cNvSpPr/>
          <p:nvPr/>
        </p:nvSpPr>
        <p:spPr>
          <a:xfrm>
            <a:off x="691670" y="1712375"/>
            <a:ext cx="10746300" cy="380700"/>
          </a:xfrm>
          <a:prstGeom prst="rect">
            <a:avLst/>
          </a:prstGeom>
          <a:solidFill>
            <a:srgbClr val="0070C0"/>
          </a:solidFill>
          <a:ln cap="flat" cmpd="sng" w="2857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72000" spcFirstLastPara="1" rIns="91425" wrap="square" tIns="72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Code example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5"/>
          <p:cNvSpPr txBox="1"/>
          <p:nvPr>
            <p:ph type="title"/>
          </p:nvPr>
        </p:nvSpPr>
        <p:spPr>
          <a:xfrm>
            <a:off x="838200" y="80646"/>
            <a:ext cx="10515600" cy="75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/>
              <a:buNone/>
            </a:pPr>
            <a:r>
              <a:rPr lang="en-GB" sz="3200">
                <a:latin typeface="Trebuchet MS"/>
                <a:ea typeface="Trebuchet MS"/>
                <a:cs typeface="Trebuchet MS"/>
                <a:sym typeface="Trebuchet MS"/>
              </a:rPr>
              <a:t>How can pygnmi help with network automation?</a:t>
            </a:r>
            <a:endParaRPr sz="3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04" name="Google Shape;404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062" y="6508839"/>
            <a:ext cx="1866900" cy="314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5" name="Google Shape;405;p35"/>
          <p:cNvCxnSpPr/>
          <p:nvPr/>
        </p:nvCxnSpPr>
        <p:spPr>
          <a:xfrm>
            <a:off x="0" y="6442165"/>
            <a:ext cx="12192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06" name="Google Shape;406;p35"/>
          <p:cNvSpPr/>
          <p:nvPr/>
        </p:nvSpPr>
        <p:spPr>
          <a:xfrm>
            <a:off x="0" y="847044"/>
            <a:ext cx="12192000" cy="45600"/>
          </a:xfrm>
          <a:prstGeom prst="rect">
            <a:avLst/>
          </a:prstGeom>
          <a:gradFill>
            <a:gsLst>
              <a:gs pos="0">
                <a:schemeClr val="lt1"/>
              </a:gs>
              <a:gs pos="50000">
                <a:schemeClr val="lt2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35"/>
          <p:cNvSpPr txBox="1"/>
          <p:nvPr/>
        </p:nvSpPr>
        <p:spPr>
          <a:xfrm>
            <a:off x="9658934" y="6467475"/>
            <a:ext cx="2533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© 2020, karneliuk.com</a:t>
            </a:r>
            <a:endParaRPr/>
          </a:p>
        </p:txBody>
      </p:sp>
      <p:sp>
        <p:nvSpPr>
          <p:cNvPr id="408" name="Google Shape;408;p35"/>
          <p:cNvSpPr txBox="1"/>
          <p:nvPr>
            <p:ph idx="1" type="body"/>
          </p:nvPr>
        </p:nvSpPr>
        <p:spPr>
          <a:xfrm>
            <a:off x="838200" y="1188448"/>
            <a:ext cx="105156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>
                <a:latin typeface="Trebuchet MS"/>
                <a:ea typeface="Trebuchet MS"/>
                <a:cs typeface="Trebuchet MS"/>
                <a:sym typeface="Trebuchet MS"/>
              </a:rPr>
              <a:t>gNMI Subscribe RPC with pygnmi (2):</a:t>
            </a:r>
            <a:endParaRPr/>
          </a:p>
        </p:txBody>
      </p:sp>
      <p:sp>
        <p:nvSpPr>
          <p:cNvPr id="409" name="Google Shape;409;p35"/>
          <p:cNvSpPr/>
          <p:nvPr/>
        </p:nvSpPr>
        <p:spPr>
          <a:xfrm>
            <a:off x="691643" y="2118400"/>
            <a:ext cx="10746300" cy="42414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72000" spcFirstLastPara="1" rIns="91425" wrap="square" tIns="72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#!/usr/bin/env python</a:t>
            </a:r>
            <a:endParaRPr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# Modules </a:t>
            </a:r>
            <a:endParaRPr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from </a:t>
            </a:r>
            <a:r>
              <a:rPr lang="en-GB">
                <a:solidFill>
                  <a:schemeClr val="dk1"/>
                </a:solidFill>
                <a:highlight>
                  <a:srgbClr val="00FF00"/>
                </a:highlight>
                <a:latin typeface="Courier"/>
                <a:ea typeface="Courier"/>
                <a:cs typeface="Courier"/>
                <a:sym typeface="Courier"/>
              </a:rPr>
              <a:t>pygnmi</a:t>
            </a: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.</a:t>
            </a:r>
            <a:r>
              <a:rPr lang="en-GB">
                <a:solidFill>
                  <a:schemeClr val="dk1"/>
                </a:solidFill>
                <a:highlight>
                  <a:srgbClr val="00FFFF"/>
                </a:highlight>
                <a:latin typeface="Courier"/>
                <a:ea typeface="Courier"/>
                <a:cs typeface="Courier"/>
                <a:sym typeface="Courier"/>
              </a:rPr>
              <a:t>client</a:t>
            </a: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import </a:t>
            </a:r>
            <a:r>
              <a:rPr lang="en-GB">
                <a:solidFill>
                  <a:schemeClr val="dk1"/>
                </a:solidFill>
                <a:highlight>
                  <a:srgbClr val="FFFF00"/>
                </a:highlight>
                <a:latin typeface="Courier"/>
                <a:ea typeface="Courier"/>
                <a:cs typeface="Courier"/>
                <a:sym typeface="Courier"/>
              </a:rPr>
              <a:t>gNMIclient</a:t>
            </a: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, </a:t>
            </a:r>
            <a:r>
              <a:rPr lang="en-GB">
                <a:solidFill>
                  <a:srgbClr val="FFFFFF"/>
                </a:solidFill>
                <a:highlight>
                  <a:srgbClr val="4A86E8"/>
                </a:highlight>
                <a:latin typeface="Courier"/>
                <a:ea typeface="Courier"/>
                <a:cs typeface="Courier"/>
                <a:sym typeface="Courier"/>
              </a:rPr>
              <a:t>telemetryParser</a:t>
            </a:r>
            <a:endParaRPr>
              <a:solidFill>
                <a:srgbClr val="FFFFFF"/>
              </a:solidFill>
              <a:highlight>
                <a:srgbClr val="4A86E8"/>
              </a:highlight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# Variables</a:t>
            </a:r>
            <a:endParaRPr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rgbClr val="980000"/>
                </a:solidFill>
                <a:latin typeface="Courier"/>
                <a:ea typeface="Courier"/>
                <a:cs typeface="Courier"/>
                <a:sym typeface="Courier"/>
              </a:rPr>
              <a:t>host</a:t>
            </a: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= ('fd17:625c:f037:2::100',6030)</a:t>
            </a:r>
            <a:endParaRPr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# Body</a:t>
            </a:r>
            <a:endParaRPr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if __name__ == '__main__':</a:t>
            </a:r>
            <a:endParaRPr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   with </a:t>
            </a:r>
            <a:r>
              <a:rPr lang="en-GB">
                <a:solidFill>
                  <a:schemeClr val="dk1"/>
                </a:solidFill>
                <a:highlight>
                  <a:srgbClr val="FFFF00"/>
                </a:highlight>
                <a:latin typeface="Courier"/>
                <a:ea typeface="Courier"/>
                <a:cs typeface="Courier"/>
                <a:sym typeface="Courier"/>
              </a:rPr>
              <a:t>gNMIclient</a:t>
            </a: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(target=host, username='aaa', password='aaa', insecure=True) as gc:</a:t>
            </a:r>
            <a:endParaRPr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       </a:t>
            </a:r>
            <a:r>
              <a:rPr lang="en-GB">
                <a:solidFill>
                  <a:srgbClr val="6AA84F"/>
                </a:solidFill>
                <a:latin typeface="Courier"/>
                <a:ea typeface="Courier"/>
                <a:cs typeface="Courier"/>
                <a:sym typeface="Courier"/>
              </a:rPr>
              <a:t>response</a:t>
            </a: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= gc.subscribe(subscribe=</a:t>
            </a:r>
            <a:r>
              <a:rPr lang="en-GB">
                <a:solidFill>
                  <a:srgbClr val="FFFFFF"/>
                </a:solidFill>
                <a:highlight>
                  <a:srgbClr val="FF00FF"/>
                </a:highlight>
                <a:latin typeface="Courier"/>
                <a:ea typeface="Courier"/>
                <a:cs typeface="Courier"/>
                <a:sym typeface="Courier"/>
              </a:rPr>
              <a:t>subscribe</a:t>
            </a: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)</a:t>
            </a:r>
            <a:endParaRPr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       for telemetry_entry in </a:t>
            </a:r>
            <a:r>
              <a:rPr lang="en-GB">
                <a:solidFill>
                  <a:srgbClr val="6AA84F"/>
                </a:solidFill>
                <a:latin typeface="Courier"/>
                <a:ea typeface="Courier"/>
                <a:cs typeface="Courier"/>
                <a:sym typeface="Courier"/>
              </a:rPr>
              <a:t>response</a:t>
            </a: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:</a:t>
            </a:r>
            <a:endParaRPr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           print(</a:t>
            </a:r>
            <a:r>
              <a:rPr lang="en-GB">
                <a:solidFill>
                  <a:srgbClr val="FFFFFF"/>
                </a:solidFill>
                <a:highlight>
                  <a:srgbClr val="4A86E8"/>
                </a:highlight>
                <a:latin typeface="Courier"/>
                <a:ea typeface="Courier"/>
                <a:cs typeface="Courier"/>
                <a:sym typeface="Courier"/>
              </a:rPr>
              <a:t>telemetryParser</a:t>
            </a:r>
            <a:r>
              <a:rPr lang="en-GB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(telemetry_entry))</a:t>
            </a:r>
            <a:endParaRPr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410" name="Google Shape;410;p35"/>
          <p:cNvSpPr/>
          <p:nvPr/>
        </p:nvSpPr>
        <p:spPr>
          <a:xfrm>
            <a:off x="691670" y="1712375"/>
            <a:ext cx="10746300" cy="380700"/>
          </a:xfrm>
          <a:prstGeom prst="rect">
            <a:avLst/>
          </a:prstGeom>
          <a:solidFill>
            <a:srgbClr val="0070C0"/>
          </a:solidFill>
          <a:ln cap="flat" cmpd="sng" w="2857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72000" spcFirstLastPara="1" rIns="91425" wrap="square" tIns="72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Code example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6"/>
          <p:cNvSpPr txBox="1"/>
          <p:nvPr>
            <p:ph type="title"/>
          </p:nvPr>
        </p:nvSpPr>
        <p:spPr>
          <a:xfrm>
            <a:off x="838200" y="80646"/>
            <a:ext cx="10515600" cy="75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/>
              <a:buNone/>
            </a:pPr>
            <a:r>
              <a:rPr lang="en-GB" sz="3200">
                <a:latin typeface="Trebuchet MS"/>
                <a:ea typeface="Trebuchet MS"/>
                <a:cs typeface="Trebuchet MS"/>
                <a:sym typeface="Trebuchet MS"/>
              </a:rPr>
              <a:t>How can pygnmi help with network automation?</a:t>
            </a:r>
            <a:endParaRPr sz="3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16" name="Google Shape;416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062" y="6508839"/>
            <a:ext cx="1866900" cy="314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7" name="Google Shape;417;p36"/>
          <p:cNvCxnSpPr/>
          <p:nvPr/>
        </p:nvCxnSpPr>
        <p:spPr>
          <a:xfrm>
            <a:off x="0" y="6442165"/>
            <a:ext cx="12192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18" name="Google Shape;418;p36"/>
          <p:cNvSpPr/>
          <p:nvPr/>
        </p:nvSpPr>
        <p:spPr>
          <a:xfrm>
            <a:off x="0" y="847044"/>
            <a:ext cx="12192000" cy="45600"/>
          </a:xfrm>
          <a:prstGeom prst="rect">
            <a:avLst/>
          </a:prstGeom>
          <a:gradFill>
            <a:gsLst>
              <a:gs pos="0">
                <a:schemeClr val="lt1"/>
              </a:gs>
              <a:gs pos="50000">
                <a:schemeClr val="lt2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36"/>
          <p:cNvSpPr txBox="1"/>
          <p:nvPr/>
        </p:nvSpPr>
        <p:spPr>
          <a:xfrm>
            <a:off x="9658934" y="6467475"/>
            <a:ext cx="2533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© 2020, karneliuk.com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20" name="Google Shape;420;p36"/>
          <p:cNvSpPr/>
          <p:nvPr/>
        </p:nvSpPr>
        <p:spPr>
          <a:xfrm>
            <a:off x="691662" y="5880249"/>
            <a:ext cx="10662000" cy="3807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72000" spcFirstLastPara="1" rIns="91425" wrap="square" tIns="72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https://training.karneliuk.com</a:t>
            </a:r>
            <a:r>
              <a:rPr lang="en-GB" sz="160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/>
          </a:p>
        </p:txBody>
      </p:sp>
      <p:sp>
        <p:nvSpPr>
          <p:cNvPr id="421" name="Google Shape;421;p36"/>
          <p:cNvSpPr txBox="1"/>
          <p:nvPr/>
        </p:nvSpPr>
        <p:spPr>
          <a:xfrm>
            <a:off x="838200" y="1188445"/>
            <a:ext cx="10515600" cy="6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Trebuchet MS"/>
                <a:ea typeface="Trebuchet MS"/>
                <a:cs typeface="Trebuchet MS"/>
                <a:sym typeface="Trebuchet MS"/>
              </a:rPr>
              <a:t>Join us to learn much more about network automaton: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2" name="Google Shape;422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85100" y="1645751"/>
            <a:ext cx="7421808" cy="4174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Google Shape;427;p37"/>
          <p:cNvPicPr preferRelativeResize="0"/>
          <p:nvPr/>
        </p:nvPicPr>
        <p:blipFill rotWithShape="1">
          <a:blip r:embed="rId3">
            <a:alphaModFix/>
          </a:blip>
          <a:srcRect b="7982" l="0" r="0" t="18784"/>
          <a:stretch/>
        </p:blipFill>
        <p:spPr>
          <a:xfrm>
            <a:off x="0" y="463125"/>
            <a:ext cx="12192000" cy="5961751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37"/>
          <p:cNvSpPr/>
          <p:nvPr/>
        </p:nvSpPr>
        <p:spPr>
          <a:xfrm>
            <a:off x="0" y="2021100"/>
            <a:ext cx="12192000" cy="4229400"/>
          </a:xfrm>
          <a:prstGeom prst="rect">
            <a:avLst/>
          </a:prstGeom>
          <a:solidFill>
            <a:srgbClr val="000000">
              <a:alpha val="82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37"/>
          <p:cNvSpPr txBox="1"/>
          <p:nvPr>
            <p:ph type="ctrTitle"/>
          </p:nvPr>
        </p:nvSpPr>
        <p:spPr>
          <a:xfrm>
            <a:off x="1524000" y="1424988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rebuchet MS"/>
              <a:buNone/>
            </a:pPr>
            <a:r>
              <a:rPr lang="en-GB" sz="4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Thank you very much for your attention!</a:t>
            </a:r>
            <a:endParaRPr b="1" sz="2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30" name="Google Shape;430;p37"/>
          <p:cNvSpPr txBox="1"/>
          <p:nvPr>
            <p:ph idx="1" type="subTitle"/>
          </p:nvPr>
        </p:nvSpPr>
        <p:spPr>
          <a:xfrm>
            <a:off x="6668275" y="4487100"/>
            <a:ext cx="53994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GB" sz="2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You can reach us on: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GB" sz="2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Web: </a:t>
            </a:r>
            <a:r>
              <a:rPr lang="en-GB" sz="2200" u="sng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https://karneliuk.com/</a:t>
            </a:r>
            <a:endParaRPr sz="2200">
              <a:solidFill>
                <a:srgbClr val="0070C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GB" sz="2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Mail: </a:t>
            </a:r>
            <a:r>
              <a:rPr lang="en-GB" sz="2200" u="sng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training@karneliuk.com</a:t>
            </a:r>
            <a:endParaRPr sz="2200">
              <a:solidFill>
                <a:srgbClr val="0070C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GB" sz="2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Phone: </a:t>
            </a:r>
            <a:r>
              <a:rPr lang="en-GB" sz="220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+44 7752 159339</a:t>
            </a:r>
            <a:endParaRPr>
              <a:solidFill>
                <a:srgbClr val="0070C0"/>
              </a:solidFill>
            </a:endParaRPr>
          </a:p>
        </p:txBody>
      </p:sp>
      <p:pic>
        <p:nvPicPr>
          <p:cNvPr id="431" name="Google Shape;431;p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62550" y="81280"/>
            <a:ext cx="1866900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37"/>
          <p:cNvSpPr/>
          <p:nvPr/>
        </p:nvSpPr>
        <p:spPr>
          <a:xfrm>
            <a:off x="0" y="417416"/>
            <a:ext cx="12192000" cy="45600"/>
          </a:xfrm>
          <a:prstGeom prst="rect">
            <a:avLst/>
          </a:prstGeom>
          <a:gradFill>
            <a:gsLst>
              <a:gs pos="0">
                <a:schemeClr val="lt1"/>
              </a:gs>
              <a:gs pos="50000">
                <a:schemeClr val="lt2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37"/>
          <p:cNvSpPr/>
          <p:nvPr/>
        </p:nvSpPr>
        <p:spPr>
          <a:xfrm>
            <a:off x="0" y="6424884"/>
            <a:ext cx="12192000" cy="45600"/>
          </a:xfrm>
          <a:prstGeom prst="rect">
            <a:avLst/>
          </a:prstGeom>
          <a:gradFill>
            <a:gsLst>
              <a:gs pos="0">
                <a:schemeClr val="lt1"/>
              </a:gs>
              <a:gs pos="50000">
                <a:schemeClr val="lt2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37"/>
          <p:cNvSpPr txBox="1"/>
          <p:nvPr/>
        </p:nvSpPr>
        <p:spPr>
          <a:xfrm>
            <a:off x="9658934" y="6467475"/>
            <a:ext cx="2533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© 2020, karneliuk.com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Google Shape;439;p38"/>
          <p:cNvPicPr preferRelativeResize="0"/>
          <p:nvPr/>
        </p:nvPicPr>
        <p:blipFill rotWithShape="1">
          <a:blip r:embed="rId3">
            <a:alphaModFix/>
          </a:blip>
          <a:srcRect b="12775" l="0" r="0" t="19053"/>
          <a:stretch/>
        </p:blipFill>
        <p:spPr>
          <a:xfrm>
            <a:off x="0" y="876850"/>
            <a:ext cx="12192000" cy="5549524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38"/>
          <p:cNvSpPr txBox="1"/>
          <p:nvPr>
            <p:ph type="title"/>
          </p:nvPr>
        </p:nvSpPr>
        <p:spPr>
          <a:xfrm>
            <a:off x="838200" y="80650"/>
            <a:ext cx="7626900" cy="75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</a:pPr>
            <a:r>
              <a:rPr lang="en-GB" sz="3600">
                <a:latin typeface="Trebuchet MS"/>
                <a:ea typeface="Trebuchet MS"/>
                <a:cs typeface="Trebuchet MS"/>
                <a:sym typeface="Trebuchet MS"/>
              </a:rPr>
              <a:t>About karneliuk.com</a:t>
            </a:r>
            <a:endParaRPr sz="3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41" name="Google Shape;441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062" y="6508839"/>
            <a:ext cx="1866900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38"/>
          <p:cNvSpPr/>
          <p:nvPr/>
        </p:nvSpPr>
        <p:spPr>
          <a:xfrm>
            <a:off x="0" y="847044"/>
            <a:ext cx="12192000" cy="45600"/>
          </a:xfrm>
          <a:prstGeom prst="rect">
            <a:avLst/>
          </a:prstGeom>
          <a:gradFill>
            <a:gsLst>
              <a:gs pos="0">
                <a:schemeClr val="lt1"/>
              </a:gs>
              <a:gs pos="50000">
                <a:schemeClr val="lt2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38"/>
          <p:cNvSpPr/>
          <p:nvPr/>
        </p:nvSpPr>
        <p:spPr>
          <a:xfrm>
            <a:off x="223519" y="4850674"/>
            <a:ext cx="11707200" cy="13929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38"/>
          <p:cNvSpPr txBox="1"/>
          <p:nvPr/>
        </p:nvSpPr>
        <p:spPr>
          <a:xfrm>
            <a:off x="5060713" y="4815082"/>
            <a:ext cx="221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Our expertise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45" name="Google Shape;445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2698" y="5150334"/>
            <a:ext cx="951004" cy="652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9002" y="5926644"/>
            <a:ext cx="859640" cy="134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3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372399" y="5399739"/>
            <a:ext cx="874700" cy="172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3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251713" y="5726003"/>
            <a:ext cx="1116072" cy="558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3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240485" y="5083995"/>
            <a:ext cx="1103244" cy="70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3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370321" y="5856246"/>
            <a:ext cx="973409" cy="245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3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224701" y="5118252"/>
            <a:ext cx="633549" cy="633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38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073810" y="5158725"/>
            <a:ext cx="2032239" cy="997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38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415939" y="5832697"/>
            <a:ext cx="1137793" cy="335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38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6596208" y="5064953"/>
            <a:ext cx="564316" cy="584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38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6781117" y="4981262"/>
            <a:ext cx="2255367" cy="836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38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8571617" y="5187942"/>
            <a:ext cx="1312598" cy="38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38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5582740" y="5267924"/>
            <a:ext cx="966562" cy="23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38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9970029" y="5083995"/>
            <a:ext cx="694509" cy="593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38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9923732" y="5778710"/>
            <a:ext cx="903791" cy="2620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0" name="Google Shape;460;p38"/>
          <p:cNvCxnSpPr/>
          <p:nvPr/>
        </p:nvCxnSpPr>
        <p:spPr>
          <a:xfrm>
            <a:off x="0" y="6442165"/>
            <a:ext cx="12192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61" name="Google Shape;461;p38"/>
          <p:cNvSpPr txBox="1"/>
          <p:nvPr/>
        </p:nvSpPr>
        <p:spPr>
          <a:xfrm>
            <a:off x="9658934" y="6467475"/>
            <a:ext cx="2533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© 2020, karneliuk.com</a:t>
            </a:r>
            <a:endParaRPr/>
          </a:p>
        </p:txBody>
      </p:sp>
      <p:pic>
        <p:nvPicPr>
          <p:cNvPr id="462" name="Google Shape;462;p38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10920344" y="5710273"/>
            <a:ext cx="916305" cy="364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38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10727369" y="5186671"/>
            <a:ext cx="1135877" cy="256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38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3920138" y="5191612"/>
            <a:ext cx="766881" cy="466018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38"/>
          <p:cNvSpPr/>
          <p:nvPr/>
        </p:nvSpPr>
        <p:spPr>
          <a:xfrm>
            <a:off x="8785400" y="1091300"/>
            <a:ext cx="3145200" cy="35565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38"/>
          <p:cNvSpPr txBox="1"/>
          <p:nvPr/>
        </p:nvSpPr>
        <p:spPr>
          <a:xfrm>
            <a:off x="9104207" y="1167525"/>
            <a:ext cx="25332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Our happy customers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67" name="Google Shape;467;p38"/>
          <p:cNvSpPr/>
          <p:nvPr/>
        </p:nvSpPr>
        <p:spPr>
          <a:xfrm>
            <a:off x="223525" y="1091300"/>
            <a:ext cx="4102800" cy="35601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38"/>
          <p:cNvSpPr txBox="1"/>
          <p:nvPr/>
        </p:nvSpPr>
        <p:spPr>
          <a:xfrm>
            <a:off x="1166719" y="1150717"/>
            <a:ext cx="221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Training services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69" name="Google Shape;469;p3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957574" y="1636400"/>
            <a:ext cx="1312600" cy="259232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38"/>
          <p:cNvSpPr txBox="1"/>
          <p:nvPr/>
        </p:nvSpPr>
        <p:spPr>
          <a:xfrm>
            <a:off x="284875" y="1585316"/>
            <a:ext cx="3980100" cy="30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Regular trainings:</a:t>
            </a:r>
            <a:endParaRPr b="1"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-"/>
            </a:pPr>
            <a:r>
              <a:rPr lang="en-GB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Network automation live online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-"/>
            </a:pPr>
            <a:r>
              <a:rPr lang="en-GB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Network automation self-paced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Corporate trainings:</a:t>
            </a:r>
            <a:endParaRPr b="1"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-"/>
            </a:pPr>
            <a:r>
              <a:rPr lang="en-GB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Network automation tailored to company network vendors (e.g. Nokia, Arista, Cisco, Cumulus, etc)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Individual sessions:</a:t>
            </a:r>
            <a:endParaRPr b="1"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-"/>
            </a:pPr>
            <a:r>
              <a:rPr lang="en-GB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Ad-hoc consultancy for a specific technologies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71" name="Google Shape;471;p38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6854251" y="5721176"/>
            <a:ext cx="1312598" cy="318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38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8254638" y="5708962"/>
            <a:ext cx="1581300" cy="40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38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5601900" y="5624600"/>
            <a:ext cx="1354203" cy="62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38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9161975" y="1954450"/>
            <a:ext cx="90380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38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10270174" y="1965407"/>
            <a:ext cx="1527224" cy="75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38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8957575" y="2896688"/>
            <a:ext cx="1497319" cy="55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596673" y="2736376"/>
            <a:ext cx="1103250" cy="757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38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10471200" y="1642775"/>
            <a:ext cx="1354199" cy="34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38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9029137" y="3741524"/>
            <a:ext cx="1354200" cy="378281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38"/>
          <p:cNvSpPr/>
          <p:nvPr/>
        </p:nvSpPr>
        <p:spPr>
          <a:xfrm>
            <a:off x="4486325" y="1073800"/>
            <a:ext cx="4144800" cy="35601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38"/>
          <p:cNvSpPr txBox="1"/>
          <p:nvPr/>
        </p:nvSpPr>
        <p:spPr>
          <a:xfrm>
            <a:off x="5326137" y="1150725"/>
            <a:ext cx="2533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Consulting services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82" name="Google Shape;482;p38"/>
          <p:cNvSpPr txBox="1"/>
          <p:nvPr/>
        </p:nvSpPr>
        <p:spPr>
          <a:xfrm>
            <a:off x="4565822" y="1564663"/>
            <a:ext cx="3980100" cy="30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Network automation:</a:t>
            </a:r>
            <a:endParaRPr b="1"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-"/>
            </a:pPr>
            <a:r>
              <a:rPr lang="en-GB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Advisory on automation tools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-"/>
            </a:pPr>
            <a:r>
              <a:rPr lang="en-GB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Development of automation tools and integration in your network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Network technologies:</a:t>
            </a:r>
            <a:endParaRPr b="1"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-"/>
            </a:pPr>
            <a:r>
              <a:rPr lang="en-GB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Audit and analysis of your network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-"/>
            </a:pPr>
            <a:r>
              <a:rPr lang="en-GB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Design and testing (Nokia, Arista, Cisco, Cumulus) for service providers and data centres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-"/>
            </a:pPr>
            <a:r>
              <a:rPr lang="en-GB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Documentation (design, configuration, slide decks)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-"/>
            </a:pPr>
            <a:r>
              <a:rPr lang="en-GB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Integration and optimisation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83" name="Google Shape;483;p38"/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10492000" y="3777053"/>
            <a:ext cx="1312601" cy="250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Google Shape;488;p39"/>
          <p:cNvPicPr preferRelativeResize="0"/>
          <p:nvPr/>
        </p:nvPicPr>
        <p:blipFill rotWithShape="1">
          <a:blip r:embed="rId3">
            <a:alphaModFix/>
          </a:blip>
          <a:srcRect b="7982" l="0" r="0" t="18784"/>
          <a:stretch/>
        </p:blipFill>
        <p:spPr>
          <a:xfrm>
            <a:off x="0" y="463125"/>
            <a:ext cx="12192000" cy="5961751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39"/>
          <p:cNvSpPr/>
          <p:nvPr/>
        </p:nvSpPr>
        <p:spPr>
          <a:xfrm>
            <a:off x="0" y="2021100"/>
            <a:ext cx="12192000" cy="4229400"/>
          </a:xfrm>
          <a:prstGeom prst="rect">
            <a:avLst/>
          </a:prstGeom>
          <a:solidFill>
            <a:srgbClr val="000000">
              <a:alpha val="82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39"/>
          <p:cNvSpPr txBox="1"/>
          <p:nvPr>
            <p:ph type="ctrTitle"/>
          </p:nvPr>
        </p:nvSpPr>
        <p:spPr>
          <a:xfrm>
            <a:off x="1524000" y="1424988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rebuchet MS"/>
              <a:buNone/>
            </a:pPr>
            <a:r>
              <a:rPr lang="en-GB" sz="4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BACK UP</a:t>
            </a:r>
            <a:endParaRPr b="1" sz="2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91" name="Google Shape;491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62550" y="81280"/>
            <a:ext cx="1866900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39"/>
          <p:cNvSpPr/>
          <p:nvPr/>
        </p:nvSpPr>
        <p:spPr>
          <a:xfrm>
            <a:off x="0" y="417416"/>
            <a:ext cx="12192000" cy="45600"/>
          </a:xfrm>
          <a:prstGeom prst="rect">
            <a:avLst/>
          </a:prstGeom>
          <a:gradFill>
            <a:gsLst>
              <a:gs pos="0">
                <a:schemeClr val="lt1"/>
              </a:gs>
              <a:gs pos="50000">
                <a:schemeClr val="lt2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39"/>
          <p:cNvSpPr/>
          <p:nvPr/>
        </p:nvSpPr>
        <p:spPr>
          <a:xfrm>
            <a:off x="0" y="6424884"/>
            <a:ext cx="12192000" cy="45600"/>
          </a:xfrm>
          <a:prstGeom prst="rect">
            <a:avLst/>
          </a:prstGeom>
          <a:gradFill>
            <a:gsLst>
              <a:gs pos="0">
                <a:schemeClr val="lt1"/>
              </a:gs>
              <a:gs pos="50000">
                <a:schemeClr val="lt2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39"/>
          <p:cNvSpPr txBox="1"/>
          <p:nvPr/>
        </p:nvSpPr>
        <p:spPr>
          <a:xfrm>
            <a:off x="9658934" y="6467475"/>
            <a:ext cx="2533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© 2020, karneliuk.com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40"/>
          <p:cNvSpPr txBox="1"/>
          <p:nvPr>
            <p:ph type="title"/>
          </p:nvPr>
        </p:nvSpPr>
        <p:spPr>
          <a:xfrm>
            <a:off x="838200" y="80646"/>
            <a:ext cx="10515600" cy="75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/>
              <a:buNone/>
            </a:pPr>
            <a:r>
              <a:rPr lang="en-GB" sz="3200">
                <a:latin typeface="Trebuchet MS"/>
                <a:ea typeface="Trebuchet MS"/>
                <a:cs typeface="Trebuchet MS"/>
                <a:sym typeface="Trebuchet MS"/>
              </a:rPr>
              <a:t>How can pygnmi help with network automation?</a:t>
            </a:r>
            <a:endParaRPr sz="3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00" name="Google Shape;500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062" y="6508839"/>
            <a:ext cx="1866900" cy="314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1" name="Google Shape;501;p40"/>
          <p:cNvCxnSpPr/>
          <p:nvPr/>
        </p:nvCxnSpPr>
        <p:spPr>
          <a:xfrm>
            <a:off x="0" y="6442165"/>
            <a:ext cx="12192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02" name="Google Shape;502;p40"/>
          <p:cNvSpPr/>
          <p:nvPr/>
        </p:nvSpPr>
        <p:spPr>
          <a:xfrm>
            <a:off x="0" y="847044"/>
            <a:ext cx="12192000" cy="45600"/>
          </a:xfrm>
          <a:prstGeom prst="rect">
            <a:avLst/>
          </a:prstGeom>
          <a:gradFill>
            <a:gsLst>
              <a:gs pos="0">
                <a:schemeClr val="lt1"/>
              </a:gs>
              <a:gs pos="50000">
                <a:schemeClr val="lt2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40"/>
          <p:cNvSpPr txBox="1"/>
          <p:nvPr/>
        </p:nvSpPr>
        <p:spPr>
          <a:xfrm>
            <a:off x="9658934" y="6467475"/>
            <a:ext cx="2533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© 2020, karneliuk.com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04" name="Google Shape;504;p40"/>
          <p:cNvSpPr txBox="1"/>
          <p:nvPr/>
        </p:nvSpPr>
        <p:spPr>
          <a:xfrm>
            <a:off x="838200" y="1188445"/>
            <a:ext cx="10515600" cy="6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Trebuchet MS"/>
                <a:ea typeface="Trebuchet MS"/>
                <a:cs typeface="Trebuchet MS"/>
                <a:sym typeface="Trebuchet MS"/>
              </a:rPr>
              <a:t>Useful links:</a:t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rebuchet MS"/>
              <a:buChar char="-"/>
            </a:pPr>
            <a:r>
              <a:rPr lang="en-GB" sz="2800">
                <a:latin typeface="Trebuchet MS"/>
                <a:ea typeface="Trebuchet MS"/>
                <a:cs typeface="Trebuchet MS"/>
                <a:sym typeface="Trebuchet MS"/>
              </a:rPr>
              <a:t>GitHub: </a:t>
            </a:r>
            <a:r>
              <a:rPr lang="en-GB" sz="2800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https://github.com/akarneliuk/pygnmi</a:t>
            </a:r>
            <a:r>
              <a:rPr lang="en-GB" sz="280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rebuchet MS"/>
              <a:buChar char="-"/>
            </a:pPr>
            <a:r>
              <a:rPr lang="en-GB" sz="2800">
                <a:latin typeface="Trebuchet MS"/>
                <a:ea typeface="Trebuchet MS"/>
                <a:cs typeface="Trebuchet MS"/>
                <a:sym typeface="Trebuchet MS"/>
              </a:rPr>
              <a:t>PyPI: </a:t>
            </a:r>
            <a:r>
              <a:rPr lang="en-GB" sz="2800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5"/>
              </a:rPr>
              <a:t>https://pypi.org/project/pygnmi/</a:t>
            </a:r>
            <a:r>
              <a:rPr lang="en-GB" sz="280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rebuchet MS"/>
              <a:buChar char="-"/>
            </a:pPr>
            <a:r>
              <a:rPr lang="en-GB" sz="2800">
                <a:latin typeface="Trebuchet MS"/>
                <a:ea typeface="Trebuchet MS"/>
                <a:cs typeface="Trebuchet MS"/>
                <a:sym typeface="Trebuchet MS"/>
              </a:rPr>
              <a:t>Video tutorial: </a:t>
            </a:r>
            <a:r>
              <a:rPr lang="en-GB" sz="2800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6"/>
              </a:rPr>
              <a:t>https://www.youtube.com/watch?v=NooE_uHIgys&amp;list=PLsTgo2tBPnTwmeP9zsd8B_tZR-kbguvla</a:t>
            </a:r>
            <a:r>
              <a:rPr lang="en-GB" sz="280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rebuchet MS"/>
              <a:buChar char="-"/>
            </a:pPr>
            <a:r>
              <a:rPr lang="en-GB" sz="2800">
                <a:latin typeface="Trebuchet MS"/>
                <a:ea typeface="Trebuchet MS"/>
                <a:cs typeface="Trebuchet MS"/>
                <a:sym typeface="Trebuchet MS"/>
              </a:rPr>
              <a:t>Blog: </a:t>
            </a:r>
            <a:r>
              <a:rPr lang="en-GB" sz="2800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7"/>
              </a:rPr>
              <a:t>https://karneliuk.com</a:t>
            </a:r>
            <a:r>
              <a:rPr lang="en-GB" sz="280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41"/>
          <p:cNvSpPr txBox="1"/>
          <p:nvPr>
            <p:ph type="title"/>
          </p:nvPr>
        </p:nvSpPr>
        <p:spPr>
          <a:xfrm>
            <a:off x="838200" y="80650"/>
            <a:ext cx="11123400" cy="75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/>
              <a:buNone/>
            </a:pPr>
            <a:r>
              <a:rPr lang="en-GB" sz="3200">
                <a:latin typeface="Trebuchet MS"/>
                <a:ea typeface="Trebuchet MS"/>
                <a:cs typeface="Trebuchet MS"/>
                <a:sym typeface="Trebuchet MS"/>
              </a:rPr>
              <a:t>How can pygnmi help with network automation?</a:t>
            </a:r>
            <a:endParaRPr sz="3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10" name="Google Shape;510;p41"/>
          <p:cNvSpPr txBox="1"/>
          <p:nvPr>
            <p:ph idx="1" type="body"/>
          </p:nvPr>
        </p:nvSpPr>
        <p:spPr>
          <a:xfrm>
            <a:off x="990600" y="1188446"/>
            <a:ext cx="10515600" cy="5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GB">
                <a:latin typeface="Trebuchet MS"/>
                <a:ea typeface="Trebuchet MS"/>
                <a:cs typeface="Trebuchet MS"/>
                <a:sym typeface="Trebuchet MS"/>
              </a:rPr>
              <a:t>Demo topology:</a:t>
            </a:r>
            <a:endParaRPr/>
          </a:p>
        </p:txBody>
      </p:sp>
      <p:pic>
        <p:nvPicPr>
          <p:cNvPr id="511" name="Google Shape;511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062" y="6508839"/>
            <a:ext cx="1866900" cy="314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2" name="Google Shape;512;p41"/>
          <p:cNvCxnSpPr/>
          <p:nvPr/>
        </p:nvCxnSpPr>
        <p:spPr>
          <a:xfrm>
            <a:off x="0" y="6442165"/>
            <a:ext cx="12192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13" name="Google Shape;513;p41"/>
          <p:cNvSpPr/>
          <p:nvPr/>
        </p:nvSpPr>
        <p:spPr>
          <a:xfrm>
            <a:off x="0" y="847044"/>
            <a:ext cx="12192000" cy="45600"/>
          </a:xfrm>
          <a:prstGeom prst="rect">
            <a:avLst/>
          </a:prstGeom>
          <a:gradFill>
            <a:gsLst>
              <a:gs pos="0">
                <a:schemeClr val="lt1"/>
              </a:gs>
              <a:gs pos="50000">
                <a:schemeClr val="lt2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41"/>
          <p:cNvSpPr txBox="1"/>
          <p:nvPr/>
        </p:nvSpPr>
        <p:spPr>
          <a:xfrm>
            <a:off x="9658934" y="6467475"/>
            <a:ext cx="2533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© 2020, karneliuk.com</a:t>
            </a:r>
            <a:endParaRPr/>
          </a:p>
        </p:txBody>
      </p:sp>
      <p:pic>
        <p:nvPicPr>
          <p:cNvPr id="515" name="Google Shape;515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28360" y="4556950"/>
            <a:ext cx="1225800" cy="122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16" name="Google Shape;516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25185" y="1147125"/>
            <a:ext cx="812850" cy="1083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17" name="Google Shape;517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09085" y="4556950"/>
            <a:ext cx="1225800" cy="122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cxnSp>
        <p:nvCxnSpPr>
          <p:cNvPr id="518" name="Google Shape;518;p41"/>
          <p:cNvCxnSpPr/>
          <p:nvPr/>
        </p:nvCxnSpPr>
        <p:spPr>
          <a:xfrm>
            <a:off x="1510810" y="3666125"/>
            <a:ext cx="88416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19" name="Google Shape;519;p41"/>
          <p:cNvCxnSpPr>
            <a:stCxn id="515" idx="3"/>
            <a:endCxn id="517" idx="1"/>
          </p:cNvCxnSpPr>
          <p:nvPr/>
        </p:nvCxnSpPr>
        <p:spPr>
          <a:xfrm>
            <a:off x="2854160" y="5169850"/>
            <a:ext cx="61548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0" name="Google Shape;520;p41"/>
          <p:cNvCxnSpPr>
            <a:stCxn id="516" idx="2"/>
          </p:cNvCxnSpPr>
          <p:nvPr/>
        </p:nvCxnSpPr>
        <p:spPr>
          <a:xfrm>
            <a:off x="5931610" y="2230925"/>
            <a:ext cx="0" cy="1413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1" name="Google Shape;521;p41"/>
          <p:cNvCxnSpPr>
            <a:endCxn id="515" idx="0"/>
          </p:cNvCxnSpPr>
          <p:nvPr/>
        </p:nvCxnSpPr>
        <p:spPr>
          <a:xfrm>
            <a:off x="2241260" y="3691750"/>
            <a:ext cx="0" cy="8652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2" name="Google Shape;522;p41"/>
          <p:cNvCxnSpPr>
            <a:endCxn id="517" idx="0"/>
          </p:cNvCxnSpPr>
          <p:nvPr/>
        </p:nvCxnSpPr>
        <p:spPr>
          <a:xfrm>
            <a:off x="9621985" y="3691750"/>
            <a:ext cx="0" cy="8652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23" name="Google Shape;523;p41"/>
          <p:cNvSpPr txBox="1"/>
          <p:nvPr/>
        </p:nvSpPr>
        <p:spPr>
          <a:xfrm>
            <a:off x="2241260" y="3666125"/>
            <a:ext cx="2697600" cy="10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rebuchet MS"/>
                <a:ea typeface="Trebuchet MS"/>
                <a:cs typeface="Trebuchet MS"/>
                <a:sym typeface="Trebuchet MS"/>
              </a:rPr>
              <a:t>OOB management: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rebuchet MS"/>
                <a:ea typeface="Trebuchet MS"/>
                <a:cs typeface="Trebuchet MS"/>
                <a:sym typeface="Trebuchet MS"/>
              </a:rPr>
              <a:t>IPv4: 169.254.255.10/24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rebuchet MS"/>
                <a:ea typeface="Trebuchet MS"/>
                <a:cs typeface="Trebuchet MS"/>
                <a:sym typeface="Trebuchet MS"/>
              </a:rPr>
              <a:t>IPv6: FC00:169:254:255::A/64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24" name="Google Shape;524;p41"/>
          <p:cNvSpPr txBox="1"/>
          <p:nvPr/>
        </p:nvSpPr>
        <p:spPr>
          <a:xfrm>
            <a:off x="9609985" y="3691725"/>
            <a:ext cx="2697600" cy="10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rebuchet MS"/>
                <a:ea typeface="Trebuchet MS"/>
                <a:cs typeface="Trebuchet MS"/>
                <a:sym typeface="Trebuchet MS"/>
              </a:rPr>
              <a:t>OOB management: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rebuchet MS"/>
                <a:ea typeface="Trebuchet MS"/>
                <a:cs typeface="Trebuchet MS"/>
                <a:sym typeface="Trebuchet MS"/>
              </a:rPr>
              <a:t>IPv4: 169.254.255.11/24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rebuchet MS"/>
                <a:ea typeface="Trebuchet MS"/>
                <a:cs typeface="Trebuchet MS"/>
                <a:sym typeface="Trebuchet MS"/>
              </a:rPr>
              <a:t>IPv6: FC00:169:254:255::B/64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25" name="Google Shape;525;p41"/>
          <p:cNvSpPr txBox="1"/>
          <p:nvPr/>
        </p:nvSpPr>
        <p:spPr>
          <a:xfrm>
            <a:off x="1834910" y="5782875"/>
            <a:ext cx="812700" cy="5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Trebuchet MS"/>
                <a:ea typeface="Trebuchet MS"/>
                <a:cs typeface="Trebuchet MS"/>
                <a:sym typeface="Trebuchet MS"/>
              </a:rPr>
              <a:t>EOS1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26" name="Google Shape;526;p41"/>
          <p:cNvSpPr txBox="1"/>
          <p:nvPr/>
        </p:nvSpPr>
        <p:spPr>
          <a:xfrm>
            <a:off x="9215635" y="5782750"/>
            <a:ext cx="812700" cy="5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Trebuchet MS"/>
                <a:ea typeface="Trebuchet MS"/>
                <a:cs typeface="Trebuchet MS"/>
                <a:sym typeface="Trebuchet MS"/>
              </a:rPr>
              <a:t>SR1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27" name="Google Shape;527;p41"/>
          <p:cNvSpPr txBox="1"/>
          <p:nvPr/>
        </p:nvSpPr>
        <p:spPr>
          <a:xfrm>
            <a:off x="5931610" y="2230925"/>
            <a:ext cx="2697600" cy="7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rebuchet MS"/>
                <a:ea typeface="Trebuchet MS"/>
                <a:cs typeface="Trebuchet MS"/>
                <a:sym typeface="Trebuchet MS"/>
              </a:rPr>
              <a:t>eth0</a:t>
            </a:r>
            <a:r>
              <a:rPr lang="en-GB">
                <a:latin typeface="Trebuchet MS"/>
                <a:ea typeface="Trebuchet MS"/>
                <a:cs typeface="Trebuchet MS"/>
                <a:sym typeface="Trebuchet MS"/>
              </a:rPr>
              <a:t>: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rebuchet MS"/>
                <a:ea typeface="Trebuchet MS"/>
                <a:cs typeface="Trebuchet MS"/>
                <a:sym typeface="Trebuchet MS"/>
              </a:rPr>
              <a:t>IPv4: 192.168.1.66/24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rebuchet MS"/>
                <a:ea typeface="Trebuchet MS"/>
                <a:cs typeface="Trebuchet MS"/>
                <a:sym typeface="Trebuchet MS"/>
              </a:rPr>
              <a:t>IPv6: FD00:192:168:1::66/64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28" name="Google Shape;528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6610" y="3405375"/>
            <a:ext cx="590025" cy="5900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529" name="Google Shape;529;p41"/>
          <p:cNvSpPr txBox="1"/>
          <p:nvPr/>
        </p:nvSpPr>
        <p:spPr>
          <a:xfrm>
            <a:off x="2854160" y="5168800"/>
            <a:ext cx="1663500" cy="5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rebuchet MS"/>
                <a:ea typeface="Trebuchet MS"/>
                <a:cs typeface="Trebuchet MS"/>
                <a:sym typeface="Trebuchet MS"/>
              </a:rPr>
              <a:t>Ethernet1: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rebuchet MS"/>
                <a:ea typeface="Trebuchet MS"/>
                <a:cs typeface="Trebuchet MS"/>
                <a:sym typeface="Trebuchet MS"/>
              </a:rPr>
              <a:t>IPv4: 10.0.0.0/31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rebuchet MS"/>
                <a:ea typeface="Trebuchet MS"/>
                <a:cs typeface="Trebuchet MS"/>
                <a:sym typeface="Trebuchet MS"/>
              </a:rPr>
              <a:t>IPv6: fc00:10::/64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30" name="Google Shape;530;p41"/>
          <p:cNvSpPr txBox="1"/>
          <p:nvPr/>
        </p:nvSpPr>
        <p:spPr>
          <a:xfrm>
            <a:off x="7284525" y="5169850"/>
            <a:ext cx="1968000" cy="5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rebuchet MS"/>
                <a:ea typeface="Trebuchet MS"/>
                <a:cs typeface="Trebuchet MS"/>
                <a:sym typeface="Trebuchet MS"/>
              </a:rPr>
              <a:t>1/1/c1/1</a:t>
            </a:r>
            <a:r>
              <a:rPr lang="en-GB">
                <a:latin typeface="Trebuchet MS"/>
                <a:ea typeface="Trebuchet MS"/>
                <a:cs typeface="Trebuchet MS"/>
                <a:sym typeface="Trebuchet MS"/>
              </a:rPr>
              <a:t>: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rebuchet MS"/>
                <a:ea typeface="Trebuchet MS"/>
                <a:cs typeface="Trebuchet MS"/>
                <a:sym typeface="Trebuchet MS"/>
              </a:rPr>
              <a:t>IPv4: 10.0.0.1/31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rebuchet MS"/>
                <a:ea typeface="Trebuchet MS"/>
                <a:cs typeface="Trebuchet MS"/>
                <a:sym typeface="Trebuchet MS"/>
              </a:rPr>
              <a:t>IPv6: fc00:10::1/64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31" name="Google Shape;531;p41"/>
          <p:cNvSpPr txBox="1"/>
          <p:nvPr/>
        </p:nvSpPr>
        <p:spPr>
          <a:xfrm>
            <a:off x="10229235" y="4874800"/>
            <a:ext cx="1825800" cy="5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rebuchet MS"/>
                <a:ea typeface="Trebuchet MS"/>
                <a:cs typeface="Trebuchet MS"/>
                <a:sym typeface="Trebuchet MS"/>
              </a:rPr>
              <a:t>system: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rebuchet MS"/>
                <a:ea typeface="Trebuchet MS"/>
                <a:cs typeface="Trebuchet MS"/>
                <a:sym typeface="Trebuchet MS"/>
              </a:rPr>
              <a:t>IPv4: 10.0.255.2/32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32" name="Google Shape;532;p41"/>
          <p:cNvSpPr txBox="1"/>
          <p:nvPr/>
        </p:nvSpPr>
        <p:spPr>
          <a:xfrm>
            <a:off x="-75800" y="4874800"/>
            <a:ext cx="1825800" cy="5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rebuchet MS"/>
                <a:ea typeface="Trebuchet MS"/>
                <a:cs typeface="Trebuchet MS"/>
                <a:sym typeface="Trebuchet MS"/>
              </a:rPr>
              <a:t>Loopback 0</a:t>
            </a:r>
            <a:r>
              <a:rPr lang="en-GB">
                <a:latin typeface="Trebuchet MS"/>
                <a:ea typeface="Trebuchet MS"/>
                <a:cs typeface="Trebuchet MS"/>
                <a:sym typeface="Trebuchet MS"/>
              </a:rPr>
              <a:t>: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rebuchet MS"/>
                <a:ea typeface="Trebuchet MS"/>
                <a:cs typeface="Trebuchet MS"/>
                <a:sym typeface="Trebuchet MS"/>
              </a:rPr>
              <a:t>IPv4: 10.0.255.1/32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33" name="Google Shape;533;p41"/>
          <p:cNvPicPr preferRelativeResize="0"/>
          <p:nvPr/>
        </p:nvPicPr>
        <p:blipFill rotWithShape="1">
          <a:blip r:embed="rId6">
            <a:alphaModFix/>
          </a:blip>
          <a:srcRect b="23672" l="0" r="0" t="27877"/>
          <a:stretch/>
        </p:blipFill>
        <p:spPr>
          <a:xfrm>
            <a:off x="1323825" y="4109662"/>
            <a:ext cx="812700" cy="393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41"/>
          <p:cNvPicPr preferRelativeResize="0"/>
          <p:nvPr/>
        </p:nvPicPr>
        <p:blipFill rotWithShape="1">
          <a:blip r:embed="rId6">
            <a:alphaModFix/>
          </a:blip>
          <a:srcRect b="23672" l="0" r="0" t="27877"/>
          <a:stretch/>
        </p:blipFill>
        <p:spPr>
          <a:xfrm>
            <a:off x="8660950" y="4109650"/>
            <a:ext cx="812700" cy="393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4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41444" y="1311475"/>
            <a:ext cx="1006806" cy="75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5"/>
          <p:cNvPicPr preferRelativeResize="0"/>
          <p:nvPr/>
        </p:nvPicPr>
        <p:blipFill rotWithShape="1">
          <a:blip r:embed="rId3">
            <a:alphaModFix/>
          </a:blip>
          <a:srcRect b="12775" l="0" r="0" t="19053"/>
          <a:stretch/>
        </p:blipFill>
        <p:spPr>
          <a:xfrm>
            <a:off x="0" y="876850"/>
            <a:ext cx="12192000" cy="5549524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/>
          <p:nvPr/>
        </p:nvSpPr>
        <p:spPr>
          <a:xfrm>
            <a:off x="-13950" y="2132675"/>
            <a:ext cx="12192000" cy="2306400"/>
          </a:xfrm>
          <a:prstGeom prst="rect">
            <a:avLst/>
          </a:prstGeom>
          <a:solidFill>
            <a:srgbClr val="000000">
              <a:alpha val="82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5"/>
          <p:cNvSpPr txBox="1"/>
          <p:nvPr>
            <p:ph type="ctrTitle"/>
          </p:nvPr>
        </p:nvSpPr>
        <p:spPr>
          <a:xfrm>
            <a:off x="0" y="2948850"/>
            <a:ext cx="12192000" cy="66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rebuchet MS"/>
              <a:buNone/>
            </a:pPr>
            <a:r>
              <a:rPr lang="en-GB" sz="3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How does network programmability look like today?</a:t>
            </a:r>
            <a:endParaRPr sz="36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09" name="Google Shape;10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62550" y="81280"/>
            <a:ext cx="1866900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/>
          <p:nvPr/>
        </p:nvSpPr>
        <p:spPr>
          <a:xfrm>
            <a:off x="0" y="417416"/>
            <a:ext cx="12192000" cy="45719"/>
          </a:xfrm>
          <a:prstGeom prst="rect">
            <a:avLst/>
          </a:prstGeom>
          <a:gradFill>
            <a:gsLst>
              <a:gs pos="0">
                <a:schemeClr val="lt1"/>
              </a:gs>
              <a:gs pos="50000">
                <a:schemeClr val="lt2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5"/>
          <p:cNvSpPr/>
          <p:nvPr/>
        </p:nvSpPr>
        <p:spPr>
          <a:xfrm>
            <a:off x="0" y="6424884"/>
            <a:ext cx="12192000" cy="45719"/>
          </a:xfrm>
          <a:prstGeom prst="rect">
            <a:avLst/>
          </a:prstGeom>
          <a:gradFill>
            <a:gsLst>
              <a:gs pos="0">
                <a:schemeClr val="lt1"/>
              </a:gs>
              <a:gs pos="50000">
                <a:schemeClr val="lt2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5"/>
          <p:cNvSpPr txBox="1"/>
          <p:nvPr/>
        </p:nvSpPr>
        <p:spPr>
          <a:xfrm>
            <a:off x="9658934" y="6467475"/>
            <a:ext cx="25330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© 2020, karneliuk.com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42"/>
          <p:cNvSpPr txBox="1"/>
          <p:nvPr>
            <p:ph type="title"/>
          </p:nvPr>
        </p:nvSpPr>
        <p:spPr>
          <a:xfrm>
            <a:off x="838200" y="80650"/>
            <a:ext cx="11123400" cy="75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/>
              <a:buNone/>
            </a:pPr>
            <a:r>
              <a:rPr lang="en-GB" sz="3200">
                <a:latin typeface="Trebuchet MS"/>
                <a:ea typeface="Trebuchet MS"/>
                <a:cs typeface="Trebuchet MS"/>
                <a:sym typeface="Trebuchet MS"/>
              </a:rPr>
              <a:t>How can pygnmi help with network automation?</a:t>
            </a:r>
            <a:endParaRPr sz="3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41" name="Google Shape;541;p42"/>
          <p:cNvSpPr txBox="1"/>
          <p:nvPr>
            <p:ph idx="1" type="body"/>
          </p:nvPr>
        </p:nvSpPr>
        <p:spPr>
          <a:xfrm>
            <a:off x="838200" y="1188446"/>
            <a:ext cx="10515600" cy="5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GB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[LIVE DEMO]</a:t>
            </a:r>
            <a:r>
              <a:rPr lang="en-GB">
                <a:latin typeface="Trebuchet MS"/>
                <a:ea typeface="Trebuchet MS"/>
                <a:cs typeface="Trebuchet MS"/>
                <a:sym typeface="Trebuchet MS"/>
              </a:rPr>
              <a:t> Using pygnmi to manage Nokia/Arista network</a:t>
            </a:r>
            <a:endParaRPr/>
          </a:p>
        </p:txBody>
      </p:sp>
      <p:pic>
        <p:nvPicPr>
          <p:cNvPr id="542" name="Google Shape;542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062" y="6508839"/>
            <a:ext cx="1866900" cy="314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3" name="Google Shape;543;p42"/>
          <p:cNvCxnSpPr/>
          <p:nvPr/>
        </p:nvCxnSpPr>
        <p:spPr>
          <a:xfrm>
            <a:off x="0" y="6442165"/>
            <a:ext cx="12192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44" name="Google Shape;544;p42"/>
          <p:cNvSpPr/>
          <p:nvPr/>
        </p:nvSpPr>
        <p:spPr>
          <a:xfrm>
            <a:off x="0" y="847044"/>
            <a:ext cx="12192000" cy="45600"/>
          </a:xfrm>
          <a:prstGeom prst="rect">
            <a:avLst/>
          </a:prstGeom>
          <a:gradFill>
            <a:gsLst>
              <a:gs pos="0">
                <a:schemeClr val="lt1"/>
              </a:gs>
              <a:gs pos="50000">
                <a:schemeClr val="lt2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42"/>
          <p:cNvSpPr txBox="1"/>
          <p:nvPr/>
        </p:nvSpPr>
        <p:spPr>
          <a:xfrm>
            <a:off x="9658934" y="6467475"/>
            <a:ext cx="2533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© 2020, karneliuk.com</a:t>
            </a:r>
            <a:endParaRPr/>
          </a:p>
        </p:txBody>
      </p:sp>
      <p:pic>
        <p:nvPicPr>
          <p:cNvPr id="546" name="Google Shape;546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85639" y="1755476"/>
            <a:ext cx="7301416" cy="4103715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42"/>
          <p:cNvSpPr/>
          <p:nvPr/>
        </p:nvSpPr>
        <p:spPr>
          <a:xfrm>
            <a:off x="691663" y="5969247"/>
            <a:ext cx="10662000" cy="369300"/>
          </a:xfrm>
          <a:prstGeom prst="rect">
            <a:avLst/>
          </a:prstGeom>
          <a:solidFill>
            <a:srgbClr val="0070C0"/>
          </a:solidFill>
          <a:ln cap="flat" cmpd="sng" w="2857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72000" spcFirstLastPara="1" rIns="91425" wrap="square" tIns="72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Time to get hands dirty!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/>
          <p:nvPr>
            <p:ph type="title"/>
          </p:nvPr>
        </p:nvSpPr>
        <p:spPr>
          <a:xfrm>
            <a:off x="838200" y="80646"/>
            <a:ext cx="10515600" cy="75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/>
              <a:buNone/>
            </a:pPr>
            <a:r>
              <a:rPr lang="en-GB" sz="3200">
                <a:latin typeface="Trebuchet MS"/>
                <a:ea typeface="Trebuchet MS"/>
                <a:cs typeface="Trebuchet MS"/>
                <a:sym typeface="Trebuchet MS"/>
              </a:rPr>
              <a:t>How does network programmability look like today?</a:t>
            </a:r>
            <a:endParaRPr/>
          </a:p>
        </p:txBody>
      </p:sp>
      <p:pic>
        <p:nvPicPr>
          <p:cNvPr id="118" name="Google Shape;11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062" y="6508839"/>
            <a:ext cx="1866900" cy="314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9" name="Google Shape;119;p16"/>
          <p:cNvCxnSpPr/>
          <p:nvPr/>
        </p:nvCxnSpPr>
        <p:spPr>
          <a:xfrm>
            <a:off x="0" y="6442165"/>
            <a:ext cx="12192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0" name="Google Shape;120;p16"/>
          <p:cNvSpPr/>
          <p:nvPr/>
        </p:nvSpPr>
        <p:spPr>
          <a:xfrm>
            <a:off x="0" y="847044"/>
            <a:ext cx="12192000" cy="45600"/>
          </a:xfrm>
          <a:prstGeom prst="rect">
            <a:avLst/>
          </a:prstGeom>
          <a:gradFill>
            <a:gsLst>
              <a:gs pos="0">
                <a:schemeClr val="lt1"/>
              </a:gs>
              <a:gs pos="50000">
                <a:schemeClr val="lt2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6"/>
          <p:cNvSpPr txBox="1"/>
          <p:nvPr/>
        </p:nvSpPr>
        <p:spPr>
          <a:xfrm>
            <a:off x="9658934" y="6467475"/>
            <a:ext cx="2533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© </a:t>
            </a:r>
            <a:r>
              <a:rPr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2020</a:t>
            </a:r>
            <a:r>
              <a:rPr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karneliuk.com</a:t>
            </a:r>
            <a:endParaRPr/>
          </a:p>
        </p:txBody>
      </p:sp>
      <p:sp>
        <p:nvSpPr>
          <p:cNvPr id="122" name="Google Shape;122;p16"/>
          <p:cNvSpPr txBox="1"/>
          <p:nvPr>
            <p:ph idx="1" type="body"/>
          </p:nvPr>
        </p:nvSpPr>
        <p:spPr>
          <a:xfrm>
            <a:off x="838200" y="1188448"/>
            <a:ext cx="105156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>
                <a:latin typeface="Trebuchet MS"/>
                <a:ea typeface="Trebuchet MS"/>
                <a:cs typeface="Trebuchet MS"/>
                <a:sym typeface="Trebuchet MS"/>
              </a:rPr>
              <a:t>Text-driven vs Model-driven automation:</a:t>
            </a:r>
            <a:endParaRPr/>
          </a:p>
        </p:txBody>
      </p:sp>
      <p:sp>
        <p:nvSpPr>
          <p:cNvPr id="123" name="Google Shape;123;p16"/>
          <p:cNvSpPr/>
          <p:nvPr/>
        </p:nvSpPr>
        <p:spPr>
          <a:xfrm>
            <a:off x="691650" y="2118400"/>
            <a:ext cx="5194200" cy="42414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72000" spcFirstLastPara="1" rIns="91425" wrap="square" tIns="72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What</a:t>
            </a:r>
            <a:r>
              <a:rPr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manipulation of the configuration files followed by optional restart of the services/daemons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Where</a:t>
            </a:r>
            <a:r>
              <a:rPr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(a) Legacy network equipment and </a:t>
            </a:r>
            <a:br>
              <a:rPr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(b) Linux and Linux-based operating system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Why</a:t>
            </a:r>
            <a:r>
              <a:rPr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(a) Model-driven configuration is not supported (intentionally or not) and (b) desire to eliminate the configuration </a:t>
            </a:r>
            <a:r>
              <a:rPr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discrepancies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4" name="Google Shape;124;p16"/>
          <p:cNvSpPr/>
          <p:nvPr/>
        </p:nvSpPr>
        <p:spPr>
          <a:xfrm>
            <a:off x="691672" y="1712375"/>
            <a:ext cx="5194200" cy="380700"/>
          </a:xfrm>
          <a:prstGeom prst="rect">
            <a:avLst/>
          </a:prstGeom>
          <a:solidFill>
            <a:srgbClr val="0070C0"/>
          </a:solidFill>
          <a:ln cap="flat" cmpd="sng" w="2857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72000" spcFirstLastPara="1" rIns="91425" wrap="square" tIns="72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Text-driven</a:t>
            </a:r>
            <a:endParaRPr/>
          </a:p>
        </p:txBody>
      </p:sp>
      <p:sp>
        <p:nvSpPr>
          <p:cNvPr id="125" name="Google Shape;125;p16"/>
          <p:cNvSpPr/>
          <p:nvPr/>
        </p:nvSpPr>
        <p:spPr>
          <a:xfrm>
            <a:off x="6243783" y="2119750"/>
            <a:ext cx="5194200" cy="42414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72000" spcFirstLastPara="1" rIns="91425" wrap="square" tIns="72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What</a:t>
            </a:r>
            <a:r>
              <a:rPr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interaction with the target endpoint as a collection of key-value pairs based on YANG modules or JSDs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Where</a:t>
            </a:r>
            <a:r>
              <a:rPr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Modern-ish network operating systems or any application via API (REST, gRPC, etc)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Why</a:t>
            </a:r>
            <a:r>
              <a:rPr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(a) Same experience and approach for network and application management and</a:t>
            </a:r>
            <a:br>
              <a:rPr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(b) unified information for configuration and data collection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6" name="Google Shape;126;p16"/>
          <p:cNvSpPr/>
          <p:nvPr/>
        </p:nvSpPr>
        <p:spPr>
          <a:xfrm>
            <a:off x="6243772" y="1712375"/>
            <a:ext cx="5194200" cy="380700"/>
          </a:xfrm>
          <a:prstGeom prst="rect">
            <a:avLst/>
          </a:prstGeom>
          <a:solidFill>
            <a:srgbClr val="0070C0"/>
          </a:solidFill>
          <a:ln cap="flat" cmpd="sng" w="2857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72000" spcFirstLastPara="1" rIns="91425" wrap="square" tIns="72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Model-driven</a:t>
            </a:r>
            <a:endParaRPr/>
          </a:p>
        </p:txBody>
      </p:sp>
      <p:pic>
        <p:nvPicPr>
          <p:cNvPr descr="Txt file Icon" id="127" name="Google Shape;12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17275" y="5080000"/>
            <a:ext cx="1143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6"/>
          <p:cNvPicPr preferRelativeResize="0"/>
          <p:nvPr/>
        </p:nvPicPr>
        <p:blipFill rotWithShape="1">
          <a:blip r:embed="rId5">
            <a:alphaModFix/>
          </a:blip>
          <a:srcRect b="17951" l="0" r="0" t="21154"/>
          <a:stretch/>
        </p:blipFill>
        <p:spPr>
          <a:xfrm>
            <a:off x="7850275" y="5048250"/>
            <a:ext cx="1981201" cy="120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/>
          <p:nvPr>
            <p:ph type="title"/>
          </p:nvPr>
        </p:nvSpPr>
        <p:spPr>
          <a:xfrm>
            <a:off x="838200" y="80646"/>
            <a:ext cx="10515600" cy="75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/>
              <a:buNone/>
            </a:pPr>
            <a:r>
              <a:rPr lang="en-GB" sz="3200">
                <a:latin typeface="Trebuchet MS"/>
                <a:ea typeface="Trebuchet MS"/>
                <a:cs typeface="Trebuchet MS"/>
                <a:sym typeface="Trebuchet MS"/>
              </a:rPr>
              <a:t>How does network programmability look like today?</a:t>
            </a:r>
            <a:endParaRPr/>
          </a:p>
        </p:txBody>
      </p:sp>
      <p:pic>
        <p:nvPicPr>
          <p:cNvPr id="134" name="Google Shape;13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062" y="6508839"/>
            <a:ext cx="1866900" cy="314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" name="Google Shape;135;p17"/>
          <p:cNvCxnSpPr/>
          <p:nvPr/>
        </p:nvCxnSpPr>
        <p:spPr>
          <a:xfrm>
            <a:off x="0" y="6442165"/>
            <a:ext cx="12192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6" name="Google Shape;136;p17"/>
          <p:cNvSpPr/>
          <p:nvPr/>
        </p:nvSpPr>
        <p:spPr>
          <a:xfrm>
            <a:off x="0" y="847044"/>
            <a:ext cx="12192000" cy="45600"/>
          </a:xfrm>
          <a:prstGeom prst="rect">
            <a:avLst/>
          </a:prstGeom>
          <a:gradFill>
            <a:gsLst>
              <a:gs pos="0">
                <a:schemeClr val="lt1"/>
              </a:gs>
              <a:gs pos="50000">
                <a:schemeClr val="lt2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7"/>
          <p:cNvSpPr txBox="1"/>
          <p:nvPr/>
        </p:nvSpPr>
        <p:spPr>
          <a:xfrm>
            <a:off x="9658934" y="6467475"/>
            <a:ext cx="2533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© 2020, karneliuk.com</a:t>
            </a:r>
            <a:endParaRPr/>
          </a:p>
        </p:txBody>
      </p:sp>
      <p:sp>
        <p:nvSpPr>
          <p:cNvPr id="138" name="Google Shape;138;p17"/>
          <p:cNvSpPr/>
          <p:nvPr/>
        </p:nvSpPr>
        <p:spPr>
          <a:xfrm>
            <a:off x="935175" y="2793550"/>
            <a:ext cx="2817600" cy="755100"/>
          </a:xfrm>
          <a:prstGeom prst="rect">
            <a:avLst/>
          </a:prstGeom>
          <a:solidFill>
            <a:srgbClr val="D9EAD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Trebuchet MS"/>
                <a:ea typeface="Trebuchet MS"/>
                <a:cs typeface="Trebuchet MS"/>
                <a:sym typeface="Trebuchet MS"/>
              </a:rPr>
              <a:t>XML</a:t>
            </a:r>
            <a:endParaRPr sz="3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9" name="Google Shape;139;p17"/>
          <p:cNvSpPr/>
          <p:nvPr/>
        </p:nvSpPr>
        <p:spPr>
          <a:xfrm>
            <a:off x="4444625" y="2793550"/>
            <a:ext cx="2817600" cy="755100"/>
          </a:xfrm>
          <a:prstGeom prst="rect">
            <a:avLst/>
          </a:prstGeom>
          <a:solidFill>
            <a:srgbClr val="D9EAD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Trebuchet MS"/>
                <a:ea typeface="Trebuchet MS"/>
                <a:cs typeface="Trebuchet MS"/>
                <a:sym typeface="Trebuchet MS"/>
              </a:rPr>
              <a:t>JSON</a:t>
            </a:r>
            <a:endParaRPr sz="3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0" name="Google Shape;140;p17"/>
          <p:cNvSpPr/>
          <p:nvPr/>
        </p:nvSpPr>
        <p:spPr>
          <a:xfrm>
            <a:off x="7954075" y="2793550"/>
            <a:ext cx="2817600" cy="755100"/>
          </a:xfrm>
          <a:prstGeom prst="rect">
            <a:avLst/>
          </a:prstGeom>
          <a:solidFill>
            <a:srgbClr val="D9EAD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Trebuchet MS"/>
                <a:ea typeface="Trebuchet MS"/>
                <a:cs typeface="Trebuchet MS"/>
                <a:sym typeface="Trebuchet MS"/>
              </a:rPr>
              <a:t>Protobuf</a:t>
            </a:r>
            <a:endParaRPr sz="3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1" name="Google Shape;141;p17"/>
          <p:cNvSpPr/>
          <p:nvPr/>
        </p:nvSpPr>
        <p:spPr>
          <a:xfrm>
            <a:off x="935175" y="4240825"/>
            <a:ext cx="2817600" cy="755100"/>
          </a:xfrm>
          <a:prstGeom prst="rect">
            <a:avLst/>
          </a:prstGeom>
          <a:solidFill>
            <a:srgbClr val="F4CCC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Trebuchet MS"/>
                <a:ea typeface="Trebuchet MS"/>
                <a:cs typeface="Trebuchet MS"/>
                <a:sym typeface="Trebuchet MS"/>
              </a:rPr>
              <a:t>NETCONF</a:t>
            </a:r>
            <a:endParaRPr/>
          </a:p>
        </p:txBody>
      </p:sp>
      <p:sp>
        <p:nvSpPr>
          <p:cNvPr id="142" name="Google Shape;142;p17"/>
          <p:cNvSpPr/>
          <p:nvPr/>
        </p:nvSpPr>
        <p:spPr>
          <a:xfrm>
            <a:off x="4444625" y="4240825"/>
            <a:ext cx="2817600" cy="755100"/>
          </a:xfrm>
          <a:prstGeom prst="rect">
            <a:avLst/>
          </a:prstGeom>
          <a:solidFill>
            <a:srgbClr val="F4CCC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Trebuchet MS"/>
                <a:ea typeface="Trebuchet MS"/>
                <a:cs typeface="Trebuchet MS"/>
                <a:sym typeface="Trebuchet MS"/>
              </a:rPr>
              <a:t>RESTCONF</a:t>
            </a:r>
            <a:endParaRPr sz="3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3" name="Google Shape;143;p17"/>
          <p:cNvSpPr/>
          <p:nvPr/>
        </p:nvSpPr>
        <p:spPr>
          <a:xfrm>
            <a:off x="7954075" y="4240825"/>
            <a:ext cx="2817600" cy="755100"/>
          </a:xfrm>
          <a:prstGeom prst="rect">
            <a:avLst/>
          </a:prstGeom>
          <a:solidFill>
            <a:srgbClr val="F4CCC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Trebuchet MS"/>
                <a:ea typeface="Trebuchet MS"/>
                <a:cs typeface="Trebuchet MS"/>
                <a:sym typeface="Trebuchet MS"/>
              </a:rPr>
              <a:t>GNMI</a:t>
            </a:r>
            <a:endParaRPr sz="3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4" name="Google Shape;144;p17"/>
          <p:cNvSpPr/>
          <p:nvPr/>
        </p:nvSpPr>
        <p:spPr>
          <a:xfrm>
            <a:off x="935175" y="1421300"/>
            <a:ext cx="9836400" cy="755100"/>
          </a:xfrm>
          <a:prstGeom prst="rect">
            <a:avLst/>
          </a:prstGeom>
          <a:solidFill>
            <a:srgbClr val="FFF2C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Trebuchet MS"/>
                <a:ea typeface="Trebuchet MS"/>
                <a:cs typeface="Trebuchet MS"/>
                <a:sym typeface="Trebuchet MS"/>
              </a:rPr>
              <a:t>YANG</a:t>
            </a:r>
            <a:endParaRPr sz="3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145" name="Google Shape;145;p17"/>
          <p:cNvCxnSpPr>
            <a:stCxn id="139" idx="2"/>
            <a:endCxn id="142" idx="0"/>
          </p:cNvCxnSpPr>
          <p:nvPr/>
        </p:nvCxnSpPr>
        <p:spPr>
          <a:xfrm>
            <a:off x="5853425" y="3548650"/>
            <a:ext cx="0" cy="692100"/>
          </a:xfrm>
          <a:prstGeom prst="straightConnector1">
            <a:avLst/>
          </a:prstGeom>
          <a:noFill/>
          <a:ln cap="flat" cmpd="sng" w="38100">
            <a:solidFill>
              <a:srgbClr val="0070C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6" name="Google Shape;146;p17"/>
          <p:cNvCxnSpPr>
            <a:stCxn id="139" idx="2"/>
            <a:endCxn id="143" idx="0"/>
          </p:cNvCxnSpPr>
          <p:nvPr/>
        </p:nvCxnSpPr>
        <p:spPr>
          <a:xfrm>
            <a:off x="5853425" y="3548650"/>
            <a:ext cx="3509400" cy="692100"/>
          </a:xfrm>
          <a:prstGeom prst="straightConnector1">
            <a:avLst/>
          </a:prstGeom>
          <a:noFill/>
          <a:ln cap="flat" cmpd="sng" w="38100">
            <a:solidFill>
              <a:srgbClr val="0070C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7" name="Google Shape;147;p17"/>
          <p:cNvCxnSpPr>
            <a:stCxn id="140" idx="2"/>
            <a:endCxn id="143" idx="0"/>
          </p:cNvCxnSpPr>
          <p:nvPr/>
        </p:nvCxnSpPr>
        <p:spPr>
          <a:xfrm>
            <a:off x="9362875" y="3548650"/>
            <a:ext cx="0" cy="692100"/>
          </a:xfrm>
          <a:prstGeom prst="straightConnector1">
            <a:avLst/>
          </a:prstGeom>
          <a:noFill/>
          <a:ln cap="flat" cmpd="sng" w="38100">
            <a:solidFill>
              <a:srgbClr val="0070C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8" name="Google Shape;148;p17"/>
          <p:cNvCxnSpPr>
            <a:stCxn id="144" idx="2"/>
            <a:endCxn id="140" idx="0"/>
          </p:cNvCxnSpPr>
          <p:nvPr/>
        </p:nvCxnSpPr>
        <p:spPr>
          <a:xfrm>
            <a:off x="5853375" y="2176400"/>
            <a:ext cx="3509400" cy="617100"/>
          </a:xfrm>
          <a:prstGeom prst="straightConnector1">
            <a:avLst/>
          </a:prstGeom>
          <a:noFill/>
          <a:ln cap="flat" cmpd="sng" w="38100">
            <a:solidFill>
              <a:srgbClr val="0070C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9" name="Google Shape;149;p17"/>
          <p:cNvCxnSpPr>
            <a:stCxn id="144" idx="2"/>
            <a:endCxn id="139" idx="0"/>
          </p:cNvCxnSpPr>
          <p:nvPr/>
        </p:nvCxnSpPr>
        <p:spPr>
          <a:xfrm>
            <a:off x="5853375" y="2176400"/>
            <a:ext cx="0" cy="617100"/>
          </a:xfrm>
          <a:prstGeom prst="straightConnector1">
            <a:avLst/>
          </a:prstGeom>
          <a:noFill/>
          <a:ln cap="flat" cmpd="sng" w="38100">
            <a:solidFill>
              <a:srgbClr val="0070C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0" name="Google Shape;150;p17"/>
          <p:cNvCxnSpPr>
            <a:stCxn id="144" idx="2"/>
            <a:endCxn id="138" idx="0"/>
          </p:cNvCxnSpPr>
          <p:nvPr/>
        </p:nvCxnSpPr>
        <p:spPr>
          <a:xfrm flipH="1">
            <a:off x="2343975" y="2176400"/>
            <a:ext cx="3509400" cy="617100"/>
          </a:xfrm>
          <a:prstGeom prst="straightConnector1">
            <a:avLst/>
          </a:prstGeom>
          <a:noFill/>
          <a:ln cap="flat" cmpd="sng" w="38100">
            <a:solidFill>
              <a:srgbClr val="0070C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1" name="Google Shape;151;p17"/>
          <p:cNvCxnSpPr>
            <a:stCxn id="138" idx="2"/>
            <a:endCxn id="141" idx="0"/>
          </p:cNvCxnSpPr>
          <p:nvPr/>
        </p:nvCxnSpPr>
        <p:spPr>
          <a:xfrm>
            <a:off x="2343975" y="3548650"/>
            <a:ext cx="0" cy="692100"/>
          </a:xfrm>
          <a:prstGeom prst="straightConnector1">
            <a:avLst/>
          </a:prstGeom>
          <a:noFill/>
          <a:ln cap="flat" cmpd="sng" w="38100">
            <a:solidFill>
              <a:srgbClr val="0070C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52" name="Google Shape;15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5175" y="5186050"/>
            <a:ext cx="9836403" cy="128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60141" y="5466672"/>
            <a:ext cx="748730" cy="748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46130" y="5466671"/>
            <a:ext cx="748730" cy="748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532119" y="5533675"/>
            <a:ext cx="741086" cy="571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010462" y="5443858"/>
            <a:ext cx="748730" cy="748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496451" y="5487789"/>
            <a:ext cx="405445" cy="695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8" name="Google Shape;158;p17"/>
          <p:cNvCxnSpPr/>
          <p:nvPr/>
        </p:nvCxnSpPr>
        <p:spPr>
          <a:xfrm>
            <a:off x="2343975" y="4995925"/>
            <a:ext cx="0" cy="783000"/>
          </a:xfrm>
          <a:prstGeom prst="straightConnector1">
            <a:avLst/>
          </a:prstGeom>
          <a:noFill/>
          <a:ln cap="flat" cmpd="sng" w="38100">
            <a:solidFill>
              <a:srgbClr val="0070C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9" name="Google Shape;159;p17"/>
          <p:cNvCxnSpPr/>
          <p:nvPr/>
        </p:nvCxnSpPr>
        <p:spPr>
          <a:xfrm>
            <a:off x="5853376" y="5005408"/>
            <a:ext cx="0" cy="416400"/>
          </a:xfrm>
          <a:prstGeom prst="straightConnector1">
            <a:avLst/>
          </a:prstGeom>
          <a:noFill/>
          <a:ln cap="flat" cmpd="sng" w="38100">
            <a:solidFill>
              <a:srgbClr val="0070C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0" name="Google Shape;160;p17"/>
          <p:cNvCxnSpPr/>
          <p:nvPr/>
        </p:nvCxnSpPr>
        <p:spPr>
          <a:xfrm>
            <a:off x="9362875" y="4995988"/>
            <a:ext cx="0" cy="783000"/>
          </a:xfrm>
          <a:prstGeom prst="straightConnector1">
            <a:avLst/>
          </a:prstGeom>
          <a:noFill/>
          <a:ln cap="flat" cmpd="sng" w="38100">
            <a:solidFill>
              <a:srgbClr val="0070C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18"/>
          <p:cNvPicPr preferRelativeResize="0"/>
          <p:nvPr/>
        </p:nvPicPr>
        <p:blipFill rotWithShape="1">
          <a:blip r:embed="rId3">
            <a:alphaModFix/>
          </a:blip>
          <a:srcRect b="12775" l="0" r="0" t="19053"/>
          <a:stretch/>
        </p:blipFill>
        <p:spPr>
          <a:xfrm>
            <a:off x="0" y="876850"/>
            <a:ext cx="12192000" cy="554952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8"/>
          <p:cNvSpPr/>
          <p:nvPr/>
        </p:nvSpPr>
        <p:spPr>
          <a:xfrm>
            <a:off x="-13950" y="2132675"/>
            <a:ext cx="12192000" cy="2306400"/>
          </a:xfrm>
          <a:prstGeom prst="rect">
            <a:avLst/>
          </a:prstGeom>
          <a:solidFill>
            <a:srgbClr val="000000">
              <a:alpha val="82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8"/>
          <p:cNvSpPr txBox="1"/>
          <p:nvPr>
            <p:ph type="ctrTitle"/>
          </p:nvPr>
        </p:nvSpPr>
        <p:spPr>
          <a:xfrm>
            <a:off x="0" y="2948850"/>
            <a:ext cx="12192000" cy="66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rebuchet MS"/>
              <a:buNone/>
            </a:pPr>
            <a:r>
              <a:t/>
            </a:r>
            <a:endParaRPr sz="36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rebuchet MS"/>
              <a:buNone/>
            </a:pPr>
            <a:r>
              <a:rPr lang="en-GB" sz="3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What is the gNMI and where is that used nowadays?</a:t>
            </a:r>
            <a:endParaRPr sz="36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68" name="Google Shape;168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62550" y="81280"/>
            <a:ext cx="1866900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8"/>
          <p:cNvSpPr/>
          <p:nvPr/>
        </p:nvSpPr>
        <p:spPr>
          <a:xfrm>
            <a:off x="0" y="417416"/>
            <a:ext cx="12192000" cy="45600"/>
          </a:xfrm>
          <a:prstGeom prst="rect">
            <a:avLst/>
          </a:prstGeom>
          <a:gradFill>
            <a:gsLst>
              <a:gs pos="0">
                <a:schemeClr val="lt1"/>
              </a:gs>
              <a:gs pos="50000">
                <a:schemeClr val="lt2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8"/>
          <p:cNvSpPr/>
          <p:nvPr/>
        </p:nvSpPr>
        <p:spPr>
          <a:xfrm>
            <a:off x="0" y="6424884"/>
            <a:ext cx="12192000" cy="45600"/>
          </a:xfrm>
          <a:prstGeom prst="rect">
            <a:avLst/>
          </a:prstGeom>
          <a:gradFill>
            <a:gsLst>
              <a:gs pos="0">
                <a:schemeClr val="lt1"/>
              </a:gs>
              <a:gs pos="50000">
                <a:schemeClr val="lt2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8"/>
          <p:cNvSpPr txBox="1"/>
          <p:nvPr/>
        </p:nvSpPr>
        <p:spPr>
          <a:xfrm>
            <a:off x="9658934" y="6467475"/>
            <a:ext cx="2533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© 2020, karneliuk.com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9"/>
          <p:cNvSpPr txBox="1"/>
          <p:nvPr>
            <p:ph type="title"/>
          </p:nvPr>
        </p:nvSpPr>
        <p:spPr>
          <a:xfrm>
            <a:off x="838200" y="80646"/>
            <a:ext cx="10515600" cy="75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/>
              <a:buNone/>
            </a:pPr>
            <a:r>
              <a:rPr lang="en-GB" sz="3200">
                <a:latin typeface="Trebuchet MS"/>
                <a:ea typeface="Trebuchet MS"/>
                <a:cs typeface="Trebuchet MS"/>
                <a:sym typeface="Trebuchet MS"/>
              </a:rPr>
              <a:t>What is the gNMI and where is that used nowadays?</a:t>
            </a:r>
            <a:endParaRPr/>
          </a:p>
        </p:txBody>
      </p:sp>
      <p:pic>
        <p:nvPicPr>
          <p:cNvPr id="177" name="Google Shape;17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062" y="6508839"/>
            <a:ext cx="1866900" cy="314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8" name="Google Shape;178;p19"/>
          <p:cNvCxnSpPr/>
          <p:nvPr/>
        </p:nvCxnSpPr>
        <p:spPr>
          <a:xfrm>
            <a:off x="0" y="6442165"/>
            <a:ext cx="12192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9" name="Google Shape;179;p19"/>
          <p:cNvSpPr/>
          <p:nvPr/>
        </p:nvSpPr>
        <p:spPr>
          <a:xfrm>
            <a:off x="0" y="847044"/>
            <a:ext cx="12192000" cy="45600"/>
          </a:xfrm>
          <a:prstGeom prst="rect">
            <a:avLst/>
          </a:prstGeom>
          <a:gradFill>
            <a:gsLst>
              <a:gs pos="0">
                <a:schemeClr val="lt1"/>
              </a:gs>
              <a:gs pos="50000">
                <a:schemeClr val="lt2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9"/>
          <p:cNvSpPr txBox="1"/>
          <p:nvPr/>
        </p:nvSpPr>
        <p:spPr>
          <a:xfrm>
            <a:off x="9658934" y="6467475"/>
            <a:ext cx="2533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© 2020, karneliuk.com</a:t>
            </a:r>
            <a:endParaRPr/>
          </a:p>
        </p:txBody>
      </p:sp>
      <p:sp>
        <p:nvSpPr>
          <p:cNvPr id="181" name="Google Shape;181;p19"/>
          <p:cNvSpPr txBox="1"/>
          <p:nvPr>
            <p:ph idx="1" type="body"/>
          </p:nvPr>
        </p:nvSpPr>
        <p:spPr>
          <a:xfrm>
            <a:off x="838200" y="1188448"/>
            <a:ext cx="105156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>
                <a:latin typeface="Trebuchet MS"/>
                <a:ea typeface="Trebuchet MS"/>
                <a:cs typeface="Trebuchet MS"/>
                <a:sym typeface="Trebuchet MS"/>
              </a:rPr>
              <a:t>What is what: gRPC and gNMI</a:t>
            </a:r>
            <a:endParaRPr/>
          </a:p>
        </p:txBody>
      </p:sp>
      <p:sp>
        <p:nvSpPr>
          <p:cNvPr id="182" name="Google Shape;182;p19"/>
          <p:cNvSpPr/>
          <p:nvPr/>
        </p:nvSpPr>
        <p:spPr>
          <a:xfrm>
            <a:off x="691650" y="2118400"/>
            <a:ext cx="5194200" cy="42414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72000" spcFirstLastPara="1" rIns="91425" wrap="square" tIns="72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What</a:t>
            </a:r>
            <a:r>
              <a:rPr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unified RPC framework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What exactly</a:t>
            </a:r>
            <a:r>
              <a:rPr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defines the interaction with transport protocol, possible ways of communication, message handling, etc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3" name="Google Shape;183;p19"/>
          <p:cNvSpPr/>
          <p:nvPr/>
        </p:nvSpPr>
        <p:spPr>
          <a:xfrm>
            <a:off x="691672" y="1712375"/>
            <a:ext cx="5194200" cy="380700"/>
          </a:xfrm>
          <a:prstGeom prst="rect">
            <a:avLst/>
          </a:prstGeom>
          <a:solidFill>
            <a:srgbClr val="0070C0"/>
          </a:solidFill>
          <a:ln cap="flat" cmpd="sng" w="2857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72000" spcFirstLastPara="1" rIns="91425" wrap="square" tIns="72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gRPC</a:t>
            </a:r>
            <a:endParaRPr/>
          </a:p>
        </p:txBody>
      </p:sp>
      <p:sp>
        <p:nvSpPr>
          <p:cNvPr id="184" name="Google Shape;184;p19"/>
          <p:cNvSpPr/>
          <p:nvPr/>
        </p:nvSpPr>
        <p:spPr>
          <a:xfrm>
            <a:off x="6243783" y="2119750"/>
            <a:ext cx="5194200" cy="42414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72000" spcFirstLastPara="1" rIns="91425" wrap="square" tIns="72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What</a:t>
            </a:r>
            <a:r>
              <a:rPr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gRPC-based Specification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What exactly</a:t>
            </a:r>
            <a:r>
              <a:rPr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defines names and types of RPCs and format of the messages based on gRPC transport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5" name="Google Shape;185;p19"/>
          <p:cNvSpPr/>
          <p:nvPr/>
        </p:nvSpPr>
        <p:spPr>
          <a:xfrm>
            <a:off x="6243772" y="1712375"/>
            <a:ext cx="5194200" cy="380700"/>
          </a:xfrm>
          <a:prstGeom prst="rect">
            <a:avLst/>
          </a:prstGeom>
          <a:solidFill>
            <a:srgbClr val="0070C0"/>
          </a:solidFill>
          <a:ln cap="flat" cmpd="sng" w="2857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72000" spcFirstLastPara="1" rIns="91425" wrap="square" tIns="72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gNMI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0"/>
          <p:cNvSpPr txBox="1"/>
          <p:nvPr>
            <p:ph type="title"/>
          </p:nvPr>
        </p:nvSpPr>
        <p:spPr>
          <a:xfrm>
            <a:off x="838200" y="80646"/>
            <a:ext cx="10515600" cy="75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/>
              <a:buNone/>
            </a:pPr>
            <a:r>
              <a:rPr lang="en-GB" sz="3200">
                <a:latin typeface="Trebuchet MS"/>
                <a:ea typeface="Trebuchet MS"/>
                <a:cs typeface="Trebuchet MS"/>
                <a:sym typeface="Trebuchet MS"/>
              </a:rPr>
              <a:t>What is the gNMI and where is that used nowadays</a:t>
            </a:r>
            <a:r>
              <a:rPr lang="en-GB" sz="3200">
                <a:latin typeface="Trebuchet MS"/>
                <a:ea typeface="Trebuchet MS"/>
                <a:cs typeface="Trebuchet MS"/>
                <a:sym typeface="Trebuchet MS"/>
              </a:rPr>
              <a:t>?</a:t>
            </a:r>
            <a:endParaRPr/>
          </a:p>
        </p:txBody>
      </p:sp>
      <p:pic>
        <p:nvPicPr>
          <p:cNvPr id="191" name="Google Shape;19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062" y="6508839"/>
            <a:ext cx="1866900" cy="314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2" name="Google Shape;192;p20"/>
          <p:cNvCxnSpPr/>
          <p:nvPr/>
        </p:nvCxnSpPr>
        <p:spPr>
          <a:xfrm>
            <a:off x="0" y="6442165"/>
            <a:ext cx="12192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3" name="Google Shape;193;p20"/>
          <p:cNvSpPr/>
          <p:nvPr/>
        </p:nvSpPr>
        <p:spPr>
          <a:xfrm>
            <a:off x="0" y="847044"/>
            <a:ext cx="12192000" cy="45600"/>
          </a:xfrm>
          <a:prstGeom prst="rect">
            <a:avLst/>
          </a:prstGeom>
          <a:gradFill>
            <a:gsLst>
              <a:gs pos="0">
                <a:schemeClr val="lt1"/>
              </a:gs>
              <a:gs pos="50000">
                <a:schemeClr val="lt2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0"/>
          <p:cNvSpPr txBox="1"/>
          <p:nvPr/>
        </p:nvSpPr>
        <p:spPr>
          <a:xfrm>
            <a:off x="9658934" y="6467475"/>
            <a:ext cx="2533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© 2020, karneliuk.com</a:t>
            </a:r>
            <a:endParaRPr/>
          </a:p>
        </p:txBody>
      </p:sp>
      <p:sp>
        <p:nvSpPr>
          <p:cNvPr id="195" name="Google Shape;195;p20"/>
          <p:cNvSpPr txBox="1"/>
          <p:nvPr>
            <p:ph idx="1" type="body"/>
          </p:nvPr>
        </p:nvSpPr>
        <p:spPr>
          <a:xfrm>
            <a:off x="838200" y="1188448"/>
            <a:ext cx="105156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>
                <a:latin typeface="Trebuchet MS"/>
                <a:ea typeface="Trebuchet MS"/>
                <a:cs typeface="Trebuchet MS"/>
                <a:sym typeface="Trebuchet MS"/>
              </a:rPr>
              <a:t>gRPC/gNMI: brief history of time</a:t>
            </a:r>
            <a:endParaRPr/>
          </a:p>
        </p:txBody>
      </p:sp>
      <p:sp>
        <p:nvSpPr>
          <p:cNvPr id="196" name="Google Shape;196;p20"/>
          <p:cNvSpPr/>
          <p:nvPr/>
        </p:nvSpPr>
        <p:spPr>
          <a:xfrm>
            <a:off x="7036977" y="2118821"/>
            <a:ext cx="4401000" cy="13221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72000" spcFirstLastPara="1" rIns="91425" wrap="square" tIns="72000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Telemetry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Device management (gNMI)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Device operation (gNOI)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7" name="Google Shape;197;p20"/>
          <p:cNvSpPr/>
          <p:nvPr/>
        </p:nvSpPr>
        <p:spPr>
          <a:xfrm>
            <a:off x="7036976" y="1712375"/>
            <a:ext cx="4401000" cy="380700"/>
          </a:xfrm>
          <a:prstGeom prst="rect">
            <a:avLst/>
          </a:prstGeom>
          <a:solidFill>
            <a:srgbClr val="0070C0"/>
          </a:solidFill>
          <a:ln cap="flat" cmpd="sng" w="2857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72000" spcFirstLastPara="1" rIns="91425" wrap="square" tIns="72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Current scope</a:t>
            </a:r>
            <a:endParaRPr/>
          </a:p>
        </p:txBody>
      </p:sp>
      <p:sp>
        <p:nvSpPr>
          <p:cNvPr id="198" name="Google Shape;198;p20"/>
          <p:cNvSpPr/>
          <p:nvPr/>
        </p:nvSpPr>
        <p:spPr>
          <a:xfrm>
            <a:off x="691650" y="2118400"/>
            <a:ext cx="4401000" cy="13221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72000" spcFirstLastPara="1" rIns="91425" wrap="square" tIns="72000">
            <a:noAutofit/>
          </a:bodyPr>
          <a:lstStyle/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Telemetry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9" name="Google Shape;199;p20"/>
          <p:cNvSpPr/>
          <p:nvPr/>
        </p:nvSpPr>
        <p:spPr>
          <a:xfrm>
            <a:off x="691669" y="1712375"/>
            <a:ext cx="4401000" cy="380700"/>
          </a:xfrm>
          <a:prstGeom prst="rect">
            <a:avLst/>
          </a:prstGeom>
          <a:solidFill>
            <a:srgbClr val="0070C0"/>
          </a:solidFill>
          <a:ln cap="flat" cmpd="sng" w="2857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72000" spcFirstLastPara="1" rIns="91425" wrap="square" tIns="72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Initial scope</a:t>
            </a:r>
            <a:endParaRPr/>
          </a:p>
        </p:txBody>
      </p:sp>
      <p:sp>
        <p:nvSpPr>
          <p:cNvPr id="200" name="Google Shape;200;p20"/>
          <p:cNvSpPr/>
          <p:nvPr/>
        </p:nvSpPr>
        <p:spPr>
          <a:xfrm>
            <a:off x="5693100" y="2667000"/>
            <a:ext cx="743400" cy="1524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1" name="Google Shape;20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10138" y="3569300"/>
            <a:ext cx="2364075" cy="281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55364" y="3548826"/>
            <a:ext cx="2667637" cy="281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1"/>
          <p:cNvSpPr txBox="1"/>
          <p:nvPr>
            <p:ph type="title"/>
          </p:nvPr>
        </p:nvSpPr>
        <p:spPr>
          <a:xfrm>
            <a:off x="838200" y="80646"/>
            <a:ext cx="10515600" cy="75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/>
              <a:buNone/>
            </a:pPr>
            <a:r>
              <a:rPr lang="en-GB" sz="3200">
                <a:latin typeface="Trebuchet MS"/>
                <a:ea typeface="Trebuchet MS"/>
                <a:cs typeface="Trebuchet MS"/>
                <a:sym typeface="Trebuchet MS"/>
              </a:rPr>
              <a:t>What is the gNMI and where is that used nowadays?</a:t>
            </a:r>
            <a:endParaRPr/>
          </a:p>
        </p:txBody>
      </p:sp>
      <p:pic>
        <p:nvPicPr>
          <p:cNvPr id="208" name="Google Shape;20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062" y="6508839"/>
            <a:ext cx="1866900" cy="314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9" name="Google Shape;209;p21"/>
          <p:cNvCxnSpPr/>
          <p:nvPr/>
        </p:nvCxnSpPr>
        <p:spPr>
          <a:xfrm>
            <a:off x="0" y="6442165"/>
            <a:ext cx="12192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0" name="Google Shape;210;p21"/>
          <p:cNvSpPr/>
          <p:nvPr/>
        </p:nvSpPr>
        <p:spPr>
          <a:xfrm>
            <a:off x="0" y="847044"/>
            <a:ext cx="12192000" cy="45600"/>
          </a:xfrm>
          <a:prstGeom prst="rect">
            <a:avLst/>
          </a:prstGeom>
          <a:gradFill>
            <a:gsLst>
              <a:gs pos="0">
                <a:schemeClr val="lt1"/>
              </a:gs>
              <a:gs pos="50000">
                <a:schemeClr val="lt2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1"/>
          <p:cNvSpPr txBox="1"/>
          <p:nvPr/>
        </p:nvSpPr>
        <p:spPr>
          <a:xfrm>
            <a:off x="9658934" y="6467475"/>
            <a:ext cx="2533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© 2020, karneliuk.com</a:t>
            </a:r>
            <a:endParaRPr/>
          </a:p>
        </p:txBody>
      </p:sp>
      <p:sp>
        <p:nvSpPr>
          <p:cNvPr id="212" name="Google Shape;212;p21"/>
          <p:cNvSpPr txBox="1"/>
          <p:nvPr>
            <p:ph idx="1" type="body"/>
          </p:nvPr>
        </p:nvSpPr>
        <p:spPr>
          <a:xfrm>
            <a:off x="838200" y="1188448"/>
            <a:ext cx="105156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>
                <a:latin typeface="Trebuchet MS"/>
                <a:ea typeface="Trebuchet MS"/>
                <a:cs typeface="Trebuchet MS"/>
                <a:sym typeface="Trebuchet MS"/>
              </a:rPr>
              <a:t>gNMI operation types (and </a:t>
            </a:r>
            <a:r>
              <a:rPr lang="en-GB">
                <a:latin typeface="Trebuchet MS"/>
                <a:ea typeface="Trebuchet MS"/>
                <a:cs typeface="Trebuchet MS"/>
                <a:sym typeface="Trebuchet MS"/>
              </a:rPr>
              <a:t>comparison</a:t>
            </a:r>
            <a:r>
              <a:rPr lang="en-GB">
                <a:latin typeface="Trebuchet MS"/>
                <a:ea typeface="Trebuchet MS"/>
                <a:cs typeface="Trebuchet MS"/>
                <a:sym typeface="Trebuchet MS"/>
              </a:rPr>
              <a:t> to NETCONF/RESTCONF):</a:t>
            </a:r>
            <a:endParaRPr/>
          </a:p>
        </p:txBody>
      </p:sp>
      <p:graphicFrame>
        <p:nvGraphicFramePr>
          <p:cNvPr id="213" name="Google Shape;213;p21"/>
          <p:cNvGraphicFramePr/>
          <p:nvPr/>
        </p:nvGraphicFramePr>
        <p:xfrm>
          <a:off x="450800" y="1898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{EBBCB58F-69FD-4043-81A5-FB85F7B5D6B2}</a:tableStyleId>
              </a:tblPr>
              <a:tblGrid>
                <a:gridCol w="2816250"/>
                <a:gridCol w="2816250"/>
                <a:gridCol w="2816250"/>
                <a:gridCol w="2816250"/>
              </a:tblGrid>
              <a:tr h="310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Operation</a:t>
                      </a:r>
                      <a:endParaRPr b="1" sz="2000">
                        <a:solidFill>
                          <a:srgbClr val="FFFFF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gNMI</a:t>
                      </a:r>
                      <a:endParaRPr b="1" sz="2000">
                        <a:solidFill>
                          <a:srgbClr val="FFFFF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NETCONF</a:t>
                      </a:r>
                      <a:endParaRPr b="1" sz="2000">
                        <a:solidFill>
                          <a:srgbClr val="FFFFF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RESTCONF</a:t>
                      </a:r>
                      <a:endParaRPr b="1" sz="2000">
                        <a:solidFill>
                          <a:srgbClr val="FFFFF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70C0"/>
                    </a:solidFill>
                  </a:tcPr>
                </a:tc>
              </a:tr>
              <a:tr h="2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Collect information about the YANG modules supported by the endpoint</a:t>
                      </a:r>
                      <a:endParaRPr sz="18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Capabilities</a:t>
                      </a:r>
                      <a:endParaRPr sz="18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get-schema</a:t>
                      </a:r>
                      <a:endParaRPr sz="18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GET to a specific endpoint</a:t>
                      </a:r>
                      <a:endParaRPr sz="18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7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Collect the configuration or operational data</a:t>
                      </a:r>
                      <a:endParaRPr sz="18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Get</a:t>
                      </a:r>
                      <a:endParaRPr sz="18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g</a:t>
                      </a:r>
                      <a:r>
                        <a:rPr lang="en-GB" sz="18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et, get-config</a:t>
                      </a:r>
                      <a:endParaRPr sz="18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GET</a:t>
                      </a:r>
                      <a:endParaRPr sz="18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7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Modify the configuration</a:t>
                      </a:r>
                      <a:endParaRPr sz="18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Set</a:t>
                      </a:r>
                      <a:endParaRPr sz="18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e</a:t>
                      </a:r>
                      <a:r>
                        <a:rPr lang="en-GB" sz="18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dit-config, delete-config</a:t>
                      </a:r>
                      <a:endParaRPr sz="18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POST, PUT, PATCH, DELETE</a:t>
                      </a:r>
                      <a:endParaRPr sz="18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7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Collect the operational data on a push-basis</a:t>
                      </a:r>
                      <a:endParaRPr sz="18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Subscribe</a:t>
                      </a:r>
                      <a:endParaRPr sz="18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</a:t>
                      </a:r>
                      <a:r>
                        <a:rPr lang="en-GB" sz="18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reate-subscription,</a:t>
                      </a:r>
                      <a:br>
                        <a:rPr lang="en-GB" sz="18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</a:br>
                      <a:r>
                        <a:rPr lang="en-GB" sz="18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notification</a:t>
                      </a:r>
                      <a:endParaRPr sz="18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</a:t>
                      </a:r>
                      <a:endParaRPr sz="18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14" name="Google Shape;214;p21"/>
          <p:cNvSpPr/>
          <p:nvPr/>
        </p:nvSpPr>
        <p:spPr>
          <a:xfrm>
            <a:off x="3267050" y="1741650"/>
            <a:ext cx="2816100" cy="4328400"/>
          </a:xfrm>
          <a:prstGeom prst="rect">
            <a:avLst/>
          </a:prstGeom>
          <a:noFill/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