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1167" r:id="rId4"/>
    <p:sldId id="1170" r:id="rId5"/>
    <p:sldId id="410" r:id="rId6"/>
    <p:sldId id="1169" r:id="rId7"/>
    <p:sldId id="415" r:id="rId8"/>
    <p:sldId id="1168" r:id="rId9"/>
    <p:sldId id="416" r:id="rId10"/>
    <p:sldId id="1162" r:id="rId11"/>
    <p:sldId id="1176" r:id="rId12"/>
    <p:sldId id="1166" r:id="rId13"/>
    <p:sldId id="1171" r:id="rId14"/>
    <p:sldId id="1172" r:id="rId15"/>
    <p:sldId id="1163" r:id="rId16"/>
    <p:sldId id="1174" r:id="rId17"/>
    <p:sldId id="1175" r:id="rId18"/>
    <p:sldId id="116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00"/>
    <a:srgbClr val="0EA3B9"/>
    <a:srgbClr val="4DBBD4"/>
    <a:srgbClr val="366A8A"/>
    <a:srgbClr val="212124"/>
    <a:srgbClr val="414141"/>
    <a:srgbClr val="0091C4"/>
    <a:srgbClr val="10BED7"/>
    <a:srgbClr val="24D8D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3" autoAdjust="0"/>
    <p:restoredTop sz="86531" autoAdjust="0"/>
  </p:normalViewPr>
  <p:slideViewPr>
    <p:cSldViewPr snapToGrid="0">
      <p:cViewPr varScale="1">
        <p:scale>
          <a:sx n="99" d="100"/>
          <a:sy n="99" d="100"/>
        </p:scale>
        <p:origin x="192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E98426-A90F-4524-BAA4-C8CB9638B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Gotham Book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EB419-D3D8-47A1-B6B2-36A3208AF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DAC3-3044-4F74-AD08-2331175C7B2E}" type="datetimeFigureOut">
              <a:rPr lang="en-GB" smtClean="0">
                <a:latin typeface="Gotham Book"/>
              </a:rPr>
              <a:t>16/07/2020</a:t>
            </a:fld>
            <a:endParaRPr lang="en-GB" dirty="0">
              <a:latin typeface="Gotham Book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5EC68-6B2D-4511-BAB6-9F4A2B423F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Gotham Book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DD57-4E38-4C64-86CF-202DBCF56E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D2AC4-9EBB-4031-92B0-AD6182879F5B}" type="slidenum">
              <a:rPr lang="en-GB" smtClean="0">
                <a:latin typeface="Gotham Book"/>
              </a:rPr>
              <a:t>‹#›</a:t>
            </a:fld>
            <a:endParaRPr lang="en-GB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121688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otham Book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otham Book"/>
              </a:defRPr>
            </a:lvl1pPr>
          </a:lstStyle>
          <a:p>
            <a:fld id="{F57A20AC-C310-419C-A39C-A672FB308E31}" type="datetimeFigureOut">
              <a:rPr lang="en-GB" smtClean="0"/>
              <a:pPr/>
              <a:t>16/07/2020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otham Book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otham Book"/>
              </a:defRPr>
            </a:lvl1pPr>
          </a:lstStyle>
          <a:p>
            <a:fld id="{3AB10745-A093-42A9-8FC1-A482A60A98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71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Gotham Book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tham Book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tham Book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tham Book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tham Book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10745-A093-42A9-8FC1-A482A60A987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0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10745-A093-42A9-8FC1-A482A60A987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2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value ports -&gt; utilization varies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10745-A093-42A9-8FC1-A482A60A987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8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2650"/>
            <a:ext cx="9144000" cy="1584082"/>
          </a:xfrm>
          <a:effectLst/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8231"/>
            <a:ext cx="9144000" cy="1336430"/>
          </a:xfrm>
          <a:effectLst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2879"/>
            <a:ext cx="3008792" cy="1051409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/>
        </p:nvSpPr>
        <p:spPr>
          <a:xfrm>
            <a:off x="0" y="-7712"/>
            <a:ext cx="12192000" cy="283144"/>
          </a:xfrm>
          <a:prstGeom prst="rect">
            <a:avLst/>
          </a:prstGeom>
          <a:solidFill>
            <a:srgbClr val="10BE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81389" y="-7712"/>
            <a:ext cx="1310611" cy="283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10701820" y="-7712"/>
            <a:ext cx="366712" cy="28314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25" name="Rectangle 24"/>
          <p:cNvSpPr/>
          <p:nvPr/>
        </p:nvSpPr>
        <p:spPr>
          <a:xfrm rot="10800000">
            <a:off x="1" y="6583078"/>
            <a:ext cx="12191999" cy="283144"/>
          </a:xfrm>
          <a:prstGeom prst="rect">
            <a:avLst/>
          </a:prstGeom>
          <a:solidFill>
            <a:srgbClr val="10BE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26" name="Rectangle 25"/>
          <p:cNvSpPr/>
          <p:nvPr/>
        </p:nvSpPr>
        <p:spPr>
          <a:xfrm rot="10800000">
            <a:off x="0" y="6583078"/>
            <a:ext cx="1310610" cy="283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1123468" y="6583078"/>
            <a:ext cx="366712" cy="28314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C96ABD-C516-FC4E-8E65-F4FF03271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2879"/>
            <a:ext cx="3008792" cy="105140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2C6A00-4238-9C47-AFB2-0246A334C487}"/>
              </a:ext>
            </a:extLst>
          </p:cNvPr>
          <p:cNvSpPr/>
          <p:nvPr userDrawn="1"/>
        </p:nvSpPr>
        <p:spPr>
          <a:xfrm>
            <a:off x="0" y="-7712"/>
            <a:ext cx="12192000" cy="283144"/>
          </a:xfrm>
          <a:prstGeom prst="rect">
            <a:avLst/>
          </a:prstGeom>
          <a:solidFill>
            <a:srgbClr val="10BE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48A460-A9F9-D84B-AD07-24229F1EFF7C}"/>
              </a:ext>
            </a:extLst>
          </p:cNvPr>
          <p:cNvSpPr/>
          <p:nvPr userDrawn="1"/>
        </p:nvSpPr>
        <p:spPr>
          <a:xfrm>
            <a:off x="10881389" y="-7712"/>
            <a:ext cx="1310611" cy="283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4B92ACBE-0DE9-8B45-B0B7-EA7656616D73}"/>
              </a:ext>
            </a:extLst>
          </p:cNvPr>
          <p:cNvSpPr/>
          <p:nvPr userDrawn="1"/>
        </p:nvSpPr>
        <p:spPr>
          <a:xfrm rot="10800000">
            <a:off x="10701820" y="-7712"/>
            <a:ext cx="366712" cy="28314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84974-3521-744E-B197-364F54D4B8BC}"/>
              </a:ext>
            </a:extLst>
          </p:cNvPr>
          <p:cNvSpPr/>
          <p:nvPr userDrawn="1"/>
        </p:nvSpPr>
        <p:spPr>
          <a:xfrm rot="10800000">
            <a:off x="1" y="6583078"/>
            <a:ext cx="12191999" cy="283144"/>
          </a:xfrm>
          <a:prstGeom prst="rect">
            <a:avLst/>
          </a:prstGeom>
          <a:solidFill>
            <a:srgbClr val="10BE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DFD0F5-2A08-8C40-B5C8-98AAC210757D}"/>
              </a:ext>
            </a:extLst>
          </p:cNvPr>
          <p:cNvSpPr/>
          <p:nvPr userDrawn="1"/>
        </p:nvSpPr>
        <p:spPr>
          <a:xfrm rot="10800000">
            <a:off x="0" y="6583078"/>
            <a:ext cx="1310610" cy="283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20" name="Isosceles Triangle 26">
            <a:extLst>
              <a:ext uri="{FF2B5EF4-FFF2-40B4-BE49-F238E27FC236}">
                <a16:creationId xmlns:a16="http://schemas.microsoft.com/office/drawing/2014/main" id="{92DFC253-8939-B04D-A386-D90FA639DA13}"/>
              </a:ext>
            </a:extLst>
          </p:cNvPr>
          <p:cNvSpPr/>
          <p:nvPr userDrawn="1"/>
        </p:nvSpPr>
        <p:spPr>
          <a:xfrm>
            <a:off x="1123468" y="6583078"/>
            <a:ext cx="366712" cy="283144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247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8A1-322D-4C8B-9323-BBDFE95795B3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64E-F139-4A68-8B28-C610BEE01DC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0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BC53-0A7D-4FE8-832F-120D6BC2A517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38800" y="363600"/>
            <a:ext cx="10515600" cy="78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Book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5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460D04E-C1B8-44CC-A3D5-62868E20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CA13C34-DB5D-44DA-8A4A-9D646741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98BE6C-9C6C-4EB7-8ABA-86068F7D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64E-F139-4A68-8B28-C610BEE01DC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BC53-0A7D-4FE8-832F-120D6BC2A517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838800" y="363600"/>
            <a:ext cx="10515600" cy="78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Book"/>
              </a:rPr>
              <a:t>Click to edit Master title style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585F33-74E3-1843-8BA4-6831129E3C4E}"/>
              </a:ext>
            </a:extLst>
          </p:cNvPr>
          <p:cNvSpPr txBox="1">
            <a:spLocks/>
          </p:cNvSpPr>
          <p:nvPr userDrawn="1"/>
        </p:nvSpPr>
        <p:spPr>
          <a:xfrm>
            <a:off x="838800" y="363600"/>
            <a:ext cx="10515600" cy="78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Book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7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BA4E-35C8-4C3D-9CA5-DC4A2E5F01D8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4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1FF7-F7E9-4C29-8156-4C8D6E50E6B6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2ACC-2E27-4842-8D10-D3158E4DAAD3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7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1FFB-01A6-4360-A24B-178AC71323C3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B6174-1F23-4E0D-9D04-4173399E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A354-BC27-4770-9ADA-98634DFDF33E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3EF69-3D89-4A9B-ACBC-DDEC13BC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7E2DF-F036-4F15-9111-0960F935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028"/>
            <a:ext cx="10515600" cy="473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3140" y="6306717"/>
            <a:ext cx="1552575" cy="24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fld id="{D62B51B3-3BC1-46E6-A849-A9854AF0B627}" type="datetime1">
              <a:rPr lang="en-GB" smtClean="0"/>
              <a:pPr/>
              <a:t>16/07/2020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5715" y="6306717"/>
            <a:ext cx="7176105" cy="24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1820" y="6306717"/>
            <a:ext cx="651980" cy="24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Book"/>
              </a:defRPr>
            </a:lvl1pPr>
          </a:lstStyle>
          <a:p>
            <a:fld id="{03C60221-D5AA-4D04-BFA7-EC6516BBF5F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6721475"/>
            <a:ext cx="12192000" cy="136524"/>
          </a:xfrm>
          <a:prstGeom prst="rect">
            <a:avLst/>
          </a:prstGeom>
          <a:solidFill>
            <a:srgbClr val="10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7713"/>
            <a:ext cx="12192000" cy="180000"/>
          </a:xfrm>
          <a:prstGeom prst="rect">
            <a:avLst/>
          </a:prstGeom>
          <a:solidFill>
            <a:srgbClr val="10BE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81390" y="-7712"/>
            <a:ext cx="131061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10701820" y="-7438"/>
            <a:ext cx="366712" cy="180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otham Boo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" y="6082110"/>
            <a:ext cx="770123" cy="6456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36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23" r:id="rId11"/>
    <p:sldLayoutId id="214748372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ok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Scaling your metro</a:t>
            </a:r>
            <a:br>
              <a:rPr lang="en-GB" sz="4400" dirty="0"/>
            </a:br>
            <a:r>
              <a:rPr lang="en-GB" sz="4400" dirty="0"/>
              <a:t> - the journey from 10G to 400G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8231"/>
            <a:ext cx="9144000" cy="1492494"/>
          </a:xfrm>
        </p:spPr>
        <p:txBody>
          <a:bodyPr>
            <a:normAutofit fontScale="92500" lnSpcReduction="20000"/>
          </a:bodyPr>
          <a:lstStyle/>
          <a:p>
            <a:r>
              <a:rPr lang="en-GB" sz="3000" b="1" dirty="0">
                <a:solidFill>
                  <a:srgbClr val="0EA3B9"/>
                </a:solidFill>
              </a:rPr>
              <a:t>Will </a:t>
            </a:r>
            <a:r>
              <a:rPr lang="en-GB" sz="3000" b="1" dirty="0" err="1">
                <a:solidFill>
                  <a:srgbClr val="0EA3B9"/>
                </a:solidFill>
              </a:rPr>
              <a:t>Hargrave</a:t>
            </a:r>
            <a:endParaRPr lang="en-GB" sz="3000" b="1" dirty="0">
              <a:solidFill>
                <a:srgbClr val="0EA3B9"/>
              </a:solidFill>
            </a:endParaRPr>
          </a:p>
          <a:p>
            <a:endParaRPr lang="en-GB" b="1" dirty="0">
              <a:solidFill>
                <a:srgbClr val="0EA3B9"/>
              </a:solidFill>
            </a:endParaRPr>
          </a:p>
          <a:p>
            <a:r>
              <a:rPr lang="en-GB" b="1" dirty="0"/>
              <a:t>Virtual UKNOF</a:t>
            </a:r>
          </a:p>
          <a:p>
            <a:r>
              <a:rPr lang="en-GB" dirty="0"/>
              <a:t>20th July 2020 </a:t>
            </a:r>
            <a:r>
              <a:rPr lang="en-GB" dirty="0">
                <a:solidFill>
                  <a:srgbClr val="0EA3B9"/>
                </a:solidFill>
              </a:rPr>
              <a:t>|</a:t>
            </a:r>
            <a:r>
              <a:rPr lang="en-GB" dirty="0"/>
              <a:t>  Everywhere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3723" y="16112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>
              <a:latin typeface="Gotham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7231" y="14653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>
              <a:latin typeface="Gotham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7999" y="132861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>
              <a:latin typeface="Gotham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0" y="15435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2373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C3E4-4443-364D-A7BA-D55DA734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line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9849-703D-1E40-8803-CEB675DB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053"/>
            <a:ext cx="10448707" cy="24464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131C2B"/>
                </a:solidFill>
                <a:latin typeface="Gotham Book" pitchFamily="2" charset="0"/>
                <a:cs typeface="Gotham Book" pitchFamily="2" charset="0"/>
              </a:rPr>
              <a:t>Vendors start to produce dedicated systems to address these challenges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131C2B"/>
                </a:solidFill>
                <a:latin typeface="Gotham Book" pitchFamily="2" charset="0"/>
                <a:cs typeface="Gotham Book" pitchFamily="2" charset="0"/>
              </a:rPr>
              <a:t>Minimal configuration required 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131C2B"/>
                </a:solidFill>
                <a:latin typeface="Gotham Book" pitchFamily="2" charset="0"/>
                <a:cs typeface="Gotham Book" pitchFamily="2" charset="0"/>
              </a:rPr>
              <a:t>“Feels like a passive DWDM mux” (but needs power)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131C2B"/>
                </a:solidFill>
                <a:latin typeface="Gotham Book" pitchFamily="2" charset="0"/>
                <a:cs typeface="Gotham Book" pitchFamily="2" charset="0"/>
              </a:rPr>
              <a:t>Contains optical amplification and dispersion compensation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45EC-8608-7A43-8580-AD06A72B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4B26-F704-0B4F-BE4E-2451E80A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5FA7-552A-EB4E-8E50-988624F6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10</a:t>
            </a:fld>
            <a:endParaRPr lang="en-GB"/>
          </a:p>
        </p:txBody>
      </p:sp>
      <p:pic>
        <p:nvPicPr>
          <p:cNvPr id="8" name="Bildobjekt 3">
            <a:extLst>
              <a:ext uri="{FF2B5EF4-FFF2-40B4-BE49-F238E27FC236}">
                <a16:creationId xmlns:a16="http://schemas.microsoft.com/office/drawing/2014/main" id="{681BAA80-BE96-F745-813E-E2BDDEB5A0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37" y="3323184"/>
            <a:ext cx="6614669" cy="29835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8C961-55CE-834E-8188-400860B1DC3D}"/>
              </a:ext>
            </a:extLst>
          </p:cNvPr>
          <p:cNvSpPr/>
          <p:nvPr/>
        </p:nvSpPr>
        <p:spPr>
          <a:xfrm>
            <a:off x="3525715" y="2953852"/>
            <a:ext cx="407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31C2B"/>
                </a:solidFill>
                <a:latin typeface="Gotham Book" pitchFamily="2" charset="0"/>
              </a:rPr>
              <a:t>Components in </a:t>
            </a:r>
            <a:r>
              <a:rPr lang="en-GB" dirty="0" err="1">
                <a:solidFill>
                  <a:srgbClr val="131C2B"/>
                </a:solidFill>
                <a:latin typeface="Gotham Book" pitchFamily="2" charset="0"/>
              </a:rPr>
              <a:t>Smartoptics</a:t>
            </a:r>
            <a:r>
              <a:rPr lang="en-GB" dirty="0">
                <a:solidFill>
                  <a:srgbClr val="131C2B"/>
                </a:solidFill>
                <a:latin typeface="Gotham Book" pitchFamily="2" charset="0"/>
              </a:rPr>
              <a:t> DCP-M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5C8E-3167-6A40-99E5-76D60B1C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8745-8C31-6B4D-9213-CEFAFFE0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C60221-D5AA-4D04-BFA7-EC6516BBF5F1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F1BD50-F188-0D42-A16A-98DB55A6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06999"/>
            <a:ext cx="8156994" cy="57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76B0-E75A-2F4A-8D22-D9E60B6F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100G+ in the metro: Shorter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A2C9-7901-4A4B-9C0B-DED10CE1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of our links are in the </a:t>
            </a:r>
            <a:r>
              <a:rPr lang="en-US" dirty="0">
                <a:solidFill>
                  <a:srgbClr val="FF0000"/>
                </a:solidFill>
              </a:rPr>
              <a:t>&lt; 10km range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”The grey area”</a:t>
            </a:r>
          </a:p>
          <a:p>
            <a:r>
              <a:rPr lang="en-US" dirty="0">
                <a:solidFill>
                  <a:srgbClr val="FFB700"/>
                </a:solidFill>
              </a:rPr>
              <a:t>Do cheaper options exist?</a:t>
            </a:r>
          </a:p>
          <a:p>
            <a:r>
              <a:rPr lang="en-US" dirty="0"/>
              <a:t>Direct price comparison against MRC charges for additional dark </a:t>
            </a:r>
            <a:r>
              <a:rPr lang="en-US" dirty="0" err="1"/>
              <a:t>fibre</a:t>
            </a:r>
            <a:r>
              <a:rPr lang="en-US" dirty="0"/>
              <a:t> pairs and/or </a:t>
            </a:r>
            <a:r>
              <a:rPr lang="en-US" dirty="0" err="1"/>
              <a:t>datacentre</a:t>
            </a:r>
            <a:r>
              <a:rPr lang="en-US" dirty="0"/>
              <a:t> </a:t>
            </a:r>
            <a:r>
              <a:rPr lang="en-US" dirty="0" err="1"/>
              <a:t>crossconnects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Testing </a:t>
            </a:r>
            <a:r>
              <a:rPr lang="en-US" dirty="0">
                <a:solidFill>
                  <a:schemeClr val="accent1"/>
                </a:solidFill>
              </a:rPr>
              <a:t>100G-Bidi</a:t>
            </a:r>
            <a:r>
              <a:rPr lang="en-US" dirty="0"/>
              <a:t> with APC connectors (</a:t>
            </a:r>
            <a:r>
              <a:rPr lang="en-US" dirty="0" err="1"/>
              <a:t>Flexoptix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functions OK for simple links &lt; 2km</a:t>
            </a:r>
          </a:p>
          <a:p>
            <a:pPr lvl="1"/>
            <a:r>
              <a:rPr lang="en-US" dirty="0"/>
              <a:t>Scales to </a:t>
            </a:r>
            <a:r>
              <a:rPr lang="en-US" dirty="0">
                <a:solidFill>
                  <a:schemeClr val="accent1"/>
                </a:solidFill>
              </a:rPr>
              <a:t>200G/pair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849D-C77B-ED47-AA21-44A5FA86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A56D7-066C-B644-B73E-B814DCA4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34BCC-6A07-2142-8C8F-4B422D70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1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4BB6-9003-1249-B12E-D8DFB7A3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4C61-B1EF-B142-BAB1-2135116F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400G already shipping in quantity, for “LAN” links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&lt;10km</a:t>
            </a:r>
          </a:p>
          <a:p>
            <a:pPr lvl="1"/>
            <a:r>
              <a:rPr lang="en-GB" dirty="0"/>
              <a:t>Growing very fast, bandwidth of deployed 400G ports is expected to exceed 100G this year</a:t>
            </a:r>
          </a:p>
          <a:p>
            <a:pPr lvl="1"/>
            <a:r>
              <a:rPr lang="en-GB" dirty="0"/>
              <a:t>Optic cost is very competitive – per-gig cost  already cheaper than 100G</a:t>
            </a:r>
          </a:p>
          <a:p>
            <a:r>
              <a:rPr lang="en-GB" dirty="0"/>
              <a:t>Obviously you will need 400G host ports </a:t>
            </a:r>
          </a:p>
          <a:p>
            <a:pPr lvl="1"/>
            <a:r>
              <a:rPr lang="en-GB" dirty="0"/>
              <a:t>but that’s coming quite quickly for LONAP!</a:t>
            </a:r>
          </a:p>
          <a:p>
            <a:r>
              <a:rPr lang="en-GB" dirty="0"/>
              <a:t>In the future </a:t>
            </a:r>
            <a:r>
              <a:rPr lang="en-GB" dirty="0">
                <a:solidFill>
                  <a:srgbClr val="7030A0"/>
                </a:solidFill>
              </a:rPr>
              <a:t>coherent</a:t>
            </a:r>
            <a:r>
              <a:rPr lang="en-GB" dirty="0"/>
              <a:t> ‘ZR’ and ‘ZR+’ </a:t>
            </a:r>
            <a:r>
              <a:rPr lang="en-GB" dirty="0" err="1"/>
              <a:t>pluggables</a:t>
            </a:r>
            <a:r>
              <a:rPr lang="en-GB" dirty="0"/>
              <a:t> will deliver distances from 10km up to thousands of km. Sampling during 2020.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2EFE-9D80-3F4B-B1DF-731A1F4F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E2CD-6CAD-B745-B12C-4DE131BC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B9D9-048F-354A-9613-EC8DD15C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8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4696-BBE6-534D-98E4-24CA25A7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BCB5-292A-7D43-9E93-97F27773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6818-CE50-3943-9058-2BF36897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13C23-8FD4-EA4F-8617-30351753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93" y="304482"/>
            <a:ext cx="8205518" cy="58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1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4BB6-9003-1249-B12E-D8DFB7A3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400G LAN options for SMF + 100G 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4C61-B1EF-B142-BAB1-2135116F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EA3B9"/>
                </a:solidFill>
              </a:rPr>
              <a:t>400GBase-FR4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(4x100 PAM4, CWDM grid, 2km reach)</a:t>
            </a:r>
            <a:endParaRPr lang="en-US" dirty="0"/>
          </a:p>
          <a:p>
            <a:r>
              <a:rPr lang="en-US" dirty="0">
                <a:solidFill>
                  <a:srgbClr val="0EA3B9"/>
                </a:solidFill>
              </a:rPr>
              <a:t>400GBase-LR4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(4x100 PAM4, CWDM grid, 10km reach)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But also:</a:t>
            </a:r>
          </a:p>
          <a:p>
            <a:r>
              <a:rPr lang="en-US" dirty="0">
                <a:solidFill>
                  <a:srgbClr val="0EA3B9"/>
                </a:solidFill>
              </a:rPr>
              <a:t>100GBase-LR </a:t>
            </a:r>
            <a:r>
              <a:rPr lang="en-US" dirty="0">
                <a:solidFill>
                  <a:schemeClr val="accent2"/>
                </a:solidFill>
              </a:rPr>
              <a:t>(single </a:t>
            </a:r>
            <a:r>
              <a:rPr lang="el-GR" dirty="0">
                <a:solidFill>
                  <a:schemeClr val="accent2"/>
                </a:solidFill>
                <a:latin typeface="Gotham Book" pitchFamily="2" charset="0"/>
                <a:cs typeface="Gotham Book" pitchFamily="2" charset="0"/>
              </a:rPr>
              <a:t>λ</a:t>
            </a:r>
            <a:r>
              <a:rPr lang="en-US" dirty="0">
                <a:solidFill>
                  <a:schemeClr val="accent2"/>
                </a:solidFill>
              </a:rPr>
              <a:t> 100G, 1311nm, 10km reach) </a:t>
            </a:r>
          </a:p>
          <a:p>
            <a:pPr lvl="1"/>
            <a:r>
              <a:rPr lang="en-US" dirty="0"/>
              <a:t>Interoperates with </a:t>
            </a:r>
            <a:r>
              <a:rPr lang="en-US" dirty="0">
                <a:solidFill>
                  <a:srgbClr val="0EA3B9"/>
                </a:solidFill>
              </a:rPr>
              <a:t>400GBase-DR4 </a:t>
            </a:r>
            <a:r>
              <a:rPr lang="en-US" dirty="0"/>
              <a:t>– breakout 4x100G lanes on an MPO connector</a:t>
            </a:r>
          </a:p>
          <a:p>
            <a:pPr lvl="1"/>
            <a:r>
              <a:rPr lang="en-US" dirty="0"/>
              <a:t>Already price-competitive vs. ”standard” 4-</a:t>
            </a:r>
            <a:r>
              <a:rPr lang="el-GR" dirty="0">
                <a:latin typeface="Gotham Book" pitchFamily="2" charset="0"/>
                <a:cs typeface="Gotham Book" pitchFamily="2" charset="0"/>
              </a:rPr>
              <a:t>λ</a:t>
            </a:r>
            <a:r>
              <a:rPr lang="en-US" dirty="0"/>
              <a:t> 100GBase-LR4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2EFE-9D80-3F4B-B1DF-731A1F4F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E2CD-6CAD-B745-B12C-4DE131BC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B9D9-048F-354A-9613-EC8DD15C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F2949-EE71-524F-9F3D-24C89610D646}"/>
              </a:ext>
            </a:extLst>
          </p:cNvPr>
          <p:cNvSpPr txBox="1"/>
          <p:nvPr/>
        </p:nvSpPr>
        <p:spPr>
          <a:xfrm>
            <a:off x="6952891" y="7936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4BB6-9003-1249-B12E-D8DFB7A3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400G LAN options for SMF – CWDM 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C4C61-B1EF-B142-BAB1-2135116F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EA3B9"/>
                </a:solidFill>
              </a:rPr>
              <a:t>400GBase-FR4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(4x100 PAM4, CWDM grid, 2km reach)</a:t>
            </a:r>
            <a:endParaRPr lang="en-US" dirty="0"/>
          </a:p>
          <a:p>
            <a:r>
              <a:rPr lang="en-US" dirty="0">
                <a:solidFill>
                  <a:srgbClr val="0EA3B9"/>
                </a:solidFill>
              </a:rPr>
              <a:t>400GBase-LR4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(4x100 PAM4, CWDM grid, 10km reach)</a:t>
            </a:r>
          </a:p>
          <a:p>
            <a:r>
              <a:rPr lang="en-US" dirty="0"/>
              <a:t>These optics use 4x100G lasers </a:t>
            </a:r>
          </a:p>
          <a:p>
            <a:r>
              <a:rPr lang="en-US" dirty="0"/>
              <a:t>What if we could break these out into single 100G lanes?</a:t>
            </a:r>
          </a:p>
          <a:p>
            <a:endParaRPr lang="en-US" dirty="0"/>
          </a:p>
          <a:p>
            <a:pPr lvl="1"/>
            <a:r>
              <a:rPr lang="en-US" dirty="0"/>
              <a:t>Requires CWDM </a:t>
            </a:r>
            <a:r>
              <a:rPr lang="en-US" dirty="0" err="1">
                <a:solidFill>
                  <a:srgbClr val="FF0000"/>
                </a:solidFill>
              </a:rPr>
              <a:t>coloured</a:t>
            </a:r>
            <a:r>
              <a:rPr lang="en-US" dirty="0"/>
              <a:t> 100G single-</a:t>
            </a:r>
            <a:r>
              <a:rPr lang="el-GR" dirty="0"/>
              <a:t>λ</a:t>
            </a:r>
            <a:r>
              <a:rPr lang="en-GB" dirty="0"/>
              <a:t> optics</a:t>
            </a:r>
          </a:p>
          <a:p>
            <a:pPr lvl="1"/>
            <a:r>
              <a:rPr lang="en-GB" dirty="0"/>
              <a:t>Possible </a:t>
            </a:r>
            <a:r>
              <a:rPr lang="en-GB" dirty="0" err="1"/>
              <a:t>PoP</a:t>
            </a:r>
            <a:r>
              <a:rPr lang="en-GB" dirty="0"/>
              <a:t> architectures with 400G core and 100G-uplinked edge devices</a:t>
            </a:r>
          </a:p>
          <a:p>
            <a:pPr lvl="1"/>
            <a:r>
              <a:rPr lang="en-GB" dirty="0"/>
              <a:t>Scaling existing 100G links to 4x100G</a:t>
            </a:r>
          </a:p>
          <a:p>
            <a:pPr lvl="1"/>
            <a:r>
              <a:rPr lang="en-GB" dirty="0">
                <a:solidFill>
                  <a:srgbClr val="0EA3B9"/>
                </a:solidFill>
              </a:rPr>
              <a:t>LONAP</a:t>
            </a:r>
            <a:r>
              <a:rPr lang="en-GB" dirty="0"/>
              <a:t> will test during 2H 2020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2EFE-9D80-3F4B-B1DF-731A1F4F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E2CD-6CAD-B745-B12C-4DE131BC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B9D9-048F-354A-9613-EC8DD15C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4BB6-9003-1249-B12E-D8DFB7A3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CWDM 100G breakout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B2EFE-9D80-3F4B-B1DF-731A1F4F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E2CD-6CAD-B745-B12C-4DE131BC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B9D9-048F-354A-9613-EC8DD15C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17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CC3D4-7B2F-104B-A9C8-6C4A7D0B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0" y="1281778"/>
            <a:ext cx="10701820" cy="46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258D-0A09-AC4C-8430-98DE60C4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C13E0-051B-8E4A-82BE-29DC6001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Optics world is </a:t>
            </a:r>
            <a:r>
              <a:rPr lang="en-US" dirty="0">
                <a:solidFill>
                  <a:srgbClr val="00B0F0"/>
                </a:solidFill>
              </a:rPr>
              <a:t>fast-developing</a:t>
            </a:r>
            <a:r>
              <a:rPr lang="en-US" dirty="0"/>
              <a:t> </a:t>
            </a:r>
          </a:p>
          <a:p>
            <a:r>
              <a:rPr lang="en-US" dirty="0"/>
              <a:t>Some standards are moving quickly towards obsolescence, sometimes without even making it to manufacture</a:t>
            </a:r>
          </a:p>
          <a:p>
            <a:r>
              <a:rPr lang="en-US" dirty="0"/>
              <a:t>Single-lambda 100G is likely to dominate shorter range interconnection in the future</a:t>
            </a:r>
          </a:p>
          <a:p>
            <a:r>
              <a:rPr lang="en-US" dirty="0"/>
              <a:t>We can scale cost-effectively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33FA-FE61-2743-95A0-64F93653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8B4D-1558-B741-BA49-0ACD8E2E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A4F2-0FFA-274E-90E9-7BFDCA2B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0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2C78-1A07-4E1F-B2F7-854449B4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8CEB-097B-4DE3-90A0-638084BD1B44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9610-BC77-4424-B9A9-ECEF141B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3658-D0C9-4CD6-978D-2A2E04F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6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108F-6BE2-E24A-AFFA-79B765C1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Internet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C958-A064-DC4D-836F-4148E33E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fabric shifting large volumes of traffic in the </a:t>
            </a:r>
            <a:r>
              <a:rPr lang="en-US" dirty="0">
                <a:solidFill>
                  <a:srgbClr val="FF0000"/>
                </a:solidFill>
              </a:rPr>
              <a:t>metro</a:t>
            </a:r>
          </a:p>
          <a:p>
            <a:pPr lvl="1"/>
            <a:r>
              <a:rPr lang="en-US" dirty="0"/>
              <a:t>What is ”</a:t>
            </a:r>
            <a:r>
              <a:rPr lang="en-US" dirty="0">
                <a:solidFill>
                  <a:srgbClr val="FF0000"/>
                </a:solidFill>
              </a:rPr>
              <a:t>metro</a:t>
            </a:r>
            <a:r>
              <a:rPr lang="en-US" dirty="0"/>
              <a:t>”? 10km? 80km? 200km?</a:t>
            </a:r>
          </a:p>
          <a:p>
            <a:pPr lvl="1"/>
            <a:r>
              <a:rPr lang="en-US" dirty="0"/>
              <a:t>London: longest path between interconnection dense </a:t>
            </a:r>
            <a:r>
              <a:rPr lang="en-US" dirty="0" err="1"/>
              <a:t>colos</a:t>
            </a:r>
            <a:r>
              <a:rPr lang="en-US" dirty="0"/>
              <a:t> is 72km</a:t>
            </a:r>
          </a:p>
          <a:p>
            <a:pPr lvl="1"/>
            <a:r>
              <a:rPr lang="en-US" dirty="0"/>
              <a:t>Many links are under 10km</a:t>
            </a:r>
          </a:p>
          <a:p>
            <a:r>
              <a:rPr lang="en-US" dirty="0"/>
              <a:t>Technology choices impact viability</a:t>
            </a:r>
          </a:p>
          <a:p>
            <a:r>
              <a:rPr lang="en-US" dirty="0"/>
              <a:t>Typically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point to point </a:t>
            </a:r>
            <a:r>
              <a:rPr lang="en-US" dirty="0"/>
              <a:t>links on dark </a:t>
            </a:r>
            <a:r>
              <a:rPr lang="en-US" dirty="0" err="1"/>
              <a:t>fibre</a:t>
            </a:r>
            <a:r>
              <a:rPr lang="en-US" dirty="0"/>
              <a:t> to enable scaling</a:t>
            </a:r>
          </a:p>
          <a:p>
            <a:pPr lvl="1"/>
            <a:r>
              <a:rPr lang="en-US" dirty="0"/>
              <a:t>Solutions ideally scale at less-than-linear</a:t>
            </a:r>
          </a:p>
          <a:p>
            <a:r>
              <a:rPr lang="en-US" dirty="0"/>
              <a:t>We will focus on technologies suitable for Internet Exchanges</a:t>
            </a:r>
          </a:p>
          <a:p>
            <a:pPr lvl="1"/>
            <a:r>
              <a:rPr lang="en-US" dirty="0"/>
              <a:t>Own infrastructure, scaling, point-to-point, low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4871-08E4-EC48-9F69-AF20EC41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BC00-140E-9949-B585-EA2CDC91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7DFC-C9DD-984E-BBE5-EE700A95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108F-6BE2-E24A-AFFA-79B765C1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 Sizing Strategy at LONAP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C958-A064-DC4D-836F-4148E33E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ISLs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deliver traffic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, even during fault conditions</a:t>
            </a:r>
          </a:p>
          <a:p>
            <a:r>
              <a:rPr lang="en-US" dirty="0"/>
              <a:t>We use </a:t>
            </a:r>
            <a:r>
              <a:rPr lang="en-US" dirty="0" err="1"/>
              <a:t>sflow</a:t>
            </a:r>
            <a:r>
              <a:rPr lang="en-US" dirty="0"/>
              <a:t> to report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intersite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traffic demand </a:t>
            </a:r>
          </a:p>
          <a:p>
            <a:r>
              <a:rPr lang="en-US" dirty="0"/>
              <a:t>Sum of </a:t>
            </a:r>
            <a:r>
              <a:rPr lang="en-US" dirty="0">
                <a:solidFill>
                  <a:schemeClr val="accent5"/>
                </a:solidFill>
              </a:rPr>
              <a:t>per-site connected capacity </a:t>
            </a:r>
            <a:r>
              <a:rPr lang="en-US" dirty="0"/>
              <a:t>is not very useful</a:t>
            </a:r>
          </a:p>
          <a:p>
            <a:pPr lvl="1"/>
            <a:r>
              <a:rPr lang="en-US" dirty="0"/>
              <a:t>Wide variation in port </a:t>
            </a:r>
            <a:r>
              <a:rPr lang="en-US" dirty="0" err="1"/>
              <a:t>utilisations</a:t>
            </a:r>
            <a:endParaRPr lang="en-US" dirty="0"/>
          </a:p>
          <a:p>
            <a:r>
              <a:rPr lang="en-US" dirty="0">
                <a:solidFill>
                  <a:srgbClr val="0EA3B9"/>
                </a:solidFill>
              </a:rPr>
              <a:t>Custom graphing solution </a:t>
            </a:r>
            <a:r>
              <a:rPr lang="en-US" dirty="0"/>
              <a:t>to sum ”LAG” members</a:t>
            </a:r>
          </a:p>
          <a:p>
            <a:pPr lvl="1"/>
            <a:r>
              <a:rPr lang="en-US" dirty="0"/>
              <a:t>All ISLs are multipath ECMP IP p2ps, no LACP</a:t>
            </a:r>
          </a:p>
          <a:p>
            <a:pPr lvl="1"/>
            <a:r>
              <a:rPr lang="en-US" dirty="0"/>
              <a:t>Must also check </a:t>
            </a:r>
            <a:r>
              <a:rPr lang="en-US" dirty="0">
                <a:solidFill>
                  <a:srgbClr val="7030A0"/>
                </a:solidFill>
              </a:rPr>
              <a:t>traffic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balance within </a:t>
            </a:r>
            <a:r>
              <a:rPr lang="en-US" dirty="0"/>
              <a:t>a ‘LAG’</a:t>
            </a:r>
          </a:p>
          <a:p>
            <a:r>
              <a:rPr lang="en-US" dirty="0"/>
              <a:t>30% traffic growth per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4871-08E4-EC48-9F69-AF20EC41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BC00-140E-9949-B585-EA2CDC91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7DFC-C9DD-984E-BBE5-EE700A95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0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781D0-4398-6D4A-B9E5-929772EE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7F26-0BD3-8E4B-AF70-0F1DE31B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76415-5F1C-1D48-9DB0-BCD4CCB8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7C8E0-6C19-AC4C-8577-C085C9C8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99" y="304483"/>
            <a:ext cx="8257276" cy="57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108F-6BE2-E24A-AFFA-79B765C1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era – 10G DWDM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C958-A064-DC4D-836F-4148E33E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Simpler times </a:t>
            </a:r>
          </a:p>
          <a:p>
            <a:r>
              <a:rPr lang="en-US" dirty="0"/>
              <a:t>Buy 40km or 80km DWDM SFP+, insert into switch, passive mux</a:t>
            </a:r>
          </a:p>
          <a:p>
            <a:r>
              <a:rPr lang="en-US" dirty="0"/>
              <a:t>No amplification, dispersion compensation to worry about</a:t>
            </a:r>
          </a:p>
          <a:p>
            <a:r>
              <a:rPr lang="en-US" dirty="0"/>
              <a:t>n * 10GE – </a:t>
            </a:r>
            <a:r>
              <a:rPr lang="en-US" dirty="0">
                <a:solidFill>
                  <a:srgbClr val="7030A0"/>
                </a:solidFill>
              </a:rPr>
              <a:t>scaled to around 160G </a:t>
            </a:r>
            <a:r>
              <a:rPr lang="en-US" dirty="0"/>
              <a:t>in our current setup</a:t>
            </a:r>
          </a:p>
          <a:p>
            <a:r>
              <a:rPr lang="en-US" dirty="0"/>
              <a:t>Difficulties with </a:t>
            </a:r>
            <a:r>
              <a:rPr lang="en-US" dirty="0">
                <a:solidFill>
                  <a:schemeClr val="accent2"/>
                </a:solidFill>
              </a:rPr>
              <a:t>’too many moving parts’ </a:t>
            </a:r>
            <a:r>
              <a:rPr lang="en-US" dirty="0"/>
              <a:t>at this scale</a:t>
            </a:r>
          </a:p>
          <a:p>
            <a:pPr lvl="1"/>
            <a:r>
              <a:rPr lang="en-US" dirty="0"/>
              <a:t>Total of 32 SFP+, 64 </a:t>
            </a:r>
            <a:r>
              <a:rPr lang="en-US" dirty="0" err="1"/>
              <a:t>fibre</a:t>
            </a:r>
            <a:r>
              <a:rPr lang="en-US" dirty="0"/>
              <a:t> cores, 128 connections</a:t>
            </a:r>
          </a:p>
          <a:p>
            <a:pPr lvl="1"/>
            <a:r>
              <a:rPr lang="en-US" dirty="0"/>
              <a:t>Could be &gt; 256 </a:t>
            </a:r>
            <a:r>
              <a:rPr lang="en-US" dirty="0" err="1"/>
              <a:t>fibre</a:t>
            </a:r>
            <a:r>
              <a:rPr lang="en-US" dirty="0"/>
              <a:t> end-faces to clean even for a modest 16 channel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4871-08E4-EC48-9F69-AF20EC41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BC00-140E-9949-B585-EA2CDC91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7DFC-C9DD-984E-BBE5-EE700A95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8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4193-CF78-A646-9C22-C50F526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6C89622-780D-46EC-A120-55AC84B04402}" type="datetime1">
              <a:rPr lang="en-US" smtClean="0">
                <a:latin typeface="+mn-lt"/>
              </a:rPr>
              <a:pPr>
                <a:spcAft>
                  <a:spcPts val="600"/>
                </a:spcAft>
              </a:pPr>
              <a:t>7/19/20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5C8E-3167-6A40-99E5-76D60B1C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8745-8C31-6B4D-9213-CEFAFFE0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C60221-D5AA-4D04-BFA7-EC6516BBF5F1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F1BD50-F188-0D42-A16A-98DB55A6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06999"/>
            <a:ext cx="8156994" cy="57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1A19-6E9E-8042-A50F-2CED7DB0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100G choices at LONAP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F3E5-E765-E44C-AF6C-2641AE1B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2016:</a:t>
            </a:r>
          </a:p>
          <a:p>
            <a:pPr lvl="1"/>
            <a:r>
              <a:rPr lang="en-US" dirty="0"/>
              <a:t>Lighting 100G on dark </a:t>
            </a:r>
            <a:r>
              <a:rPr lang="en-US" dirty="0" err="1"/>
              <a:t>fibre</a:t>
            </a:r>
            <a:r>
              <a:rPr lang="en-US" dirty="0"/>
              <a:t> pairs/ 1310nm waves</a:t>
            </a:r>
          </a:p>
          <a:p>
            <a:pPr lvl="1"/>
            <a:r>
              <a:rPr lang="en-US" dirty="0"/>
              <a:t>Initially ”standard” 100GBase-LR4 </a:t>
            </a:r>
          </a:p>
          <a:p>
            <a:pPr marL="0" indent="0">
              <a:buNone/>
            </a:pPr>
            <a:r>
              <a:rPr lang="en-US" dirty="0"/>
              <a:t>2018 onwards:</a:t>
            </a:r>
          </a:p>
          <a:p>
            <a:pPr lvl="1"/>
            <a:r>
              <a:rPr lang="en-US" dirty="0"/>
              <a:t>Migrated to CWDM4/4WDM10 for 30-50% cost saving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4WDM10 provides superior optical performance than LR4</a:t>
            </a:r>
          </a:p>
          <a:p>
            <a:pPr lvl="1"/>
            <a:r>
              <a:rPr lang="en-US" dirty="0"/>
              <a:t>Both require RS-FEC host support (not a problem)</a:t>
            </a:r>
          </a:p>
          <a:p>
            <a:pPr marL="0" indent="0">
              <a:buNone/>
            </a:pPr>
            <a:r>
              <a:rPr lang="en-US" dirty="0"/>
              <a:t>2018-20: </a:t>
            </a:r>
          </a:p>
          <a:p>
            <a:pPr lvl="1"/>
            <a:r>
              <a:rPr lang="en-US" dirty="0"/>
              <a:t>Need more than 100G per path</a:t>
            </a:r>
          </a:p>
          <a:p>
            <a:pPr lvl="1"/>
            <a:r>
              <a:rPr lang="en-US" dirty="0"/>
              <a:t>Deployed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100G PAM4 </a:t>
            </a:r>
            <a:r>
              <a:rPr lang="en-US" dirty="0"/>
              <a:t>solution – scales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800G+</a:t>
            </a:r>
            <a:r>
              <a:rPr lang="en-US" dirty="0"/>
              <a:t>/pair</a:t>
            </a:r>
          </a:p>
          <a:p>
            <a:pPr lvl="1"/>
            <a:r>
              <a:rPr lang="en-US" dirty="0"/>
              <a:t>Testing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100G Bidi </a:t>
            </a:r>
            <a:r>
              <a:rPr lang="en-US" dirty="0"/>
              <a:t>– scales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200G</a:t>
            </a:r>
            <a:r>
              <a:rPr lang="en-US" dirty="0"/>
              <a:t>/pair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0EDD-4FF9-4544-8C07-6F2BD2D8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19/07/2020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B481-A8A6-5245-96A6-A4901F97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D532-3699-6B46-B5B6-4DAD29B8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1A19-6E9E-8042-A50F-2CED7DB0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100G+ in the metro (10km+)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F3E5-E765-E44C-AF6C-2641AE1B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No straightforward passive 100G DWDM </a:t>
            </a:r>
            <a:r>
              <a:rPr lang="en-US" dirty="0"/>
              <a:t>option</a:t>
            </a:r>
          </a:p>
          <a:p>
            <a:r>
              <a:rPr lang="en-US" dirty="0"/>
              <a:t>Investigated Coherent transponder solutions - many options exist</a:t>
            </a:r>
          </a:p>
          <a:p>
            <a:r>
              <a:rPr lang="en-US" dirty="0"/>
              <a:t>Coherent can deliver up to 600G/wavelength, over thousands of </a:t>
            </a:r>
            <a:r>
              <a:rPr lang="en-US" dirty="0" err="1"/>
              <a:t>kilometres</a:t>
            </a:r>
            <a:r>
              <a:rPr lang="en-US" dirty="0"/>
              <a:t> at many terabits/pair – prime technology for larger </a:t>
            </a:r>
            <a:r>
              <a:rPr lang="en-US" dirty="0" err="1"/>
              <a:t>telcos</a:t>
            </a:r>
            <a:endParaRPr lang="en-US" dirty="0"/>
          </a:p>
          <a:p>
            <a:r>
              <a:rPr lang="en-US" dirty="0"/>
              <a:t>Flexible modulation</a:t>
            </a:r>
          </a:p>
          <a:p>
            <a:r>
              <a:rPr lang="en-US" dirty="0"/>
              <a:t>Relatively power-hungry and complex</a:t>
            </a:r>
          </a:p>
          <a:p>
            <a:r>
              <a:rPr lang="en-US" dirty="0"/>
              <a:t>Relatively poor financial scaling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Opinion: “I don’t feel that these are a great solution for IXPs, is there something cheaper/better at scaling?”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0EDD-4FF9-4544-8C07-6F2BD2D8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0B481-A8A6-5245-96A6-A4901F97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D532-3699-6B46-B5B6-4DAD29B8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3">
            <a:extLst>
              <a:ext uri="{FF2B5EF4-FFF2-40B4-BE49-F238E27FC236}">
                <a16:creationId xmlns:a16="http://schemas.microsoft.com/office/drawing/2014/main" id="{6EE30977-B0FC-4449-A6EB-4C5AA4986A6E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6" t="6321" r="1"/>
          <a:stretch/>
        </p:blipFill>
        <p:spPr>
          <a:xfrm>
            <a:off x="8981348" y="224859"/>
            <a:ext cx="2372452" cy="166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35238-D47D-FE4B-B99F-67445780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100G PAM4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B8CB-A5E3-2D4F-8BB7-D9A15E92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582"/>
            <a:ext cx="8010565" cy="473093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EA3B9"/>
                </a:solidFill>
              </a:rPr>
              <a:t>Inphi</a:t>
            </a:r>
            <a:r>
              <a:rPr lang="en-US" dirty="0">
                <a:solidFill>
                  <a:srgbClr val="0EA3B9"/>
                </a:solidFill>
              </a:rPr>
              <a:t> ”</a:t>
            </a:r>
            <a:r>
              <a:rPr lang="en-US" dirty="0" err="1">
                <a:solidFill>
                  <a:srgbClr val="0EA3B9"/>
                </a:solidFill>
              </a:rPr>
              <a:t>ColorZ</a:t>
            </a:r>
            <a:r>
              <a:rPr lang="en-US" dirty="0">
                <a:solidFill>
                  <a:srgbClr val="0EA3B9"/>
                </a:solidFill>
              </a:rPr>
              <a:t>”: </a:t>
            </a:r>
            <a:r>
              <a:rPr lang="en-US" dirty="0"/>
              <a:t>2x50G PAM4 </a:t>
            </a:r>
            <a:r>
              <a:rPr lang="el-GR" dirty="0">
                <a:latin typeface="Gotham Book" pitchFamily="2" charset="0"/>
                <a:cs typeface="Gotham Book" pitchFamily="2" charset="0"/>
              </a:rPr>
              <a:t>λ </a:t>
            </a:r>
            <a:r>
              <a:rPr lang="en-US" dirty="0"/>
              <a:t>encoded in a single 100GHz DWDM channel</a:t>
            </a:r>
          </a:p>
          <a:p>
            <a:r>
              <a:rPr lang="en-US" dirty="0"/>
              <a:t>Standard QSFP28 in switch</a:t>
            </a:r>
          </a:p>
          <a:p>
            <a:pPr lvl="1"/>
            <a:r>
              <a:rPr lang="en-US" dirty="0"/>
              <a:t>Arista EOS supports DOM extensions to instrument </a:t>
            </a:r>
            <a:r>
              <a:rPr lang="en-US" dirty="0">
                <a:solidFill>
                  <a:srgbClr val="4DBBD4"/>
                </a:solidFill>
              </a:rPr>
              <a:t>on-optic FEC DSP</a:t>
            </a:r>
          </a:p>
          <a:p>
            <a:r>
              <a:rPr lang="en-US" dirty="0"/>
              <a:t>Optical specifications: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Output power </a:t>
            </a:r>
            <a:r>
              <a:rPr lang="en-US" dirty="0"/>
              <a:t>of </a:t>
            </a:r>
            <a:r>
              <a:rPr lang="en-US" dirty="0">
                <a:solidFill>
                  <a:schemeClr val="accent6"/>
                </a:solidFill>
              </a:rPr>
              <a:t>-8dBm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min input power </a:t>
            </a:r>
            <a:r>
              <a:rPr lang="en-US" dirty="0"/>
              <a:t>of </a:t>
            </a:r>
            <a:r>
              <a:rPr lang="en-US" dirty="0">
                <a:solidFill>
                  <a:schemeClr val="accent2"/>
                </a:solidFill>
              </a:rPr>
              <a:t>-2dBm</a:t>
            </a:r>
            <a:r>
              <a:rPr lang="en-US" dirty="0"/>
              <a:t> </a:t>
            </a:r>
          </a:p>
          <a:p>
            <a:pPr lvl="1"/>
            <a:r>
              <a:rPr lang="sv-SE" dirty="0">
                <a:solidFill>
                  <a:srgbClr val="00B0F0"/>
                </a:solidFill>
              </a:rPr>
              <a:t>Dispersion </a:t>
            </a:r>
            <a:r>
              <a:rPr lang="sv-SE" dirty="0" err="1">
                <a:solidFill>
                  <a:srgbClr val="00B0F0"/>
                </a:solidFill>
              </a:rPr>
              <a:t>tolerance</a:t>
            </a:r>
            <a:r>
              <a:rPr lang="sv-SE" dirty="0">
                <a:solidFill>
                  <a:srgbClr val="00B0F0"/>
                </a:solidFill>
              </a:rPr>
              <a:t> +/-6 km </a:t>
            </a:r>
            <a:r>
              <a:rPr lang="sv-SE" dirty="0"/>
              <a:t>on G.652 </a:t>
            </a:r>
            <a:r>
              <a:rPr lang="sv-SE" dirty="0" err="1"/>
              <a:t>fibre</a:t>
            </a:r>
            <a:endParaRPr lang="sv-SE" dirty="0"/>
          </a:p>
          <a:p>
            <a:pPr lvl="1"/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>
                <a:solidFill>
                  <a:srgbClr val="7030A0"/>
                </a:solidFill>
              </a:rPr>
              <a:t>dedicated</a:t>
            </a:r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dirty="0" err="1">
                <a:solidFill>
                  <a:srgbClr val="7030A0"/>
                </a:solidFill>
              </a:rPr>
              <a:t>optical</a:t>
            </a:r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dirty="0" err="1">
                <a:solidFill>
                  <a:srgbClr val="7030A0"/>
                </a:solidFill>
              </a:rPr>
              <a:t>line</a:t>
            </a:r>
            <a:r>
              <a:rPr lang="sv-SE" dirty="0">
                <a:solidFill>
                  <a:srgbClr val="7030A0"/>
                </a:solidFill>
              </a:rPr>
              <a:t> system </a:t>
            </a:r>
            <a:r>
              <a:rPr lang="sv-SE" dirty="0"/>
              <a:t>to </a:t>
            </a:r>
            <a:r>
              <a:rPr lang="sv-SE" dirty="0" err="1"/>
              <a:t>address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challenges</a:t>
            </a:r>
            <a:endParaRPr lang="sv-SE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C138-1D9A-5547-B8B0-030D9E6F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9622-780D-46EC-A120-55AC84B04402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8943-F8DA-594B-9A69-900060DC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94A6-28AC-9544-B4DB-6A02BA11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0221-D5AA-4D04-BFA7-EC6516BBF5F1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0EA8F-96B9-0540-9E69-3AA18E0834E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251" y="4733726"/>
            <a:ext cx="3511550" cy="14417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49198D-3646-5E47-A472-BA989CB8DF0B}"/>
              </a:ext>
            </a:extLst>
          </p:cNvPr>
          <p:cNvSpPr/>
          <p:nvPr/>
        </p:nvSpPr>
        <p:spPr>
          <a:xfrm>
            <a:off x="10186114" y="4294662"/>
            <a:ext cx="1831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Gotham Book" pitchFamily="2" charset="0"/>
                <a:cs typeface="Gotham Book" pitchFamily="2" charset="0"/>
              </a:rPr>
              <a:t>PAM4 modulation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9F13A-8642-4948-B321-B2EC0A120A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765" y="1960937"/>
            <a:ext cx="3343235" cy="22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7105"/>
      </p:ext>
    </p:extLst>
  </p:cSld>
  <p:clrMapOvr>
    <a:masterClrMapping/>
  </p:clrMapOvr>
</p:sld>
</file>

<file path=ppt/theme/theme1.xml><?xml version="1.0" encoding="utf-8"?>
<a:theme xmlns:a="http://schemas.openxmlformats.org/drawingml/2006/main" name="lonap2018-wh-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885</Words>
  <Application>Microsoft Macintosh PowerPoint</Application>
  <PresentationFormat>Widescreen</PresentationFormat>
  <Paragraphs>148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Gotham Book</vt:lpstr>
      <vt:lpstr>lonap2018-wh-new</vt:lpstr>
      <vt:lpstr>Scaling your metro  - the journey from 10G to 400G</vt:lpstr>
      <vt:lpstr>Typical Internet Exchanges</vt:lpstr>
      <vt:lpstr>ISL Sizing Strategy at LONAP</vt:lpstr>
      <vt:lpstr>PowerPoint Presentation</vt:lpstr>
      <vt:lpstr>2015 era – 10G DWDM</vt:lpstr>
      <vt:lpstr>PowerPoint Presentation</vt:lpstr>
      <vt:lpstr>100G choices at LONAP</vt:lpstr>
      <vt:lpstr>100G+ in the metro (10km+)</vt:lpstr>
      <vt:lpstr>100G PAM4 </vt:lpstr>
      <vt:lpstr>Open line systems</vt:lpstr>
      <vt:lpstr>PowerPoint Presentation</vt:lpstr>
      <vt:lpstr>100G+ in the metro: Shorter links</vt:lpstr>
      <vt:lpstr>400G</vt:lpstr>
      <vt:lpstr>PowerPoint Presentation</vt:lpstr>
      <vt:lpstr>400G LAN options for SMF + 100G breakout</vt:lpstr>
      <vt:lpstr>400G LAN options for SMF – CWDM breakout</vt:lpstr>
      <vt:lpstr>Possible CWDM 100G breakout architecture</vt:lpstr>
      <vt:lpstr>Summary</vt:lpstr>
      <vt:lpstr>Thoughts?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your metro  - the journey from 100G to 400G</dc:title>
  <dc:creator>Will Hargrave</dc:creator>
  <cp:lastModifiedBy>Will Hargrave</cp:lastModifiedBy>
  <cp:revision>19</cp:revision>
  <cp:lastPrinted>2020-07-20T14:27:15Z</cp:lastPrinted>
  <dcterms:created xsi:type="dcterms:W3CDTF">2020-07-19T15:36:25Z</dcterms:created>
  <dcterms:modified xsi:type="dcterms:W3CDTF">2020-07-20T15:01:07Z</dcterms:modified>
</cp:coreProperties>
</file>