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1551" r:id="rId3"/>
    <p:sldId id="1549" r:id="rId4"/>
    <p:sldId id="1550" r:id="rId5"/>
    <p:sldId id="1552" r:id="rId6"/>
    <p:sldId id="1553" r:id="rId7"/>
    <p:sldId id="1556" r:id="rId8"/>
    <p:sldId id="1555" r:id="rId9"/>
    <p:sldId id="1554" r:id="rId10"/>
    <p:sldId id="15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91"/>
    <p:restoredTop sz="97374"/>
  </p:normalViewPr>
  <p:slideViewPr>
    <p:cSldViewPr snapToGrid="0" snapToObjects="1">
      <p:cViewPr varScale="1">
        <p:scale>
          <a:sx n="95" d="100"/>
          <a:sy n="95" d="100"/>
        </p:scale>
        <p:origin x="208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1C543-1D8C-FD46-BF55-5D9BDFD119FA}" type="datetimeFigureOut">
              <a:rPr lang="en-US" smtClean="0"/>
              <a:t>7/15/20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A6913-D386-C34B-AEBD-202F38CA0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2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err="1"/>
              <a:t>Ritesh</a:t>
            </a:r>
            <a:r>
              <a:rPr lang="en-US" dirty="0"/>
              <a:t> asks Rene </a:t>
            </a:r>
          </a:p>
          <a:p>
            <a:pPr marL="171450" indent="-171450" algn="l">
              <a:buFontTx/>
              <a:buChar char="-"/>
            </a:pPr>
            <a:r>
              <a:rPr lang="en-US" dirty="0"/>
              <a:t>Can you tell us more about ZPE systems? Where are you based, what do you guys do, and who are your customers?</a:t>
            </a:r>
          </a:p>
          <a:p>
            <a:pPr marL="171450" indent="-171450" algn="l">
              <a:buFontTx/>
              <a:buChar char="-"/>
            </a:pPr>
            <a:endParaRPr lang="en-US" dirty="0"/>
          </a:p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Where are you based?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A: Fremont, California</a:t>
            </a:r>
          </a:p>
          <a:p>
            <a:pPr rtl="0" fontAlgn="base"/>
            <a:br>
              <a:rPr lang="en-US" b="0" dirty="0">
                <a:effectLst/>
              </a:rPr>
            </a:b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does ZPE Systems do? 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A: We help businesses unleash their networks using our patented hardware &amp; software, which allow for rapid deployments, high flexibility, and in-depth control, even at very remote offices or sites.</a:t>
            </a:r>
          </a:p>
          <a:p>
            <a:pPr rtl="0" fontAlgn="base"/>
            <a:br>
              <a:rPr lang="en-US" b="0" dirty="0">
                <a:effectLst/>
              </a:rPr>
            </a:b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Who are our customers?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A: Our customers include some of the most recognizable brands, and are in many industries, from retail and e-commerce, to finance, utilities services, healthcare, and more</a:t>
            </a:r>
            <a:endParaRPr lang="en-US" dirty="0"/>
          </a:p>
          <a:p>
            <a:pPr marL="0" indent="0"/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C7B9C-AF4A-264A-9E54-7FD4F24E84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95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smart edge, customers are now requiring: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C7B9C-AF4A-264A-9E54-7FD4F24E84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788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dirty="0" err="1"/>
              <a:t>Ritesh</a:t>
            </a:r>
            <a:r>
              <a:rPr lang="en-US" dirty="0"/>
              <a:t> asks Rene </a:t>
            </a:r>
          </a:p>
          <a:p>
            <a:pPr marL="171450" indent="-171450" algn="l">
              <a:buFontTx/>
              <a:buChar char="-"/>
            </a:pPr>
            <a:r>
              <a:rPr lang="en-US" dirty="0"/>
              <a:t>Can you tell us about successes or experiences you have seen in the marketplace?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8046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smart edge, customers are now requiring: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C7B9C-AF4A-264A-9E54-7FD4F24E84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248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smart edge, customers are now requiring: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C7B9C-AF4A-264A-9E54-7FD4F24E84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691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smart edge, customers are now requiring: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C7B9C-AF4A-264A-9E54-7FD4F24E84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53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smart edge, customers are now requiring: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C7B9C-AF4A-264A-9E54-7FD4F24E84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129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smart edge, customers are now requiring: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C7B9C-AF4A-264A-9E54-7FD4F24E84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082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smart edge, customers are now requiring: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C7B9C-AF4A-264A-9E54-7FD4F24E84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34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534FD-BB7F-684E-9FEB-120406702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B2FF0-CBC9-0143-AB1E-6FB8A10D3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C9B59-773B-794C-8F47-D9F64FA7B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CE25-3FC9-3C48-A954-695A3CB75632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F1009-6239-4443-A76A-665C6546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DCF49-FF32-1648-8B73-4B980DAB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2-1783-6D49-BE14-A19D9C8D4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4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8F650-E2F5-DF42-862A-32282F914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482DC3-C365-8241-8854-33CFBB8A0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788FC-E85E-2544-B447-B763D5A47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CE25-3FC9-3C48-A954-695A3CB75632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93DE6-7FF6-074E-BDD5-E8324EDF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E085B-6383-224A-B17B-D19C3E4A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2-1783-6D49-BE14-A19D9C8D4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3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63E3FA-424A-1148-85B7-743B0A9E2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ED3460-8C6B-E746-8D44-E8E551860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48108-380A-A248-BC76-9641296C9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CE25-3FC9-3C48-A954-695A3CB75632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8B870-3FD1-C747-B37D-AD628BFF1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404D8-5446-F940-88BB-30FD26FF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2-1783-6D49-BE14-A19D9C8D4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6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int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DCCE597-5F13-3A41-A571-0DD193A54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2" y="6477002"/>
            <a:ext cx="5972175" cy="22258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933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Executive Overview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B9C0D92-E0A1-0247-ABF7-F8F65718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087" y="6477002"/>
            <a:ext cx="2717800" cy="208617"/>
          </a:xfrm>
          <a:prstGeom prst="rect">
            <a:avLst/>
          </a:prstGeom>
        </p:spPr>
        <p:txBody>
          <a:bodyPr tIns="0" bIns="0" anchor="ctr" anchorCtr="0"/>
          <a:lstStyle>
            <a:lvl1pPr algn="r">
              <a:defRPr sz="1067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CBD3E2DF-C8BD-4291-BC9C-B219CA58AD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834F97-461C-AB45-B810-D6C5EA171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256032"/>
            <a:ext cx="10647363" cy="762000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DD5286-CD08-364D-A4C0-250FA53BA9CF}"/>
              </a:ext>
            </a:extLst>
          </p:cNvPr>
          <p:cNvCxnSpPr>
            <a:cxnSpLocks/>
          </p:cNvCxnSpPr>
          <p:nvPr userDrawn="1"/>
        </p:nvCxnSpPr>
        <p:spPr>
          <a:xfrm>
            <a:off x="2616567" y="6383444"/>
            <a:ext cx="9183047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37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2E1EE-647F-9A4E-9968-9FF3A473E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8AA8E-A678-8246-8742-D54452DE1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E17EF-3DD0-6D4F-8CBE-7B08B8AE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CE25-3FC9-3C48-A954-695A3CB75632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6C83E-D577-B54B-8120-BA767A3CF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B71F2-2F98-DA44-95F3-69973FD5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2-1783-6D49-BE14-A19D9C8D4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5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E9066-DE73-5B4C-997A-779BC8C5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106E5-1F94-A54A-8664-5F79D7D67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B5251-C4B2-CD45-BF2B-1F0FC636C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CE25-3FC9-3C48-A954-695A3CB75632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B9F5D-310F-994E-AC64-CCB88C80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D7914-4918-3045-BF4B-F88494870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2-1783-6D49-BE14-A19D9C8D4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4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F3A94-E7E7-EE45-9E71-93A515600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E01C2-B586-C147-9485-BCC0C1AAD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A6FE6-73EC-AC4D-B59C-21FB14AE8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0A5F4-8B51-924C-8633-687E6F84B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CE25-3FC9-3C48-A954-695A3CB75632}" type="datetimeFigureOut">
              <a:rPr lang="en-US" smtClean="0"/>
              <a:t>7/15/20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BFAC1-6FEB-0443-B600-B0164DAA0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79D6B-C939-C34D-B9A4-12CAB54F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2-1783-6D49-BE14-A19D9C8D4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5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2D706-758B-3543-B357-9A24E167A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D230E-3EB9-D142-9F91-004E7BCAA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5B6F7-0784-5B41-9FF5-8D0BA6E16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0A0691-2585-744D-A15F-810332EB9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C82B1F-EF70-C844-8E3A-0077EB6F5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2742E3-A64D-CA46-ADAD-E1C9073B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CE25-3FC9-3C48-A954-695A3CB75632}" type="datetimeFigureOut">
              <a:rPr lang="en-US" smtClean="0"/>
              <a:t>7/15/20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FE40AA-79C1-EA47-B58B-3201EA15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0AD6EF-8B79-2348-9E1E-6195A79B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2-1783-6D49-BE14-A19D9C8D4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7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50D19-C4A3-184D-86EA-B36A628A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959C79-6686-3D42-85EF-EF235D5B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CE25-3FC9-3C48-A954-695A3CB75632}" type="datetimeFigureOut">
              <a:rPr lang="en-US" smtClean="0"/>
              <a:t>7/15/20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594A5-10B0-D04C-8218-2D92D96D3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C325D-C17D-B045-81DF-C45786CC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2-1783-6D49-BE14-A19D9C8D4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0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488222-746B-774A-BD34-5AAA3352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CE25-3FC9-3C48-A954-695A3CB75632}" type="datetimeFigureOut">
              <a:rPr lang="en-US" smtClean="0"/>
              <a:t>7/15/20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6A69F-6830-FA41-8C74-494277412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171E1-FF25-D741-9BBA-86FAD720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2-1783-6D49-BE14-A19D9C8D4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76AD4-6562-9A40-AFBB-385B281C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C82C2-E8DD-9F41-A22C-32C441020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4D499-EC86-2947-BA10-AA2C09364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50EDD-BADD-0349-BA8E-FB270FE3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CE25-3FC9-3C48-A954-695A3CB75632}" type="datetimeFigureOut">
              <a:rPr lang="en-US" smtClean="0"/>
              <a:t>7/15/20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AF484-F9E2-FD4A-A1B3-D9881E5B3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599F7-FD4C-9F42-8B21-C18A4EC2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2-1783-6D49-BE14-A19D9C8D4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6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A326F-6A15-F543-95B5-65EB57EA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4F5F90-F464-F64F-9BA7-F25ACCE8B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37685-CE8C-7844-9A1F-3856462D0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5A2BA-BB62-274B-B251-524D33DF7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CE25-3FC9-3C48-A954-695A3CB75632}" type="datetimeFigureOut">
              <a:rPr lang="en-US" smtClean="0"/>
              <a:t>7/15/20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ACE23-DE48-E74E-9CAA-CC126C78E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2B5DB-9DC4-7B44-A672-570FA8FC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2-1783-6D49-BE14-A19D9C8D4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1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8E29BC-1D5E-384B-BCA9-33837D61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A5488-19CA-C145-BA17-63D899EE2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90C51-D6EE-4D45-B103-E86F64855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CCE25-3FC9-3C48-A954-695A3CB75632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4DB76-898D-D742-ADD8-41549A19B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9419F-7278-EE42-BBD1-068DECDA4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F2412-1783-6D49-BE14-A19D9C8D4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7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06F301-E77E-0848-8ECD-AD0E1E595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8577BBA-8099-104F-BD12-3A35A93B3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562725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IE" dirty="0">
                <a:solidFill>
                  <a:schemeClr val="bg1"/>
                </a:solidFill>
              </a:rPr>
              <a:t>Transforming Network Automation at the Edge (a use Cases)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479C4F-4CBD-4A46-8F4B-3E864ABB1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8" y="5476707"/>
            <a:ext cx="2940424" cy="116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81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D2342-CAE3-4F83-BD08-802B8892F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087" y="6477002"/>
            <a:ext cx="2717800" cy="208617"/>
          </a:xfrm>
        </p:spPr>
        <p:txBody>
          <a:bodyPr/>
          <a:lstStyle/>
          <a:p>
            <a:pPr defTabSz="609585"/>
            <a:fld id="{B0B810E4-642B-8F47-B959-08C693B04D30}" type="slidenum">
              <a:rPr lang="en-US">
                <a:solidFill>
                  <a:srgbClr val="CAC8C8"/>
                </a:solidFill>
                <a:latin typeface="Montserrat Light"/>
                <a:ea typeface="Yu Gothic"/>
              </a:rPr>
              <a:pPr defTabSz="609585"/>
              <a:t>10</a:t>
            </a:fld>
            <a:endParaRPr lang="en-US" dirty="0">
              <a:solidFill>
                <a:srgbClr val="CAC8C8"/>
              </a:solidFill>
              <a:latin typeface="Montserrat Light"/>
              <a:ea typeface="Yu Gothic"/>
            </a:endParaRPr>
          </a:p>
        </p:txBody>
      </p:sp>
      <p:sp>
        <p:nvSpPr>
          <p:cNvPr id="18" name="Google Shape;152;p7">
            <a:extLst>
              <a:ext uri="{FF2B5EF4-FFF2-40B4-BE49-F238E27FC236}">
                <a16:creationId xmlns:a16="http://schemas.microsoft.com/office/drawing/2014/main" id="{DCF52430-1DEA-E24F-B30B-26F9A27FD65E}"/>
              </a:ext>
            </a:extLst>
          </p:cNvPr>
          <p:cNvSpPr txBox="1"/>
          <p:nvPr/>
        </p:nvSpPr>
        <p:spPr>
          <a:xfrm>
            <a:off x="-645004" y="2887429"/>
            <a:ext cx="387014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i="1" u="none" strike="noStrike" cap="none" dirty="0">
                <a:solidFill>
                  <a:srgbClr val="008AA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Q &amp; A</a:t>
            </a:r>
            <a:endParaRPr sz="3600" i="1" u="none" strike="noStrike" cap="none" dirty="0">
              <a:solidFill>
                <a:srgbClr val="008AAB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</p:txBody>
      </p:sp>
      <p:cxnSp>
        <p:nvCxnSpPr>
          <p:cNvPr id="19" name="Google Shape;154;p7">
            <a:extLst>
              <a:ext uri="{FF2B5EF4-FFF2-40B4-BE49-F238E27FC236}">
                <a16:creationId xmlns:a16="http://schemas.microsoft.com/office/drawing/2014/main" id="{CAB66476-CC45-5741-BA45-9C73735ED17F}"/>
              </a:ext>
            </a:extLst>
          </p:cNvPr>
          <p:cNvCxnSpPr/>
          <p:nvPr/>
        </p:nvCxnSpPr>
        <p:spPr>
          <a:xfrm>
            <a:off x="3524165" y="1593459"/>
            <a:ext cx="0" cy="3788229"/>
          </a:xfrm>
          <a:prstGeom prst="straightConnector1">
            <a:avLst/>
          </a:prstGeom>
          <a:noFill/>
          <a:ln w="38100" cap="flat" cmpd="sng">
            <a:solidFill>
              <a:srgbClr val="008AA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383C185-0703-3A4A-94F4-8AE0A35B1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022" y="1633872"/>
            <a:ext cx="5945965" cy="3799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327AFD-5D4C-0B4B-A1D4-6697E5640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576" y="157161"/>
            <a:ext cx="2940424" cy="116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4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D2342-CAE3-4F83-BD08-802B8892F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087" y="6477002"/>
            <a:ext cx="2717800" cy="208617"/>
          </a:xfrm>
        </p:spPr>
        <p:txBody>
          <a:bodyPr/>
          <a:lstStyle/>
          <a:p>
            <a:pPr defTabSz="609585"/>
            <a:fld id="{B0B810E4-642B-8F47-B959-08C693B04D30}" type="slidenum">
              <a:rPr lang="en-US">
                <a:solidFill>
                  <a:srgbClr val="CAC8C8"/>
                </a:solidFill>
                <a:latin typeface="Montserrat Light"/>
                <a:ea typeface="Yu Gothic"/>
              </a:rPr>
              <a:pPr defTabSz="609585"/>
              <a:t>2</a:t>
            </a:fld>
            <a:endParaRPr lang="en-US" dirty="0">
              <a:solidFill>
                <a:srgbClr val="CAC8C8"/>
              </a:solidFill>
              <a:latin typeface="Montserrat Light"/>
              <a:ea typeface="Yu Gothic"/>
            </a:endParaRPr>
          </a:p>
        </p:txBody>
      </p:sp>
      <p:sp>
        <p:nvSpPr>
          <p:cNvPr id="6" name="Google Shape;153;p7">
            <a:extLst>
              <a:ext uri="{FF2B5EF4-FFF2-40B4-BE49-F238E27FC236}">
                <a16:creationId xmlns:a16="http://schemas.microsoft.com/office/drawing/2014/main" id="{B8F74974-B74F-2945-8EFA-FF29F23F8F32}"/>
              </a:ext>
            </a:extLst>
          </p:cNvPr>
          <p:cNvSpPr txBox="1"/>
          <p:nvPr/>
        </p:nvSpPr>
        <p:spPr>
          <a:xfrm>
            <a:off x="4034705" y="2062972"/>
            <a:ext cx="8169308" cy="236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000"/>
            </a:pPr>
            <a:r>
              <a:rPr lang="en-US" sz="2000" i="1" dirty="0">
                <a:solidFill>
                  <a:srgbClr val="008AAB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sym typeface="Source Sans Pro Light"/>
              </a:rPr>
              <a:t>Long standing IT professional, working for more the 15 years in the Out of Band, Data Center management and networking space</a:t>
            </a:r>
          </a:p>
          <a:p>
            <a:pPr>
              <a:buSzPts val="2000"/>
            </a:pPr>
            <a:endParaRPr lang="en-US" b="1" i="1" dirty="0">
              <a:latin typeface="Source Sans Pro Semibold" panose="020B0503030403020204" pitchFamily="34" charset="0"/>
              <a:ea typeface="Source Sans Pro Semibold" panose="020B0503030403020204" pitchFamily="34" charset="0"/>
              <a:sym typeface="Source Sans Pro Light"/>
            </a:endParaRPr>
          </a:p>
          <a:p>
            <a:pPr>
              <a:buSzPts val="2000"/>
            </a:pPr>
            <a:r>
              <a:rPr lang="en-US" sz="1800" b="1" i="1" dirty="0">
                <a:latin typeface="Source Sans Pro Semibold" panose="020B0503030403020204" pitchFamily="34" charset="0"/>
                <a:ea typeface="Source Sans Pro Semibold" panose="020B0503030403020204" pitchFamily="34" charset="0"/>
                <a:sym typeface="Source Sans Pro Light"/>
              </a:rPr>
              <a:t>Living:</a:t>
            </a:r>
          </a:p>
          <a:p>
            <a:pPr>
              <a:buSzPts val="2000"/>
            </a:pPr>
            <a:r>
              <a:rPr lang="en-US" sz="18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Limerick, Ireland</a:t>
            </a:r>
          </a:p>
          <a:p>
            <a:pPr>
              <a:buSzPts val="2000"/>
            </a:pPr>
            <a:endParaRPr lang="en-US" sz="1800" dirty="0">
              <a:latin typeface="Source Sans Pro Light" panose="020B0403030403020204" pitchFamily="34" charset="0"/>
              <a:ea typeface="Source Sans Pro Light" panose="020B0403030403020204" pitchFamily="34" charset="0"/>
              <a:sym typeface="Source Sans Pro Light"/>
            </a:endParaRPr>
          </a:p>
          <a:p>
            <a:pPr>
              <a:buSzPts val="2000"/>
            </a:pPr>
            <a:r>
              <a:rPr lang="en-US" sz="1800" b="1" i="1" dirty="0">
                <a:latin typeface="Source Sans Pro Semibold" panose="020B0503030403020204" pitchFamily="34" charset="0"/>
                <a:ea typeface="Source Sans Pro Semibold" panose="020B0503030403020204" pitchFamily="34" charset="0"/>
                <a:sym typeface="Source Sans Pro Light"/>
              </a:rPr>
              <a:t>Hobbies:</a:t>
            </a:r>
            <a:r>
              <a:rPr lang="en-US" sz="1800" b="1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 </a:t>
            </a:r>
          </a:p>
          <a:p>
            <a:pPr>
              <a:buSzPts val="2000"/>
            </a:pPr>
            <a:r>
              <a:rPr lang="en-US" sz="18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Running, Photography</a:t>
            </a:r>
          </a:p>
        </p:txBody>
      </p:sp>
      <p:sp>
        <p:nvSpPr>
          <p:cNvPr id="8" name="Google Shape;152;p7">
            <a:extLst>
              <a:ext uri="{FF2B5EF4-FFF2-40B4-BE49-F238E27FC236}">
                <a16:creationId xmlns:a16="http://schemas.microsoft.com/office/drawing/2014/main" id="{3FAA30AB-EEC8-474E-9A68-D8EB7E89CB6A}"/>
              </a:ext>
            </a:extLst>
          </p:cNvPr>
          <p:cNvSpPr txBox="1"/>
          <p:nvPr/>
        </p:nvSpPr>
        <p:spPr>
          <a:xfrm>
            <a:off x="-693446" y="1739827"/>
            <a:ext cx="340807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i="1" u="none" strike="noStrike" cap="none" dirty="0">
                <a:solidFill>
                  <a:srgbClr val="008AA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About Me</a:t>
            </a:r>
          </a:p>
        </p:txBody>
      </p:sp>
      <p:cxnSp>
        <p:nvCxnSpPr>
          <p:cNvPr id="11" name="Google Shape;154;p7">
            <a:extLst>
              <a:ext uri="{FF2B5EF4-FFF2-40B4-BE49-F238E27FC236}">
                <a16:creationId xmlns:a16="http://schemas.microsoft.com/office/drawing/2014/main" id="{9DA04F90-9323-DE42-B2F2-B38F3C8556E9}"/>
              </a:ext>
            </a:extLst>
          </p:cNvPr>
          <p:cNvCxnSpPr/>
          <p:nvPr/>
        </p:nvCxnSpPr>
        <p:spPr>
          <a:xfrm>
            <a:off x="3524165" y="1593459"/>
            <a:ext cx="0" cy="3788229"/>
          </a:xfrm>
          <a:prstGeom prst="straightConnector1">
            <a:avLst/>
          </a:prstGeom>
          <a:noFill/>
          <a:ln w="38100" cap="flat" cmpd="sng">
            <a:solidFill>
              <a:srgbClr val="008AAB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82B24A-1F7D-214F-85C3-0941A5D39688}"/>
              </a:ext>
            </a:extLst>
          </p:cNvPr>
          <p:cNvGrpSpPr/>
          <p:nvPr/>
        </p:nvGrpSpPr>
        <p:grpSpPr>
          <a:xfrm>
            <a:off x="180514" y="2386117"/>
            <a:ext cx="3169919" cy="3169922"/>
            <a:chOff x="745222" y="1443715"/>
            <a:chExt cx="3169919" cy="316992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DD5C9C5-F54F-7840-B976-15F70512277E}"/>
                </a:ext>
              </a:extLst>
            </p:cNvPr>
            <p:cNvSpPr/>
            <p:nvPr/>
          </p:nvSpPr>
          <p:spPr>
            <a:xfrm>
              <a:off x="936039" y="1763632"/>
              <a:ext cx="2758407" cy="2591278"/>
            </a:xfrm>
            <a:prstGeom prst="ellipse">
              <a:avLst/>
            </a:prstGeom>
            <a:solidFill>
              <a:srgbClr val="DFD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56762DD-8128-014B-9875-D761CEC26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4431" y="1961989"/>
              <a:ext cx="2167013" cy="2194560"/>
            </a:xfrm>
            <a:prstGeom prst="rect">
              <a:avLst/>
            </a:prstGeom>
          </p:spPr>
        </p:pic>
        <p:sp>
          <p:nvSpPr>
            <p:cNvPr id="22" name="Circle: Hollow 19">
              <a:extLst>
                <a:ext uri="{FF2B5EF4-FFF2-40B4-BE49-F238E27FC236}">
                  <a16:creationId xmlns:a16="http://schemas.microsoft.com/office/drawing/2014/main" id="{4826BD96-2807-354A-9399-BBEFB3926751}"/>
                </a:ext>
              </a:extLst>
            </p:cNvPr>
            <p:cNvSpPr/>
            <p:nvPr/>
          </p:nvSpPr>
          <p:spPr>
            <a:xfrm>
              <a:off x="745222" y="1443715"/>
              <a:ext cx="3169919" cy="3169922"/>
            </a:xfrm>
            <a:prstGeom prst="donut">
              <a:avLst>
                <a:gd name="adj" fmla="val 10688"/>
              </a:avLst>
            </a:prstGeom>
            <a:solidFill>
              <a:srgbClr val="F4F4F4"/>
            </a:solidFill>
            <a:ln>
              <a:solidFill>
                <a:srgbClr val="F4F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 dirty="0">
                <a:solidFill>
                  <a:srgbClr val="000000"/>
                </a:solidFill>
                <a:latin typeface="Montserrat Light"/>
                <a:ea typeface="Yu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355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D2342-CAE3-4F83-BD08-802B8892F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087" y="6477002"/>
            <a:ext cx="2717800" cy="208617"/>
          </a:xfrm>
        </p:spPr>
        <p:txBody>
          <a:bodyPr/>
          <a:lstStyle/>
          <a:p>
            <a:pPr defTabSz="609585"/>
            <a:fld id="{B0B810E4-642B-8F47-B959-08C693B04D30}" type="slidenum">
              <a:rPr lang="en-US">
                <a:solidFill>
                  <a:srgbClr val="CAC8C8"/>
                </a:solidFill>
                <a:latin typeface="Montserrat Light"/>
                <a:ea typeface="Yu Gothic"/>
              </a:rPr>
              <a:pPr defTabSz="609585"/>
              <a:t>3</a:t>
            </a:fld>
            <a:endParaRPr lang="en-US" dirty="0">
              <a:solidFill>
                <a:srgbClr val="CAC8C8"/>
              </a:solidFill>
              <a:latin typeface="Montserrat Light"/>
              <a:ea typeface="Yu Gothic"/>
            </a:endParaRPr>
          </a:p>
        </p:txBody>
      </p:sp>
      <p:sp>
        <p:nvSpPr>
          <p:cNvPr id="17" name="Google Shape;153;p7">
            <a:extLst>
              <a:ext uri="{FF2B5EF4-FFF2-40B4-BE49-F238E27FC236}">
                <a16:creationId xmlns:a16="http://schemas.microsoft.com/office/drawing/2014/main" id="{9943B6E6-A58D-C743-8D08-A8F4339085E4}"/>
              </a:ext>
            </a:extLst>
          </p:cNvPr>
          <p:cNvSpPr txBox="1"/>
          <p:nvPr/>
        </p:nvSpPr>
        <p:spPr>
          <a:xfrm>
            <a:off x="3900869" y="2048522"/>
            <a:ext cx="816930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Faster deployments and the ability to scale quickly.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Enterprise-grade security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Collapsing of Hardware/Reduction of Hardware complexity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Always on connectivity, more connection options !!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Increasing Security footprint on the Edge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Reducing management requirement</a:t>
            </a:r>
          </a:p>
        </p:txBody>
      </p:sp>
      <p:sp>
        <p:nvSpPr>
          <p:cNvPr id="18" name="Google Shape;152;p7">
            <a:extLst>
              <a:ext uri="{FF2B5EF4-FFF2-40B4-BE49-F238E27FC236}">
                <a16:creationId xmlns:a16="http://schemas.microsoft.com/office/drawing/2014/main" id="{DCF52430-1DEA-E24F-B30B-26F9A27FD65E}"/>
              </a:ext>
            </a:extLst>
          </p:cNvPr>
          <p:cNvSpPr txBox="1"/>
          <p:nvPr/>
        </p:nvSpPr>
        <p:spPr>
          <a:xfrm>
            <a:off x="121823" y="2048522"/>
            <a:ext cx="310332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i="1" u="none" strike="noStrike" cap="none" dirty="0">
                <a:solidFill>
                  <a:srgbClr val="008AA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Most common customer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i="1" dirty="0">
                <a:solidFill>
                  <a:srgbClr val="008AA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requirements @ the Edge</a:t>
            </a:r>
            <a:endParaRPr sz="3600" i="1" u="none" strike="noStrike" cap="none" dirty="0">
              <a:solidFill>
                <a:srgbClr val="008AAB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</p:txBody>
      </p:sp>
      <p:cxnSp>
        <p:nvCxnSpPr>
          <p:cNvPr id="19" name="Google Shape;154;p7">
            <a:extLst>
              <a:ext uri="{FF2B5EF4-FFF2-40B4-BE49-F238E27FC236}">
                <a16:creationId xmlns:a16="http://schemas.microsoft.com/office/drawing/2014/main" id="{CAB66476-CC45-5741-BA45-9C73735ED17F}"/>
              </a:ext>
            </a:extLst>
          </p:cNvPr>
          <p:cNvCxnSpPr/>
          <p:nvPr/>
        </p:nvCxnSpPr>
        <p:spPr>
          <a:xfrm>
            <a:off x="3524165" y="1593459"/>
            <a:ext cx="0" cy="3788229"/>
          </a:xfrm>
          <a:prstGeom prst="straightConnector1">
            <a:avLst/>
          </a:prstGeom>
          <a:noFill/>
          <a:ln w="38100" cap="flat" cmpd="sng">
            <a:solidFill>
              <a:srgbClr val="008A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8838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/>
        </p:nvSpPr>
        <p:spPr>
          <a:xfrm>
            <a:off x="3480687" y="639654"/>
            <a:ext cx="749823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4000"/>
            </a:pPr>
            <a:r>
              <a:rPr lang="en-US" sz="3200" b="1" i="1" dirty="0">
                <a:solidFill>
                  <a:srgbClr val="008AAB"/>
                </a:solidFill>
                <a:latin typeface="Source Sans Pro"/>
                <a:ea typeface="Source Sans Pro"/>
                <a:sym typeface="Source Sans Pro SemiBold"/>
              </a:rPr>
              <a:t>SD-Branch &amp; Security (SASE)</a:t>
            </a:r>
            <a:endParaRPr lang="en-US" sz="3200" b="1" i="1" u="none" strike="noStrike" cap="none" dirty="0">
              <a:solidFill>
                <a:srgbClr val="008AAB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3480688" y="1404238"/>
            <a:ext cx="8169308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en-US" sz="1800" i="1" dirty="0">
                <a:solidFill>
                  <a:srgbClr val="008AAB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Source Sans Pro Light"/>
              </a:rPr>
              <a:t>One of the world's leading oil and gas service providers was looking for a solution to consolidate the network stack at their remote locations and drilling rig/command centers all over the globe. </a:t>
            </a:r>
          </a:p>
          <a:p>
            <a:pPr lvl="0">
              <a:buSzPts val="2000"/>
            </a:pPr>
            <a:endParaRPr lang="en-US" sz="1800" i="1" dirty="0">
              <a:solidFill>
                <a:srgbClr val="008AAB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Source Sans Pro Light"/>
              <a:sym typeface="Source Sans Pro Light"/>
            </a:endParaRPr>
          </a:p>
          <a:p>
            <a:pPr lvl="0">
              <a:buSzPts val="2000"/>
            </a:pPr>
            <a:r>
              <a:rPr lang="en-US" sz="1800" i="1" dirty="0">
                <a:solidFill>
                  <a:srgbClr val="008AAB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Source Sans Pro Light"/>
                <a:sym typeface="Source Sans Pro Light"/>
              </a:rPr>
              <a:t>Their existing solution was cumbersome to manage and offered limited scalability – each appliance had it’s own management software and associated CAPEX and OPEX costs.</a:t>
            </a:r>
            <a:endParaRPr sz="1400" i="1" u="none" strike="noStrike" cap="none" dirty="0">
              <a:solidFill>
                <a:srgbClr val="008AAB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sym typeface="Arial"/>
            </a:endParaRPr>
          </a:p>
        </p:txBody>
      </p:sp>
      <p:sp>
        <p:nvSpPr>
          <p:cNvPr id="12" name="Google Shape;153;p7">
            <a:extLst>
              <a:ext uri="{FF2B5EF4-FFF2-40B4-BE49-F238E27FC236}">
                <a16:creationId xmlns:a16="http://schemas.microsoft.com/office/drawing/2014/main" id="{7E83C9B2-E46F-1242-9352-70A42B9660A8}"/>
              </a:ext>
            </a:extLst>
          </p:cNvPr>
          <p:cNvSpPr txBox="1"/>
          <p:nvPr/>
        </p:nvSpPr>
        <p:spPr>
          <a:xfrm>
            <a:off x="3480688" y="3707216"/>
            <a:ext cx="816930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000"/>
            </a:pPr>
            <a:r>
              <a:rPr lang="en-US" sz="1800" b="1" i="1" dirty="0">
                <a:solidFill>
                  <a:schemeClr val="tx1">
                    <a:lumMod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Requirements:</a:t>
            </a:r>
          </a:p>
          <a:p>
            <a:pPr>
              <a:buSzPts val="2000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Simple to manage SD-Branch / SASE solution with high availability and connectivity failover embedded for each drilling rig/command center location.</a:t>
            </a:r>
            <a:br>
              <a:rPr lang="en-US" sz="18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</a:b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​</a:t>
            </a:r>
            <a:br>
              <a:rPr lang="en-US" sz="18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</a:br>
            <a:r>
              <a:rPr lang="en-US" sz="1800" b="1" i="1" dirty="0">
                <a:solidFill>
                  <a:schemeClr val="tx1">
                    <a:lumMod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Old Solution:</a:t>
            </a:r>
          </a:p>
          <a:p>
            <a:pPr>
              <a:buSzPts val="2000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Each drill rig / location had a network stack consisting of a hardware firewall and hardware switch on top of the drill rig’s connected devices.</a:t>
            </a:r>
          </a:p>
          <a:p>
            <a:pPr>
              <a:buSzPts val="2000"/>
            </a:pPr>
            <a:endParaRPr lang="en-US" sz="18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14" name="Google Shape;102;p2">
            <a:extLst>
              <a:ext uri="{FF2B5EF4-FFF2-40B4-BE49-F238E27FC236}">
                <a16:creationId xmlns:a16="http://schemas.microsoft.com/office/drawing/2014/main" id="{4A6F13F5-8E06-BA47-A112-691E3304AFB7}"/>
              </a:ext>
            </a:extLst>
          </p:cNvPr>
          <p:cNvSpPr txBox="1"/>
          <p:nvPr/>
        </p:nvSpPr>
        <p:spPr>
          <a:xfrm>
            <a:off x="3480688" y="457500"/>
            <a:ext cx="693998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4000"/>
            </a:pPr>
            <a:r>
              <a:rPr lang="en-US" sz="1600" b="1" i="1" dirty="0">
                <a:solidFill>
                  <a:srgbClr val="42C1CC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Source Sans Pro SemiBold"/>
              </a:rPr>
              <a:t>Customer Use Case</a:t>
            </a:r>
            <a:endParaRPr lang="en-US" sz="1600" b="1" u="none" strike="noStrike" cap="none" dirty="0">
              <a:solidFill>
                <a:srgbClr val="42C1CC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 Semi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1B148E-700D-3842-A47B-6B9FC908C0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35" r="17273"/>
          <a:stretch/>
        </p:blipFill>
        <p:spPr>
          <a:xfrm>
            <a:off x="0" y="0"/>
            <a:ext cx="2900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7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D2342-CAE3-4F83-BD08-802B8892F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087" y="6477002"/>
            <a:ext cx="2717800" cy="208617"/>
          </a:xfrm>
        </p:spPr>
        <p:txBody>
          <a:bodyPr/>
          <a:lstStyle/>
          <a:p>
            <a:pPr defTabSz="609585"/>
            <a:fld id="{B0B810E4-642B-8F47-B959-08C693B04D30}" type="slidenum">
              <a:rPr lang="en-US">
                <a:solidFill>
                  <a:srgbClr val="CAC8C8"/>
                </a:solidFill>
                <a:latin typeface="Montserrat Light"/>
                <a:ea typeface="Yu Gothic"/>
              </a:rPr>
              <a:pPr defTabSz="609585"/>
              <a:t>5</a:t>
            </a:fld>
            <a:endParaRPr lang="en-US" dirty="0">
              <a:solidFill>
                <a:srgbClr val="CAC8C8"/>
              </a:solidFill>
              <a:latin typeface="Montserrat Light"/>
              <a:ea typeface="Yu Gothic"/>
            </a:endParaRPr>
          </a:p>
        </p:txBody>
      </p:sp>
      <p:sp>
        <p:nvSpPr>
          <p:cNvPr id="17" name="Google Shape;153;p7">
            <a:extLst>
              <a:ext uri="{FF2B5EF4-FFF2-40B4-BE49-F238E27FC236}">
                <a16:creationId xmlns:a16="http://schemas.microsoft.com/office/drawing/2014/main" id="{9943B6E6-A58D-C743-8D08-A8F4339085E4}"/>
              </a:ext>
            </a:extLst>
          </p:cNvPr>
          <p:cNvSpPr txBox="1"/>
          <p:nvPr/>
        </p:nvSpPr>
        <p:spPr>
          <a:xfrm>
            <a:off x="3900869" y="1593459"/>
            <a:ext cx="8169308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Extremely hard to reach remote sites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Global deployment with different skill sets in each location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Multiple devices in a HA configuration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Better connectivity/bandwidth is required for each site, currently using only VSAT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Due to newer business applications, changed the security profile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Support for Cloud and Split tunnel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Hardware and software management was an issue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Integration of hardware into automation is an issue, boot-strapping</a:t>
            </a:r>
          </a:p>
        </p:txBody>
      </p:sp>
      <p:sp>
        <p:nvSpPr>
          <p:cNvPr id="18" name="Google Shape;152;p7">
            <a:extLst>
              <a:ext uri="{FF2B5EF4-FFF2-40B4-BE49-F238E27FC236}">
                <a16:creationId xmlns:a16="http://schemas.microsoft.com/office/drawing/2014/main" id="{DCF52430-1DEA-E24F-B30B-26F9A27FD65E}"/>
              </a:ext>
            </a:extLst>
          </p:cNvPr>
          <p:cNvSpPr txBox="1"/>
          <p:nvPr/>
        </p:nvSpPr>
        <p:spPr>
          <a:xfrm>
            <a:off x="-645004" y="2887429"/>
            <a:ext cx="387014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i="1" u="none" strike="noStrike" cap="none" dirty="0">
                <a:solidFill>
                  <a:srgbClr val="008AA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Challenges</a:t>
            </a:r>
            <a:endParaRPr sz="3600" i="1" u="none" strike="noStrike" cap="none" dirty="0">
              <a:solidFill>
                <a:srgbClr val="008AAB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</p:txBody>
      </p:sp>
      <p:cxnSp>
        <p:nvCxnSpPr>
          <p:cNvPr id="19" name="Google Shape;154;p7">
            <a:extLst>
              <a:ext uri="{FF2B5EF4-FFF2-40B4-BE49-F238E27FC236}">
                <a16:creationId xmlns:a16="http://schemas.microsoft.com/office/drawing/2014/main" id="{CAB66476-CC45-5741-BA45-9C73735ED17F}"/>
              </a:ext>
            </a:extLst>
          </p:cNvPr>
          <p:cNvCxnSpPr/>
          <p:nvPr/>
        </p:nvCxnSpPr>
        <p:spPr>
          <a:xfrm>
            <a:off x="3524165" y="1593459"/>
            <a:ext cx="0" cy="3788229"/>
          </a:xfrm>
          <a:prstGeom prst="straightConnector1">
            <a:avLst/>
          </a:prstGeom>
          <a:noFill/>
          <a:ln w="38100" cap="flat" cmpd="sng">
            <a:solidFill>
              <a:srgbClr val="008A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5799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D2342-CAE3-4F83-BD08-802B8892F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087" y="6477002"/>
            <a:ext cx="2717800" cy="208617"/>
          </a:xfrm>
        </p:spPr>
        <p:txBody>
          <a:bodyPr/>
          <a:lstStyle/>
          <a:p>
            <a:pPr defTabSz="609585"/>
            <a:fld id="{B0B810E4-642B-8F47-B959-08C693B04D30}" type="slidenum">
              <a:rPr lang="en-US">
                <a:solidFill>
                  <a:srgbClr val="CAC8C8"/>
                </a:solidFill>
                <a:latin typeface="Montserrat Light"/>
                <a:ea typeface="Yu Gothic"/>
              </a:rPr>
              <a:pPr defTabSz="609585"/>
              <a:t>6</a:t>
            </a:fld>
            <a:endParaRPr lang="en-US" dirty="0">
              <a:solidFill>
                <a:srgbClr val="CAC8C8"/>
              </a:solidFill>
              <a:latin typeface="Montserrat Light"/>
              <a:ea typeface="Yu Gothic"/>
            </a:endParaRPr>
          </a:p>
        </p:txBody>
      </p:sp>
      <p:sp>
        <p:nvSpPr>
          <p:cNvPr id="17" name="Google Shape;153;p7">
            <a:extLst>
              <a:ext uri="{FF2B5EF4-FFF2-40B4-BE49-F238E27FC236}">
                <a16:creationId xmlns:a16="http://schemas.microsoft.com/office/drawing/2014/main" id="{9943B6E6-A58D-C743-8D08-A8F4339085E4}"/>
              </a:ext>
            </a:extLst>
          </p:cNvPr>
          <p:cNvSpPr txBox="1"/>
          <p:nvPr/>
        </p:nvSpPr>
        <p:spPr>
          <a:xfrm>
            <a:off x="3900869" y="1410705"/>
            <a:ext cx="7918954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Vendor Specific Solution vs Vender Agnostic Solution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Connectivity through VSAT plus LTE/5G to increase bandwidth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SD-WAN solution, with different VPN overlay options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Hardware appliances vs NFV options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Security based on SD-WAN solution or EDGE deployment of corp. Firewall solution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One automation solution for all components or multiple tools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OOB for hardware components or depend on HA capabilities</a:t>
            </a:r>
          </a:p>
        </p:txBody>
      </p:sp>
      <p:sp>
        <p:nvSpPr>
          <p:cNvPr id="18" name="Google Shape;152;p7">
            <a:extLst>
              <a:ext uri="{FF2B5EF4-FFF2-40B4-BE49-F238E27FC236}">
                <a16:creationId xmlns:a16="http://schemas.microsoft.com/office/drawing/2014/main" id="{DCF52430-1DEA-E24F-B30B-26F9A27FD65E}"/>
              </a:ext>
            </a:extLst>
          </p:cNvPr>
          <p:cNvSpPr txBox="1"/>
          <p:nvPr/>
        </p:nvSpPr>
        <p:spPr>
          <a:xfrm>
            <a:off x="-645004" y="2887429"/>
            <a:ext cx="387014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i="1" u="none" strike="noStrike" cap="none" dirty="0">
                <a:solidFill>
                  <a:srgbClr val="008AA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Options</a:t>
            </a:r>
            <a:endParaRPr sz="3600" i="1" u="none" strike="noStrike" cap="none" dirty="0">
              <a:solidFill>
                <a:srgbClr val="008AAB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</p:txBody>
      </p:sp>
      <p:cxnSp>
        <p:nvCxnSpPr>
          <p:cNvPr id="19" name="Google Shape;154;p7">
            <a:extLst>
              <a:ext uri="{FF2B5EF4-FFF2-40B4-BE49-F238E27FC236}">
                <a16:creationId xmlns:a16="http://schemas.microsoft.com/office/drawing/2014/main" id="{CAB66476-CC45-5741-BA45-9C73735ED17F}"/>
              </a:ext>
            </a:extLst>
          </p:cNvPr>
          <p:cNvCxnSpPr/>
          <p:nvPr/>
        </p:nvCxnSpPr>
        <p:spPr>
          <a:xfrm>
            <a:off x="3524165" y="1593459"/>
            <a:ext cx="0" cy="3788229"/>
          </a:xfrm>
          <a:prstGeom prst="straightConnector1">
            <a:avLst/>
          </a:prstGeom>
          <a:noFill/>
          <a:ln w="38100" cap="flat" cmpd="sng">
            <a:solidFill>
              <a:srgbClr val="008A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2343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D2342-CAE3-4F83-BD08-802B8892F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087" y="6477002"/>
            <a:ext cx="2717800" cy="208617"/>
          </a:xfrm>
        </p:spPr>
        <p:txBody>
          <a:bodyPr/>
          <a:lstStyle/>
          <a:p>
            <a:pPr defTabSz="609585"/>
            <a:fld id="{B0B810E4-642B-8F47-B959-08C693B04D30}" type="slidenum">
              <a:rPr lang="en-US">
                <a:solidFill>
                  <a:srgbClr val="CAC8C8"/>
                </a:solidFill>
                <a:latin typeface="Montserrat Light"/>
                <a:ea typeface="Yu Gothic"/>
              </a:rPr>
              <a:pPr defTabSz="609585"/>
              <a:t>7</a:t>
            </a:fld>
            <a:endParaRPr lang="en-US" dirty="0">
              <a:solidFill>
                <a:srgbClr val="CAC8C8"/>
              </a:solidFill>
              <a:latin typeface="Montserrat Light"/>
              <a:ea typeface="Yu Gothic"/>
            </a:endParaRPr>
          </a:p>
        </p:txBody>
      </p:sp>
      <p:sp>
        <p:nvSpPr>
          <p:cNvPr id="14" name="Google Shape;152;p7">
            <a:extLst>
              <a:ext uri="{FF2B5EF4-FFF2-40B4-BE49-F238E27FC236}">
                <a16:creationId xmlns:a16="http://schemas.microsoft.com/office/drawing/2014/main" id="{5CA40E6B-EB32-1740-B2F8-5967E354220E}"/>
              </a:ext>
            </a:extLst>
          </p:cNvPr>
          <p:cNvSpPr txBox="1"/>
          <p:nvPr/>
        </p:nvSpPr>
        <p:spPr>
          <a:xfrm>
            <a:off x="0" y="501503"/>
            <a:ext cx="433873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i="1" dirty="0">
                <a:solidFill>
                  <a:srgbClr val="008AA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Final Implementation:</a:t>
            </a:r>
            <a:endParaRPr sz="3600" i="1" u="none" strike="noStrike" cap="none" dirty="0">
              <a:solidFill>
                <a:srgbClr val="008AAB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21D6DF-FDE2-FD47-BBD4-E1F1902DA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0442"/>
            <a:ext cx="12070177" cy="49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D2342-CAE3-4F83-BD08-802B8892F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087" y="6477002"/>
            <a:ext cx="2717800" cy="208617"/>
          </a:xfrm>
        </p:spPr>
        <p:txBody>
          <a:bodyPr/>
          <a:lstStyle/>
          <a:p>
            <a:pPr defTabSz="609585"/>
            <a:fld id="{B0B810E4-642B-8F47-B959-08C693B04D30}" type="slidenum">
              <a:rPr lang="en-US">
                <a:solidFill>
                  <a:srgbClr val="CAC8C8"/>
                </a:solidFill>
                <a:latin typeface="Montserrat Light"/>
                <a:ea typeface="Yu Gothic"/>
              </a:rPr>
              <a:pPr defTabSz="609585"/>
              <a:t>8</a:t>
            </a:fld>
            <a:endParaRPr lang="en-US" dirty="0">
              <a:solidFill>
                <a:srgbClr val="CAC8C8"/>
              </a:solidFill>
              <a:latin typeface="Montserrat Light"/>
              <a:ea typeface="Yu Gothic"/>
            </a:endParaRPr>
          </a:p>
        </p:txBody>
      </p:sp>
      <p:sp>
        <p:nvSpPr>
          <p:cNvPr id="17" name="Google Shape;153;p7">
            <a:extLst>
              <a:ext uri="{FF2B5EF4-FFF2-40B4-BE49-F238E27FC236}">
                <a16:creationId xmlns:a16="http://schemas.microsoft.com/office/drawing/2014/main" id="{9943B6E6-A58D-C743-8D08-A8F4339085E4}"/>
              </a:ext>
            </a:extLst>
          </p:cNvPr>
          <p:cNvSpPr txBox="1"/>
          <p:nvPr/>
        </p:nvSpPr>
        <p:spPr>
          <a:xfrm>
            <a:off x="3900869" y="1410705"/>
            <a:ext cx="7918954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SD-WAN solution </a:t>
            </a:r>
            <a:r>
              <a:rPr lang="en-US" sz="2000" dirty="0" err="1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specialising</a:t>
            </a: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 in Low Bandwidth high Latency environment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Hardware Consolidation, from 8RU to 2RU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Integrated OOB function, including Sensors and RPDU support, providing remote access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Full Integration with existing Automation Tool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Single vendor support for hardware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Connectivity through VSAT plus LTE/5G to increase bandwidth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Security based on SD-WAN solution</a:t>
            </a:r>
          </a:p>
        </p:txBody>
      </p:sp>
      <p:sp>
        <p:nvSpPr>
          <p:cNvPr id="18" name="Google Shape;152;p7">
            <a:extLst>
              <a:ext uri="{FF2B5EF4-FFF2-40B4-BE49-F238E27FC236}">
                <a16:creationId xmlns:a16="http://schemas.microsoft.com/office/drawing/2014/main" id="{DCF52430-1DEA-E24F-B30B-26F9A27FD65E}"/>
              </a:ext>
            </a:extLst>
          </p:cNvPr>
          <p:cNvSpPr txBox="1"/>
          <p:nvPr/>
        </p:nvSpPr>
        <p:spPr>
          <a:xfrm>
            <a:off x="-645004" y="2887429"/>
            <a:ext cx="387014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i="1" dirty="0">
                <a:solidFill>
                  <a:srgbClr val="008AA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Decision Time</a:t>
            </a:r>
            <a:endParaRPr sz="3600" i="1" u="none" strike="noStrike" cap="none" dirty="0">
              <a:solidFill>
                <a:srgbClr val="008AAB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</p:txBody>
      </p:sp>
      <p:cxnSp>
        <p:nvCxnSpPr>
          <p:cNvPr id="19" name="Google Shape;154;p7">
            <a:extLst>
              <a:ext uri="{FF2B5EF4-FFF2-40B4-BE49-F238E27FC236}">
                <a16:creationId xmlns:a16="http://schemas.microsoft.com/office/drawing/2014/main" id="{CAB66476-CC45-5741-BA45-9C73735ED17F}"/>
              </a:ext>
            </a:extLst>
          </p:cNvPr>
          <p:cNvCxnSpPr/>
          <p:nvPr/>
        </p:nvCxnSpPr>
        <p:spPr>
          <a:xfrm>
            <a:off x="3524165" y="1593459"/>
            <a:ext cx="0" cy="3788229"/>
          </a:xfrm>
          <a:prstGeom prst="straightConnector1">
            <a:avLst/>
          </a:prstGeom>
          <a:noFill/>
          <a:ln w="38100" cap="flat" cmpd="sng">
            <a:solidFill>
              <a:srgbClr val="008A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4295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D2342-CAE3-4F83-BD08-802B8892F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087" y="6477002"/>
            <a:ext cx="2717800" cy="208617"/>
          </a:xfrm>
        </p:spPr>
        <p:txBody>
          <a:bodyPr/>
          <a:lstStyle/>
          <a:p>
            <a:pPr defTabSz="609585"/>
            <a:fld id="{B0B810E4-642B-8F47-B959-08C693B04D30}" type="slidenum">
              <a:rPr lang="en-US">
                <a:solidFill>
                  <a:srgbClr val="CAC8C8"/>
                </a:solidFill>
                <a:latin typeface="Montserrat Light"/>
                <a:ea typeface="Yu Gothic"/>
              </a:rPr>
              <a:pPr defTabSz="609585"/>
              <a:t>9</a:t>
            </a:fld>
            <a:endParaRPr lang="en-US" dirty="0">
              <a:solidFill>
                <a:srgbClr val="CAC8C8"/>
              </a:solidFill>
              <a:latin typeface="Montserrat Light"/>
              <a:ea typeface="Yu Gothic"/>
            </a:endParaRPr>
          </a:p>
        </p:txBody>
      </p:sp>
      <p:sp>
        <p:nvSpPr>
          <p:cNvPr id="17" name="Google Shape;153;p7">
            <a:extLst>
              <a:ext uri="{FF2B5EF4-FFF2-40B4-BE49-F238E27FC236}">
                <a16:creationId xmlns:a16="http://schemas.microsoft.com/office/drawing/2014/main" id="{9943B6E6-A58D-C743-8D08-A8F4339085E4}"/>
              </a:ext>
            </a:extLst>
          </p:cNvPr>
          <p:cNvSpPr txBox="1"/>
          <p:nvPr/>
        </p:nvSpPr>
        <p:spPr>
          <a:xfrm>
            <a:off x="3823186" y="383066"/>
            <a:ext cx="7918954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Appliances get shipped to pre-staging facility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ZTP pushes a basic configuration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Network configuration, incl. LTE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Enroll the system to Automation Tool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Pre-provisions the NFV images due to size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Appliances get shipped to finial location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Onsite works connect the units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Unit reports back to HQ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Final configuration is pushed through Automation Tool which includes a fully automated process to boot strap SD-WAN and Firewall application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Final tests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 Light" panose="020B0403030403020204" pitchFamily="34" charset="0"/>
                <a:ea typeface="Source Sans Pro Light" panose="020B0403030403020204" pitchFamily="34" charset="0"/>
                <a:sym typeface="Source Sans Pro Light"/>
              </a:rPr>
              <a:t>Smiling Users</a:t>
            </a:r>
          </a:p>
        </p:txBody>
      </p:sp>
      <p:sp>
        <p:nvSpPr>
          <p:cNvPr id="18" name="Google Shape;152;p7">
            <a:extLst>
              <a:ext uri="{FF2B5EF4-FFF2-40B4-BE49-F238E27FC236}">
                <a16:creationId xmlns:a16="http://schemas.microsoft.com/office/drawing/2014/main" id="{DCF52430-1DEA-E24F-B30B-26F9A27FD65E}"/>
              </a:ext>
            </a:extLst>
          </p:cNvPr>
          <p:cNvSpPr txBox="1"/>
          <p:nvPr/>
        </p:nvSpPr>
        <p:spPr>
          <a:xfrm>
            <a:off x="-645004" y="2887429"/>
            <a:ext cx="387014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i="1" u="none" strike="noStrike" cap="none" dirty="0">
                <a:solidFill>
                  <a:srgbClr val="008AA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Deployment</a:t>
            </a:r>
            <a:endParaRPr sz="3600" i="1" u="none" strike="noStrike" cap="none" dirty="0">
              <a:solidFill>
                <a:srgbClr val="008AAB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</p:txBody>
      </p:sp>
      <p:cxnSp>
        <p:nvCxnSpPr>
          <p:cNvPr id="19" name="Google Shape;154;p7">
            <a:extLst>
              <a:ext uri="{FF2B5EF4-FFF2-40B4-BE49-F238E27FC236}">
                <a16:creationId xmlns:a16="http://schemas.microsoft.com/office/drawing/2014/main" id="{CAB66476-CC45-5741-BA45-9C73735ED17F}"/>
              </a:ext>
            </a:extLst>
          </p:cNvPr>
          <p:cNvCxnSpPr/>
          <p:nvPr/>
        </p:nvCxnSpPr>
        <p:spPr>
          <a:xfrm>
            <a:off x="3524165" y="1593459"/>
            <a:ext cx="0" cy="3788229"/>
          </a:xfrm>
          <a:prstGeom prst="straightConnector1">
            <a:avLst/>
          </a:prstGeom>
          <a:noFill/>
          <a:ln w="38100" cap="flat" cmpd="sng">
            <a:solidFill>
              <a:srgbClr val="008A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63031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715</Words>
  <Application>Microsoft Macintosh PowerPoint</Application>
  <PresentationFormat>Widescreen</PresentationFormat>
  <Paragraphs>99</Paragraphs>
  <Slides>10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Yu Gothic</vt:lpstr>
      <vt:lpstr>游ゴシック Light</vt:lpstr>
      <vt:lpstr>Arial</vt:lpstr>
      <vt:lpstr>Calibri</vt:lpstr>
      <vt:lpstr>Calibri Light</vt:lpstr>
      <vt:lpstr>Montserrat Light</vt:lpstr>
      <vt:lpstr>Source Sans Pro</vt:lpstr>
      <vt:lpstr>Source Sans Pro Light</vt:lpstr>
      <vt:lpstr>Source Sans Pro Semibold</vt:lpstr>
      <vt:lpstr>Source Sans Pro Semibold</vt:lpstr>
      <vt:lpstr>Office Theme</vt:lpstr>
      <vt:lpstr>Transforming Network Automation at the Edge (a use Cases)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ZPE Systems</dc:title>
  <dc:creator>Microsoft Office User</dc:creator>
  <cp:lastModifiedBy>Microsoft Office User</cp:lastModifiedBy>
  <cp:revision>18</cp:revision>
  <dcterms:created xsi:type="dcterms:W3CDTF">2020-07-14T14:42:49Z</dcterms:created>
  <dcterms:modified xsi:type="dcterms:W3CDTF">2020-07-16T09:08:22Z</dcterms:modified>
</cp:coreProperties>
</file>