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5532" r:id="rId3"/>
    <p:sldId id="5472" r:id="rId4"/>
    <p:sldId id="5512" r:id="rId5"/>
    <p:sldId id="5475" r:id="rId6"/>
    <p:sldId id="5541" r:id="rId7"/>
    <p:sldId id="1651" r:id="rId8"/>
    <p:sldId id="1652" r:id="rId9"/>
    <p:sldId id="5540" r:id="rId10"/>
    <p:sldId id="5539" r:id="rId11"/>
    <p:sldId id="5502" r:id="rId12"/>
    <p:sldId id="5543" r:id="rId13"/>
    <p:sldId id="410" r:id="rId14"/>
    <p:sldId id="411" r:id="rId15"/>
    <p:sldId id="404" r:id="rId16"/>
    <p:sldId id="548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CFF"/>
    <a:srgbClr val="FF7C80"/>
    <a:srgbClr val="FFCCCC"/>
    <a:srgbClr val="ECF7BF"/>
    <a:srgbClr val="C9FAFF"/>
    <a:srgbClr val="F7FEFF"/>
    <a:srgbClr val="FF0000"/>
    <a:srgbClr val="E7D9D3"/>
    <a:srgbClr val="FF00FF"/>
    <a:srgbClr val="6D4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raddha Hegde" userId="4139c05a-d440-463e-aa48-fbd5f587983a" providerId="ADAL" clId="{6B5BD3E3-1348-47EC-BC5E-C78FB5A0C7E4}"/>
    <pc:docChg chg="undo custSel addSld delSld">
      <pc:chgData name="Shraddha Hegde" userId="4139c05a-d440-463e-aa48-fbd5f587983a" providerId="ADAL" clId="{6B5BD3E3-1348-47EC-BC5E-C78FB5A0C7E4}" dt="2021-01-25T04:53:34.935" v="2" actId="47"/>
      <pc:docMkLst>
        <pc:docMk/>
      </pc:docMkLst>
      <pc:sldChg chg="del">
        <pc:chgData name="Shraddha Hegde" userId="4139c05a-d440-463e-aa48-fbd5f587983a" providerId="ADAL" clId="{6B5BD3E3-1348-47EC-BC5E-C78FB5A0C7E4}" dt="2021-01-25T04:52:58.094" v="0" actId="47"/>
        <pc:sldMkLst>
          <pc:docMk/>
          <pc:sldMk cId="1671829674" sldId="5478"/>
        </pc:sldMkLst>
      </pc:sldChg>
      <pc:sldChg chg="add del">
        <pc:chgData name="Shraddha Hegde" userId="4139c05a-d440-463e-aa48-fbd5f587983a" providerId="ADAL" clId="{6B5BD3E3-1348-47EC-BC5E-C78FB5A0C7E4}" dt="2021-01-25T04:53:34.935" v="2" actId="47"/>
        <pc:sldMkLst>
          <pc:docMk/>
          <pc:sldMk cId="1702326121" sldId="5502"/>
        </pc:sldMkLst>
      </pc:sldChg>
      <pc:sldChg chg="del">
        <pc:chgData name="Shraddha Hegde" userId="4139c05a-d440-463e-aa48-fbd5f587983a" providerId="ADAL" clId="{6B5BD3E3-1348-47EC-BC5E-C78FB5A0C7E4}" dt="2021-01-25T04:52:58.094" v="0" actId="47"/>
        <pc:sldMkLst>
          <pc:docMk/>
          <pc:sldMk cId="2250895207" sldId="5518"/>
        </pc:sldMkLst>
      </pc:sldChg>
      <pc:sldChg chg="del">
        <pc:chgData name="Shraddha Hegde" userId="4139c05a-d440-463e-aa48-fbd5f587983a" providerId="ADAL" clId="{6B5BD3E3-1348-47EC-BC5E-C78FB5A0C7E4}" dt="2021-01-25T04:52:58.094" v="0" actId="47"/>
        <pc:sldMkLst>
          <pc:docMk/>
          <pc:sldMk cId="1801388209" sldId="5520"/>
        </pc:sldMkLst>
      </pc:sldChg>
      <pc:sldChg chg="del">
        <pc:chgData name="Shraddha Hegde" userId="4139c05a-d440-463e-aa48-fbd5f587983a" providerId="ADAL" clId="{6B5BD3E3-1348-47EC-BC5E-C78FB5A0C7E4}" dt="2021-01-25T04:52:58.094" v="0" actId="47"/>
        <pc:sldMkLst>
          <pc:docMk/>
          <pc:sldMk cId="2984665540" sldId="5544"/>
        </pc:sldMkLst>
      </pc:sldChg>
      <pc:sldChg chg="del">
        <pc:chgData name="Shraddha Hegde" userId="4139c05a-d440-463e-aa48-fbd5f587983a" providerId="ADAL" clId="{6B5BD3E3-1348-47EC-BC5E-C78FB5A0C7E4}" dt="2021-01-25T04:52:58.094" v="0" actId="47"/>
        <pc:sldMkLst>
          <pc:docMk/>
          <pc:sldMk cId="169009818" sldId="5546"/>
        </pc:sldMkLst>
      </pc:sldChg>
    </pc:docChg>
  </pc:docChgLst>
  <pc:docChgLst>
    <pc:chgData name="Shraddha Hegde" userId="4139c05a-d440-463e-aa48-fbd5f587983a" providerId="ADAL" clId="{0AFC6620-F122-406D-A655-6B54A347D128}"/>
    <pc:docChg chg="modSld">
      <pc:chgData name="Shraddha Hegde" userId="4139c05a-d440-463e-aa48-fbd5f587983a" providerId="ADAL" clId="{0AFC6620-F122-406D-A655-6B54A347D128}" dt="2021-04-14T14:40:40.707" v="18" actId="20577"/>
      <pc:docMkLst>
        <pc:docMk/>
      </pc:docMkLst>
      <pc:sldChg chg="modSp mod">
        <pc:chgData name="Shraddha Hegde" userId="4139c05a-d440-463e-aa48-fbd5f587983a" providerId="ADAL" clId="{0AFC6620-F122-406D-A655-6B54A347D128}" dt="2021-04-14T14:40:40.707" v="18" actId="20577"/>
        <pc:sldMkLst>
          <pc:docMk/>
          <pc:sldMk cId="1804305535" sldId="256"/>
        </pc:sldMkLst>
        <pc:spChg chg="mod">
          <ac:chgData name="Shraddha Hegde" userId="4139c05a-d440-463e-aa48-fbd5f587983a" providerId="ADAL" clId="{0AFC6620-F122-406D-A655-6B54A347D128}" dt="2021-04-14T14:40:40.707" v="18" actId="20577"/>
          <ac:spMkLst>
            <pc:docMk/>
            <pc:sldMk cId="1804305535" sldId="256"/>
            <ac:spMk id="5" creationId="{9AFB3D1A-1569-0F47-84F3-49E10EFF54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488F-CB60-5A4C-8454-E3B499D633DF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A3BF-D2CD-0443-A848-13505B687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5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DD633-2201-5345-B889-C647453A141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13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DD633-2201-5345-B889-C647453A141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13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DD633-2201-5345-B889-C647453A141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77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30705"/>
            <a:ext cx="12191999" cy="6889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C66890-6B54-440F-8418-214175CB5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5427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31C5D-B99A-4664-9CFC-C46F047499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CAE07F-5C0F-4288-B21D-82060B1C9EF7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EA1789-E1E9-4263-B027-80849B765170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1C42C5-C3B0-4834-A3E1-30141BF3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DEC81E-F09B-41AA-9FB5-04CA560DD4AF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0544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8F9AE5-25BD-424E-96CF-BFB278414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54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>
                    <a:lumMod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7B97B4-DB68-4D2B-9ACB-FE64EB2F8A6A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9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7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43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5956E0-AFE6-4B43-876D-4328F76DC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1DA0F4-A58B-4F80-8FDD-6213AD106B85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4AFDBEC-F9E1-4756-BD08-06E01FAB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5892D-E3C0-4936-AA80-154627EA9E44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178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5956E0-AFE6-4B43-876D-4328F76DC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77B97B4-DB68-4D2B-9ACB-FE64EB2F8A6A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F132232-82FC-4FA7-B6A1-4E8F22BB2D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E33BF9-E484-4346-84C9-BE838AD2F15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7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36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6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69" y="-16299"/>
            <a:ext cx="3003656" cy="687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6CB3E-F6D9-463D-AF4D-B9177FD79F74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7DF11A-A262-4E7A-9092-190A768D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70A212-6FBB-490F-AF4D-C8E98F5C8D58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76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6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69" y="-16299"/>
            <a:ext cx="3003656" cy="687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1D5A9F-D7F8-4536-B6AA-32B29B43E3F4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0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0C819-8573-473E-84FA-D5CD09CF3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6171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3" y="2102504"/>
            <a:ext cx="11235604" cy="20574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118" y="1517651"/>
            <a:ext cx="11178116" cy="46043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16348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118" y="1517651"/>
            <a:ext cx="11178116" cy="46043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628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12192000" cy="176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55506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5130192" y="6631588"/>
            <a:ext cx="1952785" cy="164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dirty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62333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771F6C-58FB-4F62-8ADF-9C1EB7C2CB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15A7EC-00A5-4ED8-8F5E-26841CAB28B1}"/>
                </a:ext>
              </a:extLst>
            </p:cNvPr>
            <p:cNvSpPr/>
            <p:nvPr userDrawn="1"/>
          </p:nvSpPr>
          <p:spPr>
            <a:xfrm>
              <a:off x="0" y="0"/>
              <a:ext cx="9144000" cy="13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3D593-E358-4331-82AE-46D0287B98B6}"/>
                </a:ext>
              </a:extLst>
            </p:cNvPr>
            <p:cNvSpPr/>
            <p:nvPr userDrawn="1"/>
          </p:nvSpPr>
          <p:spPr>
            <a:xfrm>
              <a:off x="395654" y="4396153"/>
              <a:ext cx="838243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11E5CE-4A7E-457C-BCCB-1984CAEE8EFF}"/>
                </a:ext>
              </a:extLst>
            </p:cNvPr>
            <p:cNvSpPr/>
            <p:nvPr userDrawn="1"/>
          </p:nvSpPr>
          <p:spPr>
            <a:xfrm>
              <a:off x="1529860" y="0"/>
              <a:ext cx="4118771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9424" y="652800"/>
            <a:ext cx="5095441" cy="5577600"/>
          </a:xfrm>
        </p:spPr>
        <p:txBody>
          <a:bodyPr anchor="ctr" anchorCtr="0"/>
          <a:lstStyle>
            <a:lvl1pPr>
              <a:defRPr sz="48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4206149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12192000" cy="1766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514BC-00CF-4C5D-BE11-8FF1CECC9075}"/>
              </a:ext>
            </a:extLst>
          </p:cNvPr>
          <p:cNvSpPr/>
          <p:nvPr userDrawn="1"/>
        </p:nvSpPr>
        <p:spPr>
          <a:xfrm>
            <a:off x="2451720" y="1459380"/>
            <a:ext cx="7338645" cy="3892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3443" y="1552611"/>
            <a:ext cx="6835200" cy="3705600"/>
          </a:xfrm>
        </p:spPr>
        <p:txBody>
          <a:bodyPr anchor="ctr" anchorCtr="0"/>
          <a:lstStyle>
            <a:lvl1pPr>
              <a:defRPr sz="48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231019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31AAFE-6CED-4109-BDA9-3E7373693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33779"/>
            <a:ext cx="12192000" cy="324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31D98-C29F-43EF-BC92-28DA24911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04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9E77BA-ABA5-40D4-BE74-8EADFC373992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8B608E-4607-4999-AE4B-0C9118D88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7B4F09-734D-4621-987E-BA1863287EF7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86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8DCEB8-E655-4DC8-BFC7-24C71752A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3779"/>
            <a:ext cx="12192000" cy="324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D6280-BD0C-4556-830F-1C0995675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3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0B1D8B-6400-42E3-92E7-9EAB5157E733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7AC345-7FE4-41DB-A31B-DC67FCFE9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533061-8ED3-466D-82EB-205C5EDD7A76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65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A2065-925F-4744-8B00-E25CC9685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215"/>
            <a:ext cx="12192000" cy="318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A5419-3C84-46B6-A237-AB8825F2D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440"/>
            <a:ext cx="12192000" cy="293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9A93F-B1F6-45F0-8E44-A0889CA7491E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B162D9-8E87-40C0-9E58-09E539F13F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D0974C-C710-421B-A86C-29CA6DA25FB2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7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5D99D-F06B-4417-8FF3-9782A706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43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291AB7-40D0-4C9F-8EF1-5EFC3F8E3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6543637"/>
            <a:ext cx="12192000" cy="314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83C9BE-11A7-49F9-B28F-D1AF02D3C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15"/>
            <a:ext cx="12192000" cy="293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27981B-2AF6-40EC-AC2E-A2E955AD54A7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1F625-2FD1-482A-A381-F4730829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B82E15-6D89-48E8-B2F4-D2F004E2E105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81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ADB6-AE98-4A19-B4B6-1D5B037A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2708-DF23-442B-93C5-947F15567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563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EE85B-F64E-41DC-87C2-A4DD6092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2512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0C55D-0F99-429E-A70A-DFB8F7B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A337-4D49-46CB-8189-CA7F18F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7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v_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4023360" cy="68657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0800000">
            <a:off x="-4516" y="0"/>
            <a:ext cx="4023360" cy="6858000"/>
          </a:xfrm>
          <a:prstGeom prst="rect">
            <a:avLst/>
          </a:prstGeom>
          <a:gradFill flip="none" rotWithShape="1">
            <a:gsLst>
              <a:gs pos="82000">
                <a:schemeClr val="accent1">
                  <a:lumMod val="50000"/>
                  <a:alpha val="10000"/>
                </a:schemeClr>
              </a:gs>
              <a:gs pos="0">
                <a:schemeClr val="accent1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0" tIns="60951" rIns="121900" bIns="60951" rtlCol="0" anchor="ctr"/>
          <a:lstStyle/>
          <a:p>
            <a:pPr algn="ctr"/>
            <a:endParaRPr lang="en-US" sz="1867">
              <a:latin typeface="Arial"/>
              <a:cs typeface="Arial"/>
            </a:endParaRPr>
          </a:p>
        </p:txBody>
      </p:sp>
      <p:pic>
        <p:nvPicPr>
          <p:cNvPr id="18" name="Picture 17" descr="junos_platform.png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4" r="8080" b="52874"/>
          <a:stretch/>
        </p:blipFill>
        <p:spPr>
          <a:xfrm>
            <a:off x="9601205" y="5435609"/>
            <a:ext cx="2590799" cy="1422399"/>
          </a:xfrm>
          <a:prstGeom prst="rect">
            <a:avLst/>
          </a:prstGeom>
        </p:spPr>
      </p:pic>
      <p:sp>
        <p:nvSpPr>
          <p:cNvPr id="20" name="Rectangle 26"/>
          <p:cNvSpPr>
            <a:spLocks noChangeArrowheads="1"/>
          </p:cNvSpPr>
          <p:nvPr/>
        </p:nvSpPr>
        <p:spPr bwMode="black">
          <a:xfrm>
            <a:off x="11504976" y="6570133"/>
            <a:ext cx="687024" cy="198968"/>
          </a:xfrm>
          <a:custGeom>
            <a:avLst/>
            <a:gdLst>
              <a:gd name="connsiteX0" fmla="*/ 0 w 400050"/>
              <a:gd name="connsiteY0" fmla="*/ 0 h 133350"/>
              <a:gd name="connsiteX1" fmla="*/ 400050 w 400050"/>
              <a:gd name="connsiteY1" fmla="*/ 0 h 133350"/>
              <a:gd name="connsiteX2" fmla="*/ 400050 w 400050"/>
              <a:gd name="connsiteY2" fmla="*/ 133350 h 133350"/>
              <a:gd name="connsiteX3" fmla="*/ 0 w 400050"/>
              <a:gd name="connsiteY3" fmla="*/ 133350 h 133350"/>
              <a:gd name="connsiteX4" fmla="*/ 0 w 400050"/>
              <a:gd name="connsiteY4" fmla="*/ 0 h 133350"/>
              <a:gd name="connsiteX0" fmla="*/ 0 w 400050"/>
              <a:gd name="connsiteY0" fmla="*/ 3175 h 136525"/>
              <a:gd name="connsiteX1" fmla="*/ 377825 w 400050"/>
              <a:gd name="connsiteY1" fmla="*/ 0 h 136525"/>
              <a:gd name="connsiteX2" fmla="*/ 400050 w 400050"/>
              <a:gd name="connsiteY2" fmla="*/ 136525 h 136525"/>
              <a:gd name="connsiteX3" fmla="*/ 0 w 400050"/>
              <a:gd name="connsiteY3" fmla="*/ 136525 h 136525"/>
              <a:gd name="connsiteX4" fmla="*/ 0 w 400050"/>
              <a:gd name="connsiteY4" fmla="*/ 3175 h 136525"/>
              <a:gd name="connsiteX0" fmla="*/ 0 w 400050"/>
              <a:gd name="connsiteY0" fmla="*/ 0 h 133350"/>
              <a:gd name="connsiteX1" fmla="*/ 368663 w 400050"/>
              <a:gd name="connsiteY1" fmla="*/ 0 h 133350"/>
              <a:gd name="connsiteX2" fmla="*/ 400050 w 400050"/>
              <a:gd name="connsiteY2" fmla="*/ 133350 h 133350"/>
              <a:gd name="connsiteX3" fmla="*/ 0 w 400050"/>
              <a:gd name="connsiteY3" fmla="*/ 133350 h 133350"/>
              <a:gd name="connsiteX4" fmla="*/ 0 w 400050"/>
              <a:gd name="connsiteY4" fmla="*/ 0 h 133350"/>
              <a:gd name="connsiteX0" fmla="*/ 0 w 439561"/>
              <a:gd name="connsiteY0" fmla="*/ 0 h 133350"/>
              <a:gd name="connsiteX1" fmla="*/ 408174 w 439561"/>
              <a:gd name="connsiteY1" fmla="*/ 0 h 133350"/>
              <a:gd name="connsiteX2" fmla="*/ 439561 w 439561"/>
              <a:gd name="connsiteY2" fmla="*/ 133350 h 133350"/>
              <a:gd name="connsiteX3" fmla="*/ 39511 w 439561"/>
              <a:gd name="connsiteY3" fmla="*/ 133350 h 133350"/>
              <a:gd name="connsiteX4" fmla="*/ 0 w 439561"/>
              <a:gd name="connsiteY4" fmla="*/ 0 h 133350"/>
              <a:gd name="connsiteX0" fmla="*/ 0 w 445215"/>
              <a:gd name="connsiteY0" fmla="*/ 0 h 133350"/>
              <a:gd name="connsiteX1" fmla="*/ 445215 w 445215"/>
              <a:gd name="connsiteY1" fmla="*/ 0 h 133350"/>
              <a:gd name="connsiteX2" fmla="*/ 439561 w 445215"/>
              <a:gd name="connsiteY2" fmla="*/ 133350 h 133350"/>
              <a:gd name="connsiteX3" fmla="*/ 39511 w 445215"/>
              <a:gd name="connsiteY3" fmla="*/ 133350 h 133350"/>
              <a:gd name="connsiteX4" fmla="*/ 0 w 445215"/>
              <a:gd name="connsiteY4" fmla="*/ 0 h 133350"/>
              <a:gd name="connsiteX0" fmla="*/ 0 w 440276"/>
              <a:gd name="connsiteY0" fmla="*/ 0 h 133350"/>
              <a:gd name="connsiteX1" fmla="*/ 440276 w 440276"/>
              <a:gd name="connsiteY1" fmla="*/ 2899 h 133350"/>
              <a:gd name="connsiteX2" fmla="*/ 439561 w 440276"/>
              <a:gd name="connsiteY2" fmla="*/ 133350 h 133350"/>
              <a:gd name="connsiteX3" fmla="*/ 39511 w 440276"/>
              <a:gd name="connsiteY3" fmla="*/ 133350 h 133350"/>
              <a:gd name="connsiteX4" fmla="*/ 0 w 440276"/>
              <a:gd name="connsiteY4" fmla="*/ 0 h 133350"/>
              <a:gd name="connsiteX0" fmla="*/ 24695 w 400765"/>
              <a:gd name="connsiteY0" fmla="*/ 0 h 130451"/>
              <a:gd name="connsiteX1" fmla="*/ 400765 w 400765"/>
              <a:gd name="connsiteY1" fmla="*/ 0 h 130451"/>
              <a:gd name="connsiteX2" fmla="*/ 400050 w 400765"/>
              <a:gd name="connsiteY2" fmla="*/ 130451 h 130451"/>
              <a:gd name="connsiteX3" fmla="*/ 0 w 400765"/>
              <a:gd name="connsiteY3" fmla="*/ 130451 h 130451"/>
              <a:gd name="connsiteX4" fmla="*/ 24695 w 400765"/>
              <a:gd name="connsiteY4" fmla="*/ 0 h 130451"/>
              <a:gd name="connsiteX0" fmla="*/ 34573 w 400765"/>
              <a:gd name="connsiteY0" fmla="*/ 0 h 130451"/>
              <a:gd name="connsiteX1" fmla="*/ 400765 w 400765"/>
              <a:gd name="connsiteY1" fmla="*/ 0 h 130451"/>
              <a:gd name="connsiteX2" fmla="*/ 400050 w 400765"/>
              <a:gd name="connsiteY2" fmla="*/ 130451 h 130451"/>
              <a:gd name="connsiteX3" fmla="*/ 0 w 400765"/>
              <a:gd name="connsiteY3" fmla="*/ 130451 h 130451"/>
              <a:gd name="connsiteX4" fmla="*/ 34573 w 400765"/>
              <a:gd name="connsiteY4" fmla="*/ 0 h 13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65" h="130451">
                <a:moveTo>
                  <a:pt x="34573" y="0"/>
                </a:moveTo>
                <a:lnTo>
                  <a:pt x="400765" y="0"/>
                </a:lnTo>
                <a:cubicBezTo>
                  <a:pt x="400527" y="43484"/>
                  <a:pt x="400288" y="86967"/>
                  <a:pt x="400050" y="130451"/>
                </a:cubicBezTo>
                <a:lnTo>
                  <a:pt x="0" y="130451"/>
                </a:lnTo>
                <a:lnTo>
                  <a:pt x="34573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txBody>
          <a:bodyPr wrap="square" lIns="0" tIns="60948" rIns="121915" bIns="60948" rtlCol="0" anchor="ctr" anchorCtr="0">
            <a:noAutofit/>
          </a:bodyPr>
          <a:lstStyle/>
          <a:p>
            <a:pPr lvl="0" algn="ctr"/>
            <a:r>
              <a:rPr lang="en-US" sz="667" b="0" dirty="0">
                <a:solidFill>
                  <a:srgbClr val="D4EAF4">
                    <a:alpha val="50000"/>
                  </a:srgb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01663" y="1114786"/>
            <a:ext cx="7069452" cy="5121116"/>
          </a:xfrm>
          <a:prstGeom prst="rect">
            <a:avLst/>
          </a:prstGeom>
        </p:spPr>
        <p:txBody>
          <a:bodyPr lIns="57139" tIns="28571" rIns="57139" bIns="28571"/>
          <a:lstStyle>
            <a:lvl1pPr marL="380962" indent="-380962">
              <a:lnSpc>
                <a:spcPct val="95000"/>
              </a:lnSpc>
              <a:spcBef>
                <a:spcPts val="751"/>
              </a:spcBef>
              <a:buClr>
                <a:schemeClr val="tx1"/>
              </a:buClr>
              <a:buFont typeface="Arial"/>
              <a:buChar char="•"/>
              <a:defRPr sz="2667" b="0">
                <a:solidFill>
                  <a:schemeClr val="accent2"/>
                </a:solidFill>
              </a:defRPr>
            </a:lvl1pPr>
            <a:lvl2pPr marL="742829" indent="-285705">
              <a:lnSpc>
                <a:spcPct val="95000"/>
              </a:lnSpc>
              <a:spcBef>
                <a:spcPts val="3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333"/>
              </a:spcBef>
              <a:buClr>
                <a:schemeClr val="tx1"/>
              </a:buClr>
              <a:defRPr sz="2000" baseline="0">
                <a:solidFill>
                  <a:schemeClr val="accent2"/>
                </a:solidFill>
              </a:defRPr>
            </a:lvl3pPr>
            <a:lvl4pPr marL="1599937" indent="-228565">
              <a:lnSpc>
                <a:spcPct val="95000"/>
              </a:lnSpc>
              <a:spcBef>
                <a:spcPts val="3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33" baseline="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01445" y="7"/>
            <a:ext cx="7069667" cy="1092196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333"/>
              </a:spcBef>
              <a:defRPr lang="en-US" sz="3733" b="0" spc="-51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914069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4" name="Rectangle 4"/>
          <p:cNvSpPr/>
          <p:nvPr/>
        </p:nvSpPr>
        <p:spPr>
          <a:xfrm flipH="1">
            <a:off x="2" y="6572958"/>
            <a:ext cx="10539589" cy="194733"/>
          </a:xfrm>
          <a:custGeom>
            <a:avLst/>
            <a:gdLst>
              <a:gd name="connsiteX0" fmla="*/ 0 w 8102600"/>
              <a:gd name="connsiteY0" fmla="*/ 0 h 146050"/>
              <a:gd name="connsiteX1" fmla="*/ 8102600 w 8102600"/>
              <a:gd name="connsiteY1" fmla="*/ 0 h 146050"/>
              <a:gd name="connsiteX2" fmla="*/ 8102600 w 8102600"/>
              <a:gd name="connsiteY2" fmla="*/ 146050 h 146050"/>
              <a:gd name="connsiteX3" fmla="*/ 0 w 8102600"/>
              <a:gd name="connsiteY3" fmla="*/ 146050 h 146050"/>
              <a:gd name="connsiteX4" fmla="*/ 0 w 8102600"/>
              <a:gd name="connsiteY4" fmla="*/ 0 h 146050"/>
              <a:gd name="connsiteX0" fmla="*/ 29634 w 8102600"/>
              <a:gd name="connsiteY0" fmla="*/ 0 h 146050"/>
              <a:gd name="connsiteX1" fmla="*/ 8102600 w 8102600"/>
              <a:gd name="connsiteY1" fmla="*/ 0 h 146050"/>
              <a:gd name="connsiteX2" fmla="*/ 8102600 w 8102600"/>
              <a:gd name="connsiteY2" fmla="*/ 146050 h 146050"/>
              <a:gd name="connsiteX3" fmla="*/ 0 w 8102600"/>
              <a:gd name="connsiteY3" fmla="*/ 146050 h 146050"/>
              <a:gd name="connsiteX4" fmla="*/ 29634 w 8102600"/>
              <a:gd name="connsiteY4" fmla="*/ 0 h 146050"/>
              <a:gd name="connsiteX0" fmla="*/ 42334 w 8102600"/>
              <a:gd name="connsiteY0" fmla="*/ 0 h 146050"/>
              <a:gd name="connsiteX1" fmla="*/ 8102600 w 8102600"/>
              <a:gd name="connsiteY1" fmla="*/ 0 h 146050"/>
              <a:gd name="connsiteX2" fmla="*/ 8102600 w 8102600"/>
              <a:gd name="connsiteY2" fmla="*/ 146050 h 146050"/>
              <a:gd name="connsiteX3" fmla="*/ 0 w 8102600"/>
              <a:gd name="connsiteY3" fmla="*/ 146050 h 146050"/>
              <a:gd name="connsiteX4" fmla="*/ 42334 w 8102600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2600" h="146050">
                <a:moveTo>
                  <a:pt x="42334" y="0"/>
                </a:moveTo>
                <a:lnTo>
                  <a:pt x="8102600" y="0"/>
                </a:lnTo>
                <a:lnTo>
                  <a:pt x="8102600" y="146050"/>
                </a:lnTo>
                <a:lnTo>
                  <a:pt x="0" y="146050"/>
                </a:lnTo>
                <a:lnTo>
                  <a:pt x="42334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40" tIns="60948" rIns="121895" bIns="60948" rtlCol="0" anchor="ctr"/>
          <a:lstStyle/>
          <a:p>
            <a:pPr algn="l"/>
            <a:fld id="{5266C0E3-FCB2-4D10-9980-6DFC0D8FABCB}" type="slidenum">
              <a:rPr lang="en-US" sz="667" b="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667" dirty="0">
              <a:solidFill>
                <a:srgbClr val="BFBFBF">
                  <a:alpha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8202" y="6575776"/>
            <a:ext cx="1998828" cy="208845"/>
          </a:xfrm>
          <a:prstGeom prst="rect">
            <a:avLst/>
          </a:prstGeom>
          <a:noFill/>
        </p:spPr>
        <p:txBody>
          <a:bodyPr wrap="none" lIns="121895" tIns="60948" rIns="121895" bIns="60948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667" b="0" i="0" kern="1200" dirty="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2016 Juniper Networks, Inc. All rights reserved.</a:t>
            </a:r>
            <a:endParaRPr lang="en-US" sz="667" b="0" i="0" dirty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433" y="6581428"/>
            <a:ext cx="3430411" cy="191769"/>
          </a:xfrm>
          <a:prstGeom prst="rect">
            <a:avLst/>
          </a:prstGeom>
          <a:noFill/>
        </p:spPr>
        <p:txBody>
          <a:bodyPr wrap="none" lIns="76185" tIns="0" rIns="76185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4571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 b="1" dirty="0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</a:t>
            </a:r>
            <a:endParaRPr lang="en-US" sz="667" b="0" dirty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Picture 18" descr="juniper_rgb_black_1800x60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012" y="6541913"/>
            <a:ext cx="778933" cy="25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5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93" y="0"/>
            <a:ext cx="8806889" cy="979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7454" y="1107715"/>
            <a:ext cx="8555567" cy="0"/>
          </a:xfrm>
          <a:prstGeom prst="line">
            <a:avLst/>
          </a:prstGeom>
          <a:ln w="6350" cmpd="sng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1" y="6382772"/>
            <a:ext cx="445603" cy="235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E92955-824B-9845-8FF2-5C0BE91A6F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juniper_rgb_black_1800x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4" y="6315251"/>
            <a:ext cx="1375275" cy="458424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563033" y="1209581"/>
            <a:ext cx="8811260" cy="49274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67"/>
              </a:spcBef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bump.jpg"/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94" y="4221169"/>
            <a:ext cx="2898007" cy="26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75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6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69" y="-16299"/>
            <a:ext cx="3003656" cy="687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DAB49-BE7F-4463-B504-DFDB1D6A1853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207B4E-EDD0-4DE1-8D78-8298A1C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A0664-D2FB-4343-9A16-AD786525FCF7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409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 Linco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6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8569" y="-16299"/>
            <a:ext cx="3003656" cy="687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91C5B2-FEA4-48CB-B236-92A53578A7F7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9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" y="1"/>
            <a:ext cx="12189647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657" y="1122363"/>
            <a:ext cx="6492607" cy="1471080"/>
          </a:xfrm>
        </p:spPr>
        <p:txBody>
          <a:bodyPr anchor="b"/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657" y="2774156"/>
            <a:ext cx="6492607" cy="42808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9548" y="6109870"/>
            <a:ext cx="2222209" cy="31277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657" y="3231479"/>
            <a:ext cx="6492607" cy="49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08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3234F-3BF8-4D13-989F-786F354DB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B56F9-C0F9-42F9-96CC-88C6B522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A5BEF9-A786-41A3-85F8-520ABB7A1414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1B3131-4AE1-46F4-BE16-BCCDBEFD7358}"/>
              </a:ext>
            </a:extLst>
          </p:cNvPr>
          <p:cNvCxnSpPr/>
          <p:nvPr userDrawn="1"/>
        </p:nvCxnSpPr>
        <p:spPr>
          <a:xfrm>
            <a:off x="482070" y="1302113"/>
            <a:ext cx="840689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A3F127-F10E-4660-AA15-4ED26658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0" y="1901816"/>
            <a:ext cx="8087983" cy="4357384"/>
          </a:xfrm>
        </p:spPr>
        <p:txBody>
          <a:bodyPr/>
          <a:lstStyle>
            <a:lvl1pPr marL="226478" indent="-226478">
              <a:spcBef>
                <a:spcPts val="24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690016" indent="-228594">
              <a:defRPr sz="1867">
                <a:solidFill>
                  <a:schemeClr val="tx1">
                    <a:lumMod val="75000"/>
                  </a:schemeClr>
                </a:solidFill>
              </a:defRPr>
            </a:lvl2pPr>
            <a:lvl3pPr marL="1068891" indent="-228594">
              <a:defRPr sz="1467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467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467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4CA772-18F2-4BB4-BA92-360D6628E3AF}"/>
              </a:ext>
            </a:extLst>
          </p:cNvPr>
          <p:cNvSpPr txBox="1"/>
          <p:nvPr userDrawn="1"/>
        </p:nvSpPr>
        <p:spPr>
          <a:xfrm>
            <a:off x="482072" y="733678"/>
            <a:ext cx="68457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8635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3234F-3BF8-4D13-989F-786F354DB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1990" y="1709740"/>
            <a:ext cx="8336973" cy="1568416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51990" y="3463571"/>
            <a:ext cx="8336973" cy="735205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56183B-2684-4C69-9D93-16F0FE4DCE34}"/>
              </a:ext>
            </a:extLst>
          </p:cNvPr>
          <p:cNvCxnSpPr/>
          <p:nvPr userDrawn="1"/>
        </p:nvCxnSpPr>
        <p:spPr>
          <a:xfrm>
            <a:off x="547454" y="3348627"/>
            <a:ext cx="8406893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B56F9-C0F9-42F9-96CC-88C6B5228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7434" y="6596756"/>
            <a:ext cx="700444" cy="194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A5BEF9-A786-41A3-85F8-520ABB7A1414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510794" y="1425000"/>
            <a:ext cx="11170413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494968" y="6600907"/>
            <a:ext cx="2953173" cy="1292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33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1"/>
            <a:ext cx="12192000" cy="88900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0" tIns="60951" rIns="121900" bIns="60951" rtlCol="0" anchor="ctr"/>
          <a:lstStyle/>
          <a:p>
            <a:pPr algn="ctr"/>
            <a:endParaRPr lang="en-US" sz="1867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510794" y="6536649"/>
            <a:ext cx="11170413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68" y="393895"/>
            <a:ext cx="11251429" cy="8564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793" y="1605010"/>
            <a:ext cx="11235604" cy="2729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9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11294960" y="6596757"/>
            <a:ext cx="0" cy="185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10389286" y="6592898"/>
            <a:ext cx="698591" cy="191911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MSIPCMContentMarking" descr="{&quot;HashCode&quot;:817091896,&quot;Placement&quot;:&quot;Footer&quot;,&quot;Top&quot;:523.380066,&quot;Left&quot;:433.7238,&quot;SlideWidth&quot;:960,&quot;SlideHeight&quot;:540}">
            <a:extLst>
              <a:ext uri="{FF2B5EF4-FFF2-40B4-BE49-F238E27FC236}">
                <a16:creationId xmlns:a16="http://schemas.microsoft.com/office/drawing/2014/main" id="{235DBA95-5ED6-449F-977B-C4AF0FD053A2}"/>
              </a:ext>
            </a:extLst>
          </p:cNvPr>
          <p:cNvSpPr txBox="1"/>
          <p:nvPr userDrawn="1"/>
        </p:nvSpPr>
        <p:spPr>
          <a:xfrm>
            <a:off x="5508292" y="6646927"/>
            <a:ext cx="1175415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27367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252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754673" indent="-228594" algn="l" defTabSz="914377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>
          <p15:clr>
            <a:srgbClr val="F26B43"/>
          </p15:clr>
        </p15:guide>
        <p15:guide id="3" pos="4344">
          <p15:clr>
            <a:srgbClr val="F26B43"/>
          </p15:clr>
        </p15:guide>
        <p15:guide id="4" orient="horz" pos="3107">
          <p15:clr>
            <a:srgbClr val="F26B43"/>
          </p15:clr>
        </p15:guide>
        <p15:guide id="5" pos="2885">
          <p15:clr>
            <a:srgbClr val="F26B43"/>
          </p15:clr>
        </p15:guide>
        <p15:guide id="6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A1D6-2086-954A-86D5-D3206C4E4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Seamless SR ARCHITECTURE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FB3D1A-1569-0F47-84F3-49E10EFF54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Shraddha Hegde</a:t>
            </a:r>
          </a:p>
          <a:p>
            <a:r>
              <a:rPr lang="en-US" dirty="0"/>
              <a:t>UKNOF-47</a:t>
            </a:r>
          </a:p>
          <a:p>
            <a:r>
              <a:rPr lang="en-US" dirty="0"/>
              <a:t>April 2021</a:t>
            </a:r>
          </a:p>
        </p:txBody>
      </p:sp>
    </p:spTree>
    <p:extLst>
      <p:ext uri="{BB962C8B-B14F-4D97-AF65-F5344CB8AC3E}">
        <p14:creationId xmlns:p14="http://schemas.microsoft.com/office/powerpoint/2010/main" val="180430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SEAMLESS SR : CLASSFUL TRANSPORT PACKET FORWARDING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B732DEA9-556F-49F4-884D-96C7A7576053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FBA79354-796A-4FCE-940F-9534C6AEE9BE}"/>
              </a:ext>
            </a:extLst>
          </p:cNvPr>
          <p:cNvSpPr/>
          <p:nvPr/>
        </p:nvSpPr>
        <p:spPr>
          <a:xfrm rot="5400000">
            <a:off x="3889437" y="222181"/>
            <a:ext cx="295700" cy="6926222"/>
          </a:xfrm>
          <a:prstGeom prst="can">
            <a:avLst/>
          </a:prstGeom>
          <a:solidFill>
            <a:srgbClr val="ECF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004541EE-1298-413D-A83E-83ABD4630B49}"/>
              </a:ext>
            </a:extLst>
          </p:cNvPr>
          <p:cNvSpPr/>
          <p:nvPr/>
        </p:nvSpPr>
        <p:spPr>
          <a:xfrm rot="5400000">
            <a:off x="3930533" y="-146623"/>
            <a:ext cx="295700" cy="6926222"/>
          </a:xfrm>
          <a:prstGeom prst="can">
            <a:avLst/>
          </a:prstGeom>
          <a:solidFill>
            <a:srgbClr val="E1F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ylinder 90">
            <a:extLst>
              <a:ext uri="{FF2B5EF4-FFF2-40B4-BE49-F238E27FC236}">
                <a16:creationId xmlns:a16="http://schemas.microsoft.com/office/drawing/2014/main" id="{05CC028E-7E84-4374-B14A-C4E90D68239A}"/>
              </a:ext>
            </a:extLst>
          </p:cNvPr>
          <p:cNvSpPr/>
          <p:nvPr/>
        </p:nvSpPr>
        <p:spPr>
          <a:xfrm rot="5400000">
            <a:off x="3838978" y="-509625"/>
            <a:ext cx="329448" cy="6859051"/>
          </a:xfrm>
          <a:prstGeom prst="can">
            <a:avLst/>
          </a:prstGeom>
          <a:solidFill>
            <a:srgbClr val="FFCC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690F9E-780B-45CD-8CAF-B6BF18890CC0}"/>
              </a:ext>
            </a:extLst>
          </p:cNvPr>
          <p:cNvGrpSpPr/>
          <p:nvPr/>
        </p:nvGrpSpPr>
        <p:grpSpPr>
          <a:xfrm>
            <a:off x="413250" y="2095791"/>
            <a:ext cx="7418687" cy="2117083"/>
            <a:chOff x="1024231" y="1785776"/>
            <a:chExt cx="5564015" cy="1587812"/>
          </a:xfrm>
        </p:grpSpPr>
        <p:pic>
          <p:nvPicPr>
            <p:cNvPr id="93" name="Picture 92" descr="cloud_OL.png">
              <a:extLst>
                <a:ext uri="{FF2B5EF4-FFF2-40B4-BE49-F238E27FC236}">
                  <a16:creationId xmlns:a16="http://schemas.microsoft.com/office/drawing/2014/main" id="{844A7C74-CBE6-4C9F-82C9-1AEC3736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94" name="Picture 93" descr="cloud_OL.png">
              <a:extLst>
                <a:ext uri="{FF2B5EF4-FFF2-40B4-BE49-F238E27FC236}">
                  <a16:creationId xmlns:a16="http://schemas.microsoft.com/office/drawing/2014/main" id="{C4A76CBE-56BB-4461-9737-B4E26ABE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95" name="Picture 94" descr="cloud_OL.png">
              <a:extLst>
                <a:ext uri="{FF2B5EF4-FFF2-40B4-BE49-F238E27FC236}">
                  <a16:creationId xmlns:a16="http://schemas.microsoft.com/office/drawing/2014/main" id="{CD2A3DBB-C744-4C33-9FCA-B3D5F76D8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0" name="Picture 99" descr="Generic Router 1.png">
              <a:extLst>
                <a:ext uri="{FF2B5EF4-FFF2-40B4-BE49-F238E27FC236}">
                  <a16:creationId xmlns:a16="http://schemas.microsoft.com/office/drawing/2014/main" id="{9779D9E2-4997-4010-8410-9EBAD4FC5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01" name="Picture 100" descr="Generic Router 1.png">
              <a:extLst>
                <a:ext uri="{FF2B5EF4-FFF2-40B4-BE49-F238E27FC236}">
                  <a16:creationId xmlns:a16="http://schemas.microsoft.com/office/drawing/2014/main" id="{8CAEEB4E-64FF-41E1-B5A4-48FFCACC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F1A265E-C5AE-47B1-A21C-611FC44B6BEF}"/>
                </a:ext>
              </a:extLst>
            </p:cNvPr>
            <p:cNvSpPr/>
            <p:nvPr/>
          </p:nvSpPr>
          <p:spPr>
            <a:xfrm>
              <a:off x="3312988" y="1953480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3C4095-AB14-48F3-A58A-4FAB1D08D6B9}"/>
                </a:ext>
              </a:extLst>
            </p:cNvPr>
            <p:cNvSpPr/>
            <p:nvPr/>
          </p:nvSpPr>
          <p:spPr>
            <a:xfrm>
              <a:off x="1320099" y="2664805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E998766-9194-49D4-B000-B1EAA021CF80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9BDA709-DF3C-4EE2-A2AD-85C3A51E0F8A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31" y="3192416"/>
              <a:ext cx="160453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FFBE14-F498-45AB-B5A3-3AB170CDC3C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20853" cy="113213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8054AFF-B97A-4EA1-B956-5648EEAE389E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16846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358F7E5-7D88-446A-8E5A-44AAAEC289F5}"/>
                </a:ext>
              </a:extLst>
            </p:cNvPr>
            <p:cNvCxnSpPr>
              <a:cxnSpLocks/>
            </p:cNvCxnSpPr>
            <p:nvPr/>
          </p:nvCxnSpPr>
          <p:spPr>
            <a:xfrm>
              <a:off x="2702156" y="3205584"/>
              <a:ext cx="2215271" cy="6545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9E9D580-037B-402E-85C8-782BA31339B8}"/>
                </a:ext>
              </a:extLst>
            </p:cNvPr>
            <p:cNvCxnSpPr>
              <a:cxnSpLocks/>
            </p:cNvCxnSpPr>
            <p:nvPr/>
          </p:nvCxnSpPr>
          <p:spPr>
            <a:xfrm>
              <a:off x="4941239" y="3181889"/>
              <a:ext cx="1536196" cy="11662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8F3B437-4CCA-440C-BE29-1ED144941C5F}"/>
                </a:ext>
              </a:extLst>
            </p:cNvPr>
            <p:cNvSpPr txBox="1"/>
            <p:nvPr/>
          </p:nvSpPr>
          <p:spPr>
            <a:xfrm>
              <a:off x="2931064" y="3165839"/>
              <a:ext cx="14846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SR-TE-MPLS (v4/v6) </a:t>
              </a:r>
            </a:p>
          </p:txBody>
        </p:sp>
        <p:pic>
          <p:nvPicPr>
            <p:cNvPr id="111" name="Picture 110" descr="Generic Router 1.png">
              <a:extLst>
                <a:ext uri="{FF2B5EF4-FFF2-40B4-BE49-F238E27FC236}">
                  <a16:creationId xmlns:a16="http://schemas.microsoft.com/office/drawing/2014/main" id="{ECCA21B3-2574-47A0-B02C-2CC5B940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113" name="Picture 112" descr="Generic Router 1.png">
              <a:extLst>
                <a:ext uri="{FF2B5EF4-FFF2-40B4-BE49-F238E27FC236}">
                  <a16:creationId xmlns:a16="http://schemas.microsoft.com/office/drawing/2014/main" id="{4AAEAC97-A671-4E0E-8AE8-7ADD2478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977DCC42-94EC-4722-BBBB-0C69362E12B8}"/>
              </a:ext>
            </a:extLst>
          </p:cNvPr>
          <p:cNvSpPr txBox="1"/>
          <p:nvPr/>
        </p:nvSpPr>
        <p:spPr>
          <a:xfrm>
            <a:off x="367379" y="3142236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9FEFB6F-7F47-4D9D-94AD-52AF20587802}"/>
              </a:ext>
            </a:extLst>
          </p:cNvPr>
          <p:cNvSpPr txBox="1"/>
          <p:nvPr/>
        </p:nvSpPr>
        <p:spPr>
          <a:xfrm>
            <a:off x="430297" y="376917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22158D9-5F3F-48CF-9414-72FBFEBFFC2E}"/>
              </a:ext>
            </a:extLst>
          </p:cNvPr>
          <p:cNvSpPr txBox="1"/>
          <p:nvPr/>
        </p:nvSpPr>
        <p:spPr>
          <a:xfrm>
            <a:off x="7255925" y="300690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C32CA0B-4720-445C-8590-0FE67E8D9EB5}"/>
              </a:ext>
            </a:extLst>
          </p:cNvPr>
          <p:cNvSpPr txBox="1"/>
          <p:nvPr/>
        </p:nvSpPr>
        <p:spPr>
          <a:xfrm>
            <a:off x="7265981" y="373875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156" name="Picture 155" descr="Juniper_logical Router.png">
            <a:extLst>
              <a:ext uri="{FF2B5EF4-FFF2-40B4-BE49-F238E27FC236}">
                <a16:creationId xmlns:a16="http://schemas.microsoft.com/office/drawing/2014/main" id="{E0476B49-0F51-4C7E-B217-F049EB4A8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7" y="3472146"/>
            <a:ext cx="300412" cy="300412"/>
          </a:xfrm>
          <a:prstGeom prst="rect">
            <a:avLst/>
          </a:prstGeom>
        </p:spPr>
      </p:pic>
      <p:pic>
        <p:nvPicPr>
          <p:cNvPr id="164" name="Picture 163" descr="Juniper_logical Router.png">
            <a:extLst>
              <a:ext uri="{FF2B5EF4-FFF2-40B4-BE49-F238E27FC236}">
                <a16:creationId xmlns:a16="http://schemas.microsoft.com/office/drawing/2014/main" id="{1A48E40A-F0DD-4521-B124-B9E103464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6" y="2868226"/>
            <a:ext cx="300412" cy="300412"/>
          </a:xfrm>
          <a:prstGeom prst="rect">
            <a:avLst/>
          </a:prstGeom>
        </p:spPr>
      </p:pic>
      <p:pic>
        <p:nvPicPr>
          <p:cNvPr id="165" name="Picture 164" descr="Juniper_logical Router.png">
            <a:extLst>
              <a:ext uri="{FF2B5EF4-FFF2-40B4-BE49-F238E27FC236}">
                <a16:creationId xmlns:a16="http://schemas.microsoft.com/office/drawing/2014/main" id="{1882B6B7-BACF-4888-BF05-427901544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98" y="3408661"/>
            <a:ext cx="300412" cy="300412"/>
          </a:xfrm>
          <a:prstGeom prst="rect">
            <a:avLst/>
          </a:prstGeom>
        </p:spPr>
      </p:pic>
      <p:pic>
        <p:nvPicPr>
          <p:cNvPr id="166" name="Picture 165" descr="Juniper_logical Router.png">
            <a:extLst>
              <a:ext uri="{FF2B5EF4-FFF2-40B4-BE49-F238E27FC236}">
                <a16:creationId xmlns:a16="http://schemas.microsoft.com/office/drawing/2014/main" id="{4EF89234-5053-414A-BE84-AB09D1E15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33" y="2860619"/>
            <a:ext cx="300412" cy="300412"/>
          </a:xfrm>
          <a:prstGeom prst="rect">
            <a:avLst/>
          </a:prstGeom>
        </p:spPr>
      </p:pic>
      <p:pic>
        <p:nvPicPr>
          <p:cNvPr id="167" name="Picture 166" descr="Juniper_logical Router.png">
            <a:extLst>
              <a:ext uri="{FF2B5EF4-FFF2-40B4-BE49-F238E27FC236}">
                <a16:creationId xmlns:a16="http://schemas.microsoft.com/office/drawing/2014/main" id="{3F37D517-ABF5-4693-87EB-12311E35A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06" y="3309747"/>
            <a:ext cx="300412" cy="300412"/>
          </a:xfrm>
          <a:prstGeom prst="rect">
            <a:avLst/>
          </a:prstGeom>
        </p:spPr>
      </p:pic>
      <p:pic>
        <p:nvPicPr>
          <p:cNvPr id="168" name="Picture 167" descr="Juniper_logical Router.png">
            <a:extLst>
              <a:ext uri="{FF2B5EF4-FFF2-40B4-BE49-F238E27FC236}">
                <a16:creationId xmlns:a16="http://schemas.microsoft.com/office/drawing/2014/main" id="{C6F19DEA-B1AB-4766-BED9-86B4CB23E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11" y="2808338"/>
            <a:ext cx="300412" cy="300412"/>
          </a:xfrm>
          <a:prstGeom prst="rect">
            <a:avLst/>
          </a:prstGeom>
        </p:spPr>
      </p:pic>
      <p:pic>
        <p:nvPicPr>
          <p:cNvPr id="169" name="Picture 168" descr="Juniper_logical Router.png">
            <a:extLst>
              <a:ext uri="{FF2B5EF4-FFF2-40B4-BE49-F238E27FC236}">
                <a16:creationId xmlns:a16="http://schemas.microsoft.com/office/drawing/2014/main" id="{C71BFF98-7371-4EAD-B365-A479896A0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13" y="2755175"/>
            <a:ext cx="300412" cy="300412"/>
          </a:xfrm>
          <a:prstGeom prst="rect">
            <a:avLst/>
          </a:prstGeom>
        </p:spPr>
      </p:pic>
      <p:pic>
        <p:nvPicPr>
          <p:cNvPr id="170" name="Picture 169" descr="Juniper_logical Router.png">
            <a:extLst>
              <a:ext uri="{FF2B5EF4-FFF2-40B4-BE49-F238E27FC236}">
                <a16:creationId xmlns:a16="http://schemas.microsoft.com/office/drawing/2014/main" id="{C5A269B1-0907-407D-88DF-A36605375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47" y="3406220"/>
            <a:ext cx="300412" cy="300412"/>
          </a:xfrm>
          <a:prstGeom prst="rect">
            <a:avLst/>
          </a:prstGeom>
        </p:spPr>
      </p:pic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C793157-564E-4D77-A565-7AA94D81519B}"/>
              </a:ext>
            </a:extLst>
          </p:cNvPr>
          <p:cNvCxnSpPr>
            <a:cxnSpLocks/>
            <a:stCxn id="166" idx="3"/>
          </p:cNvCxnSpPr>
          <p:nvPr/>
        </p:nvCxnSpPr>
        <p:spPr>
          <a:xfrm>
            <a:off x="2011345" y="3010825"/>
            <a:ext cx="476488" cy="57395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2279541-D868-4ADB-8B94-605C9884DC3D}"/>
              </a:ext>
            </a:extLst>
          </p:cNvPr>
          <p:cNvCxnSpPr>
            <a:cxnSpLocks/>
            <a:stCxn id="165" idx="3"/>
          </p:cNvCxnSpPr>
          <p:nvPr/>
        </p:nvCxnSpPr>
        <p:spPr>
          <a:xfrm flipV="1">
            <a:off x="2062210" y="2944579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EF824C9-2FB9-4F67-8A61-2D5D2182E82A}"/>
              </a:ext>
            </a:extLst>
          </p:cNvPr>
          <p:cNvCxnSpPr>
            <a:cxnSpLocks/>
            <a:stCxn id="166" idx="0"/>
          </p:cNvCxnSpPr>
          <p:nvPr/>
        </p:nvCxnSpPr>
        <p:spPr>
          <a:xfrm>
            <a:off x="1861139" y="2860619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7BBEB9E-8564-4FD0-84B0-9D61D6176B78}"/>
              </a:ext>
            </a:extLst>
          </p:cNvPr>
          <p:cNvCxnSpPr>
            <a:cxnSpLocks/>
          </p:cNvCxnSpPr>
          <p:nvPr/>
        </p:nvCxnSpPr>
        <p:spPr>
          <a:xfrm flipV="1">
            <a:off x="2062210" y="3642880"/>
            <a:ext cx="521794" cy="15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5" name="Cylinder 194">
            <a:extLst>
              <a:ext uri="{FF2B5EF4-FFF2-40B4-BE49-F238E27FC236}">
                <a16:creationId xmlns:a16="http://schemas.microsoft.com/office/drawing/2014/main" id="{1D51A903-6DB0-482F-AC90-15C9A78300F2}"/>
              </a:ext>
            </a:extLst>
          </p:cNvPr>
          <p:cNvSpPr/>
          <p:nvPr/>
        </p:nvSpPr>
        <p:spPr>
          <a:xfrm rot="5400000">
            <a:off x="1158058" y="2349319"/>
            <a:ext cx="102419" cy="1125021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ylinder 195">
            <a:extLst>
              <a:ext uri="{FF2B5EF4-FFF2-40B4-BE49-F238E27FC236}">
                <a16:creationId xmlns:a16="http://schemas.microsoft.com/office/drawing/2014/main" id="{432ECF44-19EB-4EF3-A296-8CB6DB2B0F41}"/>
              </a:ext>
            </a:extLst>
          </p:cNvPr>
          <p:cNvSpPr/>
          <p:nvPr/>
        </p:nvSpPr>
        <p:spPr>
          <a:xfrm rot="5400000">
            <a:off x="3955867" y="1794955"/>
            <a:ext cx="104000" cy="2298136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ylinder 196">
            <a:extLst>
              <a:ext uri="{FF2B5EF4-FFF2-40B4-BE49-F238E27FC236}">
                <a16:creationId xmlns:a16="http://schemas.microsoft.com/office/drawing/2014/main" id="{A14D74DA-D9EB-4D35-B3C8-207953172891}"/>
              </a:ext>
            </a:extLst>
          </p:cNvPr>
          <p:cNvSpPr/>
          <p:nvPr/>
        </p:nvSpPr>
        <p:spPr>
          <a:xfrm rot="5400000">
            <a:off x="6809041" y="2367733"/>
            <a:ext cx="99284" cy="1062520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ylinder 197">
            <a:extLst>
              <a:ext uri="{FF2B5EF4-FFF2-40B4-BE49-F238E27FC236}">
                <a16:creationId xmlns:a16="http://schemas.microsoft.com/office/drawing/2014/main" id="{69B1C0FD-625B-4F67-B400-84115C575534}"/>
              </a:ext>
            </a:extLst>
          </p:cNvPr>
          <p:cNvSpPr/>
          <p:nvPr/>
        </p:nvSpPr>
        <p:spPr>
          <a:xfrm rot="5400000">
            <a:off x="1164154" y="2733367"/>
            <a:ext cx="102419" cy="1125021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Cylinder 198">
            <a:extLst>
              <a:ext uri="{FF2B5EF4-FFF2-40B4-BE49-F238E27FC236}">
                <a16:creationId xmlns:a16="http://schemas.microsoft.com/office/drawing/2014/main" id="{12A2C497-3256-499F-9B86-1E3B10D15CD9}"/>
              </a:ext>
            </a:extLst>
          </p:cNvPr>
          <p:cNvSpPr/>
          <p:nvPr/>
        </p:nvSpPr>
        <p:spPr>
          <a:xfrm rot="5400000">
            <a:off x="4014330" y="2049294"/>
            <a:ext cx="82107" cy="252567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ylinder 199">
            <a:extLst>
              <a:ext uri="{FF2B5EF4-FFF2-40B4-BE49-F238E27FC236}">
                <a16:creationId xmlns:a16="http://schemas.microsoft.com/office/drawing/2014/main" id="{3375243D-0562-437B-9E6A-43B499DBF3F6}"/>
              </a:ext>
            </a:extLst>
          </p:cNvPr>
          <p:cNvSpPr/>
          <p:nvPr/>
        </p:nvSpPr>
        <p:spPr>
          <a:xfrm rot="5400000">
            <a:off x="6777624" y="2630914"/>
            <a:ext cx="100770" cy="1299248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ylinder 200">
            <a:extLst>
              <a:ext uri="{FF2B5EF4-FFF2-40B4-BE49-F238E27FC236}">
                <a16:creationId xmlns:a16="http://schemas.microsoft.com/office/drawing/2014/main" id="{5155FEEA-521B-4975-BB9B-99E21E1276B4}"/>
              </a:ext>
            </a:extLst>
          </p:cNvPr>
          <p:cNvSpPr/>
          <p:nvPr/>
        </p:nvSpPr>
        <p:spPr>
          <a:xfrm rot="5400000">
            <a:off x="1243402" y="3044263"/>
            <a:ext cx="102419" cy="112502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ylinder 201">
            <a:extLst>
              <a:ext uri="{FF2B5EF4-FFF2-40B4-BE49-F238E27FC236}">
                <a16:creationId xmlns:a16="http://schemas.microsoft.com/office/drawing/2014/main" id="{2F91D7A5-655D-4FE3-9B39-C9559D200673}"/>
              </a:ext>
            </a:extLst>
          </p:cNvPr>
          <p:cNvSpPr/>
          <p:nvPr/>
        </p:nvSpPr>
        <p:spPr>
          <a:xfrm rot="5400000" flipH="1">
            <a:off x="4020533" y="2391509"/>
            <a:ext cx="96752" cy="2461433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ylinder 202">
            <a:extLst>
              <a:ext uri="{FF2B5EF4-FFF2-40B4-BE49-F238E27FC236}">
                <a16:creationId xmlns:a16="http://schemas.microsoft.com/office/drawing/2014/main" id="{4FE71DDB-35E4-4955-8DFF-439C630A072F}"/>
              </a:ext>
            </a:extLst>
          </p:cNvPr>
          <p:cNvSpPr/>
          <p:nvPr/>
        </p:nvSpPr>
        <p:spPr>
          <a:xfrm rot="5400000">
            <a:off x="6760282" y="3086935"/>
            <a:ext cx="102419" cy="112502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17CBF87-BA27-42FF-B4CC-45A38CAEA808}"/>
              </a:ext>
            </a:extLst>
          </p:cNvPr>
          <p:cNvCxnSpPr>
            <a:cxnSpLocks/>
          </p:cNvCxnSpPr>
          <p:nvPr/>
        </p:nvCxnSpPr>
        <p:spPr>
          <a:xfrm flipV="1">
            <a:off x="5567410" y="2987251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81ED3A7-365C-4614-98CE-C4A697556B66}"/>
              </a:ext>
            </a:extLst>
          </p:cNvPr>
          <p:cNvCxnSpPr>
            <a:cxnSpLocks/>
            <a:stCxn id="167" idx="2"/>
          </p:cNvCxnSpPr>
          <p:nvPr/>
        </p:nvCxnSpPr>
        <p:spPr>
          <a:xfrm flipH="1" flipV="1">
            <a:off x="5520356" y="3096979"/>
            <a:ext cx="600856" cy="5131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2A46623-5BB0-47EC-AC74-217A791DE139}"/>
              </a:ext>
            </a:extLst>
          </p:cNvPr>
          <p:cNvCxnSpPr>
            <a:cxnSpLocks/>
          </p:cNvCxnSpPr>
          <p:nvPr/>
        </p:nvCxnSpPr>
        <p:spPr>
          <a:xfrm flipV="1">
            <a:off x="5543026" y="3600208"/>
            <a:ext cx="521794" cy="15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6463651-34B6-4955-9D84-AD8264A1FC2A}"/>
              </a:ext>
            </a:extLst>
          </p:cNvPr>
          <p:cNvCxnSpPr>
            <a:cxnSpLocks/>
            <a:endCxn id="168" idx="1"/>
          </p:cNvCxnSpPr>
          <p:nvPr/>
        </p:nvCxnSpPr>
        <p:spPr>
          <a:xfrm>
            <a:off x="5451683" y="2903291"/>
            <a:ext cx="547228" cy="5525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28E757-AE4C-4577-8BD0-5351F020DE8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3FB5F-773F-436D-A832-D3A25B368A6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B03F5-67E6-4A84-B647-912D00CCDBE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6C2F0-D178-4D12-8682-33BA893C0BF9}"/>
              </a:ext>
            </a:extLst>
          </p:cNvPr>
          <p:cNvSpPr txBox="1"/>
          <p:nvPr/>
        </p:nvSpPr>
        <p:spPr>
          <a:xfrm>
            <a:off x="7255925" y="2005865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L1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PE5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CD5119E-212C-46AD-9D75-42CC8B362EE8}"/>
              </a:ext>
            </a:extLst>
          </p:cNvPr>
          <p:cNvSpPr txBox="1"/>
          <p:nvPr/>
        </p:nvSpPr>
        <p:spPr>
          <a:xfrm>
            <a:off x="5859941" y="1999769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L2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ABR7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60230-68DD-4EDD-B99A-6C57B961B7AF}"/>
              </a:ext>
            </a:extLst>
          </p:cNvPr>
          <p:cNvSpPr txBox="1"/>
          <p:nvPr/>
        </p:nvSpPr>
        <p:spPr>
          <a:xfrm>
            <a:off x="1674357" y="3093689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236A29F-17F5-4B53-86E7-BCAE9499D200}"/>
              </a:ext>
            </a:extLst>
          </p:cNvPr>
          <p:cNvSpPr txBox="1"/>
          <p:nvPr/>
        </p:nvSpPr>
        <p:spPr>
          <a:xfrm>
            <a:off x="1668261" y="3648425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CDB30DD-3F8D-4F6E-BAB5-A9B44561C41E}"/>
              </a:ext>
            </a:extLst>
          </p:cNvPr>
          <p:cNvSpPr txBox="1"/>
          <p:nvPr/>
        </p:nvSpPr>
        <p:spPr>
          <a:xfrm>
            <a:off x="2509509" y="3063209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A536A69-AFA3-4CA0-AA93-4CB67443A7A2}"/>
              </a:ext>
            </a:extLst>
          </p:cNvPr>
          <p:cNvSpPr txBox="1"/>
          <p:nvPr/>
        </p:nvSpPr>
        <p:spPr>
          <a:xfrm>
            <a:off x="2466837" y="3715481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3CE7E2A-AF18-49CF-B0B7-135880DC6187}"/>
              </a:ext>
            </a:extLst>
          </p:cNvPr>
          <p:cNvSpPr txBox="1"/>
          <p:nvPr/>
        </p:nvSpPr>
        <p:spPr>
          <a:xfrm>
            <a:off x="5082021" y="3099785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B3EFA8A-7461-4F48-ACEA-5167266FA4D6}"/>
              </a:ext>
            </a:extLst>
          </p:cNvPr>
          <p:cNvSpPr txBox="1"/>
          <p:nvPr/>
        </p:nvSpPr>
        <p:spPr>
          <a:xfrm>
            <a:off x="5124693" y="3691097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718C8EA-9385-4253-8AE1-6D499A8FEDD0}"/>
              </a:ext>
            </a:extLst>
          </p:cNvPr>
          <p:cNvSpPr txBox="1"/>
          <p:nvPr/>
        </p:nvSpPr>
        <p:spPr>
          <a:xfrm>
            <a:off x="5929365" y="3057113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ABR7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954EE9-8012-4658-BBF4-691A07F1D946}"/>
              </a:ext>
            </a:extLst>
          </p:cNvPr>
          <p:cNvSpPr txBox="1"/>
          <p:nvPr/>
        </p:nvSpPr>
        <p:spPr>
          <a:xfrm>
            <a:off x="5868405" y="3691097"/>
            <a:ext cx="55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ABR8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FED83A7-D075-4D6A-B834-3ED381CA2B84}"/>
              </a:ext>
            </a:extLst>
          </p:cNvPr>
          <p:cNvSpPr txBox="1"/>
          <p:nvPr/>
        </p:nvSpPr>
        <p:spPr>
          <a:xfrm>
            <a:off x="4878485" y="2005865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L3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ABR5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C34BB1B-C285-4F44-8AA5-CF918D4F2DCD}"/>
              </a:ext>
            </a:extLst>
          </p:cNvPr>
          <p:cNvSpPr txBox="1"/>
          <p:nvPr/>
        </p:nvSpPr>
        <p:spPr>
          <a:xfrm>
            <a:off x="2440085" y="1944905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L4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ABR3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97FE9B-34BD-4CE4-9813-E89E52063635}"/>
              </a:ext>
            </a:extLst>
          </p:cNvPr>
          <p:cNvSpPr txBox="1"/>
          <p:nvPr/>
        </p:nvSpPr>
        <p:spPr>
          <a:xfrm>
            <a:off x="1391573" y="1948292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PE5</a:t>
            </a:r>
          </a:p>
          <a:p>
            <a:r>
              <a:rPr lang="en-US" sz="800" dirty="0"/>
              <a:t>RD: 5.5.5.5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L5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ABR1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6EBBF-54F2-4659-A25B-5C9792388016}"/>
              </a:ext>
            </a:extLst>
          </p:cNvPr>
          <p:cNvSpPr txBox="1"/>
          <p:nvPr/>
        </p:nvSpPr>
        <p:spPr>
          <a:xfrm>
            <a:off x="7913701" y="2877384"/>
            <a:ext cx="113279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VPN prefix: v1</a:t>
            </a:r>
          </a:p>
          <a:p>
            <a:r>
              <a:rPr lang="en-US" sz="900" dirty="0"/>
              <a:t>RD: X</a:t>
            </a:r>
          </a:p>
          <a:p>
            <a:r>
              <a:rPr lang="en-US" sz="900" dirty="0"/>
              <a:t>RT: Y</a:t>
            </a:r>
          </a:p>
          <a:p>
            <a:r>
              <a:rPr lang="en-US" sz="900" dirty="0"/>
              <a:t>Ext color comm: Red</a:t>
            </a:r>
          </a:p>
          <a:p>
            <a:r>
              <a:rPr lang="en-US" sz="900" dirty="0"/>
              <a:t>Label: Lv1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6B692D-E297-4357-B189-4B8B0BCEF188}"/>
              </a:ext>
            </a:extLst>
          </p:cNvPr>
          <p:cNvSpPr/>
          <p:nvPr/>
        </p:nvSpPr>
        <p:spPr>
          <a:xfrm>
            <a:off x="379571" y="5315712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FFDD799-DE0E-4C24-8E00-40AE05F81054}"/>
              </a:ext>
            </a:extLst>
          </p:cNvPr>
          <p:cNvSpPr/>
          <p:nvPr/>
        </p:nvSpPr>
        <p:spPr>
          <a:xfrm>
            <a:off x="373475" y="5029200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CF500B-32F3-4605-83A5-28BC6C18B08D}"/>
              </a:ext>
            </a:extLst>
          </p:cNvPr>
          <p:cNvSpPr/>
          <p:nvPr/>
        </p:nvSpPr>
        <p:spPr>
          <a:xfrm>
            <a:off x="379571" y="4742688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D004E39-109F-4FBF-81D0-C8862F2F8510}"/>
              </a:ext>
            </a:extLst>
          </p:cNvPr>
          <p:cNvSpPr/>
          <p:nvPr/>
        </p:nvSpPr>
        <p:spPr>
          <a:xfrm>
            <a:off x="379571" y="4450080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5A8EB-9030-48F3-9E2E-865A691533D2}"/>
              </a:ext>
            </a:extLst>
          </p:cNvPr>
          <p:cNvSpPr txBox="1"/>
          <p:nvPr/>
        </p:nvSpPr>
        <p:spPr>
          <a:xfrm>
            <a:off x="434008" y="532790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C373A66-0E7E-4ADD-AF53-326BC3FA7FCB}"/>
              </a:ext>
            </a:extLst>
          </p:cNvPr>
          <p:cNvSpPr txBox="1"/>
          <p:nvPr/>
        </p:nvSpPr>
        <p:spPr>
          <a:xfrm>
            <a:off x="671752" y="506577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E581C2C-EE9A-4D1D-BA74-AC35A29223AB}"/>
              </a:ext>
            </a:extLst>
          </p:cNvPr>
          <p:cNvSpPr txBox="1"/>
          <p:nvPr/>
        </p:nvSpPr>
        <p:spPr>
          <a:xfrm>
            <a:off x="665656" y="479145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L5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A907355-30F3-4385-A965-AAD64555715B}"/>
              </a:ext>
            </a:extLst>
          </p:cNvPr>
          <p:cNvSpPr txBox="1"/>
          <p:nvPr/>
        </p:nvSpPr>
        <p:spPr>
          <a:xfrm>
            <a:off x="427911" y="4480560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Flex-algo label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0B4C348-75A9-47EA-B544-197E776D797A}"/>
              </a:ext>
            </a:extLst>
          </p:cNvPr>
          <p:cNvSpPr/>
          <p:nvPr/>
        </p:nvSpPr>
        <p:spPr>
          <a:xfrm>
            <a:off x="1519523" y="5334000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717BC2F-9BC5-4BE3-81B8-66E11286F467}"/>
              </a:ext>
            </a:extLst>
          </p:cNvPr>
          <p:cNvSpPr/>
          <p:nvPr/>
        </p:nvSpPr>
        <p:spPr>
          <a:xfrm>
            <a:off x="1513427" y="5047488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BE9169E-632F-4D0F-89CF-4DC86A0334D8}"/>
              </a:ext>
            </a:extLst>
          </p:cNvPr>
          <p:cNvSpPr/>
          <p:nvPr/>
        </p:nvSpPr>
        <p:spPr>
          <a:xfrm>
            <a:off x="1519523" y="4760976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8015990-0922-4009-9371-610EB6119B33}"/>
              </a:ext>
            </a:extLst>
          </p:cNvPr>
          <p:cNvSpPr txBox="1"/>
          <p:nvPr/>
        </p:nvSpPr>
        <p:spPr>
          <a:xfrm>
            <a:off x="1573960" y="534619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2E0A230-9CC8-4D4B-BA57-14CF91DC7DF9}"/>
              </a:ext>
            </a:extLst>
          </p:cNvPr>
          <p:cNvSpPr txBox="1"/>
          <p:nvPr/>
        </p:nvSpPr>
        <p:spPr>
          <a:xfrm>
            <a:off x="1811704" y="508406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0054CE8-3FEB-4B2A-8CEF-031D6137D686}"/>
              </a:ext>
            </a:extLst>
          </p:cNvPr>
          <p:cNvSpPr txBox="1"/>
          <p:nvPr/>
        </p:nvSpPr>
        <p:spPr>
          <a:xfrm>
            <a:off x="1805608" y="480974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L4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EC4780-B785-448B-8A4F-7C25D9140BB0}"/>
              </a:ext>
            </a:extLst>
          </p:cNvPr>
          <p:cNvSpPr/>
          <p:nvPr/>
        </p:nvSpPr>
        <p:spPr>
          <a:xfrm>
            <a:off x="2616803" y="5334000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1A470B8-7898-4C7A-B315-FD4DDC10A075}"/>
              </a:ext>
            </a:extLst>
          </p:cNvPr>
          <p:cNvSpPr/>
          <p:nvPr/>
        </p:nvSpPr>
        <p:spPr>
          <a:xfrm>
            <a:off x="2610707" y="5047488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0B0A056-B780-46BE-A2F2-F3EC695AB331}"/>
              </a:ext>
            </a:extLst>
          </p:cNvPr>
          <p:cNvSpPr/>
          <p:nvPr/>
        </p:nvSpPr>
        <p:spPr>
          <a:xfrm>
            <a:off x="2616803" y="4760976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38EB7875-A1A7-471F-9448-105E6EC04B0E}"/>
              </a:ext>
            </a:extLst>
          </p:cNvPr>
          <p:cNvSpPr/>
          <p:nvPr/>
        </p:nvSpPr>
        <p:spPr>
          <a:xfrm>
            <a:off x="2616803" y="4468368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D435ADF-71BC-4047-BFC7-D4B31B680B13}"/>
              </a:ext>
            </a:extLst>
          </p:cNvPr>
          <p:cNvSpPr txBox="1"/>
          <p:nvPr/>
        </p:nvSpPr>
        <p:spPr>
          <a:xfrm>
            <a:off x="2671240" y="534619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3BCD75B-D6BE-4DCD-9203-EBD5690ACA7B}"/>
              </a:ext>
            </a:extLst>
          </p:cNvPr>
          <p:cNvSpPr txBox="1"/>
          <p:nvPr/>
        </p:nvSpPr>
        <p:spPr>
          <a:xfrm>
            <a:off x="2908984" y="508406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D3100EFB-4F80-4F36-B3E4-3C3CF94C8A96}"/>
              </a:ext>
            </a:extLst>
          </p:cNvPr>
          <p:cNvSpPr txBox="1"/>
          <p:nvPr/>
        </p:nvSpPr>
        <p:spPr>
          <a:xfrm>
            <a:off x="2902888" y="480974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L3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446C3297-A847-4279-88BD-1F4499FF5D6B}"/>
              </a:ext>
            </a:extLst>
          </p:cNvPr>
          <p:cNvSpPr txBox="1"/>
          <p:nvPr/>
        </p:nvSpPr>
        <p:spPr>
          <a:xfrm>
            <a:off x="2665143" y="4498848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SR-TE Label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ADC1B30-2E0A-4D47-B9DF-1A01F1766FC3}"/>
              </a:ext>
            </a:extLst>
          </p:cNvPr>
          <p:cNvSpPr/>
          <p:nvPr/>
        </p:nvSpPr>
        <p:spPr>
          <a:xfrm>
            <a:off x="2622899" y="4181856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B3754CA-A749-44CA-B71B-E175AA4EE9D4}"/>
              </a:ext>
            </a:extLst>
          </p:cNvPr>
          <p:cNvSpPr txBox="1"/>
          <p:nvPr/>
        </p:nvSpPr>
        <p:spPr>
          <a:xfrm>
            <a:off x="2671239" y="4236720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SR-TE Label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E693E1D-F273-49B8-9CE7-19EF1F8AD374}"/>
              </a:ext>
            </a:extLst>
          </p:cNvPr>
          <p:cNvSpPr/>
          <p:nvPr/>
        </p:nvSpPr>
        <p:spPr>
          <a:xfrm>
            <a:off x="5049107" y="5254752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EE09AA6-2CED-461C-92BD-AA28C27CA914}"/>
              </a:ext>
            </a:extLst>
          </p:cNvPr>
          <p:cNvSpPr/>
          <p:nvPr/>
        </p:nvSpPr>
        <p:spPr>
          <a:xfrm>
            <a:off x="5043011" y="4968240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7F901B2-88BC-4D6C-A054-3A5079C60E93}"/>
              </a:ext>
            </a:extLst>
          </p:cNvPr>
          <p:cNvSpPr/>
          <p:nvPr/>
        </p:nvSpPr>
        <p:spPr>
          <a:xfrm>
            <a:off x="5049107" y="4681728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B273555-3ED3-4BC2-93E2-2987EEE0A977}"/>
              </a:ext>
            </a:extLst>
          </p:cNvPr>
          <p:cNvSpPr txBox="1"/>
          <p:nvPr/>
        </p:nvSpPr>
        <p:spPr>
          <a:xfrm>
            <a:off x="5103544" y="526694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95FD5E9-EF3C-496B-BA21-E554C25538E6}"/>
              </a:ext>
            </a:extLst>
          </p:cNvPr>
          <p:cNvSpPr txBox="1"/>
          <p:nvPr/>
        </p:nvSpPr>
        <p:spPr>
          <a:xfrm>
            <a:off x="5341288" y="500481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AA1D1962-0583-4591-A23A-8E7991A9C4F1}"/>
              </a:ext>
            </a:extLst>
          </p:cNvPr>
          <p:cNvSpPr txBox="1"/>
          <p:nvPr/>
        </p:nvSpPr>
        <p:spPr>
          <a:xfrm>
            <a:off x="5335192" y="473049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L2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F4CAED9-8D22-4F9E-8380-99A5BC5B7C35}"/>
              </a:ext>
            </a:extLst>
          </p:cNvPr>
          <p:cNvSpPr/>
          <p:nvPr/>
        </p:nvSpPr>
        <p:spPr>
          <a:xfrm>
            <a:off x="6042755" y="5273040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1A59AB4-482B-4D40-AAEF-CF89DD31BB6E}"/>
              </a:ext>
            </a:extLst>
          </p:cNvPr>
          <p:cNvSpPr/>
          <p:nvPr/>
        </p:nvSpPr>
        <p:spPr>
          <a:xfrm>
            <a:off x="6036659" y="4986528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16936AE-BBF9-4A76-85BA-895852F2A90A}"/>
              </a:ext>
            </a:extLst>
          </p:cNvPr>
          <p:cNvSpPr/>
          <p:nvPr/>
        </p:nvSpPr>
        <p:spPr>
          <a:xfrm>
            <a:off x="6042755" y="4700016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427C5A35-312E-4E7F-9F1A-4D5AA881FB54}"/>
              </a:ext>
            </a:extLst>
          </p:cNvPr>
          <p:cNvSpPr/>
          <p:nvPr/>
        </p:nvSpPr>
        <p:spPr>
          <a:xfrm>
            <a:off x="6042755" y="4407408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1AEA302-8850-4F8C-B5B8-36C982ABFCD3}"/>
              </a:ext>
            </a:extLst>
          </p:cNvPr>
          <p:cNvSpPr txBox="1"/>
          <p:nvPr/>
        </p:nvSpPr>
        <p:spPr>
          <a:xfrm>
            <a:off x="6097192" y="528523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2DEB081-25B2-4AFD-811F-E30E066FDE42}"/>
              </a:ext>
            </a:extLst>
          </p:cNvPr>
          <p:cNvSpPr txBox="1"/>
          <p:nvPr/>
        </p:nvSpPr>
        <p:spPr>
          <a:xfrm>
            <a:off x="6334936" y="502310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99CD0BC-B1A3-44C7-AD4C-A5A0193C4EF2}"/>
              </a:ext>
            </a:extLst>
          </p:cNvPr>
          <p:cNvSpPr txBox="1"/>
          <p:nvPr/>
        </p:nvSpPr>
        <p:spPr>
          <a:xfrm>
            <a:off x="6328840" y="474878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L1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9B4B73-4EFD-4A96-9C82-44A954FDE95B}"/>
              </a:ext>
            </a:extLst>
          </p:cNvPr>
          <p:cNvSpPr txBox="1"/>
          <p:nvPr/>
        </p:nvSpPr>
        <p:spPr>
          <a:xfrm>
            <a:off x="6091095" y="4437888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Flex-algo label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85BC9A-AD4F-4257-B7CF-39A6FB0B9148}"/>
              </a:ext>
            </a:extLst>
          </p:cNvPr>
          <p:cNvSpPr/>
          <p:nvPr/>
        </p:nvSpPr>
        <p:spPr>
          <a:xfrm>
            <a:off x="7255859" y="5230368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D8071BA-4A1E-4822-A4CF-390945A09E1F}"/>
              </a:ext>
            </a:extLst>
          </p:cNvPr>
          <p:cNvSpPr/>
          <p:nvPr/>
        </p:nvSpPr>
        <p:spPr>
          <a:xfrm>
            <a:off x="7249763" y="4943856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0AA61CA-0ADF-46B6-8578-69E813282934}"/>
              </a:ext>
            </a:extLst>
          </p:cNvPr>
          <p:cNvSpPr txBox="1"/>
          <p:nvPr/>
        </p:nvSpPr>
        <p:spPr>
          <a:xfrm>
            <a:off x="7310296" y="5242560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61FD07F-234C-4DE3-A15E-9EE4855D2972}"/>
              </a:ext>
            </a:extLst>
          </p:cNvPr>
          <p:cNvSpPr txBox="1"/>
          <p:nvPr/>
        </p:nvSpPr>
        <p:spPr>
          <a:xfrm>
            <a:off x="7548040" y="498043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</p:spTree>
    <p:extLst>
      <p:ext uri="{BB962C8B-B14F-4D97-AF65-F5344CB8AC3E}">
        <p14:creationId xmlns:p14="http://schemas.microsoft.com/office/powerpoint/2010/main" val="251789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DE7F7E7-6087-4793-896D-BB170AB6DF86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15A8DF-941A-4388-898A-894F860FB4F8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021FF21-1EEE-4DD2-9E6A-3E039303A3AA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8DA8E9F-746F-4571-8803-2531D6B3705E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F8639A-0DFE-4E33-93B3-5E3D65EA4352}"/>
              </a:ext>
            </a:extLst>
          </p:cNvPr>
          <p:cNvGrpSpPr/>
          <p:nvPr/>
        </p:nvGrpSpPr>
        <p:grpSpPr>
          <a:xfrm>
            <a:off x="212561" y="1529048"/>
            <a:ext cx="7124154" cy="3007287"/>
            <a:chOff x="1038306" y="1031535"/>
            <a:chExt cx="5343115" cy="2255465"/>
          </a:xfrm>
        </p:grpSpPr>
        <p:pic>
          <p:nvPicPr>
            <p:cNvPr id="11" name="Picture 10" descr="cloud_OL.png">
              <a:extLst>
                <a:ext uri="{FF2B5EF4-FFF2-40B4-BE49-F238E27FC236}">
                  <a16:creationId xmlns:a16="http://schemas.microsoft.com/office/drawing/2014/main" id="{F38DACDF-C357-4B32-BC45-D13DD0893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0002" y="2137254"/>
              <a:ext cx="1631419" cy="872739"/>
            </a:xfrm>
            <a:prstGeom prst="rect">
              <a:avLst/>
            </a:prstGeom>
          </p:spPr>
        </p:pic>
        <p:pic>
          <p:nvPicPr>
            <p:cNvPr id="12" name="Picture 11" descr="cloud_OL.png">
              <a:extLst>
                <a:ext uri="{FF2B5EF4-FFF2-40B4-BE49-F238E27FC236}">
                  <a16:creationId xmlns:a16="http://schemas.microsoft.com/office/drawing/2014/main" id="{B7E8D16E-CE85-4FCD-AF59-8AC47699C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666870" cy="904955"/>
            </a:xfrm>
            <a:prstGeom prst="rect">
              <a:avLst/>
            </a:prstGeom>
          </p:spPr>
        </p:pic>
        <p:pic>
          <p:nvPicPr>
            <p:cNvPr id="13" name="Picture 12" descr="cloud_OL.png">
              <a:extLst>
                <a:ext uri="{FF2B5EF4-FFF2-40B4-BE49-F238E27FC236}">
                  <a16:creationId xmlns:a16="http://schemas.microsoft.com/office/drawing/2014/main" id="{4EB64CE3-42F9-4D13-BBFD-12ED418E4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4" name="Picture 13" descr="Generic Router 1.png">
              <a:extLst>
                <a:ext uri="{FF2B5EF4-FFF2-40B4-BE49-F238E27FC236}">
                  <a16:creationId xmlns:a16="http://schemas.microsoft.com/office/drawing/2014/main" id="{42EC1EAB-E029-469D-84A6-53060032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5" name="Picture 14" descr="Generic Router 1.png">
              <a:extLst>
                <a:ext uri="{FF2B5EF4-FFF2-40B4-BE49-F238E27FC236}">
                  <a16:creationId xmlns:a16="http://schemas.microsoft.com/office/drawing/2014/main" id="{D9BF3C4D-F5E9-4633-A070-85E12BB5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C5ADF0-9C93-4D67-BE88-930A5C8F88C7}"/>
                </a:ext>
              </a:extLst>
            </p:cNvPr>
            <p:cNvSpPr/>
            <p:nvPr/>
          </p:nvSpPr>
          <p:spPr>
            <a:xfrm>
              <a:off x="3334324" y="2516931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29F3B9-C212-4665-BE85-BD8B1FCDEE37}"/>
                </a:ext>
              </a:extLst>
            </p:cNvPr>
            <p:cNvSpPr/>
            <p:nvPr/>
          </p:nvSpPr>
          <p:spPr>
            <a:xfrm>
              <a:off x="1254781" y="2382217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3889B1-55C1-4983-A0AD-8FDBB781E469}"/>
                </a:ext>
              </a:extLst>
            </p:cNvPr>
            <p:cNvSpPr/>
            <p:nvPr/>
          </p:nvSpPr>
          <p:spPr>
            <a:xfrm>
              <a:off x="5271633" y="2275841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3BB2F7-D9C9-4F21-9296-67FD6FD68829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50092" cy="1170572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2B4449C-057F-45E3-AAD7-8DC2EDBB1F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6604" y="2080104"/>
              <a:ext cx="20026" cy="120689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Generic Router 1.png">
              <a:extLst>
                <a:ext uri="{FF2B5EF4-FFF2-40B4-BE49-F238E27FC236}">
                  <a16:creationId xmlns:a16="http://schemas.microsoft.com/office/drawing/2014/main" id="{6448C936-09EB-4544-BA82-EBF41871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22" name="Picture 21" descr="Generic Router 1.png">
              <a:extLst>
                <a:ext uri="{FF2B5EF4-FFF2-40B4-BE49-F238E27FC236}">
                  <a16:creationId xmlns:a16="http://schemas.microsoft.com/office/drawing/2014/main" id="{42950CD6-9718-40D5-85DC-8C02D8D63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  <p:pic>
          <p:nvPicPr>
            <p:cNvPr id="23" name="Picture 22" descr="northstar_controller_icon.png">
              <a:extLst>
                <a:ext uri="{FF2B5EF4-FFF2-40B4-BE49-F238E27FC236}">
                  <a16:creationId xmlns:a16="http://schemas.microsoft.com/office/drawing/2014/main" id="{0BEA7FCF-B518-4C6B-9436-879840675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144" y="1031535"/>
              <a:ext cx="441341" cy="439279"/>
            </a:xfrm>
            <a:prstGeom prst="rect">
              <a:avLst/>
            </a:prstGeom>
          </p:spPr>
        </p:pic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DA11DA-F028-410E-A859-A6E419631CE0}"/>
              </a:ext>
            </a:extLst>
          </p:cNvPr>
          <p:cNvCxnSpPr>
            <a:cxnSpLocks/>
          </p:cNvCxnSpPr>
          <p:nvPr/>
        </p:nvCxnSpPr>
        <p:spPr>
          <a:xfrm flipH="1">
            <a:off x="2401428" y="1791218"/>
            <a:ext cx="1665129" cy="154570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54F25F-76DA-4701-9DAD-B087465797D3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511467" y="1821901"/>
            <a:ext cx="682365" cy="1452421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6BFAE34-C7F7-4A8D-BA67-BDD3F80229A9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D9DFFD-FD1E-44A0-BB41-C5725C603B2B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4E6398-C855-43E1-A3AD-1574703827DD}"/>
              </a:ext>
            </a:extLst>
          </p:cNvPr>
          <p:cNvSpPr txBox="1"/>
          <p:nvPr/>
        </p:nvSpPr>
        <p:spPr>
          <a:xfrm>
            <a:off x="6746183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15B0E7-1681-47BC-BF08-2E4B9953BECC}"/>
              </a:ext>
            </a:extLst>
          </p:cNvPr>
          <p:cNvSpPr txBox="1"/>
          <p:nvPr/>
        </p:nvSpPr>
        <p:spPr>
          <a:xfrm>
            <a:off x="6756239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30" name="Picture 29" descr="Juniper_logical Router.png">
            <a:extLst>
              <a:ext uri="{FF2B5EF4-FFF2-40B4-BE49-F238E27FC236}">
                <a16:creationId xmlns:a16="http://schemas.microsoft.com/office/drawing/2014/main" id="{A11EE68C-61BA-4057-B4C3-AC649A84E4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4CC89F8-7D72-4826-95E7-845F6743D3DC}"/>
              </a:ext>
            </a:extLst>
          </p:cNvPr>
          <p:cNvSpPr txBox="1"/>
          <p:nvPr/>
        </p:nvSpPr>
        <p:spPr>
          <a:xfrm>
            <a:off x="2818917" y="1316038"/>
            <a:ext cx="146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Intra domain TE Controller</a:t>
            </a:r>
          </a:p>
        </p:txBody>
      </p:sp>
      <p:pic>
        <p:nvPicPr>
          <p:cNvPr id="32" name="Picture 31" descr="Juniper_logical Router.png">
            <a:extLst>
              <a:ext uri="{FF2B5EF4-FFF2-40B4-BE49-F238E27FC236}">
                <a16:creationId xmlns:a16="http://schemas.microsoft.com/office/drawing/2014/main" id="{125C3544-8B89-4EA5-9FCE-97A306359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33" name="Picture 32" descr="Juniper_logical Router.png">
            <a:extLst>
              <a:ext uri="{FF2B5EF4-FFF2-40B4-BE49-F238E27FC236}">
                <a16:creationId xmlns:a16="http://schemas.microsoft.com/office/drawing/2014/main" id="{72093AF1-48AA-45A0-888E-B83B2AD57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1" y="3302375"/>
            <a:ext cx="300412" cy="300412"/>
          </a:xfrm>
          <a:prstGeom prst="rect">
            <a:avLst/>
          </a:prstGeom>
        </p:spPr>
      </p:pic>
      <p:pic>
        <p:nvPicPr>
          <p:cNvPr id="34" name="Picture 33" descr="Juniper_logical Router.png">
            <a:extLst>
              <a:ext uri="{FF2B5EF4-FFF2-40B4-BE49-F238E27FC236}">
                <a16:creationId xmlns:a16="http://schemas.microsoft.com/office/drawing/2014/main" id="{D1755955-AF2D-4C43-8B05-73F3672B8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05" y="3845132"/>
            <a:ext cx="300412" cy="3004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447AB6F-F941-40F3-8DF5-D7AAE18A8F13}"/>
              </a:ext>
            </a:extLst>
          </p:cNvPr>
          <p:cNvSpPr txBox="1"/>
          <p:nvPr/>
        </p:nvSpPr>
        <p:spPr>
          <a:xfrm>
            <a:off x="8365262" y="2990915"/>
            <a:ext cx="39094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Anycast loopbacks used as </a:t>
            </a:r>
            <a:r>
              <a:rPr lang="en-US" dirty="0" err="1"/>
              <a:t>nexthops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Same BGP-CT label on both ABRs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TI-LFA for the anycast prefixes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DC8AE0DA-6269-45A0-B5FF-16D580E12693}"/>
              </a:ext>
            </a:extLst>
          </p:cNvPr>
          <p:cNvSpPr/>
          <p:nvPr/>
        </p:nvSpPr>
        <p:spPr>
          <a:xfrm>
            <a:off x="174342" y="4460388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27EA1BDC-4C7E-4CAD-864F-C6ECBD8E7018}"/>
              </a:ext>
            </a:extLst>
          </p:cNvPr>
          <p:cNvSpPr/>
          <p:nvPr/>
        </p:nvSpPr>
        <p:spPr>
          <a:xfrm>
            <a:off x="326742" y="4467646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C60ED9B9-2C7E-4ABD-85B2-E478D5A130DF}"/>
              </a:ext>
            </a:extLst>
          </p:cNvPr>
          <p:cNvSpPr/>
          <p:nvPr/>
        </p:nvSpPr>
        <p:spPr>
          <a:xfrm>
            <a:off x="675084" y="4467649"/>
            <a:ext cx="122320" cy="251839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7506E045-B3D0-42D5-93BC-F234CD9F0241}"/>
              </a:ext>
            </a:extLst>
          </p:cNvPr>
          <p:cNvSpPr/>
          <p:nvPr/>
        </p:nvSpPr>
        <p:spPr>
          <a:xfrm>
            <a:off x="2286170" y="4424106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F38ECC39-6ABC-4D3E-BEA8-4BEBECD5CE87}"/>
              </a:ext>
            </a:extLst>
          </p:cNvPr>
          <p:cNvSpPr/>
          <p:nvPr/>
        </p:nvSpPr>
        <p:spPr>
          <a:xfrm>
            <a:off x="2438570" y="4431364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71C6A18B-6957-40F5-BA43-2F728A9E7834}"/>
              </a:ext>
            </a:extLst>
          </p:cNvPr>
          <p:cNvSpPr/>
          <p:nvPr/>
        </p:nvSpPr>
        <p:spPr>
          <a:xfrm>
            <a:off x="2619998" y="4438621"/>
            <a:ext cx="122320" cy="25183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316334F0-4D13-4B10-B181-2A698D5FEBD9}"/>
              </a:ext>
            </a:extLst>
          </p:cNvPr>
          <p:cNvSpPr/>
          <p:nvPr/>
        </p:nvSpPr>
        <p:spPr>
          <a:xfrm>
            <a:off x="2786912" y="4431367"/>
            <a:ext cx="122320" cy="251839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745B6675-EA88-454A-A9E5-E95F3DD2150C}"/>
              </a:ext>
            </a:extLst>
          </p:cNvPr>
          <p:cNvSpPr/>
          <p:nvPr/>
        </p:nvSpPr>
        <p:spPr>
          <a:xfrm>
            <a:off x="4898744" y="4409586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AA0098AD-250D-4B6F-9F50-2FD02B83ACFA}"/>
              </a:ext>
            </a:extLst>
          </p:cNvPr>
          <p:cNvSpPr/>
          <p:nvPr/>
        </p:nvSpPr>
        <p:spPr>
          <a:xfrm>
            <a:off x="5051144" y="4416844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B0C54189-AE54-4D4F-805B-732D99210B42}"/>
              </a:ext>
            </a:extLst>
          </p:cNvPr>
          <p:cNvSpPr/>
          <p:nvPr/>
        </p:nvSpPr>
        <p:spPr>
          <a:xfrm>
            <a:off x="5232572" y="4424101"/>
            <a:ext cx="122320" cy="25183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92CF1BD3-DB48-45B2-82E7-776252C6FD09}"/>
              </a:ext>
            </a:extLst>
          </p:cNvPr>
          <p:cNvSpPr/>
          <p:nvPr/>
        </p:nvSpPr>
        <p:spPr>
          <a:xfrm>
            <a:off x="5399486" y="4416847"/>
            <a:ext cx="122320" cy="251839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ylinder 46">
            <a:extLst>
              <a:ext uri="{FF2B5EF4-FFF2-40B4-BE49-F238E27FC236}">
                <a16:creationId xmlns:a16="http://schemas.microsoft.com/office/drawing/2014/main" id="{CBDC06A3-CCD8-4D9C-A0AE-9E8AAA88A35F}"/>
              </a:ext>
            </a:extLst>
          </p:cNvPr>
          <p:cNvSpPr/>
          <p:nvPr/>
        </p:nvSpPr>
        <p:spPr>
          <a:xfrm>
            <a:off x="6684002" y="4453129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0F4B04CC-5716-452F-87FB-6C1D75E24FE9}"/>
              </a:ext>
            </a:extLst>
          </p:cNvPr>
          <p:cNvSpPr/>
          <p:nvPr/>
        </p:nvSpPr>
        <p:spPr>
          <a:xfrm>
            <a:off x="6836402" y="4445873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250F8813-F48A-42C6-A004-16F9539ECD07}"/>
              </a:ext>
            </a:extLst>
          </p:cNvPr>
          <p:cNvSpPr/>
          <p:nvPr/>
        </p:nvSpPr>
        <p:spPr>
          <a:xfrm>
            <a:off x="7017830" y="4453130"/>
            <a:ext cx="122320" cy="25183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75F07563-D0D3-42C5-AD84-F9191E37B10A}"/>
              </a:ext>
            </a:extLst>
          </p:cNvPr>
          <p:cNvSpPr/>
          <p:nvPr/>
        </p:nvSpPr>
        <p:spPr>
          <a:xfrm>
            <a:off x="7184744" y="4445876"/>
            <a:ext cx="122320" cy="251839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4AA1AB-209F-4891-B0C9-E13B810B6466}"/>
              </a:ext>
            </a:extLst>
          </p:cNvPr>
          <p:cNvSpPr txBox="1"/>
          <p:nvPr/>
        </p:nvSpPr>
        <p:spPr>
          <a:xfrm>
            <a:off x="2303295" y="3544864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28B8E9-0A00-4A0C-939C-8D45FD58CE16}"/>
              </a:ext>
            </a:extLst>
          </p:cNvPr>
          <p:cNvSpPr txBox="1"/>
          <p:nvPr/>
        </p:nvSpPr>
        <p:spPr>
          <a:xfrm>
            <a:off x="2252494" y="4103664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B7AC43-B3D1-4A97-992D-105B6D45A178}"/>
              </a:ext>
            </a:extLst>
          </p:cNvPr>
          <p:cNvSpPr txBox="1"/>
          <p:nvPr/>
        </p:nvSpPr>
        <p:spPr>
          <a:xfrm>
            <a:off x="4821523" y="350857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D0B58D-1CF8-4064-8AB2-FFFAF394D354}"/>
              </a:ext>
            </a:extLst>
          </p:cNvPr>
          <p:cNvSpPr txBox="1"/>
          <p:nvPr/>
        </p:nvSpPr>
        <p:spPr>
          <a:xfrm>
            <a:off x="4872325" y="4139950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ABR4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231314C8-A5A4-4A75-A2CE-C1C0703DB9E0}"/>
              </a:ext>
            </a:extLst>
          </p:cNvPr>
          <p:cNvSpPr/>
          <p:nvPr/>
        </p:nvSpPr>
        <p:spPr>
          <a:xfrm>
            <a:off x="2454492" y="2422334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041DDD45-3021-4947-9FFD-08B4C6E22D52}"/>
              </a:ext>
            </a:extLst>
          </p:cNvPr>
          <p:cNvSpPr/>
          <p:nvPr/>
        </p:nvSpPr>
        <p:spPr>
          <a:xfrm>
            <a:off x="5219465" y="2560220"/>
            <a:ext cx="1685668" cy="1399777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435E905-98B8-4972-BCA5-9F575C19E42E}"/>
              </a:ext>
            </a:extLst>
          </p:cNvPr>
          <p:cNvSpPr/>
          <p:nvPr/>
        </p:nvSpPr>
        <p:spPr>
          <a:xfrm>
            <a:off x="349918" y="2436849"/>
            <a:ext cx="2058571" cy="1327342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E8F725-A474-44C1-884B-9D04748A54A0}"/>
              </a:ext>
            </a:extLst>
          </p:cNvPr>
          <p:cNvSpPr txBox="1"/>
          <p:nvPr/>
        </p:nvSpPr>
        <p:spPr>
          <a:xfrm>
            <a:off x="877538" y="2438380"/>
            <a:ext cx="9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IBGP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6A91A2-A0F6-40E2-96EA-6233AC744665}"/>
              </a:ext>
            </a:extLst>
          </p:cNvPr>
          <p:cNvSpPr txBox="1"/>
          <p:nvPr/>
        </p:nvSpPr>
        <p:spPr>
          <a:xfrm>
            <a:off x="3439310" y="2315009"/>
            <a:ext cx="9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IBGP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200F37-4099-43D2-993F-5F9E44F97FE9}"/>
              </a:ext>
            </a:extLst>
          </p:cNvPr>
          <p:cNvSpPr txBox="1"/>
          <p:nvPr/>
        </p:nvSpPr>
        <p:spPr>
          <a:xfrm>
            <a:off x="5776112" y="2503696"/>
            <a:ext cx="9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IBGP</a:t>
            </a:r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D3647B6F-B102-40E7-AE61-C765EB8CA7CB}"/>
              </a:ext>
            </a:extLst>
          </p:cNvPr>
          <p:cNvSpPr/>
          <p:nvPr/>
        </p:nvSpPr>
        <p:spPr>
          <a:xfrm>
            <a:off x="493655" y="4460395"/>
            <a:ext cx="122320" cy="25183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6A23700-86D8-42FE-8640-C3EA9F24A926}"/>
              </a:ext>
            </a:extLst>
          </p:cNvPr>
          <p:cNvSpPr txBox="1"/>
          <p:nvPr/>
        </p:nvSpPr>
        <p:spPr>
          <a:xfrm>
            <a:off x="6612658" y="1821901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PE5: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L1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50.50.50.50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0663B4-86EF-4486-85CB-97FEB5F2533E}"/>
              </a:ext>
            </a:extLst>
          </p:cNvPr>
          <p:cNvSpPr txBox="1"/>
          <p:nvPr/>
        </p:nvSpPr>
        <p:spPr>
          <a:xfrm>
            <a:off x="6677973" y="4761045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PE6: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L1</a:t>
            </a:r>
          </a:p>
          <a:p>
            <a:r>
              <a:rPr lang="en-US" sz="1200" dirty="0"/>
              <a:t>Pnh:50.50.50.50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AEF647-05F4-4755-8A61-B219842D0C45}"/>
              </a:ext>
            </a:extLst>
          </p:cNvPr>
          <p:cNvSpPr txBox="1"/>
          <p:nvPr/>
        </p:nvSpPr>
        <p:spPr>
          <a:xfrm>
            <a:off x="6726599" y="3581148"/>
            <a:ext cx="16331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Anycast loopback 50.50.50.50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0FA7E4D-650B-4473-82DE-5518D981DE90}"/>
              </a:ext>
            </a:extLst>
          </p:cNvPr>
          <p:cNvSpPr txBox="1"/>
          <p:nvPr/>
        </p:nvSpPr>
        <p:spPr>
          <a:xfrm>
            <a:off x="3990654" y="3457776"/>
            <a:ext cx="9033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Anycast loopback 40.40.40.40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D386CF6-E9BA-4D53-B3E1-DC2439959173}"/>
              </a:ext>
            </a:extLst>
          </p:cNvPr>
          <p:cNvSpPr txBox="1"/>
          <p:nvPr/>
        </p:nvSpPr>
        <p:spPr>
          <a:xfrm>
            <a:off x="1414368" y="2797376"/>
            <a:ext cx="86266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Anycast loopback 30.30.30.30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68DEE51-3735-4773-846F-8BEF8CA73CDA}"/>
              </a:ext>
            </a:extLst>
          </p:cNvPr>
          <p:cNvSpPr txBox="1"/>
          <p:nvPr/>
        </p:nvSpPr>
        <p:spPr>
          <a:xfrm>
            <a:off x="4479058" y="1894471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ABR3: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L2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40.40.40.40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A445D1-5981-42D2-AF41-3591A6CF90DB}"/>
              </a:ext>
            </a:extLst>
          </p:cNvPr>
          <p:cNvSpPr txBox="1"/>
          <p:nvPr/>
        </p:nvSpPr>
        <p:spPr>
          <a:xfrm>
            <a:off x="4631458" y="4732014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ABR4: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L2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40.40.40.40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27D76E0-E813-498B-8E14-E0EC8AE91CB3}"/>
              </a:ext>
            </a:extLst>
          </p:cNvPr>
          <p:cNvSpPr txBox="1"/>
          <p:nvPr/>
        </p:nvSpPr>
        <p:spPr>
          <a:xfrm>
            <a:off x="1786657" y="1771099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ABR1: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L3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30.30.30.30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E931E8A-3C99-46DF-AA1D-1CD41833B4E3}"/>
              </a:ext>
            </a:extLst>
          </p:cNvPr>
          <p:cNvSpPr txBox="1"/>
          <p:nvPr/>
        </p:nvSpPr>
        <p:spPr>
          <a:xfrm>
            <a:off x="1859230" y="4761043"/>
            <a:ext cx="155365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ABR3:</a:t>
            </a:r>
          </a:p>
          <a:p>
            <a:r>
              <a:rPr lang="en-US" sz="1200" dirty="0"/>
              <a:t>50.50.50.50</a:t>
            </a:r>
          </a:p>
          <a:p>
            <a:r>
              <a:rPr lang="en-US" sz="1200" dirty="0"/>
              <a:t>Label L3</a:t>
            </a:r>
          </a:p>
          <a:p>
            <a:r>
              <a:rPr lang="en-US" sz="1200" dirty="0" err="1"/>
              <a:t>Pnh</a:t>
            </a:r>
            <a:r>
              <a:rPr lang="en-US" sz="1200" dirty="0"/>
              <a:t>: 30.30.30.30</a:t>
            </a:r>
          </a:p>
          <a:p>
            <a:r>
              <a:rPr lang="en-US" sz="1200" dirty="0"/>
              <a:t>RT: 100:1</a:t>
            </a:r>
          </a:p>
        </p:txBody>
      </p:sp>
      <p:sp>
        <p:nvSpPr>
          <p:cNvPr id="104" name="Cylinder 103">
            <a:extLst>
              <a:ext uri="{FF2B5EF4-FFF2-40B4-BE49-F238E27FC236}">
                <a16:creationId xmlns:a16="http://schemas.microsoft.com/office/drawing/2014/main" id="{905A7723-A485-42F7-93BF-921A6CB22F2C}"/>
              </a:ext>
            </a:extLst>
          </p:cNvPr>
          <p:cNvSpPr/>
          <p:nvPr/>
        </p:nvSpPr>
        <p:spPr>
          <a:xfrm rot="5400000">
            <a:off x="1266903" y="3121086"/>
            <a:ext cx="86396" cy="1852508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Cylinder 104">
            <a:extLst>
              <a:ext uri="{FF2B5EF4-FFF2-40B4-BE49-F238E27FC236}">
                <a16:creationId xmlns:a16="http://schemas.microsoft.com/office/drawing/2014/main" id="{87C7C499-FA7F-42D2-840E-9D7077FDFBFB}"/>
              </a:ext>
            </a:extLst>
          </p:cNvPr>
          <p:cNvSpPr/>
          <p:nvPr/>
        </p:nvSpPr>
        <p:spPr>
          <a:xfrm rot="4140000" flipH="1">
            <a:off x="1823577" y="3106428"/>
            <a:ext cx="140181" cy="975068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Cylinder 105">
            <a:extLst>
              <a:ext uri="{FF2B5EF4-FFF2-40B4-BE49-F238E27FC236}">
                <a16:creationId xmlns:a16="http://schemas.microsoft.com/office/drawing/2014/main" id="{AB669BA2-149C-4914-8590-A6A84D4112BA}"/>
              </a:ext>
            </a:extLst>
          </p:cNvPr>
          <p:cNvSpPr/>
          <p:nvPr/>
        </p:nvSpPr>
        <p:spPr>
          <a:xfrm rot="5400000">
            <a:off x="3762735" y="2149253"/>
            <a:ext cx="118176" cy="212977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Cylinder 106">
            <a:extLst>
              <a:ext uri="{FF2B5EF4-FFF2-40B4-BE49-F238E27FC236}">
                <a16:creationId xmlns:a16="http://schemas.microsoft.com/office/drawing/2014/main" id="{AB87EE62-35EF-4B9F-ABAC-96C7D64BBB42}"/>
              </a:ext>
            </a:extLst>
          </p:cNvPr>
          <p:cNvSpPr/>
          <p:nvPr/>
        </p:nvSpPr>
        <p:spPr>
          <a:xfrm rot="6900000">
            <a:off x="6018136" y="2909236"/>
            <a:ext cx="150431" cy="1510782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Cylinder 107">
            <a:extLst>
              <a:ext uri="{FF2B5EF4-FFF2-40B4-BE49-F238E27FC236}">
                <a16:creationId xmlns:a16="http://schemas.microsoft.com/office/drawing/2014/main" id="{B614B849-0438-4794-940F-8F6AC8D60C57}"/>
              </a:ext>
            </a:extLst>
          </p:cNvPr>
          <p:cNvSpPr/>
          <p:nvPr/>
        </p:nvSpPr>
        <p:spPr>
          <a:xfrm rot="5400000">
            <a:off x="3915135" y="3201539"/>
            <a:ext cx="118176" cy="212977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Cylinder 108">
            <a:extLst>
              <a:ext uri="{FF2B5EF4-FFF2-40B4-BE49-F238E27FC236}">
                <a16:creationId xmlns:a16="http://schemas.microsoft.com/office/drawing/2014/main" id="{4CCF8545-A168-4102-8146-59497D5A2173}"/>
              </a:ext>
            </a:extLst>
          </p:cNvPr>
          <p:cNvSpPr/>
          <p:nvPr/>
        </p:nvSpPr>
        <p:spPr>
          <a:xfrm rot="5400000">
            <a:off x="6042387" y="3570746"/>
            <a:ext cx="141563" cy="1342187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A7B2D68-B3D4-4C56-AC96-45DE30808684}"/>
              </a:ext>
            </a:extLst>
          </p:cNvPr>
          <p:cNvCxnSpPr>
            <a:cxnSpLocks/>
          </p:cNvCxnSpPr>
          <p:nvPr/>
        </p:nvCxnSpPr>
        <p:spPr>
          <a:xfrm>
            <a:off x="2296403" y="3772130"/>
            <a:ext cx="424144" cy="4100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8099EF1-FAA7-46C1-BC50-7905632177B2}"/>
              </a:ext>
            </a:extLst>
          </p:cNvPr>
          <p:cNvCxnSpPr>
            <a:cxnSpLocks/>
            <a:stCxn id="55" idx="1"/>
            <a:endCxn id="54" idx="2"/>
          </p:cNvCxnSpPr>
          <p:nvPr/>
        </p:nvCxnSpPr>
        <p:spPr>
          <a:xfrm flipV="1">
            <a:off x="2252494" y="3821863"/>
            <a:ext cx="379689" cy="4203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 descr="Juniper_logical Router.png">
            <a:extLst>
              <a:ext uri="{FF2B5EF4-FFF2-40B4-BE49-F238E27FC236}">
                <a16:creationId xmlns:a16="http://schemas.microsoft.com/office/drawing/2014/main" id="{145FC5FE-BD2A-4665-9145-8B635F82E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54" y="3691767"/>
            <a:ext cx="300412" cy="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B568A-450F-44FA-8E7D-14D1E455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USeCASES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2DF74-DE05-462D-83DD-C64E3B3E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A056-0A21-4B83-92BF-167FB041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8"/>
            <a:ext cx="6858000" cy="1295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Data sovereignty Use case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A3F94D-BB6C-4F62-8A33-BD675BC7F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717676"/>
            <a:ext cx="3276600" cy="5064125"/>
          </a:xfrm>
        </p:spPr>
        <p:txBody>
          <a:bodyPr/>
          <a:lstStyle/>
          <a:p>
            <a:r>
              <a:rPr lang="en-US" sz="2400" dirty="0"/>
              <a:t>Multiple AS</a:t>
            </a:r>
          </a:p>
          <a:p>
            <a:r>
              <a:rPr lang="en-US" sz="2400" dirty="0"/>
              <a:t>Each AS represents a continent</a:t>
            </a:r>
          </a:p>
          <a:p>
            <a:r>
              <a:rPr lang="en-US" sz="2400" dirty="0"/>
              <a:t>Data sovereignty </a:t>
            </a:r>
          </a:p>
          <a:p>
            <a:pPr lvl="1"/>
            <a:r>
              <a:rPr lang="en-US" dirty="0"/>
              <a:t>Avoid node A and C</a:t>
            </a:r>
          </a:p>
          <a:p>
            <a:r>
              <a:rPr lang="en-US" sz="2400" dirty="0"/>
              <a:t>This “avoid node A&amp; C” constraint is not applicable in AS1 and AS2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2A4A0-A889-425A-9D5F-0D223329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A7DC817D-7508-054B-AE52-750B092E017B}" type="slidenum">
              <a:rPr lang="en-US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 alt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2051F2-BF19-4C62-8ABF-35FA5E47DB8A}"/>
              </a:ext>
            </a:extLst>
          </p:cNvPr>
          <p:cNvSpPr/>
          <p:nvPr/>
        </p:nvSpPr>
        <p:spPr>
          <a:xfrm>
            <a:off x="4038600" y="1905000"/>
            <a:ext cx="1143000" cy="1219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72C806-9BA1-40C9-BBF0-B2D2AD465BB7}"/>
              </a:ext>
            </a:extLst>
          </p:cNvPr>
          <p:cNvSpPr/>
          <p:nvPr/>
        </p:nvSpPr>
        <p:spPr>
          <a:xfrm>
            <a:off x="2336800" y="2511624"/>
            <a:ext cx="1143000" cy="1219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C1CD834-3967-400B-B550-B3DF50476F55}"/>
              </a:ext>
            </a:extLst>
          </p:cNvPr>
          <p:cNvSpPr/>
          <p:nvPr/>
        </p:nvSpPr>
        <p:spPr>
          <a:xfrm>
            <a:off x="3810000" y="3429000"/>
            <a:ext cx="1143000" cy="1219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 descr="Juniper_logical Router.png">
            <a:extLst>
              <a:ext uri="{FF2B5EF4-FFF2-40B4-BE49-F238E27FC236}">
                <a16:creationId xmlns:a16="http://schemas.microsoft.com/office/drawing/2014/main" id="{13817803-5826-4A2A-AFBC-12DED4CEA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300412" cy="300412"/>
          </a:xfrm>
          <a:prstGeom prst="rect">
            <a:avLst/>
          </a:prstGeom>
        </p:spPr>
      </p:pic>
      <p:pic>
        <p:nvPicPr>
          <p:cNvPr id="46" name="Picture 45" descr="Juniper_logical Router.png">
            <a:extLst>
              <a:ext uri="{FF2B5EF4-FFF2-40B4-BE49-F238E27FC236}">
                <a16:creationId xmlns:a16="http://schemas.microsoft.com/office/drawing/2014/main" id="{8924AE09-B044-49EF-A820-D6C033380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7988"/>
            <a:ext cx="300412" cy="300412"/>
          </a:xfrm>
          <a:prstGeom prst="rect">
            <a:avLst/>
          </a:prstGeom>
        </p:spPr>
      </p:pic>
      <p:pic>
        <p:nvPicPr>
          <p:cNvPr id="48" name="Picture 47" descr="Juniper_logical Router.png">
            <a:extLst>
              <a:ext uri="{FF2B5EF4-FFF2-40B4-BE49-F238E27FC236}">
                <a16:creationId xmlns:a16="http://schemas.microsoft.com/office/drawing/2014/main" id="{F990918B-35DF-48CD-9414-97FAA94E3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5188"/>
            <a:ext cx="300412" cy="300412"/>
          </a:xfrm>
          <a:prstGeom prst="rect">
            <a:avLst/>
          </a:prstGeom>
        </p:spPr>
      </p:pic>
      <p:pic>
        <p:nvPicPr>
          <p:cNvPr id="49" name="Picture 48" descr="Juniper_logical Router.png">
            <a:extLst>
              <a:ext uri="{FF2B5EF4-FFF2-40B4-BE49-F238E27FC236}">
                <a16:creationId xmlns:a16="http://schemas.microsoft.com/office/drawing/2014/main" id="{48F6597D-D945-45A5-B759-2DAF192B6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88" y="2590800"/>
            <a:ext cx="300412" cy="300412"/>
          </a:xfrm>
          <a:prstGeom prst="rect">
            <a:avLst/>
          </a:prstGeom>
        </p:spPr>
      </p:pic>
      <p:pic>
        <p:nvPicPr>
          <p:cNvPr id="50" name="Picture 49" descr="Juniper_logical Router.png">
            <a:extLst>
              <a:ext uri="{FF2B5EF4-FFF2-40B4-BE49-F238E27FC236}">
                <a16:creationId xmlns:a16="http://schemas.microsoft.com/office/drawing/2014/main" id="{951E42D0-0C5A-4E2B-BD9D-215E98BBA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88" y="2747588"/>
            <a:ext cx="300412" cy="300412"/>
          </a:xfrm>
          <a:prstGeom prst="rect">
            <a:avLst/>
          </a:prstGeom>
        </p:spPr>
      </p:pic>
      <p:pic>
        <p:nvPicPr>
          <p:cNvPr id="51" name="Picture 50" descr="Juniper_logical Router.png">
            <a:extLst>
              <a:ext uri="{FF2B5EF4-FFF2-40B4-BE49-F238E27FC236}">
                <a16:creationId xmlns:a16="http://schemas.microsoft.com/office/drawing/2014/main" id="{12AAACA2-775C-4AB0-B975-A5AC3182E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88" y="2743200"/>
            <a:ext cx="300412" cy="300412"/>
          </a:xfrm>
          <a:prstGeom prst="rect">
            <a:avLst/>
          </a:prstGeom>
        </p:spPr>
      </p:pic>
      <p:pic>
        <p:nvPicPr>
          <p:cNvPr id="52" name="Picture 51" descr="Juniper_logical Router.png">
            <a:extLst>
              <a:ext uri="{FF2B5EF4-FFF2-40B4-BE49-F238E27FC236}">
                <a16:creationId xmlns:a16="http://schemas.microsoft.com/office/drawing/2014/main" id="{877B51F6-72E1-4B9E-901E-A58308CEC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80988"/>
            <a:ext cx="300412" cy="300412"/>
          </a:xfrm>
          <a:prstGeom prst="rect">
            <a:avLst/>
          </a:prstGeom>
        </p:spPr>
      </p:pic>
      <p:pic>
        <p:nvPicPr>
          <p:cNvPr id="53" name="Picture 52" descr="Juniper_logical Router.png">
            <a:extLst>
              <a:ext uri="{FF2B5EF4-FFF2-40B4-BE49-F238E27FC236}">
                <a16:creationId xmlns:a16="http://schemas.microsoft.com/office/drawing/2014/main" id="{B8CCCE54-8DE7-44F7-AFFE-BC7FE730F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300412" cy="300412"/>
          </a:xfrm>
          <a:prstGeom prst="rect">
            <a:avLst/>
          </a:prstGeom>
        </p:spPr>
      </p:pic>
      <p:pic>
        <p:nvPicPr>
          <p:cNvPr id="54" name="Picture 53" descr="Juniper_logical Router.png">
            <a:extLst>
              <a:ext uri="{FF2B5EF4-FFF2-40B4-BE49-F238E27FC236}">
                <a16:creationId xmlns:a16="http://schemas.microsoft.com/office/drawing/2014/main" id="{9C1BB284-22A0-41EF-B2B6-50351792A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88" y="3657600"/>
            <a:ext cx="300412" cy="300412"/>
          </a:xfrm>
          <a:prstGeom prst="rect">
            <a:avLst/>
          </a:prstGeom>
        </p:spPr>
      </p:pic>
      <p:pic>
        <p:nvPicPr>
          <p:cNvPr id="55" name="Picture 54" descr="Juniper_logical Router.png">
            <a:extLst>
              <a:ext uri="{FF2B5EF4-FFF2-40B4-BE49-F238E27FC236}">
                <a16:creationId xmlns:a16="http://schemas.microsoft.com/office/drawing/2014/main" id="{7CA33742-2571-4C65-81C8-1A9C9FC00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8" y="3657600"/>
            <a:ext cx="300412" cy="300412"/>
          </a:xfrm>
          <a:prstGeom prst="rect">
            <a:avLst/>
          </a:prstGeom>
        </p:spPr>
      </p:pic>
      <p:pic>
        <p:nvPicPr>
          <p:cNvPr id="56" name="Picture 55" descr="Juniper_logical Router.png">
            <a:extLst>
              <a:ext uri="{FF2B5EF4-FFF2-40B4-BE49-F238E27FC236}">
                <a16:creationId xmlns:a16="http://schemas.microsoft.com/office/drawing/2014/main" id="{2CD7D1EB-F20B-41FC-9180-67781E22C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19188"/>
            <a:ext cx="300412" cy="300412"/>
          </a:xfrm>
          <a:prstGeom prst="rect">
            <a:avLst/>
          </a:prstGeom>
        </p:spPr>
      </p:pic>
      <p:pic>
        <p:nvPicPr>
          <p:cNvPr id="57" name="Picture 56" descr="Juniper_logical Router.png">
            <a:extLst>
              <a:ext uri="{FF2B5EF4-FFF2-40B4-BE49-F238E27FC236}">
                <a16:creationId xmlns:a16="http://schemas.microsoft.com/office/drawing/2014/main" id="{1E724803-AE8F-45DB-A4BA-ACC8D3330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8" y="4114800"/>
            <a:ext cx="300412" cy="30041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27DD432-685E-499A-B05F-C5B798886ECE}"/>
              </a:ext>
            </a:extLst>
          </p:cNvPr>
          <p:cNvSpPr txBox="1"/>
          <p:nvPr/>
        </p:nvSpPr>
        <p:spPr>
          <a:xfrm>
            <a:off x="2667000" y="298346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DE4934-0B59-408A-AF05-DB815F8A41A8}"/>
              </a:ext>
            </a:extLst>
          </p:cNvPr>
          <p:cNvSpPr txBox="1"/>
          <p:nvPr/>
        </p:nvSpPr>
        <p:spPr>
          <a:xfrm>
            <a:off x="4114800" y="388322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339171-0B2B-4CD5-A6AF-612EB0D9B7B4}"/>
              </a:ext>
            </a:extLst>
          </p:cNvPr>
          <p:cNvSpPr txBox="1"/>
          <p:nvPr/>
        </p:nvSpPr>
        <p:spPr>
          <a:xfrm>
            <a:off x="4343400" y="236220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424DF0-12ED-4A06-B713-3ADAB3ACB39E}"/>
              </a:ext>
            </a:extLst>
          </p:cNvPr>
          <p:cNvSpPr txBox="1"/>
          <p:nvPr/>
        </p:nvSpPr>
        <p:spPr>
          <a:xfrm>
            <a:off x="4648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7895FA-0CC9-46D9-9675-A303614D74C3}"/>
              </a:ext>
            </a:extLst>
          </p:cNvPr>
          <p:cNvSpPr txBox="1"/>
          <p:nvPr/>
        </p:nvSpPr>
        <p:spPr>
          <a:xfrm>
            <a:off x="4267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2DCDF0-0AF1-4F26-B6EF-9B920E51A8D4}"/>
              </a:ext>
            </a:extLst>
          </p:cNvPr>
          <p:cNvSpPr txBox="1"/>
          <p:nvPr/>
        </p:nvSpPr>
        <p:spPr>
          <a:xfrm>
            <a:off x="4267200" y="251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06DB6A6-73DE-4704-B787-335A07717ACA}"/>
              </a:ext>
            </a:extLst>
          </p:cNvPr>
          <p:cNvSpPr txBox="1"/>
          <p:nvPr/>
        </p:nvSpPr>
        <p:spPr>
          <a:xfrm>
            <a:off x="4648200" y="252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65" name="Picture 64" descr="Juniper_logical Router.png">
            <a:extLst>
              <a:ext uri="{FF2B5EF4-FFF2-40B4-BE49-F238E27FC236}">
                <a16:creationId xmlns:a16="http://schemas.microsoft.com/office/drawing/2014/main" id="{A2E26602-F3FD-4A12-AD42-C81A91218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88" y="2895600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6" name="Picture 65" descr="Juniper_logical Router.png">
            <a:extLst>
              <a:ext uri="{FF2B5EF4-FFF2-40B4-BE49-F238E27FC236}">
                <a16:creationId xmlns:a16="http://schemas.microsoft.com/office/drawing/2014/main" id="{EA4E300F-7C8D-4B8A-A5A2-48FBA40BF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62200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7" name="Picture 66" descr="Juniper_logical Router.png">
            <a:extLst>
              <a:ext uri="{FF2B5EF4-FFF2-40B4-BE49-F238E27FC236}">
                <a16:creationId xmlns:a16="http://schemas.microsoft.com/office/drawing/2014/main" id="{115FB24E-F550-45DF-BCFC-7CEC688C2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8" y="3052388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8" name="Picture 67" descr="Juniper_logical Router.png">
            <a:extLst>
              <a:ext uri="{FF2B5EF4-FFF2-40B4-BE49-F238E27FC236}">
                <a16:creationId xmlns:a16="http://schemas.microsoft.com/office/drawing/2014/main" id="{DFA5ECE6-3272-4DF8-8D19-49BAA2BE3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4388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9" name="Picture 68" descr="Juniper_logical Router.png">
            <a:extLst>
              <a:ext uri="{FF2B5EF4-FFF2-40B4-BE49-F238E27FC236}">
                <a16:creationId xmlns:a16="http://schemas.microsoft.com/office/drawing/2014/main" id="{C46E2D72-8808-42D8-B5FF-064DF6650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7188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0" name="Picture 69" descr="Juniper_logical Router.png">
            <a:extLst>
              <a:ext uri="{FF2B5EF4-FFF2-40B4-BE49-F238E27FC236}">
                <a16:creationId xmlns:a16="http://schemas.microsoft.com/office/drawing/2014/main" id="{1E8C3354-CB12-4876-B774-4FE6FDCFD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0"/>
            <a:ext cx="300412" cy="30041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pic>
        <p:nvPicPr>
          <p:cNvPr id="71" name="Picture 70" descr="Juniper_logical Router.png">
            <a:extLst>
              <a:ext uri="{FF2B5EF4-FFF2-40B4-BE49-F238E27FC236}">
                <a16:creationId xmlns:a16="http://schemas.microsoft.com/office/drawing/2014/main" id="{4CDB7FF5-F438-4472-8568-81BEF366F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88" y="2286000"/>
            <a:ext cx="300412" cy="30041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8ADCC-AA94-4263-A7A8-D2AC1ACDDDAE}"/>
              </a:ext>
            </a:extLst>
          </p:cNvPr>
          <p:cNvSpPr txBox="1"/>
          <p:nvPr/>
        </p:nvSpPr>
        <p:spPr>
          <a:xfrm flipH="1">
            <a:off x="1937330" y="3288269"/>
            <a:ext cx="729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B0DE8B-4AE5-4D6A-B0CB-F562E7CCAFB4}"/>
              </a:ext>
            </a:extLst>
          </p:cNvPr>
          <p:cNvSpPr txBox="1"/>
          <p:nvPr/>
        </p:nvSpPr>
        <p:spPr>
          <a:xfrm flipH="1">
            <a:off x="5181600" y="2511624"/>
            <a:ext cx="729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E174FC5-907B-4271-B664-FED43CFF0925}"/>
              </a:ext>
            </a:extLst>
          </p:cNvPr>
          <p:cNvSpPr txBox="1"/>
          <p:nvPr/>
        </p:nvSpPr>
        <p:spPr>
          <a:xfrm flipH="1">
            <a:off x="3308930" y="3124201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831D7B-58E8-4CDD-B454-44BB62A2A8AB}"/>
              </a:ext>
            </a:extLst>
          </p:cNvPr>
          <p:cNvSpPr txBox="1"/>
          <p:nvPr/>
        </p:nvSpPr>
        <p:spPr>
          <a:xfrm flipH="1">
            <a:off x="3429000" y="3581401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C8C8B2C-DC54-4EF7-B8C1-BE35724196B5}"/>
              </a:ext>
            </a:extLst>
          </p:cNvPr>
          <p:cNvSpPr txBox="1"/>
          <p:nvPr/>
        </p:nvSpPr>
        <p:spPr>
          <a:xfrm flipH="1">
            <a:off x="3728030" y="3335180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685493-EFA1-44C8-85E3-C874B5558EBF}"/>
              </a:ext>
            </a:extLst>
          </p:cNvPr>
          <p:cNvSpPr txBox="1"/>
          <p:nvPr/>
        </p:nvSpPr>
        <p:spPr>
          <a:xfrm flipH="1">
            <a:off x="3651830" y="2590801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0523CAC-9524-487D-BBE3-42DCC9E7D4D3}"/>
              </a:ext>
            </a:extLst>
          </p:cNvPr>
          <p:cNvSpPr txBox="1"/>
          <p:nvPr/>
        </p:nvSpPr>
        <p:spPr>
          <a:xfrm flipH="1">
            <a:off x="4718630" y="3124201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ASBR4</a:t>
            </a:r>
          </a:p>
        </p:txBody>
      </p:sp>
    </p:spTree>
    <p:extLst>
      <p:ext uri="{BB962C8B-B14F-4D97-AF65-F5344CB8AC3E}">
        <p14:creationId xmlns:p14="http://schemas.microsoft.com/office/powerpoint/2010/main" val="385013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A056-0A21-4B83-92BF-167FB041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8"/>
            <a:ext cx="6858000" cy="1295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Data sovereignty Use case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A3F94D-BB6C-4F62-8A33-BD675BC7F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1701802"/>
            <a:ext cx="4089400" cy="5064125"/>
          </a:xfrm>
        </p:spPr>
        <p:txBody>
          <a:bodyPr/>
          <a:lstStyle/>
          <a:p>
            <a:r>
              <a:rPr lang="en-US" sz="2400" dirty="0"/>
              <a:t>Red LSP created on ASBR4</a:t>
            </a:r>
          </a:p>
          <a:p>
            <a:r>
              <a:rPr lang="en-US" sz="2400" dirty="0"/>
              <a:t>Since ASBR5 is connected to A &amp; C, Red LSP isn’t created</a:t>
            </a:r>
          </a:p>
          <a:p>
            <a:r>
              <a:rPr lang="en-US" sz="2400" dirty="0"/>
              <a:t>Red transport class created on all border nodes</a:t>
            </a:r>
          </a:p>
          <a:p>
            <a:r>
              <a:rPr lang="en-US" sz="2400" dirty="0"/>
              <a:t>Resolution</a:t>
            </a:r>
          </a:p>
          <a:p>
            <a:pPr lvl="1"/>
            <a:r>
              <a:rPr lang="en-US" dirty="0"/>
              <a:t>AS3: Strict resolution</a:t>
            </a:r>
          </a:p>
          <a:p>
            <a:pPr lvl="1"/>
            <a:r>
              <a:rPr lang="en-US" dirty="0"/>
              <a:t>AS1 &amp;AS2: Resolve on Red fallback on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2A4A0-A889-425A-9D5F-0D223329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A7DC817D-7508-054B-AE52-750B092E017B}" type="slidenum">
              <a:rPr lang="en-US" alt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 alt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2051F2-BF19-4C62-8ABF-35FA5E47DB8A}"/>
              </a:ext>
            </a:extLst>
          </p:cNvPr>
          <p:cNvSpPr/>
          <p:nvPr/>
        </p:nvSpPr>
        <p:spPr>
          <a:xfrm>
            <a:off x="4038600" y="1905000"/>
            <a:ext cx="1143000" cy="1219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72C806-9BA1-40C9-BBF0-B2D2AD465BB7}"/>
              </a:ext>
            </a:extLst>
          </p:cNvPr>
          <p:cNvSpPr/>
          <p:nvPr/>
        </p:nvSpPr>
        <p:spPr>
          <a:xfrm>
            <a:off x="2362200" y="2514600"/>
            <a:ext cx="1143000" cy="1219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C1CD834-3967-400B-B550-B3DF50476F55}"/>
              </a:ext>
            </a:extLst>
          </p:cNvPr>
          <p:cNvSpPr/>
          <p:nvPr/>
        </p:nvSpPr>
        <p:spPr>
          <a:xfrm>
            <a:off x="3810000" y="3429000"/>
            <a:ext cx="1143000" cy="1219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 descr="Juniper_logical Router.png">
            <a:extLst>
              <a:ext uri="{FF2B5EF4-FFF2-40B4-BE49-F238E27FC236}">
                <a16:creationId xmlns:a16="http://schemas.microsoft.com/office/drawing/2014/main" id="{13817803-5826-4A2A-AFBC-12DED4CEA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300412" cy="300412"/>
          </a:xfrm>
          <a:prstGeom prst="rect">
            <a:avLst/>
          </a:prstGeom>
        </p:spPr>
      </p:pic>
      <p:pic>
        <p:nvPicPr>
          <p:cNvPr id="46" name="Picture 45" descr="Juniper_logical Router.png">
            <a:extLst>
              <a:ext uri="{FF2B5EF4-FFF2-40B4-BE49-F238E27FC236}">
                <a16:creationId xmlns:a16="http://schemas.microsoft.com/office/drawing/2014/main" id="{8924AE09-B044-49EF-A820-D6C033380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7988"/>
            <a:ext cx="300412" cy="300412"/>
          </a:xfrm>
          <a:prstGeom prst="rect">
            <a:avLst/>
          </a:prstGeom>
        </p:spPr>
      </p:pic>
      <p:pic>
        <p:nvPicPr>
          <p:cNvPr id="48" name="Picture 47" descr="Juniper_logical Router.png">
            <a:extLst>
              <a:ext uri="{FF2B5EF4-FFF2-40B4-BE49-F238E27FC236}">
                <a16:creationId xmlns:a16="http://schemas.microsoft.com/office/drawing/2014/main" id="{F990918B-35DF-48CD-9414-97FAA94E3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5188"/>
            <a:ext cx="300412" cy="300412"/>
          </a:xfrm>
          <a:prstGeom prst="rect">
            <a:avLst/>
          </a:prstGeom>
        </p:spPr>
      </p:pic>
      <p:pic>
        <p:nvPicPr>
          <p:cNvPr id="49" name="Picture 48" descr="Juniper_logical Router.png">
            <a:extLst>
              <a:ext uri="{FF2B5EF4-FFF2-40B4-BE49-F238E27FC236}">
                <a16:creationId xmlns:a16="http://schemas.microsoft.com/office/drawing/2014/main" id="{48F6597D-D945-45A5-B759-2DAF192B6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88" y="2590800"/>
            <a:ext cx="300412" cy="300412"/>
          </a:xfrm>
          <a:prstGeom prst="rect">
            <a:avLst/>
          </a:prstGeom>
        </p:spPr>
      </p:pic>
      <p:pic>
        <p:nvPicPr>
          <p:cNvPr id="50" name="Picture 49" descr="Juniper_logical Router.png">
            <a:extLst>
              <a:ext uri="{FF2B5EF4-FFF2-40B4-BE49-F238E27FC236}">
                <a16:creationId xmlns:a16="http://schemas.microsoft.com/office/drawing/2014/main" id="{951E42D0-0C5A-4E2B-BD9D-215E98BBA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88" y="2747588"/>
            <a:ext cx="300412" cy="300412"/>
          </a:xfrm>
          <a:prstGeom prst="rect">
            <a:avLst/>
          </a:prstGeom>
        </p:spPr>
      </p:pic>
      <p:pic>
        <p:nvPicPr>
          <p:cNvPr id="51" name="Picture 50" descr="Juniper_logical Router.png">
            <a:extLst>
              <a:ext uri="{FF2B5EF4-FFF2-40B4-BE49-F238E27FC236}">
                <a16:creationId xmlns:a16="http://schemas.microsoft.com/office/drawing/2014/main" id="{12AAACA2-775C-4AB0-B975-A5AC3182E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88" y="2743200"/>
            <a:ext cx="300412" cy="300412"/>
          </a:xfrm>
          <a:prstGeom prst="rect">
            <a:avLst/>
          </a:prstGeom>
        </p:spPr>
      </p:pic>
      <p:pic>
        <p:nvPicPr>
          <p:cNvPr id="52" name="Picture 51" descr="Juniper_logical Router.png">
            <a:extLst>
              <a:ext uri="{FF2B5EF4-FFF2-40B4-BE49-F238E27FC236}">
                <a16:creationId xmlns:a16="http://schemas.microsoft.com/office/drawing/2014/main" id="{877B51F6-72E1-4B9E-901E-A58308CEC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80988"/>
            <a:ext cx="300412" cy="300412"/>
          </a:xfrm>
          <a:prstGeom prst="rect">
            <a:avLst/>
          </a:prstGeom>
        </p:spPr>
      </p:pic>
      <p:pic>
        <p:nvPicPr>
          <p:cNvPr id="53" name="Picture 52" descr="Juniper_logical Router.png">
            <a:extLst>
              <a:ext uri="{FF2B5EF4-FFF2-40B4-BE49-F238E27FC236}">
                <a16:creationId xmlns:a16="http://schemas.microsoft.com/office/drawing/2014/main" id="{B8CCCE54-8DE7-44F7-AFFE-BC7FE730F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300412" cy="300412"/>
          </a:xfrm>
          <a:prstGeom prst="rect">
            <a:avLst/>
          </a:prstGeom>
        </p:spPr>
      </p:pic>
      <p:pic>
        <p:nvPicPr>
          <p:cNvPr id="54" name="Picture 53" descr="Juniper_logical Router.png">
            <a:extLst>
              <a:ext uri="{FF2B5EF4-FFF2-40B4-BE49-F238E27FC236}">
                <a16:creationId xmlns:a16="http://schemas.microsoft.com/office/drawing/2014/main" id="{9C1BB284-22A0-41EF-B2B6-50351792A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88" y="3657600"/>
            <a:ext cx="300412" cy="300412"/>
          </a:xfrm>
          <a:prstGeom prst="rect">
            <a:avLst/>
          </a:prstGeom>
        </p:spPr>
      </p:pic>
      <p:pic>
        <p:nvPicPr>
          <p:cNvPr id="55" name="Picture 54" descr="Juniper_logical Router.png">
            <a:extLst>
              <a:ext uri="{FF2B5EF4-FFF2-40B4-BE49-F238E27FC236}">
                <a16:creationId xmlns:a16="http://schemas.microsoft.com/office/drawing/2014/main" id="{7CA33742-2571-4C65-81C8-1A9C9FC00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8" y="3657600"/>
            <a:ext cx="300412" cy="300412"/>
          </a:xfrm>
          <a:prstGeom prst="rect">
            <a:avLst/>
          </a:prstGeom>
        </p:spPr>
      </p:pic>
      <p:pic>
        <p:nvPicPr>
          <p:cNvPr id="56" name="Picture 55" descr="Juniper_logical Router.png">
            <a:extLst>
              <a:ext uri="{FF2B5EF4-FFF2-40B4-BE49-F238E27FC236}">
                <a16:creationId xmlns:a16="http://schemas.microsoft.com/office/drawing/2014/main" id="{2CD7D1EB-F20B-41FC-9180-67781E22C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19188"/>
            <a:ext cx="300412" cy="300412"/>
          </a:xfrm>
          <a:prstGeom prst="rect">
            <a:avLst/>
          </a:prstGeom>
        </p:spPr>
      </p:pic>
      <p:pic>
        <p:nvPicPr>
          <p:cNvPr id="57" name="Picture 56" descr="Juniper_logical Router.png">
            <a:extLst>
              <a:ext uri="{FF2B5EF4-FFF2-40B4-BE49-F238E27FC236}">
                <a16:creationId xmlns:a16="http://schemas.microsoft.com/office/drawing/2014/main" id="{1E724803-AE8F-45DB-A4BA-ACC8D3330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8" y="4114800"/>
            <a:ext cx="300412" cy="30041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27DD432-685E-499A-B05F-C5B798886ECE}"/>
              </a:ext>
            </a:extLst>
          </p:cNvPr>
          <p:cNvSpPr txBox="1"/>
          <p:nvPr/>
        </p:nvSpPr>
        <p:spPr>
          <a:xfrm>
            <a:off x="2667000" y="298346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DE4934-0B59-408A-AF05-DB815F8A41A8}"/>
              </a:ext>
            </a:extLst>
          </p:cNvPr>
          <p:cNvSpPr txBox="1"/>
          <p:nvPr/>
        </p:nvSpPr>
        <p:spPr>
          <a:xfrm>
            <a:off x="4114800" y="388322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339171-0B2B-4CD5-A6AF-612EB0D9B7B4}"/>
              </a:ext>
            </a:extLst>
          </p:cNvPr>
          <p:cNvSpPr txBox="1"/>
          <p:nvPr/>
        </p:nvSpPr>
        <p:spPr>
          <a:xfrm>
            <a:off x="4343400" y="236220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424DF0-12ED-4A06-B713-3ADAB3ACB39E}"/>
              </a:ext>
            </a:extLst>
          </p:cNvPr>
          <p:cNvSpPr txBox="1"/>
          <p:nvPr/>
        </p:nvSpPr>
        <p:spPr>
          <a:xfrm>
            <a:off x="4648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7895FA-0CC9-46D9-9675-A303614D74C3}"/>
              </a:ext>
            </a:extLst>
          </p:cNvPr>
          <p:cNvSpPr txBox="1"/>
          <p:nvPr/>
        </p:nvSpPr>
        <p:spPr>
          <a:xfrm>
            <a:off x="42672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2DCDF0-0AF1-4F26-B6EF-9B920E51A8D4}"/>
              </a:ext>
            </a:extLst>
          </p:cNvPr>
          <p:cNvSpPr txBox="1"/>
          <p:nvPr/>
        </p:nvSpPr>
        <p:spPr>
          <a:xfrm>
            <a:off x="4267200" y="251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06DB6A6-73DE-4704-B787-335A07717ACA}"/>
              </a:ext>
            </a:extLst>
          </p:cNvPr>
          <p:cNvSpPr txBox="1"/>
          <p:nvPr/>
        </p:nvSpPr>
        <p:spPr>
          <a:xfrm>
            <a:off x="4648200" y="2526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65" name="Picture 64" descr="Juniper_logical Router.png">
            <a:extLst>
              <a:ext uri="{FF2B5EF4-FFF2-40B4-BE49-F238E27FC236}">
                <a16:creationId xmlns:a16="http://schemas.microsoft.com/office/drawing/2014/main" id="{A2E26602-F3FD-4A12-AD42-C81A91218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88" y="2895600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6" name="Picture 65" descr="Juniper_logical Router.png">
            <a:extLst>
              <a:ext uri="{FF2B5EF4-FFF2-40B4-BE49-F238E27FC236}">
                <a16:creationId xmlns:a16="http://schemas.microsoft.com/office/drawing/2014/main" id="{EA4E300F-7C8D-4B8A-A5A2-48FBA40BF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62200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7" name="Picture 66" descr="Juniper_logical Router.png">
            <a:extLst>
              <a:ext uri="{FF2B5EF4-FFF2-40B4-BE49-F238E27FC236}">
                <a16:creationId xmlns:a16="http://schemas.microsoft.com/office/drawing/2014/main" id="{115FB24E-F550-45DF-BCFC-7CEC688C2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88" y="3052388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8" name="Picture 67" descr="Juniper_logical Router.png">
            <a:extLst>
              <a:ext uri="{FF2B5EF4-FFF2-40B4-BE49-F238E27FC236}">
                <a16:creationId xmlns:a16="http://schemas.microsoft.com/office/drawing/2014/main" id="{DFA5ECE6-3272-4DF8-8D19-49BAA2BE3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4388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9" name="Picture 68" descr="Juniper_logical Router.png">
            <a:extLst>
              <a:ext uri="{FF2B5EF4-FFF2-40B4-BE49-F238E27FC236}">
                <a16:creationId xmlns:a16="http://schemas.microsoft.com/office/drawing/2014/main" id="{C46E2D72-8808-42D8-B5FF-064DF6650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7188"/>
            <a:ext cx="300412" cy="30041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0" name="Picture 69" descr="Juniper_logical Router.png">
            <a:extLst>
              <a:ext uri="{FF2B5EF4-FFF2-40B4-BE49-F238E27FC236}">
                <a16:creationId xmlns:a16="http://schemas.microsoft.com/office/drawing/2014/main" id="{1E8C3354-CB12-4876-B774-4FE6FDCFD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0"/>
            <a:ext cx="300412" cy="30041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pic>
        <p:nvPicPr>
          <p:cNvPr id="71" name="Picture 70" descr="Juniper_logical Router.png">
            <a:extLst>
              <a:ext uri="{FF2B5EF4-FFF2-40B4-BE49-F238E27FC236}">
                <a16:creationId xmlns:a16="http://schemas.microsoft.com/office/drawing/2014/main" id="{4CDB7FF5-F438-4472-8568-81BEF366F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88" y="2286000"/>
            <a:ext cx="300412" cy="30041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8ADCC-AA94-4263-A7A8-D2AC1ACDDDAE}"/>
              </a:ext>
            </a:extLst>
          </p:cNvPr>
          <p:cNvSpPr txBox="1"/>
          <p:nvPr/>
        </p:nvSpPr>
        <p:spPr>
          <a:xfrm flipH="1">
            <a:off x="1937330" y="3288269"/>
            <a:ext cx="729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B0DE8B-4AE5-4D6A-B0CB-F562E7CCAFB4}"/>
              </a:ext>
            </a:extLst>
          </p:cNvPr>
          <p:cNvSpPr txBox="1"/>
          <p:nvPr/>
        </p:nvSpPr>
        <p:spPr>
          <a:xfrm flipH="1">
            <a:off x="5181600" y="2511624"/>
            <a:ext cx="729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F0FADF7-1D77-4CB2-8DAD-8D16482D4F67}"/>
              </a:ext>
            </a:extLst>
          </p:cNvPr>
          <p:cNvCxnSpPr>
            <a:cxnSpLocks/>
            <a:stCxn id="3" idx="4"/>
            <a:endCxn id="64" idx="2"/>
          </p:cNvCxnSpPr>
          <p:nvPr/>
        </p:nvCxnSpPr>
        <p:spPr>
          <a:xfrm flipV="1">
            <a:off x="4610100" y="2895600"/>
            <a:ext cx="1524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3D8CB55-60F6-4E8D-8169-65E2E8A09236}"/>
              </a:ext>
            </a:extLst>
          </p:cNvPr>
          <p:cNvCxnSpPr>
            <a:cxnSpLocks/>
          </p:cNvCxnSpPr>
          <p:nvPr/>
        </p:nvCxnSpPr>
        <p:spPr>
          <a:xfrm flipV="1">
            <a:off x="4953000" y="2514600"/>
            <a:ext cx="1524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E174FC5-907B-4271-B664-FED43CFF0925}"/>
              </a:ext>
            </a:extLst>
          </p:cNvPr>
          <p:cNvSpPr txBox="1"/>
          <p:nvPr/>
        </p:nvSpPr>
        <p:spPr>
          <a:xfrm flipH="1">
            <a:off x="3308930" y="3124201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831D7B-58E8-4CDD-B454-44BB62A2A8AB}"/>
              </a:ext>
            </a:extLst>
          </p:cNvPr>
          <p:cNvSpPr txBox="1"/>
          <p:nvPr/>
        </p:nvSpPr>
        <p:spPr>
          <a:xfrm flipH="1">
            <a:off x="3429000" y="3581401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C8C8B2C-DC54-4EF7-B8C1-BE35724196B5}"/>
              </a:ext>
            </a:extLst>
          </p:cNvPr>
          <p:cNvSpPr txBox="1"/>
          <p:nvPr/>
        </p:nvSpPr>
        <p:spPr>
          <a:xfrm flipH="1">
            <a:off x="3728030" y="3335180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685493-EFA1-44C8-85E3-C874B5558EBF}"/>
              </a:ext>
            </a:extLst>
          </p:cNvPr>
          <p:cNvSpPr txBox="1"/>
          <p:nvPr/>
        </p:nvSpPr>
        <p:spPr>
          <a:xfrm flipH="1">
            <a:off x="3651830" y="2590801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0523CAC-9524-487D-BBE3-42DCC9E7D4D3}"/>
              </a:ext>
            </a:extLst>
          </p:cNvPr>
          <p:cNvSpPr txBox="1"/>
          <p:nvPr/>
        </p:nvSpPr>
        <p:spPr>
          <a:xfrm flipH="1">
            <a:off x="4718630" y="3124201"/>
            <a:ext cx="92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ASBR4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AC280A-4C6B-44F6-9E0C-6F7D7A9F4E08}"/>
              </a:ext>
            </a:extLst>
          </p:cNvPr>
          <p:cNvSpPr/>
          <p:nvPr/>
        </p:nvSpPr>
        <p:spPr>
          <a:xfrm>
            <a:off x="2246518" y="2878762"/>
            <a:ext cx="196271" cy="16923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329AF24-C1DE-4CE5-9AE4-53279BA90B07}"/>
              </a:ext>
            </a:extLst>
          </p:cNvPr>
          <p:cNvSpPr/>
          <p:nvPr/>
        </p:nvSpPr>
        <p:spPr>
          <a:xfrm>
            <a:off x="3308930" y="2971801"/>
            <a:ext cx="196271" cy="16923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417FD9-3384-4C4B-B211-5E9402C7614D}"/>
              </a:ext>
            </a:extLst>
          </p:cNvPr>
          <p:cNvSpPr/>
          <p:nvPr/>
        </p:nvSpPr>
        <p:spPr>
          <a:xfrm>
            <a:off x="4375730" y="3031162"/>
            <a:ext cx="196271" cy="16923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30248B-CFD8-4A0E-915D-07B42B12DB8B}"/>
              </a:ext>
            </a:extLst>
          </p:cNvPr>
          <p:cNvSpPr/>
          <p:nvPr/>
        </p:nvSpPr>
        <p:spPr>
          <a:xfrm>
            <a:off x="4147130" y="3259762"/>
            <a:ext cx="196271" cy="16923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CAF7580-4303-4819-B276-A0B8D7F097C4}"/>
              </a:ext>
            </a:extLst>
          </p:cNvPr>
          <p:cNvSpPr/>
          <p:nvPr/>
        </p:nvSpPr>
        <p:spPr>
          <a:xfrm>
            <a:off x="3689930" y="4097962"/>
            <a:ext cx="196271" cy="16923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B65C08-EBB7-4F4C-BA6C-71D51C4CE44E}"/>
              </a:ext>
            </a:extLst>
          </p:cNvPr>
          <p:cNvCxnSpPr>
            <a:cxnSpLocks/>
          </p:cNvCxnSpPr>
          <p:nvPr/>
        </p:nvCxnSpPr>
        <p:spPr>
          <a:xfrm flipH="1" flipV="1">
            <a:off x="5029200" y="2590800"/>
            <a:ext cx="680030" cy="436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EF6641-6FD2-48A4-AB69-8B80C1B6A1A0}"/>
              </a:ext>
            </a:extLst>
          </p:cNvPr>
          <p:cNvSpPr txBox="1"/>
          <p:nvPr/>
        </p:nvSpPr>
        <p:spPr>
          <a:xfrm>
            <a:off x="5785430" y="2898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Red LSP with avoid A&amp;C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52F8F4B-915D-414B-BF7F-D74364E468FB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3144798"/>
            <a:ext cx="680030" cy="436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FC069CF-B10D-4293-8E4A-452D81FCE3CD}"/>
              </a:ext>
            </a:extLst>
          </p:cNvPr>
          <p:cNvSpPr txBox="1"/>
          <p:nvPr/>
        </p:nvSpPr>
        <p:spPr>
          <a:xfrm>
            <a:off x="5257800" y="3486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Red  transport class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4E0DF0-EF3F-4BB9-B6E4-57035CE40D8F}"/>
              </a:ext>
            </a:extLst>
          </p:cNvPr>
          <p:cNvSpPr/>
          <p:nvPr/>
        </p:nvSpPr>
        <p:spPr>
          <a:xfrm>
            <a:off x="2417136" y="2668773"/>
            <a:ext cx="2849525" cy="1541721"/>
          </a:xfrm>
          <a:custGeom>
            <a:avLst/>
            <a:gdLst>
              <a:gd name="connsiteX0" fmla="*/ 0 w 2849525"/>
              <a:gd name="connsiteY0" fmla="*/ 680484 h 1541721"/>
              <a:gd name="connsiteX1" fmla="*/ 42530 w 2849525"/>
              <a:gd name="connsiteY1" fmla="*/ 733647 h 1541721"/>
              <a:gd name="connsiteX2" fmla="*/ 63795 w 2849525"/>
              <a:gd name="connsiteY2" fmla="*/ 765544 h 1541721"/>
              <a:gd name="connsiteX3" fmla="*/ 95693 w 2849525"/>
              <a:gd name="connsiteY3" fmla="*/ 797442 h 1541721"/>
              <a:gd name="connsiteX4" fmla="*/ 116958 w 2849525"/>
              <a:gd name="connsiteY4" fmla="*/ 829340 h 1541721"/>
              <a:gd name="connsiteX5" fmla="*/ 212651 w 2849525"/>
              <a:gd name="connsiteY5" fmla="*/ 893135 h 1541721"/>
              <a:gd name="connsiteX6" fmla="*/ 244549 w 2849525"/>
              <a:gd name="connsiteY6" fmla="*/ 914400 h 1541721"/>
              <a:gd name="connsiteX7" fmla="*/ 308344 w 2849525"/>
              <a:gd name="connsiteY7" fmla="*/ 967563 h 1541721"/>
              <a:gd name="connsiteX8" fmla="*/ 340242 w 2849525"/>
              <a:gd name="connsiteY8" fmla="*/ 999461 h 1541721"/>
              <a:gd name="connsiteX9" fmla="*/ 404037 w 2849525"/>
              <a:gd name="connsiteY9" fmla="*/ 1031358 h 1541721"/>
              <a:gd name="connsiteX10" fmla="*/ 435935 w 2849525"/>
              <a:gd name="connsiteY10" fmla="*/ 1052623 h 1541721"/>
              <a:gd name="connsiteX11" fmla="*/ 606056 w 2849525"/>
              <a:gd name="connsiteY11" fmla="*/ 1052623 h 1541721"/>
              <a:gd name="connsiteX12" fmla="*/ 669851 w 2849525"/>
              <a:gd name="connsiteY12" fmla="*/ 1031358 h 1541721"/>
              <a:gd name="connsiteX13" fmla="*/ 701749 w 2849525"/>
              <a:gd name="connsiteY13" fmla="*/ 1020726 h 1541721"/>
              <a:gd name="connsiteX14" fmla="*/ 776177 w 2849525"/>
              <a:gd name="connsiteY14" fmla="*/ 988828 h 1541721"/>
              <a:gd name="connsiteX15" fmla="*/ 808074 w 2849525"/>
              <a:gd name="connsiteY15" fmla="*/ 967563 h 1541721"/>
              <a:gd name="connsiteX16" fmla="*/ 871870 w 2849525"/>
              <a:gd name="connsiteY16" fmla="*/ 946298 h 1541721"/>
              <a:gd name="connsiteX17" fmla="*/ 925032 w 2849525"/>
              <a:gd name="connsiteY17" fmla="*/ 871870 h 1541721"/>
              <a:gd name="connsiteX18" fmla="*/ 946298 w 2849525"/>
              <a:gd name="connsiteY18" fmla="*/ 850605 h 1541721"/>
              <a:gd name="connsiteX19" fmla="*/ 978195 w 2849525"/>
              <a:gd name="connsiteY19" fmla="*/ 754912 h 1541721"/>
              <a:gd name="connsiteX20" fmla="*/ 999460 w 2849525"/>
              <a:gd name="connsiteY20" fmla="*/ 691116 h 1541721"/>
              <a:gd name="connsiteX21" fmla="*/ 1020725 w 2849525"/>
              <a:gd name="connsiteY21" fmla="*/ 616688 h 1541721"/>
              <a:gd name="connsiteX22" fmla="*/ 1031358 w 2849525"/>
              <a:gd name="connsiteY22" fmla="*/ 648586 h 1541721"/>
              <a:gd name="connsiteX23" fmla="*/ 1041991 w 2849525"/>
              <a:gd name="connsiteY23" fmla="*/ 754912 h 1541721"/>
              <a:gd name="connsiteX24" fmla="*/ 1063256 w 2849525"/>
              <a:gd name="connsiteY24" fmla="*/ 786809 h 1541721"/>
              <a:gd name="connsiteX25" fmla="*/ 1073888 w 2849525"/>
              <a:gd name="connsiteY25" fmla="*/ 818707 h 1541721"/>
              <a:gd name="connsiteX26" fmla="*/ 1095153 w 2849525"/>
              <a:gd name="connsiteY26" fmla="*/ 925033 h 1541721"/>
              <a:gd name="connsiteX27" fmla="*/ 1116418 w 2849525"/>
              <a:gd name="connsiteY27" fmla="*/ 999461 h 1541721"/>
              <a:gd name="connsiteX28" fmla="*/ 1127051 w 2849525"/>
              <a:gd name="connsiteY28" fmla="*/ 1084521 h 1541721"/>
              <a:gd name="connsiteX29" fmla="*/ 1148316 w 2849525"/>
              <a:gd name="connsiteY29" fmla="*/ 1148316 h 1541721"/>
              <a:gd name="connsiteX30" fmla="*/ 1180214 w 2849525"/>
              <a:gd name="connsiteY30" fmla="*/ 1265275 h 1541721"/>
              <a:gd name="connsiteX31" fmla="*/ 1212112 w 2849525"/>
              <a:gd name="connsiteY31" fmla="*/ 1286540 h 1541721"/>
              <a:gd name="connsiteX32" fmla="*/ 1286539 w 2849525"/>
              <a:gd name="connsiteY32" fmla="*/ 1382233 h 1541721"/>
              <a:gd name="connsiteX33" fmla="*/ 1318437 w 2849525"/>
              <a:gd name="connsiteY33" fmla="*/ 1392865 h 1541721"/>
              <a:gd name="connsiteX34" fmla="*/ 1414130 w 2849525"/>
              <a:gd name="connsiteY34" fmla="*/ 1456661 h 1541721"/>
              <a:gd name="connsiteX35" fmla="*/ 1446028 w 2849525"/>
              <a:gd name="connsiteY35" fmla="*/ 1477926 h 1541721"/>
              <a:gd name="connsiteX36" fmla="*/ 1477925 w 2849525"/>
              <a:gd name="connsiteY36" fmla="*/ 1488558 h 1541721"/>
              <a:gd name="connsiteX37" fmla="*/ 1541721 w 2849525"/>
              <a:gd name="connsiteY37" fmla="*/ 1520456 h 1541721"/>
              <a:gd name="connsiteX38" fmla="*/ 1573618 w 2849525"/>
              <a:gd name="connsiteY38" fmla="*/ 1541721 h 1541721"/>
              <a:gd name="connsiteX39" fmla="*/ 1711842 w 2849525"/>
              <a:gd name="connsiteY39" fmla="*/ 1531088 h 1541721"/>
              <a:gd name="connsiteX40" fmla="*/ 1775637 w 2849525"/>
              <a:gd name="connsiteY40" fmla="*/ 1509823 h 1541721"/>
              <a:gd name="connsiteX41" fmla="*/ 1828800 w 2849525"/>
              <a:gd name="connsiteY41" fmla="*/ 1499191 h 1541721"/>
              <a:gd name="connsiteX42" fmla="*/ 1892595 w 2849525"/>
              <a:gd name="connsiteY42" fmla="*/ 1446028 h 1541721"/>
              <a:gd name="connsiteX43" fmla="*/ 1935125 w 2849525"/>
              <a:gd name="connsiteY43" fmla="*/ 1382233 h 1541721"/>
              <a:gd name="connsiteX44" fmla="*/ 1967023 w 2849525"/>
              <a:gd name="connsiteY44" fmla="*/ 1339702 h 1541721"/>
              <a:gd name="connsiteX45" fmla="*/ 1988288 w 2849525"/>
              <a:gd name="connsiteY45" fmla="*/ 1275907 h 1541721"/>
              <a:gd name="connsiteX46" fmla="*/ 1998921 w 2849525"/>
              <a:gd name="connsiteY46" fmla="*/ 1244009 h 1541721"/>
              <a:gd name="connsiteX47" fmla="*/ 2009553 w 2849525"/>
              <a:gd name="connsiteY47" fmla="*/ 1180214 h 1541721"/>
              <a:gd name="connsiteX48" fmla="*/ 2030818 w 2849525"/>
              <a:gd name="connsiteY48" fmla="*/ 839972 h 1541721"/>
              <a:gd name="connsiteX49" fmla="*/ 2052084 w 2849525"/>
              <a:gd name="connsiteY49" fmla="*/ 797442 h 1541721"/>
              <a:gd name="connsiteX50" fmla="*/ 2062716 w 2849525"/>
              <a:gd name="connsiteY50" fmla="*/ 765544 h 1541721"/>
              <a:gd name="connsiteX51" fmla="*/ 2083981 w 2849525"/>
              <a:gd name="connsiteY51" fmla="*/ 723014 h 1541721"/>
              <a:gd name="connsiteX52" fmla="*/ 2094614 w 2849525"/>
              <a:gd name="connsiteY52" fmla="*/ 691116 h 1541721"/>
              <a:gd name="connsiteX53" fmla="*/ 2126512 w 2849525"/>
              <a:gd name="connsiteY53" fmla="*/ 669851 h 1541721"/>
              <a:gd name="connsiteX54" fmla="*/ 2200939 w 2849525"/>
              <a:gd name="connsiteY54" fmla="*/ 584791 h 1541721"/>
              <a:gd name="connsiteX55" fmla="*/ 2232837 w 2849525"/>
              <a:gd name="connsiteY55" fmla="*/ 552893 h 1541721"/>
              <a:gd name="connsiteX56" fmla="*/ 2296632 w 2849525"/>
              <a:gd name="connsiteY56" fmla="*/ 520995 h 1541721"/>
              <a:gd name="connsiteX57" fmla="*/ 2360428 w 2849525"/>
              <a:gd name="connsiteY57" fmla="*/ 489098 h 1541721"/>
              <a:gd name="connsiteX58" fmla="*/ 2402958 w 2849525"/>
              <a:gd name="connsiteY58" fmla="*/ 457200 h 1541721"/>
              <a:gd name="connsiteX59" fmla="*/ 2434856 w 2849525"/>
              <a:gd name="connsiteY59" fmla="*/ 435935 h 1541721"/>
              <a:gd name="connsiteX60" fmla="*/ 2498651 w 2849525"/>
              <a:gd name="connsiteY60" fmla="*/ 404037 h 1541721"/>
              <a:gd name="connsiteX61" fmla="*/ 2551814 w 2849525"/>
              <a:gd name="connsiteY61" fmla="*/ 340242 h 1541721"/>
              <a:gd name="connsiteX62" fmla="*/ 2604977 w 2849525"/>
              <a:gd name="connsiteY62" fmla="*/ 287079 h 1541721"/>
              <a:gd name="connsiteX63" fmla="*/ 2615609 w 2849525"/>
              <a:gd name="connsiteY63" fmla="*/ 255181 h 1541721"/>
              <a:gd name="connsiteX64" fmla="*/ 2679405 w 2849525"/>
              <a:gd name="connsiteY64" fmla="*/ 223284 h 1541721"/>
              <a:gd name="connsiteX65" fmla="*/ 2711302 w 2849525"/>
              <a:gd name="connsiteY65" fmla="*/ 202019 h 1541721"/>
              <a:gd name="connsiteX66" fmla="*/ 2753832 w 2849525"/>
              <a:gd name="connsiteY66" fmla="*/ 138223 h 1541721"/>
              <a:gd name="connsiteX67" fmla="*/ 2775098 w 2849525"/>
              <a:gd name="connsiteY67" fmla="*/ 116958 h 1541721"/>
              <a:gd name="connsiteX68" fmla="*/ 2817628 w 2849525"/>
              <a:gd name="connsiteY68" fmla="*/ 63795 h 1541721"/>
              <a:gd name="connsiteX69" fmla="*/ 2828260 w 2849525"/>
              <a:gd name="connsiteY69" fmla="*/ 31898 h 1541721"/>
              <a:gd name="connsiteX70" fmla="*/ 2849525 w 2849525"/>
              <a:gd name="connsiteY70" fmla="*/ 0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849525" h="1541721">
                <a:moveTo>
                  <a:pt x="0" y="680484"/>
                </a:moveTo>
                <a:cubicBezTo>
                  <a:pt x="14177" y="698205"/>
                  <a:pt x="28914" y="715492"/>
                  <a:pt x="42530" y="733647"/>
                </a:cubicBezTo>
                <a:cubicBezTo>
                  <a:pt x="50197" y="743870"/>
                  <a:pt x="55614" y="755727"/>
                  <a:pt x="63795" y="765544"/>
                </a:cubicBezTo>
                <a:cubicBezTo>
                  <a:pt x="73421" y="777096"/>
                  <a:pt x="86067" y="785890"/>
                  <a:pt x="95693" y="797442"/>
                </a:cubicBezTo>
                <a:cubicBezTo>
                  <a:pt x="103874" y="807259"/>
                  <a:pt x="107341" y="820925"/>
                  <a:pt x="116958" y="829340"/>
                </a:cubicBezTo>
                <a:cubicBezTo>
                  <a:pt x="116962" y="829343"/>
                  <a:pt x="196700" y="882501"/>
                  <a:pt x="212651" y="893135"/>
                </a:cubicBezTo>
                <a:cubicBezTo>
                  <a:pt x="223284" y="900223"/>
                  <a:pt x="235513" y="905364"/>
                  <a:pt x="244549" y="914400"/>
                </a:cubicBezTo>
                <a:cubicBezTo>
                  <a:pt x="337728" y="1007582"/>
                  <a:pt x="219534" y="893555"/>
                  <a:pt x="308344" y="967563"/>
                </a:cubicBezTo>
                <a:cubicBezTo>
                  <a:pt x="319896" y="977189"/>
                  <a:pt x="328690" y="989835"/>
                  <a:pt x="340242" y="999461"/>
                </a:cubicBezTo>
                <a:cubicBezTo>
                  <a:pt x="367725" y="1022363"/>
                  <a:pt x="372067" y="1020702"/>
                  <a:pt x="404037" y="1031358"/>
                </a:cubicBezTo>
                <a:cubicBezTo>
                  <a:pt x="414670" y="1038446"/>
                  <a:pt x="423970" y="1048136"/>
                  <a:pt x="435935" y="1052623"/>
                </a:cubicBezTo>
                <a:cubicBezTo>
                  <a:pt x="493099" y="1074060"/>
                  <a:pt x="545584" y="1058121"/>
                  <a:pt x="606056" y="1052623"/>
                </a:cubicBezTo>
                <a:lnTo>
                  <a:pt x="669851" y="1031358"/>
                </a:lnTo>
                <a:lnTo>
                  <a:pt x="701749" y="1020726"/>
                </a:lnTo>
                <a:cubicBezTo>
                  <a:pt x="781827" y="967340"/>
                  <a:pt x="680055" y="1030024"/>
                  <a:pt x="776177" y="988828"/>
                </a:cubicBezTo>
                <a:cubicBezTo>
                  <a:pt x="787922" y="983794"/>
                  <a:pt x="796397" y="972753"/>
                  <a:pt x="808074" y="967563"/>
                </a:cubicBezTo>
                <a:cubicBezTo>
                  <a:pt x="828558" y="958459"/>
                  <a:pt x="871870" y="946298"/>
                  <a:pt x="871870" y="946298"/>
                </a:cubicBezTo>
                <a:cubicBezTo>
                  <a:pt x="890283" y="918678"/>
                  <a:pt x="903054" y="898243"/>
                  <a:pt x="925032" y="871870"/>
                </a:cubicBezTo>
                <a:cubicBezTo>
                  <a:pt x="931450" y="864169"/>
                  <a:pt x="939209" y="857693"/>
                  <a:pt x="946298" y="850605"/>
                </a:cubicBezTo>
                <a:lnTo>
                  <a:pt x="978195" y="754912"/>
                </a:lnTo>
                <a:lnTo>
                  <a:pt x="999460" y="691116"/>
                </a:lnTo>
                <a:cubicBezTo>
                  <a:pt x="1012811" y="637713"/>
                  <a:pt x="1005472" y="662449"/>
                  <a:pt x="1020725" y="616688"/>
                </a:cubicBezTo>
                <a:cubicBezTo>
                  <a:pt x="1024269" y="627321"/>
                  <a:pt x="1029654" y="637508"/>
                  <a:pt x="1031358" y="648586"/>
                </a:cubicBezTo>
                <a:cubicBezTo>
                  <a:pt x="1036774" y="683791"/>
                  <a:pt x="1033982" y="720205"/>
                  <a:pt x="1041991" y="754912"/>
                </a:cubicBezTo>
                <a:cubicBezTo>
                  <a:pt x="1044864" y="767363"/>
                  <a:pt x="1056168" y="776177"/>
                  <a:pt x="1063256" y="786809"/>
                </a:cubicBezTo>
                <a:cubicBezTo>
                  <a:pt x="1066800" y="797442"/>
                  <a:pt x="1071368" y="807786"/>
                  <a:pt x="1073888" y="818707"/>
                </a:cubicBezTo>
                <a:cubicBezTo>
                  <a:pt x="1082015" y="853925"/>
                  <a:pt x="1083723" y="890744"/>
                  <a:pt x="1095153" y="925033"/>
                </a:cubicBezTo>
                <a:cubicBezTo>
                  <a:pt x="1103583" y="950321"/>
                  <a:pt x="1111966" y="972750"/>
                  <a:pt x="1116418" y="999461"/>
                </a:cubicBezTo>
                <a:cubicBezTo>
                  <a:pt x="1121116" y="1027646"/>
                  <a:pt x="1121064" y="1056581"/>
                  <a:pt x="1127051" y="1084521"/>
                </a:cubicBezTo>
                <a:cubicBezTo>
                  <a:pt x="1131748" y="1106439"/>
                  <a:pt x="1148316" y="1148316"/>
                  <a:pt x="1148316" y="1148316"/>
                </a:cubicBezTo>
                <a:cubicBezTo>
                  <a:pt x="1154606" y="1198631"/>
                  <a:pt x="1145750" y="1230811"/>
                  <a:pt x="1180214" y="1265275"/>
                </a:cubicBezTo>
                <a:cubicBezTo>
                  <a:pt x="1189250" y="1274311"/>
                  <a:pt x="1201479" y="1279452"/>
                  <a:pt x="1212112" y="1286540"/>
                </a:cubicBezTo>
                <a:cubicBezTo>
                  <a:pt x="1229008" y="1311883"/>
                  <a:pt x="1256560" y="1362247"/>
                  <a:pt x="1286539" y="1382233"/>
                </a:cubicBezTo>
                <a:cubicBezTo>
                  <a:pt x="1295864" y="1388450"/>
                  <a:pt x="1307804" y="1389321"/>
                  <a:pt x="1318437" y="1392865"/>
                </a:cubicBezTo>
                <a:lnTo>
                  <a:pt x="1414130" y="1456661"/>
                </a:lnTo>
                <a:cubicBezTo>
                  <a:pt x="1424763" y="1463749"/>
                  <a:pt x="1433905" y="1473885"/>
                  <a:pt x="1446028" y="1477926"/>
                </a:cubicBezTo>
                <a:lnTo>
                  <a:pt x="1477925" y="1488558"/>
                </a:lnTo>
                <a:cubicBezTo>
                  <a:pt x="1569345" y="1549503"/>
                  <a:pt x="1453675" y="1476432"/>
                  <a:pt x="1541721" y="1520456"/>
                </a:cubicBezTo>
                <a:cubicBezTo>
                  <a:pt x="1553150" y="1526171"/>
                  <a:pt x="1562986" y="1534633"/>
                  <a:pt x="1573618" y="1541721"/>
                </a:cubicBezTo>
                <a:cubicBezTo>
                  <a:pt x="1619693" y="1538177"/>
                  <a:pt x="1666197" y="1538295"/>
                  <a:pt x="1711842" y="1531088"/>
                </a:cubicBezTo>
                <a:cubicBezTo>
                  <a:pt x="1733983" y="1527592"/>
                  <a:pt x="1753657" y="1514219"/>
                  <a:pt x="1775637" y="1509823"/>
                </a:cubicBezTo>
                <a:lnTo>
                  <a:pt x="1828800" y="1499191"/>
                </a:lnTo>
                <a:cubicBezTo>
                  <a:pt x="1857156" y="1480288"/>
                  <a:pt x="1870552" y="1474369"/>
                  <a:pt x="1892595" y="1446028"/>
                </a:cubicBezTo>
                <a:cubicBezTo>
                  <a:pt x="1908286" y="1425854"/>
                  <a:pt x="1919791" y="1402679"/>
                  <a:pt x="1935125" y="1382233"/>
                </a:cubicBezTo>
                <a:lnTo>
                  <a:pt x="1967023" y="1339702"/>
                </a:lnTo>
                <a:lnTo>
                  <a:pt x="1988288" y="1275907"/>
                </a:lnTo>
                <a:lnTo>
                  <a:pt x="1998921" y="1244009"/>
                </a:lnTo>
                <a:cubicBezTo>
                  <a:pt x="2002465" y="1222744"/>
                  <a:pt x="2008323" y="1201737"/>
                  <a:pt x="2009553" y="1180214"/>
                </a:cubicBezTo>
                <a:cubicBezTo>
                  <a:pt x="2011516" y="1145856"/>
                  <a:pt x="1988653" y="938356"/>
                  <a:pt x="2030818" y="839972"/>
                </a:cubicBezTo>
                <a:cubicBezTo>
                  <a:pt x="2037062" y="825403"/>
                  <a:pt x="2045840" y="812011"/>
                  <a:pt x="2052084" y="797442"/>
                </a:cubicBezTo>
                <a:cubicBezTo>
                  <a:pt x="2056499" y="787140"/>
                  <a:pt x="2058301" y="775846"/>
                  <a:pt x="2062716" y="765544"/>
                </a:cubicBezTo>
                <a:cubicBezTo>
                  <a:pt x="2068960" y="750976"/>
                  <a:pt x="2077737" y="737582"/>
                  <a:pt x="2083981" y="723014"/>
                </a:cubicBezTo>
                <a:cubicBezTo>
                  <a:pt x="2088396" y="712712"/>
                  <a:pt x="2087612" y="699868"/>
                  <a:pt x="2094614" y="691116"/>
                </a:cubicBezTo>
                <a:cubicBezTo>
                  <a:pt x="2102597" y="681137"/>
                  <a:pt x="2115879" y="676939"/>
                  <a:pt x="2126512" y="669851"/>
                </a:cubicBezTo>
                <a:cubicBezTo>
                  <a:pt x="2202711" y="555552"/>
                  <a:pt x="2134487" y="640168"/>
                  <a:pt x="2200939" y="584791"/>
                </a:cubicBezTo>
                <a:cubicBezTo>
                  <a:pt x="2212491" y="575165"/>
                  <a:pt x="2221285" y="562519"/>
                  <a:pt x="2232837" y="552893"/>
                </a:cubicBezTo>
                <a:cubicBezTo>
                  <a:pt x="2260318" y="529992"/>
                  <a:pt x="2264665" y="531651"/>
                  <a:pt x="2296632" y="520995"/>
                </a:cubicBezTo>
                <a:cubicBezTo>
                  <a:pt x="2346158" y="471472"/>
                  <a:pt x="2282041" y="528291"/>
                  <a:pt x="2360428" y="489098"/>
                </a:cubicBezTo>
                <a:cubicBezTo>
                  <a:pt x="2376278" y="481173"/>
                  <a:pt x="2388538" y="467500"/>
                  <a:pt x="2402958" y="457200"/>
                </a:cubicBezTo>
                <a:cubicBezTo>
                  <a:pt x="2413357" y="449772"/>
                  <a:pt x="2423426" y="441650"/>
                  <a:pt x="2434856" y="435935"/>
                </a:cubicBezTo>
                <a:cubicBezTo>
                  <a:pt x="2522897" y="391914"/>
                  <a:pt x="2407235" y="464980"/>
                  <a:pt x="2498651" y="404037"/>
                </a:cubicBezTo>
                <a:cubicBezTo>
                  <a:pt x="2551451" y="324838"/>
                  <a:pt x="2483587" y="422115"/>
                  <a:pt x="2551814" y="340242"/>
                </a:cubicBezTo>
                <a:cubicBezTo>
                  <a:pt x="2596116" y="287079"/>
                  <a:pt x="2546497" y="326065"/>
                  <a:pt x="2604977" y="287079"/>
                </a:cubicBezTo>
                <a:cubicBezTo>
                  <a:pt x="2608521" y="276446"/>
                  <a:pt x="2608608" y="263933"/>
                  <a:pt x="2615609" y="255181"/>
                </a:cubicBezTo>
                <a:cubicBezTo>
                  <a:pt x="2630599" y="236443"/>
                  <a:pt x="2658392" y="230288"/>
                  <a:pt x="2679405" y="223284"/>
                </a:cubicBezTo>
                <a:cubicBezTo>
                  <a:pt x="2690037" y="216196"/>
                  <a:pt x="2702887" y="211636"/>
                  <a:pt x="2711302" y="202019"/>
                </a:cubicBezTo>
                <a:cubicBezTo>
                  <a:pt x="2728132" y="182785"/>
                  <a:pt x="2735760" y="156295"/>
                  <a:pt x="2753832" y="138223"/>
                </a:cubicBezTo>
                <a:cubicBezTo>
                  <a:pt x="2760921" y="131135"/>
                  <a:pt x="2768836" y="124786"/>
                  <a:pt x="2775098" y="116958"/>
                </a:cubicBezTo>
                <a:cubicBezTo>
                  <a:pt x="2828761" y="49882"/>
                  <a:pt x="2766274" y="115151"/>
                  <a:pt x="2817628" y="63795"/>
                </a:cubicBezTo>
                <a:cubicBezTo>
                  <a:pt x="2821172" y="53163"/>
                  <a:pt x="2823248" y="41922"/>
                  <a:pt x="2828260" y="31898"/>
                </a:cubicBezTo>
                <a:cubicBezTo>
                  <a:pt x="2833975" y="20468"/>
                  <a:pt x="2849525" y="0"/>
                  <a:pt x="284952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A056-0A21-4B83-92BF-167FB041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99496"/>
            <a:ext cx="6858000" cy="12954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Solution with BGP-CT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2A4A0-A889-425A-9D5F-0D223329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A7DC817D-7508-054B-AE52-750B092E017B}" type="slidenum">
              <a:rPr lang="en-US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BA90A-E9BE-49E9-A148-FF585B676730}"/>
              </a:ext>
            </a:extLst>
          </p:cNvPr>
          <p:cNvSpPr/>
          <p:nvPr/>
        </p:nvSpPr>
        <p:spPr>
          <a:xfrm>
            <a:off x="1905000" y="2209800"/>
            <a:ext cx="1600200" cy="137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F8A8F-AFED-4BCD-AE65-37C98B45DBEC}"/>
              </a:ext>
            </a:extLst>
          </p:cNvPr>
          <p:cNvSpPr/>
          <p:nvPr/>
        </p:nvSpPr>
        <p:spPr>
          <a:xfrm>
            <a:off x="3784600" y="2197100"/>
            <a:ext cx="1600200" cy="137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A6AA6-C5AD-41EC-89B4-A1A0AB230A9A}"/>
              </a:ext>
            </a:extLst>
          </p:cNvPr>
          <p:cNvSpPr/>
          <p:nvPr/>
        </p:nvSpPr>
        <p:spPr>
          <a:xfrm>
            <a:off x="5791200" y="2179638"/>
            <a:ext cx="1600200" cy="137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5B610-000A-459A-ACB3-E6CF4BE000F1}"/>
              </a:ext>
            </a:extLst>
          </p:cNvPr>
          <p:cNvSpPr txBox="1"/>
          <p:nvPr/>
        </p:nvSpPr>
        <p:spPr>
          <a:xfrm>
            <a:off x="22860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62DE9-77AA-441B-B631-2EE3D899CCE4}"/>
              </a:ext>
            </a:extLst>
          </p:cNvPr>
          <p:cNvSpPr txBox="1"/>
          <p:nvPr/>
        </p:nvSpPr>
        <p:spPr>
          <a:xfrm>
            <a:off x="41910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7428A-68AB-4D65-B1A1-BAED44F39513}"/>
              </a:ext>
            </a:extLst>
          </p:cNvPr>
          <p:cNvSpPr txBox="1"/>
          <p:nvPr/>
        </p:nvSpPr>
        <p:spPr>
          <a:xfrm>
            <a:off x="6324600" y="267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AS3</a:t>
            </a:r>
          </a:p>
        </p:txBody>
      </p:sp>
      <p:pic>
        <p:nvPicPr>
          <p:cNvPr id="12" name="Picture 11" descr="Juniper_logical Router.png">
            <a:extLst>
              <a:ext uri="{FF2B5EF4-FFF2-40B4-BE49-F238E27FC236}">
                <a16:creationId xmlns:a16="http://schemas.microsoft.com/office/drawing/2014/main" id="{63DBA663-66CC-4F99-B3C5-E09D711A0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300412" cy="300412"/>
          </a:xfrm>
          <a:prstGeom prst="rect">
            <a:avLst/>
          </a:prstGeom>
        </p:spPr>
      </p:pic>
      <p:pic>
        <p:nvPicPr>
          <p:cNvPr id="13" name="Picture 12" descr="Juniper_logical Router.png">
            <a:extLst>
              <a:ext uri="{FF2B5EF4-FFF2-40B4-BE49-F238E27FC236}">
                <a16:creationId xmlns:a16="http://schemas.microsoft.com/office/drawing/2014/main" id="{B4B6A93A-CCD0-4A31-B577-084FDD799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11" y="2438400"/>
            <a:ext cx="300412" cy="300412"/>
          </a:xfrm>
          <a:prstGeom prst="rect">
            <a:avLst/>
          </a:prstGeom>
        </p:spPr>
      </p:pic>
      <p:pic>
        <p:nvPicPr>
          <p:cNvPr id="14" name="Picture 13" descr="Juniper_logical Router.png">
            <a:extLst>
              <a:ext uri="{FF2B5EF4-FFF2-40B4-BE49-F238E27FC236}">
                <a16:creationId xmlns:a16="http://schemas.microsoft.com/office/drawing/2014/main" id="{CFC9973D-45F4-4740-8B5F-958CE0FC3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11" y="3048000"/>
            <a:ext cx="300412" cy="300412"/>
          </a:xfrm>
          <a:prstGeom prst="rect">
            <a:avLst/>
          </a:prstGeom>
        </p:spPr>
      </p:pic>
      <p:pic>
        <p:nvPicPr>
          <p:cNvPr id="15" name="Picture 14" descr="Juniper_logical Router.png">
            <a:extLst>
              <a:ext uri="{FF2B5EF4-FFF2-40B4-BE49-F238E27FC236}">
                <a16:creationId xmlns:a16="http://schemas.microsoft.com/office/drawing/2014/main" id="{7D023FDF-CBD7-4F52-910C-1AD9063EA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0"/>
            <a:ext cx="300412" cy="3004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A8107E-47EA-4305-8571-646E0C1893C0}"/>
              </a:ext>
            </a:extLst>
          </p:cNvPr>
          <p:cNvSpPr txBox="1"/>
          <p:nvPr/>
        </p:nvSpPr>
        <p:spPr>
          <a:xfrm>
            <a:off x="6096000" y="236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90DD0-8FAC-480A-A155-7426192AA422}"/>
              </a:ext>
            </a:extLst>
          </p:cNvPr>
          <p:cNvSpPr txBox="1"/>
          <p:nvPr/>
        </p:nvSpPr>
        <p:spPr>
          <a:xfrm>
            <a:off x="6858000" y="236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D3E24-8C55-4672-8579-8EB3BD7358FA}"/>
              </a:ext>
            </a:extLst>
          </p:cNvPr>
          <p:cNvSpPr txBox="1"/>
          <p:nvPr/>
        </p:nvSpPr>
        <p:spPr>
          <a:xfrm>
            <a:off x="6096000" y="2971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DA0BFD-C550-40CE-BC9E-ECCE587F8CB1}"/>
              </a:ext>
            </a:extLst>
          </p:cNvPr>
          <p:cNvSpPr txBox="1"/>
          <p:nvPr/>
        </p:nvSpPr>
        <p:spPr>
          <a:xfrm>
            <a:off x="6781800" y="2983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C1D35-8F8D-4A46-AC69-305839EFC887}"/>
              </a:ext>
            </a:extLst>
          </p:cNvPr>
          <p:cNvSpPr txBox="1"/>
          <p:nvPr/>
        </p:nvSpPr>
        <p:spPr>
          <a:xfrm>
            <a:off x="1752600" y="273153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E2F1FD-D2B5-4251-B1B9-1E3B592C539E}"/>
              </a:ext>
            </a:extLst>
          </p:cNvPr>
          <p:cNvSpPr txBox="1"/>
          <p:nvPr/>
        </p:nvSpPr>
        <p:spPr>
          <a:xfrm>
            <a:off x="7162800" y="269480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pic>
        <p:nvPicPr>
          <p:cNvPr id="22" name="Picture 21" descr="Juniper_logical Router.png">
            <a:extLst>
              <a:ext uri="{FF2B5EF4-FFF2-40B4-BE49-F238E27FC236}">
                <a16:creationId xmlns:a16="http://schemas.microsoft.com/office/drawing/2014/main" id="{9426720F-F398-4EF2-BF52-78211F75D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300412" cy="300412"/>
          </a:xfrm>
          <a:prstGeom prst="rect">
            <a:avLst/>
          </a:prstGeom>
        </p:spPr>
      </p:pic>
      <p:pic>
        <p:nvPicPr>
          <p:cNvPr id="23" name="Picture 22" descr="Juniper_logical Router.png">
            <a:extLst>
              <a:ext uri="{FF2B5EF4-FFF2-40B4-BE49-F238E27FC236}">
                <a16:creationId xmlns:a16="http://schemas.microsoft.com/office/drawing/2014/main" id="{A1B818A7-EA76-424F-9E7B-2910D53E8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88" y="3048000"/>
            <a:ext cx="300412" cy="300412"/>
          </a:xfrm>
          <a:prstGeom prst="rect">
            <a:avLst/>
          </a:prstGeom>
        </p:spPr>
      </p:pic>
      <p:pic>
        <p:nvPicPr>
          <p:cNvPr id="24" name="Picture 23" descr="Juniper_logical Router.png">
            <a:extLst>
              <a:ext uri="{FF2B5EF4-FFF2-40B4-BE49-F238E27FC236}">
                <a16:creationId xmlns:a16="http://schemas.microsoft.com/office/drawing/2014/main" id="{82C4B88A-DDC2-4C7A-8F0C-B43731E6D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00412" cy="300412"/>
          </a:xfrm>
          <a:prstGeom prst="rect">
            <a:avLst/>
          </a:prstGeom>
        </p:spPr>
      </p:pic>
      <p:pic>
        <p:nvPicPr>
          <p:cNvPr id="25" name="Picture 24" descr="Juniper_logical Router.png">
            <a:extLst>
              <a:ext uri="{FF2B5EF4-FFF2-40B4-BE49-F238E27FC236}">
                <a16:creationId xmlns:a16="http://schemas.microsoft.com/office/drawing/2014/main" id="{3381F86F-1C02-450A-85D9-96FBF0341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6588"/>
            <a:ext cx="300412" cy="300412"/>
          </a:xfrm>
          <a:prstGeom prst="rect">
            <a:avLst/>
          </a:prstGeom>
        </p:spPr>
      </p:pic>
      <p:pic>
        <p:nvPicPr>
          <p:cNvPr id="26" name="Picture 25" descr="Juniper_logical Router.png">
            <a:extLst>
              <a:ext uri="{FF2B5EF4-FFF2-40B4-BE49-F238E27FC236}">
                <a16:creationId xmlns:a16="http://schemas.microsoft.com/office/drawing/2014/main" id="{66A388CB-1F17-4C48-8687-09D69526F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300412" cy="300412"/>
          </a:xfrm>
          <a:prstGeom prst="rect">
            <a:avLst/>
          </a:prstGeom>
        </p:spPr>
      </p:pic>
      <p:pic>
        <p:nvPicPr>
          <p:cNvPr id="27" name="Picture 26" descr="Juniper_logical Router.png">
            <a:extLst>
              <a:ext uri="{FF2B5EF4-FFF2-40B4-BE49-F238E27FC236}">
                <a16:creationId xmlns:a16="http://schemas.microsoft.com/office/drawing/2014/main" id="{9F893627-AA11-43E5-BA89-917CF4337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300412" cy="300412"/>
          </a:xfrm>
          <a:prstGeom prst="rect">
            <a:avLst/>
          </a:prstGeom>
        </p:spPr>
      </p:pic>
      <p:pic>
        <p:nvPicPr>
          <p:cNvPr id="28" name="Picture 27" descr="Juniper_logical Router.png">
            <a:extLst>
              <a:ext uri="{FF2B5EF4-FFF2-40B4-BE49-F238E27FC236}">
                <a16:creationId xmlns:a16="http://schemas.microsoft.com/office/drawing/2014/main" id="{9E3F0EE1-576D-4256-A83C-0FA37075C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52388"/>
            <a:ext cx="300412" cy="300412"/>
          </a:xfrm>
          <a:prstGeom prst="rect">
            <a:avLst/>
          </a:prstGeom>
        </p:spPr>
      </p:pic>
      <p:pic>
        <p:nvPicPr>
          <p:cNvPr id="29" name="Picture 28" descr="Juniper_logical Router.png">
            <a:extLst>
              <a:ext uri="{FF2B5EF4-FFF2-40B4-BE49-F238E27FC236}">
                <a16:creationId xmlns:a16="http://schemas.microsoft.com/office/drawing/2014/main" id="{86D896C2-AAE4-442B-9EF0-0600FA505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52388"/>
            <a:ext cx="300412" cy="30041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0A896B-5784-490F-B100-F5757EB9E108}"/>
              </a:ext>
            </a:extLst>
          </p:cNvPr>
          <p:cNvSpPr txBox="1"/>
          <p:nvPr/>
        </p:nvSpPr>
        <p:spPr>
          <a:xfrm>
            <a:off x="2971800" y="27432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ASBR1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14B909-6F8C-451F-824F-F8A5BECA56AB}"/>
              </a:ext>
            </a:extLst>
          </p:cNvPr>
          <p:cNvSpPr txBox="1"/>
          <p:nvPr/>
        </p:nvSpPr>
        <p:spPr>
          <a:xfrm>
            <a:off x="3581400" y="27432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ASBR2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8D269-09CC-436F-80B7-8BBF137BD231}"/>
              </a:ext>
            </a:extLst>
          </p:cNvPr>
          <p:cNvSpPr txBox="1"/>
          <p:nvPr/>
        </p:nvSpPr>
        <p:spPr>
          <a:xfrm>
            <a:off x="5029200" y="269480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ASBR3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342AA-7B4B-4367-8C66-371382E8A236}"/>
              </a:ext>
            </a:extLst>
          </p:cNvPr>
          <p:cNvSpPr txBox="1"/>
          <p:nvPr/>
        </p:nvSpPr>
        <p:spPr>
          <a:xfrm>
            <a:off x="5562600" y="269480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ASBR4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0A8A5A-F13D-43C6-A9A8-2A7658A47DE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791200" y="2546866"/>
            <a:ext cx="304800" cy="424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D43A0F-6D8B-46CC-99F0-97388ACBC89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248401" y="2588606"/>
            <a:ext cx="588710" cy="2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B94FB6-96F1-40D1-928A-7E4471EDCDAF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7086600" y="2546866"/>
            <a:ext cx="228600" cy="309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D05EF27A-692C-4C22-BE8F-CD5B95C0835F}"/>
              </a:ext>
            </a:extLst>
          </p:cNvPr>
          <p:cNvSpPr/>
          <p:nvPr/>
        </p:nvSpPr>
        <p:spPr>
          <a:xfrm>
            <a:off x="7315200" y="2856289"/>
            <a:ext cx="457200" cy="26344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BB2ADD9-AFFC-4565-B633-D1C7621E333B}"/>
              </a:ext>
            </a:extLst>
          </p:cNvPr>
          <p:cNvSpPr/>
          <p:nvPr/>
        </p:nvSpPr>
        <p:spPr>
          <a:xfrm>
            <a:off x="5562600" y="2971801"/>
            <a:ext cx="457200" cy="26344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6CFBF4-F175-4641-AFA0-13C0B40B4DD0}"/>
              </a:ext>
            </a:extLst>
          </p:cNvPr>
          <p:cNvSpPr/>
          <p:nvPr/>
        </p:nvSpPr>
        <p:spPr>
          <a:xfrm>
            <a:off x="5029200" y="2971801"/>
            <a:ext cx="457200" cy="26344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5B94C3D-A29B-4C00-B9E7-307B7015AFDA}"/>
              </a:ext>
            </a:extLst>
          </p:cNvPr>
          <p:cNvSpPr/>
          <p:nvPr/>
        </p:nvSpPr>
        <p:spPr>
          <a:xfrm>
            <a:off x="3657600" y="2971801"/>
            <a:ext cx="457200" cy="26344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16D787E-CAB2-43CE-84ED-49CBCAAC5B4E}"/>
              </a:ext>
            </a:extLst>
          </p:cNvPr>
          <p:cNvSpPr/>
          <p:nvPr/>
        </p:nvSpPr>
        <p:spPr>
          <a:xfrm>
            <a:off x="3048000" y="2971801"/>
            <a:ext cx="457200" cy="26344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9399A7B-D60C-4CDF-8265-75075B1823D4}"/>
              </a:ext>
            </a:extLst>
          </p:cNvPr>
          <p:cNvSpPr/>
          <p:nvPr/>
        </p:nvSpPr>
        <p:spPr>
          <a:xfrm>
            <a:off x="1752600" y="2971801"/>
            <a:ext cx="457200" cy="26344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F5643B29-815D-47B3-9520-EF6859D01773}"/>
              </a:ext>
            </a:extLst>
          </p:cNvPr>
          <p:cNvSpPr/>
          <p:nvPr/>
        </p:nvSpPr>
        <p:spPr>
          <a:xfrm>
            <a:off x="5308723" y="1752601"/>
            <a:ext cx="533278" cy="1629703"/>
          </a:xfrm>
          <a:prstGeom prst="arc">
            <a:avLst>
              <a:gd name="adj1" fmla="val 11485350"/>
              <a:gd name="adj2" fmla="val 2128797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A8E4C697-69AF-4CA1-9109-78A6A8B6A358}"/>
              </a:ext>
            </a:extLst>
          </p:cNvPr>
          <p:cNvSpPr/>
          <p:nvPr/>
        </p:nvSpPr>
        <p:spPr>
          <a:xfrm>
            <a:off x="5789404" y="1905001"/>
            <a:ext cx="1754397" cy="1629703"/>
          </a:xfrm>
          <a:prstGeom prst="arc">
            <a:avLst>
              <a:gd name="adj1" fmla="val 11485350"/>
              <a:gd name="adj2" fmla="val 2128797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93AA4AE7-5537-4F6B-866B-BAAE53398839}"/>
              </a:ext>
            </a:extLst>
          </p:cNvPr>
          <p:cNvSpPr/>
          <p:nvPr/>
        </p:nvSpPr>
        <p:spPr>
          <a:xfrm>
            <a:off x="3149600" y="1828141"/>
            <a:ext cx="660278" cy="1401762"/>
          </a:xfrm>
          <a:prstGeom prst="arc">
            <a:avLst>
              <a:gd name="adj1" fmla="val 11485350"/>
              <a:gd name="adj2" fmla="val 2128797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F8858AB6-CF3E-46FE-B735-C5873AB0940A}"/>
              </a:ext>
            </a:extLst>
          </p:cNvPr>
          <p:cNvSpPr/>
          <p:nvPr/>
        </p:nvSpPr>
        <p:spPr>
          <a:xfrm>
            <a:off x="3810001" y="1799298"/>
            <a:ext cx="1525797" cy="1629703"/>
          </a:xfrm>
          <a:prstGeom prst="arc">
            <a:avLst>
              <a:gd name="adj1" fmla="val 11485350"/>
              <a:gd name="adj2" fmla="val 2128797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EFD648B8-1548-4188-B6FD-370A873F446C}"/>
              </a:ext>
            </a:extLst>
          </p:cNvPr>
          <p:cNvSpPr/>
          <p:nvPr/>
        </p:nvSpPr>
        <p:spPr>
          <a:xfrm>
            <a:off x="1828801" y="1799298"/>
            <a:ext cx="1297197" cy="1629703"/>
          </a:xfrm>
          <a:prstGeom prst="arc">
            <a:avLst>
              <a:gd name="adj1" fmla="val 11485350"/>
              <a:gd name="adj2" fmla="val 2128797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289689-E2C5-4889-BD55-F0921E9A695B}"/>
              </a:ext>
            </a:extLst>
          </p:cNvPr>
          <p:cNvSpPr txBox="1"/>
          <p:nvPr/>
        </p:nvSpPr>
        <p:spPr>
          <a:xfrm>
            <a:off x="7433733" y="1430129"/>
            <a:ext cx="89564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PE2</a:t>
            </a:r>
          </a:p>
          <a:p>
            <a:r>
              <a:rPr lang="en-US" sz="800" dirty="0"/>
              <a:t>RD: RD1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L1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; PE2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31B9AC5-5897-4648-9591-F9A342DD4A75}"/>
              </a:ext>
            </a:extLst>
          </p:cNvPr>
          <p:cNvSpPr txBox="1"/>
          <p:nvPr/>
        </p:nvSpPr>
        <p:spPr>
          <a:xfrm>
            <a:off x="5613399" y="1346199"/>
            <a:ext cx="99060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PE2</a:t>
            </a:r>
          </a:p>
          <a:p>
            <a:r>
              <a:rPr lang="en-US" sz="800" dirty="0"/>
              <a:t>RD: RD1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L2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: ASBR4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53B1EE7-2870-441D-9CAC-9D8F37D98509}"/>
              </a:ext>
            </a:extLst>
          </p:cNvPr>
          <p:cNvSpPr txBox="1"/>
          <p:nvPr/>
        </p:nvSpPr>
        <p:spPr>
          <a:xfrm>
            <a:off x="4648199" y="1349514"/>
            <a:ext cx="99060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PE2</a:t>
            </a:r>
          </a:p>
          <a:p>
            <a:r>
              <a:rPr lang="en-US" sz="800" dirty="0"/>
              <a:t>RD: RD1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L3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: ASBR3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3B0580C-CAB7-4E10-9FF2-CABE1C899F85}"/>
              </a:ext>
            </a:extLst>
          </p:cNvPr>
          <p:cNvSpPr txBox="1"/>
          <p:nvPr/>
        </p:nvSpPr>
        <p:spPr>
          <a:xfrm>
            <a:off x="3352800" y="1346202"/>
            <a:ext cx="99060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PE2</a:t>
            </a:r>
          </a:p>
          <a:p>
            <a:r>
              <a:rPr lang="en-US" sz="800" dirty="0"/>
              <a:t>RD: RD1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L4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: ASBR2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C457F1-1D5B-4990-B94D-80B05E6A059B}"/>
              </a:ext>
            </a:extLst>
          </p:cNvPr>
          <p:cNvSpPr txBox="1"/>
          <p:nvPr/>
        </p:nvSpPr>
        <p:spPr>
          <a:xfrm>
            <a:off x="2345266" y="1341047"/>
            <a:ext cx="99060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Prefix : PE2</a:t>
            </a:r>
          </a:p>
          <a:p>
            <a:r>
              <a:rPr lang="en-US" sz="800" dirty="0"/>
              <a:t>RD: RD1</a:t>
            </a:r>
          </a:p>
          <a:p>
            <a:r>
              <a:rPr lang="en-US" sz="800" dirty="0"/>
              <a:t>RT: red</a:t>
            </a:r>
          </a:p>
          <a:p>
            <a:r>
              <a:rPr lang="en-US" sz="800" dirty="0"/>
              <a:t>Label: L5</a:t>
            </a:r>
          </a:p>
          <a:p>
            <a:r>
              <a:rPr lang="en-US" sz="800" dirty="0" err="1"/>
              <a:t>Nexthop</a:t>
            </a:r>
            <a:r>
              <a:rPr lang="en-US" sz="800" dirty="0"/>
              <a:t>: ASBR1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10850A-B083-4E9B-A687-4475F8FE3131}"/>
              </a:ext>
            </a:extLst>
          </p:cNvPr>
          <p:cNvSpPr/>
          <p:nvPr/>
        </p:nvSpPr>
        <p:spPr>
          <a:xfrm>
            <a:off x="1903572" y="5315713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365AFA2-02E7-480C-89D4-29625DC94BBD}"/>
              </a:ext>
            </a:extLst>
          </p:cNvPr>
          <p:cNvSpPr/>
          <p:nvPr/>
        </p:nvSpPr>
        <p:spPr>
          <a:xfrm>
            <a:off x="1897476" y="5029201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D23B85-DD28-4F0E-A3E7-93CF9502DACB}"/>
              </a:ext>
            </a:extLst>
          </p:cNvPr>
          <p:cNvSpPr/>
          <p:nvPr/>
        </p:nvSpPr>
        <p:spPr>
          <a:xfrm>
            <a:off x="1903572" y="4742689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B0D3B0-1CB4-49F7-839C-096327F9F685}"/>
              </a:ext>
            </a:extLst>
          </p:cNvPr>
          <p:cNvSpPr/>
          <p:nvPr/>
        </p:nvSpPr>
        <p:spPr>
          <a:xfrm>
            <a:off x="1903572" y="4450081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54723E6-E872-4412-B137-9111FF83CF05}"/>
              </a:ext>
            </a:extLst>
          </p:cNvPr>
          <p:cNvSpPr txBox="1"/>
          <p:nvPr/>
        </p:nvSpPr>
        <p:spPr>
          <a:xfrm>
            <a:off x="1958008" y="532790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EB87B85-4838-4160-97A7-90A1C3FD4995}"/>
              </a:ext>
            </a:extLst>
          </p:cNvPr>
          <p:cNvSpPr txBox="1"/>
          <p:nvPr/>
        </p:nvSpPr>
        <p:spPr>
          <a:xfrm>
            <a:off x="2195752" y="506577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321CDF9-F3A1-49C0-9867-32E0A5D3319A}"/>
              </a:ext>
            </a:extLst>
          </p:cNvPr>
          <p:cNvSpPr txBox="1"/>
          <p:nvPr/>
        </p:nvSpPr>
        <p:spPr>
          <a:xfrm>
            <a:off x="2189656" y="479145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95B3FC7-3B3F-41E6-A70E-A776A9862A1E}"/>
              </a:ext>
            </a:extLst>
          </p:cNvPr>
          <p:cNvSpPr txBox="1"/>
          <p:nvPr/>
        </p:nvSpPr>
        <p:spPr>
          <a:xfrm>
            <a:off x="1951912" y="4480560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IGP label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1A0639-4BB9-4E15-947E-B77E9A780CE9}"/>
              </a:ext>
            </a:extLst>
          </p:cNvPr>
          <p:cNvSpPr/>
          <p:nvPr/>
        </p:nvSpPr>
        <p:spPr>
          <a:xfrm>
            <a:off x="3043524" y="5334001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3439232-6C90-406C-8E5C-2213CE18AB33}"/>
              </a:ext>
            </a:extLst>
          </p:cNvPr>
          <p:cNvSpPr/>
          <p:nvPr/>
        </p:nvSpPr>
        <p:spPr>
          <a:xfrm>
            <a:off x="3037428" y="5047489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5E8518B-0FBB-4F91-A791-29EBADF90573}"/>
              </a:ext>
            </a:extLst>
          </p:cNvPr>
          <p:cNvSpPr/>
          <p:nvPr/>
        </p:nvSpPr>
        <p:spPr>
          <a:xfrm>
            <a:off x="3043524" y="4760977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447847-85D0-44E7-9FC6-229485B7B948}"/>
              </a:ext>
            </a:extLst>
          </p:cNvPr>
          <p:cNvSpPr txBox="1"/>
          <p:nvPr/>
        </p:nvSpPr>
        <p:spPr>
          <a:xfrm>
            <a:off x="3097960" y="534619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9092891-7E70-4B13-8EEF-9961A0EDDDA2}"/>
              </a:ext>
            </a:extLst>
          </p:cNvPr>
          <p:cNvSpPr txBox="1"/>
          <p:nvPr/>
        </p:nvSpPr>
        <p:spPr>
          <a:xfrm>
            <a:off x="3335704" y="508406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5024024-F20E-4E70-8BCA-AF5824B7CB38}"/>
              </a:ext>
            </a:extLst>
          </p:cNvPr>
          <p:cNvSpPr txBox="1"/>
          <p:nvPr/>
        </p:nvSpPr>
        <p:spPr>
          <a:xfrm>
            <a:off x="3329608" y="480974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L4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DF5CCE3-3E5A-45EE-8B94-1C843019DFB0}"/>
              </a:ext>
            </a:extLst>
          </p:cNvPr>
          <p:cNvSpPr/>
          <p:nvPr/>
        </p:nvSpPr>
        <p:spPr>
          <a:xfrm>
            <a:off x="4140804" y="5334001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7592207-4AD0-42C3-8BA0-8AF4CC88D9DD}"/>
              </a:ext>
            </a:extLst>
          </p:cNvPr>
          <p:cNvSpPr/>
          <p:nvPr/>
        </p:nvSpPr>
        <p:spPr>
          <a:xfrm>
            <a:off x="4134708" y="5047489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771FD2C-8146-4759-8359-D4DF122196F7}"/>
              </a:ext>
            </a:extLst>
          </p:cNvPr>
          <p:cNvSpPr/>
          <p:nvPr/>
        </p:nvSpPr>
        <p:spPr>
          <a:xfrm>
            <a:off x="4140804" y="4760977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EFBC202-7713-4F7B-A61F-622EE1075007}"/>
              </a:ext>
            </a:extLst>
          </p:cNvPr>
          <p:cNvSpPr/>
          <p:nvPr/>
        </p:nvSpPr>
        <p:spPr>
          <a:xfrm>
            <a:off x="4140804" y="4468369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C9A6EEE-66FC-43B6-BC3A-8A2DBC403439}"/>
              </a:ext>
            </a:extLst>
          </p:cNvPr>
          <p:cNvSpPr txBox="1"/>
          <p:nvPr/>
        </p:nvSpPr>
        <p:spPr>
          <a:xfrm>
            <a:off x="4195240" y="534619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7F7BC66-A2B8-4007-BFFA-A73E2F717AE1}"/>
              </a:ext>
            </a:extLst>
          </p:cNvPr>
          <p:cNvSpPr txBox="1"/>
          <p:nvPr/>
        </p:nvSpPr>
        <p:spPr>
          <a:xfrm>
            <a:off x="4432984" y="508406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3697B1A-77BE-42BE-90DE-EE01BFB163B6}"/>
              </a:ext>
            </a:extLst>
          </p:cNvPr>
          <p:cNvSpPr txBox="1"/>
          <p:nvPr/>
        </p:nvSpPr>
        <p:spPr>
          <a:xfrm>
            <a:off x="4426888" y="480974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L3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D1C3F6D-B815-4A81-BCFB-5F5FF9F4B386}"/>
              </a:ext>
            </a:extLst>
          </p:cNvPr>
          <p:cNvSpPr/>
          <p:nvPr/>
        </p:nvSpPr>
        <p:spPr>
          <a:xfrm>
            <a:off x="5187697" y="5343145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27135A4-82C5-43D5-9F47-E971329329C9}"/>
              </a:ext>
            </a:extLst>
          </p:cNvPr>
          <p:cNvSpPr/>
          <p:nvPr/>
        </p:nvSpPr>
        <p:spPr>
          <a:xfrm>
            <a:off x="5181601" y="5056633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76F7DB2-01A1-4209-ADA2-F523174A3FF9}"/>
              </a:ext>
            </a:extLst>
          </p:cNvPr>
          <p:cNvSpPr/>
          <p:nvPr/>
        </p:nvSpPr>
        <p:spPr>
          <a:xfrm>
            <a:off x="5187697" y="4770121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7998D27-6C27-473C-B7EB-2219072906D7}"/>
              </a:ext>
            </a:extLst>
          </p:cNvPr>
          <p:cNvSpPr txBox="1"/>
          <p:nvPr/>
        </p:nvSpPr>
        <p:spPr>
          <a:xfrm>
            <a:off x="5242133" y="535533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34F425B-B660-437D-9DE5-F59D69D66DBD}"/>
              </a:ext>
            </a:extLst>
          </p:cNvPr>
          <p:cNvSpPr txBox="1"/>
          <p:nvPr/>
        </p:nvSpPr>
        <p:spPr>
          <a:xfrm>
            <a:off x="5479877" y="5093208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C28F5ED-2D51-4952-BDC8-F2ECA4A2E89F}"/>
              </a:ext>
            </a:extLst>
          </p:cNvPr>
          <p:cNvSpPr txBox="1"/>
          <p:nvPr/>
        </p:nvSpPr>
        <p:spPr>
          <a:xfrm>
            <a:off x="5473781" y="4818888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L2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2CD6A0B-5A05-494A-B92B-082557BF84E9}"/>
              </a:ext>
            </a:extLst>
          </p:cNvPr>
          <p:cNvSpPr/>
          <p:nvPr/>
        </p:nvSpPr>
        <p:spPr>
          <a:xfrm>
            <a:off x="6181345" y="5361433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59FBE1D-3C40-4B7A-BC23-BA19C24FDEBF}"/>
              </a:ext>
            </a:extLst>
          </p:cNvPr>
          <p:cNvSpPr/>
          <p:nvPr/>
        </p:nvSpPr>
        <p:spPr>
          <a:xfrm>
            <a:off x="6175249" y="5074921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59DC4AD-CD33-45DF-B59E-8A477A070AF0}"/>
              </a:ext>
            </a:extLst>
          </p:cNvPr>
          <p:cNvSpPr/>
          <p:nvPr/>
        </p:nvSpPr>
        <p:spPr>
          <a:xfrm>
            <a:off x="6181345" y="4788409"/>
            <a:ext cx="924973" cy="276971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403E396-A4F2-4E63-85D1-F71DA744B332}"/>
              </a:ext>
            </a:extLst>
          </p:cNvPr>
          <p:cNvSpPr/>
          <p:nvPr/>
        </p:nvSpPr>
        <p:spPr>
          <a:xfrm>
            <a:off x="6181345" y="4495801"/>
            <a:ext cx="924973" cy="276971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C56C85F-3306-4C82-ACC5-1963890FC39E}"/>
              </a:ext>
            </a:extLst>
          </p:cNvPr>
          <p:cNvSpPr txBox="1"/>
          <p:nvPr/>
        </p:nvSpPr>
        <p:spPr>
          <a:xfrm>
            <a:off x="6235781" y="537362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6EB5ECA-3493-443B-934A-F4E55B5EF95A}"/>
              </a:ext>
            </a:extLst>
          </p:cNvPr>
          <p:cNvSpPr txBox="1"/>
          <p:nvPr/>
        </p:nvSpPr>
        <p:spPr>
          <a:xfrm>
            <a:off x="6473525" y="511149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66E5725-A0FC-4059-9D4D-D6E0498308E2}"/>
              </a:ext>
            </a:extLst>
          </p:cNvPr>
          <p:cNvSpPr txBox="1"/>
          <p:nvPr/>
        </p:nvSpPr>
        <p:spPr>
          <a:xfrm>
            <a:off x="6467429" y="4837176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B76129D-E2A7-4C25-ACDD-CC0CCC4CC4E5}"/>
              </a:ext>
            </a:extLst>
          </p:cNvPr>
          <p:cNvSpPr txBox="1"/>
          <p:nvPr/>
        </p:nvSpPr>
        <p:spPr>
          <a:xfrm>
            <a:off x="6229685" y="4526280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Flex-algo label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007ED10-8865-4595-B80E-D752389A911F}"/>
              </a:ext>
            </a:extLst>
          </p:cNvPr>
          <p:cNvSpPr/>
          <p:nvPr/>
        </p:nvSpPr>
        <p:spPr>
          <a:xfrm>
            <a:off x="7394449" y="5318761"/>
            <a:ext cx="924973" cy="27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B34E5E1-1BE0-4E89-9180-EC960C4692AD}"/>
              </a:ext>
            </a:extLst>
          </p:cNvPr>
          <p:cNvSpPr/>
          <p:nvPr/>
        </p:nvSpPr>
        <p:spPr>
          <a:xfrm>
            <a:off x="7388353" y="5032249"/>
            <a:ext cx="924973" cy="2769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9451310-3FED-4ECD-B68A-5DEAC7064F61}"/>
              </a:ext>
            </a:extLst>
          </p:cNvPr>
          <p:cNvSpPr txBox="1"/>
          <p:nvPr/>
        </p:nvSpPr>
        <p:spPr>
          <a:xfrm>
            <a:off x="7448885" y="5330952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packet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129CC64-D3B2-47CA-B7C6-B9518B8BF0E9}"/>
              </a:ext>
            </a:extLst>
          </p:cNvPr>
          <p:cNvSpPr txBox="1"/>
          <p:nvPr/>
        </p:nvSpPr>
        <p:spPr>
          <a:xfrm>
            <a:off x="7686629" y="5068824"/>
            <a:ext cx="833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Lv1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A469B25-2081-4C1A-A265-16026BB60A9B}"/>
              </a:ext>
            </a:extLst>
          </p:cNvPr>
          <p:cNvSpPr txBox="1"/>
          <p:nvPr/>
        </p:nvSpPr>
        <p:spPr>
          <a:xfrm>
            <a:off x="4180428" y="4495800"/>
            <a:ext cx="10773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IGP label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DF2C5C0-7575-4D30-8C1A-8CA4D11126C5}"/>
              </a:ext>
            </a:extLst>
          </p:cNvPr>
          <p:cNvSpPr txBox="1"/>
          <p:nvPr/>
        </p:nvSpPr>
        <p:spPr>
          <a:xfrm>
            <a:off x="8864601" y="3048001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AS1 and AS2 do not need to create Red Transport Tunnel. BGP-CT will use best effort paths in AS1 and AS2</a:t>
            </a:r>
          </a:p>
        </p:txBody>
      </p:sp>
    </p:spTree>
    <p:extLst>
      <p:ext uri="{BB962C8B-B14F-4D97-AF65-F5344CB8AC3E}">
        <p14:creationId xmlns:p14="http://schemas.microsoft.com/office/powerpoint/2010/main" val="422077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USECASES: E2E LOW LATENCY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16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88F92E8-713E-4E0A-8CE9-E0D02D9AFE0B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3E8AF4-D5C7-4370-993C-58B925F81511}"/>
              </a:ext>
            </a:extLst>
          </p:cNvPr>
          <p:cNvGrpSpPr/>
          <p:nvPr/>
        </p:nvGrpSpPr>
        <p:grpSpPr>
          <a:xfrm>
            <a:off x="212561" y="2534703"/>
            <a:ext cx="7399920" cy="1950384"/>
            <a:chOff x="1038306" y="1785776"/>
            <a:chExt cx="5549940" cy="1462788"/>
          </a:xfrm>
        </p:grpSpPr>
        <p:pic>
          <p:nvPicPr>
            <p:cNvPr id="7" name="Picture 6" descr="cloud_OL.png">
              <a:extLst>
                <a:ext uri="{FF2B5EF4-FFF2-40B4-BE49-F238E27FC236}">
                  <a16:creationId xmlns:a16="http://schemas.microsoft.com/office/drawing/2014/main" id="{C7BE47E3-FB06-46AC-8A2D-5162CEEE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8" name="Picture 7" descr="cloud_OL.png">
              <a:extLst>
                <a:ext uri="{FF2B5EF4-FFF2-40B4-BE49-F238E27FC236}">
                  <a16:creationId xmlns:a16="http://schemas.microsoft.com/office/drawing/2014/main" id="{7CE91E19-A75A-42D6-992C-A96A43E75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9" name="Picture 8" descr="cloud_OL.png">
              <a:extLst>
                <a:ext uri="{FF2B5EF4-FFF2-40B4-BE49-F238E27FC236}">
                  <a16:creationId xmlns:a16="http://schemas.microsoft.com/office/drawing/2014/main" id="{A91FB45E-423B-4285-AEB7-830BE3D26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" name="Picture 9" descr="Generic Router 1.png">
              <a:extLst>
                <a:ext uri="{FF2B5EF4-FFF2-40B4-BE49-F238E27FC236}">
                  <a16:creationId xmlns:a16="http://schemas.microsoft.com/office/drawing/2014/main" id="{424560B3-9744-459A-9636-BAA065FEB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1" name="Picture 10" descr="Generic Router 1.png">
              <a:extLst>
                <a:ext uri="{FF2B5EF4-FFF2-40B4-BE49-F238E27FC236}">
                  <a16:creationId xmlns:a16="http://schemas.microsoft.com/office/drawing/2014/main" id="{8D8568D5-7D8F-4104-B0CC-ECD719487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A7E582-1A26-4313-84BA-8EE2D5A288F6}"/>
                </a:ext>
              </a:extLst>
            </p:cNvPr>
            <p:cNvSpPr/>
            <p:nvPr/>
          </p:nvSpPr>
          <p:spPr>
            <a:xfrm>
              <a:off x="3258124" y="2310096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0FB637-10F7-4ED0-B694-CEEBB5883DA0}"/>
                </a:ext>
              </a:extLst>
            </p:cNvPr>
            <p:cNvSpPr/>
            <p:nvPr/>
          </p:nvSpPr>
          <p:spPr>
            <a:xfrm>
              <a:off x="1320099" y="2719669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35CA5F-CAB5-4F38-89B8-6D3835047065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071F16-1666-4943-9A2C-A6D59D3CB9A1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11525" cy="1109321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27B99E-23CF-4B90-868A-BB41B9CB51D7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16846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Generic Router 1.png">
              <a:extLst>
                <a:ext uri="{FF2B5EF4-FFF2-40B4-BE49-F238E27FC236}">
                  <a16:creationId xmlns:a16="http://schemas.microsoft.com/office/drawing/2014/main" id="{BA96EC92-4154-4764-A995-D19EFA60A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26" name="Picture 25" descr="Generic Router 1.png">
              <a:extLst>
                <a:ext uri="{FF2B5EF4-FFF2-40B4-BE49-F238E27FC236}">
                  <a16:creationId xmlns:a16="http://schemas.microsoft.com/office/drawing/2014/main" id="{9FDE8656-414C-4E4C-90DF-B8748E2A9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</p:grpSp>
      <p:sp>
        <p:nvSpPr>
          <p:cNvPr id="30" name="Arc 29">
            <a:extLst>
              <a:ext uri="{FF2B5EF4-FFF2-40B4-BE49-F238E27FC236}">
                <a16:creationId xmlns:a16="http://schemas.microsoft.com/office/drawing/2014/main" id="{3B1CDFB6-2ACC-40F4-A22A-48E1806AF5A7}"/>
              </a:ext>
            </a:extLst>
          </p:cNvPr>
          <p:cNvSpPr/>
          <p:nvPr/>
        </p:nvSpPr>
        <p:spPr>
          <a:xfrm>
            <a:off x="79073" y="2682666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311DDF5-410F-4213-898B-FA3D8E44C440}"/>
              </a:ext>
            </a:extLst>
          </p:cNvPr>
          <p:cNvSpPr/>
          <p:nvPr/>
        </p:nvSpPr>
        <p:spPr>
          <a:xfrm>
            <a:off x="1785663" y="2444777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1F26D2B-1655-4876-8E5E-40881508F667}"/>
              </a:ext>
            </a:extLst>
          </p:cNvPr>
          <p:cNvSpPr/>
          <p:nvPr/>
        </p:nvSpPr>
        <p:spPr>
          <a:xfrm>
            <a:off x="2454492" y="2422334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0539C2F-32EE-468D-B175-6158470ED969}"/>
              </a:ext>
            </a:extLst>
          </p:cNvPr>
          <p:cNvSpPr/>
          <p:nvPr/>
        </p:nvSpPr>
        <p:spPr>
          <a:xfrm>
            <a:off x="5139708" y="2507968"/>
            <a:ext cx="764044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AC1B192-48C8-4556-ABAB-6EDD1B91B16B}"/>
              </a:ext>
            </a:extLst>
          </p:cNvPr>
          <p:cNvSpPr/>
          <p:nvPr/>
        </p:nvSpPr>
        <p:spPr>
          <a:xfrm>
            <a:off x="5920311" y="2439266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882962-39F1-4A24-9422-077962B4DA07}"/>
              </a:ext>
            </a:extLst>
          </p:cNvPr>
          <p:cNvSpPr txBox="1"/>
          <p:nvPr/>
        </p:nvSpPr>
        <p:spPr>
          <a:xfrm>
            <a:off x="583095" y="234964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F612FA-95B8-48D8-A96C-EF3F8ABC17C7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93AAD4-37E0-42A6-B798-5CEDFF2BF7B4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133A13-38AD-4A39-A965-2C7A544ED55D}"/>
              </a:ext>
            </a:extLst>
          </p:cNvPr>
          <p:cNvSpPr txBox="1"/>
          <p:nvPr/>
        </p:nvSpPr>
        <p:spPr>
          <a:xfrm>
            <a:off x="7036469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5AE4DD-0214-44CB-A618-CCBEF3BEAC2D}"/>
              </a:ext>
            </a:extLst>
          </p:cNvPr>
          <p:cNvSpPr txBox="1"/>
          <p:nvPr/>
        </p:nvSpPr>
        <p:spPr>
          <a:xfrm>
            <a:off x="7046525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40" name="Picture 39" descr="Juniper_logical Router.png">
            <a:extLst>
              <a:ext uri="{FF2B5EF4-FFF2-40B4-BE49-F238E27FC236}">
                <a16:creationId xmlns:a16="http://schemas.microsoft.com/office/drawing/2014/main" id="{10922D71-8C44-4EEC-BD2D-9DD35C357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FB26012-8898-4FC5-91A9-20E2793E8D3E}"/>
              </a:ext>
            </a:extLst>
          </p:cNvPr>
          <p:cNvSpPr txBox="1"/>
          <p:nvPr/>
        </p:nvSpPr>
        <p:spPr>
          <a:xfrm>
            <a:off x="1358287" y="3247761"/>
            <a:ext cx="94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dirty="0" err="1"/>
              <a:t>Agg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6760B8-CF18-4278-ADBF-1E0171673D42}"/>
              </a:ext>
            </a:extLst>
          </p:cNvPr>
          <p:cNvSpPr txBox="1"/>
          <p:nvPr/>
        </p:nvSpPr>
        <p:spPr>
          <a:xfrm>
            <a:off x="6083013" y="3305169"/>
            <a:ext cx="69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Agg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BF5D98-125C-43EE-8097-1D922649D486}"/>
              </a:ext>
            </a:extLst>
          </p:cNvPr>
          <p:cNvSpPr txBox="1"/>
          <p:nvPr/>
        </p:nvSpPr>
        <p:spPr>
          <a:xfrm>
            <a:off x="57481" y="2997180"/>
            <a:ext cx="9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A8FB98-F755-4BBF-AF00-40DB286B4B46}"/>
              </a:ext>
            </a:extLst>
          </p:cNvPr>
          <p:cNvSpPr txBox="1"/>
          <p:nvPr/>
        </p:nvSpPr>
        <p:spPr>
          <a:xfrm>
            <a:off x="6767448" y="2820152"/>
            <a:ext cx="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C68E37-4C1D-443A-AD3B-155351827BDC}"/>
              </a:ext>
            </a:extLst>
          </p:cNvPr>
          <p:cNvSpPr txBox="1"/>
          <p:nvPr/>
        </p:nvSpPr>
        <p:spPr>
          <a:xfrm>
            <a:off x="3535144" y="2208533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2E819E-9B6B-4334-8CFD-8190B02A4C55}"/>
              </a:ext>
            </a:extLst>
          </p:cNvPr>
          <p:cNvSpPr txBox="1"/>
          <p:nvPr/>
        </p:nvSpPr>
        <p:spPr>
          <a:xfrm>
            <a:off x="6306570" y="2270621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4BBF93-638D-4592-8870-779FB31E7474}"/>
              </a:ext>
            </a:extLst>
          </p:cNvPr>
          <p:cNvSpPr txBox="1"/>
          <p:nvPr/>
        </p:nvSpPr>
        <p:spPr>
          <a:xfrm>
            <a:off x="1807942" y="227626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760BFC-B4BA-443D-95C2-25039F07EFA4}"/>
              </a:ext>
            </a:extLst>
          </p:cNvPr>
          <p:cNvSpPr txBox="1"/>
          <p:nvPr/>
        </p:nvSpPr>
        <p:spPr>
          <a:xfrm>
            <a:off x="5222837" y="231577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</a:t>
            </a:r>
          </a:p>
        </p:txBody>
      </p:sp>
      <p:pic>
        <p:nvPicPr>
          <p:cNvPr id="51" name="Picture 50" descr="Juniper_logical Router.png">
            <a:extLst>
              <a:ext uri="{FF2B5EF4-FFF2-40B4-BE49-F238E27FC236}">
                <a16:creationId xmlns:a16="http://schemas.microsoft.com/office/drawing/2014/main" id="{8DA9EC18-CBB5-4708-BF2F-0095E1C06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52" name="Picture 51" descr="Juniper_logical Router.png">
            <a:extLst>
              <a:ext uri="{FF2B5EF4-FFF2-40B4-BE49-F238E27FC236}">
                <a16:creationId xmlns:a16="http://schemas.microsoft.com/office/drawing/2014/main" id="{4058BDB4-C50D-4F3D-9C58-6982EF317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2" y="3847573"/>
            <a:ext cx="300412" cy="300412"/>
          </a:xfrm>
          <a:prstGeom prst="rect">
            <a:avLst/>
          </a:prstGeom>
        </p:spPr>
      </p:pic>
      <p:pic>
        <p:nvPicPr>
          <p:cNvPr id="53" name="Picture 52" descr="Juniper_logical Router.png">
            <a:extLst>
              <a:ext uri="{FF2B5EF4-FFF2-40B4-BE49-F238E27FC236}">
                <a16:creationId xmlns:a16="http://schemas.microsoft.com/office/drawing/2014/main" id="{C21469AD-F9B1-49F9-8041-EA0A98667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7" y="3299531"/>
            <a:ext cx="300412" cy="300412"/>
          </a:xfrm>
          <a:prstGeom prst="rect">
            <a:avLst/>
          </a:prstGeom>
        </p:spPr>
      </p:pic>
      <p:pic>
        <p:nvPicPr>
          <p:cNvPr id="54" name="Picture 53" descr="Juniper_logical Router.png">
            <a:extLst>
              <a:ext uri="{FF2B5EF4-FFF2-40B4-BE49-F238E27FC236}">
                <a16:creationId xmlns:a16="http://schemas.microsoft.com/office/drawing/2014/main" id="{7A7F3CC9-F0B1-48E9-A44B-A43C1421D8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50" y="3748659"/>
            <a:ext cx="300412" cy="300412"/>
          </a:xfrm>
          <a:prstGeom prst="rect">
            <a:avLst/>
          </a:prstGeom>
        </p:spPr>
      </p:pic>
      <p:pic>
        <p:nvPicPr>
          <p:cNvPr id="55" name="Picture 54" descr="Juniper_logical Router.png">
            <a:extLst>
              <a:ext uri="{FF2B5EF4-FFF2-40B4-BE49-F238E27FC236}">
                <a16:creationId xmlns:a16="http://schemas.microsoft.com/office/drawing/2014/main" id="{20451575-BA3A-474C-8661-B1CE026E0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55" y="3247250"/>
            <a:ext cx="300412" cy="300412"/>
          </a:xfrm>
          <a:prstGeom prst="rect">
            <a:avLst/>
          </a:prstGeom>
        </p:spPr>
      </p:pic>
      <p:pic>
        <p:nvPicPr>
          <p:cNvPr id="56" name="Picture 55" descr="Juniper_logical Router.png">
            <a:extLst>
              <a:ext uri="{FF2B5EF4-FFF2-40B4-BE49-F238E27FC236}">
                <a16:creationId xmlns:a16="http://schemas.microsoft.com/office/drawing/2014/main" id="{B6078647-1A55-42BA-AABF-CCF89DB87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7" y="3302375"/>
            <a:ext cx="300412" cy="300412"/>
          </a:xfrm>
          <a:prstGeom prst="rect">
            <a:avLst/>
          </a:prstGeom>
        </p:spPr>
      </p:pic>
      <p:pic>
        <p:nvPicPr>
          <p:cNvPr id="57" name="Picture 56" descr="Juniper_logical Router.png">
            <a:extLst>
              <a:ext uri="{FF2B5EF4-FFF2-40B4-BE49-F238E27FC236}">
                <a16:creationId xmlns:a16="http://schemas.microsoft.com/office/drawing/2014/main" id="{91DB509E-E058-45F5-90E1-9D86A9CF0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91" y="3845132"/>
            <a:ext cx="300412" cy="300412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2BB0EE-84ED-4E7F-9FC2-A96927F8C478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1791889" y="3449737"/>
            <a:ext cx="535286" cy="35165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F9C10A-125E-468D-93DA-86AC88155AEB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1842754" y="3383491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2A79318-C6EB-4033-AA2E-F72B367A5F6A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1641683" y="3299531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1BB6F66-DA95-47EF-A725-04A340D04AE0}"/>
              </a:ext>
            </a:extLst>
          </p:cNvPr>
          <p:cNvCxnSpPr>
            <a:cxnSpLocks/>
            <a:stCxn id="52" idx="3"/>
            <a:endCxn id="25" idx="1"/>
          </p:cNvCxnSpPr>
          <p:nvPr/>
        </p:nvCxnSpPr>
        <p:spPr>
          <a:xfrm flipV="1">
            <a:off x="1842754" y="3952960"/>
            <a:ext cx="452817" cy="4481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83B372E-46AD-4B1C-A520-2D8BE90CA9AF}"/>
              </a:ext>
            </a:extLst>
          </p:cNvPr>
          <p:cNvSpPr txBox="1"/>
          <p:nvPr/>
        </p:nvSpPr>
        <p:spPr>
          <a:xfrm>
            <a:off x="7836942" y="2353734"/>
            <a:ext cx="3909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Intra-domain latency accumulated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BGP extension to carry accumulated latency metric in AIGP sub-TLV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BGP best path selection at every border node based on accumulated latency metric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38" name="Cylinder 237">
            <a:extLst>
              <a:ext uri="{FF2B5EF4-FFF2-40B4-BE49-F238E27FC236}">
                <a16:creationId xmlns:a16="http://schemas.microsoft.com/office/drawing/2014/main" id="{A77B008D-3CCB-419E-8D21-690E99FF5A11}"/>
              </a:ext>
            </a:extLst>
          </p:cNvPr>
          <p:cNvSpPr/>
          <p:nvPr/>
        </p:nvSpPr>
        <p:spPr>
          <a:xfrm rot="5400000">
            <a:off x="1014844" y="3373145"/>
            <a:ext cx="110554" cy="1372548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Cylinder 238">
            <a:extLst>
              <a:ext uri="{FF2B5EF4-FFF2-40B4-BE49-F238E27FC236}">
                <a16:creationId xmlns:a16="http://schemas.microsoft.com/office/drawing/2014/main" id="{9A8636ED-1373-41AC-AC98-5A8339BE8692}"/>
              </a:ext>
            </a:extLst>
          </p:cNvPr>
          <p:cNvSpPr/>
          <p:nvPr/>
        </p:nvSpPr>
        <p:spPr>
          <a:xfrm rot="5400000">
            <a:off x="2021359" y="3789031"/>
            <a:ext cx="110554" cy="497233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Cylinder 239">
            <a:extLst>
              <a:ext uri="{FF2B5EF4-FFF2-40B4-BE49-F238E27FC236}">
                <a16:creationId xmlns:a16="http://schemas.microsoft.com/office/drawing/2014/main" id="{08B7C39F-1B7E-49BE-BDE8-B4B55122001B}"/>
              </a:ext>
            </a:extLst>
          </p:cNvPr>
          <p:cNvSpPr/>
          <p:nvPr/>
        </p:nvSpPr>
        <p:spPr>
          <a:xfrm rot="5400000">
            <a:off x="3828049" y="2954796"/>
            <a:ext cx="118176" cy="212977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Cylinder 240">
            <a:extLst>
              <a:ext uri="{FF2B5EF4-FFF2-40B4-BE49-F238E27FC236}">
                <a16:creationId xmlns:a16="http://schemas.microsoft.com/office/drawing/2014/main" id="{13C12C2E-A88C-4810-B84E-BA7C508066CA}"/>
              </a:ext>
            </a:extLst>
          </p:cNvPr>
          <p:cNvSpPr/>
          <p:nvPr/>
        </p:nvSpPr>
        <p:spPr>
          <a:xfrm rot="5400000">
            <a:off x="5481338" y="3783450"/>
            <a:ext cx="139692" cy="450444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Cylinder 241">
            <a:extLst>
              <a:ext uri="{FF2B5EF4-FFF2-40B4-BE49-F238E27FC236}">
                <a16:creationId xmlns:a16="http://schemas.microsoft.com/office/drawing/2014/main" id="{EAC44A8C-A0C1-4D45-AB72-402E3B9C8FC8}"/>
              </a:ext>
            </a:extLst>
          </p:cNvPr>
          <p:cNvSpPr/>
          <p:nvPr/>
        </p:nvSpPr>
        <p:spPr>
          <a:xfrm rot="5400000">
            <a:off x="6564902" y="3338517"/>
            <a:ext cx="141563" cy="1342187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76CC6A4-6ED4-40BD-8F54-AA479751BB1D}"/>
              </a:ext>
            </a:extLst>
          </p:cNvPr>
          <p:cNvSpPr txBox="1"/>
          <p:nvPr/>
        </p:nvSpPr>
        <p:spPr>
          <a:xfrm>
            <a:off x="6408532" y="4376654"/>
            <a:ext cx="1343715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Latency metric :10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9D92BE8-9BE7-4D73-AF2D-78B62644D1AD}"/>
              </a:ext>
            </a:extLst>
          </p:cNvPr>
          <p:cNvSpPr txBox="1"/>
          <p:nvPr/>
        </p:nvSpPr>
        <p:spPr>
          <a:xfrm>
            <a:off x="5032102" y="4398425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10 +2 =12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ABE34C2F-3E35-414F-8469-16068E74124C}"/>
              </a:ext>
            </a:extLst>
          </p:cNvPr>
          <p:cNvSpPr txBox="1"/>
          <p:nvPr/>
        </p:nvSpPr>
        <p:spPr>
          <a:xfrm>
            <a:off x="3486331" y="4376657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12 +20 =32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D94C56CB-46A7-45B8-B3DC-111D00E64D21}"/>
              </a:ext>
            </a:extLst>
          </p:cNvPr>
          <p:cNvSpPr txBox="1"/>
          <p:nvPr/>
        </p:nvSpPr>
        <p:spPr>
          <a:xfrm>
            <a:off x="1824443" y="4471001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32+2 =34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55423EC9-8672-4A51-8A37-0581E0BB2363}"/>
              </a:ext>
            </a:extLst>
          </p:cNvPr>
          <p:cNvSpPr txBox="1"/>
          <p:nvPr/>
        </p:nvSpPr>
        <p:spPr>
          <a:xfrm>
            <a:off x="358498" y="4529057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34 +1=35</a:t>
            </a:r>
          </a:p>
        </p:txBody>
      </p:sp>
      <p:sp>
        <p:nvSpPr>
          <p:cNvPr id="249" name="Cylinder 248">
            <a:extLst>
              <a:ext uri="{FF2B5EF4-FFF2-40B4-BE49-F238E27FC236}">
                <a16:creationId xmlns:a16="http://schemas.microsoft.com/office/drawing/2014/main" id="{666ADE9B-47E6-47A9-A312-C2F624D56222}"/>
              </a:ext>
            </a:extLst>
          </p:cNvPr>
          <p:cNvSpPr/>
          <p:nvPr/>
        </p:nvSpPr>
        <p:spPr>
          <a:xfrm rot="5400000">
            <a:off x="3762735" y="2149253"/>
            <a:ext cx="118176" cy="212977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Cylinder 249">
            <a:extLst>
              <a:ext uri="{FF2B5EF4-FFF2-40B4-BE49-F238E27FC236}">
                <a16:creationId xmlns:a16="http://schemas.microsoft.com/office/drawing/2014/main" id="{680B45E8-9B78-4D73-A245-4EA7E8428319}"/>
              </a:ext>
            </a:extLst>
          </p:cNvPr>
          <p:cNvSpPr/>
          <p:nvPr/>
        </p:nvSpPr>
        <p:spPr>
          <a:xfrm rot="4140000">
            <a:off x="935015" y="2988518"/>
            <a:ext cx="110554" cy="1372548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Cylinder 250">
            <a:extLst>
              <a:ext uri="{FF2B5EF4-FFF2-40B4-BE49-F238E27FC236}">
                <a16:creationId xmlns:a16="http://schemas.microsoft.com/office/drawing/2014/main" id="{2470FD54-E981-47A4-97CD-17274A797CFC}"/>
              </a:ext>
            </a:extLst>
          </p:cNvPr>
          <p:cNvSpPr/>
          <p:nvPr/>
        </p:nvSpPr>
        <p:spPr>
          <a:xfrm rot="5400000">
            <a:off x="2028616" y="3143147"/>
            <a:ext cx="110554" cy="497233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Cylinder 251">
            <a:extLst>
              <a:ext uri="{FF2B5EF4-FFF2-40B4-BE49-F238E27FC236}">
                <a16:creationId xmlns:a16="http://schemas.microsoft.com/office/drawing/2014/main" id="{DBC21EDB-A0C3-4F25-B0DA-8D588C685BE3}"/>
              </a:ext>
            </a:extLst>
          </p:cNvPr>
          <p:cNvSpPr/>
          <p:nvPr/>
        </p:nvSpPr>
        <p:spPr>
          <a:xfrm rot="5400000">
            <a:off x="5459568" y="3152078"/>
            <a:ext cx="139692" cy="450444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Cylinder 252">
            <a:extLst>
              <a:ext uri="{FF2B5EF4-FFF2-40B4-BE49-F238E27FC236}">
                <a16:creationId xmlns:a16="http://schemas.microsoft.com/office/drawing/2014/main" id="{022A0D07-65B1-4FB4-A811-A52B5C9EFD4A}"/>
              </a:ext>
            </a:extLst>
          </p:cNvPr>
          <p:cNvSpPr/>
          <p:nvPr/>
        </p:nvSpPr>
        <p:spPr>
          <a:xfrm rot="6900000">
            <a:off x="6702788" y="2953889"/>
            <a:ext cx="141563" cy="1342187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B59225-455E-49B6-9CAA-AC6A93108810}"/>
              </a:ext>
            </a:extLst>
          </p:cNvPr>
          <p:cNvSpPr txBox="1"/>
          <p:nvPr/>
        </p:nvSpPr>
        <p:spPr>
          <a:xfrm>
            <a:off x="6560932" y="2070863"/>
            <a:ext cx="1343715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Latency metric :10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6DD4A5E-8E73-4534-B7A0-B49EFB611EF1}"/>
              </a:ext>
            </a:extLst>
          </p:cNvPr>
          <p:cNvSpPr txBox="1"/>
          <p:nvPr/>
        </p:nvSpPr>
        <p:spPr>
          <a:xfrm>
            <a:off x="5184502" y="2092634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Accu</a:t>
            </a:r>
            <a:r>
              <a:rPr lang="en-US" sz="1000" dirty="0"/>
              <a:t> Latency:</a:t>
            </a:r>
          </a:p>
          <a:p>
            <a:r>
              <a:rPr lang="en-US" sz="1000" dirty="0"/>
              <a:t>10 +5 =15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58A40F-E4ED-4C9D-A2C7-DD49AA9B524E}"/>
              </a:ext>
            </a:extLst>
          </p:cNvPr>
          <p:cNvSpPr txBox="1"/>
          <p:nvPr/>
        </p:nvSpPr>
        <p:spPr>
          <a:xfrm>
            <a:off x="3638731" y="2070866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Accu</a:t>
            </a:r>
            <a:r>
              <a:rPr lang="en-US" sz="1000" dirty="0"/>
              <a:t> latency:</a:t>
            </a:r>
          </a:p>
          <a:p>
            <a:r>
              <a:rPr lang="en-US" sz="1000" dirty="0"/>
              <a:t>15 +20 =35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7D00E2-F3D0-4EDF-A195-06277D021FC1}"/>
              </a:ext>
            </a:extLst>
          </p:cNvPr>
          <p:cNvSpPr txBox="1"/>
          <p:nvPr/>
        </p:nvSpPr>
        <p:spPr>
          <a:xfrm>
            <a:off x="1976843" y="2165210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35+5 =40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FF716B9-A684-47EE-910A-A1541462056F}"/>
              </a:ext>
            </a:extLst>
          </p:cNvPr>
          <p:cNvSpPr txBox="1"/>
          <p:nvPr/>
        </p:nvSpPr>
        <p:spPr>
          <a:xfrm>
            <a:off x="510898" y="2223266"/>
            <a:ext cx="131298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Acc Latency:</a:t>
            </a:r>
          </a:p>
          <a:p>
            <a:r>
              <a:rPr lang="en-US" sz="1000" dirty="0"/>
              <a:t>40 +2=42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7C616-32AE-4D7F-B151-99A10EA36591}"/>
              </a:ext>
            </a:extLst>
          </p:cNvPr>
          <p:cNvSpPr txBox="1"/>
          <p:nvPr/>
        </p:nvSpPr>
        <p:spPr>
          <a:xfrm>
            <a:off x="8212667" y="795867"/>
            <a:ext cx="3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draft-</a:t>
            </a:r>
            <a:r>
              <a:rPr lang="en-US" b="1" dirty="0" err="1"/>
              <a:t>ietf</a:t>
            </a:r>
            <a:r>
              <a:rPr lang="en-US" b="1" dirty="0"/>
              <a:t>-</a:t>
            </a:r>
            <a:r>
              <a:rPr lang="en-US" b="1" dirty="0" err="1"/>
              <a:t>idr</a:t>
            </a:r>
            <a:r>
              <a:rPr lang="en-US" b="1" dirty="0"/>
              <a:t>-performance-routing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3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41B5-C720-FD4E-9F77-4D6436B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183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Seamless SR?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AE72-099F-42EA-8C52-0E7193B78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Widely Deployed Distributed network architecture such as Seamless MPLS.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pPr marL="342900" indent="-342900" defTabSz="685783">
              <a:buFont typeface="Wingdings" panose="05000000000000000000" pitchFamily="2" charset="2"/>
              <a:buChar char="Ø"/>
              <a:defRPr/>
            </a:pPr>
            <a:r>
              <a:rPr lang="en-US" dirty="0"/>
              <a:t>5G, IOT and Network traffic growth bringing Scaling and low latency requirements with E2E view</a:t>
            </a:r>
          </a:p>
          <a:p>
            <a:pPr defTabSz="685783">
              <a:defRPr/>
            </a:pPr>
            <a:r>
              <a:rPr lang="en-US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Natural Upgrade needed from Seamless MPLS architecture to Segment Routing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Lesser protocols and operationally easy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 E2E network slicing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SEAMLESS MPLS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B12AA9-CBF3-460C-8CC9-412FEADE2409}"/>
              </a:ext>
            </a:extLst>
          </p:cNvPr>
          <p:cNvGrpSpPr/>
          <p:nvPr/>
        </p:nvGrpSpPr>
        <p:grpSpPr>
          <a:xfrm>
            <a:off x="167634" y="1596744"/>
            <a:ext cx="7418687" cy="4121472"/>
            <a:chOff x="1024231" y="1031535"/>
            <a:chExt cx="5564015" cy="3091104"/>
          </a:xfrm>
        </p:grpSpPr>
        <p:pic>
          <p:nvPicPr>
            <p:cNvPr id="6" name="Picture 5" descr="cloud_OL.png">
              <a:extLst>
                <a:ext uri="{FF2B5EF4-FFF2-40B4-BE49-F238E27FC236}">
                  <a16:creationId xmlns:a16="http://schemas.microsoft.com/office/drawing/2014/main" id="{BDAD2F42-5763-4129-BD87-0441E03D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7" name="Picture 6" descr="cloud_OL.png">
              <a:extLst>
                <a:ext uri="{FF2B5EF4-FFF2-40B4-BE49-F238E27FC236}">
                  <a16:creationId xmlns:a16="http://schemas.microsoft.com/office/drawing/2014/main" id="{8AAEF740-BBFC-43A3-95AF-976E72EE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8" name="Picture 7" descr="cloud_OL.png">
              <a:extLst>
                <a:ext uri="{FF2B5EF4-FFF2-40B4-BE49-F238E27FC236}">
                  <a16:creationId xmlns:a16="http://schemas.microsoft.com/office/drawing/2014/main" id="{316CFB39-3E38-40AE-97A7-77C715227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6" name="Picture 15" descr="Generic Router 1.png">
              <a:extLst>
                <a:ext uri="{FF2B5EF4-FFF2-40B4-BE49-F238E27FC236}">
                  <a16:creationId xmlns:a16="http://schemas.microsoft.com/office/drawing/2014/main" id="{F406E8D6-B273-4133-86A4-02BEFC587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7" name="Picture 16" descr="Generic Router 1.png">
              <a:extLst>
                <a:ext uri="{FF2B5EF4-FFF2-40B4-BE49-F238E27FC236}">
                  <a16:creationId xmlns:a16="http://schemas.microsoft.com/office/drawing/2014/main" id="{4BFE567D-D117-48F6-B9DB-C1B9C49F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37DC25-6503-49C0-A53F-42B00E343BD8}"/>
                </a:ext>
              </a:extLst>
            </p:cNvPr>
            <p:cNvSpPr/>
            <p:nvPr/>
          </p:nvSpPr>
          <p:spPr>
            <a:xfrm>
              <a:off x="3183584" y="2310096"/>
              <a:ext cx="67710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 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8BBE2A-9B77-4F03-AC5B-18AA64D3CEF1}"/>
                </a:ext>
              </a:extLst>
            </p:cNvPr>
            <p:cNvSpPr/>
            <p:nvPr/>
          </p:nvSpPr>
          <p:spPr>
            <a:xfrm>
              <a:off x="1320099" y="2719669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F10C14-E168-43BA-9A02-B5DD5FA75422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C971D18-3AE2-46DB-8FDA-610751130076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31" y="3652342"/>
              <a:ext cx="160453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95F59B-A512-4158-BE72-4338B4011D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5902" y="2116428"/>
              <a:ext cx="33201" cy="190233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D517A5-1BF0-4A8E-BA95-DE71B97CB90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30796" cy="193866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BB73FA-16A0-495B-8598-82EB4B445583}"/>
                </a:ext>
              </a:extLst>
            </p:cNvPr>
            <p:cNvCxnSpPr>
              <a:cxnSpLocks/>
            </p:cNvCxnSpPr>
            <p:nvPr/>
          </p:nvCxnSpPr>
          <p:spPr>
            <a:xfrm>
              <a:off x="2695805" y="3654625"/>
              <a:ext cx="2215271" cy="6545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C773324-8971-497A-8704-9DBA7A36B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582" y="3652067"/>
              <a:ext cx="1679664" cy="639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9333C3D-0427-46EE-A3EB-1FB9599A2C40}"/>
                </a:ext>
              </a:extLst>
            </p:cNvPr>
            <p:cNvCxnSpPr>
              <a:cxnSpLocks/>
            </p:cNvCxnSpPr>
            <p:nvPr/>
          </p:nvCxnSpPr>
          <p:spPr>
            <a:xfrm>
              <a:off x="1073285" y="3759010"/>
              <a:ext cx="5514961" cy="294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22E3AA-F5B2-4060-8A5D-40EBE2B4E387}"/>
                </a:ext>
              </a:extLst>
            </p:cNvPr>
            <p:cNvSpPr txBox="1"/>
            <p:nvPr/>
          </p:nvSpPr>
          <p:spPr>
            <a:xfrm>
              <a:off x="2397964" y="3914890"/>
              <a:ext cx="232388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End to End Services: EVPN, IPVPN, IP</a:t>
              </a:r>
            </a:p>
          </p:txBody>
        </p:sp>
        <p:pic>
          <p:nvPicPr>
            <p:cNvPr id="46" name="Picture 45" descr="Generic Router 1.png">
              <a:extLst>
                <a:ext uri="{FF2B5EF4-FFF2-40B4-BE49-F238E27FC236}">
                  <a16:creationId xmlns:a16="http://schemas.microsoft.com/office/drawing/2014/main" id="{C9F63DDA-85F6-4DAB-AA7F-DD53A4C8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47" name="Picture 46" descr="Generic Router 1.png">
              <a:extLst>
                <a:ext uri="{FF2B5EF4-FFF2-40B4-BE49-F238E27FC236}">
                  <a16:creationId xmlns:a16="http://schemas.microsoft.com/office/drawing/2014/main" id="{865DE2A3-BDA5-4FB4-B37B-164A86090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  <p:pic>
          <p:nvPicPr>
            <p:cNvPr id="48" name="Picture 47" descr="northstar_controller_icon.png">
              <a:extLst>
                <a:ext uri="{FF2B5EF4-FFF2-40B4-BE49-F238E27FC236}">
                  <a16:creationId xmlns:a16="http://schemas.microsoft.com/office/drawing/2014/main" id="{2745704C-E0DC-48CC-8609-5735EFB9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144" y="1031535"/>
              <a:ext cx="441341" cy="439279"/>
            </a:xfrm>
            <a:prstGeom prst="rect">
              <a:avLst/>
            </a:prstGeom>
          </p:spPr>
        </p:pic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A1D0139-EF94-4644-94B4-31132BFFA098}"/>
              </a:ext>
            </a:extLst>
          </p:cNvPr>
          <p:cNvCxnSpPr>
            <a:cxnSpLocks/>
          </p:cNvCxnSpPr>
          <p:nvPr/>
        </p:nvCxnSpPr>
        <p:spPr>
          <a:xfrm flipH="1">
            <a:off x="2401429" y="1957768"/>
            <a:ext cx="1683411" cy="1379150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D17E92A-8D2F-47E4-BA84-CE378D1E700D}"/>
              </a:ext>
            </a:extLst>
          </p:cNvPr>
          <p:cNvCxnSpPr>
            <a:cxnSpLocks/>
          </p:cNvCxnSpPr>
          <p:nvPr/>
        </p:nvCxnSpPr>
        <p:spPr>
          <a:xfrm>
            <a:off x="4295345" y="1965032"/>
            <a:ext cx="898487" cy="1309290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>
            <a:extLst>
              <a:ext uri="{FF2B5EF4-FFF2-40B4-BE49-F238E27FC236}">
                <a16:creationId xmlns:a16="http://schemas.microsoft.com/office/drawing/2014/main" id="{C7C8DA41-58C3-4407-96A7-105A8DD457B0}"/>
              </a:ext>
            </a:extLst>
          </p:cNvPr>
          <p:cNvSpPr/>
          <p:nvPr/>
        </p:nvSpPr>
        <p:spPr>
          <a:xfrm>
            <a:off x="79073" y="2682666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70A9924B-D972-4096-B702-31F25EA7761C}"/>
              </a:ext>
            </a:extLst>
          </p:cNvPr>
          <p:cNvSpPr/>
          <p:nvPr/>
        </p:nvSpPr>
        <p:spPr>
          <a:xfrm>
            <a:off x="1785663" y="2444777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76232033-4757-4FC3-929D-0514A3D00045}"/>
              </a:ext>
            </a:extLst>
          </p:cNvPr>
          <p:cNvSpPr/>
          <p:nvPr/>
        </p:nvSpPr>
        <p:spPr>
          <a:xfrm>
            <a:off x="2454492" y="2422334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470F427A-69FA-4208-B81B-564C2C2FAE30}"/>
              </a:ext>
            </a:extLst>
          </p:cNvPr>
          <p:cNvSpPr/>
          <p:nvPr/>
        </p:nvSpPr>
        <p:spPr>
          <a:xfrm>
            <a:off x="5139708" y="2507968"/>
            <a:ext cx="764044" cy="1709028"/>
          </a:xfrm>
          <a:prstGeom prst="arc">
            <a:avLst>
              <a:gd name="adj1" fmla="val 13122158"/>
              <a:gd name="adj2" fmla="val 196477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5746B2C1-383A-4069-B80B-876907D1A895}"/>
              </a:ext>
            </a:extLst>
          </p:cNvPr>
          <p:cNvSpPr/>
          <p:nvPr/>
        </p:nvSpPr>
        <p:spPr>
          <a:xfrm>
            <a:off x="5920311" y="2439266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596132-14EA-4FF1-B9BD-B55BAF560F02}"/>
              </a:ext>
            </a:extLst>
          </p:cNvPr>
          <p:cNvSpPr txBox="1"/>
          <p:nvPr/>
        </p:nvSpPr>
        <p:spPr>
          <a:xfrm>
            <a:off x="583095" y="234964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IBGP-LU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0C7E916-687F-4114-9904-901BC4F67E6D}"/>
              </a:ext>
            </a:extLst>
          </p:cNvPr>
          <p:cNvSpPr txBox="1"/>
          <p:nvPr/>
        </p:nvSpPr>
        <p:spPr>
          <a:xfrm>
            <a:off x="147923" y="3581148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A7773A-A492-4713-AEFF-C62ECAA718F7}"/>
              </a:ext>
            </a:extLst>
          </p:cNvPr>
          <p:cNvSpPr txBox="1"/>
          <p:nvPr/>
        </p:nvSpPr>
        <p:spPr>
          <a:xfrm>
            <a:off x="210841" y="420808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BFA2FD-EB4D-4BC5-999A-DC423E5A9458}"/>
              </a:ext>
            </a:extLst>
          </p:cNvPr>
          <p:cNvSpPr txBox="1"/>
          <p:nvPr/>
        </p:nvSpPr>
        <p:spPr>
          <a:xfrm>
            <a:off x="7036469" y="355554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8A8FBC-CB0E-46BA-AFC7-43D709485CB9}"/>
              </a:ext>
            </a:extLst>
          </p:cNvPr>
          <p:cNvSpPr txBox="1"/>
          <p:nvPr/>
        </p:nvSpPr>
        <p:spPr>
          <a:xfrm>
            <a:off x="7046525" y="417766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76" name="Picture 75" descr="Juniper_logical Router.png">
            <a:extLst>
              <a:ext uri="{FF2B5EF4-FFF2-40B4-BE49-F238E27FC236}">
                <a16:creationId xmlns:a16="http://schemas.microsoft.com/office/drawing/2014/main" id="{E02D7A37-F635-47AA-8F43-117177F77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3911058"/>
            <a:ext cx="300412" cy="30041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63F89AA-1816-4C86-BC8F-BE57309AA1A3}"/>
              </a:ext>
            </a:extLst>
          </p:cNvPr>
          <p:cNvSpPr txBox="1"/>
          <p:nvPr/>
        </p:nvSpPr>
        <p:spPr>
          <a:xfrm>
            <a:off x="57481" y="2997180"/>
            <a:ext cx="9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C7258A-D48C-4825-B0C3-E346ACD1C5A1}"/>
              </a:ext>
            </a:extLst>
          </p:cNvPr>
          <p:cNvSpPr txBox="1"/>
          <p:nvPr/>
        </p:nvSpPr>
        <p:spPr>
          <a:xfrm>
            <a:off x="6767448" y="2820152"/>
            <a:ext cx="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3BF89F2-22F7-4F38-ABFE-9E46BF893BB5}"/>
              </a:ext>
            </a:extLst>
          </p:cNvPr>
          <p:cNvSpPr txBox="1"/>
          <p:nvPr/>
        </p:nvSpPr>
        <p:spPr>
          <a:xfrm>
            <a:off x="2818917" y="1316038"/>
            <a:ext cx="146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Intra domain TE Controller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22B5F-8AC5-495C-BAF6-005296A91D3B}"/>
              </a:ext>
            </a:extLst>
          </p:cNvPr>
          <p:cNvSpPr txBox="1"/>
          <p:nvPr/>
        </p:nvSpPr>
        <p:spPr>
          <a:xfrm>
            <a:off x="3535144" y="2208533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IBGP-LU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02906C0-99F2-4508-A800-588A5640FB2C}"/>
              </a:ext>
            </a:extLst>
          </p:cNvPr>
          <p:cNvSpPr txBox="1"/>
          <p:nvPr/>
        </p:nvSpPr>
        <p:spPr>
          <a:xfrm>
            <a:off x="6306570" y="2270621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IBGP-LU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901F7DD-23D2-4195-9D7A-B71E2CD67AA5}"/>
              </a:ext>
            </a:extLst>
          </p:cNvPr>
          <p:cNvSpPr txBox="1"/>
          <p:nvPr/>
        </p:nvSpPr>
        <p:spPr>
          <a:xfrm>
            <a:off x="1807942" y="227626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EBGP-LU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B0611F8-D809-4856-A1BD-63300734452D}"/>
              </a:ext>
            </a:extLst>
          </p:cNvPr>
          <p:cNvSpPr txBox="1"/>
          <p:nvPr/>
        </p:nvSpPr>
        <p:spPr>
          <a:xfrm>
            <a:off x="5222837" y="2315776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EBGP-LU</a:t>
            </a:r>
          </a:p>
        </p:txBody>
      </p:sp>
      <p:pic>
        <p:nvPicPr>
          <p:cNvPr id="111" name="Picture 110" descr="Juniper_logical Router.png">
            <a:extLst>
              <a:ext uri="{FF2B5EF4-FFF2-40B4-BE49-F238E27FC236}">
                <a16:creationId xmlns:a16="http://schemas.microsoft.com/office/drawing/2014/main" id="{C7B80251-4EB2-4410-A91F-D430B5DE9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307138"/>
            <a:ext cx="300412" cy="300412"/>
          </a:xfrm>
          <a:prstGeom prst="rect">
            <a:avLst/>
          </a:prstGeom>
        </p:spPr>
      </p:pic>
      <p:pic>
        <p:nvPicPr>
          <p:cNvPr id="112" name="Picture 111" descr="Juniper_logical Router.png">
            <a:extLst>
              <a:ext uri="{FF2B5EF4-FFF2-40B4-BE49-F238E27FC236}">
                <a16:creationId xmlns:a16="http://schemas.microsoft.com/office/drawing/2014/main" id="{419207E0-308B-45B7-9D3B-FB8C6810F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2" y="3847573"/>
            <a:ext cx="300412" cy="300412"/>
          </a:xfrm>
          <a:prstGeom prst="rect">
            <a:avLst/>
          </a:prstGeom>
        </p:spPr>
      </p:pic>
      <p:pic>
        <p:nvPicPr>
          <p:cNvPr id="113" name="Picture 112" descr="Juniper_logical Router.png">
            <a:extLst>
              <a:ext uri="{FF2B5EF4-FFF2-40B4-BE49-F238E27FC236}">
                <a16:creationId xmlns:a16="http://schemas.microsoft.com/office/drawing/2014/main" id="{675E6DB9-CAAA-4B4D-8012-A0E4CC439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7" y="3299531"/>
            <a:ext cx="300412" cy="300412"/>
          </a:xfrm>
          <a:prstGeom prst="rect">
            <a:avLst/>
          </a:prstGeom>
        </p:spPr>
      </p:pic>
      <p:pic>
        <p:nvPicPr>
          <p:cNvPr id="114" name="Picture 113" descr="Juniper_logical Router.png">
            <a:extLst>
              <a:ext uri="{FF2B5EF4-FFF2-40B4-BE49-F238E27FC236}">
                <a16:creationId xmlns:a16="http://schemas.microsoft.com/office/drawing/2014/main" id="{5E0CF3CF-24D2-4D7E-B9A0-C936A1BD2C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50" y="3748659"/>
            <a:ext cx="300412" cy="300412"/>
          </a:xfrm>
          <a:prstGeom prst="rect">
            <a:avLst/>
          </a:prstGeom>
        </p:spPr>
      </p:pic>
      <p:pic>
        <p:nvPicPr>
          <p:cNvPr id="115" name="Picture 114" descr="Juniper_logical Router.png">
            <a:extLst>
              <a:ext uri="{FF2B5EF4-FFF2-40B4-BE49-F238E27FC236}">
                <a16:creationId xmlns:a16="http://schemas.microsoft.com/office/drawing/2014/main" id="{AFA9982C-BE90-4068-9DC6-DE0EFACAD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55" y="3247250"/>
            <a:ext cx="300412" cy="300412"/>
          </a:xfrm>
          <a:prstGeom prst="rect">
            <a:avLst/>
          </a:prstGeom>
        </p:spPr>
      </p:pic>
      <p:pic>
        <p:nvPicPr>
          <p:cNvPr id="116" name="Picture 115" descr="Juniper_logical Router.png">
            <a:extLst>
              <a:ext uri="{FF2B5EF4-FFF2-40B4-BE49-F238E27FC236}">
                <a16:creationId xmlns:a16="http://schemas.microsoft.com/office/drawing/2014/main" id="{9DA5B6BB-A352-409B-AC40-A51836ED8A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57" y="3302375"/>
            <a:ext cx="300412" cy="300412"/>
          </a:xfrm>
          <a:prstGeom prst="rect">
            <a:avLst/>
          </a:prstGeom>
        </p:spPr>
      </p:pic>
      <p:pic>
        <p:nvPicPr>
          <p:cNvPr id="117" name="Picture 116" descr="Juniper_logical Router.png">
            <a:extLst>
              <a:ext uri="{FF2B5EF4-FFF2-40B4-BE49-F238E27FC236}">
                <a16:creationId xmlns:a16="http://schemas.microsoft.com/office/drawing/2014/main" id="{83C2A81C-B5C7-41EE-AEF7-A80D5F6AB9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91" y="3845132"/>
            <a:ext cx="300412" cy="300412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72974A5E-3021-404F-BEDA-6112F7F37ABE}"/>
              </a:ext>
            </a:extLst>
          </p:cNvPr>
          <p:cNvSpPr txBox="1"/>
          <p:nvPr/>
        </p:nvSpPr>
        <p:spPr>
          <a:xfrm>
            <a:off x="7836942" y="1810896"/>
            <a:ext cx="390945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Large networks segregated into multiple IGP domains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Core is in one IGP domain.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Each of the metros in separate IGP domain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BGP-LU  provides E2E connectivity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Services only on access node. Option C connectivity via BGP-LU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Highly scalable architecture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Widely deployed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51363-997F-466F-93A7-E891900F964F}"/>
              </a:ext>
            </a:extLst>
          </p:cNvPr>
          <p:cNvSpPr txBox="1"/>
          <p:nvPr/>
        </p:nvSpPr>
        <p:spPr>
          <a:xfrm>
            <a:off x="609924" y="4715931"/>
            <a:ext cx="143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LDP/RSVP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F7EE86-CC10-4DD9-95E6-D8F552286442}"/>
              </a:ext>
            </a:extLst>
          </p:cNvPr>
          <p:cNvSpPr txBox="1"/>
          <p:nvPr/>
        </p:nvSpPr>
        <p:spPr>
          <a:xfrm>
            <a:off x="3420862" y="4707464"/>
            <a:ext cx="143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LDP/RSVP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9A82433-089C-485B-9078-B6315FD271BA}"/>
              </a:ext>
            </a:extLst>
          </p:cNvPr>
          <p:cNvSpPr txBox="1"/>
          <p:nvPr/>
        </p:nvSpPr>
        <p:spPr>
          <a:xfrm>
            <a:off x="6070941" y="4758264"/>
            <a:ext cx="1430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LDP/RSVP</a:t>
            </a:r>
          </a:p>
        </p:txBody>
      </p:sp>
    </p:spTree>
    <p:extLst>
      <p:ext uri="{BB962C8B-B14F-4D97-AF65-F5344CB8AC3E}">
        <p14:creationId xmlns:p14="http://schemas.microsoft.com/office/powerpoint/2010/main" val="89198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SEAMLESS SR: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B12AA9-CBF3-460C-8CC9-412FEADE2409}"/>
              </a:ext>
            </a:extLst>
          </p:cNvPr>
          <p:cNvGrpSpPr/>
          <p:nvPr/>
        </p:nvGrpSpPr>
        <p:grpSpPr>
          <a:xfrm>
            <a:off x="224436" y="2856470"/>
            <a:ext cx="7466303" cy="3632625"/>
            <a:chOff x="1038306" y="2027102"/>
            <a:chExt cx="5599727" cy="2724469"/>
          </a:xfrm>
        </p:grpSpPr>
        <p:pic>
          <p:nvPicPr>
            <p:cNvPr id="6" name="Picture 5" descr="cloud_OL.png">
              <a:extLst>
                <a:ext uri="{FF2B5EF4-FFF2-40B4-BE49-F238E27FC236}">
                  <a16:creationId xmlns:a16="http://schemas.microsoft.com/office/drawing/2014/main" id="{BDAD2F42-5763-4129-BD87-0441E03D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410310"/>
              <a:ext cx="1378432" cy="8727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</p:pic>
        <p:pic>
          <p:nvPicPr>
            <p:cNvPr id="7" name="Picture 6" descr="cloud_OL.png">
              <a:extLst>
                <a:ext uri="{FF2B5EF4-FFF2-40B4-BE49-F238E27FC236}">
                  <a16:creationId xmlns:a16="http://schemas.microsoft.com/office/drawing/2014/main" id="{8AAEF740-BBFC-43A3-95AF-976E72EE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364084"/>
              <a:ext cx="1158943" cy="9049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Picture 7" descr="cloud_OL.png">
              <a:extLst>
                <a:ext uri="{FF2B5EF4-FFF2-40B4-BE49-F238E27FC236}">
                  <a16:creationId xmlns:a16="http://schemas.microsoft.com/office/drawing/2014/main" id="{316CFB39-3E38-40AE-97A7-77C715227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2027102"/>
              <a:ext cx="2299336" cy="125924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6" name="Picture 15" descr="Generic Router 1.png">
              <a:extLst>
                <a:ext uri="{FF2B5EF4-FFF2-40B4-BE49-F238E27FC236}">
                  <a16:creationId xmlns:a16="http://schemas.microsoft.com/office/drawing/2014/main" id="{F406E8D6-B273-4133-86A4-02BEFC587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2245" y="2492202"/>
              <a:ext cx="321826" cy="321826"/>
            </a:xfrm>
            <a:prstGeom prst="rect">
              <a:avLst/>
            </a:prstGeom>
            <a:noFill/>
          </p:spPr>
        </p:pic>
        <p:pic>
          <p:nvPicPr>
            <p:cNvPr id="17" name="Picture 16" descr="Generic Router 1.png">
              <a:extLst>
                <a:ext uri="{FF2B5EF4-FFF2-40B4-BE49-F238E27FC236}">
                  <a16:creationId xmlns:a16="http://schemas.microsoft.com/office/drawing/2014/main" id="{4BFE567D-D117-48F6-B9DB-C1B9C49F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6532" y="2459850"/>
              <a:ext cx="321826" cy="321826"/>
            </a:xfrm>
            <a:prstGeom prst="rect">
              <a:avLst/>
            </a:prstGeom>
            <a:noFill/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37DC25-6503-49C0-A53F-42B00E343BD8}"/>
                </a:ext>
              </a:extLst>
            </p:cNvPr>
            <p:cNvSpPr/>
            <p:nvPr/>
          </p:nvSpPr>
          <p:spPr>
            <a:xfrm>
              <a:off x="3454973" y="2729201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8BBE2A-9B77-4F03-AC5B-18AA64D3CEF1}"/>
                </a:ext>
              </a:extLst>
            </p:cNvPr>
            <p:cNvSpPr/>
            <p:nvPr/>
          </p:nvSpPr>
          <p:spPr>
            <a:xfrm>
              <a:off x="1320099" y="2821263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CF10C14-E168-43BA-9A02-B5DD5FA75422}"/>
                </a:ext>
              </a:extLst>
            </p:cNvPr>
            <p:cNvSpPr/>
            <p:nvPr/>
          </p:nvSpPr>
          <p:spPr>
            <a:xfrm>
              <a:off x="5511113" y="2777480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C971D18-3AE2-46DB-8FDA-610751130076}"/>
                </a:ext>
              </a:extLst>
            </p:cNvPr>
            <p:cNvCxnSpPr>
              <a:cxnSpLocks/>
            </p:cNvCxnSpPr>
            <p:nvPr/>
          </p:nvCxnSpPr>
          <p:spPr>
            <a:xfrm>
              <a:off x="1062331" y="3709478"/>
              <a:ext cx="160453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95F59B-A512-4158-BE72-4338B4011D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946" y="2116428"/>
              <a:ext cx="24157" cy="2499832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D517A5-1BF0-4A8E-BA95-DE71B97CB90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2671467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BB73FA-16A0-495B-8598-82EB4B445583}"/>
                </a:ext>
              </a:extLst>
            </p:cNvPr>
            <p:cNvCxnSpPr>
              <a:cxnSpLocks/>
            </p:cNvCxnSpPr>
            <p:nvPr/>
          </p:nvCxnSpPr>
          <p:spPr>
            <a:xfrm>
              <a:off x="2740257" y="3711761"/>
              <a:ext cx="2215271" cy="6545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C773324-8971-497A-8704-9DBA7A36B48D}"/>
                </a:ext>
              </a:extLst>
            </p:cNvPr>
            <p:cNvCxnSpPr>
              <a:cxnSpLocks/>
            </p:cNvCxnSpPr>
            <p:nvPr/>
          </p:nvCxnSpPr>
          <p:spPr>
            <a:xfrm>
              <a:off x="4946682" y="3709841"/>
              <a:ext cx="1691351" cy="192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BD7EE4-455C-4192-80C9-4938D4C09629}"/>
                </a:ext>
              </a:extLst>
            </p:cNvPr>
            <p:cNvSpPr txBox="1"/>
            <p:nvPr/>
          </p:nvSpPr>
          <p:spPr>
            <a:xfrm>
              <a:off x="1337981" y="3690617"/>
              <a:ext cx="1221255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SR-MPLS (v4v6)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D2EDC3-B1AD-4E8D-AED0-A801FDB7CCA2}"/>
                </a:ext>
              </a:extLst>
            </p:cNvPr>
            <p:cNvSpPr txBox="1"/>
            <p:nvPr/>
          </p:nvSpPr>
          <p:spPr>
            <a:xfrm>
              <a:off x="2950878" y="3746909"/>
              <a:ext cx="14846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SR TE-MPLS (v4/v6)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4F9F4B-1D7E-47D8-B24E-49D1EF422FC3}"/>
                </a:ext>
              </a:extLst>
            </p:cNvPr>
            <p:cNvSpPr txBox="1"/>
            <p:nvPr/>
          </p:nvSpPr>
          <p:spPr>
            <a:xfrm>
              <a:off x="4858494" y="3751349"/>
              <a:ext cx="150664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LDP 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9333C3D-0427-46EE-A3EB-1FB9599A2C40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1" y="4230878"/>
              <a:ext cx="556126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22E3AA-F5B2-4060-8A5D-40EBE2B4E387}"/>
                </a:ext>
              </a:extLst>
            </p:cNvPr>
            <p:cNvSpPr txBox="1"/>
            <p:nvPr/>
          </p:nvSpPr>
          <p:spPr>
            <a:xfrm>
              <a:off x="2480520" y="4232383"/>
              <a:ext cx="232388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End to End Services: EVPN, IPVPN, IP</a:t>
              </a:r>
            </a:p>
          </p:txBody>
        </p:sp>
        <p:pic>
          <p:nvPicPr>
            <p:cNvPr id="46" name="Picture 45" descr="Generic Router 1.png">
              <a:extLst>
                <a:ext uri="{FF2B5EF4-FFF2-40B4-BE49-F238E27FC236}">
                  <a16:creationId xmlns:a16="http://schemas.microsoft.com/office/drawing/2014/main" id="{C9F63DDA-85F6-4DAB-AA7F-DD53A4C8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3316" y="2943715"/>
              <a:ext cx="321826" cy="321826"/>
            </a:xfrm>
            <a:prstGeom prst="rect">
              <a:avLst/>
            </a:prstGeom>
            <a:noFill/>
          </p:spPr>
        </p:pic>
        <p:pic>
          <p:nvPicPr>
            <p:cNvPr id="47" name="Picture 46" descr="Generic Router 1.png">
              <a:extLst>
                <a:ext uri="{FF2B5EF4-FFF2-40B4-BE49-F238E27FC236}">
                  <a16:creationId xmlns:a16="http://schemas.microsoft.com/office/drawing/2014/main" id="{865DE2A3-BDA5-4FB4-B37B-164A86090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9254" y="2955255"/>
              <a:ext cx="321826" cy="321826"/>
            </a:xfrm>
            <a:prstGeom prst="rect">
              <a:avLst/>
            </a:prstGeom>
            <a:noFill/>
          </p:spPr>
        </p:pic>
      </p:grpSp>
      <p:sp>
        <p:nvSpPr>
          <p:cNvPr id="63" name="Arc 62">
            <a:extLst>
              <a:ext uri="{FF2B5EF4-FFF2-40B4-BE49-F238E27FC236}">
                <a16:creationId xmlns:a16="http://schemas.microsoft.com/office/drawing/2014/main" id="{C7C8DA41-58C3-4407-96A7-105A8DD457B0}"/>
              </a:ext>
            </a:extLst>
          </p:cNvPr>
          <p:cNvSpPr/>
          <p:nvPr/>
        </p:nvSpPr>
        <p:spPr>
          <a:xfrm>
            <a:off x="79073" y="3004398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70A9924B-D972-4096-B702-31F25EA7761C}"/>
              </a:ext>
            </a:extLst>
          </p:cNvPr>
          <p:cNvSpPr/>
          <p:nvPr/>
        </p:nvSpPr>
        <p:spPr>
          <a:xfrm>
            <a:off x="1785663" y="2766509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76232033-4757-4FC3-929D-0514A3D00045}"/>
              </a:ext>
            </a:extLst>
          </p:cNvPr>
          <p:cNvSpPr/>
          <p:nvPr/>
        </p:nvSpPr>
        <p:spPr>
          <a:xfrm>
            <a:off x="2454492" y="2744066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470F427A-69FA-4208-B81B-564C2C2FAE30}"/>
              </a:ext>
            </a:extLst>
          </p:cNvPr>
          <p:cNvSpPr/>
          <p:nvPr/>
        </p:nvSpPr>
        <p:spPr>
          <a:xfrm>
            <a:off x="5139708" y="2829700"/>
            <a:ext cx="764044" cy="1709028"/>
          </a:xfrm>
          <a:prstGeom prst="arc">
            <a:avLst>
              <a:gd name="adj1" fmla="val 13122158"/>
              <a:gd name="adj2" fmla="val 1964775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5746B2C1-383A-4069-B80B-876907D1A895}"/>
              </a:ext>
            </a:extLst>
          </p:cNvPr>
          <p:cNvSpPr/>
          <p:nvPr/>
        </p:nvSpPr>
        <p:spPr>
          <a:xfrm>
            <a:off x="5920311" y="2760998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0C7E916-687F-4114-9904-901BC4F67E6D}"/>
              </a:ext>
            </a:extLst>
          </p:cNvPr>
          <p:cNvSpPr txBox="1"/>
          <p:nvPr/>
        </p:nvSpPr>
        <p:spPr>
          <a:xfrm>
            <a:off x="147923" y="3902880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A7773A-A492-4713-AEFF-C62ECAA718F7}"/>
              </a:ext>
            </a:extLst>
          </p:cNvPr>
          <p:cNvSpPr txBox="1"/>
          <p:nvPr/>
        </p:nvSpPr>
        <p:spPr>
          <a:xfrm>
            <a:off x="210841" y="4529819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BFA2FD-EB4D-4BC5-999A-DC423E5A9458}"/>
              </a:ext>
            </a:extLst>
          </p:cNvPr>
          <p:cNvSpPr txBox="1"/>
          <p:nvPr/>
        </p:nvSpPr>
        <p:spPr>
          <a:xfrm>
            <a:off x="7324339" y="3877274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8A8FBC-CB0E-46BA-AFC7-43D709485CB9}"/>
              </a:ext>
            </a:extLst>
          </p:cNvPr>
          <p:cNvSpPr txBox="1"/>
          <p:nvPr/>
        </p:nvSpPr>
        <p:spPr>
          <a:xfrm>
            <a:off x="7359791" y="439779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76" name="Picture 75" descr="Juniper_logical Router.png">
            <a:extLst>
              <a:ext uri="{FF2B5EF4-FFF2-40B4-BE49-F238E27FC236}">
                <a16:creationId xmlns:a16="http://schemas.microsoft.com/office/drawing/2014/main" id="{E02D7A37-F635-47AA-8F43-117177F777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1" y="4232790"/>
            <a:ext cx="300412" cy="30041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63F89AA-1816-4C86-BC8F-BE57309AA1A3}"/>
              </a:ext>
            </a:extLst>
          </p:cNvPr>
          <p:cNvSpPr txBox="1"/>
          <p:nvPr/>
        </p:nvSpPr>
        <p:spPr>
          <a:xfrm>
            <a:off x="57481" y="3225777"/>
            <a:ext cx="92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C7258A-D48C-4825-B0C3-E346ACD1C5A1}"/>
              </a:ext>
            </a:extLst>
          </p:cNvPr>
          <p:cNvSpPr txBox="1"/>
          <p:nvPr/>
        </p:nvSpPr>
        <p:spPr>
          <a:xfrm>
            <a:off x="6767448" y="3048749"/>
            <a:ext cx="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</a:t>
            </a:r>
          </a:p>
        </p:txBody>
      </p:sp>
      <p:pic>
        <p:nvPicPr>
          <p:cNvPr id="111" name="Picture 110" descr="Juniper_logical Router.png">
            <a:extLst>
              <a:ext uri="{FF2B5EF4-FFF2-40B4-BE49-F238E27FC236}">
                <a16:creationId xmlns:a16="http://schemas.microsoft.com/office/drawing/2014/main" id="{C7B80251-4EB2-4410-A91F-D430B5DE9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" y="3628870"/>
            <a:ext cx="300412" cy="300412"/>
          </a:xfrm>
          <a:prstGeom prst="rect">
            <a:avLst/>
          </a:prstGeom>
        </p:spPr>
      </p:pic>
      <p:pic>
        <p:nvPicPr>
          <p:cNvPr id="112" name="Picture 111" descr="Juniper_logical Router.png">
            <a:extLst>
              <a:ext uri="{FF2B5EF4-FFF2-40B4-BE49-F238E27FC236}">
                <a16:creationId xmlns:a16="http://schemas.microsoft.com/office/drawing/2014/main" id="{419207E0-308B-45B7-9D3B-FB8C6810F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2" y="4169305"/>
            <a:ext cx="300412" cy="300412"/>
          </a:xfrm>
          <a:prstGeom prst="rect">
            <a:avLst/>
          </a:prstGeom>
        </p:spPr>
      </p:pic>
      <p:pic>
        <p:nvPicPr>
          <p:cNvPr id="113" name="Picture 112" descr="Juniper_logical Router.png">
            <a:extLst>
              <a:ext uri="{FF2B5EF4-FFF2-40B4-BE49-F238E27FC236}">
                <a16:creationId xmlns:a16="http://schemas.microsoft.com/office/drawing/2014/main" id="{675E6DB9-CAAA-4B4D-8012-A0E4CC439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7" y="3621263"/>
            <a:ext cx="300412" cy="300412"/>
          </a:xfrm>
          <a:prstGeom prst="rect">
            <a:avLst/>
          </a:prstGeom>
        </p:spPr>
      </p:pic>
      <p:pic>
        <p:nvPicPr>
          <p:cNvPr id="114" name="Picture 113" descr="Juniper_logical Router.png">
            <a:extLst>
              <a:ext uri="{FF2B5EF4-FFF2-40B4-BE49-F238E27FC236}">
                <a16:creationId xmlns:a16="http://schemas.microsoft.com/office/drawing/2014/main" id="{5E0CF3CF-24D2-4D7E-B9A0-C936A1BD2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50" y="4070391"/>
            <a:ext cx="300412" cy="300412"/>
          </a:xfrm>
          <a:prstGeom prst="rect">
            <a:avLst/>
          </a:prstGeom>
        </p:spPr>
      </p:pic>
      <p:pic>
        <p:nvPicPr>
          <p:cNvPr id="115" name="Picture 114" descr="Juniper_logical Router.png">
            <a:extLst>
              <a:ext uri="{FF2B5EF4-FFF2-40B4-BE49-F238E27FC236}">
                <a16:creationId xmlns:a16="http://schemas.microsoft.com/office/drawing/2014/main" id="{AFA9982C-BE90-4068-9DC6-DE0EFACAD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55" y="3568982"/>
            <a:ext cx="300412" cy="300412"/>
          </a:xfrm>
          <a:prstGeom prst="rect">
            <a:avLst/>
          </a:prstGeom>
        </p:spPr>
      </p:pic>
      <p:pic>
        <p:nvPicPr>
          <p:cNvPr id="116" name="Picture 115" descr="Juniper_logical Router.png">
            <a:extLst>
              <a:ext uri="{FF2B5EF4-FFF2-40B4-BE49-F238E27FC236}">
                <a16:creationId xmlns:a16="http://schemas.microsoft.com/office/drawing/2014/main" id="{9DA5B6BB-A352-409B-AC40-A51836ED8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1" y="3624107"/>
            <a:ext cx="300412" cy="300412"/>
          </a:xfrm>
          <a:prstGeom prst="rect">
            <a:avLst/>
          </a:prstGeom>
        </p:spPr>
      </p:pic>
      <p:pic>
        <p:nvPicPr>
          <p:cNvPr id="117" name="Picture 116" descr="Juniper_logical Router.png">
            <a:extLst>
              <a:ext uri="{FF2B5EF4-FFF2-40B4-BE49-F238E27FC236}">
                <a16:creationId xmlns:a16="http://schemas.microsoft.com/office/drawing/2014/main" id="{83C2A81C-B5C7-41EE-AEF7-A80D5F6AB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27" y="4166864"/>
            <a:ext cx="300412" cy="300412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72974A5E-3021-404F-BEDA-6112F7F37ABE}"/>
              </a:ext>
            </a:extLst>
          </p:cNvPr>
          <p:cNvSpPr txBox="1"/>
          <p:nvPr/>
        </p:nvSpPr>
        <p:spPr>
          <a:xfrm>
            <a:off x="7836942" y="1985472"/>
            <a:ext cx="39094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Independent SR migration in each domain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BGP-LU for E-2-E connectivity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Deterministic labels with BGP Prefix-SID (RFC 8669)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B5471-3C2A-493F-A01B-6D1A6B3AAEA1}"/>
              </a:ext>
            </a:extLst>
          </p:cNvPr>
          <p:cNvSpPr/>
          <p:nvPr/>
        </p:nvSpPr>
        <p:spPr>
          <a:xfrm>
            <a:off x="233040" y="1416158"/>
            <a:ext cx="572659" cy="2870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4E6C3D-3311-4042-86A5-D6B77269B070}"/>
              </a:ext>
            </a:extLst>
          </p:cNvPr>
          <p:cNvSpPr/>
          <p:nvPr/>
        </p:nvSpPr>
        <p:spPr>
          <a:xfrm>
            <a:off x="238683" y="1749182"/>
            <a:ext cx="572659" cy="287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165C2-7A65-4DC1-93F0-62570A77B346}"/>
              </a:ext>
            </a:extLst>
          </p:cNvPr>
          <p:cNvSpPr txBox="1"/>
          <p:nvPr/>
        </p:nvSpPr>
        <p:spPr>
          <a:xfrm>
            <a:off x="767015" y="1424858"/>
            <a:ext cx="1950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SR-TE Domain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D3ED3-4FD3-4EE3-88CB-921CD6A748C5}"/>
              </a:ext>
            </a:extLst>
          </p:cNvPr>
          <p:cNvSpPr txBox="1"/>
          <p:nvPr/>
        </p:nvSpPr>
        <p:spPr>
          <a:xfrm>
            <a:off x="772658" y="1757882"/>
            <a:ext cx="1950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IGP-SR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99901C9-9371-40DE-88CD-657E65402905}"/>
              </a:ext>
            </a:extLst>
          </p:cNvPr>
          <p:cNvSpPr/>
          <p:nvPr/>
        </p:nvSpPr>
        <p:spPr>
          <a:xfrm>
            <a:off x="244326" y="2082206"/>
            <a:ext cx="572659" cy="2870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35C8B03-5062-4A8F-B58B-7CA09739A6D1}"/>
              </a:ext>
            </a:extLst>
          </p:cNvPr>
          <p:cNvSpPr txBox="1"/>
          <p:nvPr/>
        </p:nvSpPr>
        <p:spPr>
          <a:xfrm>
            <a:off x="778301" y="2124773"/>
            <a:ext cx="1950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LDP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3B312-55BA-45FA-A813-BC5C80812CDA}"/>
              </a:ext>
            </a:extLst>
          </p:cNvPr>
          <p:cNvSpPr txBox="1"/>
          <p:nvPr/>
        </p:nvSpPr>
        <p:spPr>
          <a:xfrm>
            <a:off x="7624355" y="534390"/>
            <a:ext cx="412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draft-hegde-spring-mpls-seamless-</a:t>
            </a:r>
            <a:r>
              <a:rPr lang="en-US" b="1" dirty="0" err="1"/>
              <a:t>sr</a:t>
            </a:r>
            <a:endParaRPr lang="en-US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708F228-1600-430B-8620-F345C755C500}"/>
              </a:ext>
            </a:extLst>
          </p:cNvPr>
          <p:cNvSpPr txBox="1"/>
          <p:nvPr/>
        </p:nvSpPr>
        <p:spPr>
          <a:xfrm>
            <a:off x="1462919" y="3846272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6ACA999-161A-4645-A817-DB4DF6DE6293}"/>
              </a:ext>
            </a:extLst>
          </p:cNvPr>
          <p:cNvSpPr txBox="1"/>
          <p:nvPr/>
        </p:nvSpPr>
        <p:spPr>
          <a:xfrm>
            <a:off x="1380185" y="441668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1C4ADF0-9474-49E2-A2CC-74555F45F41B}"/>
              </a:ext>
            </a:extLst>
          </p:cNvPr>
          <p:cNvSpPr txBox="1"/>
          <p:nvPr/>
        </p:nvSpPr>
        <p:spPr>
          <a:xfrm>
            <a:off x="2264106" y="3836837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B9DDD99-8CAE-4D20-B0E6-1501FC96E895}"/>
              </a:ext>
            </a:extLst>
          </p:cNvPr>
          <p:cNvSpPr txBox="1"/>
          <p:nvPr/>
        </p:nvSpPr>
        <p:spPr>
          <a:xfrm>
            <a:off x="2292165" y="4451760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469FF1-A8E4-4719-8CBA-9DDCA26BC350}"/>
              </a:ext>
            </a:extLst>
          </p:cNvPr>
          <p:cNvSpPr txBox="1"/>
          <p:nvPr/>
        </p:nvSpPr>
        <p:spPr>
          <a:xfrm>
            <a:off x="4904259" y="3778054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7B0EDB2-46FB-43CC-B105-431BFD6BBFA0}"/>
              </a:ext>
            </a:extLst>
          </p:cNvPr>
          <p:cNvSpPr txBox="1"/>
          <p:nvPr/>
        </p:nvSpPr>
        <p:spPr>
          <a:xfrm>
            <a:off x="4915869" y="4464583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5A218B0-0CF8-4B42-91A6-C050454EB59B}"/>
              </a:ext>
            </a:extLst>
          </p:cNvPr>
          <p:cNvSpPr txBox="1"/>
          <p:nvPr/>
        </p:nvSpPr>
        <p:spPr>
          <a:xfrm>
            <a:off x="5643039" y="3794019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ABR7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8C1A384-B074-4B87-98E7-0BD9F31E4A52}"/>
              </a:ext>
            </a:extLst>
          </p:cNvPr>
          <p:cNvSpPr txBox="1"/>
          <p:nvPr/>
        </p:nvSpPr>
        <p:spPr>
          <a:xfrm>
            <a:off x="5586431" y="4351369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ABR8</a:t>
            </a:r>
          </a:p>
        </p:txBody>
      </p:sp>
    </p:spTree>
    <p:extLst>
      <p:ext uri="{BB962C8B-B14F-4D97-AF65-F5344CB8AC3E}">
        <p14:creationId xmlns:p14="http://schemas.microsoft.com/office/powerpoint/2010/main" val="406650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TRANSPORT REQUIREMENTS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3EFE9B-1D88-47F7-AB90-9C2513BAD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92" y="2064544"/>
            <a:ext cx="5961890" cy="27289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16851-2B20-48B0-B963-9D851D13FF23}"/>
              </a:ext>
            </a:extLst>
          </p:cNvPr>
          <p:cNvSpPr txBox="1"/>
          <p:nvPr/>
        </p:nvSpPr>
        <p:spPr>
          <a:xfrm>
            <a:off x="6749143" y="1741714"/>
            <a:ext cx="499725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Massive bandwidth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Timing and E2E Latency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Operational Simplicity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High availability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High scalability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E2E Service Differentiation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Application aware routing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BGP-LU/BGP-PREFIX SID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B732DEA9-556F-49F4-884D-96C7A7576053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30B5A-0BF1-4220-B69B-390D107D161A}"/>
              </a:ext>
            </a:extLst>
          </p:cNvPr>
          <p:cNvSpPr txBox="1"/>
          <p:nvPr/>
        </p:nvSpPr>
        <p:spPr>
          <a:xfrm>
            <a:off x="494968" y="1316736"/>
            <a:ext cx="10733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Provides a single E2E path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path selection is based on BGP best path selection, other parameters such</a:t>
            </a:r>
          </a:p>
          <a:p>
            <a:pPr>
              <a:spcAft>
                <a:spcPts val="1200"/>
              </a:spcAft>
            </a:pPr>
            <a:r>
              <a:rPr lang="en-US" dirty="0"/>
              <a:t>      as low latency cannot be used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Multiple loopbacks with BGP-LU need to be used for multiple paths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Service mapping need to be done at every border node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Need a mechanism to simplify for 5G transport</a:t>
            </a:r>
          </a:p>
        </p:txBody>
      </p:sp>
    </p:spTree>
    <p:extLst>
      <p:ext uri="{BB962C8B-B14F-4D97-AF65-F5344CB8AC3E}">
        <p14:creationId xmlns:p14="http://schemas.microsoft.com/office/powerpoint/2010/main" val="250385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C966C0-CDD5-5441-A88A-603F31A6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ClaSSFUL Transport (BGP-CT)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C9DBA-39A9-FE4B-A43F-E60D206F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4" y="1539060"/>
            <a:ext cx="11235604" cy="2393177"/>
          </a:xfrm>
        </p:spPr>
        <p:txBody>
          <a:bodyPr/>
          <a:lstStyle/>
          <a:p>
            <a:r>
              <a:rPr lang="en-US" sz="2133" dirty="0"/>
              <a:t>A mechanism for extending color-mapping across multiple ASes.</a:t>
            </a:r>
          </a:p>
          <a:p>
            <a:r>
              <a:rPr lang="en-US" sz="2133" dirty="0"/>
              <a:t>	No need for a controller, but can be used if desired</a:t>
            </a:r>
          </a:p>
          <a:p>
            <a:r>
              <a:rPr lang="en-US" sz="2133" dirty="0"/>
              <a:t>	No need to expose internal topology of a domain to any other domain</a:t>
            </a:r>
          </a:p>
          <a:p>
            <a:r>
              <a:rPr lang="en-US" sz="2133" dirty="0"/>
              <a:t>Each domain can make its own choice of transport technology independently of what other domains are using</a:t>
            </a:r>
          </a:p>
          <a:p>
            <a:r>
              <a:rPr lang="en-US" sz="2133" dirty="0"/>
              <a:t>	SR-TE, Flex-</a:t>
            </a:r>
            <a:r>
              <a:rPr lang="en-US" sz="2133" dirty="0" err="1"/>
              <a:t>Algo</a:t>
            </a:r>
            <a:r>
              <a:rPr lang="en-US" sz="2133" dirty="0"/>
              <a:t>, RSVP…</a:t>
            </a:r>
          </a:p>
          <a:p>
            <a:r>
              <a:rPr lang="en-US" sz="2133" dirty="0"/>
              <a:t>	BGP-CT acts as the “glue” between domains</a:t>
            </a:r>
          </a:p>
          <a:p>
            <a:r>
              <a:rPr lang="en-US" sz="2133" dirty="0"/>
              <a:t>BGP-CT is similar to BGP-LU, except that it has {egress PE, color} granularity</a:t>
            </a:r>
          </a:p>
          <a:p>
            <a:r>
              <a:rPr lang="en-US" sz="2133" dirty="0"/>
              <a:t>Color denotes the “flavor” of the transport e.g. minimum latency, cheapest monetary cost. </a:t>
            </a:r>
          </a:p>
          <a:p>
            <a:r>
              <a:rPr lang="en-US" altLang="en-US" sz="2133" b="1" dirty="0">
                <a:latin typeface="Arial Unicode MS"/>
              </a:rPr>
              <a:t>See https://datatracker.ietf.org/doc/draft-kaliraj-idr-bgp-classful-transport-planes/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B92E0-CFFC-9543-9E63-880D119A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AEDA-F13C-43B4-B3A8-D3983B745648}" type="slidenum">
              <a:rPr lang="en-US">
                <a:solidFill>
                  <a:srgbClr val="8FAD15"/>
                </a:solidFill>
                <a:latin typeface="Lato"/>
              </a:rPr>
              <a:pPr>
                <a:defRPr/>
              </a:pPr>
              <a:t>7</a:t>
            </a:fld>
            <a:endParaRPr lang="en-US">
              <a:solidFill>
                <a:srgbClr val="8FAD1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100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B576-2D4B-1E4B-B2EE-5DB155D5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79" y="33291"/>
            <a:ext cx="11251429" cy="856407"/>
          </a:xfrm>
        </p:spPr>
        <p:txBody>
          <a:bodyPr/>
          <a:lstStyle/>
          <a:p>
            <a:r>
              <a:rPr lang="en-US" dirty="0"/>
              <a:t>BGP-CT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447F-07D5-884D-AC5A-54D8303B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CAEDA-F13C-43B4-B3A8-D3983B745648}" type="slidenum">
              <a:rPr lang="en-US">
                <a:solidFill>
                  <a:srgbClr val="8FAD15"/>
                </a:solidFill>
                <a:latin typeface="Lato"/>
              </a:rPr>
              <a:pPr>
                <a:defRPr/>
              </a:pPr>
              <a:t>8</a:t>
            </a:fld>
            <a:endParaRPr lang="en-US">
              <a:solidFill>
                <a:srgbClr val="8FAD15"/>
              </a:solidFill>
              <a:latin typeface="Lato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8361DF8-D9D8-7148-84DC-99ECE55D7035}"/>
              </a:ext>
            </a:extLst>
          </p:cNvPr>
          <p:cNvSpPr txBox="1"/>
          <p:nvPr/>
        </p:nvSpPr>
        <p:spPr>
          <a:xfrm>
            <a:off x="10770189" y="4329779"/>
            <a:ext cx="222153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1311">
              <a:defRPr/>
            </a:pPr>
            <a:r>
              <a:rPr lang="en-GB" sz="1867" dirty="0">
                <a:solidFill>
                  <a:srgbClr val="445E88"/>
                </a:solidFill>
                <a:latin typeface="Calibri"/>
              </a:rPr>
              <a:t>PE2: 10.0.0.1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94B67ED-08FB-294B-8DFD-D32E2B698728}"/>
              </a:ext>
            </a:extLst>
          </p:cNvPr>
          <p:cNvSpPr txBox="1"/>
          <p:nvPr/>
        </p:nvSpPr>
        <p:spPr>
          <a:xfrm>
            <a:off x="875819" y="5925370"/>
            <a:ext cx="623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C3C3C"/>
                </a:solidFill>
                <a:latin typeface="Lato"/>
              </a:rPr>
              <a:t>e.g. Color 100 = cheapest cost</a:t>
            </a:r>
          </a:p>
          <a:p>
            <a:pPr>
              <a:defRPr/>
            </a:pPr>
            <a:r>
              <a:rPr lang="en-US" dirty="0">
                <a:solidFill>
                  <a:srgbClr val="3C3C3C"/>
                </a:solidFill>
                <a:latin typeface="Lato"/>
              </a:rPr>
              <a:t>Color 200 = minimum latency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230F768-27FE-4144-889F-4543966F2C0F}"/>
              </a:ext>
            </a:extLst>
          </p:cNvPr>
          <p:cNvGrpSpPr/>
          <p:nvPr/>
        </p:nvGrpSpPr>
        <p:grpSpPr>
          <a:xfrm>
            <a:off x="402537" y="1535152"/>
            <a:ext cx="11633308" cy="4345613"/>
            <a:chOff x="301902" y="1151364"/>
            <a:chExt cx="8724981" cy="3259210"/>
          </a:xfrm>
        </p:grpSpPr>
        <p:sp>
          <p:nvSpPr>
            <p:cNvPr id="133" name="Cloud 132">
              <a:extLst>
                <a:ext uri="{FF2B5EF4-FFF2-40B4-BE49-F238E27FC236}">
                  <a16:creationId xmlns:a16="http://schemas.microsoft.com/office/drawing/2014/main" id="{54E42C09-ABE2-6349-B1A9-BC4B2AB1EDA0}"/>
                </a:ext>
              </a:extLst>
            </p:cNvPr>
            <p:cNvSpPr/>
            <p:nvPr/>
          </p:nvSpPr>
          <p:spPr>
            <a:xfrm>
              <a:off x="5575401" y="1998118"/>
              <a:ext cx="2602370" cy="2127714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731311">
                <a:defRPr/>
              </a:pPr>
              <a:endParaRPr lang="en-US" sz="1467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4" name="Cloud 133">
              <a:extLst>
                <a:ext uri="{FF2B5EF4-FFF2-40B4-BE49-F238E27FC236}">
                  <a16:creationId xmlns:a16="http://schemas.microsoft.com/office/drawing/2014/main" id="{2917BCA8-637F-B046-A1B9-E7AC0B367FCA}"/>
                </a:ext>
              </a:extLst>
            </p:cNvPr>
            <p:cNvSpPr/>
            <p:nvPr/>
          </p:nvSpPr>
          <p:spPr>
            <a:xfrm>
              <a:off x="2973032" y="1886132"/>
              <a:ext cx="2602370" cy="2127714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731311">
                <a:defRPr/>
              </a:pPr>
              <a:endParaRPr lang="en-US" sz="1467" kern="0" dirty="0">
                <a:solidFill>
                  <a:srgbClr val="FFFFFF"/>
                </a:solidFill>
                <a:latin typeface="Calibri"/>
              </a:endParaRPr>
            </a:p>
            <a:p>
              <a:pPr algn="ctr" defTabSz="731311">
                <a:defRPr/>
              </a:pPr>
              <a:endParaRPr lang="en-US" sz="1467" kern="0" dirty="0">
                <a:solidFill>
                  <a:srgbClr val="FFFFFF"/>
                </a:solidFill>
                <a:latin typeface="Calibri"/>
              </a:endParaRPr>
            </a:p>
            <a:p>
              <a:pPr algn="ctr" defTabSz="731311">
                <a:defRPr/>
              </a:pPr>
              <a:endParaRPr lang="en-US" sz="1467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5" name="Cloud 134">
              <a:extLst>
                <a:ext uri="{FF2B5EF4-FFF2-40B4-BE49-F238E27FC236}">
                  <a16:creationId xmlns:a16="http://schemas.microsoft.com/office/drawing/2014/main" id="{24799408-A367-B643-B28F-C6022CA02FB4}"/>
                </a:ext>
              </a:extLst>
            </p:cNvPr>
            <p:cNvSpPr/>
            <p:nvPr/>
          </p:nvSpPr>
          <p:spPr>
            <a:xfrm>
              <a:off x="787041" y="1886132"/>
              <a:ext cx="2185991" cy="2127714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731311">
                <a:defRPr/>
              </a:pPr>
              <a:endParaRPr lang="en-US" sz="1467" kern="0" dirty="0">
                <a:solidFill>
                  <a:srgbClr val="FFFFFF"/>
                </a:solidFill>
                <a:latin typeface="Calibri"/>
              </a:endParaRPr>
            </a:p>
            <a:p>
              <a:pPr algn="ctr" defTabSz="731311">
                <a:defRPr/>
              </a:pPr>
              <a:endParaRPr lang="en-US" sz="1467" kern="0" dirty="0">
                <a:solidFill>
                  <a:srgbClr val="FFFFFF"/>
                </a:solidFill>
                <a:latin typeface="Calibri"/>
              </a:endParaRPr>
            </a:p>
            <a:p>
              <a:pPr algn="ctr" defTabSz="731311">
                <a:defRPr/>
              </a:pPr>
              <a:endParaRPr lang="en-US" sz="1467" kern="0" dirty="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36" name="Picture 135" descr="Generic Router 1.png">
              <a:extLst>
                <a:ext uri="{FF2B5EF4-FFF2-40B4-BE49-F238E27FC236}">
                  <a16:creationId xmlns:a16="http://schemas.microsoft.com/office/drawing/2014/main" id="{0F2102D4-E17B-E14F-AF87-8CC209CB2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0296" y="2637318"/>
              <a:ext cx="476659" cy="512788"/>
            </a:xfrm>
            <a:prstGeom prst="rect">
              <a:avLst/>
            </a:prstGeom>
          </p:spPr>
        </p:pic>
        <p:pic>
          <p:nvPicPr>
            <p:cNvPr id="137" name="Picture 136" descr="Generic Router 1.png">
              <a:extLst>
                <a:ext uri="{FF2B5EF4-FFF2-40B4-BE49-F238E27FC236}">
                  <a16:creationId xmlns:a16="http://schemas.microsoft.com/office/drawing/2014/main" id="{95704307-97FA-FD40-AFC6-9F0DB2DA7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902" y="2647665"/>
              <a:ext cx="609112" cy="655282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8E66969-9A46-8C4D-AF8E-00EED0EF2940}"/>
                </a:ext>
              </a:extLst>
            </p:cNvPr>
            <p:cNvSpPr txBox="1"/>
            <p:nvPr/>
          </p:nvSpPr>
          <p:spPr>
            <a:xfrm>
              <a:off x="358629" y="3267269"/>
              <a:ext cx="41020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1311">
                <a:defRPr/>
              </a:pPr>
              <a:r>
                <a:rPr lang="en-GB" sz="1867" dirty="0">
                  <a:solidFill>
                    <a:srgbClr val="445E88"/>
                  </a:solidFill>
                  <a:latin typeface="Calibri"/>
                </a:rPr>
                <a:t>PE1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FEB4D70-7DD9-1B4D-B9E8-4500BD7355F1}"/>
                </a:ext>
              </a:extLst>
            </p:cNvPr>
            <p:cNvSpPr txBox="1"/>
            <p:nvPr/>
          </p:nvSpPr>
          <p:spPr>
            <a:xfrm>
              <a:off x="2297307" y="2396498"/>
              <a:ext cx="509996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1311">
                <a:defRPr/>
              </a:pPr>
              <a:r>
                <a:rPr lang="en-GB" sz="1467" dirty="0">
                  <a:solidFill>
                    <a:srgbClr val="445E88"/>
                  </a:solidFill>
                  <a:latin typeface="Calibri"/>
                </a:rPr>
                <a:t>ASBR1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D5BA452-3454-0440-B5DC-71843F1E9533}"/>
                </a:ext>
              </a:extLst>
            </p:cNvPr>
            <p:cNvSpPr txBox="1"/>
            <p:nvPr/>
          </p:nvSpPr>
          <p:spPr>
            <a:xfrm>
              <a:off x="4034821" y="4021830"/>
              <a:ext cx="41622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1311">
                <a:defRPr/>
              </a:pPr>
              <a:r>
                <a:rPr lang="en-US" sz="1867" dirty="0">
                  <a:solidFill>
                    <a:srgbClr val="445E88"/>
                  </a:solidFill>
                  <a:latin typeface="Calibri"/>
                </a:rPr>
                <a:t>AS2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E58849A-0FFE-5049-B977-724C7ABC86B3}"/>
                </a:ext>
              </a:extLst>
            </p:cNvPr>
            <p:cNvSpPr txBox="1"/>
            <p:nvPr/>
          </p:nvSpPr>
          <p:spPr>
            <a:xfrm>
              <a:off x="6681764" y="4125832"/>
              <a:ext cx="41622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1311">
                <a:defRPr/>
              </a:pPr>
              <a:r>
                <a:rPr lang="en-US" sz="1867" dirty="0">
                  <a:solidFill>
                    <a:srgbClr val="445E88"/>
                  </a:solidFill>
                  <a:latin typeface="Calibri"/>
                </a:rPr>
                <a:t>AS3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E07F677-CE76-424E-9D96-BC6E62256698}"/>
                </a:ext>
              </a:extLst>
            </p:cNvPr>
            <p:cNvSpPr txBox="1"/>
            <p:nvPr/>
          </p:nvSpPr>
          <p:spPr>
            <a:xfrm>
              <a:off x="1514564" y="4013846"/>
              <a:ext cx="41622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1311">
                <a:defRPr/>
              </a:pPr>
              <a:r>
                <a:rPr lang="en-US" sz="1867" dirty="0">
                  <a:solidFill>
                    <a:srgbClr val="445E88"/>
                  </a:solidFill>
                  <a:latin typeface="Calibri"/>
                </a:rPr>
                <a:t>AS1</a:t>
              </a:r>
            </a:p>
          </p:txBody>
        </p:sp>
        <p:pic>
          <p:nvPicPr>
            <p:cNvPr id="149" name="Picture 148" descr="Generic Router 1.png">
              <a:extLst>
                <a:ext uri="{FF2B5EF4-FFF2-40B4-BE49-F238E27FC236}">
                  <a16:creationId xmlns:a16="http://schemas.microsoft.com/office/drawing/2014/main" id="{900721F4-2491-164B-B1C9-6A135460A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65590" y="2616415"/>
              <a:ext cx="609112" cy="655282"/>
            </a:xfrm>
            <a:prstGeom prst="rect">
              <a:avLst/>
            </a:prstGeom>
          </p:spPr>
        </p:pic>
        <p:pic>
          <p:nvPicPr>
            <p:cNvPr id="170" name="Picture 169" descr="Generic Router 1.png">
              <a:extLst>
                <a:ext uri="{FF2B5EF4-FFF2-40B4-BE49-F238E27FC236}">
                  <a16:creationId xmlns:a16="http://schemas.microsoft.com/office/drawing/2014/main" id="{5BD5A2B8-2BF6-A746-94ED-E5186A15B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1105" y="2595084"/>
              <a:ext cx="476659" cy="512788"/>
            </a:xfrm>
            <a:prstGeom prst="rect">
              <a:avLst/>
            </a:prstGeom>
          </p:spPr>
        </p:pic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5048A430-5142-E246-AEEB-F432619BC56C}"/>
                </a:ext>
              </a:extLst>
            </p:cNvPr>
            <p:cNvCxnSpPr>
              <a:cxnSpLocks/>
              <a:stCxn id="136" idx="3"/>
              <a:endCxn id="170" idx="1"/>
            </p:cNvCxnSpPr>
            <p:nvPr/>
          </p:nvCxnSpPr>
          <p:spPr>
            <a:xfrm flipV="1">
              <a:off x="2846955" y="2851478"/>
              <a:ext cx="294150" cy="42234"/>
            </a:xfrm>
            <a:prstGeom prst="line">
              <a:avLst/>
            </a:prstGeom>
            <a:noFill/>
            <a:ln w="19050" cap="flat" cmpd="sng" algn="ctr">
              <a:solidFill>
                <a:srgbClr val="3C3C3C"/>
              </a:solidFill>
              <a:prstDash val="solid"/>
              <a:miter lim="800000"/>
            </a:ln>
            <a:effectLst/>
          </p:spPr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45BF1BFF-4416-134C-930D-E6AADFD1A307}"/>
                </a:ext>
              </a:extLst>
            </p:cNvPr>
            <p:cNvSpPr txBox="1"/>
            <p:nvPr/>
          </p:nvSpPr>
          <p:spPr>
            <a:xfrm>
              <a:off x="3145147" y="2384043"/>
              <a:ext cx="509996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1311">
                <a:defRPr/>
              </a:pPr>
              <a:r>
                <a:rPr lang="en-GB" sz="1467" dirty="0">
                  <a:solidFill>
                    <a:srgbClr val="445E88"/>
                  </a:solidFill>
                  <a:latin typeface="Calibri"/>
                </a:rPr>
                <a:t>ASBR2</a:t>
              </a:r>
            </a:p>
          </p:txBody>
        </p:sp>
        <p:pic>
          <p:nvPicPr>
            <p:cNvPr id="196" name="Picture 195" descr="Generic Router 1.png">
              <a:extLst>
                <a:ext uri="{FF2B5EF4-FFF2-40B4-BE49-F238E27FC236}">
                  <a16:creationId xmlns:a16="http://schemas.microsoft.com/office/drawing/2014/main" id="{41E1655F-FE0A-C846-885E-64AD63315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8908" y="2695255"/>
              <a:ext cx="476659" cy="512788"/>
            </a:xfrm>
            <a:prstGeom prst="rect">
              <a:avLst/>
            </a:prstGeom>
          </p:spPr>
        </p:pic>
        <p:pic>
          <p:nvPicPr>
            <p:cNvPr id="197" name="Picture 196" descr="Generic Router 1.png">
              <a:extLst>
                <a:ext uri="{FF2B5EF4-FFF2-40B4-BE49-F238E27FC236}">
                  <a16:creationId xmlns:a16="http://schemas.microsoft.com/office/drawing/2014/main" id="{B06BAAB9-7708-0448-BF19-1EF18C60F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9716" y="2653022"/>
              <a:ext cx="476659" cy="512788"/>
            </a:xfrm>
            <a:prstGeom prst="rect">
              <a:avLst/>
            </a:prstGeom>
          </p:spPr>
        </p:pic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4041DAA-4D32-AB4B-BD2A-2CF557E8DD1E}"/>
                </a:ext>
              </a:extLst>
            </p:cNvPr>
            <p:cNvCxnSpPr>
              <a:cxnSpLocks/>
              <a:stCxn id="196" idx="3"/>
              <a:endCxn id="197" idx="1"/>
            </p:cNvCxnSpPr>
            <p:nvPr/>
          </p:nvCxnSpPr>
          <p:spPr>
            <a:xfrm flipV="1">
              <a:off x="5465567" y="2909416"/>
              <a:ext cx="294150" cy="42234"/>
            </a:xfrm>
            <a:prstGeom prst="line">
              <a:avLst/>
            </a:prstGeom>
            <a:noFill/>
            <a:ln w="19050" cap="flat" cmpd="sng" algn="ctr">
              <a:solidFill>
                <a:srgbClr val="3C3C3C"/>
              </a:solidFill>
              <a:prstDash val="solid"/>
              <a:miter lim="800000"/>
            </a:ln>
            <a:effectLst/>
          </p:spPr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76181439-B703-8147-8B7A-0640645E7BA4}"/>
                </a:ext>
              </a:extLst>
            </p:cNvPr>
            <p:cNvSpPr txBox="1"/>
            <p:nvPr/>
          </p:nvSpPr>
          <p:spPr>
            <a:xfrm>
              <a:off x="4975624" y="2435962"/>
              <a:ext cx="509996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1311">
                <a:defRPr/>
              </a:pPr>
              <a:r>
                <a:rPr lang="en-GB" sz="1467" dirty="0">
                  <a:solidFill>
                    <a:srgbClr val="445E88"/>
                  </a:solidFill>
                  <a:latin typeface="Calibri"/>
                </a:rPr>
                <a:t>ASBR3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65275DF-3147-794D-ACF4-7E57DF06FEA7}"/>
                </a:ext>
              </a:extLst>
            </p:cNvPr>
            <p:cNvSpPr txBox="1"/>
            <p:nvPr/>
          </p:nvSpPr>
          <p:spPr>
            <a:xfrm>
              <a:off x="5733596" y="2435962"/>
              <a:ext cx="509996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31311">
                <a:defRPr/>
              </a:pPr>
              <a:r>
                <a:rPr lang="en-GB" sz="1467" dirty="0">
                  <a:solidFill>
                    <a:srgbClr val="445E88"/>
                  </a:solidFill>
                  <a:latin typeface="Calibri"/>
                </a:rPr>
                <a:t>ASBR4</a:t>
              </a:r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08FFCB6C-4B2A-824A-BC1A-98F6F53E609E}"/>
                </a:ext>
              </a:extLst>
            </p:cNvPr>
            <p:cNvSpPr/>
            <p:nvPr/>
          </p:nvSpPr>
          <p:spPr>
            <a:xfrm>
              <a:off x="958850" y="2254085"/>
              <a:ext cx="1422400" cy="673265"/>
            </a:xfrm>
            <a:custGeom>
              <a:avLst/>
              <a:gdLst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68300 w 1422400"/>
                <a:gd name="connsiteY2" fmla="*/ 203365 h 673265"/>
                <a:gd name="connsiteX3" fmla="*/ 342900 w 1422400"/>
                <a:gd name="connsiteY3" fmla="*/ 63665 h 673265"/>
                <a:gd name="connsiteX4" fmla="*/ 628650 w 1422400"/>
                <a:gd name="connsiteY4" fmla="*/ 152565 h 673265"/>
                <a:gd name="connsiteX5" fmla="*/ 666750 w 1422400"/>
                <a:gd name="connsiteY5" fmla="*/ 298615 h 673265"/>
                <a:gd name="connsiteX6" fmla="*/ 711200 w 1422400"/>
                <a:gd name="connsiteY6" fmla="*/ 343065 h 673265"/>
                <a:gd name="connsiteX7" fmla="*/ 844550 w 1422400"/>
                <a:gd name="connsiteY7" fmla="*/ 228765 h 673265"/>
                <a:gd name="connsiteX8" fmla="*/ 965200 w 1422400"/>
                <a:gd name="connsiteY8" fmla="*/ 165 h 673265"/>
                <a:gd name="connsiteX9" fmla="*/ 1193800 w 1422400"/>
                <a:gd name="connsiteY9" fmla="*/ 266865 h 673265"/>
                <a:gd name="connsiteX10" fmla="*/ 1314450 w 1422400"/>
                <a:gd name="connsiteY10" fmla="*/ 457365 h 673265"/>
                <a:gd name="connsiteX11" fmla="*/ 1422400 w 1422400"/>
                <a:gd name="connsiteY11" fmla="*/ 508165 h 673265"/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42900 w 1422400"/>
                <a:gd name="connsiteY2" fmla="*/ 63665 h 673265"/>
                <a:gd name="connsiteX3" fmla="*/ 628650 w 1422400"/>
                <a:gd name="connsiteY3" fmla="*/ 152565 h 673265"/>
                <a:gd name="connsiteX4" fmla="*/ 666750 w 1422400"/>
                <a:gd name="connsiteY4" fmla="*/ 298615 h 673265"/>
                <a:gd name="connsiteX5" fmla="*/ 711200 w 1422400"/>
                <a:gd name="connsiteY5" fmla="*/ 343065 h 673265"/>
                <a:gd name="connsiteX6" fmla="*/ 844550 w 1422400"/>
                <a:gd name="connsiteY6" fmla="*/ 228765 h 673265"/>
                <a:gd name="connsiteX7" fmla="*/ 965200 w 1422400"/>
                <a:gd name="connsiteY7" fmla="*/ 165 h 673265"/>
                <a:gd name="connsiteX8" fmla="*/ 1193800 w 1422400"/>
                <a:gd name="connsiteY8" fmla="*/ 266865 h 673265"/>
                <a:gd name="connsiteX9" fmla="*/ 1314450 w 1422400"/>
                <a:gd name="connsiteY9" fmla="*/ 457365 h 673265"/>
                <a:gd name="connsiteX10" fmla="*/ 1422400 w 1422400"/>
                <a:gd name="connsiteY10" fmla="*/ 508165 h 673265"/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42900 w 1422400"/>
                <a:gd name="connsiteY2" fmla="*/ 63665 h 673265"/>
                <a:gd name="connsiteX3" fmla="*/ 628650 w 1422400"/>
                <a:gd name="connsiteY3" fmla="*/ 152565 h 673265"/>
                <a:gd name="connsiteX4" fmla="*/ 711200 w 1422400"/>
                <a:gd name="connsiteY4" fmla="*/ 343065 h 673265"/>
                <a:gd name="connsiteX5" fmla="*/ 844550 w 1422400"/>
                <a:gd name="connsiteY5" fmla="*/ 228765 h 673265"/>
                <a:gd name="connsiteX6" fmla="*/ 965200 w 1422400"/>
                <a:gd name="connsiteY6" fmla="*/ 165 h 673265"/>
                <a:gd name="connsiteX7" fmla="*/ 1193800 w 1422400"/>
                <a:gd name="connsiteY7" fmla="*/ 266865 h 673265"/>
                <a:gd name="connsiteX8" fmla="*/ 1314450 w 1422400"/>
                <a:gd name="connsiteY8" fmla="*/ 457365 h 673265"/>
                <a:gd name="connsiteX9" fmla="*/ 1422400 w 1422400"/>
                <a:gd name="connsiteY9" fmla="*/ 508165 h 67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2400" h="673265">
                  <a:moveTo>
                    <a:pt x="0" y="673265"/>
                  </a:moveTo>
                  <a:cubicBezTo>
                    <a:pt x="83608" y="655273"/>
                    <a:pt x="171450" y="660565"/>
                    <a:pt x="228600" y="558965"/>
                  </a:cubicBezTo>
                  <a:cubicBezTo>
                    <a:pt x="285750" y="457365"/>
                    <a:pt x="276225" y="131398"/>
                    <a:pt x="342900" y="63665"/>
                  </a:cubicBezTo>
                  <a:cubicBezTo>
                    <a:pt x="409575" y="-4068"/>
                    <a:pt x="567267" y="105998"/>
                    <a:pt x="628650" y="152565"/>
                  </a:cubicBezTo>
                  <a:cubicBezTo>
                    <a:pt x="690033" y="199132"/>
                    <a:pt x="675217" y="330365"/>
                    <a:pt x="711200" y="343065"/>
                  </a:cubicBezTo>
                  <a:cubicBezTo>
                    <a:pt x="747183" y="355765"/>
                    <a:pt x="802217" y="285915"/>
                    <a:pt x="844550" y="228765"/>
                  </a:cubicBezTo>
                  <a:cubicBezTo>
                    <a:pt x="886883" y="171615"/>
                    <a:pt x="906992" y="-6185"/>
                    <a:pt x="965200" y="165"/>
                  </a:cubicBezTo>
                  <a:cubicBezTo>
                    <a:pt x="1023408" y="6515"/>
                    <a:pt x="1135592" y="190665"/>
                    <a:pt x="1193800" y="266865"/>
                  </a:cubicBezTo>
                  <a:cubicBezTo>
                    <a:pt x="1252008" y="343065"/>
                    <a:pt x="1276350" y="417148"/>
                    <a:pt x="1314450" y="457365"/>
                  </a:cubicBezTo>
                  <a:cubicBezTo>
                    <a:pt x="1352550" y="497582"/>
                    <a:pt x="1387475" y="502873"/>
                    <a:pt x="1422400" y="50816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33" name="Rounded Rectangular Callout 232">
              <a:extLst>
                <a:ext uri="{FF2B5EF4-FFF2-40B4-BE49-F238E27FC236}">
                  <a16:creationId xmlns:a16="http://schemas.microsoft.com/office/drawing/2014/main" id="{48B34691-D718-7F49-B609-47B77D28DD8B}"/>
                </a:ext>
              </a:extLst>
            </p:cNvPr>
            <p:cNvSpPr/>
            <p:nvPr/>
          </p:nvSpPr>
          <p:spPr>
            <a:xfrm>
              <a:off x="7379161" y="1449242"/>
              <a:ext cx="1647722" cy="940169"/>
            </a:xfrm>
            <a:prstGeom prst="wedgeRoundRectCallout">
              <a:avLst>
                <a:gd name="adj1" fmla="val 9309"/>
                <a:gd name="adj2" fmla="val 7335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600" dirty="0">
                  <a:solidFill>
                    <a:srgbClr val="FFFFFF"/>
                  </a:solidFill>
                  <a:latin typeface="Lato"/>
                </a:rPr>
                <a:t>10.0.0.1/32: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FFFFFF"/>
                  </a:solidFill>
                  <a:latin typeface="Lato"/>
                </a:rPr>
                <a:t>Color 100, Label L1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FFFFFF"/>
                  </a:solidFill>
                  <a:latin typeface="Lato"/>
                </a:rPr>
                <a:t>Color 200, Label L2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1A307923-2FAC-1D48-BB60-EF75608AF552}"/>
                </a:ext>
              </a:extLst>
            </p:cNvPr>
            <p:cNvSpPr txBox="1"/>
            <p:nvPr/>
          </p:nvSpPr>
          <p:spPr>
            <a:xfrm>
              <a:off x="7741998" y="1151364"/>
              <a:ext cx="804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3C3C3C"/>
                  </a:solidFill>
                  <a:latin typeface="Lato"/>
                </a:rPr>
                <a:t>BGP-CT:</a:t>
              </a:r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EC29869A-73D6-344F-A9C7-666AE3B6BA30}"/>
                </a:ext>
              </a:extLst>
            </p:cNvPr>
            <p:cNvSpPr/>
            <p:nvPr/>
          </p:nvSpPr>
          <p:spPr>
            <a:xfrm>
              <a:off x="3671778" y="2111636"/>
              <a:ext cx="1365250" cy="673242"/>
            </a:xfrm>
            <a:custGeom>
              <a:avLst/>
              <a:gdLst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68300 w 1422400"/>
                <a:gd name="connsiteY2" fmla="*/ 203365 h 673265"/>
                <a:gd name="connsiteX3" fmla="*/ 342900 w 1422400"/>
                <a:gd name="connsiteY3" fmla="*/ 63665 h 673265"/>
                <a:gd name="connsiteX4" fmla="*/ 628650 w 1422400"/>
                <a:gd name="connsiteY4" fmla="*/ 152565 h 673265"/>
                <a:gd name="connsiteX5" fmla="*/ 666750 w 1422400"/>
                <a:gd name="connsiteY5" fmla="*/ 298615 h 673265"/>
                <a:gd name="connsiteX6" fmla="*/ 711200 w 1422400"/>
                <a:gd name="connsiteY6" fmla="*/ 343065 h 673265"/>
                <a:gd name="connsiteX7" fmla="*/ 844550 w 1422400"/>
                <a:gd name="connsiteY7" fmla="*/ 228765 h 673265"/>
                <a:gd name="connsiteX8" fmla="*/ 965200 w 1422400"/>
                <a:gd name="connsiteY8" fmla="*/ 165 h 673265"/>
                <a:gd name="connsiteX9" fmla="*/ 1193800 w 1422400"/>
                <a:gd name="connsiteY9" fmla="*/ 266865 h 673265"/>
                <a:gd name="connsiteX10" fmla="*/ 1314450 w 1422400"/>
                <a:gd name="connsiteY10" fmla="*/ 457365 h 673265"/>
                <a:gd name="connsiteX11" fmla="*/ 1422400 w 1422400"/>
                <a:gd name="connsiteY11" fmla="*/ 508165 h 673265"/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42900 w 1422400"/>
                <a:gd name="connsiteY2" fmla="*/ 63665 h 673265"/>
                <a:gd name="connsiteX3" fmla="*/ 628650 w 1422400"/>
                <a:gd name="connsiteY3" fmla="*/ 152565 h 673265"/>
                <a:gd name="connsiteX4" fmla="*/ 666750 w 1422400"/>
                <a:gd name="connsiteY4" fmla="*/ 298615 h 673265"/>
                <a:gd name="connsiteX5" fmla="*/ 711200 w 1422400"/>
                <a:gd name="connsiteY5" fmla="*/ 343065 h 673265"/>
                <a:gd name="connsiteX6" fmla="*/ 844550 w 1422400"/>
                <a:gd name="connsiteY6" fmla="*/ 228765 h 673265"/>
                <a:gd name="connsiteX7" fmla="*/ 965200 w 1422400"/>
                <a:gd name="connsiteY7" fmla="*/ 165 h 673265"/>
                <a:gd name="connsiteX8" fmla="*/ 1193800 w 1422400"/>
                <a:gd name="connsiteY8" fmla="*/ 266865 h 673265"/>
                <a:gd name="connsiteX9" fmla="*/ 1314450 w 1422400"/>
                <a:gd name="connsiteY9" fmla="*/ 457365 h 673265"/>
                <a:gd name="connsiteX10" fmla="*/ 1422400 w 1422400"/>
                <a:gd name="connsiteY10" fmla="*/ 508165 h 673265"/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42900 w 1422400"/>
                <a:gd name="connsiteY2" fmla="*/ 63665 h 673265"/>
                <a:gd name="connsiteX3" fmla="*/ 628650 w 1422400"/>
                <a:gd name="connsiteY3" fmla="*/ 152565 h 673265"/>
                <a:gd name="connsiteX4" fmla="*/ 711200 w 1422400"/>
                <a:gd name="connsiteY4" fmla="*/ 343065 h 673265"/>
                <a:gd name="connsiteX5" fmla="*/ 844550 w 1422400"/>
                <a:gd name="connsiteY5" fmla="*/ 228765 h 673265"/>
                <a:gd name="connsiteX6" fmla="*/ 965200 w 1422400"/>
                <a:gd name="connsiteY6" fmla="*/ 165 h 673265"/>
                <a:gd name="connsiteX7" fmla="*/ 1193800 w 1422400"/>
                <a:gd name="connsiteY7" fmla="*/ 266865 h 673265"/>
                <a:gd name="connsiteX8" fmla="*/ 1314450 w 1422400"/>
                <a:gd name="connsiteY8" fmla="*/ 457365 h 673265"/>
                <a:gd name="connsiteX9" fmla="*/ 1422400 w 1422400"/>
                <a:gd name="connsiteY9" fmla="*/ 508165 h 673265"/>
                <a:gd name="connsiteX0" fmla="*/ 0 w 1365250"/>
                <a:gd name="connsiteY0" fmla="*/ 673265 h 673265"/>
                <a:gd name="connsiteX1" fmla="*/ 228600 w 1365250"/>
                <a:gd name="connsiteY1" fmla="*/ 558965 h 673265"/>
                <a:gd name="connsiteX2" fmla="*/ 342900 w 1365250"/>
                <a:gd name="connsiteY2" fmla="*/ 63665 h 673265"/>
                <a:gd name="connsiteX3" fmla="*/ 628650 w 1365250"/>
                <a:gd name="connsiteY3" fmla="*/ 152565 h 673265"/>
                <a:gd name="connsiteX4" fmla="*/ 711200 w 1365250"/>
                <a:gd name="connsiteY4" fmla="*/ 343065 h 673265"/>
                <a:gd name="connsiteX5" fmla="*/ 844550 w 1365250"/>
                <a:gd name="connsiteY5" fmla="*/ 228765 h 673265"/>
                <a:gd name="connsiteX6" fmla="*/ 965200 w 1365250"/>
                <a:gd name="connsiteY6" fmla="*/ 165 h 673265"/>
                <a:gd name="connsiteX7" fmla="*/ 1193800 w 1365250"/>
                <a:gd name="connsiteY7" fmla="*/ 266865 h 673265"/>
                <a:gd name="connsiteX8" fmla="*/ 1314450 w 1365250"/>
                <a:gd name="connsiteY8" fmla="*/ 457365 h 673265"/>
                <a:gd name="connsiteX9" fmla="*/ 1365250 w 1365250"/>
                <a:gd name="connsiteY9" fmla="*/ 609765 h 673265"/>
                <a:gd name="connsiteX0" fmla="*/ 0 w 1365250"/>
                <a:gd name="connsiteY0" fmla="*/ 673242 h 673242"/>
                <a:gd name="connsiteX1" fmla="*/ 228600 w 1365250"/>
                <a:gd name="connsiteY1" fmla="*/ 558942 h 673242"/>
                <a:gd name="connsiteX2" fmla="*/ 342900 w 1365250"/>
                <a:gd name="connsiteY2" fmla="*/ 63642 h 673242"/>
                <a:gd name="connsiteX3" fmla="*/ 628650 w 1365250"/>
                <a:gd name="connsiteY3" fmla="*/ 152542 h 673242"/>
                <a:gd name="connsiteX4" fmla="*/ 844550 w 1365250"/>
                <a:gd name="connsiteY4" fmla="*/ 228742 h 673242"/>
                <a:gd name="connsiteX5" fmla="*/ 965200 w 1365250"/>
                <a:gd name="connsiteY5" fmla="*/ 142 h 673242"/>
                <a:gd name="connsiteX6" fmla="*/ 1193800 w 1365250"/>
                <a:gd name="connsiteY6" fmla="*/ 266842 h 673242"/>
                <a:gd name="connsiteX7" fmla="*/ 1314450 w 1365250"/>
                <a:gd name="connsiteY7" fmla="*/ 457342 h 673242"/>
                <a:gd name="connsiteX8" fmla="*/ 1365250 w 1365250"/>
                <a:gd name="connsiteY8" fmla="*/ 609742 h 67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5250" h="673242">
                  <a:moveTo>
                    <a:pt x="0" y="673242"/>
                  </a:moveTo>
                  <a:cubicBezTo>
                    <a:pt x="83608" y="655250"/>
                    <a:pt x="171450" y="660542"/>
                    <a:pt x="228600" y="558942"/>
                  </a:cubicBezTo>
                  <a:cubicBezTo>
                    <a:pt x="285750" y="457342"/>
                    <a:pt x="276225" y="131375"/>
                    <a:pt x="342900" y="63642"/>
                  </a:cubicBezTo>
                  <a:cubicBezTo>
                    <a:pt x="409575" y="-4091"/>
                    <a:pt x="545042" y="125025"/>
                    <a:pt x="628650" y="152542"/>
                  </a:cubicBezTo>
                  <a:cubicBezTo>
                    <a:pt x="712258" y="180059"/>
                    <a:pt x="788458" y="254142"/>
                    <a:pt x="844550" y="228742"/>
                  </a:cubicBezTo>
                  <a:cubicBezTo>
                    <a:pt x="900642" y="203342"/>
                    <a:pt x="906992" y="-6208"/>
                    <a:pt x="965200" y="142"/>
                  </a:cubicBezTo>
                  <a:cubicBezTo>
                    <a:pt x="1023408" y="6492"/>
                    <a:pt x="1135592" y="190642"/>
                    <a:pt x="1193800" y="266842"/>
                  </a:cubicBezTo>
                  <a:cubicBezTo>
                    <a:pt x="1252008" y="343042"/>
                    <a:pt x="1285875" y="400192"/>
                    <a:pt x="1314450" y="457342"/>
                  </a:cubicBezTo>
                  <a:cubicBezTo>
                    <a:pt x="1343025" y="514492"/>
                    <a:pt x="1330325" y="604450"/>
                    <a:pt x="1365250" y="6097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DE640CDA-BA0A-5449-88E9-9B52FAAA26EC}"/>
                </a:ext>
              </a:extLst>
            </p:cNvPr>
            <p:cNvSpPr/>
            <p:nvPr/>
          </p:nvSpPr>
          <p:spPr>
            <a:xfrm>
              <a:off x="6274148" y="2225962"/>
              <a:ext cx="1663700" cy="629011"/>
            </a:xfrm>
            <a:custGeom>
              <a:avLst/>
              <a:gdLst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68300 w 1422400"/>
                <a:gd name="connsiteY2" fmla="*/ 203365 h 673265"/>
                <a:gd name="connsiteX3" fmla="*/ 342900 w 1422400"/>
                <a:gd name="connsiteY3" fmla="*/ 63665 h 673265"/>
                <a:gd name="connsiteX4" fmla="*/ 628650 w 1422400"/>
                <a:gd name="connsiteY4" fmla="*/ 152565 h 673265"/>
                <a:gd name="connsiteX5" fmla="*/ 666750 w 1422400"/>
                <a:gd name="connsiteY5" fmla="*/ 298615 h 673265"/>
                <a:gd name="connsiteX6" fmla="*/ 711200 w 1422400"/>
                <a:gd name="connsiteY6" fmla="*/ 343065 h 673265"/>
                <a:gd name="connsiteX7" fmla="*/ 844550 w 1422400"/>
                <a:gd name="connsiteY7" fmla="*/ 228765 h 673265"/>
                <a:gd name="connsiteX8" fmla="*/ 965200 w 1422400"/>
                <a:gd name="connsiteY8" fmla="*/ 165 h 673265"/>
                <a:gd name="connsiteX9" fmla="*/ 1193800 w 1422400"/>
                <a:gd name="connsiteY9" fmla="*/ 266865 h 673265"/>
                <a:gd name="connsiteX10" fmla="*/ 1314450 w 1422400"/>
                <a:gd name="connsiteY10" fmla="*/ 457365 h 673265"/>
                <a:gd name="connsiteX11" fmla="*/ 1422400 w 1422400"/>
                <a:gd name="connsiteY11" fmla="*/ 508165 h 673265"/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42900 w 1422400"/>
                <a:gd name="connsiteY2" fmla="*/ 63665 h 673265"/>
                <a:gd name="connsiteX3" fmla="*/ 628650 w 1422400"/>
                <a:gd name="connsiteY3" fmla="*/ 152565 h 673265"/>
                <a:gd name="connsiteX4" fmla="*/ 666750 w 1422400"/>
                <a:gd name="connsiteY4" fmla="*/ 298615 h 673265"/>
                <a:gd name="connsiteX5" fmla="*/ 711200 w 1422400"/>
                <a:gd name="connsiteY5" fmla="*/ 343065 h 673265"/>
                <a:gd name="connsiteX6" fmla="*/ 844550 w 1422400"/>
                <a:gd name="connsiteY6" fmla="*/ 228765 h 673265"/>
                <a:gd name="connsiteX7" fmla="*/ 965200 w 1422400"/>
                <a:gd name="connsiteY7" fmla="*/ 165 h 673265"/>
                <a:gd name="connsiteX8" fmla="*/ 1193800 w 1422400"/>
                <a:gd name="connsiteY8" fmla="*/ 266865 h 673265"/>
                <a:gd name="connsiteX9" fmla="*/ 1314450 w 1422400"/>
                <a:gd name="connsiteY9" fmla="*/ 457365 h 673265"/>
                <a:gd name="connsiteX10" fmla="*/ 1422400 w 1422400"/>
                <a:gd name="connsiteY10" fmla="*/ 508165 h 673265"/>
                <a:gd name="connsiteX0" fmla="*/ 0 w 1422400"/>
                <a:gd name="connsiteY0" fmla="*/ 673265 h 673265"/>
                <a:gd name="connsiteX1" fmla="*/ 228600 w 1422400"/>
                <a:gd name="connsiteY1" fmla="*/ 558965 h 673265"/>
                <a:gd name="connsiteX2" fmla="*/ 342900 w 1422400"/>
                <a:gd name="connsiteY2" fmla="*/ 63665 h 673265"/>
                <a:gd name="connsiteX3" fmla="*/ 628650 w 1422400"/>
                <a:gd name="connsiteY3" fmla="*/ 152565 h 673265"/>
                <a:gd name="connsiteX4" fmla="*/ 711200 w 1422400"/>
                <a:gd name="connsiteY4" fmla="*/ 343065 h 673265"/>
                <a:gd name="connsiteX5" fmla="*/ 844550 w 1422400"/>
                <a:gd name="connsiteY5" fmla="*/ 228765 h 673265"/>
                <a:gd name="connsiteX6" fmla="*/ 965200 w 1422400"/>
                <a:gd name="connsiteY6" fmla="*/ 165 h 673265"/>
                <a:gd name="connsiteX7" fmla="*/ 1193800 w 1422400"/>
                <a:gd name="connsiteY7" fmla="*/ 266865 h 673265"/>
                <a:gd name="connsiteX8" fmla="*/ 1314450 w 1422400"/>
                <a:gd name="connsiteY8" fmla="*/ 457365 h 673265"/>
                <a:gd name="connsiteX9" fmla="*/ 1422400 w 1422400"/>
                <a:gd name="connsiteY9" fmla="*/ 508165 h 673265"/>
                <a:gd name="connsiteX0" fmla="*/ 0 w 1365250"/>
                <a:gd name="connsiteY0" fmla="*/ 673265 h 673265"/>
                <a:gd name="connsiteX1" fmla="*/ 228600 w 1365250"/>
                <a:gd name="connsiteY1" fmla="*/ 558965 h 673265"/>
                <a:gd name="connsiteX2" fmla="*/ 342900 w 1365250"/>
                <a:gd name="connsiteY2" fmla="*/ 63665 h 673265"/>
                <a:gd name="connsiteX3" fmla="*/ 628650 w 1365250"/>
                <a:gd name="connsiteY3" fmla="*/ 152565 h 673265"/>
                <a:gd name="connsiteX4" fmla="*/ 711200 w 1365250"/>
                <a:gd name="connsiteY4" fmla="*/ 343065 h 673265"/>
                <a:gd name="connsiteX5" fmla="*/ 844550 w 1365250"/>
                <a:gd name="connsiteY5" fmla="*/ 228765 h 673265"/>
                <a:gd name="connsiteX6" fmla="*/ 965200 w 1365250"/>
                <a:gd name="connsiteY6" fmla="*/ 165 h 673265"/>
                <a:gd name="connsiteX7" fmla="*/ 1193800 w 1365250"/>
                <a:gd name="connsiteY7" fmla="*/ 266865 h 673265"/>
                <a:gd name="connsiteX8" fmla="*/ 1314450 w 1365250"/>
                <a:gd name="connsiteY8" fmla="*/ 457365 h 673265"/>
                <a:gd name="connsiteX9" fmla="*/ 1365250 w 1365250"/>
                <a:gd name="connsiteY9" fmla="*/ 609765 h 673265"/>
                <a:gd name="connsiteX0" fmla="*/ 0 w 1365250"/>
                <a:gd name="connsiteY0" fmla="*/ 673242 h 673242"/>
                <a:gd name="connsiteX1" fmla="*/ 228600 w 1365250"/>
                <a:gd name="connsiteY1" fmla="*/ 558942 h 673242"/>
                <a:gd name="connsiteX2" fmla="*/ 342900 w 1365250"/>
                <a:gd name="connsiteY2" fmla="*/ 63642 h 673242"/>
                <a:gd name="connsiteX3" fmla="*/ 628650 w 1365250"/>
                <a:gd name="connsiteY3" fmla="*/ 152542 h 673242"/>
                <a:gd name="connsiteX4" fmla="*/ 844550 w 1365250"/>
                <a:gd name="connsiteY4" fmla="*/ 228742 h 673242"/>
                <a:gd name="connsiteX5" fmla="*/ 965200 w 1365250"/>
                <a:gd name="connsiteY5" fmla="*/ 142 h 673242"/>
                <a:gd name="connsiteX6" fmla="*/ 1193800 w 1365250"/>
                <a:gd name="connsiteY6" fmla="*/ 266842 h 673242"/>
                <a:gd name="connsiteX7" fmla="*/ 1314450 w 1365250"/>
                <a:gd name="connsiteY7" fmla="*/ 457342 h 673242"/>
                <a:gd name="connsiteX8" fmla="*/ 1365250 w 1365250"/>
                <a:gd name="connsiteY8" fmla="*/ 609742 h 673242"/>
                <a:gd name="connsiteX0" fmla="*/ 0 w 1663700"/>
                <a:gd name="connsiteY0" fmla="*/ 673242 h 673242"/>
                <a:gd name="connsiteX1" fmla="*/ 228600 w 1663700"/>
                <a:gd name="connsiteY1" fmla="*/ 558942 h 673242"/>
                <a:gd name="connsiteX2" fmla="*/ 342900 w 1663700"/>
                <a:gd name="connsiteY2" fmla="*/ 63642 h 673242"/>
                <a:gd name="connsiteX3" fmla="*/ 628650 w 1663700"/>
                <a:gd name="connsiteY3" fmla="*/ 152542 h 673242"/>
                <a:gd name="connsiteX4" fmla="*/ 844550 w 1663700"/>
                <a:gd name="connsiteY4" fmla="*/ 228742 h 673242"/>
                <a:gd name="connsiteX5" fmla="*/ 965200 w 1663700"/>
                <a:gd name="connsiteY5" fmla="*/ 142 h 673242"/>
                <a:gd name="connsiteX6" fmla="*/ 1193800 w 1663700"/>
                <a:gd name="connsiteY6" fmla="*/ 266842 h 673242"/>
                <a:gd name="connsiteX7" fmla="*/ 1314450 w 1663700"/>
                <a:gd name="connsiteY7" fmla="*/ 457342 h 673242"/>
                <a:gd name="connsiteX8" fmla="*/ 1663700 w 1663700"/>
                <a:gd name="connsiteY8" fmla="*/ 647842 h 673242"/>
                <a:gd name="connsiteX0" fmla="*/ 0 w 1663700"/>
                <a:gd name="connsiteY0" fmla="*/ 629011 h 629011"/>
                <a:gd name="connsiteX1" fmla="*/ 228600 w 1663700"/>
                <a:gd name="connsiteY1" fmla="*/ 514711 h 629011"/>
                <a:gd name="connsiteX2" fmla="*/ 342900 w 1663700"/>
                <a:gd name="connsiteY2" fmla="*/ 19411 h 629011"/>
                <a:gd name="connsiteX3" fmla="*/ 628650 w 1663700"/>
                <a:gd name="connsiteY3" fmla="*/ 108311 h 629011"/>
                <a:gd name="connsiteX4" fmla="*/ 844550 w 1663700"/>
                <a:gd name="connsiteY4" fmla="*/ 184511 h 629011"/>
                <a:gd name="connsiteX5" fmla="*/ 1193800 w 1663700"/>
                <a:gd name="connsiteY5" fmla="*/ 222611 h 629011"/>
                <a:gd name="connsiteX6" fmla="*/ 1314450 w 1663700"/>
                <a:gd name="connsiteY6" fmla="*/ 413111 h 629011"/>
                <a:gd name="connsiteX7" fmla="*/ 1663700 w 1663700"/>
                <a:gd name="connsiteY7" fmla="*/ 603611 h 6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3700" h="629011">
                  <a:moveTo>
                    <a:pt x="0" y="629011"/>
                  </a:moveTo>
                  <a:cubicBezTo>
                    <a:pt x="83608" y="611019"/>
                    <a:pt x="171450" y="616311"/>
                    <a:pt x="228600" y="514711"/>
                  </a:cubicBezTo>
                  <a:cubicBezTo>
                    <a:pt x="285750" y="413111"/>
                    <a:pt x="276225" y="87144"/>
                    <a:pt x="342900" y="19411"/>
                  </a:cubicBezTo>
                  <a:cubicBezTo>
                    <a:pt x="409575" y="-48322"/>
                    <a:pt x="545042" y="80794"/>
                    <a:pt x="628650" y="108311"/>
                  </a:cubicBezTo>
                  <a:cubicBezTo>
                    <a:pt x="712258" y="135828"/>
                    <a:pt x="750358" y="165461"/>
                    <a:pt x="844550" y="184511"/>
                  </a:cubicBezTo>
                  <a:cubicBezTo>
                    <a:pt x="938742" y="203561"/>
                    <a:pt x="1115483" y="184511"/>
                    <a:pt x="1193800" y="222611"/>
                  </a:cubicBezTo>
                  <a:cubicBezTo>
                    <a:pt x="1252008" y="298811"/>
                    <a:pt x="1236133" y="349611"/>
                    <a:pt x="1314450" y="413111"/>
                  </a:cubicBezTo>
                  <a:cubicBezTo>
                    <a:pt x="1392767" y="476611"/>
                    <a:pt x="1628775" y="598319"/>
                    <a:pt x="1663700" y="6036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5F6E9026-38B9-F74A-AAC9-D565DB4A021D}"/>
                </a:ext>
              </a:extLst>
            </p:cNvPr>
            <p:cNvSpPr/>
            <p:nvPr/>
          </p:nvSpPr>
          <p:spPr>
            <a:xfrm>
              <a:off x="1016000" y="3086100"/>
              <a:ext cx="1339850" cy="314119"/>
            </a:xfrm>
            <a:custGeom>
              <a:avLst/>
              <a:gdLst>
                <a:gd name="connsiteX0" fmla="*/ 0 w 1339850"/>
                <a:gd name="connsiteY0" fmla="*/ 0 h 314119"/>
                <a:gd name="connsiteX1" fmla="*/ 431800 w 1339850"/>
                <a:gd name="connsiteY1" fmla="*/ 254000 h 314119"/>
                <a:gd name="connsiteX2" fmla="*/ 755650 w 1339850"/>
                <a:gd name="connsiteY2" fmla="*/ 298450 h 314119"/>
                <a:gd name="connsiteX3" fmla="*/ 1339850 w 1339850"/>
                <a:gd name="connsiteY3" fmla="*/ 38100 h 3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850" h="314119">
                  <a:moveTo>
                    <a:pt x="0" y="0"/>
                  </a:moveTo>
                  <a:cubicBezTo>
                    <a:pt x="152929" y="102129"/>
                    <a:pt x="305858" y="204258"/>
                    <a:pt x="431800" y="254000"/>
                  </a:cubicBezTo>
                  <a:cubicBezTo>
                    <a:pt x="557742" y="303742"/>
                    <a:pt x="604308" y="334433"/>
                    <a:pt x="755650" y="298450"/>
                  </a:cubicBezTo>
                  <a:cubicBezTo>
                    <a:pt x="906992" y="262467"/>
                    <a:pt x="1123421" y="150283"/>
                    <a:pt x="1339850" y="3810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6F5F83B4-2F4D-124C-B793-D1C0EF31CE56}"/>
                </a:ext>
              </a:extLst>
            </p:cNvPr>
            <p:cNvSpPr/>
            <p:nvPr/>
          </p:nvSpPr>
          <p:spPr>
            <a:xfrm>
              <a:off x="3654258" y="3085242"/>
              <a:ext cx="1339850" cy="314119"/>
            </a:xfrm>
            <a:custGeom>
              <a:avLst/>
              <a:gdLst>
                <a:gd name="connsiteX0" fmla="*/ 0 w 1339850"/>
                <a:gd name="connsiteY0" fmla="*/ 0 h 314119"/>
                <a:gd name="connsiteX1" fmla="*/ 431800 w 1339850"/>
                <a:gd name="connsiteY1" fmla="*/ 254000 h 314119"/>
                <a:gd name="connsiteX2" fmla="*/ 755650 w 1339850"/>
                <a:gd name="connsiteY2" fmla="*/ 298450 h 314119"/>
                <a:gd name="connsiteX3" fmla="*/ 1339850 w 1339850"/>
                <a:gd name="connsiteY3" fmla="*/ 38100 h 3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850" h="314119">
                  <a:moveTo>
                    <a:pt x="0" y="0"/>
                  </a:moveTo>
                  <a:cubicBezTo>
                    <a:pt x="152929" y="102129"/>
                    <a:pt x="305858" y="204258"/>
                    <a:pt x="431800" y="254000"/>
                  </a:cubicBezTo>
                  <a:cubicBezTo>
                    <a:pt x="557742" y="303742"/>
                    <a:pt x="604308" y="334433"/>
                    <a:pt x="755650" y="298450"/>
                  </a:cubicBezTo>
                  <a:cubicBezTo>
                    <a:pt x="906992" y="262467"/>
                    <a:pt x="1123421" y="150283"/>
                    <a:pt x="1339850" y="3810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099A7B17-C99E-8841-A918-2074E5FAD7F8}"/>
                </a:ext>
              </a:extLst>
            </p:cNvPr>
            <p:cNvSpPr/>
            <p:nvPr/>
          </p:nvSpPr>
          <p:spPr>
            <a:xfrm>
              <a:off x="6331407" y="3050983"/>
              <a:ext cx="1524348" cy="314119"/>
            </a:xfrm>
            <a:custGeom>
              <a:avLst/>
              <a:gdLst>
                <a:gd name="connsiteX0" fmla="*/ 0 w 1339850"/>
                <a:gd name="connsiteY0" fmla="*/ 0 h 314119"/>
                <a:gd name="connsiteX1" fmla="*/ 431800 w 1339850"/>
                <a:gd name="connsiteY1" fmla="*/ 254000 h 314119"/>
                <a:gd name="connsiteX2" fmla="*/ 755650 w 1339850"/>
                <a:gd name="connsiteY2" fmla="*/ 298450 h 314119"/>
                <a:gd name="connsiteX3" fmla="*/ 1339850 w 1339850"/>
                <a:gd name="connsiteY3" fmla="*/ 38100 h 3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850" h="314119">
                  <a:moveTo>
                    <a:pt x="0" y="0"/>
                  </a:moveTo>
                  <a:cubicBezTo>
                    <a:pt x="152929" y="102129"/>
                    <a:pt x="305858" y="204258"/>
                    <a:pt x="431800" y="254000"/>
                  </a:cubicBezTo>
                  <a:cubicBezTo>
                    <a:pt x="557742" y="303742"/>
                    <a:pt x="604308" y="334433"/>
                    <a:pt x="755650" y="298450"/>
                  </a:cubicBezTo>
                  <a:cubicBezTo>
                    <a:pt x="906992" y="262467"/>
                    <a:pt x="1123421" y="150283"/>
                    <a:pt x="1339850" y="3810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606350B5-8794-AB42-A5E6-97072DAA5968}"/>
                </a:ext>
              </a:extLst>
            </p:cNvPr>
            <p:cNvSpPr txBox="1"/>
            <p:nvPr/>
          </p:nvSpPr>
          <p:spPr>
            <a:xfrm>
              <a:off x="1292950" y="2595084"/>
              <a:ext cx="8165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3C3C3C"/>
                  </a:solidFill>
                  <a:latin typeface="Lato"/>
                </a:rPr>
                <a:t>Color 100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B13005D-91E4-EB4F-A544-BA1AB43A80AB}"/>
                </a:ext>
              </a:extLst>
            </p:cNvPr>
            <p:cNvSpPr txBox="1"/>
            <p:nvPr/>
          </p:nvSpPr>
          <p:spPr>
            <a:xfrm>
              <a:off x="3966477" y="2318085"/>
              <a:ext cx="8165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3C3C3C"/>
                  </a:solidFill>
                  <a:latin typeface="Lato"/>
                </a:rPr>
                <a:t>Color 100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0E0FDDF1-8292-7747-8AD2-5A44CE6CE30E}"/>
                </a:ext>
              </a:extLst>
            </p:cNvPr>
            <p:cNvSpPr txBox="1"/>
            <p:nvPr/>
          </p:nvSpPr>
          <p:spPr>
            <a:xfrm>
              <a:off x="6657614" y="2408366"/>
              <a:ext cx="8165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3C3C3C"/>
                  </a:solidFill>
                  <a:latin typeface="Lato"/>
                </a:rPr>
                <a:t>Color 100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7DA15638-3CEC-4940-AC89-E0AA8EB2D996}"/>
                </a:ext>
              </a:extLst>
            </p:cNvPr>
            <p:cNvSpPr txBox="1"/>
            <p:nvPr/>
          </p:nvSpPr>
          <p:spPr>
            <a:xfrm>
              <a:off x="1312472" y="3380022"/>
              <a:ext cx="8165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3C3C3C"/>
                  </a:solidFill>
                  <a:latin typeface="Lato"/>
                </a:rPr>
                <a:t>Color 200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700CAFF7-F770-7B41-A050-732487758E91}"/>
                </a:ext>
              </a:extLst>
            </p:cNvPr>
            <p:cNvSpPr txBox="1"/>
            <p:nvPr/>
          </p:nvSpPr>
          <p:spPr>
            <a:xfrm>
              <a:off x="3908320" y="3380021"/>
              <a:ext cx="8165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3C3C3C"/>
                  </a:solidFill>
                  <a:latin typeface="Lato"/>
                </a:rPr>
                <a:t>Color 200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039ECD8-16AE-0C4E-ABA2-C20C8C4DC297}"/>
                </a:ext>
              </a:extLst>
            </p:cNvPr>
            <p:cNvSpPr txBox="1"/>
            <p:nvPr/>
          </p:nvSpPr>
          <p:spPr>
            <a:xfrm>
              <a:off x="6653591" y="3334852"/>
              <a:ext cx="8165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3C3C3C"/>
                  </a:solidFill>
                  <a:latin typeface="Lato"/>
                </a:rPr>
                <a:t>Color 200</a:t>
              </a:r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BB29050A-D97A-DF40-993A-41C5B7A3FBFA}"/>
                </a:ext>
              </a:extLst>
            </p:cNvPr>
            <p:cNvSpPr/>
            <p:nvPr/>
          </p:nvSpPr>
          <p:spPr>
            <a:xfrm>
              <a:off x="6035040" y="1198016"/>
              <a:ext cx="1248629" cy="1160505"/>
            </a:xfrm>
            <a:custGeom>
              <a:avLst/>
              <a:gdLst>
                <a:gd name="connsiteX0" fmla="*/ 1248629 w 1248629"/>
                <a:gd name="connsiteY0" fmla="*/ 422679 h 1160505"/>
                <a:gd name="connsiteX1" fmla="*/ 586477 w 1248629"/>
                <a:gd name="connsiteY1" fmla="*/ 31694 h 1160505"/>
                <a:gd name="connsiteX2" fmla="*/ 0 w 1248629"/>
                <a:gd name="connsiteY2" fmla="*/ 1160505 h 116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629" h="1160505">
                  <a:moveTo>
                    <a:pt x="1248629" y="422679"/>
                  </a:moveTo>
                  <a:cubicBezTo>
                    <a:pt x="1021605" y="165701"/>
                    <a:pt x="794582" y="-91277"/>
                    <a:pt x="586477" y="31694"/>
                  </a:cubicBezTo>
                  <a:cubicBezTo>
                    <a:pt x="378372" y="154665"/>
                    <a:pt x="189186" y="657585"/>
                    <a:pt x="0" y="1160505"/>
                  </a:cubicBezTo>
                </a:path>
              </a:pathLst>
            </a:custGeom>
            <a:noFill/>
            <a:ln w="22225"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62EFFC00-1451-CF46-BD57-2C51199FCB6F}"/>
                </a:ext>
              </a:extLst>
            </p:cNvPr>
            <p:cNvSpPr/>
            <p:nvPr/>
          </p:nvSpPr>
          <p:spPr>
            <a:xfrm>
              <a:off x="5316132" y="1727880"/>
              <a:ext cx="630621" cy="700010"/>
            </a:xfrm>
            <a:custGeom>
              <a:avLst/>
              <a:gdLst>
                <a:gd name="connsiteX0" fmla="*/ 630621 w 630621"/>
                <a:gd name="connsiteY0" fmla="*/ 681091 h 700010"/>
                <a:gd name="connsiteX1" fmla="*/ 435129 w 630621"/>
                <a:gd name="connsiteY1" fmla="*/ 21 h 700010"/>
                <a:gd name="connsiteX2" fmla="*/ 0 w 630621"/>
                <a:gd name="connsiteY2" fmla="*/ 700010 h 7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621" h="700010">
                  <a:moveTo>
                    <a:pt x="630621" y="681091"/>
                  </a:moveTo>
                  <a:cubicBezTo>
                    <a:pt x="585426" y="338979"/>
                    <a:pt x="540232" y="-3132"/>
                    <a:pt x="435129" y="21"/>
                  </a:cubicBezTo>
                  <a:cubicBezTo>
                    <a:pt x="330025" y="3174"/>
                    <a:pt x="165012" y="351592"/>
                    <a:pt x="0" y="700010"/>
                  </a:cubicBezTo>
                </a:path>
              </a:pathLst>
            </a:custGeom>
            <a:noFill/>
            <a:ln w="22225"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B5CD09B5-EDBC-334B-BC9F-E29A1D16BC12}"/>
                </a:ext>
              </a:extLst>
            </p:cNvPr>
            <p:cNvSpPr/>
            <p:nvPr/>
          </p:nvSpPr>
          <p:spPr>
            <a:xfrm>
              <a:off x="3499945" y="1242253"/>
              <a:ext cx="1677451" cy="1179330"/>
            </a:xfrm>
            <a:custGeom>
              <a:avLst/>
              <a:gdLst>
                <a:gd name="connsiteX0" fmla="*/ 1677451 w 1677451"/>
                <a:gd name="connsiteY0" fmla="*/ 1179330 h 1179330"/>
                <a:gd name="connsiteX1" fmla="*/ 996381 w 1677451"/>
                <a:gd name="connsiteY1" fmla="*/ 70 h 1179330"/>
                <a:gd name="connsiteX2" fmla="*/ 0 w 1677451"/>
                <a:gd name="connsiteY2" fmla="*/ 1135187 h 117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7451" h="1179330">
                  <a:moveTo>
                    <a:pt x="1677451" y="1179330"/>
                  </a:moveTo>
                  <a:cubicBezTo>
                    <a:pt x="1476703" y="593378"/>
                    <a:pt x="1275956" y="7427"/>
                    <a:pt x="996381" y="70"/>
                  </a:cubicBezTo>
                  <a:cubicBezTo>
                    <a:pt x="716806" y="-7287"/>
                    <a:pt x="358403" y="563950"/>
                    <a:pt x="0" y="1135187"/>
                  </a:cubicBezTo>
                </a:path>
              </a:pathLst>
            </a:custGeom>
            <a:noFill/>
            <a:ln w="22225"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3C147B7F-7D44-4044-A3BA-CBC81A9F1A04}"/>
                </a:ext>
              </a:extLst>
            </p:cNvPr>
            <p:cNvSpPr/>
            <p:nvPr/>
          </p:nvSpPr>
          <p:spPr>
            <a:xfrm>
              <a:off x="2656479" y="1665159"/>
              <a:ext cx="630621" cy="700010"/>
            </a:xfrm>
            <a:custGeom>
              <a:avLst/>
              <a:gdLst>
                <a:gd name="connsiteX0" fmla="*/ 630621 w 630621"/>
                <a:gd name="connsiteY0" fmla="*/ 681091 h 700010"/>
                <a:gd name="connsiteX1" fmla="*/ 435129 w 630621"/>
                <a:gd name="connsiteY1" fmla="*/ 21 h 700010"/>
                <a:gd name="connsiteX2" fmla="*/ 0 w 630621"/>
                <a:gd name="connsiteY2" fmla="*/ 700010 h 70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621" h="700010">
                  <a:moveTo>
                    <a:pt x="630621" y="681091"/>
                  </a:moveTo>
                  <a:cubicBezTo>
                    <a:pt x="585426" y="338979"/>
                    <a:pt x="540232" y="-3132"/>
                    <a:pt x="435129" y="21"/>
                  </a:cubicBezTo>
                  <a:cubicBezTo>
                    <a:pt x="330025" y="3174"/>
                    <a:pt x="165012" y="351592"/>
                    <a:pt x="0" y="700010"/>
                  </a:cubicBezTo>
                </a:path>
              </a:pathLst>
            </a:custGeom>
            <a:noFill/>
            <a:ln w="22225"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0AEB0AAF-46BD-E34C-A56D-8FBF68AEFE73}"/>
                </a:ext>
              </a:extLst>
            </p:cNvPr>
            <p:cNvSpPr/>
            <p:nvPr/>
          </p:nvSpPr>
          <p:spPr>
            <a:xfrm>
              <a:off x="713352" y="1200037"/>
              <a:ext cx="1803575" cy="1375972"/>
            </a:xfrm>
            <a:custGeom>
              <a:avLst/>
              <a:gdLst>
                <a:gd name="connsiteX0" fmla="*/ 1677451 w 1677451"/>
                <a:gd name="connsiteY0" fmla="*/ 1179330 h 1179330"/>
                <a:gd name="connsiteX1" fmla="*/ 996381 w 1677451"/>
                <a:gd name="connsiteY1" fmla="*/ 70 h 1179330"/>
                <a:gd name="connsiteX2" fmla="*/ 0 w 1677451"/>
                <a:gd name="connsiteY2" fmla="*/ 1135187 h 1179330"/>
                <a:gd name="connsiteX0" fmla="*/ 1803575 w 1803575"/>
                <a:gd name="connsiteY0" fmla="*/ 1180479 h 1375972"/>
                <a:gd name="connsiteX1" fmla="*/ 1122505 w 1803575"/>
                <a:gd name="connsiteY1" fmla="*/ 1219 h 1375972"/>
                <a:gd name="connsiteX2" fmla="*/ 0 w 1803575"/>
                <a:gd name="connsiteY2" fmla="*/ 1375972 h 13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3575" h="1375972">
                  <a:moveTo>
                    <a:pt x="1803575" y="1180479"/>
                  </a:moveTo>
                  <a:cubicBezTo>
                    <a:pt x="1602827" y="594527"/>
                    <a:pt x="1423101" y="-31363"/>
                    <a:pt x="1122505" y="1219"/>
                  </a:cubicBezTo>
                  <a:cubicBezTo>
                    <a:pt x="821909" y="33801"/>
                    <a:pt x="358403" y="804735"/>
                    <a:pt x="0" y="1375972"/>
                  </a:cubicBezTo>
                </a:path>
              </a:pathLst>
            </a:custGeom>
            <a:noFill/>
            <a:ln w="22225">
              <a:prstDash val="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Lato"/>
              </a:endParaRP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CDBB965C-46AD-7E4F-9C65-5C9C7AB75652}"/>
              </a:ext>
            </a:extLst>
          </p:cNvPr>
          <p:cNvSpPr txBox="1"/>
          <p:nvPr/>
        </p:nvSpPr>
        <p:spPr>
          <a:xfrm>
            <a:off x="2907884" y="184246"/>
            <a:ext cx="858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3C3C3C"/>
                </a:solidFill>
                <a:latin typeface="Lato"/>
              </a:rPr>
              <a:t>PE1 maps prefixes (according to color community) to the matching color BGP-CT label and local tunnel or flex-algo to ASBR1.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3C3C3C"/>
                </a:solidFill>
                <a:latin typeface="Lato"/>
              </a:rPr>
              <a:t>In turn, ASBR2 maps traffic to tunnel or flex-algo to ASBR3 according to the color of the incoming BGP-CT label.</a:t>
            </a:r>
          </a:p>
        </p:txBody>
      </p:sp>
    </p:spTree>
    <p:extLst>
      <p:ext uri="{BB962C8B-B14F-4D97-AF65-F5344CB8AC3E}">
        <p14:creationId xmlns:p14="http://schemas.microsoft.com/office/powerpoint/2010/main" val="396814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295-9816-41E7-97E3-3C43FC07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BGP-CT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ACC4-CF50-4614-A970-F2B5C569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B732DEA9-556F-49F4-884D-96C7A7576053}"/>
              </a:ext>
            </a:extLst>
          </p:cNvPr>
          <p:cNvSpPr txBox="1">
            <a:spLocks/>
          </p:cNvSpPr>
          <p:nvPr/>
        </p:nvSpPr>
        <p:spPr>
          <a:xfrm>
            <a:off x="11359290" y="6614172"/>
            <a:ext cx="327407" cy="1436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1CAEDA-F13C-43B4-B3A8-D3983B74564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8" name="Cylinder 117">
            <a:extLst>
              <a:ext uri="{FF2B5EF4-FFF2-40B4-BE49-F238E27FC236}">
                <a16:creationId xmlns:a16="http://schemas.microsoft.com/office/drawing/2014/main" id="{65A417D8-F3E6-4F34-B3BB-6E461BA8D183}"/>
              </a:ext>
            </a:extLst>
          </p:cNvPr>
          <p:cNvSpPr/>
          <p:nvPr/>
        </p:nvSpPr>
        <p:spPr>
          <a:xfrm rot="5400000">
            <a:off x="471885" y="5570731"/>
            <a:ext cx="194975" cy="501681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Cylinder 118">
            <a:extLst>
              <a:ext uri="{FF2B5EF4-FFF2-40B4-BE49-F238E27FC236}">
                <a16:creationId xmlns:a16="http://schemas.microsoft.com/office/drawing/2014/main" id="{ABB9296C-9AD4-4C6B-AB30-61B9F544F9D8}"/>
              </a:ext>
            </a:extLst>
          </p:cNvPr>
          <p:cNvSpPr/>
          <p:nvPr/>
        </p:nvSpPr>
        <p:spPr>
          <a:xfrm rot="5400000">
            <a:off x="467918" y="5865213"/>
            <a:ext cx="194975" cy="48058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ylinder 119">
            <a:extLst>
              <a:ext uri="{FF2B5EF4-FFF2-40B4-BE49-F238E27FC236}">
                <a16:creationId xmlns:a16="http://schemas.microsoft.com/office/drawing/2014/main" id="{EFD159F9-C602-427E-A21C-973A64A5FF7F}"/>
              </a:ext>
            </a:extLst>
          </p:cNvPr>
          <p:cNvSpPr/>
          <p:nvPr/>
        </p:nvSpPr>
        <p:spPr>
          <a:xfrm rot="5400000">
            <a:off x="457369" y="6160975"/>
            <a:ext cx="194976" cy="50168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8B1B229-9F28-48C7-89C3-A4B2EF917760}"/>
              </a:ext>
            </a:extLst>
          </p:cNvPr>
          <p:cNvSpPr txBox="1"/>
          <p:nvPr/>
        </p:nvSpPr>
        <p:spPr>
          <a:xfrm>
            <a:off x="980674" y="5636999"/>
            <a:ext cx="25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RED Transport Class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A0A876D-6ECA-4AA4-95C7-4A4A2D873D33}"/>
              </a:ext>
            </a:extLst>
          </p:cNvPr>
          <p:cNvSpPr txBox="1"/>
          <p:nvPr/>
        </p:nvSpPr>
        <p:spPr>
          <a:xfrm>
            <a:off x="987931" y="5934542"/>
            <a:ext cx="25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BLUE Transport Class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A292750-9D01-4598-AAB1-64BF39464609}"/>
              </a:ext>
            </a:extLst>
          </p:cNvPr>
          <p:cNvSpPr txBox="1"/>
          <p:nvPr/>
        </p:nvSpPr>
        <p:spPr>
          <a:xfrm>
            <a:off x="995188" y="6261112"/>
            <a:ext cx="25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GREEN Transport Class</a:t>
            </a:r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FBA79354-796A-4FCE-940F-9534C6AEE9BE}"/>
              </a:ext>
            </a:extLst>
          </p:cNvPr>
          <p:cNvSpPr/>
          <p:nvPr/>
        </p:nvSpPr>
        <p:spPr>
          <a:xfrm rot="5400000">
            <a:off x="3889437" y="222181"/>
            <a:ext cx="295700" cy="6926222"/>
          </a:xfrm>
          <a:prstGeom prst="can">
            <a:avLst/>
          </a:prstGeom>
          <a:solidFill>
            <a:srgbClr val="ECF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004541EE-1298-413D-A83E-83ABD4630B49}"/>
              </a:ext>
            </a:extLst>
          </p:cNvPr>
          <p:cNvSpPr/>
          <p:nvPr/>
        </p:nvSpPr>
        <p:spPr>
          <a:xfrm rot="5400000">
            <a:off x="3930533" y="-146623"/>
            <a:ext cx="295700" cy="6926222"/>
          </a:xfrm>
          <a:prstGeom prst="can">
            <a:avLst/>
          </a:prstGeom>
          <a:solidFill>
            <a:srgbClr val="E1F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ylinder 90">
            <a:extLst>
              <a:ext uri="{FF2B5EF4-FFF2-40B4-BE49-F238E27FC236}">
                <a16:creationId xmlns:a16="http://schemas.microsoft.com/office/drawing/2014/main" id="{05CC028E-7E84-4374-B14A-C4E90D68239A}"/>
              </a:ext>
            </a:extLst>
          </p:cNvPr>
          <p:cNvSpPr/>
          <p:nvPr/>
        </p:nvSpPr>
        <p:spPr>
          <a:xfrm rot="5400000">
            <a:off x="3838978" y="-509625"/>
            <a:ext cx="329448" cy="6859051"/>
          </a:xfrm>
          <a:prstGeom prst="can">
            <a:avLst/>
          </a:prstGeom>
          <a:solidFill>
            <a:srgbClr val="FFCC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690F9E-780B-45CD-8CAF-B6BF18890CC0}"/>
              </a:ext>
            </a:extLst>
          </p:cNvPr>
          <p:cNvGrpSpPr/>
          <p:nvPr/>
        </p:nvGrpSpPr>
        <p:grpSpPr>
          <a:xfrm>
            <a:off x="413250" y="1090136"/>
            <a:ext cx="7418687" cy="3208082"/>
            <a:chOff x="1024231" y="1031535"/>
            <a:chExt cx="5564015" cy="2406061"/>
          </a:xfrm>
        </p:grpSpPr>
        <p:pic>
          <p:nvPicPr>
            <p:cNvPr id="93" name="Picture 92" descr="cloud_OL.png">
              <a:extLst>
                <a:ext uri="{FF2B5EF4-FFF2-40B4-BE49-F238E27FC236}">
                  <a16:creationId xmlns:a16="http://schemas.microsoft.com/office/drawing/2014/main" id="{844A7C74-CBE6-4C9F-82C9-1AEC3736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9814" y="2137254"/>
              <a:ext cx="1378432" cy="872739"/>
            </a:xfrm>
            <a:prstGeom prst="rect">
              <a:avLst/>
            </a:prstGeom>
          </p:spPr>
        </p:pic>
        <p:pic>
          <p:nvPicPr>
            <p:cNvPr id="94" name="Picture 93" descr="cloud_OL.png">
              <a:extLst>
                <a:ext uri="{FF2B5EF4-FFF2-40B4-BE49-F238E27FC236}">
                  <a16:creationId xmlns:a16="http://schemas.microsoft.com/office/drawing/2014/main" id="{C4A76CBE-56BB-4461-9737-B4E26ABE6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306" y="2116428"/>
              <a:ext cx="1158943" cy="904955"/>
            </a:xfrm>
            <a:prstGeom prst="rect">
              <a:avLst/>
            </a:prstGeom>
          </p:spPr>
        </p:pic>
        <p:pic>
          <p:nvPicPr>
            <p:cNvPr id="95" name="Picture 94" descr="cloud_OL.png">
              <a:extLst>
                <a:ext uri="{FF2B5EF4-FFF2-40B4-BE49-F238E27FC236}">
                  <a16:creationId xmlns:a16="http://schemas.microsoft.com/office/drawing/2014/main" id="{CD2A3DBB-C744-4C33-9FCA-B3D5F76D8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9642" y="1785776"/>
              <a:ext cx="2299336" cy="1259245"/>
            </a:xfrm>
            <a:prstGeom prst="rect">
              <a:avLst/>
            </a:prstGeom>
          </p:spPr>
        </p:pic>
        <p:pic>
          <p:nvPicPr>
            <p:cNvPr id="100" name="Picture 99" descr="Generic Router 1.png">
              <a:extLst>
                <a:ext uri="{FF2B5EF4-FFF2-40B4-BE49-F238E27FC236}">
                  <a16:creationId xmlns:a16="http://schemas.microsoft.com/office/drawing/2014/main" id="{9779D9E2-4997-4010-8410-9EBAD4FC5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4946" y="2257207"/>
              <a:ext cx="321826" cy="321826"/>
            </a:xfrm>
            <a:prstGeom prst="rect">
              <a:avLst/>
            </a:prstGeom>
          </p:spPr>
        </p:pic>
        <p:pic>
          <p:nvPicPr>
            <p:cNvPr id="101" name="Picture 100" descr="Generic Router 1.png">
              <a:extLst>
                <a:ext uri="{FF2B5EF4-FFF2-40B4-BE49-F238E27FC236}">
                  <a16:creationId xmlns:a16="http://schemas.microsoft.com/office/drawing/2014/main" id="{8CAEEB4E-64FF-41E1-B5A4-48FFCACC6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778" y="2276382"/>
              <a:ext cx="321826" cy="321826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F1A265E-C5AE-47B1-A21C-611FC44B6BEF}"/>
                </a:ext>
              </a:extLst>
            </p:cNvPr>
            <p:cNvSpPr/>
            <p:nvPr/>
          </p:nvSpPr>
          <p:spPr>
            <a:xfrm>
              <a:off x="3404428" y="2044920"/>
              <a:ext cx="528029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Core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3C4095-AB14-48F3-A58A-4FAB1D08D6B9}"/>
                </a:ext>
              </a:extLst>
            </p:cNvPr>
            <p:cNvSpPr/>
            <p:nvPr/>
          </p:nvSpPr>
          <p:spPr>
            <a:xfrm>
              <a:off x="1320099" y="2439459"/>
              <a:ext cx="696345" cy="263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Metro1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E998766-9194-49D4-B000-B1EAA021CF80}"/>
                </a:ext>
              </a:extLst>
            </p:cNvPr>
            <p:cNvSpPr/>
            <p:nvPr/>
          </p:nvSpPr>
          <p:spPr>
            <a:xfrm>
              <a:off x="5511113" y="2656836"/>
              <a:ext cx="745637" cy="26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  <a:cs typeface="Arial"/>
                </a:rPr>
                <a:t>Metro 3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9BDA709-DF3C-4EE2-A2AD-85C3A51E0F8A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31" y="3192416"/>
              <a:ext cx="160453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FFBE14-F498-45AB-B5A3-3AB170CDC3C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03" y="2116428"/>
              <a:ext cx="20853" cy="1132136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8054AFF-B97A-4EA1-B956-5648EEAE389E}"/>
                </a:ext>
              </a:extLst>
            </p:cNvPr>
            <p:cNvCxnSpPr>
              <a:cxnSpLocks/>
            </p:cNvCxnSpPr>
            <p:nvPr/>
          </p:nvCxnSpPr>
          <p:spPr>
            <a:xfrm>
              <a:off x="4886630" y="2080104"/>
              <a:ext cx="0" cy="116846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8358F7E5-7D88-446A-8E5A-44AAAEC289F5}"/>
                </a:ext>
              </a:extLst>
            </p:cNvPr>
            <p:cNvCxnSpPr>
              <a:cxnSpLocks/>
            </p:cNvCxnSpPr>
            <p:nvPr/>
          </p:nvCxnSpPr>
          <p:spPr>
            <a:xfrm>
              <a:off x="2702156" y="3205584"/>
              <a:ext cx="2215271" cy="6545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9E9D580-037B-402E-85C8-782BA31339B8}"/>
                </a:ext>
              </a:extLst>
            </p:cNvPr>
            <p:cNvCxnSpPr>
              <a:cxnSpLocks/>
            </p:cNvCxnSpPr>
            <p:nvPr/>
          </p:nvCxnSpPr>
          <p:spPr>
            <a:xfrm>
              <a:off x="4941239" y="3181889"/>
              <a:ext cx="1536196" cy="11662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8F3B437-4CCA-440C-BE29-1ED144941C5F}"/>
                </a:ext>
              </a:extLst>
            </p:cNvPr>
            <p:cNvSpPr txBox="1"/>
            <p:nvPr/>
          </p:nvSpPr>
          <p:spPr>
            <a:xfrm>
              <a:off x="2912776" y="3229847"/>
              <a:ext cx="14846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1200" dirty="0">
                  <a:solidFill>
                    <a:srgbClr val="000000"/>
                  </a:solidFill>
                  <a:latin typeface="Lato"/>
                </a:rPr>
                <a:t>SR-TE-MPLS (v4/v6) </a:t>
              </a:r>
            </a:p>
          </p:txBody>
        </p:sp>
        <p:pic>
          <p:nvPicPr>
            <p:cNvPr id="111" name="Picture 110" descr="Generic Router 1.png">
              <a:extLst>
                <a:ext uri="{FF2B5EF4-FFF2-40B4-BE49-F238E27FC236}">
                  <a16:creationId xmlns:a16="http://schemas.microsoft.com/office/drawing/2014/main" id="{ECCA21B3-2574-47A0-B02C-2CC5B940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0564" y="2688556"/>
              <a:ext cx="321826" cy="321826"/>
            </a:xfrm>
            <a:prstGeom prst="rect">
              <a:avLst/>
            </a:prstGeom>
          </p:spPr>
        </p:pic>
        <p:pic>
          <p:nvPicPr>
            <p:cNvPr id="113" name="Picture 112" descr="Generic Router 1.png">
              <a:extLst>
                <a:ext uri="{FF2B5EF4-FFF2-40B4-BE49-F238E27FC236}">
                  <a16:creationId xmlns:a16="http://schemas.microsoft.com/office/drawing/2014/main" id="{4AAEAC97-A671-4E0E-8AE8-7ADD2478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6756" y="2663347"/>
              <a:ext cx="321826" cy="321826"/>
            </a:xfrm>
            <a:prstGeom prst="rect">
              <a:avLst/>
            </a:prstGeom>
          </p:spPr>
        </p:pic>
        <p:pic>
          <p:nvPicPr>
            <p:cNvPr id="114" name="Picture 113" descr="northstar_controller_icon.png">
              <a:extLst>
                <a:ext uri="{FF2B5EF4-FFF2-40B4-BE49-F238E27FC236}">
                  <a16:creationId xmlns:a16="http://schemas.microsoft.com/office/drawing/2014/main" id="{8B1B50B2-D8C3-4A2E-8A1D-A4F4F6DF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144" y="1031535"/>
              <a:ext cx="441341" cy="439279"/>
            </a:xfrm>
            <a:prstGeom prst="rect">
              <a:avLst/>
            </a:prstGeom>
          </p:spPr>
        </p:pic>
      </p:grp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AD546F7-E80C-4A51-BE87-72E9548E81D9}"/>
              </a:ext>
            </a:extLst>
          </p:cNvPr>
          <p:cNvCxnSpPr>
            <a:cxnSpLocks/>
          </p:cNvCxnSpPr>
          <p:nvPr/>
        </p:nvCxnSpPr>
        <p:spPr>
          <a:xfrm flipH="1">
            <a:off x="2620884" y="1352306"/>
            <a:ext cx="1665129" cy="154570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3BA6D617-3541-47AA-8DB5-3A7D6F595DF9}"/>
              </a:ext>
            </a:extLst>
          </p:cNvPr>
          <p:cNvCxnSpPr>
            <a:cxnSpLocks/>
            <a:stCxn id="114" idx="3"/>
          </p:cNvCxnSpPr>
          <p:nvPr/>
        </p:nvCxnSpPr>
        <p:spPr>
          <a:xfrm>
            <a:off x="4730923" y="1382989"/>
            <a:ext cx="682365" cy="1452421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Arc 143">
            <a:extLst>
              <a:ext uri="{FF2B5EF4-FFF2-40B4-BE49-F238E27FC236}">
                <a16:creationId xmlns:a16="http://schemas.microsoft.com/office/drawing/2014/main" id="{BB71D618-2EF1-4820-860D-D9331DB9357D}"/>
              </a:ext>
            </a:extLst>
          </p:cNvPr>
          <p:cNvSpPr/>
          <p:nvPr/>
        </p:nvSpPr>
        <p:spPr>
          <a:xfrm>
            <a:off x="213185" y="2097450"/>
            <a:ext cx="1842190" cy="1709028"/>
          </a:xfrm>
          <a:prstGeom prst="arc">
            <a:avLst>
              <a:gd name="adj1" fmla="val 12525253"/>
              <a:gd name="adj2" fmla="val 2034089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5BA6332A-8494-48DD-B9D5-2C6C7C8B19FD}"/>
              </a:ext>
            </a:extLst>
          </p:cNvPr>
          <p:cNvSpPr/>
          <p:nvPr/>
        </p:nvSpPr>
        <p:spPr>
          <a:xfrm>
            <a:off x="2005119" y="2005865"/>
            <a:ext cx="743130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8" name="Arc 147">
            <a:extLst>
              <a:ext uri="{FF2B5EF4-FFF2-40B4-BE49-F238E27FC236}">
                <a16:creationId xmlns:a16="http://schemas.microsoft.com/office/drawing/2014/main" id="{57CAB9A9-D71C-4440-9CCA-C93D4B28F1D4}"/>
              </a:ext>
            </a:extLst>
          </p:cNvPr>
          <p:cNvSpPr/>
          <p:nvPr/>
        </p:nvSpPr>
        <p:spPr>
          <a:xfrm>
            <a:off x="2673948" y="1983422"/>
            <a:ext cx="2744997" cy="1629703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EFE92D98-3711-455F-9D77-FC20B7362C0A}"/>
              </a:ext>
            </a:extLst>
          </p:cNvPr>
          <p:cNvSpPr/>
          <p:nvPr/>
        </p:nvSpPr>
        <p:spPr>
          <a:xfrm>
            <a:off x="5359164" y="2069056"/>
            <a:ext cx="764044" cy="1709028"/>
          </a:xfrm>
          <a:prstGeom prst="arc">
            <a:avLst>
              <a:gd name="adj1" fmla="val 13122158"/>
              <a:gd name="adj2" fmla="val 1964775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A5E0B5B1-1A9D-4938-917B-C2B9A9290893}"/>
              </a:ext>
            </a:extLst>
          </p:cNvPr>
          <p:cNvSpPr/>
          <p:nvPr/>
        </p:nvSpPr>
        <p:spPr>
          <a:xfrm>
            <a:off x="6139767" y="2000354"/>
            <a:ext cx="1504487" cy="1775659"/>
          </a:xfrm>
          <a:prstGeom prst="arc">
            <a:avLst>
              <a:gd name="adj1" fmla="val 11485350"/>
              <a:gd name="adj2" fmla="val 21363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D0BB35-770E-4C9D-83AD-9F3061926EE6}"/>
              </a:ext>
            </a:extLst>
          </p:cNvPr>
          <p:cNvSpPr txBox="1"/>
          <p:nvPr/>
        </p:nvSpPr>
        <p:spPr>
          <a:xfrm>
            <a:off x="802551" y="1910734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IBGP-CT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77DCC42-94EC-4722-BBBB-0C69362E12B8}"/>
              </a:ext>
            </a:extLst>
          </p:cNvPr>
          <p:cNvSpPr txBox="1"/>
          <p:nvPr/>
        </p:nvSpPr>
        <p:spPr>
          <a:xfrm>
            <a:off x="367379" y="3142236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9FEFB6F-7F47-4D9D-94AD-52AF20587802}"/>
              </a:ext>
            </a:extLst>
          </p:cNvPr>
          <p:cNvSpPr txBox="1"/>
          <p:nvPr/>
        </p:nvSpPr>
        <p:spPr>
          <a:xfrm>
            <a:off x="430297" y="376917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22158D9-5F3F-48CF-9414-72FBFEBFFC2E}"/>
              </a:ext>
            </a:extLst>
          </p:cNvPr>
          <p:cNvSpPr txBox="1"/>
          <p:nvPr/>
        </p:nvSpPr>
        <p:spPr>
          <a:xfrm>
            <a:off x="7255925" y="3116630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PE5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C32CA0B-4720-445C-8590-0FE67E8D9EB5}"/>
              </a:ext>
            </a:extLst>
          </p:cNvPr>
          <p:cNvSpPr txBox="1"/>
          <p:nvPr/>
        </p:nvSpPr>
        <p:spPr>
          <a:xfrm>
            <a:off x="7265981" y="3738755"/>
            <a:ext cx="65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PE6</a:t>
            </a:r>
          </a:p>
        </p:txBody>
      </p:sp>
      <p:pic>
        <p:nvPicPr>
          <p:cNvPr id="156" name="Picture 155" descr="Juniper_logical Router.png">
            <a:extLst>
              <a:ext uri="{FF2B5EF4-FFF2-40B4-BE49-F238E27FC236}">
                <a16:creationId xmlns:a16="http://schemas.microsoft.com/office/drawing/2014/main" id="{E0476B49-0F51-4C7E-B217-F049EB4A8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7" y="3472146"/>
            <a:ext cx="300412" cy="300412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E5AB2A05-F8C4-4666-9FB4-9033B8BCB70A}"/>
              </a:ext>
            </a:extLst>
          </p:cNvPr>
          <p:cNvSpPr txBox="1"/>
          <p:nvPr/>
        </p:nvSpPr>
        <p:spPr>
          <a:xfrm>
            <a:off x="3754600" y="1769621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IBGP-CT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9979996-DA40-474A-9D40-78F1E4D64703}"/>
              </a:ext>
            </a:extLst>
          </p:cNvPr>
          <p:cNvSpPr txBox="1"/>
          <p:nvPr/>
        </p:nvSpPr>
        <p:spPr>
          <a:xfrm>
            <a:off x="2027398" y="1837354"/>
            <a:ext cx="1530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EBGP-CT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0C8E06-EBEC-44FC-A8CE-3127F3342F74}"/>
              </a:ext>
            </a:extLst>
          </p:cNvPr>
          <p:cNvSpPr txBox="1"/>
          <p:nvPr/>
        </p:nvSpPr>
        <p:spPr>
          <a:xfrm>
            <a:off x="5442293" y="1876864"/>
            <a:ext cx="829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EBGP-CT</a:t>
            </a:r>
          </a:p>
        </p:txBody>
      </p:sp>
      <p:pic>
        <p:nvPicPr>
          <p:cNvPr id="164" name="Picture 163" descr="Juniper_logical Router.png">
            <a:extLst>
              <a:ext uri="{FF2B5EF4-FFF2-40B4-BE49-F238E27FC236}">
                <a16:creationId xmlns:a16="http://schemas.microsoft.com/office/drawing/2014/main" id="{1A48E40A-F0DD-4521-B124-B9E103464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6" y="2868226"/>
            <a:ext cx="300412" cy="300412"/>
          </a:xfrm>
          <a:prstGeom prst="rect">
            <a:avLst/>
          </a:prstGeom>
        </p:spPr>
      </p:pic>
      <p:pic>
        <p:nvPicPr>
          <p:cNvPr id="165" name="Picture 164" descr="Juniper_logical Router.png">
            <a:extLst>
              <a:ext uri="{FF2B5EF4-FFF2-40B4-BE49-F238E27FC236}">
                <a16:creationId xmlns:a16="http://schemas.microsoft.com/office/drawing/2014/main" id="{1882B6B7-BACF-4888-BF05-4279015444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98" y="3408661"/>
            <a:ext cx="300412" cy="300412"/>
          </a:xfrm>
          <a:prstGeom prst="rect">
            <a:avLst/>
          </a:prstGeom>
        </p:spPr>
      </p:pic>
      <p:pic>
        <p:nvPicPr>
          <p:cNvPr id="166" name="Picture 165" descr="Juniper_logical Router.png">
            <a:extLst>
              <a:ext uri="{FF2B5EF4-FFF2-40B4-BE49-F238E27FC236}">
                <a16:creationId xmlns:a16="http://schemas.microsoft.com/office/drawing/2014/main" id="{4EF89234-5053-414A-BE84-AB09D1E15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33" y="2860619"/>
            <a:ext cx="300412" cy="300412"/>
          </a:xfrm>
          <a:prstGeom prst="rect">
            <a:avLst/>
          </a:prstGeom>
        </p:spPr>
      </p:pic>
      <p:pic>
        <p:nvPicPr>
          <p:cNvPr id="167" name="Picture 166" descr="Juniper_logical Router.png">
            <a:extLst>
              <a:ext uri="{FF2B5EF4-FFF2-40B4-BE49-F238E27FC236}">
                <a16:creationId xmlns:a16="http://schemas.microsoft.com/office/drawing/2014/main" id="{3F37D517-ABF5-4693-87EB-12311E35A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06" y="3309747"/>
            <a:ext cx="300412" cy="300412"/>
          </a:xfrm>
          <a:prstGeom prst="rect">
            <a:avLst/>
          </a:prstGeom>
        </p:spPr>
      </p:pic>
      <p:pic>
        <p:nvPicPr>
          <p:cNvPr id="168" name="Picture 167" descr="Juniper_logical Router.png">
            <a:extLst>
              <a:ext uri="{FF2B5EF4-FFF2-40B4-BE49-F238E27FC236}">
                <a16:creationId xmlns:a16="http://schemas.microsoft.com/office/drawing/2014/main" id="{C6F19DEA-B1AB-4766-BED9-86B4CB23E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11" y="2808338"/>
            <a:ext cx="300412" cy="300412"/>
          </a:xfrm>
          <a:prstGeom prst="rect">
            <a:avLst/>
          </a:prstGeom>
        </p:spPr>
      </p:pic>
      <p:pic>
        <p:nvPicPr>
          <p:cNvPr id="169" name="Picture 168" descr="Juniper_logical Router.png">
            <a:extLst>
              <a:ext uri="{FF2B5EF4-FFF2-40B4-BE49-F238E27FC236}">
                <a16:creationId xmlns:a16="http://schemas.microsoft.com/office/drawing/2014/main" id="{C71BFF98-7371-4EAD-B365-A479896A00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13" y="2755175"/>
            <a:ext cx="300412" cy="300412"/>
          </a:xfrm>
          <a:prstGeom prst="rect">
            <a:avLst/>
          </a:prstGeom>
        </p:spPr>
      </p:pic>
      <p:pic>
        <p:nvPicPr>
          <p:cNvPr id="170" name="Picture 169" descr="Juniper_logical Router.png">
            <a:extLst>
              <a:ext uri="{FF2B5EF4-FFF2-40B4-BE49-F238E27FC236}">
                <a16:creationId xmlns:a16="http://schemas.microsoft.com/office/drawing/2014/main" id="{C5A269B1-0907-407D-88DF-A36605375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47" y="3406220"/>
            <a:ext cx="300412" cy="300412"/>
          </a:xfrm>
          <a:prstGeom prst="rect">
            <a:avLst/>
          </a:prstGeom>
        </p:spPr>
      </p:pic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C793157-564E-4D77-A565-7AA94D81519B}"/>
              </a:ext>
            </a:extLst>
          </p:cNvPr>
          <p:cNvCxnSpPr>
            <a:cxnSpLocks/>
            <a:stCxn id="166" idx="3"/>
          </p:cNvCxnSpPr>
          <p:nvPr/>
        </p:nvCxnSpPr>
        <p:spPr>
          <a:xfrm>
            <a:off x="2011345" y="3010825"/>
            <a:ext cx="476488" cy="57395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2279541-D868-4ADB-8B94-605C9884DC3D}"/>
              </a:ext>
            </a:extLst>
          </p:cNvPr>
          <p:cNvCxnSpPr>
            <a:cxnSpLocks/>
            <a:stCxn id="165" idx="3"/>
          </p:cNvCxnSpPr>
          <p:nvPr/>
        </p:nvCxnSpPr>
        <p:spPr>
          <a:xfrm flipV="1">
            <a:off x="2062210" y="2944579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EF824C9-2FB9-4F67-8A61-2D5D2182E82A}"/>
              </a:ext>
            </a:extLst>
          </p:cNvPr>
          <p:cNvCxnSpPr>
            <a:cxnSpLocks/>
            <a:stCxn id="166" idx="0"/>
          </p:cNvCxnSpPr>
          <p:nvPr/>
        </p:nvCxnSpPr>
        <p:spPr>
          <a:xfrm>
            <a:off x="1861139" y="2860619"/>
            <a:ext cx="648902" cy="167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7BBEB9E-8564-4FD0-84B0-9D61D6176B78}"/>
              </a:ext>
            </a:extLst>
          </p:cNvPr>
          <p:cNvCxnSpPr>
            <a:cxnSpLocks/>
          </p:cNvCxnSpPr>
          <p:nvPr/>
        </p:nvCxnSpPr>
        <p:spPr>
          <a:xfrm flipV="1">
            <a:off x="2062210" y="3642880"/>
            <a:ext cx="521794" cy="15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5" name="Cylinder 174">
            <a:extLst>
              <a:ext uri="{FF2B5EF4-FFF2-40B4-BE49-F238E27FC236}">
                <a16:creationId xmlns:a16="http://schemas.microsoft.com/office/drawing/2014/main" id="{C2308F76-B28E-47E9-8A76-9719AD3D722C}"/>
              </a:ext>
            </a:extLst>
          </p:cNvPr>
          <p:cNvSpPr/>
          <p:nvPr/>
        </p:nvSpPr>
        <p:spPr>
          <a:xfrm>
            <a:off x="451856" y="4152105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Cylinder 175">
            <a:extLst>
              <a:ext uri="{FF2B5EF4-FFF2-40B4-BE49-F238E27FC236}">
                <a16:creationId xmlns:a16="http://schemas.microsoft.com/office/drawing/2014/main" id="{65185E36-F4F9-43C6-9CE1-B5E800A05E36}"/>
              </a:ext>
            </a:extLst>
          </p:cNvPr>
          <p:cNvSpPr/>
          <p:nvPr/>
        </p:nvSpPr>
        <p:spPr>
          <a:xfrm>
            <a:off x="604256" y="4159363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Cylinder 176">
            <a:extLst>
              <a:ext uri="{FF2B5EF4-FFF2-40B4-BE49-F238E27FC236}">
                <a16:creationId xmlns:a16="http://schemas.microsoft.com/office/drawing/2014/main" id="{0F96BE04-B089-437A-A24E-C4FFF4CA0576}"/>
              </a:ext>
            </a:extLst>
          </p:cNvPr>
          <p:cNvSpPr/>
          <p:nvPr/>
        </p:nvSpPr>
        <p:spPr>
          <a:xfrm>
            <a:off x="785684" y="4166620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Cylinder 177">
            <a:extLst>
              <a:ext uri="{FF2B5EF4-FFF2-40B4-BE49-F238E27FC236}">
                <a16:creationId xmlns:a16="http://schemas.microsoft.com/office/drawing/2014/main" id="{DF5C7A3D-CFD8-4A0C-B73E-F1393EB8D56E}"/>
              </a:ext>
            </a:extLst>
          </p:cNvPr>
          <p:cNvSpPr/>
          <p:nvPr/>
        </p:nvSpPr>
        <p:spPr>
          <a:xfrm>
            <a:off x="1605741" y="4159362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Cylinder 178">
            <a:extLst>
              <a:ext uri="{FF2B5EF4-FFF2-40B4-BE49-F238E27FC236}">
                <a16:creationId xmlns:a16="http://schemas.microsoft.com/office/drawing/2014/main" id="{56300A50-1A0A-414D-BB70-2FFC9358E7A8}"/>
              </a:ext>
            </a:extLst>
          </p:cNvPr>
          <p:cNvSpPr/>
          <p:nvPr/>
        </p:nvSpPr>
        <p:spPr>
          <a:xfrm>
            <a:off x="1758141" y="4152106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Cylinder 179">
            <a:extLst>
              <a:ext uri="{FF2B5EF4-FFF2-40B4-BE49-F238E27FC236}">
                <a16:creationId xmlns:a16="http://schemas.microsoft.com/office/drawing/2014/main" id="{D2141DEE-BE5A-490F-9AB0-609EA26D360F}"/>
              </a:ext>
            </a:extLst>
          </p:cNvPr>
          <p:cNvSpPr/>
          <p:nvPr/>
        </p:nvSpPr>
        <p:spPr>
          <a:xfrm>
            <a:off x="1910541" y="4159363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Cylinder 180">
            <a:extLst>
              <a:ext uri="{FF2B5EF4-FFF2-40B4-BE49-F238E27FC236}">
                <a16:creationId xmlns:a16="http://schemas.microsoft.com/office/drawing/2014/main" id="{AC6BFE54-CA28-436A-B5A5-6B42F0D1211C}"/>
              </a:ext>
            </a:extLst>
          </p:cNvPr>
          <p:cNvSpPr/>
          <p:nvPr/>
        </p:nvSpPr>
        <p:spPr>
          <a:xfrm>
            <a:off x="2469341" y="4166620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Cylinder 181">
            <a:extLst>
              <a:ext uri="{FF2B5EF4-FFF2-40B4-BE49-F238E27FC236}">
                <a16:creationId xmlns:a16="http://schemas.microsoft.com/office/drawing/2014/main" id="{36F2E941-5BF0-44FB-89AF-445C4F91D4F6}"/>
              </a:ext>
            </a:extLst>
          </p:cNvPr>
          <p:cNvSpPr/>
          <p:nvPr/>
        </p:nvSpPr>
        <p:spPr>
          <a:xfrm>
            <a:off x="2621741" y="4173878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Cylinder 182">
            <a:extLst>
              <a:ext uri="{FF2B5EF4-FFF2-40B4-BE49-F238E27FC236}">
                <a16:creationId xmlns:a16="http://schemas.microsoft.com/office/drawing/2014/main" id="{A4F025E0-4C90-4C26-B660-F28A62A41CA4}"/>
              </a:ext>
            </a:extLst>
          </p:cNvPr>
          <p:cNvSpPr/>
          <p:nvPr/>
        </p:nvSpPr>
        <p:spPr>
          <a:xfrm>
            <a:off x="2788655" y="4181135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Cylinder 183">
            <a:extLst>
              <a:ext uri="{FF2B5EF4-FFF2-40B4-BE49-F238E27FC236}">
                <a16:creationId xmlns:a16="http://schemas.microsoft.com/office/drawing/2014/main" id="{923C7822-862A-4035-AAD8-AEDA9AAC46F5}"/>
              </a:ext>
            </a:extLst>
          </p:cNvPr>
          <p:cNvSpPr/>
          <p:nvPr/>
        </p:nvSpPr>
        <p:spPr>
          <a:xfrm>
            <a:off x="5147227" y="4130333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Cylinder 184">
            <a:extLst>
              <a:ext uri="{FF2B5EF4-FFF2-40B4-BE49-F238E27FC236}">
                <a16:creationId xmlns:a16="http://schemas.microsoft.com/office/drawing/2014/main" id="{F6E3A415-487E-4FEF-8134-D94E1545C03F}"/>
              </a:ext>
            </a:extLst>
          </p:cNvPr>
          <p:cNvSpPr/>
          <p:nvPr/>
        </p:nvSpPr>
        <p:spPr>
          <a:xfrm>
            <a:off x="5299627" y="4123077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Cylinder 185">
            <a:extLst>
              <a:ext uri="{FF2B5EF4-FFF2-40B4-BE49-F238E27FC236}">
                <a16:creationId xmlns:a16="http://schemas.microsoft.com/office/drawing/2014/main" id="{6B139175-DC48-4508-85FF-091323ADC322}"/>
              </a:ext>
            </a:extLst>
          </p:cNvPr>
          <p:cNvSpPr/>
          <p:nvPr/>
        </p:nvSpPr>
        <p:spPr>
          <a:xfrm>
            <a:off x="5452027" y="4130334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Cylinder 186">
            <a:extLst>
              <a:ext uri="{FF2B5EF4-FFF2-40B4-BE49-F238E27FC236}">
                <a16:creationId xmlns:a16="http://schemas.microsoft.com/office/drawing/2014/main" id="{8541B38B-6083-47D8-92B2-173FBF427BC0}"/>
              </a:ext>
            </a:extLst>
          </p:cNvPr>
          <p:cNvSpPr/>
          <p:nvPr/>
        </p:nvSpPr>
        <p:spPr>
          <a:xfrm>
            <a:off x="5894712" y="4094047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Cylinder 187">
            <a:extLst>
              <a:ext uri="{FF2B5EF4-FFF2-40B4-BE49-F238E27FC236}">
                <a16:creationId xmlns:a16="http://schemas.microsoft.com/office/drawing/2014/main" id="{EEB67A49-6E03-47BE-8299-4DF814153387}"/>
              </a:ext>
            </a:extLst>
          </p:cNvPr>
          <p:cNvSpPr/>
          <p:nvPr/>
        </p:nvSpPr>
        <p:spPr>
          <a:xfrm>
            <a:off x="6047112" y="4086791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Cylinder 188">
            <a:extLst>
              <a:ext uri="{FF2B5EF4-FFF2-40B4-BE49-F238E27FC236}">
                <a16:creationId xmlns:a16="http://schemas.microsoft.com/office/drawing/2014/main" id="{2CC96185-3276-4BFE-BC12-2DD1509DADB2}"/>
              </a:ext>
            </a:extLst>
          </p:cNvPr>
          <p:cNvSpPr/>
          <p:nvPr/>
        </p:nvSpPr>
        <p:spPr>
          <a:xfrm>
            <a:off x="6214026" y="4094048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Cylinder 189">
            <a:extLst>
              <a:ext uri="{FF2B5EF4-FFF2-40B4-BE49-F238E27FC236}">
                <a16:creationId xmlns:a16="http://schemas.microsoft.com/office/drawing/2014/main" id="{3E37395E-C3B9-4BA9-B044-E4FC9958A30B}"/>
              </a:ext>
            </a:extLst>
          </p:cNvPr>
          <p:cNvSpPr/>
          <p:nvPr/>
        </p:nvSpPr>
        <p:spPr>
          <a:xfrm>
            <a:off x="7280826" y="4057761"/>
            <a:ext cx="122320" cy="251839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Cylinder 190">
            <a:extLst>
              <a:ext uri="{FF2B5EF4-FFF2-40B4-BE49-F238E27FC236}">
                <a16:creationId xmlns:a16="http://schemas.microsoft.com/office/drawing/2014/main" id="{FCFD35B5-B0D2-4AFC-B2DD-4DC964072CDD}"/>
              </a:ext>
            </a:extLst>
          </p:cNvPr>
          <p:cNvSpPr/>
          <p:nvPr/>
        </p:nvSpPr>
        <p:spPr>
          <a:xfrm>
            <a:off x="7433226" y="4050505"/>
            <a:ext cx="122320" cy="251839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Cylinder 191">
            <a:extLst>
              <a:ext uri="{FF2B5EF4-FFF2-40B4-BE49-F238E27FC236}">
                <a16:creationId xmlns:a16="http://schemas.microsoft.com/office/drawing/2014/main" id="{272174A6-D698-4396-9A94-E5A21011EF71}"/>
              </a:ext>
            </a:extLst>
          </p:cNvPr>
          <p:cNvSpPr/>
          <p:nvPr/>
        </p:nvSpPr>
        <p:spPr>
          <a:xfrm>
            <a:off x="7585626" y="4057762"/>
            <a:ext cx="122320" cy="251839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D1E58E8-5BD4-4485-A77B-73F52FB52C2F}"/>
              </a:ext>
            </a:extLst>
          </p:cNvPr>
          <p:cNvCxnSpPr/>
          <p:nvPr/>
        </p:nvCxnSpPr>
        <p:spPr>
          <a:xfrm>
            <a:off x="503567" y="4786231"/>
            <a:ext cx="7082059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C207D041-C820-4661-B6D7-E40B3709736E}"/>
              </a:ext>
            </a:extLst>
          </p:cNvPr>
          <p:cNvSpPr txBox="1"/>
          <p:nvPr/>
        </p:nvSpPr>
        <p:spPr>
          <a:xfrm>
            <a:off x="1438656" y="4452403"/>
            <a:ext cx="489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to End Colored transport satisfying SLAs</a:t>
            </a:r>
          </a:p>
        </p:txBody>
      </p:sp>
      <p:sp>
        <p:nvSpPr>
          <p:cNvPr id="195" name="Cylinder 194">
            <a:extLst>
              <a:ext uri="{FF2B5EF4-FFF2-40B4-BE49-F238E27FC236}">
                <a16:creationId xmlns:a16="http://schemas.microsoft.com/office/drawing/2014/main" id="{1D51A903-6DB0-482F-AC90-15C9A78300F2}"/>
              </a:ext>
            </a:extLst>
          </p:cNvPr>
          <p:cNvSpPr/>
          <p:nvPr/>
        </p:nvSpPr>
        <p:spPr>
          <a:xfrm rot="5400000">
            <a:off x="1158058" y="2349319"/>
            <a:ext cx="102419" cy="1125021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ylinder 195">
            <a:extLst>
              <a:ext uri="{FF2B5EF4-FFF2-40B4-BE49-F238E27FC236}">
                <a16:creationId xmlns:a16="http://schemas.microsoft.com/office/drawing/2014/main" id="{432ECF44-19EB-4EF3-A296-8CB6DB2B0F41}"/>
              </a:ext>
            </a:extLst>
          </p:cNvPr>
          <p:cNvSpPr/>
          <p:nvPr/>
        </p:nvSpPr>
        <p:spPr>
          <a:xfrm rot="5400000">
            <a:off x="3955867" y="1794955"/>
            <a:ext cx="104000" cy="2298136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ylinder 196">
            <a:extLst>
              <a:ext uri="{FF2B5EF4-FFF2-40B4-BE49-F238E27FC236}">
                <a16:creationId xmlns:a16="http://schemas.microsoft.com/office/drawing/2014/main" id="{A14D74DA-D9EB-4D35-B3C8-207953172891}"/>
              </a:ext>
            </a:extLst>
          </p:cNvPr>
          <p:cNvSpPr/>
          <p:nvPr/>
        </p:nvSpPr>
        <p:spPr>
          <a:xfrm rot="5400000">
            <a:off x="6809041" y="2367733"/>
            <a:ext cx="99284" cy="1062520"/>
          </a:xfrm>
          <a:prstGeom prst="can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ylinder 197">
            <a:extLst>
              <a:ext uri="{FF2B5EF4-FFF2-40B4-BE49-F238E27FC236}">
                <a16:creationId xmlns:a16="http://schemas.microsoft.com/office/drawing/2014/main" id="{69B1C0FD-625B-4F67-B400-84115C575534}"/>
              </a:ext>
            </a:extLst>
          </p:cNvPr>
          <p:cNvSpPr/>
          <p:nvPr/>
        </p:nvSpPr>
        <p:spPr>
          <a:xfrm rot="5400000">
            <a:off x="1164154" y="2733367"/>
            <a:ext cx="102419" cy="1125021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Cylinder 198">
            <a:extLst>
              <a:ext uri="{FF2B5EF4-FFF2-40B4-BE49-F238E27FC236}">
                <a16:creationId xmlns:a16="http://schemas.microsoft.com/office/drawing/2014/main" id="{12A2C497-3256-499F-9B86-1E3B10D15CD9}"/>
              </a:ext>
            </a:extLst>
          </p:cNvPr>
          <p:cNvSpPr/>
          <p:nvPr/>
        </p:nvSpPr>
        <p:spPr>
          <a:xfrm rot="5400000">
            <a:off x="4014330" y="2049294"/>
            <a:ext cx="82107" cy="252567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ylinder 199">
            <a:extLst>
              <a:ext uri="{FF2B5EF4-FFF2-40B4-BE49-F238E27FC236}">
                <a16:creationId xmlns:a16="http://schemas.microsoft.com/office/drawing/2014/main" id="{3375243D-0562-437B-9E6A-43B499DBF3F6}"/>
              </a:ext>
            </a:extLst>
          </p:cNvPr>
          <p:cNvSpPr/>
          <p:nvPr/>
        </p:nvSpPr>
        <p:spPr>
          <a:xfrm rot="5400000">
            <a:off x="6777624" y="2630914"/>
            <a:ext cx="100770" cy="1299248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ylinder 200">
            <a:extLst>
              <a:ext uri="{FF2B5EF4-FFF2-40B4-BE49-F238E27FC236}">
                <a16:creationId xmlns:a16="http://schemas.microsoft.com/office/drawing/2014/main" id="{5155FEEA-521B-4975-BB9B-99E21E1276B4}"/>
              </a:ext>
            </a:extLst>
          </p:cNvPr>
          <p:cNvSpPr/>
          <p:nvPr/>
        </p:nvSpPr>
        <p:spPr>
          <a:xfrm rot="5400000">
            <a:off x="1243402" y="3044263"/>
            <a:ext cx="102419" cy="112502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Cylinder 201">
            <a:extLst>
              <a:ext uri="{FF2B5EF4-FFF2-40B4-BE49-F238E27FC236}">
                <a16:creationId xmlns:a16="http://schemas.microsoft.com/office/drawing/2014/main" id="{2F91D7A5-655D-4FE3-9B39-C9559D200673}"/>
              </a:ext>
            </a:extLst>
          </p:cNvPr>
          <p:cNvSpPr/>
          <p:nvPr/>
        </p:nvSpPr>
        <p:spPr>
          <a:xfrm rot="5400000" flipH="1">
            <a:off x="4020533" y="2391509"/>
            <a:ext cx="96752" cy="2461433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ylinder 202">
            <a:extLst>
              <a:ext uri="{FF2B5EF4-FFF2-40B4-BE49-F238E27FC236}">
                <a16:creationId xmlns:a16="http://schemas.microsoft.com/office/drawing/2014/main" id="{4FE71DDB-35E4-4955-8DFF-439C630A072F}"/>
              </a:ext>
            </a:extLst>
          </p:cNvPr>
          <p:cNvSpPr/>
          <p:nvPr/>
        </p:nvSpPr>
        <p:spPr>
          <a:xfrm rot="5400000">
            <a:off x="6760282" y="3086935"/>
            <a:ext cx="102419" cy="1125021"/>
          </a:xfrm>
          <a:prstGeom prst="can">
            <a:avLst/>
          </a:prstGeom>
          <a:solidFill>
            <a:srgbClr val="84B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17CBF87-BA27-42FF-B4CC-45A38CAEA808}"/>
              </a:ext>
            </a:extLst>
          </p:cNvPr>
          <p:cNvCxnSpPr>
            <a:cxnSpLocks/>
          </p:cNvCxnSpPr>
          <p:nvPr/>
        </p:nvCxnSpPr>
        <p:spPr>
          <a:xfrm flipV="1">
            <a:off x="5567410" y="2987251"/>
            <a:ext cx="452817" cy="6142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81ED3A7-365C-4614-98CE-C4A697556B66}"/>
              </a:ext>
            </a:extLst>
          </p:cNvPr>
          <p:cNvCxnSpPr>
            <a:cxnSpLocks/>
            <a:stCxn id="167" idx="2"/>
          </p:cNvCxnSpPr>
          <p:nvPr/>
        </p:nvCxnSpPr>
        <p:spPr>
          <a:xfrm flipH="1" flipV="1">
            <a:off x="5520356" y="3096979"/>
            <a:ext cx="600856" cy="5131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2A46623-5BB0-47EC-AC74-217A791DE139}"/>
              </a:ext>
            </a:extLst>
          </p:cNvPr>
          <p:cNvCxnSpPr>
            <a:cxnSpLocks/>
          </p:cNvCxnSpPr>
          <p:nvPr/>
        </p:nvCxnSpPr>
        <p:spPr>
          <a:xfrm flipV="1">
            <a:off x="5543026" y="3600208"/>
            <a:ext cx="521794" cy="15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6463651-34B6-4955-9D84-AD8264A1FC2A}"/>
              </a:ext>
            </a:extLst>
          </p:cNvPr>
          <p:cNvCxnSpPr>
            <a:cxnSpLocks/>
            <a:endCxn id="168" idx="1"/>
          </p:cNvCxnSpPr>
          <p:nvPr/>
        </p:nvCxnSpPr>
        <p:spPr>
          <a:xfrm>
            <a:off x="5451683" y="2903291"/>
            <a:ext cx="547228" cy="5525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28E757-AE4C-4577-8BD0-5351F020DE8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3FB5F-773F-436D-A832-D3A25B368A6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B03F5-67E6-4A84-B647-912D00CCDBE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F3264-CD8C-40AC-83AF-68D3A9111A7C}"/>
              </a:ext>
            </a:extLst>
          </p:cNvPr>
          <p:cNvSpPr txBox="1"/>
          <p:nvPr/>
        </p:nvSpPr>
        <p:spPr>
          <a:xfrm>
            <a:off x="908004" y="4057762"/>
            <a:ext cx="103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IGP-SR/flex-algo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35850A-28C9-41DB-BD1D-FBD937AAB7B4}"/>
              </a:ext>
            </a:extLst>
          </p:cNvPr>
          <p:cNvSpPr txBox="1"/>
          <p:nvPr/>
        </p:nvSpPr>
        <p:spPr>
          <a:xfrm>
            <a:off x="6388308" y="3929746"/>
            <a:ext cx="103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IGP-SR/flex-algo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0CD95-BECF-4B60-B23B-508A4C60002E}"/>
              </a:ext>
            </a:extLst>
          </p:cNvPr>
          <p:cNvSpPr txBox="1"/>
          <p:nvPr/>
        </p:nvSpPr>
        <p:spPr>
          <a:xfrm>
            <a:off x="8170333" y="1675841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BGP-CT NLRI:</a:t>
            </a:r>
          </a:p>
          <a:p>
            <a:endParaRPr lang="en-US" dirty="0"/>
          </a:p>
          <a:p>
            <a:r>
              <a:rPr lang="en-US" dirty="0"/>
              <a:t>Prefix : PE loopback</a:t>
            </a:r>
          </a:p>
          <a:p>
            <a:endParaRPr lang="en-US" dirty="0"/>
          </a:p>
          <a:p>
            <a:r>
              <a:rPr lang="en-US" dirty="0"/>
              <a:t>RD :  Distinguisher</a:t>
            </a:r>
          </a:p>
          <a:p>
            <a:endParaRPr lang="en-US" dirty="0"/>
          </a:p>
          <a:p>
            <a:r>
              <a:rPr lang="en-US" dirty="0"/>
              <a:t>Route Target community:</a:t>
            </a:r>
          </a:p>
          <a:p>
            <a:r>
              <a:rPr lang="en-US" dirty="0"/>
              <a:t>Corresponds to Transport Class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39AFF-76C9-4B92-AA49-842D22AC5EB8}"/>
              </a:ext>
            </a:extLst>
          </p:cNvPr>
          <p:cNvSpPr txBox="1"/>
          <p:nvPr/>
        </p:nvSpPr>
        <p:spPr>
          <a:xfrm>
            <a:off x="8170333" y="4452403"/>
            <a:ext cx="3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BGP-CT is independent of any VPN. It does not require VPN configuration. </a:t>
            </a:r>
          </a:p>
        </p:txBody>
      </p:sp>
    </p:spTree>
    <p:extLst>
      <p:ext uri="{BB962C8B-B14F-4D97-AF65-F5344CB8AC3E}">
        <p14:creationId xmlns:p14="http://schemas.microsoft.com/office/powerpoint/2010/main" val="2160281554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ppt_template_v2-1" id="{7491928A-765E-4D4F-AC7B-C5FBE9EABA10}" vid="{8EBB89AD-A54B-3745-8367-6DB7302ADF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123350</TotalTime>
  <Words>1263</Words>
  <Application>Microsoft Office PowerPoint</Application>
  <PresentationFormat>Widescreen</PresentationFormat>
  <Paragraphs>459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Calibri</vt:lpstr>
      <vt:lpstr>Lato</vt:lpstr>
      <vt:lpstr>Lato Light</vt:lpstr>
      <vt:lpstr>Times New Roman</vt:lpstr>
      <vt:lpstr>Wingdings</vt:lpstr>
      <vt:lpstr>Juniper Gray - 2018</vt:lpstr>
      <vt:lpstr>Seamless SR ARCHITECTURE</vt:lpstr>
      <vt:lpstr>Why Seamless SR?</vt:lpstr>
      <vt:lpstr>SEAMLESS MPLS ARCHITECTURE</vt:lpstr>
      <vt:lpstr>SEAMLESS SR: INTRODUCTION</vt:lpstr>
      <vt:lpstr>5G TRANSPORT REQUIREMENTS</vt:lpstr>
      <vt:lpstr>Limitations of BGP-LU/BGP-PREFIX SID</vt:lpstr>
      <vt:lpstr>BGP ClaSSFUL Transport (BGP-CT)</vt:lpstr>
      <vt:lpstr>BGP-CT</vt:lpstr>
      <vt:lpstr>BGP-CT </vt:lpstr>
      <vt:lpstr>SEAMLESS SR : CLASSFUL TRANSPORT PACKET FORWARDING</vt:lpstr>
      <vt:lpstr>Resiliency</vt:lpstr>
      <vt:lpstr>USeCASES</vt:lpstr>
      <vt:lpstr>Data sovereignty Use case</vt:lpstr>
      <vt:lpstr>Data sovereignty Use case</vt:lpstr>
      <vt:lpstr>Solution with BGP-CT</vt:lpstr>
      <vt:lpstr>USECASES: E2E LOW LATENCY ROUTING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Slicing with eODN</dc:title>
  <dc:creator>Colby Barth</dc:creator>
  <cp:lastModifiedBy>Shraddha Hegde</cp:lastModifiedBy>
  <cp:revision>417</cp:revision>
  <cp:lastPrinted>2019-12-01T13:32:53Z</cp:lastPrinted>
  <dcterms:created xsi:type="dcterms:W3CDTF">2019-11-24T14:25:40Z</dcterms:created>
  <dcterms:modified xsi:type="dcterms:W3CDTF">2021-04-14T14:40:44Z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MSIP_Label_0633b888-ae0d-4341-a75f-06e04137d755_Enabled">
    <vt:lpwstr>true</vt:lpwstr>
  </property>
  <property fmtid="{D5CDD505-2E9C-101B-9397-08002B2CF9AE}" pid="4" name="MSIP_Label_0633b888-ae0d-4341-a75f-06e04137d755_SetDate">
    <vt:lpwstr>2020-05-15T17:50:55Z</vt:lpwstr>
  </property>
  <property fmtid="{D5CDD505-2E9C-101B-9397-08002B2CF9AE}" pid="5" name="MSIP_Label_0633b888-ae0d-4341-a75f-06e04137d755_Method">
    <vt:lpwstr>Standard</vt:lpwstr>
  </property>
  <property fmtid="{D5CDD505-2E9C-101B-9397-08002B2CF9AE}" pid="6" name="MSIP_Label_0633b888-ae0d-4341-a75f-06e04137d755_Name">
    <vt:lpwstr>0633b888-ae0d-4341-a75f-06e04137d755</vt:lpwstr>
  </property>
  <property fmtid="{D5CDD505-2E9C-101B-9397-08002B2CF9AE}" pid="7" name="MSIP_Label_0633b888-ae0d-4341-a75f-06e04137d755_SiteId">
    <vt:lpwstr>bea78b3c-4cdb-4130-854a-1d193232e5f4</vt:lpwstr>
  </property>
  <property fmtid="{D5CDD505-2E9C-101B-9397-08002B2CF9AE}" pid="8" name="MSIP_Label_0633b888-ae0d-4341-a75f-06e04137d755_ActionId">
    <vt:lpwstr>5cc361d4-4d6a-4859-b1a7-50053e26c0cf</vt:lpwstr>
  </property>
  <property fmtid="{D5CDD505-2E9C-101B-9397-08002B2CF9AE}" pid="9" name="MSIP_Label_0633b888-ae0d-4341-a75f-06e04137d755_ContentBits">
    <vt:lpwstr>2</vt:lpwstr>
  </property>
</Properties>
</file>