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257" r:id="rId6"/>
    <p:sldId id="288" r:id="rId7"/>
    <p:sldId id="258" r:id="rId8"/>
    <p:sldId id="264" r:id="rId9"/>
    <p:sldId id="266" r:id="rId10"/>
    <p:sldId id="265" r:id="rId11"/>
    <p:sldId id="259" r:id="rId12"/>
    <p:sldId id="260" r:id="rId13"/>
    <p:sldId id="261" r:id="rId14"/>
    <p:sldId id="262" r:id="rId15"/>
    <p:sldId id="267" r:id="rId16"/>
    <p:sldId id="268" r:id="rId17"/>
    <p:sldId id="269" r:id="rId18"/>
    <p:sldId id="271" r:id="rId19"/>
    <p:sldId id="270" r:id="rId20"/>
    <p:sldId id="272" r:id="rId21"/>
    <p:sldId id="273" r:id="rId22"/>
    <p:sldId id="274" r:id="rId23"/>
    <p:sldId id="290" r:id="rId24"/>
    <p:sldId id="291" r:id="rId25"/>
    <p:sldId id="276" r:id="rId26"/>
    <p:sldId id="279" r:id="rId27"/>
    <p:sldId id="277" r:id="rId28"/>
    <p:sldId id="278" r:id="rId29"/>
    <p:sldId id="283" r:id="rId30"/>
    <p:sldId id="282" r:id="rId31"/>
    <p:sldId id="285" r:id="rId32"/>
    <p:sldId id="284" r:id="rId33"/>
    <p:sldId id="294" r:id="rId34"/>
    <p:sldId id="292" r:id="rId35"/>
    <p:sldId id="293"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74AFEC-A8F0-466C-A014-CEF6DA87CC10}" v="4086" dt="2020-11-02T12:34:32.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4" autoAdjust="0"/>
    <p:restoredTop sz="70968" autoAdjust="0"/>
  </p:normalViewPr>
  <p:slideViewPr>
    <p:cSldViewPr snapToGrid="0">
      <p:cViewPr varScale="1">
        <p:scale>
          <a:sx n="88" d="100"/>
          <a:sy n="88" d="100"/>
        </p:scale>
        <p:origin x="114"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AE9C99-132F-4515-B894-1875D7F4095F}" type="datetimeFigureOut">
              <a:rPr lang="en-GB" smtClean="0"/>
              <a:t>02/11/2020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D36EF5-E366-4F44-82F3-AFAFF45C6738}" type="slidenum">
              <a:rPr lang="en-GB" smtClean="0"/>
              <a:t>‹#›</a:t>
            </a:fld>
            <a:endParaRPr lang="en-GB"/>
          </a:p>
        </p:txBody>
      </p:sp>
    </p:spTree>
    <p:extLst>
      <p:ext uri="{BB962C8B-B14F-4D97-AF65-F5344CB8AC3E}">
        <p14:creationId xmlns:p14="http://schemas.microsoft.com/office/powerpoint/2010/main" val="503627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1</a:t>
            </a:fld>
            <a:endParaRPr lang="en-GB"/>
          </a:p>
        </p:txBody>
      </p:sp>
    </p:spTree>
    <p:extLst>
      <p:ext uri="{BB962C8B-B14F-4D97-AF65-F5344CB8AC3E}">
        <p14:creationId xmlns:p14="http://schemas.microsoft.com/office/powerpoint/2010/main" val="3364531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our first project though, we need these ones</a:t>
            </a:r>
          </a:p>
        </p:txBody>
      </p:sp>
      <p:sp>
        <p:nvSpPr>
          <p:cNvPr id="4" name="Slide Number Placeholder 3"/>
          <p:cNvSpPr>
            <a:spLocks noGrp="1"/>
          </p:cNvSpPr>
          <p:nvPr>
            <p:ph type="sldNum" sz="quarter" idx="5"/>
          </p:nvPr>
        </p:nvSpPr>
        <p:spPr/>
        <p:txBody>
          <a:bodyPr/>
          <a:lstStyle/>
          <a:p>
            <a:fld id="{06D36EF5-E366-4F44-82F3-AFAFF45C6738}" type="slidenum">
              <a:rPr lang="en-GB" smtClean="0"/>
              <a:t>13</a:t>
            </a:fld>
            <a:endParaRPr lang="en-GB"/>
          </a:p>
        </p:txBody>
      </p:sp>
    </p:spTree>
    <p:extLst>
      <p:ext uri="{BB962C8B-B14F-4D97-AF65-F5344CB8AC3E}">
        <p14:creationId xmlns:p14="http://schemas.microsoft.com/office/powerpoint/2010/main" val="2051382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send you a _horrific_ spreadsheet to fill in where you specify all your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LLU build team is actually one of the most helpful groups I’ve found in OR, along with GEA </a:t>
            </a:r>
            <a:r>
              <a:rPr lang="en-GB" dirty="0" err="1"/>
              <a:t>Cablelink</a:t>
            </a:r>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14</a:t>
            </a:fld>
            <a:endParaRPr lang="en-GB"/>
          </a:p>
        </p:txBody>
      </p:sp>
    </p:spTree>
    <p:extLst>
      <p:ext uri="{BB962C8B-B14F-4D97-AF65-F5344CB8AC3E}">
        <p14:creationId xmlns:p14="http://schemas.microsoft.com/office/powerpoint/2010/main" val="3716070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system is horrible, though less horrible than it used to be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team who run this are actually incredibly helpful, any issues just pick up the phone to them</a:t>
            </a:r>
          </a:p>
        </p:txBody>
      </p:sp>
      <p:sp>
        <p:nvSpPr>
          <p:cNvPr id="4" name="Slide Number Placeholder 3"/>
          <p:cNvSpPr>
            <a:spLocks noGrp="1"/>
          </p:cNvSpPr>
          <p:nvPr>
            <p:ph type="sldNum" sz="quarter" idx="5"/>
          </p:nvPr>
        </p:nvSpPr>
        <p:spPr/>
        <p:txBody>
          <a:bodyPr/>
          <a:lstStyle/>
          <a:p>
            <a:fld id="{06D36EF5-E366-4F44-82F3-AFAFF45C6738}" type="slidenum">
              <a:rPr lang="en-GB" smtClean="0"/>
              <a:t>15</a:t>
            </a:fld>
            <a:endParaRPr lang="en-GB"/>
          </a:p>
        </p:txBody>
      </p:sp>
    </p:spTree>
    <p:extLst>
      <p:ext uri="{BB962C8B-B14F-4D97-AF65-F5344CB8AC3E}">
        <p14:creationId xmlns:p14="http://schemas.microsoft.com/office/powerpoint/2010/main" val="1643037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astute of you will notice the fibre tray in the bottom.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soon as we got the LLUC number we placed our order</a:t>
            </a:r>
          </a:p>
        </p:txBody>
      </p:sp>
      <p:sp>
        <p:nvSpPr>
          <p:cNvPr id="4" name="Slide Number Placeholder 3"/>
          <p:cNvSpPr>
            <a:spLocks noGrp="1"/>
          </p:cNvSpPr>
          <p:nvPr>
            <p:ph type="sldNum" sz="quarter" idx="5"/>
          </p:nvPr>
        </p:nvSpPr>
        <p:spPr/>
        <p:txBody>
          <a:bodyPr/>
          <a:lstStyle/>
          <a:p>
            <a:fld id="{06D36EF5-E366-4F44-82F3-AFAFF45C6738}" type="slidenum">
              <a:rPr lang="en-GB" smtClean="0"/>
              <a:t>16</a:t>
            </a:fld>
            <a:endParaRPr lang="en-GB"/>
          </a:p>
        </p:txBody>
      </p:sp>
    </p:spTree>
    <p:extLst>
      <p:ext uri="{BB962C8B-B14F-4D97-AF65-F5344CB8AC3E}">
        <p14:creationId xmlns:p14="http://schemas.microsoft.com/office/powerpoint/2010/main" val="1064385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send you a _horrific_ spreadsheet to fill in where you specify all your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LLU build team is actually one of the most helpful groups I’ve found in OR, along with GEA </a:t>
            </a:r>
            <a:r>
              <a:rPr lang="en-GB" dirty="0" err="1"/>
              <a:t>Cablelink</a:t>
            </a:r>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17</a:t>
            </a:fld>
            <a:endParaRPr lang="en-GB"/>
          </a:p>
        </p:txBody>
      </p:sp>
    </p:spTree>
    <p:extLst>
      <p:ext uri="{BB962C8B-B14F-4D97-AF65-F5344CB8AC3E}">
        <p14:creationId xmlns:p14="http://schemas.microsoft.com/office/powerpoint/2010/main" val="1977337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Top left: EAD chassis, typical 1Gb end customer</a:t>
            </a:r>
          </a:p>
          <a:p>
            <a:r>
              <a:rPr lang="en-GB" dirty="0"/>
              <a:t>Bottom left T node. Tubes at bottom, splice trays at top</a:t>
            </a:r>
          </a:p>
          <a:p>
            <a:r>
              <a:rPr lang="en-GB" dirty="0"/>
              <a:t>Centre: Splice trays in Exchange – There are thousands in the frames connecting pre-run from place to place. Use these to join your floors, racks, and T nodes together. They don’t use patch leads, splice or go-home.</a:t>
            </a:r>
          </a:p>
          <a:p>
            <a:r>
              <a:rPr lang="en-GB" dirty="0"/>
              <a:t>Right top: Tubes in t-node, for blowing to properties</a:t>
            </a:r>
          </a:p>
          <a:p>
            <a:r>
              <a:rPr lang="en-GB" dirty="0"/>
              <a:t>Bottom right: The infrastructure map showing all the duct work, footway boxes, and nodes. Great tool for desk surveying.</a:t>
            </a:r>
          </a:p>
        </p:txBody>
      </p:sp>
      <p:sp>
        <p:nvSpPr>
          <p:cNvPr id="4" name="Slide Number Placeholder 3"/>
          <p:cNvSpPr>
            <a:spLocks noGrp="1"/>
          </p:cNvSpPr>
          <p:nvPr>
            <p:ph type="sldNum" sz="quarter" idx="5"/>
          </p:nvPr>
        </p:nvSpPr>
        <p:spPr/>
        <p:txBody>
          <a:bodyPr/>
          <a:lstStyle/>
          <a:p>
            <a:fld id="{06D36EF5-E366-4F44-82F3-AFAFF45C6738}" type="slidenum">
              <a:rPr lang="en-GB" smtClean="0"/>
              <a:t>18</a:t>
            </a:fld>
            <a:endParaRPr lang="en-GB"/>
          </a:p>
        </p:txBody>
      </p:sp>
    </p:spTree>
    <p:extLst>
      <p:ext uri="{BB962C8B-B14F-4D97-AF65-F5344CB8AC3E}">
        <p14:creationId xmlns:p14="http://schemas.microsoft.com/office/powerpoint/2010/main" val="108480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not going to get in to the detail on DC end, transit, things like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stuffs the easy BAU for you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 on the right shows the multi-U chassis used in high-density locations such as Exchange and DCs</a:t>
            </a:r>
          </a:p>
        </p:txBody>
      </p:sp>
      <p:sp>
        <p:nvSpPr>
          <p:cNvPr id="4" name="Slide Number Placeholder 3"/>
          <p:cNvSpPr>
            <a:spLocks noGrp="1"/>
          </p:cNvSpPr>
          <p:nvPr>
            <p:ph type="sldNum" sz="quarter" idx="5"/>
          </p:nvPr>
        </p:nvSpPr>
        <p:spPr/>
        <p:txBody>
          <a:bodyPr/>
          <a:lstStyle/>
          <a:p>
            <a:fld id="{06D36EF5-E366-4F44-82F3-AFAFF45C6738}" type="slidenum">
              <a:rPr lang="en-GB" smtClean="0"/>
              <a:t>19</a:t>
            </a:fld>
            <a:endParaRPr lang="en-GB"/>
          </a:p>
        </p:txBody>
      </p:sp>
    </p:spTree>
    <p:extLst>
      <p:ext uri="{BB962C8B-B14F-4D97-AF65-F5344CB8AC3E}">
        <p14:creationId xmlns:p14="http://schemas.microsoft.com/office/powerpoint/2010/main" val="1884486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Backhaul is one of the biggest challenges with unbundling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chose our first exchange to be within EAD LA reach of our DC for this reason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Exchanges aren’t like regular DCs</a:t>
            </a:r>
          </a:p>
        </p:txBody>
      </p:sp>
      <p:sp>
        <p:nvSpPr>
          <p:cNvPr id="4" name="Slide Number Placeholder 3"/>
          <p:cNvSpPr>
            <a:spLocks noGrp="1"/>
          </p:cNvSpPr>
          <p:nvPr>
            <p:ph type="sldNum" sz="quarter" idx="5"/>
          </p:nvPr>
        </p:nvSpPr>
        <p:spPr/>
        <p:txBody>
          <a:bodyPr/>
          <a:lstStyle/>
          <a:p>
            <a:fld id="{06D36EF5-E366-4F44-82F3-AFAFF45C6738}" type="slidenum">
              <a:rPr lang="en-GB" smtClean="0"/>
              <a:t>20</a:t>
            </a:fld>
            <a:endParaRPr lang="en-GB"/>
          </a:p>
        </p:txBody>
      </p:sp>
    </p:spTree>
    <p:extLst>
      <p:ext uri="{BB962C8B-B14F-4D97-AF65-F5344CB8AC3E}">
        <p14:creationId xmlns:p14="http://schemas.microsoft.com/office/powerpoint/2010/main" val="243700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Backhaul is one of the biggest challenges with unbundling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chose our first exchange to be within EAD LA reach of our DC for this reason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exchange we used SSE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Exchanges aren’t like regular DCs</a:t>
            </a:r>
          </a:p>
        </p:txBody>
      </p:sp>
      <p:sp>
        <p:nvSpPr>
          <p:cNvPr id="4" name="Slide Number Placeholder 3"/>
          <p:cNvSpPr>
            <a:spLocks noGrp="1"/>
          </p:cNvSpPr>
          <p:nvPr>
            <p:ph type="sldNum" sz="quarter" idx="5"/>
          </p:nvPr>
        </p:nvSpPr>
        <p:spPr/>
        <p:txBody>
          <a:bodyPr/>
          <a:lstStyle/>
          <a:p>
            <a:fld id="{06D36EF5-E366-4F44-82F3-AFAFF45C6738}" type="slidenum">
              <a:rPr lang="en-GB" smtClean="0"/>
              <a:t>21</a:t>
            </a:fld>
            <a:endParaRPr lang="en-GB"/>
          </a:p>
        </p:txBody>
      </p:sp>
    </p:spTree>
    <p:extLst>
      <p:ext uri="{BB962C8B-B14F-4D97-AF65-F5344CB8AC3E}">
        <p14:creationId xmlns:p14="http://schemas.microsoft.com/office/powerpoint/2010/main" val="2038971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blue products come under the category of NGA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Next Generation Access covers all the </a:t>
            </a:r>
            <a:r>
              <a:rPr lang="en-GB" dirty="0" err="1"/>
              <a:t>FttX</a:t>
            </a:r>
            <a:r>
              <a:rPr lang="en-GB" dirty="0"/>
              <a:t> type products, basically anything after ADSL.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GEA is the interesting bit, Generic Ethernet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WLR3. At the point we did this SOGEA (the no-phone-line product) was not generally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WLR3 was by far the worst thing in here to establish for, however I’m not going in to it in this presentation because I can think of no good reason any of you would want it today</a:t>
            </a:r>
          </a:p>
        </p:txBody>
      </p:sp>
      <p:sp>
        <p:nvSpPr>
          <p:cNvPr id="4" name="Slide Number Placeholder 3"/>
          <p:cNvSpPr>
            <a:spLocks noGrp="1"/>
          </p:cNvSpPr>
          <p:nvPr>
            <p:ph type="sldNum" sz="quarter" idx="5"/>
          </p:nvPr>
        </p:nvSpPr>
        <p:spPr/>
        <p:txBody>
          <a:bodyPr/>
          <a:lstStyle/>
          <a:p>
            <a:fld id="{06D36EF5-E366-4F44-82F3-AFAFF45C6738}" type="slidenum">
              <a:rPr lang="en-GB" smtClean="0"/>
              <a:t>22</a:t>
            </a:fld>
            <a:endParaRPr lang="en-GB"/>
          </a:p>
        </p:txBody>
      </p:sp>
    </p:spTree>
    <p:extLst>
      <p:ext uri="{BB962C8B-B14F-4D97-AF65-F5344CB8AC3E}">
        <p14:creationId xmlns:p14="http://schemas.microsoft.com/office/powerpoint/2010/main" val="128650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of course, is about Openreach</a:t>
            </a:r>
          </a:p>
        </p:txBody>
      </p:sp>
      <p:sp>
        <p:nvSpPr>
          <p:cNvPr id="4" name="Slide Number Placeholder 3"/>
          <p:cNvSpPr>
            <a:spLocks noGrp="1"/>
          </p:cNvSpPr>
          <p:nvPr>
            <p:ph type="sldNum" sz="quarter" idx="5"/>
          </p:nvPr>
        </p:nvSpPr>
        <p:spPr/>
        <p:txBody>
          <a:bodyPr/>
          <a:lstStyle/>
          <a:p>
            <a:fld id="{06D36EF5-E366-4F44-82F3-AFAFF45C6738}" type="slidenum">
              <a:rPr lang="en-GB" smtClean="0"/>
              <a:t>3</a:t>
            </a:fld>
            <a:endParaRPr lang="en-GB"/>
          </a:p>
        </p:txBody>
      </p:sp>
    </p:spTree>
    <p:extLst>
      <p:ext uri="{BB962C8B-B14F-4D97-AF65-F5344CB8AC3E}">
        <p14:creationId xmlns:p14="http://schemas.microsoft.com/office/powerpoint/2010/main" val="2019282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Openreach have implemented is pretty much the reference design for TR-101, with very little variation.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studying the spec doc in detail, and comparing to real life, I’ve got no complaints!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diagram is from the TR-101 spec doc and you can see the part OR are delivering is the right hand side Access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you’re interested in the design decisions and justifications, I highly recommend checking out the TR-101 doc from the Broadband Forum</a:t>
            </a:r>
          </a:p>
        </p:txBody>
      </p:sp>
      <p:sp>
        <p:nvSpPr>
          <p:cNvPr id="4" name="Slide Number Placeholder 3"/>
          <p:cNvSpPr>
            <a:spLocks noGrp="1"/>
          </p:cNvSpPr>
          <p:nvPr>
            <p:ph type="sldNum" sz="quarter" idx="5"/>
          </p:nvPr>
        </p:nvSpPr>
        <p:spPr/>
        <p:txBody>
          <a:bodyPr/>
          <a:lstStyle/>
          <a:p>
            <a:fld id="{06D36EF5-E366-4F44-82F3-AFAFF45C6738}" type="slidenum">
              <a:rPr lang="en-GB" smtClean="0"/>
              <a:t>23</a:t>
            </a:fld>
            <a:endParaRPr lang="en-GB"/>
          </a:p>
        </p:txBody>
      </p:sp>
    </p:spTree>
    <p:extLst>
      <p:ext uri="{BB962C8B-B14F-4D97-AF65-F5344CB8AC3E}">
        <p14:creationId xmlns:p14="http://schemas.microsoft.com/office/powerpoint/2010/main" val="1135282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CP, such as 1310, orders GEA </a:t>
            </a:r>
            <a:r>
              <a:rPr lang="en-GB" dirty="0" err="1"/>
              <a:t>Cablelinks</a:t>
            </a:r>
            <a:r>
              <a:rPr lang="en-GB" dirty="0"/>
              <a:t> to connect to the L2Ss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L2Ss are connected to the DSLAMs and so on in the cabinets you see out on the streets, or to OLTs for GPON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devices are then connected to the customers, be that by copper or fibre</a:t>
            </a:r>
          </a:p>
        </p:txBody>
      </p:sp>
      <p:sp>
        <p:nvSpPr>
          <p:cNvPr id="4" name="Slide Number Placeholder 3"/>
          <p:cNvSpPr>
            <a:spLocks noGrp="1"/>
          </p:cNvSpPr>
          <p:nvPr>
            <p:ph type="sldNum" sz="quarter" idx="5"/>
          </p:nvPr>
        </p:nvSpPr>
        <p:spPr/>
        <p:txBody>
          <a:bodyPr/>
          <a:lstStyle/>
          <a:p>
            <a:fld id="{06D36EF5-E366-4F44-82F3-AFAFF45C6738}" type="slidenum">
              <a:rPr lang="en-GB" smtClean="0"/>
              <a:t>24</a:t>
            </a:fld>
            <a:endParaRPr lang="en-GB"/>
          </a:p>
        </p:txBody>
      </p:sp>
    </p:spTree>
    <p:extLst>
      <p:ext uri="{BB962C8B-B14F-4D97-AF65-F5344CB8AC3E}">
        <p14:creationId xmlns:p14="http://schemas.microsoft.com/office/powerpoint/2010/main" val="2049659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final service provided is a transparent L2 circuit on a VLAN to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 really important point, and one of the key differences vs doing it through a wholesale provider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do whatever you like over this circuit, it’s “yours” to use as you see 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consume these services through wholesale they will usually come to you in a PPP/L2TP tunnel per customer, which while very functional isn’t very flexible.</a:t>
            </a:r>
          </a:p>
        </p:txBody>
      </p:sp>
      <p:sp>
        <p:nvSpPr>
          <p:cNvPr id="4" name="Slide Number Placeholder 3"/>
          <p:cNvSpPr>
            <a:spLocks noGrp="1"/>
          </p:cNvSpPr>
          <p:nvPr>
            <p:ph type="sldNum" sz="quarter" idx="5"/>
          </p:nvPr>
        </p:nvSpPr>
        <p:spPr/>
        <p:txBody>
          <a:bodyPr/>
          <a:lstStyle/>
          <a:p>
            <a:fld id="{06D36EF5-E366-4F44-82F3-AFAFF45C6738}" type="slidenum">
              <a:rPr lang="en-GB" smtClean="0"/>
              <a:t>25</a:t>
            </a:fld>
            <a:endParaRPr lang="en-GB"/>
          </a:p>
        </p:txBody>
      </p:sp>
    </p:spTree>
    <p:extLst>
      <p:ext uri="{BB962C8B-B14F-4D97-AF65-F5344CB8AC3E}">
        <p14:creationId xmlns:p14="http://schemas.microsoft.com/office/powerpoint/2010/main" val="248427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really useful fields for identifying who the circuit is going to.</a:t>
            </a:r>
          </a:p>
          <a:p>
            <a:r>
              <a:rPr lang="en-GB" dirty="0"/>
              <a:t>Remote ID can be used to identify the customer against your records</a:t>
            </a:r>
          </a:p>
          <a:p>
            <a:r>
              <a:rPr lang="en-GB" dirty="0"/>
              <a:t>Circuit ID can be used to help with </a:t>
            </a:r>
            <a:r>
              <a:rPr lang="en-GB" dirty="0" err="1"/>
              <a:t>diag</a:t>
            </a:r>
            <a:r>
              <a:rPr lang="en-GB" dirty="0"/>
              <a:t>, although while interesting not especially useful to us</a:t>
            </a:r>
          </a:p>
          <a:p>
            <a:r>
              <a:rPr lang="en-GB" dirty="0"/>
              <a:t>The line rates can be used to build queues at your BNG to avoid the brutal DSLAM traffic shaping</a:t>
            </a:r>
          </a:p>
        </p:txBody>
      </p:sp>
      <p:sp>
        <p:nvSpPr>
          <p:cNvPr id="4" name="Slide Number Placeholder 3"/>
          <p:cNvSpPr>
            <a:spLocks noGrp="1"/>
          </p:cNvSpPr>
          <p:nvPr>
            <p:ph type="sldNum" sz="quarter" idx="5"/>
          </p:nvPr>
        </p:nvSpPr>
        <p:spPr/>
        <p:txBody>
          <a:bodyPr/>
          <a:lstStyle/>
          <a:p>
            <a:fld id="{06D36EF5-E366-4F44-82F3-AFAFF45C6738}" type="slidenum">
              <a:rPr lang="en-GB" smtClean="0"/>
              <a:t>26</a:t>
            </a:fld>
            <a:endParaRPr lang="en-GB"/>
          </a:p>
        </p:txBody>
      </p:sp>
    </p:spTree>
    <p:extLst>
      <p:ext uri="{BB962C8B-B14F-4D97-AF65-F5344CB8AC3E}">
        <p14:creationId xmlns:p14="http://schemas.microsoft.com/office/powerpoint/2010/main" val="506028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GEA </a:t>
            </a:r>
            <a:r>
              <a:rPr lang="en-GB" dirty="0" err="1"/>
              <a:t>Cablelink</a:t>
            </a:r>
            <a:r>
              <a:rPr lang="en-GB" dirty="0"/>
              <a:t> != </a:t>
            </a:r>
            <a:r>
              <a:rPr lang="en-GB" dirty="0" err="1"/>
              <a:t>Cablelink</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1Gb is one off £500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10Gb is one off £1000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t>
            </a:r>
            <a:r>
              <a:rPr lang="en-GB" dirty="0" err="1"/>
              <a:t>cablelinks</a:t>
            </a:r>
            <a:r>
              <a:rPr lang="en-GB" dirty="0"/>
              <a:t> are duplex LC delivered to your rack like this for you to deal with as you see fit.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Highly variable lead time, weeks to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you order a GEA circuit, you specify the GEA </a:t>
            </a:r>
            <a:r>
              <a:rPr lang="en-GB" dirty="0" err="1"/>
              <a:t>Cablelink</a:t>
            </a:r>
            <a:r>
              <a:rPr lang="en-GB" dirty="0"/>
              <a:t> you want it to appear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 this you get a inner VLAN per customer (the C-VLAN), optionally in an outer VLAN (the S-VLAN) and also optionally in </a:t>
            </a:r>
            <a:r>
              <a:rPr lang="en-GB" dirty="0" err="1"/>
              <a:t>ethertype</a:t>
            </a:r>
            <a:r>
              <a:rPr lang="en-GB" dirty="0"/>
              <a:t> 88A8 rather than 8100</a:t>
            </a:r>
          </a:p>
        </p:txBody>
      </p:sp>
      <p:sp>
        <p:nvSpPr>
          <p:cNvPr id="4" name="Slide Number Placeholder 3"/>
          <p:cNvSpPr>
            <a:spLocks noGrp="1"/>
          </p:cNvSpPr>
          <p:nvPr>
            <p:ph type="sldNum" sz="quarter" idx="5"/>
          </p:nvPr>
        </p:nvSpPr>
        <p:spPr/>
        <p:txBody>
          <a:bodyPr/>
          <a:lstStyle/>
          <a:p>
            <a:fld id="{06D36EF5-E366-4F44-82F3-AFAFF45C6738}" type="slidenum">
              <a:rPr lang="en-GB" smtClean="0"/>
              <a:t>27</a:t>
            </a:fld>
            <a:endParaRPr lang="en-GB"/>
          </a:p>
        </p:txBody>
      </p:sp>
    </p:spTree>
    <p:extLst>
      <p:ext uri="{BB962C8B-B14F-4D97-AF65-F5344CB8AC3E}">
        <p14:creationId xmlns:p14="http://schemas.microsoft.com/office/powerpoint/2010/main" val="2578100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Openreach provide you some reasonably good tools to help you out</a:t>
            </a:r>
          </a:p>
        </p:txBody>
      </p:sp>
      <p:sp>
        <p:nvSpPr>
          <p:cNvPr id="4" name="Slide Number Placeholder 3"/>
          <p:cNvSpPr>
            <a:spLocks noGrp="1"/>
          </p:cNvSpPr>
          <p:nvPr>
            <p:ph type="sldNum" sz="quarter" idx="5"/>
          </p:nvPr>
        </p:nvSpPr>
        <p:spPr/>
        <p:txBody>
          <a:bodyPr/>
          <a:lstStyle/>
          <a:p>
            <a:fld id="{06D36EF5-E366-4F44-82F3-AFAFF45C6738}" type="slidenum">
              <a:rPr lang="en-GB" smtClean="0"/>
              <a:t>28</a:t>
            </a:fld>
            <a:endParaRPr lang="en-GB"/>
          </a:p>
        </p:txBody>
      </p:sp>
    </p:spTree>
    <p:extLst>
      <p:ext uri="{BB962C8B-B14F-4D97-AF65-F5344CB8AC3E}">
        <p14:creationId xmlns:p14="http://schemas.microsoft.com/office/powerpoint/2010/main" val="1579437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 few years of dealing with Openreach mostly solo I feel a bit like Neo after his first session in the chair in the matrix. I know kung fu.</a:t>
            </a:r>
          </a:p>
          <a:p>
            <a:r>
              <a:rPr lang="en-GB" dirty="0"/>
              <a:t>There is not a lot I can’t tell you about how the OR products work, what you can expect, and if I don’t know it I certainly know where to find it.</a:t>
            </a:r>
          </a:p>
        </p:txBody>
      </p:sp>
      <p:sp>
        <p:nvSpPr>
          <p:cNvPr id="4" name="Slide Number Placeholder 3"/>
          <p:cNvSpPr>
            <a:spLocks noGrp="1"/>
          </p:cNvSpPr>
          <p:nvPr>
            <p:ph type="sldNum" sz="quarter" idx="5"/>
          </p:nvPr>
        </p:nvSpPr>
        <p:spPr/>
        <p:txBody>
          <a:bodyPr/>
          <a:lstStyle/>
          <a:p>
            <a:fld id="{06D36EF5-E366-4F44-82F3-AFAFF45C6738}" type="slidenum">
              <a:rPr lang="en-GB" smtClean="0"/>
              <a:t>29</a:t>
            </a:fld>
            <a:endParaRPr lang="en-GB"/>
          </a:p>
        </p:txBody>
      </p:sp>
    </p:spTree>
    <p:extLst>
      <p:ext uri="{BB962C8B-B14F-4D97-AF65-F5344CB8AC3E}">
        <p14:creationId xmlns:p14="http://schemas.microsoft.com/office/powerpoint/2010/main" val="33025859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 few years of dealing with Openreach mostly solo I feel a bit like Neo after his first session in the chair in the matrix. I know kung fu.</a:t>
            </a:r>
          </a:p>
          <a:p>
            <a:r>
              <a:rPr lang="en-GB" dirty="0"/>
              <a:t>There is not a lot I can’t tell you about how the OR products work, what you can expect, and if I don’t know it I certainly know where to find it.</a:t>
            </a:r>
          </a:p>
        </p:txBody>
      </p:sp>
      <p:sp>
        <p:nvSpPr>
          <p:cNvPr id="4" name="Slide Number Placeholder 3"/>
          <p:cNvSpPr>
            <a:spLocks noGrp="1"/>
          </p:cNvSpPr>
          <p:nvPr>
            <p:ph type="sldNum" sz="quarter" idx="5"/>
          </p:nvPr>
        </p:nvSpPr>
        <p:spPr/>
        <p:txBody>
          <a:bodyPr/>
          <a:lstStyle/>
          <a:p>
            <a:fld id="{06D36EF5-E366-4F44-82F3-AFAFF45C6738}" type="slidenum">
              <a:rPr lang="en-GB" smtClean="0"/>
              <a:t>30</a:t>
            </a:fld>
            <a:endParaRPr lang="en-GB"/>
          </a:p>
        </p:txBody>
      </p:sp>
    </p:spTree>
    <p:extLst>
      <p:ext uri="{BB962C8B-B14F-4D97-AF65-F5344CB8AC3E}">
        <p14:creationId xmlns:p14="http://schemas.microsoft.com/office/powerpoint/2010/main" val="146266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a few years of dealing with Openreach mostly solo I feel a bit like Neo after his first session in the chair in the matrix. I know kung fu.</a:t>
            </a:r>
          </a:p>
          <a:p>
            <a:r>
              <a:rPr lang="en-GB" dirty="0"/>
              <a:t>There is not a lot I can’t tell you about how the OR products work, what you can expect, and if I don’t know it I certainly know where to find it.</a:t>
            </a:r>
          </a:p>
        </p:txBody>
      </p:sp>
      <p:sp>
        <p:nvSpPr>
          <p:cNvPr id="4" name="Slide Number Placeholder 3"/>
          <p:cNvSpPr>
            <a:spLocks noGrp="1"/>
          </p:cNvSpPr>
          <p:nvPr>
            <p:ph type="sldNum" sz="quarter" idx="5"/>
          </p:nvPr>
        </p:nvSpPr>
        <p:spPr/>
        <p:txBody>
          <a:bodyPr/>
          <a:lstStyle/>
          <a:p>
            <a:fld id="{06D36EF5-E366-4F44-82F3-AFAFF45C6738}" type="slidenum">
              <a:rPr lang="en-GB" smtClean="0"/>
              <a:t>31</a:t>
            </a:fld>
            <a:endParaRPr lang="en-GB"/>
          </a:p>
        </p:txBody>
      </p:sp>
    </p:spTree>
    <p:extLst>
      <p:ext uri="{BB962C8B-B14F-4D97-AF65-F5344CB8AC3E}">
        <p14:creationId xmlns:p14="http://schemas.microsoft.com/office/powerpoint/2010/main" val="2055766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Wholesale Fixed Telecoms Market Review 2021-26</a:t>
            </a:r>
          </a:p>
          <a:p>
            <a:r>
              <a:rPr lang="en-US" dirty="0">
                <a:effectLst/>
                <a:latin typeface="Arial" panose="020B0604020202020204" pitchFamily="34" charset="0"/>
              </a:rPr>
              <a:t>CLA = Central London Area, extensive rivalry</a:t>
            </a:r>
          </a:p>
          <a:p>
            <a:r>
              <a:rPr lang="en-US" dirty="0">
                <a:effectLst/>
                <a:latin typeface="Arial" panose="020B0604020202020204" pitchFamily="34" charset="0"/>
              </a:rPr>
              <a:t>HNRA = High Network Reach Area, high degree of rival networks</a:t>
            </a:r>
          </a:p>
          <a:p>
            <a:r>
              <a:rPr lang="en-US" dirty="0">
                <a:effectLst/>
                <a:latin typeface="Arial" panose="020B0604020202020204" pitchFamily="34" charset="0"/>
              </a:rPr>
              <a:t>GEA charge control is being de-regulated in area 2</a:t>
            </a:r>
          </a:p>
          <a:p>
            <a:r>
              <a:rPr lang="en-GB" dirty="0"/>
              <a:t>IEC = inter exchange connectivity</a:t>
            </a:r>
          </a:p>
          <a:p>
            <a:r>
              <a:rPr lang="en-GB" dirty="0"/>
              <a:t>WBA = wholesale broadband access – they consider that a solved problem now</a:t>
            </a:r>
          </a:p>
          <a:p>
            <a:endParaRPr lang="en-GB" dirty="0"/>
          </a:p>
          <a:p>
            <a:endParaRPr lang="en-GB" dirty="0"/>
          </a:p>
          <a:p>
            <a:pPr lvl="0"/>
            <a:r>
              <a:rPr lang="en-GB" dirty="0"/>
              <a:t>WLA (Wholesale Line Access)</a:t>
            </a:r>
          </a:p>
          <a:p>
            <a:pPr lvl="1"/>
            <a:r>
              <a:rPr lang="en-GB" dirty="0"/>
              <a:t>Area 1 (competitive), Area 2 (Some competition), Area 3 (No competition)</a:t>
            </a:r>
          </a:p>
          <a:p>
            <a:pPr lvl="0"/>
            <a:r>
              <a:rPr lang="en-GB" dirty="0"/>
              <a:t>LL (Leased Line Access)</a:t>
            </a:r>
          </a:p>
          <a:p>
            <a:pPr lvl="1"/>
            <a:r>
              <a:rPr lang="en-GB" dirty="0"/>
              <a:t>CLA, HNRA, Area 2, Area 3</a:t>
            </a:r>
          </a:p>
          <a:p>
            <a:pPr lvl="0"/>
            <a:r>
              <a:rPr lang="en-GB" dirty="0"/>
              <a:t>Nowhere is classed as Area 1 right now</a:t>
            </a:r>
          </a:p>
          <a:p>
            <a:pPr lvl="0"/>
            <a:r>
              <a:rPr lang="en-GB" dirty="0"/>
              <a:t>Area 1 is unregulated</a:t>
            </a:r>
          </a:p>
          <a:p>
            <a:pPr lvl="0"/>
            <a:r>
              <a:rPr lang="en-GB" dirty="0"/>
              <a:t>Area 2 lifts some charge controls (including higher than 40/10)</a:t>
            </a:r>
          </a:p>
          <a:p>
            <a:pPr lvl="0"/>
            <a:r>
              <a:rPr lang="en-GB" dirty="0"/>
              <a:t>Area 3 is broadly as-is, with the addition of a dark fibre product modelled on EAD 😮</a:t>
            </a:r>
          </a:p>
          <a:p>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32</a:t>
            </a:fld>
            <a:endParaRPr lang="en-GB"/>
          </a:p>
        </p:txBody>
      </p:sp>
    </p:spTree>
    <p:extLst>
      <p:ext uri="{BB962C8B-B14F-4D97-AF65-F5344CB8AC3E}">
        <p14:creationId xmlns:p14="http://schemas.microsoft.com/office/powerpoint/2010/main" val="222443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quick refresher on the UK cabled broadband market</a:t>
            </a:r>
          </a:p>
          <a:p>
            <a:endParaRPr lang="en-GB" dirty="0"/>
          </a:p>
          <a:p>
            <a:r>
              <a:rPr lang="en-GB" dirty="0"/>
              <a:t>First 2 are full channel model</a:t>
            </a:r>
          </a:p>
          <a:p>
            <a:r>
              <a:rPr lang="en-GB" dirty="0"/>
              <a:t>3</a:t>
            </a:r>
            <a:r>
              <a:rPr lang="en-GB" baseline="30000" dirty="0"/>
              <a:t>rd</a:t>
            </a:r>
            <a:r>
              <a:rPr lang="en-GB" dirty="0"/>
              <a:t> is a nationwide direct</a:t>
            </a:r>
          </a:p>
          <a:p>
            <a:r>
              <a:rPr lang="en-GB" dirty="0"/>
              <a:t>4</a:t>
            </a:r>
            <a:r>
              <a:rPr lang="en-GB" baseline="30000" dirty="0"/>
              <a:t>th</a:t>
            </a:r>
            <a:r>
              <a:rPr lang="en-GB" dirty="0"/>
              <a:t> is regional direct examples</a:t>
            </a:r>
          </a:p>
          <a:p>
            <a:r>
              <a:rPr lang="en-GB" dirty="0"/>
              <a:t>Virgin is the fully vertically integrated example</a:t>
            </a:r>
          </a:p>
          <a:p>
            <a:endParaRPr lang="en-GB" dirty="0"/>
          </a:p>
          <a:p>
            <a:r>
              <a:rPr lang="en-GB" dirty="0"/>
              <a:t>Personally, I believe we have a very capable and flexible telco market in the UK</a:t>
            </a:r>
          </a:p>
        </p:txBody>
      </p:sp>
      <p:sp>
        <p:nvSpPr>
          <p:cNvPr id="4" name="Slide Number Placeholder 3"/>
          <p:cNvSpPr>
            <a:spLocks noGrp="1"/>
          </p:cNvSpPr>
          <p:nvPr>
            <p:ph type="sldNum" sz="quarter" idx="5"/>
          </p:nvPr>
        </p:nvSpPr>
        <p:spPr/>
        <p:txBody>
          <a:bodyPr/>
          <a:lstStyle/>
          <a:p>
            <a:fld id="{06D36EF5-E366-4F44-82F3-AFAFF45C6738}" type="slidenum">
              <a:rPr lang="en-GB" smtClean="0"/>
              <a:t>5</a:t>
            </a:fld>
            <a:endParaRPr lang="en-GB"/>
          </a:p>
        </p:txBody>
      </p:sp>
    </p:spTree>
    <p:extLst>
      <p:ext uri="{BB962C8B-B14F-4D97-AF65-F5344CB8AC3E}">
        <p14:creationId xmlns:p14="http://schemas.microsoft.com/office/powerpoint/2010/main" val="1296397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has really only skimmed the service.</a:t>
            </a:r>
          </a:p>
          <a:p>
            <a:endParaRPr lang="en-GB" dirty="0"/>
          </a:p>
          <a:p>
            <a:r>
              <a:rPr lang="en-GB" dirty="0" err="1"/>
              <a:t>AltNet</a:t>
            </a:r>
            <a:r>
              <a:rPr lang="en-GB" dirty="0"/>
              <a:t> has just about 100 smaller ISP owners and network people in it right now. If you’re a small ISP then join up, we help each other out.</a:t>
            </a:r>
          </a:p>
          <a:p>
            <a:r>
              <a:rPr lang="en-GB" dirty="0"/>
              <a:t>No sales, no marketing, no elitism </a:t>
            </a:r>
          </a:p>
          <a:p>
            <a:endParaRPr lang="en-GB" dirty="0"/>
          </a:p>
          <a:p>
            <a:r>
              <a:rPr lang="en-GB" dirty="0"/>
              <a:t>Browse the Openreach SINs (supplier information notices)</a:t>
            </a:r>
          </a:p>
          <a:p>
            <a:r>
              <a:rPr lang="en-GB" dirty="0"/>
              <a:t>They tell you all about the products underneath, down to the technical detail</a:t>
            </a:r>
          </a:p>
          <a:p>
            <a:endParaRPr lang="en-GB" dirty="0"/>
          </a:p>
          <a:p>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33</a:t>
            </a:fld>
            <a:endParaRPr lang="en-GB"/>
          </a:p>
        </p:txBody>
      </p:sp>
    </p:spTree>
    <p:extLst>
      <p:ext uri="{BB962C8B-B14F-4D97-AF65-F5344CB8AC3E}">
        <p14:creationId xmlns:p14="http://schemas.microsoft.com/office/powerpoint/2010/main" val="1398584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OFCOM broke up BT they did a brilliant thing IMO. Openreach is a gold-mine now, you just need to figure out how to tap it.</a:t>
            </a:r>
          </a:p>
        </p:txBody>
      </p:sp>
      <p:sp>
        <p:nvSpPr>
          <p:cNvPr id="4" name="Slide Number Placeholder 3"/>
          <p:cNvSpPr>
            <a:spLocks noGrp="1"/>
          </p:cNvSpPr>
          <p:nvPr>
            <p:ph type="sldNum" sz="quarter" idx="5"/>
          </p:nvPr>
        </p:nvSpPr>
        <p:spPr/>
        <p:txBody>
          <a:bodyPr/>
          <a:lstStyle/>
          <a:p>
            <a:fld id="{06D36EF5-E366-4F44-82F3-AFAFF45C6738}" type="slidenum">
              <a:rPr lang="en-GB" smtClean="0"/>
              <a:t>7</a:t>
            </a:fld>
            <a:endParaRPr lang="en-GB"/>
          </a:p>
        </p:txBody>
      </p:sp>
    </p:spTree>
    <p:extLst>
      <p:ext uri="{BB962C8B-B14F-4D97-AF65-F5344CB8AC3E}">
        <p14:creationId xmlns:p14="http://schemas.microsoft.com/office/powerpoint/2010/main" val="134625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decided not to go the investment funded route. We inserted a bit of seed capital and took it gently.</a:t>
            </a:r>
          </a:p>
          <a:p>
            <a:r>
              <a:rPr lang="en-GB" dirty="0"/>
              <a:t>We’re in the privileged position of being able to lean on Wirehive, my existing business, for a lot.</a:t>
            </a:r>
          </a:p>
        </p:txBody>
      </p:sp>
      <p:sp>
        <p:nvSpPr>
          <p:cNvPr id="4" name="Slide Number Placeholder 3"/>
          <p:cNvSpPr>
            <a:spLocks noGrp="1"/>
          </p:cNvSpPr>
          <p:nvPr>
            <p:ph type="sldNum" sz="quarter" idx="5"/>
          </p:nvPr>
        </p:nvSpPr>
        <p:spPr/>
        <p:txBody>
          <a:bodyPr/>
          <a:lstStyle/>
          <a:p>
            <a:fld id="{06D36EF5-E366-4F44-82F3-AFAFF45C6738}" type="slidenum">
              <a:rPr lang="en-GB" smtClean="0"/>
              <a:t>8</a:t>
            </a:fld>
            <a:endParaRPr lang="en-GB"/>
          </a:p>
        </p:txBody>
      </p:sp>
    </p:spTree>
    <p:extLst>
      <p:ext uri="{BB962C8B-B14F-4D97-AF65-F5344CB8AC3E}">
        <p14:creationId xmlns:p14="http://schemas.microsoft.com/office/powerpoint/2010/main" val="133670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Not actually like any business ever dealt with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Dealing with OR is as if you always had a right the whole time you just never muttered the correct incantation in the right direction</a:t>
            </a:r>
          </a:p>
          <a:p>
            <a:endParaRPr lang="en-GB" dirty="0"/>
          </a:p>
        </p:txBody>
      </p:sp>
      <p:sp>
        <p:nvSpPr>
          <p:cNvPr id="4" name="Slide Number Placeholder 3"/>
          <p:cNvSpPr>
            <a:spLocks noGrp="1"/>
          </p:cNvSpPr>
          <p:nvPr>
            <p:ph type="sldNum" sz="quarter" idx="5"/>
          </p:nvPr>
        </p:nvSpPr>
        <p:spPr/>
        <p:txBody>
          <a:bodyPr/>
          <a:lstStyle/>
          <a:p>
            <a:fld id="{06D36EF5-E366-4F44-82F3-AFAFF45C6738}" type="slidenum">
              <a:rPr lang="en-GB" smtClean="0"/>
              <a:t>9</a:t>
            </a:fld>
            <a:endParaRPr lang="en-GB"/>
          </a:p>
        </p:txBody>
      </p:sp>
    </p:spTree>
    <p:extLst>
      <p:ext uri="{BB962C8B-B14F-4D97-AF65-F5344CB8AC3E}">
        <p14:creationId xmlns:p14="http://schemas.microsoft.com/office/powerpoint/2010/main" val="11924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Magical phrase</a:t>
            </a:r>
          </a:p>
        </p:txBody>
      </p:sp>
      <p:sp>
        <p:nvSpPr>
          <p:cNvPr id="4" name="Slide Number Placeholder 3"/>
          <p:cNvSpPr>
            <a:spLocks noGrp="1"/>
          </p:cNvSpPr>
          <p:nvPr>
            <p:ph type="sldNum" sz="quarter" idx="5"/>
          </p:nvPr>
        </p:nvSpPr>
        <p:spPr/>
        <p:txBody>
          <a:bodyPr/>
          <a:lstStyle/>
          <a:p>
            <a:fld id="{06D36EF5-E366-4F44-82F3-AFAFF45C6738}" type="slidenum">
              <a:rPr lang="en-GB" smtClean="0"/>
              <a:t>10</a:t>
            </a:fld>
            <a:endParaRPr lang="en-GB"/>
          </a:p>
        </p:txBody>
      </p:sp>
    </p:spTree>
    <p:extLst>
      <p:ext uri="{BB962C8B-B14F-4D97-AF65-F5344CB8AC3E}">
        <p14:creationId xmlns:p14="http://schemas.microsoft.com/office/powerpoint/2010/main" val="17277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Pass some serious credit vetting, they may ask for deposits or prepayments. Usually £10k prepayment that must be spent in first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Provide growth projections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Most products need you to pass basic product training to prove your not going to flood their support with idiotic requests</a:t>
            </a:r>
          </a:p>
          <a:p>
            <a:r>
              <a:rPr lang="en-GB" dirty="0"/>
              <a:t>Some products (like LLU) need you to place an initial order as part of establishment</a:t>
            </a:r>
          </a:p>
          <a:p>
            <a:r>
              <a:rPr lang="en-GB" dirty="0"/>
              <a:t>LLU also requires some very steep insurance</a:t>
            </a:r>
          </a:p>
        </p:txBody>
      </p:sp>
      <p:sp>
        <p:nvSpPr>
          <p:cNvPr id="4" name="Slide Number Placeholder 3"/>
          <p:cNvSpPr>
            <a:spLocks noGrp="1"/>
          </p:cNvSpPr>
          <p:nvPr>
            <p:ph type="sldNum" sz="quarter" idx="5"/>
          </p:nvPr>
        </p:nvSpPr>
        <p:spPr/>
        <p:txBody>
          <a:bodyPr/>
          <a:lstStyle/>
          <a:p>
            <a:fld id="{06D36EF5-E366-4F44-82F3-AFAFF45C6738}" type="slidenum">
              <a:rPr lang="en-GB" smtClean="0"/>
              <a:t>11</a:t>
            </a:fld>
            <a:endParaRPr lang="en-GB"/>
          </a:p>
        </p:txBody>
      </p:sp>
    </p:spTree>
    <p:extLst>
      <p:ext uri="{BB962C8B-B14F-4D97-AF65-F5344CB8AC3E}">
        <p14:creationId xmlns:p14="http://schemas.microsoft.com/office/powerpoint/2010/main" val="1452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 quick skim selection, just to give you an idea.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of these have detailed price lists down to crazy detail.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even have price list items for specialist legal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You can think of each product like it’s own mini business.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You need to enable for each product set </a:t>
            </a:r>
            <a:r>
              <a:rPr lang="en-GB" sz="1200" dirty="0" err="1">
                <a:effectLst/>
                <a:latin typeface="Calibri" panose="020F0502020204030204" pitchFamily="34" charset="0"/>
                <a:ea typeface="Times New Roman" panose="02020603050405020304" pitchFamily="18" charset="0"/>
                <a:cs typeface="Times New Roman" panose="02020603050405020304" pitchFamily="18" charset="0"/>
              </a:rPr>
              <a:t>seperately</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Most of the people working for Openreach don’t know what the other departments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 lot of the departments don’t self identify in the way Openreach pitch them externally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There are some VERY niche departments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I found myself on the phone to someone in the DEPARTMENT who places and drives the orders for the WLR3 lines that will end up with GEA on top of them which are used to monitor EAD circuits</a:t>
            </a:r>
          </a:p>
        </p:txBody>
      </p:sp>
      <p:sp>
        <p:nvSpPr>
          <p:cNvPr id="4" name="Slide Number Placeholder 3"/>
          <p:cNvSpPr>
            <a:spLocks noGrp="1"/>
          </p:cNvSpPr>
          <p:nvPr>
            <p:ph type="sldNum" sz="quarter" idx="5"/>
          </p:nvPr>
        </p:nvSpPr>
        <p:spPr/>
        <p:txBody>
          <a:bodyPr/>
          <a:lstStyle/>
          <a:p>
            <a:fld id="{06D36EF5-E366-4F44-82F3-AFAFF45C6738}" type="slidenum">
              <a:rPr lang="en-GB" smtClean="0"/>
              <a:t>12</a:t>
            </a:fld>
            <a:endParaRPr lang="en-GB"/>
          </a:p>
        </p:txBody>
      </p:sp>
    </p:spTree>
    <p:extLst>
      <p:ext uri="{BB962C8B-B14F-4D97-AF65-F5344CB8AC3E}">
        <p14:creationId xmlns:p14="http://schemas.microsoft.com/office/powerpoint/2010/main" val="1346510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9CD7-42D8-4349-9561-38C9FC6273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C9BE2D-E121-4AFE-AE96-67A276652D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9E7D2DE-BB13-4939-8B17-D73311B43087}"/>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8510AE31-A872-424E-97AB-4087772775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32CF2-2CFD-468B-BAAD-65D10C0B0B42}"/>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377921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A150-CDE4-49D6-89D8-14C7F3B2EC3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0D88A-510A-4091-81A9-14FE627F53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9CB51F-92E7-4C7E-8200-ED20CDFF1C46}"/>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CB6B73D9-40DA-44A0-B745-C7CFE5D3A1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CD818C-AE3B-48E4-A0AA-EA08DE52FDC9}"/>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397840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CFAF1-1010-4969-94DE-BAA7CE227A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B3BE8-73F1-4934-992B-4A8A52267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3A68B0-4D57-4630-A39F-3221B1E0709B}"/>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75E14CFA-07B6-487B-AC01-AFD3CCAA82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127683-CC5E-4446-B412-339B2E3B95DE}"/>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349523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2BCCA-764F-47E4-878B-6C56BBDE57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261C76-2BAE-43D4-8BCC-1D5598C122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6C1441-64C7-45DD-8BF9-EEB90B7D48A8}"/>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5CBFCBC6-F042-48E3-8322-7A5838187F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3435C7-7853-4300-AF48-3E8B6AA0904E}"/>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206062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64F4-D4FF-4214-A03D-CE4C44374D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8F0666-7ABB-446B-A858-BF1D7909C4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5500A6-F36D-4C9F-921B-428D6754F5D4}"/>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16F1BE96-7FE7-44CE-A739-DA8C5D8814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FAF8FF-5A5B-4D11-80F8-F5FDEC6431F2}"/>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3702106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D2E85-146E-4C55-A691-CC5B64FC1E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71CCE06-6E4E-42BB-86FB-BE57785552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AD4FD7C-5C88-409B-AC1D-7FF828173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151E2A-2309-42F1-A72A-2D7ECE238333}"/>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6" name="Footer Placeholder 5">
            <a:extLst>
              <a:ext uri="{FF2B5EF4-FFF2-40B4-BE49-F238E27FC236}">
                <a16:creationId xmlns:a16="http://schemas.microsoft.com/office/drawing/2014/main" id="{AD98B20C-9597-4C62-B6FC-2F0E9989B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7FD377-8429-49C4-BE31-5B42CA3A936F}"/>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71454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B2A2-8707-433F-9641-675D1F9F0BA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0D68DB-1045-443B-A2B5-320AC8C0DA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CBC66-F4B4-47DF-8EC3-950F531E9A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AFA4600-A848-4D41-9154-91A3DD846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E6B112-D731-4A52-98F8-900046081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BB2F13-6650-45E9-8F14-4A873F88F7C5}"/>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8" name="Footer Placeholder 7">
            <a:extLst>
              <a:ext uri="{FF2B5EF4-FFF2-40B4-BE49-F238E27FC236}">
                <a16:creationId xmlns:a16="http://schemas.microsoft.com/office/drawing/2014/main" id="{76AB04DF-8D4F-466F-AEBC-D8B86B07A2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12FB22-9C91-4472-904F-96CD3A0D7779}"/>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330821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2A345-826F-428D-B9DC-0E4E66D0EE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078BE8-FEFE-4E5D-9071-785788DEB658}"/>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4" name="Footer Placeholder 3">
            <a:extLst>
              <a:ext uri="{FF2B5EF4-FFF2-40B4-BE49-F238E27FC236}">
                <a16:creationId xmlns:a16="http://schemas.microsoft.com/office/drawing/2014/main" id="{86148EAA-0E4C-4E34-A132-D40BE1E5AE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8B2B464-2974-476E-AC00-692213C620F0}"/>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82762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8ADF60-3361-4B30-8CA9-B5BB32AD177A}"/>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3" name="Footer Placeholder 2">
            <a:extLst>
              <a:ext uri="{FF2B5EF4-FFF2-40B4-BE49-F238E27FC236}">
                <a16:creationId xmlns:a16="http://schemas.microsoft.com/office/drawing/2014/main" id="{574E579F-A3C4-4946-A961-AAEDF121B9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A6AB44-A67A-49A8-8D48-B9A218D42E64}"/>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106563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6281B-7A5F-46C6-AAE8-1AEC0FD01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356DB-65E9-45A6-9B5E-079BED93EA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818822-EE80-433D-84A6-45402A125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3EFAA1-CEA9-4247-B28B-96738B2F9312}"/>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6" name="Footer Placeholder 5">
            <a:extLst>
              <a:ext uri="{FF2B5EF4-FFF2-40B4-BE49-F238E27FC236}">
                <a16:creationId xmlns:a16="http://schemas.microsoft.com/office/drawing/2014/main" id="{9D06B97B-5A70-459F-BF56-F62FD3573A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A0817E-96A6-4CC1-9DD9-73743207B5AB}"/>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69014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E14B-60DF-4DD5-8B91-3B0868337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B9DACA-A8F0-42AA-8AA5-FD2EBC5C2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E7DC34-E525-40D9-B7AF-1A43E6E255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6DE6B-B7DD-446B-8290-6468F663D168}"/>
              </a:ext>
            </a:extLst>
          </p:cNvPr>
          <p:cNvSpPr>
            <a:spLocks noGrp="1"/>
          </p:cNvSpPr>
          <p:nvPr>
            <p:ph type="dt" sz="half" idx="10"/>
          </p:nvPr>
        </p:nvSpPr>
        <p:spPr/>
        <p:txBody>
          <a:bodyPr/>
          <a:lstStyle/>
          <a:p>
            <a:fld id="{99D3517C-7746-4CF5-9FD3-D2DEAAD21A8A}" type="datetimeFigureOut">
              <a:rPr lang="en-GB" smtClean="0"/>
              <a:t>02/11/2020</a:t>
            </a:fld>
            <a:endParaRPr lang="en-GB"/>
          </a:p>
        </p:txBody>
      </p:sp>
      <p:sp>
        <p:nvSpPr>
          <p:cNvPr id="6" name="Footer Placeholder 5">
            <a:extLst>
              <a:ext uri="{FF2B5EF4-FFF2-40B4-BE49-F238E27FC236}">
                <a16:creationId xmlns:a16="http://schemas.microsoft.com/office/drawing/2014/main" id="{EFE371CB-CFFC-48F1-880B-83EF8E65AB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907E83B-F8C7-4E29-BB51-207D29D31B1C}"/>
              </a:ext>
            </a:extLst>
          </p:cNvPr>
          <p:cNvSpPr>
            <a:spLocks noGrp="1"/>
          </p:cNvSpPr>
          <p:nvPr>
            <p:ph type="sldNum" sz="quarter" idx="12"/>
          </p:nvPr>
        </p:nvSpPr>
        <p:spPr/>
        <p:txBody>
          <a:bodyPr/>
          <a:lstStyle/>
          <a:p>
            <a:fld id="{8B71CE4A-26B6-4798-B783-26F4724E163E}" type="slidenum">
              <a:rPr lang="en-GB" smtClean="0"/>
              <a:t>‹#›</a:t>
            </a:fld>
            <a:endParaRPr lang="en-GB"/>
          </a:p>
        </p:txBody>
      </p:sp>
    </p:spTree>
    <p:extLst>
      <p:ext uri="{BB962C8B-B14F-4D97-AF65-F5344CB8AC3E}">
        <p14:creationId xmlns:p14="http://schemas.microsoft.com/office/powerpoint/2010/main" val="247772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E0E216-CBC7-489A-A002-A66F5A78D6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FE4FA9-98A4-4C36-A42F-EFAE071DC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8A19AB-00DF-4C6C-BD64-3D5AB7C495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3517C-7746-4CF5-9FD3-D2DEAAD21A8A}" type="datetimeFigureOut">
              <a:rPr lang="en-GB" smtClean="0"/>
              <a:t>02/11/2020</a:t>
            </a:fld>
            <a:endParaRPr lang="en-GB"/>
          </a:p>
        </p:txBody>
      </p:sp>
      <p:sp>
        <p:nvSpPr>
          <p:cNvPr id="5" name="Footer Placeholder 4">
            <a:extLst>
              <a:ext uri="{FF2B5EF4-FFF2-40B4-BE49-F238E27FC236}">
                <a16:creationId xmlns:a16="http://schemas.microsoft.com/office/drawing/2014/main" id="{2FEE5E0C-9B0E-4880-9857-48400FB138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37492F-EEF2-49B2-BFC0-0BE7B8089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1CE4A-26B6-4798-B783-26F4724E163E}" type="slidenum">
              <a:rPr lang="en-GB" smtClean="0"/>
              <a:t>‹#›</a:t>
            </a:fld>
            <a:endParaRPr lang="en-GB"/>
          </a:p>
        </p:txBody>
      </p:sp>
    </p:spTree>
    <p:extLst>
      <p:ext uri="{BB962C8B-B14F-4D97-AF65-F5344CB8AC3E}">
        <p14:creationId xmlns:p14="http://schemas.microsoft.com/office/powerpoint/2010/main" val="58789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B1FB-E9AA-445A-810E-C589FD65F858}"/>
              </a:ext>
            </a:extLst>
          </p:cNvPr>
          <p:cNvSpPr>
            <a:spLocks noGrp="1"/>
          </p:cNvSpPr>
          <p:nvPr>
            <p:ph type="ctrTitle"/>
          </p:nvPr>
        </p:nvSpPr>
        <p:spPr>
          <a:xfrm>
            <a:off x="1524000" y="2279265"/>
            <a:ext cx="9144000" cy="2387600"/>
          </a:xfrm>
        </p:spPr>
        <p:txBody>
          <a:bodyPr/>
          <a:lstStyle/>
          <a:p>
            <a:r>
              <a:rPr lang="en-GB" dirty="0">
                <a:latin typeface="Arquitecta Bold" panose="00000500000000000000" pitchFamily="50" charset="0"/>
              </a:rPr>
              <a:t>From zero to unbundled</a:t>
            </a:r>
          </a:p>
        </p:txBody>
      </p:sp>
      <p:pic>
        <p:nvPicPr>
          <p:cNvPr id="5" name="Picture 4" descr="Logo&#10;&#10;Description automatically generated">
            <a:extLst>
              <a:ext uri="{FF2B5EF4-FFF2-40B4-BE49-F238E27FC236}">
                <a16:creationId xmlns:a16="http://schemas.microsoft.com/office/drawing/2014/main" id="{C6B5EBEB-8610-4DFF-8F4B-CB9247CBAEB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3823241" y="1805226"/>
            <a:ext cx="4125951" cy="1667839"/>
          </a:xfrm>
          <a:prstGeom prst="rect">
            <a:avLst/>
          </a:prstGeom>
        </p:spPr>
      </p:pic>
      <p:sp>
        <p:nvSpPr>
          <p:cNvPr id="7" name="TextBox 6">
            <a:extLst>
              <a:ext uri="{FF2B5EF4-FFF2-40B4-BE49-F238E27FC236}">
                <a16:creationId xmlns:a16="http://schemas.microsoft.com/office/drawing/2014/main" id="{9B4B1D17-9610-48CC-AADA-040BF19E029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602139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Step 2: Establish for a product</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2788920" y="2430779"/>
            <a:ext cx="8564880" cy="3746183"/>
          </a:xfrm>
        </p:spPr>
        <p:txBody>
          <a:bodyPr>
            <a:normAutofit/>
          </a:bodyPr>
          <a:lstStyle/>
          <a:p>
            <a:pPr marL="0" indent="0">
              <a:lnSpc>
                <a:spcPct val="200000"/>
              </a:lnSpc>
              <a:buNone/>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establish</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1" indent="0">
              <a:lnSpc>
                <a:spcPct val="200000"/>
              </a:lnSpc>
              <a:buNone/>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ɪˈstablɪʃ,ɛˈstablɪʃ</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t>
            </a:r>
          </a:p>
          <a:p>
            <a:pPr marL="457200" lvl="1" indent="0">
              <a:lnSpc>
                <a:spcPct val="200000"/>
              </a:lnSpc>
              <a:buNone/>
            </a:pP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verb</a:t>
            </a:r>
          </a:p>
          <a:p>
            <a:pPr marL="457200" lvl="1" indent="0">
              <a:lnSpc>
                <a:spcPct val="200000"/>
              </a:lnSpc>
              <a:buNone/>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1. make someone at Openreach actually start doing a thing</a:t>
            </a:r>
          </a:p>
          <a:p>
            <a:pPr marL="0" indent="0">
              <a:lnSpc>
                <a:spcPct val="200000"/>
              </a:lnSpc>
              <a:buNone/>
            </a:pPr>
            <a:endParaRPr lang="en-GB" dirty="0"/>
          </a:p>
        </p:txBody>
      </p:sp>
      <p:pic>
        <p:nvPicPr>
          <p:cNvPr id="8" name="Picture 7" descr="Logo&#10;&#10;Description automatically generated">
            <a:extLst>
              <a:ext uri="{FF2B5EF4-FFF2-40B4-BE49-F238E27FC236}">
                <a16:creationId xmlns:a16="http://schemas.microsoft.com/office/drawing/2014/main" id="{887FADE0-EBE4-45DE-9B7A-E2BBF6BF49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10" name="TextBox 9">
            <a:extLst>
              <a:ext uri="{FF2B5EF4-FFF2-40B4-BE49-F238E27FC236}">
                <a16:creationId xmlns:a16="http://schemas.microsoft.com/office/drawing/2014/main" id="{82A27054-845E-4866-A079-38B62ADBBFF1}"/>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63883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Step 2: Establish for a product</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p:txBody>
          <a:bodyPr>
            <a:normAutofit/>
          </a:bodyPr>
          <a:lstStyle/>
          <a:p>
            <a:pPr marL="514350" marR="0" lvl="0" indent="-514350" algn="l" defTabSz="914400" rtl="0" eaLnBrk="1" fontAlgn="auto" latinLnBrk="0" hangingPunct="1">
              <a:lnSpc>
                <a:spcPct val="200000"/>
              </a:lnSpc>
              <a:spcBef>
                <a:spcPts val="0"/>
              </a:spcBef>
              <a:spcAft>
                <a:spcPts val="0"/>
              </a:spcAft>
              <a:buClrTx/>
              <a:buSzTx/>
              <a:buFont typeface="+mj-lt"/>
              <a:buAutoNum type="arabicPeriod"/>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Pass credit vetting</a:t>
            </a:r>
          </a:p>
          <a:p>
            <a:pPr marL="514350" marR="0" lvl="0" indent="-514350" algn="l" defTabSz="914400" rtl="0" eaLnBrk="1" fontAlgn="auto" latinLnBrk="0" hangingPunct="1">
              <a:lnSpc>
                <a:spcPct val="200000"/>
              </a:lnSpc>
              <a:spcBef>
                <a:spcPts val="0"/>
              </a:spcBef>
              <a:spcAft>
                <a:spcPts val="0"/>
              </a:spcAft>
              <a:buClrTx/>
              <a:buSzTx/>
              <a:buFont typeface="+mj-lt"/>
              <a:buAutoNum type="arabicPeriod"/>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Provide growth projections</a:t>
            </a:r>
          </a:p>
          <a:p>
            <a:pPr marL="514350" marR="0" lvl="0" indent="-514350" algn="l" defTabSz="914400" rtl="0" eaLnBrk="1" fontAlgn="auto" latinLnBrk="0" hangingPunct="1">
              <a:lnSpc>
                <a:spcPct val="200000"/>
              </a:lnSpc>
              <a:spcBef>
                <a:spcPts val="0"/>
              </a:spcBef>
              <a:spcAft>
                <a:spcPts val="0"/>
              </a:spcAft>
              <a:buClrTx/>
              <a:buSzTx/>
              <a:buFont typeface="+mj-lt"/>
              <a:buAutoNum type="arabicPeriod"/>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Pass basic product training</a:t>
            </a:r>
          </a:p>
          <a:p>
            <a:pPr marL="514350" marR="0" lvl="0" indent="-514350" algn="l" defTabSz="914400" rtl="0" eaLnBrk="1" fontAlgn="auto" latinLnBrk="0" hangingPunct="1">
              <a:lnSpc>
                <a:spcPct val="200000"/>
              </a:lnSpc>
              <a:spcBef>
                <a:spcPts val="0"/>
              </a:spcBef>
              <a:spcAft>
                <a:spcPts val="0"/>
              </a:spcAft>
              <a:buClrTx/>
              <a:buSzTx/>
              <a:buFont typeface="+mj-lt"/>
              <a:buAutoNum type="arabicPeriod"/>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Place an initial order</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73A788EB-D781-45B8-908C-DC305CE97B2E}"/>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08374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What products?</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1009015"/>
          </a:xfrm>
        </p:spPr>
        <p:txBody>
          <a:bodyPr>
            <a:normAutofit/>
          </a:bodyPr>
          <a:lstStyle/>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Openreach offer a bewildering variety of products…</a:t>
            </a: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Content Placeholder 2">
            <a:extLst>
              <a:ext uri="{FF2B5EF4-FFF2-40B4-BE49-F238E27FC236}">
                <a16:creationId xmlns:a16="http://schemas.microsoft.com/office/drawing/2014/main" id="{11B2A3F1-EB69-4227-98FD-F646AF94A219}"/>
              </a:ext>
            </a:extLst>
          </p:cNvPr>
          <p:cNvSpPr txBox="1">
            <a:spLocks/>
          </p:cNvSpPr>
          <p:nvPr/>
        </p:nvSpPr>
        <p:spPr>
          <a:xfrm>
            <a:off x="838200" y="2834640"/>
            <a:ext cx="10515600" cy="3497580"/>
          </a:xfrm>
          <a:prstGeom prst="rect">
            <a:avLst/>
          </a:prstGeom>
        </p:spPr>
        <p:txBody>
          <a:bodyPr vert="horz" lIns="91440" tIns="45720" rIns="91440" bIns="45720" numCol="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FTTP</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FTTPoD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Gfast</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FTTC</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CPE Enablement</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a:t>
            </a:r>
            <a:r>
              <a:rPr lang="en-GB" sz="2400" dirty="0" err="1">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FVA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Multicast</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SOGEA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EAD</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EBD</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Broadcast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CCTV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Street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OSA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SFIA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Access Locate</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SOTAP</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SLU</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WLR3</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ISDN2</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ISDN30</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MiiS</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PIA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DFX</a:t>
            </a:r>
          </a:p>
        </p:txBody>
      </p:sp>
      <p:sp>
        <p:nvSpPr>
          <p:cNvPr id="7" name="TextBox 6">
            <a:extLst>
              <a:ext uri="{FF2B5EF4-FFF2-40B4-BE49-F238E27FC236}">
                <a16:creationId xmlns:a16="http://schemas.microsoft.com/office/drawing/2014/main" id="{57904716-E79B-4274-B459-160480206A5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537509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What products?</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1009015"/>
          </a:xfrm>
        </p:spPr>
        <p:txBody>
          <a:bodyPr>
            <a:normAutofit/>
          </a:bodyPr>
          <a:lstStyle/>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Openreach offer a bewildering variety of products…</a:t>
            </a: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Content Placeholder 2">
            <a:extLst>
              <a:ext uri="{FF2B5EF4-FFF2-40B4-BE49-F238E27FC236}">
                <a16:creationId xmlns:a16="http://schemas.microsoft.com/office/drawing/2014/main" id="{11B2A3F1-EB69-4227-98FD-F646AF94A219}"/>
              </a:ext>
            </a:extLst>
          </p:cNvPr>
          <p:cNvSpPr txBox="1">
            <a:spLocks/>
          </p:cNvSpPr>
          <p:nvPr/>
        </p:nvSpPr>
        <p:spPr>
          <a:xfrm>
            <a:off x="838200" y="2834640"/>
            <a:ext cx="10515600" cy="3497580"/>
          </a:xfrm>
          <a:prstGeom prst="rect">
            <a:avLst/>
          </a:prstGeom>
        </p:spPr>
        <p:txBody>
          <a:bodyPr vert="horz" lIns="91440" tIns="45720" rIns="91440" bIns="45720" numCol="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FTTP</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FTTPoD</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Gfast</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FTTC</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CPE Enablement</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GEA </a:t>
            </a:r>
            <a:r>
              <a:rPr lang="en-GB" sz="2400" dirty="0" err="1">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FVA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Multicast</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SOGEA</a:t>
            </a:r>
          </a:p>
          <a:p>
            <a:pPr marL="0" indent="0" algn="ctr">
              <a:lnSpc>
                <a:spcPct val="100000"/>
              </a:lnSpc>
              <a:spcBef>
                <a:spcPts val="0"/>
              </a:spcBef>
              <a:buFont typeface="Arial" panose="020B0604020202020204" pitchFamily="34" charset="0"/>
              <a:buNone/>
              <a:defRPr/>
            </a:pPr>
            <a:r>
              <a:rPr lang="en-GB"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EAD</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EBD</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Broadcast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CCTV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Street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OSA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SFIA</a:t>
            </a:r>
          </a:p>
          <a:p>
            <a:pPr marL="0" indent="0" algn="ctr">
              <a:lnSpc>
                <a:spcPct val="100000"/>
              </a:lnSpc>
              <a:spcBef>
                <a:spcPts val="0"/>
              </a:spcBef>
              <a:buFont typeface="Arial" panose="020B0604020202020204" pitchFamily="34" charset="0"/>
              <a:buNone/>
              <a:defRPr/>
            </a:pPr>
            <a:r>
              <a:rPr lang="en-GB"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Access Locate</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SOTAP</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SLU</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WLR3</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ISDN2</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ISDN30</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MiiS</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PIA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DFX</a:t>
            </a:r>
          </a:p>
        </p:txBody>
      </p:sp>
      <p:sp>
        <p:nvSpPr>
          <p:cNvPr id="7" name="TextBox 6">
            <a:extLst>
              <a:ext uri="{FF2B5EF4-FFF2-40B4-BE49-F238E27FC236}">
                <a16:creationId xmlns:a16="http://schemas.microsoft.com/office/drawing/2014/main" id="{B5B5DF54-4291-44AF-AA4B-5BE230C8933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765923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Access Locate</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Think of this as “Co-Lo in the Telephone Exchange”</a:t>
            </a:r>
          </a:p>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Variety of different configurations, most of them for “legacy” products</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What the potential audience of this presentation wants is FCP</a:t>
            </a:r>
          </a:p>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FCP=Flexible Co-mingling (old name)</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Approximately 3-6 months lead time</a:t>
            </a: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7" name="TextBox 6">
            <a:extLst>
              <a:ext uri="{FF2B5EF4-FFF2-40B4-BE49-F238E27FC236}">
                <a16:creationId xmlns:a16="http://schemas.microsoft.com/office/drawing/2014/main" id="{A958269D-84DF-4020-B4AB-78BED1DA2760}"/>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68440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Side note: BASOL and </a:t>
            </a:r>
            <a:r>
              <a:rPr lang="en-GB" dirty="0" err="1">
                <a:latin typeface="Arquitecta Bold" panose="00000500000000000000" pitchFamily="50" charset="0"/>
              </a:rPr>
              <a:t>iDesk</a:t>
            </a:r>
            <a:endParaRPr lang="en-GB" dirty="0">
              <a:latin typeface="Arquitecta Bold" panose="00000500000000000000" pitchFamily="50" charset="0"/>
            </a:endParaRP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If you get to this stage, you will be starting to think to yourself:</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“How do I get through the door?”</a:t>
            </a:r>
          </a:p>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The key to this is BASOL, a system accessed via </a:t>
            </a:r>
            <a:r>
              <a:rPr lang="en-GB" sz="2800" dirty="0" err="1">
                <a:effectLst/>
                <a:latin typeface="Calibri" panose="020F0502020204030204" pitchFamily="34" charset="0"/>
                <a:ea typeface="Times New Roman" panose="02020603050405020304" pitchFamily="18" charset="0"/>
                <a:cs typeface="Times New Roman" panose="02020603050405020304" pitchFamily="18" charset="0"/>
              </a:rPr>
              <a:t>iDesk</a:t>
            </a: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BASOL is the frontend to ORs door security system.</a:t>
            </a:r>
          </a:p>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Use this to issue access cards and control access.</a:t>
            </a: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TextBox 4">
            <a:extLst>
              <a:ext uri="{FF2B5EF4-FFF2-40B4-BE49-F238E27FC236}">
                <a16:creationId xmlns:a16="http://schemas.microsoft.com/office/drawing/2014/main" id="{739F79F9-EB3D-43C5-BA58-D0CAB4B1E5ED}"/>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691114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Access Locate</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marL="0" marR="0" lvl="0" indent="0" algn="l" defTabSz="914400" rtl="0" eaLnBrk="1" fontAlgn="auto" latinLnBrk="0" hangingPunct="1">
              <a:lnSpc>
                <a:spcPct val="200000"/>
              </a:lnSpc>
              <a:spcBef>
                <a:spcPts val="0"/>
              </a:spcBef>
              <a:spcAft>
                <a:spcPts val="0"/>
              </a:spcAft>
              <a:buClrTx/>
              <a:buSzTx/>
              <a:buNone/>
              <a:tabLst/>
              <a:defRPr/>
            </a:pPr>
            <a:r>
              <a:rPr lang="en-GB" sz="2800" dirty="0">
                <a:effectLst/>
                <a:latin typeface="Calibri" panose="020F0502020204030204" pitchFamily="34" charset="0"/>
                <a:ea typeface="Times New Roman" panose="02020603050405020304" pitchFamily="18" charset="0"/>
                <a:cs typeface="Times New Roman" panose="02020603050405020304" pitchFamily="18" charset="0"/>
              </a:rPr>
              <a:t>This gets you a purple cabinet!</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It will be in the “MUA”</a:t>
            </a:r>
          </a:p>
          <a:p>
            <a:pPr marL="0" marR="0" lvl="0" indent="0" algn="l" defTabSz="914400" rtl="0" eaLnBrk="1" fontAlgn="auto" latinLnBrk="0" hangingPunct="1">
              <a:lnSpc>
                <a:spcPct val="200000"/>
              </a:lnSpc>
              <a:spcBef>
                <a:spcPts val="0"/>
              </a:spcBef>
              <a:spcAft>
                <a:spcPts val="0"/>
              </a:spcAft>
              <a:buClrTx/>
              <a:buSzTx/>
              <a:buNone/>
              <a:tabLst/>
              <a:defRPr/>
            </a:pPr>
            <a:r>
              <a:rPr lang="en-GB" dirty="0">
                <a:latin typeface="Calibri" panose="020F0502020204030204" pitchFamily="34" charset="0"/>
                <a:ea typeface="Times New Roman" panose="02020603050405020304" pitchFamily="18" charset="0"/>
                <a:cs typeface="Times New Roman" panose="02020603050405020304" pitchFamily="18" charset="0"/>
              </a:rPr>
              <a:t>(Multi user area)</a:t>
            </a:r>
          </a:p>
          <a:p>
            <a:pPr marL="0" marR="0" lvl="0" indent="0" algn="l" defTabSz="914400" rtl="0" eaLnBrk="1" fontAlgn="auto" latinLnBrk="0" hangingPunct="1">
              <a:lnSpc>
                <a:spcPct val="200000"/>
              </a:lnSpc>
              <a:spcBef>
                <a:spcPts val="0"/>
              </a:spcBef>
              <a:spcAft>
                <a:spcPts val="0"/>
              </a:spcAft>
              <a:buClrTx/>
              <a:buSzTx/>
              <a:buNone/>
              <a:tabLst/>
              <a:defRPr/>
            </a:pPr>
            <a:r>
              <a:rPr lang="en-GB" sz="2800" u="sng" dirty="0">
                <a:effectLst/>
                <a:latin typeface="Calibri" panose="020F0502020204030204" pitchFamily="34" charset="0"/>
                <a:ea typeface="Times New Roman" panose="02020603050405020304" pitchFamily="18" charset="0"/>
                <a:cs typeface="Times New Roman" panose="02020603050405020304" pitchFamily="18" charset="0"/>
              </a:rPr>
              <a:t>These are not nice places to be.</a:t>
            </a: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None/>
              <a:tabLst/>
              <a:defRPr/>
            </a:pPr>
            <a:endParaRPr lang="en-GB"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6" name="Picture 5">
            <a:extLst>
              <a:ext uri="{FF2B5EF4-FFF2-40B4-BE49-F238E27FC236}">
                <a16:creationId xmlns:a16="http://schemas.microsoft.com/office/drawing/2014/main" id="{BDDF88DB-3E98-4D8B-95A4-DA43F19BD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6306" y="1440179"/>
            <a:ext cx="3436055" cy="4580255"/>
          </a:xfrm>
          <a:prstGeom prst="rect">
            <a:avLst/>
          </a:prstGeom>
        </p:spPr>
      </p:pic>
      <p:sp>
        <p:nvSpPr>
          <p:cNvPr id="8" name="TextBox 7">
            <a:extLst>
              <a:ext uri="{FF2B5EF4-FFF2-40B4-BE49-F238E27FC236}">
                <a16:creationId xmlns:a16="http://schemas.microsoft.com/office/drawing/2014/main" id="{06742E2F-ED15-44D3-B212-0B76CDCF90E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763594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Ethernet</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fontScale="92500"/>
          </a:bodyPr>
          <a:lstStyle/>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Gives you access to EAD: Ethernet Access Direct. The thing you’ve heard of.</a:t>
            </a:r>
          </a:p>
          <a:p>
            <a:pPr>
              <a:lnSpc>
                <a:spcPct val="10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Point-to-point fibre with a combination media converter and quality monitoring box on each end.</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Pre-existing fibre runs all over the place connecting node-to-node.</a:t>
            </a:r>
          </a:p>
          <a:p>
            <a:pPr>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Some between exchanges, some between points in the ground.</a:t>
            </a:r>
          </a:p>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Fibre gets spliced </a:t>
            </a:r>
            <a:r>
              <a:rPr lang="en-GB" dirty="0">
                <a:latin typeface="Calibri" panose="020F0502020204030204" pitchFamily="34" charset="0"/>
                <a:ea typeface="Times New Roman" panose="02020603050405020304" pitchFamily="18" charset="0"/>
                <a:cs typeface="Times New Roman" panose="02020603050405020304" pitchFamily="18" charset="0"/>
              </a:rPr>
              <a:t>from point A, along these routes, all the way to point B.</a:t>
            </a:r>
          </a:p>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There’s nothing active on the fibre apart from the box at each end.</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6" name="TextBox 5">
            <a:extLst>
              <a:ext uri="{FF2B5EF4-FFF2-40B4-BE49-F238E27FC236}">
                <a16:creationId xmlns:a16="http://schemas.microsoft.com/office/drawing/2014/main" id="{19072868-BA74-4C78-80D7-89A78A0A82AD}"/>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66090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C3DD-C357-4B1F-8B7D-284E7914F57C}"/>
              </a:ext>
            </a:extLst>
          </p:cNvPr>
          <p:cNvSpPr>
            <a:spLocks noGrp="1"/>
          </p:cNvSpPr>
          <p:nvPr>
            <p:ph type="title"/>
          </p:nvPr>
        </p:nvSpPr>
        <p:spPr/>
        <p:txBody>
          <a:bodyPr/>
          <a:lstStyle/>
          <a:p>
            <a:r>
              <a:rPr lang="en-GB" dirty="0">
                <a:latin typeface="Arquitecta Bold" panose="00000500000000000000" pitchFamily="50" charset="0"/>
              </a:rPr>
              <a:t>EAD</a:t>
            </a:r>
          </a:p>
        </p:txBody>
      </p:sp>
      <p:sp>
        <p:nvSpPr>
          <p:cNvPr id="4" name="AutoShape 2">
            <a:extLst>
              <a:ext uri="{FF2B5EF4-FFF2-40B4-BE49-F238E27FC236}">
                <a16:creationId xmlns:a16="http://schemas.microsoft.com/office/drawing/2014/main" id="{DC7D8CCC-2E8A-4C6A-A0DC-80CD0002414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749A3E82-58AA-417D-B8D5-2B7BE99C82C3}"/>
              </a:ext>
            </a:extLst>
          </p:cNvPr>
          <p:cNvPicPr>
            <a:picLocks noChangeAspect="1"/>
          </p:cNvPicPr>
          <p:nvPr/>
        </p:nvPicPr>
        <p:blipFill rotWithShape="1">
          <a:blip r:embed="rId3">
            <a:extLst>
              <a:ext uri="{28A0092B-C50C-407E-A947-70E740481C1C}">
                <a14:useLocalDpi xmlns:a14="http://schemas.microsoft.com/office/drawing/2010/main" val="0"/>
              </a:ext>
            </a:extLst>
          </a:blip>
          <a:srcRect t="23222" b="46111"/>
          <a:stretch/>
        </p:blipFill>
        <p:spPr>
          <a:xfrm>
            <a:off x="311656" y="1353504"/>
            <a:ext cx="5245829" cy="1206816"/>
          </a:xfrm>
          <a:prstGeom prst="rect">
            <a:avLst/>
          </a:prstGeom>
        </p:spPr>
      </p:pic>
      <p:pic>
        <p:nvPicPr>
          <p:cNvPr id="10" name="Picture 9">
            <a:extLst>
              <a:ext uri="{FF2B5EF4-FFF2-40B4-BE49-F238E27FC236}">
                <a16:creationId xmlns:a16="http://schemas.microsoft.com/office/drawing/2014/main" id="{6D919010-E24F-4A64-9FEE-A145FEAE910B}"/>
              </a:ext>
            </a:extLst>
          </p:cNvPr>
          <p:cNvPicPr>
            <a:picLocks noChangeAspect="1"/>
          </p:cNvPicPr>
          <p:nvPr/>
        </p:nvPicPr>
        <p:blipFill rotWithShape="1">
          <a:blip r:embed="rId4">
            <a:extLst>
              <a:ext uri="{28A0092B-C50C-407E-A947-70E740481C1C}">
                <a14:useLocalDpi xmlns:a14="http://schemas.microsoft.com/office/drawing/2010/main" val="0"/>
              </a:ext>
            </a:extLst>
          </a:blip>
          <a:srcRect l="18696" t="12776" r="33886" b="13868"/>
          <a:stretch/>
        </p:blipFill>
        <p:spPr>
          <a:xfrm>
            <a:off x="311656" y="2700783"/>
            <a:ext cx="1844803" cy="3804255"/>
          </a:xfrm>
          <a:prstGeom prst="rect">
            <a:avLst/>
          </a:prstGeom>
        </p:spPr>
      </p:pic>
      <p:pic>
        <p:nvPicPr>
          <p:cNvPr id="12" name="Picture 11" descr="A picture containing person, table, young, person&#10;&#10;Description automatically generated">
            <a:extLst>
              <a:ext uri="{FF2B5EF4-FFF2-40B4-BE49-F238E27FC236}">
                <a16:creationId xmlns:a16="http://schemas.microsoft.com/office/drawing/2014/main" id="{C88DCB2C-4728-4C3E-BB4B-A80A3F593068}"/>
              </a:ext>
            </a:extLst>
          </p:cNvPr>
          <p:cNvPicPr>
            <a:picLocks noChangeAspect="1"/>
          </p:cNvPicPr>
          <p:nvPr/>
        </p:nvPicPr>
        <p:blipFill rotWithShape="1">
          <a:blip r:embed="rId5">
            <a:extLst>
              <a:ext uri="{28A0092B-C50C-407E-A947-70E740481C1C}">
                <a14:useLocalDpi xmlns:a14="http://schemas.microsoft.com/office/drawing/2010/main" val="0"/>
              </a:ext>
            </a:extLst>
          </a:blip>
          <a:srcRect l="17629" t="9992" r="4421" b="23459"/>
          <a:stretch/>
        </p:blipFill>
        <p:spPr>
          <a:xfrm>
            <a:off x="2332152" y="2698605"/>
            <a:ext cx="3344748" cy="3806433"/>
          </a:xfrm>
          <a:prstGeom prst="rect">
            <a:avLst/>
          </a:prstGeom>
        </p:spPr>
      </p:pic>
      <p:pic>
        <p:nvPicPr>
          <p:cNvPr id="14" name="Picture 13">
            <a:extLst>
              <a:ext uri="{FF2B5EF4-FFF2-40B4-BE49-F238E27FC236}">
                <a16:creationId xmlns:a16="http://schemas.microsoft.com/office/drawing/2014/main" id="{C0DBD83B-C191-40AB-B107-8BCA8C236F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9357" y="1156023"/>
            <a:ext cx="4434834" cy="3326884"/>
          </a:xfrm>
          <a:prstGeom prst="rect">
            <a:avLst/>
          </a:prstGeom>
        </p:spPr>
      </p:pic>
      <p:pic>
        <p:nvPicPr>
          <p:cNvPr id="16" name="Picture 15" descr="Logo&#10;&#10;Description automatically generated">
            <a:extLst>
              <a:ext uri="{FF2B5EF4-FFF2-40B4-BE49-F238E27FC236}">
                <a16:creationId xmlns:a16="http://schemas.microsoft.com/office/drawing/2014/main" id="{067EA18B-71D7-47C7-A5F7-4C8069FE128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18" name="Picture 17">
            <a:extLst>
              <a:ext uri="{FF2B5EF4-FFF2-40B4-BE49-F238E27FC236}">
                <a16:creationId xmlns:a16="http://schemas.microsoft.com/office/drawing/2014/main" id="{AE7DA00D-8945-46C7-B5FB-F67E8F631B9B}"/>
              </a:ext>
            </a:extLst>
          </p:cNvPr>
          <p:cNvPicPr>
            <a:picLocks noChangeAspect="1"/>
          </p:cNvPicPr>
          <p:nvPr/>
        </p:nvPicPr>
        <p:blipFill rotWithShape="1">
          <a:blip r:embed="rId9">
            <a:extLst>
              <a:ext uri="{28A0092B-C50C-407E-A947-70E740481C1C}">
                <a14:useLocalDpi xmlns:a14="http://schemas.microsoft.com/office/drawing/2010/main" val="0"/>
              </a:ext>
            </a:extLst>
          </a:blip>
          <a:srcRect b="32203"/>
          <a:stretch/>
        </p:blipFill>
        <p:spPr>
          <a:xfrm>
            <a:off x="6329357" y="4591712"/>
            <a:ext cx="4612957" cy="1999589"/>
          </a:xfrm>
          <a:prstGeom prst="rect">
            <a:avLst/>
          </a:prstGeom>
        </p:spPr>
      </p:pic>
      <p:sp>
        <p:nvSpPr>
          <p:cNvPr id="20" name="TextBox 19">
            <a:extLst>
              <a:ext uri="{FF2B5EF4-FFF2-40B4-BE49-F238E27FC236}">
                <a16:creationId xmlns:a16="http://schemas.microsoft.com/office/drawing/2014/main" id="{A457DDA0-A1F2-4692-8534-BFC4600A40EC}"/>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896719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Success</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EAD from customer to the exchange</a:t>
            </a:r>
          </a:p>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Router in the exchange</a:t>
            </a:r>
          </a:p>
          <a:p>
            <a:pPr>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EAD from exchange to local DC</a:t>
            </a:r>
          </a:p>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Now we’re an ISP?!</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6" name="Picture 5">
            <a:extLst>
              <a:ext uri="{FF2B5EF4-FFF2-40B4-BE49-F238E27FC236}">
                <a16:creationId xmlns:a16="http://schemas.microsoft.com/office/drawing/2014/main" id="{D52A982E-69ED-464F-9898-3F2244314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5281" y="1254760"/>
            <a:ext cx="3929575" cy="5238115"/>
          </a:xfrm>
          <a:prstGeom prst="rect">
            <a:avLst/>
          </a:prstGeom>
        </p:spPr>
      </p:pic>
      <p:sp>
        <p:nvSpPr>
          <p:cNvPr id="8" name="TextBox 7">
            <a:extLst>
              <a:ext uri="{FF2B5EF4-FFF2-40B4-BE49-F238E27FC236}">
                <a16:creationId xmlns:a16="http://schemas.microsoft.com/office/drawing/2014/main" id="{714E7F15-E11A-4497-B01B-56A89912E77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50836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170E-720A-4991-8B9C-A6FE946E63B1}"/>
              </a:ext>
            </a:extLst>
          </p:cNvPr>
          <p:cNvSpPr>
            <a:spLocks noGrp="1"/>
          </p:cNvSpPr>
          <p:nvPr>
            <p:ph type="title"/>
          </p:nvPr>
        </p:nvSpPr>
        <p:spPr/>
        <p:txBody>
          <a:bodyPr/>
          <a:lstStyle/>
          <a:p>
            <a:r>
              <a:rPr lang="en-GB" dirty="0">
                <a:latin typeface="Arquitecta Bold" panose="00000500000000000000" pitchFamily="50" charset="0"/>
              </a:rPr>
              <a:t>Who am I?</a:t>
            </a:r>
          </a:p>
        </p:txBody>
      </p:sp>
      <p:sp>
        <p:nvSpPr>
          <p:cNvPr id="3" name="Content Placeholder 2">
            <a:extLst>
              <a:ext uri="{FF2B5EF4-FFF2-40B4-BE49-F238E27FC236}">
                <a16:creationId xmlns:a16="http://schemas.microsoft.com/office/drawing/2014/main" id="{2108813D-196E-4EA9-AF92-CB8A8F0001BB}"/>
              </a:ext>
            </a:extLst>
          </p:cNvPr>
          <p:cNvSpPr>
            <a:spLocks noGrp="1"/>
          </p:cNvSpPr>
          <p:nvPr>
            <p:ph idx="1"/>
          </p:nvPr>
        </p:nvSpPr>
        <p:spPr/>
        <p:txBody>
          <a:bodyPr>
            <a:normAutofit/>
          </a:bodyPr>
          <a:lstStyle/>
          <a:p>
            <a:pPr marL="0" indent="0">
              <a:buNone/>
            </a:pPr>
            <a:r>
              <a:rPr lang="en-GB" dirty="0"/>
              <a:t>Simon Green</a:t>
            </a:r>
          </a:p>
          <a:p>
            <a:pPr lvl="1"/>
            <a:r>
              <a:rPr lang="en-GB" sz="2000" dirty="0"/>
              <a:t>CTO @ Wirehive</a:t>
            </a:r>
          </a:p>
          <a:p>
            <a:pPr lvl="1"/>
            <a:r>
              <a:rPr lang="en-GB" sz="2000" dirty="0"/>
              <a:t>Career </a:t>
            </a:r>
            <a:r>
              <a:rPr lang="en-GB" sz="2000" dirty="0" err="1"/>
              <a:t>SysAdmin</a:t>
            </a:r>
            <a:r>
              <a:rPr lang="en-GB" sz="2000" dirty="0"/>
              <a:t> turned business owner</a:t>
            </a:r>
          </a:p>
          <a:p>
            <a:pPr lvl="1"/>
            <a:r>
              <a:rPr lang="en-GB" sz="2000" dirty="0"/>
              <a:t>Non-exec to a few start-ups</a:t>
            </a:r>
          </a:p>
          <a:p>
            <a:pPr lvl="1"/>
            <a:endParaRPr lang="en-GB" sz="2000" dirty="0"/>
          </a:p>
          <a:p>
            <a:pPr marL="0" indent="0">
              <a:buNone/>
            </a:pPr>
            <a:r>
              <a:rPr lang="en-GB" sz="2400" dirty="0"/>
              <a:t>Been on the hosting side of the Internet</a:t>
            </a:r>
          </a:p>
          <a:p>
            <a:pPr marL="0" indent="0">
              <a:buNone/>
            </a:pPr>
            <a:r>
              <a:rPr lang="en-GB" sz="2400" dirty="0"/>
              <a:t>for about 20 years, started in college.</a:t>
            </a:r>
          </a:p>
          <a:p>
            <a:pPr marL="0" indent="0">
              <a:buNone/>
            </a:pPr>
            <a:endParaRPr lang="en-GB" sz="2400" dirty="0"/>
          </a:p>
          <a:p>
            <a:pPr marL="0" indent="0">
              <a:buNone/>
            </a:pPr>
            <a:r>
              <a:rPr lang="en-GB" sz="2400" dirty="0"/>
              <a:t>One day we decided to start an access ISP</a:t>
            </a:r>
          </a:p>
        </p:txBody>
      </p:sp>
      <p:pic>
        <p:nvPicPr>
          <p:cNvPr id="7" name="Picture 6" descr="Logo&#10;&#10;Description automatically generated">
            <a:extLst>
              <a:ext uri="{FF2B5EF4-FFF2-40B4-BE49-F238E27FC236}">
                <a16:creationId xmlns:a16="http://schemas.microsoft.com/office/drawing/2014/main" id="{68849352-4486-485D-BA53-13E57185D73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9" name="Picture 8" descr="A person looking at the camera&#10;&#10;Description automatically generated">
            <a:extLst>
              <a:ext uri="{FF2B5EF4-FFF2-40B4-BE49-F238E27FC236}">
                <a16:creationId xmlns:a16="http://schemas.microsoft.com/office/drawing/2014/main" id="{F72CE4C0-C628-47F0-B57A-933EA51DE24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21634" y="1290960"/>
            <a:ext cx="3661600" cy="3654277"/>
          </a:xfrm>
          <a:prstGeom prst="rect">
            <a:avLst/>
          </a:prstGeom>
        </p:spPr>
      </p:pic>
      <p:sp>
        <p:nvSpPr>
          <p:cNvPr id="11" name="TextBox 10">
            <a:extLst>
              <a:ext uri="{FF2B5EF4-FFF2-40B4-BE49-F238E27FC236}">
                <a16:creationId xmlns:a16="http://schemas.microsoft.com/office/drawing/2014/main" id="{E821BF6E-DE8B-40FB-A5A8-74724C5F0E00}"/>
              </a:ext>
            </a:extLst>
          </p:cNvPr>
          <p:cNvSpPr txBox="1"/>
          <p:nvPr/>
        </p:nvSpPr>
        <p:spPr>
          <a:xfrm>
            <a:off x="0" y="6476661"/>
            <a:ext cx="6094562" cy="369332"/>
          </a:xfrm>
          <a:prstGeom prst="rect">
            <a:avLst/>
          </a:prstGeom>
          <a:noFill/>
        </p:spPr>
        <p:txBody>
          <a:bodyPr wrap="square">
            <a:spAutoFit/>
          </a:bodyPr>
          <a:lstStyle/>
          <a:p>
            <a:r>
              <a:rPr lang="en-GB" dirty="0"/>
              <a:t>https://1310.io/</a:t>
            </a:r>
          </a:p>
        </p:txBody>
      </p:sp>
      <p:pic>
        <p:nvPicPr>
          <p:cNvPr id="13" name="Picture 12" descr="Text, logo&#10;&#10;Description automatically generated">
            <a:extLst>
              <a:ext uri="{FF2B5EF4-FFF2-40B4-BE49-F238E27FC236}">
                <a16:creationId xmlns:a16="http://schemas.microsoft.com/office/drawing/2014/main" id="{AE3062E8-8B5B-41FF-8173-AFC3F20EE5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646" y="5233665"/>
            <a:ext cx="3457575" cy="666750"/>
          </a:xfrm>
          <a:prstGeom prst="rect">
            <a:avLst/>
          </a:prstGeom>
        </p:spPr>
      </p:pic>
    </p:spTree>
    <p:extLst>
      <p:ext uri="{BB962C8B-B14F-4D97-AF65-F5344CB8AC3E}">
        <p14:creationId xmlns:p14="http://schemas.microsoft.com/office/powerpoint/2010/main" val="1616840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Backhaul Options - Openreach</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EBD (Ethernet Backhaul Direct)</a:t>
            </a:r>
          </a:p>
          <a:p>
            <a:pPr lvl="1">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Most locations can be linked to 2 or more other locations</a:t>
            </a:r>
          </a:p>
          <a:p>
            <a:pPr lvl="1">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ER variant to hop through an intermediary exchange</a:t>
            </a:r>
          </a:p>
          <a:p>
            <a:pPr lvl="1">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Very rarely do they go where you expect</a:t>
            </a:r>
          </a:p>
          <a:p>
            <a:pPr>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Regular EADs</a:t>
            </a:r>
          </a:p>
          <a:p>
            <a:pPr>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OSA</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6" name="TextBox 5">
            <a:extLst>
              <a:ext uri="{FF2B5EF4-FFF2-40B4-BE49-F238E27FC236}">
                <a16:creationId xmlns:a16="http://schemas.microsoft.com/office/drawing/2014/main" id="{19072868-BA74-4C78-80D7-89A78A0A82AD}"/>
              </a:ext>
            </a:extLst>
          </p:cNvPr>
          <p:cNvSpPr txBox="1"/>
          <p:nvPr/>
        </p:nvSpPr>
        <p:spPr>
          <a:xfrm>
            <a:off x="0" y="6476661"/>
            <a:ext cx="6094562" cy="369332"/>
          </a:xfrm>
          <a:prstGeom prst="rect">
            <a:avLst/>
          </a:prstGeom>
          <a:noFill/>
        </p:spPr>
        <p:txBody>
          <a:bodyPr wrap="square">
            <a:spAutoFit/>
          </a:bodyPr>
          <a:lstStyle/>
          <a:p>
            <a:r>
              <a:rPr lang="en-GB" dirty="0"/>
              <a:t>https://1310.io/</a:t>
            </a:r>
          </a:p>
        </p:txBody>
      </p:sp>
      <p:pic>
        <p:nvPicPr>
          <p:cNvPr id="5" name="Picture 4">
            <a:extLst>
              <a:ext uri="{FF2B5EF4-FFF2-40B4-BE49-F238E27FC236}">
                <a16:creationId xmlns:a16="http://schemas.microsoft.com/office/drawing/2014/main" id="{B8D23B4B-0478-4125-A815-5A33116DC795}"/>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a14:imgEffect>
                  </a14:imgLayer>
                </a14:imgProps>
              </a:ext>
            </a:extLst>
          </a:blip>
          <a:stretch>
            <a:fillRect/>
          </a:stretch>
        </p:blipFill>
        <p:spPr>
          <a:xfrm>
            <a:off x="7845134" y="3429000"/>
            <a:ext cx="3508665" cy="3021160"/>
          </a:xfrm>
          <a:prstGeom prst="rect">
            <a:avLst/>
          </a:prstGeom>
        </p:spPr>
      </p:pic>
    </p:spTree>
    <p:extLst>
      <p:ext uri="{BB962C8B-B14F-4D97-AF65-F5344CB8AC3E}">
        <p14:creationId xmlns:p14="http://schemas.microsoft.com/office/powerpoint/2010/main" val="332872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Backhaul Options - Others</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4803775"/>
          </a:xfrm>
        </p:spPr>
        <p:txBody>
          <a:bodyPr>
            <a:normAutofit/>
          </a:bodyPr>
          <a:lstStyle/>
          <a:p>
            <a:pPr>
              <a:lnSpc>
                <a:spcPct val="150000"/>
              </a:lnSpc>
              <a:spcBef>
                <a:spcPts val="0"/>
              </a:spcBef>
              <a:defRPr/>
            </a:pPr>
            <a:r>
              <a:rPr lang="en-GB" dirty="0">
                <a:effectLst/>
                <a:latin typeface="Calibri" panose="020F0502020204030204" pitchFamily="34" charset="0"/>
                <a:ea typeface="Times New Roman" panose="02020603050405020304" pitchFamily="18" charset="0"/>
                <a:cs typeface="Times New Roman" panose="02020603050405020304" pitchFamily="18" charset="0"/>
              </a:rPr>
              <a:t>Other network providers (the usual suspects: Zayo, SSE, etc)</a:t>
            </a:r>
          </a:p>
          <a:p>
            <a:pPr>
              <a:lnSpc>
                <a:spcPct val="150000"/>
              </a:lnSpc>
              <a:spcBef>
                <a:spcPts val="0"/>
              </a:spcBef>
              <a:defRPr/>
            </a:pPr>
            <a:r>
              <a:rPr lang="en-GB" dirty="0" err="1">
                <a:latin typeface="Calibri" panose="020F0502020204030204" pitchFamily="34" charset="0"/>
                <a:ea typeface="Times New Roman" panose="02020603050405020304" pitchFamily="18" charset="0"/>
                <a:cs typeface="Times New Roman" panose="02020603050405020304" pitchFamily="18" charset="0"/>
              </a:rPr>
              <a:t>Cablelink</a:t>
            </a:r>
            <a:r>
              <a:rPr lang="en-GB" dirty="0">
                <a:latin typeface="Calibri" panose="020F0502020204030204" pitchFamily="34" charset="0"/>
                <a:ea typeface="Times New Roman" panose="02020603050405020304" pitchFamily="18" charset="0"/>
                <a:cs typeface="Times New Roman" panose="02020603050405020304" pitchFamily="18" charset="0"/>
              </a:rPr>
              <a:t> (Openreach for “cross connect”) is used to reach them</a:t>
            </a:r>
          </a:p>
          <a:p>
            <a:pPr lvl="1">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Internal</a:t>
            </a:r>
          </a:p>
          <a:p>
            <a:pPr lvl="2">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Type 1: Connects 2 CPs</a:t>
            </a:r>
          </a:p>
          <a:p>
            <a:pPr lvl="2">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Type 2: Connects a CP to an Openreach OFF</a:t>
            </a:r>
          </a:p>
          <a:p>
            <a:pPr lvl="2">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Type 3: Connects a CP to the external cable chamber</a:t>
            </a:r>
          </a:p>
          <a:p>
            <a:pPr lvl="1">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External</a:t>
            </a:r>
          </a:p>
          <a:p>
            <a:pPr lvl="2">
              <a:lnSpc>
                <a:spcPct val="150000"/>
              </a:lnSpc>
              <a:spcBef>
                <a:spcPts val="0"/>
              </a:spcBef>
              <a:defRPr/>
            </a:pPr>
            <a:r>
              <a:rPr lang="en-GB" dirty="0">
                <a:latin typeface="Calibri" panose="020F0502020204030204" pitchFamily="34" charset="0"/>
                <a:ea typeface="Times New Roman" panose="02020603050405020304" pitchFamily="18" charset="0"/>
                <a:cs typeface="Times New Roman" panose="02020603050405020304" pitchFamily="18" charset="0"/>
              </a:rPr>
              <a:t>Pulls through a CPs cable from the Handover Box to the cable chamber</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6" name="TextBox 5">
            <a:extLst>
              <a:ext uri="{FF2B5EF4-FFF2-40B4-BE49-F238E27FC236}">
                <a16:creationId xmlns:a16="http://schemas.microsoft.com/office/drawing/2014/main" id="{19072868-BA74-4C78-80D7-89A78A0A82AD}"/>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397304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What next?</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a:xfrm>
            <a:off x="838200" y="1619885"/>
            <a:ext cx="10515600" cy="1009015"/>
          </a:xfrm>
        </p:spPr>
        <p:txBody>
          <a:bodyPr>
            <a:normAutofit/>
          </a:bodyPr>
          <a:lstStyle/>
          <a:p>
            <a:pPr marL="0" indent="0">
              <a:buNone/>
            </a:pPr>
            <a:r>
              <a:rPr lang="en-GB" dirty="0"/>
              <a:t>Once in there, we obviously started thinking about FTTC etc.</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Content Placeholder 2">
            <a:extLst>
              <a:ext uri="{FF2B5EF4-FFF2-40B4-BE49-F238E27FC236}">
                <a16:creationId xmlns:a16="http://schemas.microsoft.com/office/drawing/2014/main" id="{11B2A3F1-EB69-4227-98FD-F646AF94A219}"/>
              </a:ext>
            </a:extLst>
          </p:cNvPr>
          <p:cNvSpPr txBox="1">
            <a:spLocks/>
          </p:cNvSpPr>
          <p:nvPr/>
        </p:nvSpPr>
        <p:spPr>
          <a:xfrm>
            <a:off x="838200" y="2834640"/>
            <a:ext cx="10515600" cy="3497580"/>
          </a:xfrm>
          <a:prstGeom prst="rect">
            <a:avLst/>
          </a:prstGeom>
        </p:spPr>
        <p:txBody>
          <a:bodyPr vert="horz" lIns="91440" tIns="45720" rIns="91440" bIns="45720" numCol="3"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GEA FTTP</a:t>
            </a:r>
          </a:p>
          <a:p>
            <a:pPr marL="0" indent="0" algn="ctr">
              <a:lnSpc>
                <a:spcPct val="100000"/>
              </a:lnSpc>
              <a:spcBef>
                <a:spcPts val="0"/>
              </a:spcBef>
              <a:buFont typeface="Arial" panose="020B0604020202020204" pitchFamily="34" charset="0"/>
              <a:buNone/>
              <a:defRPr/>
            </a:pPr>
            <a:r>
              <a:rPr lang="en-GB" sz="2400" dirty="0" err="1">
                <a:highlight>
                  <a:srgbClr val="00FFFF"/>
                </a:highlight>
                <a:latin typeface="Calibri" panose="020F0502020204030204" pitchFamily="34" charset="0"/>
                <a:ea typeface="Times New Roman" panose="02020603050405020304" pitchFamily="18" charset="0"/>
                <a:cs typeface="Times New Roman" panose="02020603050405020304" pitchFamily="18" charset="0"/>
              </a:rPr>
              <a:t>FTTPoD</a:t>
            </a:r>
            <a:endPar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err="1">
                <a:highlight>
                  <a:srgbClr val="00FFFF"/>
                </a:highlight>
                <a:latin typeface="Calibri" panose="020F0502020204030204" pitchFamily="34" charset="0"/>
                <a:ea typeface="Times New Roman" panose="02020603050405020304" pitchFamily="18" charset="0"/>
                <a:cs typeface="Times New Roman" panose="02020603050405020304" pitchFamily="18" charset="0"/>
              </a:rPr>
              <a:t>Gfast</a:t>
            </a:r>
            <a:endPar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GEA FTTC</a:t>
            </a: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CPE Enablement</a:t>
            </a: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GEA </a:t>
            </a:r>
            <a:r>
              <a:rPr lang="en-GB" sz="2400" dirty="0" err="1">
                <a:highlight>
                  <a:srgbClr val="00FFFF"/>
                </a:highlight>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FVA</a:t>
            </a: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Multicast</a:t>
            </a: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SOGEA</a:t>
            </a:r>
          </a:p>
          <a:p>
            <a:pPr marL="0" indent="0" algn="ctr">
              <a:lnSpc>
                <a:spcPct val="100000"/>
              </a:lnSpc>
              <a:spcBef>
                <a:spcPts val="0"/>
              </a:spcBef>
              <a:buFont typeface="Arial" panose="020B0604020202020204" pitchFamily="34" charset="0"/>
              <a:buNone/>
              <a:defRPr/>
            </a:pPr>
            <a:r>
              <a:rPr lang="en-GB"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EAD</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EBD</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Cablelink</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Broadcast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CCTV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Street Access</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OSA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SFIA</a:t>
            </a:r>
          </a:p>
          <a:p>
            <a:pPr marL="0" indent="0" algn="ctr">
              <a:lnSpc>
                <a:spcPct val="100000"/>
              </a:lnSpc>
              <a:spcBef>
                <a:spcPts val="0"/>
              </a:spcBef>
              <a:buFont typeface="Arial" panose="020B0604020202020204" pitchFamily="34" charset="0"/>
              <a:buNone/>
              <a:defRPr/>
            </a:pPr>
            <a:r>
              <a:rPr lang="en-GB" sz="2400"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Access Locate</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SMPF</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SOTAP</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SLU</a:t>
            </a:r>
          </a:p>
          <a:p>
            <a:pPr marL="0" indent="0" algn="ctr">
              <a:lnSpc>
                <a:spcPct val="100000"/>
              </a:lnSpc>
              <a:spcBef>
                <a:spcPts val="0"/>
              </a:spcBef>
              <a:buFont typeface="Arial" panose="020B0604020202020204" pitchFamily="34" charset="0"/>
              <a:buNone/>
              <a:defRPr/>
            </a:pPr>
            <a:r>
              <a:rPr lang="en-GB" sz="2400" dirty="0">
                <a:highlight>
                  <a:srgbClr val="00FFFF"/>
                </a:highlight>
                <a:latin typeface="Calibri" panose="020F0502020204030204" pitchFamily="34" charset="0"/>
                <a:ea typeface="Times New Roman" panose="02020603050405020304" pitchFamily="18" charset="0"/>
                <a:cs typeface="Times New Roman" panose="02020603050405020304" pitchFamily="18" charset="0"/>
              </a:rPr>
              <a:t>WLR3</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ISDN2</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ISDN30</a:t>
            </a:r>
          </a:p>
          <a:p>
            <a:pPr marL="0" indent="0" algn="ctr">
              <a:lnSpc>
                <a:spcPct val="100000"/>
              </a:lnSpc>
              <a:spcBef>
                <a:spcPts val="0"/>
              </a:spcBef>
              <a:buFont typeface="Arial" panose="020B0604020202020204" pitchFamily="34" charset="0"/>
              <a:buNone/>
              <a:defRPr/>
            </a:pPr>
            <a:r>
              <a:rPr lang="en-GB" sz="2400" dirty="0" err="1">
                <a:latin typeface="Calibri" panose="020F0502020204030204" pitchFamily="34" charset="0"/>
                <a:ea typeface="Times New Roman" panose="02020603050405020304" pitchFamily="18" charset="0"/>
                <a:cs typeface="Times New Roman" panose="02020603050405020304" pitchFamily="18" charset="0"/>
              </a:rPr>
              <a:t>MiiS</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PIA</a:t>
            </a:r>
          </a:p>
          <a:p>
            <a:pPr marL="0" indent="0" algn="ctr">
              <a:lnSpc>
                <a:spcPct val="100000"/>
              </a:lnSpc>
              <a:spcBef>
                <a:spcPts val="0"/>
              </a:spcBef>
              <a:buFont typeface="Arial" panose="020B0604020202020204" pitchFamily="34" charset="0"/>
              <a:buNone/>
              <a:defRPr/>
            </a:pPr>
            <a:r>
              <a:rPr lang="en-GB" sz="2400" dirty="0">
                <a:latin typeface="Calibri" panose="020F0502020204030204" pitchFamily="34" charset="0"/>
                <a:ea typeface="Times New Roman" panose="02020603050405020304" pitchFamily="18" charset="0"/>
                <a:cs typeface="Times New Roman" panose="02020603050405020304" pitchFamily="18" charset="0"/>
              </a:rPr>
              <a:t>DFX</a:t>
            </a:r>
          </a:p>
        </p:txBody>
      </p:sp>
      <p:sp>
        <p:nvSpPr>
          <p:cNvPr id="7" name="TextBox 6">
            <a:extLst>
              <a:ext uri="{FF2B5EF4-FFF2-40B4-BE49-F238E27FC236}">
                <a16:creationId xmlns:a16="http://schemas.microsoft.com/office/drawing/2014/main" id="{D5EBF211-3489-4C9C-BEF1-077E93452A17}"/>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18944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TR-101</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3" name="Picture 2">
            <a:extLst>
              <a:ext uri="{FF2B5EF4-FFF2-40B4-BE49-F238E27FC236}">
                <a16:creationId xmlns:a16="http://schemas.microsoft.com/office/drawing/2014/main" id="{5BE3E680-A3B0-477D-8C77-343D973B2054}"/>
              </a:ext>
            </a:extLst>
          </p:cNvPr>
          <p:cNvPicPr>
            <a:picLocks noChangeAspect="1"/>
          </p:cNvPicPr>
          <p:nvPr/>
        </p:nvPicPr>
        <p:blipFill>
          <a:blip r:embed="rId5"/>
          <a:stretch>
            <a:fillRect/>
          </a:stretch>
        </p:blipFill>
        <p:spPr>
          <a:xfrm>
            <a:off x="1382165" y="1755979"/>
            <a:ext cx="9427670" cy="4145860"/>
          </a:xfrm>
          <a:prstGeom prst="rect">
            <a:avLst/>
          </a:prstGeom>
        </p:spPr>
      </p:pic>
      <p:sp>
        <p:nvSpPr>
          <p:cNvPr id="10" name="Rectangle 9">
            <a:extLst>
              <a:ext uri="{FF2B5EF4-FFF2-40B4-BE49-F238E27FC236}">
                <a16:creationId xmlns:a16="http://schemas.microsoft.com/office/drawing/2014/main" id="{0523C78E-9FA9-4034-93FB-105785F58B0B}"/>
              </a:ext>
            </a:extLst>
          </p:cNvPr>
          <p:cNvSpPr/>
          <p:nvPr/>
        </p:nvSpPr>
        <p:spPr>
          <a:xfrm>
            <a:off x="5676180" y="1293962"/>
            <a:ext cx="3217449" cy="3873350"/>
          </a:xfrm>
          <a:prstGeom prst="rect">
            <a:avLst/>
          </a:prstGeom>
          <a:noFill/>
          <a:ln w="76200">
            <a:solidFill>
              <a:srgbClr val="27AAE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AFF9B2BA-3794-482E-B453-EE35827FF635}"/>
              </a:ext>
            </a:extLst>
          </p:cNvPr>
          <p:cNvSpPr txBox="1"/>
          <p:nvPr/>
        </p:nvSpPr>
        <p:spPr>
          <a:xfrm>
            <a:off x="6209609" y="1672319"/>
            <a:ext cx="2150589" cy="461665"/>
          </a:xfrm>
          <a:prstGeom prst="rect">
            <a:avLst/>
          </a:prstGeom>
          <a:noFill/>
        </p:spPr>
        <p:txBody>
          <a:bodyPr wrap="none" rtlCol="0">
            <a:spAutoFit/>
          </a:bodyPr>
          <a:lstStyle/>
          <a:p>
            <a:r>
              <a:rPr lang="en-GB" sz="2400" dirty="0"/>
              <a:t>Openreach GEA</a:t>
            </a:r>
          </a:p>
        </p:txBody>
      </p:sp>
      <p:sp>
        <p:nvSpPr>
          <p:cNvPr id="14" name="TextBox 13">
            <a:extLst>
              <a:ext uri="{FF2B5EF4-FFF2-40B4-BE49-F238E27FC236}">
                <a16:creationId xmlns:a16="http://schemas.microsoft.com/office/drawing/2014/main" id="{5CF73EF3-67B2-4480-BAF8-106CD51AE5BC}"/>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966967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GEA</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Rectangle 4">
            <a:extLst>
              <a:ext uri="{FF2B5EF4-FFF2-40B4-BE49-F238E27FC236}">
                <a16:creationId xmlns:a16="http://schemas.microsoft.com/office/drawing/2014/main" id="{25D41FF3-0740-4AC9-9DE0-1C0044A0BA6D}"/>
              </a:ext>
            </a:extLst>
          </p:cNvPr>
          <p:cNvSpPr/>
          <p:nvPr/>
        </p:nvSpPr>
        <p:spPr>
          <a:xfrm>
            <a:off x="838200" y="3211128"/>
            <a:ext cx="1337094" cy="14492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CP</a:t>
            </a:r>
          </a:p>
        </p:txBody>
      </p:sp>
      <p:sp>
        <p:nvSpPr>
          <p:cNvPr id="7" name="Rectangle 6">
            <a:extLst>
              <a:ext uri="{FF2B5EF4-FFF2-40B4-BE49-F238E27FC236}">
                <a16:creationId xmlns:a16="http://schemas.microsoft.com/office/drawing/2014/main" id="{B55C3989-E2B9-4C2A-BB84-322C2678BB87}"/>
              </a:ext>
            </a:extLst>
          </p:cNvPr>
          <p:cNvSpPr/>
          <p:nvPr/>
        </p:nvSpPr>
        <p:spPr>
          <a:xfrm>
            <a:off x="3129951" y="5043638"/>
            <a:ext cx="1337094" cy="14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L2S</a:t>
            </a:r>
          </a:p>
        </p:txBody>
      </p:sp>
      <p:sp>
        <p:nvSpPr>
          <p:cNvPr id="9" name="Rectangle 8">
            <a:extLst>
              <a:ext uri="{FF2B5EF4-FFF2-40B4-BE49-F238E27FC236}">
                <a16:creationId xmlns:a16="http://schemas.microsoft.com/office/drawing/2014/main" id="{9015748B-D4BF-4ABB-96DA-8B8A0296D9F5}"/>
              </a:ext>
            </a:extLst>
          </p:cNvPr>
          <p:cNvSpPr/>
          <p:nvPr/>
        </p:nvSpPr>
        <p:spPr>
          <a:xfrm>
            <a:off x="3129951" y="3211127"/>
            <a:ext cx="1337094" cy="14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L2S</a:t>
            </a:r>
          </a:p>
        </p:txBody>
      </p:sp>
      <p:sp>
        <p:nvSpPr>
          <p:cNvPr id="11" name="Rectangle 10">
            <a:extLst>
              <a:ext uri="{FF2B5EF4-FFF2-40B4-BE49-F238E27FC236}">
                <a16:creationId xmlns:a16="http://schemas.microsoft.com/office/drawing/2014/main" id="{5959D66E-F956-4078-B721-789ABA2798DF}"/>
              </a:ext>
            </a:extLst>
          </p:cNvPr>
          <p:cNvSpPr/>
          <p:nvPr/>
        </p:nvSpPr>
        <p:spPr>
          <a:xfrm>
            <a:off x="3129951" y="1378616"/>
            <a:ext cx="1337094" cy="1449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L2S</a:t>
            </a:r>
          </a:p>
        </p:txBody>
      </p:sp>
      <p:sp>
        <p:nvSpPr>
          <p:cNvPr id="13" name="Rectangle 12">
            <a:extLst>
              <a:ext uri="{FF2B5EF4-FFF2-40B4-BE49-F238E27FC236}">
                <a16:creationId xmlns:a16="http://schemas.microsoft.com/office/drawing/2014/main" id="{87B76DE0-63B1-4E63-B855-E3CD5AE73B9A}"/>
              </a:ext>
            </a:extLst>
          </p:cNvPr>
          <p:cNvSpPr/>
          <p:nvPr/>
        </p:nvSpPr>
        <p:spPr>
          <a:xfrm>
            <a:off x="6096000" y="1378615"/>
            <a:ext cx="1337094" cy="14492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FTTC Cab</a:t>
            </a:r>
          </a:p>
        </p:txBody>
      </p:sp>
      <p:sp>
        <p:nvSpPr>
          <p:cNvPr id="15" name="Rectangle 14">
            <a:extLst>
              <a:ext uri="{FF2B5EF4-FFF2-40B4-BE49-F238E27FC236}">
                <a16:creationId xmlns:a16="http://schemas.microsoft.com/office/drawing/2014/main" id="{F24AB9A4-9B21-4FBA-BC31-F8CB6963B88B}"/>
              </a:ext>
            </a:extLst>
          </p:cNvPr>
          <p:cNvSpPr/>
          <p:nvPr/>
        </p:nvSpPr>
        <p:spPr>
          <a:xfrm>
            <a:off x="6096000" y="3211126"/>
            <a:ext cx="1337094" cy="14492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t>OLT</a:t>
            </a:r>
          </a:p>
        </p:txBody>
      </p:sp>
      <p:sp>
        <p:nvSpPr>
          <p:cNvPr id="17" name="Rectangle 16">
            <a:extLst>
              <a:ext uri="{FF2B5EF4-FFF2-40B4-BE49-F238E27FC236}">
                <a16:creationId xmlns:a16="http://schemas.microsoft.com/office/drawing/2014/main" id="{B5282E7B-C0A4-4565-BF03-0BF7F64E54AC}"/>
              </a:ext>
            </a:extLst>
          </p:cNvPr>
          <p:cNvSpPr/>
          <p:nvPr/>
        </p:nvSpPr>
        <p:spPr>
          <a:xfrm>
            <a:off x="6096000" y="5043637"/>
            <a:ext cx="1337094" cy="14492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t>Gfast</a:t>
            </a:r>
            <a:r>
              <a:rPr lang="en-GB" dirty="0"/>
              <a:t> Cab</a:t>
            </a:r>
          </a:p>
        </p:txBody>
      </p:sp>
      <p:sp>
        <p:nvSpPr>
          <p:cNvPr id="19" name="Rectangle 18">
            <a:extLst>
              <a:ext uri="{FF2B5EF4-FFF2-40B4-BE49-F238E27FC236}">
                <a16:creationId xmlns:a16="http://schemas.microsoft.com/office/drawing/2014/main" id="{A153D854-7310-4994-BFD4-08D0C49068B0}"/>
              </a:ext>
            </a:extLst>
          </p:cNvPr>
          <p:cNvSpPr/>
          <p:nvPr/>
        </p:nvSpPr>
        <p:spPr>
          <a:xfrm>
            <a:off x="8957094" y="1378615"/>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1" name="Rectangle 20">
            <a:extLst>
              <a:ext uri="{FF2B5EF4-FFF2-40B4-BE49-F238E27FC236}">
                <a16:creationId xmlns:a16="http://schemas.microsoft.com/office/drawing/2014/main" id="{6E1B4E2A-C53F-4D0F-8498-A95FEE311CE0}"/>
              </a:ext>
            </a:extLst>
          </p:cNvPr>
          <p:cNvSpPr/>
          <p:nvPr/>
        </p:nvSpPr>
        <p:spPr>
          <a:xfrm>
            <a:off x="10006641" y="2103233"/>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3" name="Rectangle 22">
            <a:extLst>
              <a:ext uri="{FF2B5EF4-FFF2-40B4-BE49-F238E27FC236}">
                <a16:creationId xmlns:a16="http://schemas.microsoft.com/office/drawing/2014/main" id="{21B8B8F6-55A8-4DA2-A26D-277D362D72CC}"/>
              </a:ext>
            </a:extLst>
          </p:cNvPr>
          <p:cNvSpPr/>
          <p:nvPr/>
        </p:nvSpPr>
        <p:spPr>
          <a:xfrm>
            <a:off x="8957094" y="2875305"/>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5" name="Rectangle 24">
            <a:extLst>
              <a:ext uri="{FF2B5EF4-FFF2-40B4-BE49-F238E27FC236}">
                <a16:creationId xmlns:a16="http://schemas.microsoft.com/office/drawing/2014/main" id="{67D741E8-7E42-435E-B1C3-F0EC45104136}"/>
              </a:ext>
            </a:extLst>
          </p:cNvPr>
          <p:cNvSpPr/>
          <p:nvPr/>
        </p:nvSpPr>
        <p:spPr>
          <a:xfrm>
            <a:off x="10006641" y="3479156"/>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7" name="Rectangle 26">
            <a:extLst>
              <a:ext uri="{FF2B5EF4-FFF2-40B4-BE49-F238E27FC236}">
                <a16:creationId xmlns:a16="http://schemas.microsoft.com/office/drawing/2014/main" id="{6ABFCCE7-5622-4833-9930-25FEA287E71F}"/>
              </a:ext>
            </a:extLst>
          </p:cNvPr>
          <p:cNvSpPr/>
          <p:nvPr/>
        </p:nvSpPr>
        <p:spPr>
          <a:xfrm>
            <a:off x="8957094" y="4076315"/>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9" name="Rectangle 28">
            <a:extLst>
              <a:ext uri="{FF2B5EF4-FFF2-40B4-BE49-F238E27FC236}">
                <a16:creationId xmlns:a16="http://schemas.microsoft.com/office/drawing/2014/main" id="{CD32F517-F78F-45B0-A0E5-383D4B92E435}"/>
              </a:ext>
            </a:extLst>
          </p:cNvPr>
          <p:cNvSpPr/>
          <p:nvPr/>
        </p:nvSpPr>
        <p:spPr>
          <a:xfrm>
            <a:off x="8957094" y="5587864"/>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31" name="Rectangle 30">
            <a:extLst>
              <a:ext uri="{FF2B5EF4-FFF2-40B4-BE49-F238E27FC236}">
                <a16:creationId xmlns:a16="http://schemas.microsoft.com/office/drawing/2014/main" id="{BE6BDFE2-B659-4BF1-A43F-959DAEB18426}"/>
              </a:ext>
            </a:extLst>
          </p:cNvPr>
          <p:cNvSpPr/>
          <p:nvPr/>
        </p:nvSpPr>
        <p:spPr>
          <a:xfrm>
            <a:off x="10006641" y="4855079"/>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cxnSp>
        <p:nvCxnSpPr>
          <p:cNvPr id="33" name="Straight Connector 32">
            <a:extLst>
              <a:ext uri="{FF2B5EF4-FFF2-40B4-BE49-F238E27FC236}">
                <a16:creationId xmlns:a16="http://schemas.microsoft.com/office/drawing/2014/main" id="{70F58F61-DEEF-4EBD-B966-5E6B55E65F2D}"/>
              </a:ext>
            </a:extLst>
          </p:cNvPr>
          <p:cNvCxnSpPr>
            <a:stCxn id="5" idx="3"/>
            <a:endCxn id="11" idx="1"/>
          </p:cNvCxnSpPr>
          <p:nvPr/>
        </p:nvCxnSpPr>
        <p:spPr>
          <a:xfrm flipV="1">
            <a:off x="2175294" y="2103235"/>
            <a:ext cx="954657" cy="1832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F84A4A-7080-4A9D-94CD-4BFEFB42EDA6}"/>
              </a:ext>
            </a:extLst>
          </p:cNvPr>
          <p:cNvCxnSpPr>
            <a:stCxn id="5" idx="3"/>
            <a:endCxn id="7" idx="1"/>
          </p:cNvCxnSpPr>
          <p:nvPr/>
        </p:nvCxnSpPr>
        <p:spPr>
          <a:xfrm>
            <a:off x="2175294" y="3935747"/>
            <a:ext cx="954657" cy="18325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191DAC-B0D6-4943-AE7A-96519E5B9B1A}"/>
              </a:ext>
            </a:extLst>
          </p:cNvPr>
          <p:cNvCxnSpPr>
            <a:cxnSpLocks/>
            <a:stCxn id="5" idx="3"/>
            <a:endCxn id="9" idx="1"/>
          </p:cNvCxnSpPr>
          <p:nvPr/>
        </p:nvCxnSpPr>
        <p:spPr>
          <a:xfrm flipV="1">
            <a:off x="2175294" y="3935746"/>
            <a:ext cx="95465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7037AC-00EA-4143-A0C0-D5BAB3697B87}"/>
              </a:ext>
            </a:extLst>
          </p:cNvPr>
          <p:cNvCxnSpPr>
            <a:cxnSpLocks/>
            <a:stCxn id="11" idx="3"/>
            <a:endCxn id="13" idx="1"/>
          </p:cNvCxnSpPr>
          <p:nvPr/>
        </p:nvCxnSpPr>
        <p:spPr>
          <a:xfrm flipV="1">
            <a:off x="4467045" y="2103234"/>
            <a:ext cx="16289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79E366-C4EA-43B7-B459-BE8A30D573DB}"/>
              </a:ext>
            </a:extLst>
          </p:cNvPr>
          <p:cNvCxnSpPr>
            <a:cxnSpLocks/>
            <a:stCxn id="9" idx="3"/>
            <a:endCxn id="15" idx="1"/>
          </p:cNvCxnSpPr>
          <p:nvPr/>
        </p:nvCxnSpPr>
        <p:spPr>
          <a:xfrm flipV="1">
            <a:off x="4467045" y="3935745"/>
            <a:ext cx="16289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BEC6C3-D95C-475F-98F6-D6C9CF8C3BA0}"/>
              </a:ext>
            </a:extLst>
          </p:cNvPr>
          <p:cNvCxnSpPr>
            <a:cxnSpLocks/>
            <a:stCxn id="7" idx="3"/>
            <a:endCxn id="17" idx="1"/>
          </p:cNvCxnSpPr>
          <p:nvPr/>
        </p:nvCxnSpPr>
        <p:spPr>
          <a:xfrm flipV="1">
            <a:off x="4467045" y="5768256"/>
            <a:ext cx="162895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1092BE1-026A-47F7-AB56-368A97F88BC3}"/>
              </a:ext>
            </a:extLst>
          </p:cNvPr>
          <p:cNvCxnSpPr>
            <a:cxnSpLocks/>
            <a:endCxn id="19" idx="1"/>
          </p:cNvCxnSpPr>
          <p:nvPr/>
        </p:nvCxnSpPr>
        <p:spPr>
          <a:xfrm>
            <a:off x="7433094" y="1835203"/>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21E9B54-C1B3-4890-A261-478FD18137EA}"/>
              </a:ext>
            </a:extLst>
          </p:cNvPr>
          <p:cNvCxnSpPr>
            <a:cxnSpLocks/>
            <a:endCxn id="21" idx="1"/>
          </p:cNvCxnSpPr>
          <p:nvPr/>
        </p:nvCxnSpPr>
        <p:spPr>
          <a:xfrm>
            <a:off x="7433094" y="2559821"/>
            <a:ext cx="2573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2C3CCE-4B8B-4B04-8538-448D2783A070}"/>
              </a:ext>
            </a:extLst>
          </p:cNvPr>
          <p:cNvCxnSpPr>
            <a:cxnSpLocks/>
            <a:endCxn id="23" idx="1"/>
          </p:cNvCxnSpPr>
          <p:nvPr/>
        </p:nvCxnSpPr>
        <p:spPr>
          <a:xfrm>
            <a:off x="7433094" y="3331893"/>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AE889C-0214-41EF-80FC-B2A2DCD600B2}"/>
              </a:ext>
            </a:extLst>
          </p:cNvPr>
          <p:cNvCxnSpPr>
            <a:cxnSpLocks/>
            <a:stCxn id="15" idx="3"/>
            <a:endCxn id="25" idx="1"/>
          </p:cNvCxnSpPr>
          <p:nvPr/>
        </p:nvCxnSpPr>
        <p:spPr>
          <a:xfrm flipV="1">
            <a:off x="7433094" y="3935744"/>
            <a:ext cx="257354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0F6744-B96B-4BF3-BBAC-3F13679294CA}"/>
              </a:ext>
            </a:extLst>
          </p:cNvPr>
          <p:cNvCxnSpPr>
            <a:cxnSpLocks/>
            <a:endCxn id="27" idx="1"/>
          </p:cNvCxnSpPr>
          <p:nvPr/>
        </p:nvCxnSpPr>
        <p:spPr>
          <a:xfrm>
            <a:off x="7433094" y="4532903"/>
            <a:ext cx="15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78678D-11E9-4506-888B-37ED2608711E}"/>
              </a:ext>
            </a:extLst>
          </p:cNvPr>
          <p:cNvCxnSpPr>
            <a:cxnSpLocks/>
          </p:cNvCxnSpPr>
          <p:nvPr/>
        </p:nvCxnSpPr>
        <p:spPr>
          <a:xfrm>
            <a:off x="7433094" y="5311667"/>
            <a:ext cx="25735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75F5D1-7152-4D47-BE87-D2570904C9E6}"/>
              </a:ext>
            </a:extLst>
          </p:cNvPr>
          <p:cNvCxnSpPr>
            <a:cxnSpLocks/>
            <a:endCxn id="29" idx="1"/>
          </p:cNvCxnSpPr>
          <p:nvPr/>
        </p:nvCxnSpPr>
        <p:spPr>
          <a:xfrm>
            <a:off x="7433094" y="6044452"/>
            <a:ext cx="15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1CE41A4-4AB6-4F5D-BC62-66F2377499F7}"/>
              </a:ext>
            </a:extLst>
          </p:cNvPr>
          <p:cNvSpPr txBox="1"/>
          <p:nvPr/>
        </p:nvSpPr>
        <p:spPr>
          <a:xfrm>
            <a:off x="7801525" y="1929183"/>
            <a:ext cx="779381" cy="369332"/>
          </a:xfrm>
          <a:prstGeom prst="rect">
            <a:avLst/>
          </a:prstGeom>
          <a:noFill/>
        </p:spPr>
        <p:txBody>
          <a:bodyPr wrap="none" rtlCol="0">
            <a:spAutoFit/>
          </a:bodyPr>
          <a:lstStyle/>
          <a:p>
            <a:r>
              <a:rPr lang="en-GB" dirty="0"/>
              <a:t>VDSL2</a:t>
            </a:r>
          </a:p>
        </p:txBody>
      </p:sp>
      <p:sp>
        <p:nvSpPr>
          <p:cNvPr id="76" name="TextBox 75">
            <a:extLst>
              <a:ext uri="{FF2B5EF4-FFF2-40B4-BE49-F238E27FC236}">
                <a16:creationId xmlns:a16="http://schemas.microsoft.com/office/drawing/2014/main" id="{63809433-BA38-44DE-A379-A396ABE74CFD}"/>
              </a:ext>
            </a:extLst>
          </p:cNvPr>
          <p:cNvSpPr txBox="1"/>
          <p:nvPr/>
        </p:nvSpPr>
        <p:spPr>
          <a:xfrm>
            <a:off x="7801525" y="5572407"/>
            <a:ext cx="777457" cy="369332"/>
          </a:xfrm>
          <a:prstGeom prst="rect">
            <a:avLst/>
          </a:prstGeom>
          <a:noFill/>
        </p:spPr>
        <p:txBody>
          <a:bodyPr wrap="none" rtlCol="0">
            <a:spAutoFit/>
          </a:bodyPr>
          <a:lstStyle/>
          <a:p>
            <a:r>
              <a:rPr lang="en-GB" dirty="0" err="1"/>
              <a:t>G.fast</a:t>
            </a:r>
            <a:r>
              <a:rPr lang="en-GB" dirty="0"/>
              <a:t> </a:t>
            </a:r>
          </a:p>
        </p:txBody>
      </p:sp>
      <p:sp>
        <p:nvSpPr>
          <p:cNvPr id="74" name="TextBox 73">
            <a:extLst>
              <a:ext uri="{FF2B5EF4-FFF2-40B4-BE49-F238E27FC236}">
                <a16:creationId xmlns:a16="http://schemas.microsoft.com/office/drawing/2014/main" id="{F1BFA300-ECDD-4A54-A1F4-144D5D717D84}"/>
              </a:ext>
            </a:extLst>
          </p:cNvPr>
          <p:cNvSpPr txBox="1"/>
          <p:nvPr/>
        </p:nvSpPr>
        <p:spPr>
          <a:xfrm>
            <a:off x="7814990" y="3750611"/>
            <a:ext cx="750526" cy="369332"/>
          </a:xfrm>
          <a:prstGeom prst="rect">
            <a:avLst/>
          </a:prstGeom>
          <a:noFill/>
        </p:spPr>
        <p:txBody>
          <a:bodyPr wrap="none" rtlCol="0">
            <a:spAutoFit/>
          </a:bodyPr>
          <a:lstStyle/>
          <a:p>
            <a:r>
              <a:rPr lang="en-GB" dirty="0"/>
              <a:t>GPON</a:t>
            </a:r>
          </a:p>
        </p:txBody>
      </p:sp>
      <p:sp>
        <p:nvSpPr>
          <p:cNvPr id="78" name="TextBox 77">
            <a:extLst>
              <a:ext uri="{FF2B5EF4-FFF2-40B4-BE49-F238E27FC236}">
                <a16:creationId xmlns:a16="http://schemas.microsoft.com/office/drawing/2014/main" id="{45A9E1BE-C628-4296-8A65-16E826B8856D}"/>
              </a:ext>
            </a:extLst>
          </p:cNvPr>
          <p:cNvSpPr txBox="1"/>
          <p:nvPr/>
        </p:nvSpPr>
        <p:spPr>
          <a:xfrm rot="16200000">
            <a:off x="1923150" y="3751081"/>
            <a:ext cx="1516954" cy="369332"/>
          </a:xfrm>
          <a:prstGeom prst="rect">
            <a:avLst/>
          </a:prstGeom>
          <a:noFill/>
        </p:spPr>
        <p:txBody>
          <a:bodyPr wrap="none" rtlCol="0">
            <a:spAutoFit/>
          </a:bodyPr>
          <a:lstStyle/>
          <a:p>
            <a:r>
              <a:rPr lang="en-GB" dirty="0"/>
              <a:t>GEA </a:t>
            </a:r>
            <a:r>
              <a:rPr lang="en-GB" dirty="0" err="1"/>
              <a:t>Cableinks</a:t>
            </a:r>
            <a:endParaRPr lang="en-GB" dirty="0"/>
          </a:p>
        </p:txBody>
      </p:sp>
      <p:sp>
        <p:nvSpPr>
          <p:cNvPr id="80" name="TextBox 79">
            <a:extLst>
              <a:ext uri="{FF2B5EF4-FFF2-40B4-BE49-F238E27FC236}">
                <a16:creationId xmlns:a16="http://schemas.microsoft.com/office/drawing/2014/main" id="{1A464185-1882-456E-8349-D892D9346CE0}"/>
              </a:ext>
            </a:extLst>
          </p:cNvPr>
          <p:cNvSpPr txBox="1"/>
          <p:nvPr/>
        </p:nvSpPr>
        <p:spPr>
          <a:xfrm rot="16200000">
            <a:off x="4409139" y="3751081"/>
            <a:ext cx="1744773" cy="369332"/>
          </a:xfrm>
          <a:prstGeom prst="rect">
            <a:avLst/>
          </a:prstGeom>
          <a:noFill/>
        </p:spPr>
        <p:txBody>
          <a:bodyPr wrap="none" rtlCol="0">
            <a:spAutoFit/>
          </a:bodyPr>
          <a:lstStyle/>
          <a:p>
            <a:pPr algn="ctr"/>
            <a:r>
              <a:rPr lang="en-GB" dirty="0"/>
              <a:t>Openreach Fibre</a:t>
            </a:r>
          </a:p>
        </p:txBody>
      </p:sp>
      <p:sp>
        <p:nvSpPr>
          <p:cNvPr id="82" name="TextBox 81">
            <a:extLst>
              <a:ext uri="{FF2B5EF4-FFF2-40B4-BE49-F238E27FC236}">
                <a16:creationId xmlns:a16="http://schemas.microsoft.com/office/drawing/2014/main" id="{C5AB7043-D101-464E-8ECB-0FBA9CD11FDA}"/>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23243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par>
                          <p:cTn id="39" fill="hold">
                            <p:stCondLst>
                              <p:cond delay="500"/>
                            </p:stCondLst>
                            <p:childTnLst>
                              <p:par>
                                <p:cTn id="40" presetID="1" presetClass="entr" presetSubtype="0" fill="hold"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2" presetClass="entr" presetSubtype="2"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500" fill="hold"/>
                                        <p:tgtEl>
                                          <p:spTgt spid="52"/>
                                        </p:tgtEl>
                                        <p:attrNameLst>
                                          <p:attrName>ppt_x</p:attrName>
                                        </p:attrNameLst>
                                      </p:cBhvr>
                                      <p:tavLst>
                                        <p:tav tm="0">
                                          <p:val>
                                            <p:strVal val="1+#ppt_w/2"/>
                                          </p:val>
                                        </p:tav>
                                        <p:tav tm="100000">
                                          <p:val>
                                            <p:strVal val="#ppt_x"/>
                                          </p:val>
                                        </p:tav>
                                      </p:tavLst>
                                    </p:anim>
                                    <p:anim calcmode="lin" valueType="num">
                                      <p:cBhvr additive="base">
                                        <p:cTn id="63" dur="500" fill="hold"/>
                                        <p:tgtEl>
                                          <p:spTgt spid="52"/>
                                        </p:tgtEl>
                                        <p:attrNameLst>
                                          <p:attrName>ppt_y</p:attrName>
                                        </p:attrNameLst>
                                      </p:cBhvr>
                                      <p:tavLst>
                                        <p:tav tm="0">
                                          <p:val>
                                            <p:strVal val="#ppt_y"/>
                                          </p:val>
                                        </p:tav>
                                        <p:tav tm="100000">
                                          <p:val>
                                            <p:strVal val="#ppt_y"/>
                                          </p:val>
                                        </p:tav>
                                      </p:tavLst>
                                    </p:anim>
                                  </p:childTnLst>
                                </p:cTn>
                              </p:par>
                            </p:childTnLst>
                          </p:cTn>
                        </p:par>
                        <p:par>
                          <p:cTn id="64" fill="hold">
                            <p:stCondLst>
                              <p:cond delay="1000"/>
                            </p:stCondLst>
                            <p:childTnLst>
                              <p:par>
                                <p:cTn id="65" presetID="2" presetClass="entr" presetSubtype="2"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1+#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par>
                                <p:cTn id="69" presetID="2" presetClass="entr" presetSubtype="2" fill="hold" nodeType="with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1+#ppt_w/2"/>
                                          </p:val>
                                        </p:tav>
                                        <p:tav tm="100000">
                                          <p:val>
                                            <p:strVal val="#ppt_x"/>
                                          </p:val>
                                        </p:tav>
                                      </p:tavLst>
                                    </p:anim>
                                    <p:anim calcmode="lin" valueType="num">
                                      <p:cBhvr additive="base">
                                        <p:cTn id="72" dur="500" fill="hold"/>
                                        <p:tgtEl>
                                          <p:spTgt spid="55"/>
                                        </p:tgtEl>
                                        <p:attrNameLst>
                                          <p:attrName>ppt_y</p:attrName>
                                        </p:attrNameLst>
                                      </p:cBhvr>
                                      <p:tavLst>
                                        <p:tav tm="0">
                                          <p:val>
                                            <p:strVal val="#ppt_y"/>
                                          </p:val>
                                        </p:tav>
                                        <p:tav tm="100000">
                                          <p:val>
                                            <p:strVal val="#ppt_y"/>
                                          </p:val>
                                        </p:tav>
                                      </p:tavLst>
                                    </p:anim>
                                  </p:childTnLst>
                                </p:cTn>
                              </p:par>
                            </p:childTnLst>
                          </p:cTn>
                        </p:par>
                        <p:par>
                          <p:cTn id="73" fill="hold">
                            <p:stCondLst>
                              <p:cond delay="1500"/>
                            </p:stCondLst>
                            <p:childTnLst>
                              <p:par>
                                <p:cTn id="74" presetID="2" presetClass="entr" presetSubtype="2"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1+#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par>
                          <p:cTn id="82" fill="hold">
                            <p:stCondLst>
                              <p:cond delay="2000"/>
                            </p:stCondLst>
                            <p:childTnLst>
                              <p:par>
                                <p:cTn id="83" presetID="2" presetClass="entr" presetSubtype="2"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500" fill="hold"/>
                                        <p:tgtEl>
                                          <p:spTgt spid="27"/>
                                        </p:tgtEl>
                                        <p:attrNameLst>
                                          <p:attrName>ppt_x</p:attrName>
                                        </p:attrNameLst>
                                      </p:cBhvr>
                                      <p:tavLst>
                                        <p:tav tm="0">
                                          <p:val>
                                            <p:strVal val="1+#ppt_w/2"/>
                                          </p:val>
                                        </p:tav>
                                        <p:tav tm="100000">
                                          <p:val>
                                            <p:strVal val="#ppt_x"/>
                                          </p:val>
                                        </p:tav>
                                      </p:tavLst>
                                    </p:anim>
                                    <p:anim calcmode="lin" valueType="num">
                                      <p:cBhvr additive="base">
                                        <p:cTn id="86" dur="500" fill="hold"/>
                                        <p:tgtEl>
                                          <p:spTgt spid="27"/>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additive="base">
                                        <p:cTn id="89" dur="500" fill="hold"/>
                                        <p:tgtEl>
                                          <p:spTgt spid="61"/>
                                        </p:tgtEl>
                                        <p:attrNameLst>
                                          <p:attrName>ppt_x</p:attrName>
                                        </p:attrNameLst>
                                      </p:cBhvr>
                                      <p:tavLst>
                                        <p:tav tm="0">
                                          <p:val>
                                            <p:strVal val="1+#ppt_w/2"/>
                                          </p:val>
                                        </p:tav>
                                        <p:tav tm="100000">
                                          <p:val>
                                            <p:strVal val="#ppt_x"/>
                                          </p:val>
                                        </p:tav>
                                      </p:tavLst>
                                    </p:anim>
                                    <p:anim calcmode="lin" valueType="num">
                                      <p:cBhvr additive="base">
                                        <p:cTn id="90" dur="500" fill="hold"/>
                                        <p:tgtEl>
                                          <p:spTgt spid="61"/>
                                        </p:tgtEl>
                                        <p:attrNameLst>
                                          <p:attrName>ppt_y</p:attrName>
                                        </p:attrNameLst>
                                      </p:cBhvr>
                                      <p:tavLst>
                                        <p:tav tm="0">
                                          <p:val>
                                            <p:strVal val="#ppt_y"/>
                                          </p:val>
                                        </p:tav>
                                        <p:tav tm="100000">
                                          <p:val>
                                            <p:strVal val="#ppt_y"/>
                                          </p:val>
                                        </p:tav>
                                      </p:tavLst>
                                    </p:anim>
                                  </p:childTnLst>
                                </p:cTn>
                              </p:par>
                            </p:childTnLst>
                          </p:cTn>
                        </p:par>
                        <p:par>
                          <p:cTn id="91" fill="hold">
                            <p:stCondLst>
                              <p:cond delay="2500"/>
                            </p:stCondLst>
                            <p:childTnLst>
                              <p:par>
                                <p:cTn id="92" presetID="2" presetClass="entr" presetSubtype="2" fill="hold" grpId="0" nodeType="after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additive="base">
                                        <p:cTn id="94" dur="500" fill="hold"/>
                                        <p:tgtEl>
                                          <p:spTgt spid="31"/>
                                        </p:tgtEl>
                                        <p:attrNameLst>
                                          <p:attrName>ppt_x</p:attrName>
                                        </p:attrNameLst>
                                      </p:cBhvr>
                                      <p:tavLst>
                                        <p:tav tm="0">
                                          <p:val>
                                            <p:strVal val="1+#ppt_w/2"/>
                                          </p:val>
                                        </p:tav>
                                        <p:tav tm="100000">
                                          <p:val>
                                            <p:strVal val="#ppt_x"/>
                                          </p:val>
                                        </p:tav>
                                      </p:tavLst>
                                    </p:anim>
                                    <p:anim calcmode="lin" valueType="num">
                                      <p:cBhvr additive="base">
                                        <p:cTn id="95" dur="500" fill="hold"/>
                                        <p:tgtEl>
                                          <p:spTgt spid="31"/>
                                        </p:tgtEl>
                                        <p:attrNameLst>
                                          <p:attrName>ppt_y</p:attrName>
                                        </p:attrNameLst>
                                      </p:cBhvr>
                                      <p:tavLst>
                                        <p:tav tm="0">
                                          <p:val>
                                            <p:strVal val="#ppt_y"/>
                                          </p:val>
                                        </p:tav>
                                        <p:tav tm="100000">
                                          <p:val>
                                            <p:strVal val="#ppt_y"/>
                                          </p:val>
                                        </p:tav>
                                      </p:tavLst>
                                    </p:anim>
                                  </p:childTnLst>
                                </p:cTn>
                              </p:par>
                              <p:par>
                                <p:cTn id="96" presetID="2" presetClass="entr" presetSubtype="2" fill="hold" nodeType="withEffect">
                                  <p:stCondLst>
                                    <p:cond delay="0"/>
                                  </p:stCondLst>
                                  <p:childTnLst>
                                    <p:set>
                                      <p:cBhvr>
                                        <p:cTn id="97" dur="1" fill="hold">
                                          <p:stCondLst>
                                            <p:cond delay="0"/>
                                          </p:stCondLst>
                                        </p:cTn>
                                        <p:tgtEl>
                                          <p:spTgt spid="64"/>
                                        </p:tgtEl>
                                        <p:attrNameLst>
                                          <p:attrName>style.visibility</p:attrName>
                                        </p:attrNameLst>
                                      </p:cBhvr>
                                      <p:to>
                                        <p:strVal val="visible"/>
                                      </p:to>
                                    </p:set>
                                    <p:anim calcmode="lin" valueType="num">
                                      <p:cBhvr additive="base">
                                        <p:cTn id="98" dur="500" fill="hold"/>
                                        <p:tgtEl>
                                          <p:spTgt spid="64"/>
                                        </p:tgtEl>
                                        <p:attrNameLst>
                                          <p:attrName>ppt_x</p:attrName>
                                        </p:attrNameLst>
                                      </p:cBhvr>
                                      <p:tavLst>
                                        <p:tav tm="0">
                                          <p:val>
                                            <p:strVal val="1+#ppt_w/2"/>
                                          </p:val>
                                        </p:tav>
                                        <p:tav tm="100000">
                                          <p:val>
                                            <p:strVal val="#ppt_x"/>
                                          </p:val>
                                        </p:tav>
                                      </p:tavLst>
                                    </p:anim>
                                    <p:anim calcmode="lin" valueType="num">
                                      <p:cBhvr additive="base">
                                        <p:cTn id="99" dur="500" fill="hold"/>
                                        <p:tgtEl>
                                          <p:spTgt spid="64"/>
                                        </p:tgtEl>
                                        <p:attrNameLst>
                                          <p:attrName>ppt_y</p:attrName>
                                        </p:attrNameLst>
                                      </p:cBhvr>
                                      <p:tavLst>
                                        <p:tav tm="0">
                                          <p:val>
                                            <p:strVal val="#ppt_y"/>
                                          </p:val>
                                        </p:tav>
                                        <p:tav tm="100000">
                                          <p:val>
                                            <p:strVal val="#ppt_y"/>
                                          </p:val>
                                        </p:tav>
                                      </p:tavLst>
                                    </p:anim>
                                  </p:childTnLst>
                                </p:cTn>
                              </p:par>
                            </p:childTnLst>
                          </p:cTn>
                        </p:par>
                        <p:par>
                          <p:cTn id="100" fill="hold">
                            <p:stCondLst>
                              <p:cond delay="3000"/>
                            </p:stCondLst>
                            <p:childTnLst>
                              <p:par>
                                <p:cTn id="101" presetID="2" presetClass="entr" presetSubtype="2" fill="hold" grpId="0" nodeType="after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1+#ppt_w/2"/>
                                          </p:val>
                                        </p:tav>
                                        <p:tav tm="100000">
                                          <p:val>
                                            <p:strVal val="#ppt_x"/>
                                          </p:val>
                                        </p:tav>
                                      </p:tavLst>
                                    </p:anim>
                                    <p:anim calcmode="lin" valueType="num">
                                      <p:cBhvr additive="base">
                                        <p:cTn id="104" dur="500" fill="hold"/>
                                        <p:tgtEl>
                                          <p:spTgt spid="29"/>
                                        </p:tgtEl>
                                        <p:attrNameLst>
                                          <p:attrName>ppt_y</p:attrName>
                                        </p:attrNameLst>
                                      </p:cBhvr>
                                      <p:tavLst>
                                        <p:tav tm="0">
                                          <p:val>
                                            <p:strVal val="#ppt_y"/>
                                          </p:val>
                                        </p:tav>
                                        <p:tav tm="100000">
                                          <p:val>
                                            <p:strVal val="#ppt_y"/>
                                          </p:val>
                                        </p:tav>
                                      </p:tavLst>
                                    </p:anim>
                                  </p:childTnLst>
                                </p:cTn>
                              </p:par>
                              <p:par>
                                <p:cTn id="105" presetID="2" presetClass="entr" presetSubtype="2" fill="hold" nodeType="with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additive="base">
                                        <p:cTn id="107" dur="500" fill="hold"/>
                                        <p:tgtEl>
                                          <p:spTgt spid="67"/>
                                        </p:tgtEl>
                                        <p:attrNameLst>
                                          <p:attrName>ppt_x</p:attrName>
                                        </p:attrNameLst>
                                      </p:cBhvr>
                                      <p:tavLst>
                                        <p:tav tm="0">
                                          <p:val>
                                            <p:strVal val="1+#ppt_w/2"/>
                                          </p:val>
                                        </p:tav>
                                        <p:tav tm="100000">
                                          <p:val>
                                            <p:strVal val="#ppt_x"/>
                                          </p:val>
                                        </p:tav>
                                      </p:tavLst>
                                    </p:anim>
                                    <p:anim calcmode="lin" valueType="num">
                                      <p:cBhvr additive="base">
                                        <p:cTn id="108" dur="500" fill="hold"/>
                                        <p:tgtEl>
                                          <p:spTgt spid="67"/>
                                        </p:tgtEl>
                                        <p:attrNameLst>
                                          <p:attrName>ppt_y</p:attrName>
                                        </p:attrNameLst>
                                      </p:cBhvr>
                                      <p:tavLst>
                                        <p:tav tm="0">
                                          <p:val>
                                            <p:strVal val="#ppt_y"/>
                                          </p:val>
                                        </p:tav>
                                        <p:tav tm="100000">
                                          <p:val>
                                            <p:strVal val="#ppt_y"/>
                                          </p:val>
                                        </p:tav>
                                      </p:tavLst>
                                    </p:anim>
                                  </p:childTnLst>
                                </p:cTn>
                              </p:par>
                            </p:childTnLst>
                          </p:cTn>
                        </p:par>
                        <p:par>
                          <p:cTn id="109" fill="hold">
                            <p:stCondLst>
                              <p:cond delay="3500"/>
                            </p:stCondLst>
                            <p:childTnLst>
                              <p:par>
                                <p:cTn id="110" presetID="1" presetClass="entr" presetSubtype="0" fill="hold" grpId="0" nodeType="after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7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P spid="72" grpId="0"/>
      <p:bldP spid="76" grpId="0"/>
      <p:bldP spid="74" grpId="0"/>
      <p:bldP spid="78" grpId="0"/>
      <p:bldP spid="8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GEA</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Rectangle 4">
            <a:extLst>
              <a:ext uri="{FF2B5EF4-FFF2-40B4-BE49-F238E27FC236}">
                <a16:creationId xmlns:a16="http://schemas.microsoft.com/office/drawing/2014/main" id="{25D41FF3-0740-4AC9-9DE0-1C0044A0BA6D}"/>
              </a:ext>
            </a:extLst>
          </p:cNvPr>
          <p:cNvSpPr/>
          <p:nvPr/>
        </p:nvSpPr>
        <p:spPr>
          <a:xfrm>
            <a:off x="838200" y="3211128"/>
            <a:ext cx="1337094" cy="14492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CP</a:t>
            </a:r>
          </a:p>
        </p:txBody>
      </p:sp>
      <p:sp>
        <p:nvSpPr>
          <p:cNvPr id="7" name="Rectangle 6">
            <a:extLst>
              <a:ext uri="{FF2B5EF4-FFF2-40B4-BE49-F238E27FC236}">
                <a16:creationId xmlns:a16="http://schemas.microsoft.com/office/drawing/2014/main" id="{B55C3989-E2B9-4C2A-BB84-322C2678BB87}"/>
              </a:ext>
            </a:extLst>
          </p:cNvPr>
          <p:cNvSpPr/>
          <p:nvPr/>
        </p:nvSpPr>
        <p:spPr>
          <a:xfrm>
            <a:off x="3129951" y="5043638"/>
            <a:ext cx="1337094" cy="1449237"/>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L2S</a:t>
            </a:r>
          </a:p>
        </p:txBody>
      </p:sp>
      <p:sp>
        <p:nvSpPr>
          <p:cNvPr id="9" name="Rectangle 8">
            <a:extLst>
              <a:ext uri="{FF2B5EF4-FFF2-40B4-BE49-F238E27FC236}">
                <a16:creationId xmlns:a16="http://schemas.microsoft.com/office/drawing/2014/main" id="{9015748B-D4BF-4ABB-96DA-8B8A0296D9F5}"/>
              </a:ext>
            </a:extLst>
          </p:cNvPr>
          <p:cNvSpPr/>
          <p:nvPr/>
        </p:nvSpPr>
        <p:spPr>
          <a:xfrm>
            <a:off x="3129951" y="3211127"/>
            <a:ext cx="1337094" cy="1449237"/>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L2S</a:t>
            </a:r>
          </a:p>
        </p:txBody>
      </p:sp>
      <p:sp>
        <p:nvSpPr>
          <p:cNvPr id="11" name="Rectangle 10">
            <a:extLst>
              <a:ext uri="{FF2B5EF4-FFF2-40B4-BE49-F238E27FC236}">
                <a16:creationId xmlns:a16="http://schemas.microsoft.com/office/drawing/2014/main" id="{5959D66E-F956-4078-B721-789ABA2798DF}"/>
              </a:ext>
            </a:extLst>
          </p:cNvPr>
          <p:cNvSpPr/>
          <p:nvPr/>
        </p:nvSpPr>
        <p:spPr>
          <a:xfrm>
            <a:off x="3129951" y="1378616"/>
            <a:ext cx="1337094" cy="1449237"/>
          </a:xfrm>
          <a:prstGeom prst="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L2S</a:t>
            </a:r>
          </a:p>
        </p:txBody>
      </p:sp>
      <p:sp>
        <p:nvSpPr>
          <p:cNvPr id="13" name="Rectangle 12">
            <a:extLst>
              <a:ext uri="{FF2B5EF4-FFF2-40B4-BE49-F238E27FC236}">
                <a16:creationId xmlns:a16="http://schemas.microsoft.com/office/drawing/2014/main" id="{87B76DE0-63B1-4E63-B855-E3CD5AE73B9A}"/>
              </a:ext>
            </a:extLst>
          </p:cNvPr>
          <p:cNvSpPr/>
          <p:nvPr/>
        </p:nvSpPr>
        <p:spPr>
          <a:xfrm>
            <a:off x="6096000" y="1378615"/>
            <a:ext cx="1337094" cy="1449237"/>
          </a:xfrm>
          <a:prstGeom prst="rect">
            <a:avLst/>
          </a:prstGeom>
          <a:solidFill>
            <a:schemeClr val="bg1">
              <a:lumMod val="95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FTTC Cab</a:t>
            </a:r>
          </a:p>
        </p:txBody>
      </p:sp>
      <p:sp>
        <p:nvSpPr>
          <p:cNvPr id="15" name="Rectangle 14">
            <a:extLst>
              <a:ext uri="{FF2B5EF4-FFF2-40B4-BE49-F238E27FC236}">
                <a16:creationId xmlns:a16="http://schemas.microsoft.com/office/drawing/2014/main" id="{F24AB9A4-9B21-4FBA-BC31-F8CB6963B88B}"/>
              </a:ext>
            </a:extLst>
          </p:cNvPr>
          <p:cNvSpPr/>
          <p:nvPr/>
        </p:nvSpPr>
        <p:spPr>
          <a:xfrm>
            <a:off x="6096000" y="3211126"/>
            <a:ext cx="1337094" cy="1449237"/>
          </a:xfrm>
          <a:prstGeom prst="rect">
            <a:avLst/>
          </a:prstGeom>
          <a:solidFill>
            <a:schemeClr val="bg1">
              <a:lumMod val="95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bg1"/>
                </a:solidFill>
              </a:rPr>
              <a:t>OLT</a:t>
            </a:r>
          </a:p>
        </p:txBody>
      </p:sp>
      <p:sp>
        <p:nvSpPr>
          <p:cNvPr id="17" name="Rectangle 16">
            <a:extLst>
              <a:ext uri="{FF2B5EF4-FFF2-40B4-BE49-F238E27FC236}">
                <a16:creationId xmlns:a16="http://schemas.microsoft.com/office/drawing/2014/main" id="{B5282E7B-C0A4-4565-BF03-0BF7F64E54AC}"/>
              </a:ext>
            </a:extLst>
          </p:cNvPr>
          <p:cNvSpPr/>
          <p:nvPr/>
        </p:nvSpPr>
        <p:spPr>
          <a:xfrm>
            <a:off x="6096000" y="5043637"/>
            <a:ext cx="1337094" cy="1449237"/>
          </a:xfrm>
          <a:prstGeom prst="rect">
            <a:avLst/>
          </a:prstGeom>
          <a:solidFill>
            <a:schemeClr val="bg1">
              <a:lumMod val="95000"/>
            </a:schemeClr>
          </a:solidFill>
          <a:ln>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err="1">
                <a:solidFill>
                  <a:schemeClr val="bg1"/>
                </a:solidFill>
              </a:rPr>
              <a:t>Gfast</a:t>
            </a:r>
            <a:r>
              <a:rPr lang="en-GB" dirty="0">
                <a:solidFill>
                  <a:schemeClr val="bg1"/>
                </a:solidFill>
              </a:rPr>
              <a:t> Cab</a:t>
            </a:r>
          </a:p>
        </p:txBody>
      </p:sp>
      <p:sp>
        <p:nvSpPr>
          <p:cNvPr id="19" name="Rectangle 18">
            <a:extLst>
              <a:ext uri="{FF2B5EF4-FFF2-40B4-BE49-F238E27FC236}">
                <a16:creationId xmlns:a16="http://schemas.microsoft.com/office/drawing/2014/main" id="{A153D854-7310-4994-BFD4-08D0C49068B0}"/>
              </a:ext>
            </a:extLst>
          </p:cNvPr>
          <p:cNvSpPr/>
          <p:nvPr/>
        </p:nvSpPr>
        <p:spPr>
          <a:xfrm>
            <a:off x="8957094" y="1378615"/>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sp>
        <p:nvSpPr>
          <p:cNvPr id="21" name="Rectangle 20">
            <a:extLst>
              <a:ext uri="{FF2B5EF4-FFF2-40B4-BE49-F238E27FC236}">
                <a16:creationId xmlns:a16="http://schemas.microsoft.com/office/drawing/2014/main" id="{6E1B4E2A-C53F-4D0F-8498-A95FEE311CE0}"/>
              </a:ext>
            </a:extLst>
          </p:cNvPr>
          <p:cNvSpPr/>
          <p:nvPr/>
        </p:nvSpPr>
        <p:spPr>
          <a:xfrm>
            <a:off x="10006641" y="2103233"/>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sp>
        <p:nvSpPr>
          <p:cNvPr id="23" name="Rectangle 22">
            <a:extLst>
              <a:ext uri="{FF2B5EF4-FFF2-40B4-BE49-F238E27FC236}">
                <a16:creationId xmlns:a16="http://schemas.microsoft.com/office/drawing/2014/main" id="{21B8B8F6-55A8-4DA2-A26D-277D362D72CC}"/>
              </a:ext>
            </a:extLst>
          </p:cNvPr>
          <p:cNvSpPr/>
          <p:nvPr/>
        </p:nvSpPr>
        <p:spPr>
          <a:xfrm>
            <a:off x="8957094" y="2875305"/>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sp>
        <p:nvSpPr>
          <p:cNvPr id="25" name="Rectangle 24">
            <a:extLst>
              <a:ext uri="{FF2B5EF4-FFF2-40B4-BE49-F238E27FC236}">
                <a16:creationId xmlns:a16="http://schemas.microsoft.com/office/drawing/2014/main" id="{67D741E8-7E42-435E-B1C3-F0EC45104136}"/>
              </a:ext>
            </a:extLst>
          </p:cNvPr>
          <p:cNvSpPr/>
          <p:nvPr/>
        </p:nvSpPr>
        <p:spPr>
          <a:xfrm>
            <a:off x="10006641" y="3479156"/>
            <a:ext cx="842514" cy="913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t>Consumer</a:t>
            </a:r>
            <a:endParaRPr lang="en-GB" dirty="0"/>
          </a:p>
        </p:txBody>
      </p:sp>
      <p:sp>
        <p:nvSpPr>
          <p:cNvPr id="27" name="Rectangle 26">
            <a:extLst>
              <a:ext uri="{FF2B5EF4-FFF2-40B4-BE49-F238E27FC236}">
                <a16:creationId xmlns:a16="http://schemas.microsoft.com/office/drawing/2014/main" id="{6ABFCCE7-5622-4833-9930-25FEA287E71F}"/>
              </a:ext>
            </a:extLst>
          </p:cNvPr>
          <p:cNvSpPr/>
          <p:nvPr/>
        </p:nvSpPr>
        <p:spPr>
          <a:xfrm>
            <a:off x="8957094" y="4076315"/>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sp>
        <p:nvSpPr>
          <p:cNvPr id="29" name="Rectangle 28">
            <a:extLst>
              <a:ext uri="{FF2B5EF4-FFF2-40B4-BE49-F238E27FC236}">
                <a16:creationId xmlns:a16="http://schemas.microsoft.com/office/drawing/2014/main" id="{CD32F517-F78F-45B0-A0E5-383D4B92E435}"/>
              </a:ext>
            </a:extLst>
          </p:cNvPr>
          <p:cNvSpPr/>
          <p:nvPr/>
        </p:nvSpPr>
        <p:spPr>
          <a:xfrm>
            <a:off x="8957094" y="5587864"/>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sp>
        <p:nvSpPr>
          <p:cNvPr id="31" name="Rectangle 30">
            <a:extLst>
              <a:ext uri="{FF2B5EF4-FFF2-40B4-BE49-F238E27FC236}">
                <a16:creationId xmlns:a16="http://schemas.microsoft.com/office/drawing/2014/main" id="{BE6BDFE2-B659-4BF1-A43F-959DAEB18426}"/>
              </a:ext>
            </a:extLst>
          </p:cNvPr>
          <p:cNvSpPr/>
          <p:nvPr/>
        </p:nvSpPr>
        <p:spPr>
          <a:xfrm>
            <a:off x="10006641" y="4855079"/>
            <a:ext cx="842514" cy="913176"/>
          </a:xfrm>
          <a:prstGeom prst="rect">
            <a:avLst/>
          </a:prstGeom>
          <a:solidFill>
            <a:schemeClr val="bg1">
              <a:lumMod val="95000"/>
            </a:schemeClr>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200" dirty="0">
                <a:solidFill>
                  <a:schemeClr val="bg1"/>
                </a:solidFill>
              </a:rPr>
              <a:t>Consumer</a:t>
            </a:r>
            <a:endParaRPr lang="en-GB" dirty="0">
              <a:solidFill>
                <a:schemeClr val="bg1"/>
              </a:solidFill>
            </a:endParaRPr>
          </a:p>
        </p:txBody>
      </p:sp>
      <p:cxnSp>
        <p:nvCxnSpPr>
          <p:cNvPr id="33" name="Straight Connector 32">
            <a:extLst>
              <a:ext uri="{FF2B5EF4-FFF2-40B4-BE49-F238E27FC236}">
                <a16:creationId xmlns:a16="http://schemas.microsoft.com/office/drawing/2014/main" id="{70F58F61-DEEF-4EBD-B966-5E6B55E65F2D}"/>
              </a:ext>
            </a:extLst>
          </p:cNvPr>
          <p:cNvCxnSpPr>
            <a:stCxn id="5" idx="3"/>
            <a:endCxn id="11" idx="1"/>
          </p:cNvCxnSpPr>
          <p:nvPr/>
        </p:nvCxnSpPr>
        <p:spPr>
          <a:xfrm flipV="1">
            <a:off x="2175294" y="2103235"/>
            <a:ext cx="954657" cy="18325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9F84A4A-7080-4A9D-94CD-4BFEFB42EDA6}"/>
              </a:ext>
            </a:extLst>
          </p:cNvPr>
          <p:cNvCxnSpPr>
            <a:stCxn id="5" idx="3"/>
            <a:endCxn id="7" idx="1"/>
          </p:cNvCxnSpPr>
          <p:nvPr/>
        </p:nvCxnSpPr>
        <p:spPr>
          <a:xfrm>
            <a:off x="2175294" y="3935747"/>
            <a:ext cx="954657" cy="18325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191DAC-B0D6-4943-AE7A-96519E5B9B1A}"/>
              </a:ext>
            </a:extLst>
          </p:cNvPr>
          <p:cNvCxnSpPr>
            <a:cxnSpLocks/>
            <a:stCxn id="5" idx="3"/>
            <a:endCxn id="9" idx="1"/>
          </p:cNvCxnSpPr>
          <p:nvPr/>
        </p:nvCxnSpPr>
        <p:spPr>
          <a:xfrm flipV="1">
            <a:off x="2175294" y="3935746"/>
            <a:ext cx="954657"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7037AC-00EA-4143-A0C0-D5BAB3697B87}"/>
              </a:ext>
            </a:extLst>
          </p:cNvPr>
          <p:cNvCxnSpPr>
            <a:cxnSpLocks/>
            <a:stCxn id="11" idx="3"/>
            <a:endCxn id="13" idx="1"/>
          </p:cNvCxnSpPr>
          <p:nvPr/>
        </p:nvCxnSpPr>
        <p:spPr>
          <a:xfrm flipV="1">
            <a:off x="4467045" y="2103234"/>
            <a:ext cx="1628955"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179E366-C4EA-43B7-B459-BE8A30D573DB}"/>
              </a:ext>
            </a:extLst>
          </p:cNvPr>
          <p:cNvCxnSpPr>
            <a:cxnSpLocks/>
            <a:stCxn id="9" idx="3"/>
            <a:endCxn id="15" idx="1"/>
          </p:cNvCxnSpPr>
          <p:nvPr/>
        </p:nvCxnSpPr>
        <p:spPr>
          <a:xfrm flipV="1">
            <a:off x="4467045" y="3935745"/>
            <a:ext cx="1628955"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8BEC6C3-D95C-475F-98F6-D6C9CF8C3BA0}"/>
              </a:ext>
            </a:extLst>
          </p:cNvPr>
          <p:cNvCxnSpPr>
            <a:cxnSpLocks/>
            <a:stCxn id="7" idx="3"/>
            <a:endCxn id="17" idx="1"/>
          </p:cNvCxnSpPr>
          <p:nvPr/>
        </p:nvCxnSpPr>
        <p:spPr>
          <a:xfrm flipV="1">
            <a:off x="4467045" y="5768256"/>
            <a:ext cx="1628955"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1092BE1-026A-47F7-AB56-368A97F88BC3}"/>
              </a:ext>
            </a:extLst>
          </p:cNvPr>
          <p:cNvCxnSpPr>
            <a:cxnSpLocks/>
            <a:endCxn id="19" idx="1"/>
          </p:cNvCxnSpPr>
          <p:nvPr/>
        </p:nvCxnSpPr>
        <p:spPr>
          <a:xfrm>
            <a:off x="7433094" y="1835203"/>
            <a:ext cx="152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21E9B54-C1B3-4890-A261-478FD18137EA}"/>
              </a:ext>
            </a:extLst>
          </p:cNvPr>
          <p:cNvCxnSpPr>
            <a:cxnSpLocks/>
            <a:endCxn id="21" idx="1"/>
          </p:cNvCxnSpPr>
          <p:nvPr/>
        </p:nvCxnSpPr>
        <p:spPr>
          <a:xfrm>
            <a:off x="7433094" y="2559821"/>
            <a:ext cx="2573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C2C3CCE-4B8B-4B04-8538-448D2783A070}"/>
              </a:ext>
            </a:extLst>
          </p:cNvPr>
          <p:cNvCxnSpPr>
            <a:cxnSpLocks/>
            <a:endCxn id="23" idx="1"/>
          </p:cNvCxnSpPr>
          <p:nvPr/>
        </p:nvCxnSpPr>
        <p:spPr>
          <a:xfrm>
            <a:off x="7433094" y="3331893"/>
            <a:ext cx="152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AE889C-0214-41EF-80FC-B2A2DCD600B2}"/>
              </a:ext>
            </a:extLst>
          </p:cNvPr>
          <p:cNvCxnSpPr>
            <a:cxnSpLocks/>
            <a:stCxn id="15" idx="3"/>
            <a:endCxn id="25" idx="1"/>
          </p:cNvCxnSpPr>
          <p:nvPr/>
        </p:nvCxnSpPr>
        <p:spPr>
          <a:xfrm flipV="1">
            <a:off x="7433094" y="3935744"/>
            <a:ext cx="2573547" cy="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00F6744-B96B-4BF3-BBAC-3F13679294CA}"/>
              </a:ext>
            </a:extLst>
          </p:cNvPr>
          <p:cNvCxnSpPr>
            <a:cxnSpLocks/>
            <a:endCxn id="27" idx="1"/>
          </p:cNvCxnSpPr>
          <p:nvPr/>
        </p:nvCxnSpPr>
        <p:spPr>
          <a:xfrm>
            <a:off x="7433094" y="4532903"/>
            <a:ext cx="152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D78678D-11E9-4506-888B-37ED2608711E}"/>
              </a:ext>
            </a:extLst>
          </p:cNvPr>
          <p:cNvCxnSpPr>
            <a:cxnSpLocks/>
          </p:cNvCxnSpPr>
          <p:nvPr/>
        </p:nvCxnSpPr>
        <p:spPr>
          <a:xfrm>
            <a:off x="7433094" y="5311667"/>
            <a:ext cx="25735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75F5D1-7152-4D47-BE87-D2570904C9E6}"/>
              </a:ext>
            </a:extLst>
          </p:cNvPr>
          <p:cNvCxnSpPr>
            <a:cxnSpLocks/>
            <a:endCxn id="29" idx="1"/>
          </p:cNvCxnSpPr>
          <p:nvPr/>
        </p:nvCxnSpPr>
        <p:spPr>
          <a:xfrm>
            <a:off x="7433094" y="6044452"/>
            <a:ext cx="1524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1CE41A4-4AB6-4F5D-BC62-66F2377499F7}"/>
              </a:ext>
            </a:extLst>
          </p:cNvPr>
          <p:cNvSpPr txBox="1"/>
          <p:nvPr/>
        </p:nvSpPr>
        <p:spPr>
          <a:xfrm>
            <a:off x="7801525" y="1929183"/>
            <a:ext cx="779381" cy="369332"/>
          </a:xfrm>
          <a:prstGeom prst="rect">
            <a:avLst/>
          </a:prstGeom>
          <a:solidFill>
            <a:schemeClr val="bg1">
              <a:lumMod val="95000"/>
            </a:schemeClr>
          </a:solidFill>
          <a:ln>
            <a:solidFill>
              <a:schemeClr val="bg2"/>
            </a:solidFill>
          </a:ln>
        </p:spPr>
        <p:txBody>
          <a:bodyPr wrap="none" rtlCol="0">
            <a:spAutoFit/>
          </a:bodyPr>
          <a:lstStyle/>
          <a:p>
            <a:r>
              <a:rPr lang="en-GB" dirty="0">
                <a:solidFill>
                  <a:schemeClr val="bg1"/>
                </a:solidFill>
              </a:rPr>
              <a:t>VDSL2</a:t>
            </a:r>
          </a:p>
        </p:txBody>
      </p:sp>
      <p:sp>
        <p:nvSpPr>
          <p:cNvPr id="76" name="TextBox 75">
            <a:extLst>
              <a:ext uri="{FF2B5EF4-FFF2-40B4-BE49-F238E27FC236}">
                <a16:creationId xmlns:a16="http://schemas.microsoft.com/office/drawing/2014/main" id="{63809433-BA38-44DE-A379-A396ABE74CFD}"/>
              </a:ext>
            </a:extLst>
          </p:cNvPr>
          <p:cNvSpPr txBox="1"/>
          <p:nvPr/>
        </p:nvSpPr>
        <p:spPr>
          <a:xfrm>
            <a:off x="7801525" y="5572407"/>
            <a:ext cx="777457" cy="369332"/>
          </a:xfrm>
          <a:prstGeom prst="rect">
            <a:avLst/>
          </a:prstGeom>
          <a:solidFill>
            <a:schemeClr val="bg1">
              <a:lumMod val="95000"/>
            </a:schemeClr>
          </a:solidFill>
          <a:ln>
            <a:solidFill>
              <a:schemeClr val="bg2"/>
            </a:solidFill>
          </a:ln>
        </p:spPr>
        <p:txBody>
          <a:bodyPr wrap="none" rtlCol="0">
            <a:spAutoFit/>
          </a:bodyPr>
          <a:lstStyle/>
          <a:p>
            <a:r>
              <a:rPr lang="en-GB" dirty="0" err="1">
                <a:solidFill>
                  <a:schemeClr val="bg1"/>
                </a:solidFill>
              </a:rPr>
              <a:t>G.fast</a:t>
            </a:r>
            <a:r>
              <a:rPr lang="en-GB" dirty="0">
                <a:solidFill>
                  <a:schemeClr val="bg1"/>
                </a:solidFill>
              </a:rPr>
              <a:t> </a:t>
            </a:r>
          </a:p>
        </p:txBody>
      </p:sp>
      <p:sp>
        <p:nvSpPr>
          <p:cNvPr id="74" name="TextBox 73">
            <a:extLst>
              <a:ext uri="{FF2B5EF4-FFF2-40B4-BE49-F238E27FC236}">
                <a16:creationId xmlns:a16="http://schemas.microsoft.com/office/drawing/2014/main" id="{F1BFA300-ECDD-4A54-A1F4-144D5D717D84}"/>
              </a:ext>
            </a:extLst>
          </p:cNvPr>
          <p:cNvSpPr txBox="1"/>
          <p:nvPr/>
        </p:nvSpPr>
        <p:spPr>
          <a:xfrm>
            <a:off x="7814990" y="3750611"/>
            <a:ext cx="750526" cy="369332"/>
          </a:xfrm>
          <a:prstGeom prst="rect">
            <a:avLst/>
          </a:prstGeom>
          <a:solidFill>
            <a:schemeClr val="bg1">
              <a:lumMod val="95000"/>
            </a:schemeClr>
          </a:solidFill>
          <a:ln>
            <a:solidFill>
              <a:schemeClr val="bg2"/>
            </a:solidFill>
          </a:ln>
        </p:spPr>
        <p:txBody>
          <a:bodyPr wrap="none" rtlCol="0">
            <a:spAutoFit/>
          </a:bodyPr>
          <a:lstStyle/>
          <a:p>
            <a:r>
              <a:rPr lang="en-GB" dirty="0">
                <a:solidFill>
                  <a:schemeClr val="bg1"/>
                </a:solidFill>
              </a:rPr>
              <a:t>GPON</a:t>
            </a:r>
          </a:p>
        </p:txBody>
      </p:sp>
      <p:sp>
        <p:nvSpPr>
          <p:cNvPr id="78" name="TextBox 77">
            <a:extLst>
              <a:ext uri="{FF2B5EF4-FFF2-40B4-BE49-F238E27FC236}">
                <a16:creationId xmlns:a16="http://schemas.microsoft.com/office/drawing/2014/main" id="{45A9E1BE-C628-4296-8A65-16E826B8856D}"/>
              </a:ext>
            </a:extLst>
          </p:cNvPr>
          <p:cNvSpPr txBox="1"/>
          <p:nvPr/>
        </p:nvSpPr>
        <p:spPr>
          <a:xfrm rot="16200000">
            <a:off x="1923150" y="3751081"/>
            <a:ext cx="1516954" cy="369332"/>
          </a:xfrm>
          <a:prstGeom prst="rect">
            <a:avLst/>
          </a:prstGeom>
          <a:solidFill>
            <a:schemeClr val="bg1">
              <a:lumMod val="95000"/>
            </a:schemeClr>
          </a:solidFill>
          <a:ln>
            <a:solidFill>
              <a:schemeClr val="bg2"/>
            </a:solidFill>
          </a:ln>
        </p:spPr>
        <p:txBody>
          <a:bodyPr wrap="none" rtlCol="0">
            <a:spAutoFit/>
          </a:bodyPr>
          <a:lstStyle/>
          <a:p>
            <a:r>
              <a:rPr lang="en-GB" dirty="0">
                <a:solidFill>
                  <a:schemeClr val="bg1"/>
                </a:solidFill>
              </a:rPr>
              <a:t>GEA </a:t>
            </a:r>
            <a:r>
              <a:rPr lang="en-GB" dirty="0" err="1">
                <a:solidFill>
                  <a:schemeClr val="bg1"/>
                </a:solidFill>
              </a:rPr>
              <a:t>Cableinks</a:t>
            </a:r>
            <a:endParaRPr lang="en-GB" dirty="0">
              <a:solidFill>
                <a:schemeClr val="bg1"/>
              </a:solidFill>
            </a:endParaRPr>
          </a:p>
        </p:txBody>
      </p:sp>
      <p:sp>
        <p:nvSpPr>
          <p:cNvPr id="80" name="TextBox 79">
            <a:extLst>
              <a:ext uri="{FF2B5EF4-FFF2-40B4-BE49-F238E27FC236}">
                <a16:creationId xmlns:a16="http://schemas.microsoft.com/office/drawing/2014/main" id="{1A464185-1882-456E-8349-D892D9346CE0}"/>
              </a:ext>
            </a:extLst>
          </p:cNvPr>
          <p:cNvSpPr txBox="1"/>
          <p:nvPr/>
        </p:nvSpPr>
        <p:spPr>
          <a:xfrm rot="16200000">
            <a:off x="4409139" y="3751081"/>
            <a:ext cx="1744773" cy="369332"/>
          </a:xfrm>
          <a:prstGeom prst="rect">
            <a:avLst/>
          </a:prstGeom>
          <a:solidFill>
            <a:schemeClr val="bg1">
              <a:lumMod val="95000"/>
            </a:schemeClr>
          </a:solidFill>
          <a:ln>
            <a:solidFill>
              <a:schemeClr val="bg2"/>
            </a:solidFill>
          </a:ln>
        </p:spPr>
        <p:txBody>
          <a:bodyPr wrap="none" rtlCol="0">
            <a:spAutoFit/>
          </a:bodyPr>
          <a:lstStyle/>
          <a:p>
            <a:pPr algn="ctr"/>
            <a:r>
              <a:rPr lang="en-GB" dirty="0">
                <a:solidFill>
                  <a:schemeClr val="bg1"/>
                </a:solidFill>
              </a:rPr>
              <a:t>Openreach Fibre</a:t>
            </a:r>
          </a:p>
        </p:txBody>
      </p:sp>
      <p:cxnSp>
        <p:nvCxnSpPr>
          <p:cNvPr id="6" name="Straight Connector 5">
            <a:extLst>
              <a:ext uri="{FF2B5EF4-FFF2-40B4-BE49-F238E27FC236}">
                <a16:creationId xmlns:a16="http://schemas.microsoft.com/office/drawing/2014/main" id="{BFD498B2-025D-40D5-967D-27CA0A4EB4A0}"/>
              </a:ext>
            </a:extLst>
          </p:cNvPr>
          <p:cNvCxnSpPr>
            <a:stCxn id="5" idx="3"/>
            <a:endCxn id="25" idx="1"/>
          </p:cNvCxnSpPr>
          <p:nvPr/>
        </p:nvCxnSpPr>
        <p:spPr>
          <a:xfrm flipV="1">
            <a:off x="2175294" y="3935744"/>
            <a:ext cx="7831347" cy="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2E058EE-888C-4245-8882-D9715662C512}"/>
              </a:ext>
            </a:extLst>
          </p:cNvPr>
          <p:cNvSpPr txBox="1"/>
          <p:nvPr/>
        </p:nvSpPr>
        <p:spPr>
          <a:xfrm>
            <a:off x="4730703" y="3476618"/>
            <a:ext cx="3108993" cy="461665"/>
          </a:xfrm>
          <a:prstGeom prst="rect">
            <a:avLst/>
          </a:prstGeom>
          <a:noFill/>
        </p:spPr>
        <p:txBody>
          <a:bodyPr wrap="none" rtlCol="0">
            <a:spAutoFit/>
          </a:bodyPr>
          <a:lstStyle/>
          <a:p>
            <a:r>
              <a:rPr lang="en-GB" sz="2400" b="1" dirty="0"/>
              <a:t>Transparent* L2 Circuit</a:t>
            </a:r>
          </a:p>
        </p:txBody>
      </p:sp>
      <p:sp>
        <p:nvSpPr>
          <p:cNvPr id="10" name="TextBox 9">
            <a:extLst>
              <a:ext uri="{FF2B5EF4-FFF2-40B4-BE49-F238E27FC236}">
                <a16:creationId xmlns:a16="http://schemas.microsoft.com/office/drawing/2014/main" id="{097A056B-37BB-4A36-8B95-CE46D9C77484}"/>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
        <p:nvSpPr>
          <p:cNvPr id="12" name="TextBox 11">
            <a:extLst>
              <a:ext uri="{FF2B5EF4-FFF2-40B4-BE49-F238E27FC236}">
                <a16:creationId xmlns:a16="http://schemas.microsoft.com/office/drawing/2014/main" id="{1F33A627-C0DB-48A4-B171-82BD0D3BEE4D}"/>
              </a:ext>
            </a:extLst>
          </p:cNvPr>
          <p:cNvSpPr txBox="1"/>
          <p:nvPr/>
        </p:nvSpPr>
        <p:spPr>
          <a:xfrm>
            <a:off x="10213047" y="6316374"/>
            <a:ext cx="599535" cy="369332"/>
          </a:xfrm>
          <a:prstGeom prst="rect">
            <a:avLst/>
          </a:prstGeom>
          <a:noFill/>
        </p:spPr>
        <p:txBody>
          <a:bodyPr wrap="square">
            <a:spAutoFit/>
          </a:bodyPr>
          <a:lstStyle/>
          <a:p>
            <a:r>
              <a:rPr lang="en-GB" dirty="0"/>
              <a:t>*</a:t>
            </a:r>
            <a:r>
              <a:rPr lang="en-GB" dirty="0" err="1"/>
              <a:t>ish</a:t>
            </a:r>
            <a:endParaRPr lang="en-GB" dirty="0"/>
          </a:p>
        </p:txBody>
      </p:sp>
    </p:spTree>
    <p:extLst>
      <p:ext uri="{BB962C8B-B14F-4D97-AF65-F5344CB8AC3E}">
        <p14:creationId xmlns:p14="http://schemas.microsoft.com/office/powerpoint/2010/main" val="603093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AD6D9-A879-465C-8C3B-87F1FE2F9553}"/>
              </a:ext>
            </a:extLst>
          </p:cNvPr>
          <p:cNvSpPr>
            <a:spLocks noGrp="1"/>
          </p:cNvSpPr>
          <p:nvPr>
            <p:ph idx="1"/>
          </p:nvPr>
        </p:nvSpPr>
        <p:spPr/>
        <p:txBody>
          <a:bodyPr/>
          <a:lstStyle/>
          <a:p>
            <a:pPr marL="0" indent="0">
              <a:buNone/>
            </a:pPr>
            <a:r>
              <a:rPr lang="en-GB" dirty="0"/>
              <a:t>If you choose to use </a:t>
            </a:r>
            <a:r>
              <a:rPr lang="en-GB" dirty="0" err="1"/>
              <a:t>PPPoE</a:t>
            </a:r>
            <a:r>
              <a:rPr lang="en-GB" dirty="0"/>
              <a:t> or DHCP then the DSLAM inserts some useful information in to the request.</a:t>
            </a:r>
          </a:p>
          <a:p>
            <a:r>
              <a:rPr lang="en-GB" dirty="0"/>
              <a:t>Agent Remote ID – Either a value specified during order, or the port and VLAN data for the socket</a:t>
            </a:r>
          </a:p>
          <a:p>
            <a:r>
              <a:rPr lang="en-GB" dirty="0"/>
              <a:t>Agent Circuit ID – The DSLAM, port, and the VLAN</a:t>
            </a:r>
          </a:p>
          <a:p>
            <a:r>
              <a:rPr lang="en-GB" dirty="0"/>
              <a:t>Upstream and downstream line rates</a:t>
            </a:r>
          </a:p>
          <a:p>
            <a:endParaRPr lang="en-GB" dirty="0"/>
          </a:p>
        </p:txBody>
      </p:sp>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err="1">
                <a:latin typeface="Arquitecta Bold" panose="00000500000000000000" pitchFamily="50" charset="0"/>
              </a:rPr>
              <a:t>PPPoE</a:t>
            </a:r>
            <a:r>
              <a:rPr lang="en-GB" dirty="0">
                <a:latin typeface="Arquitecta Bold" panose="00000500000000000000" pitchFamily="50" charset="0"/>
              </a:rPr>
              <a:t> and DHCP</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03BB87BD-1859-4A22-AF11-DBB38673B2E9}"/>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055439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GEA </a:t>
            </a:r>
            <a:r>
              <a:rPr lang="en-GB" dirty="0" err="1">
                <a:latin typeface="Arquitecta Bold" panose="00000500000000000000" pitchFamily="50" charset="0"/>
              </a:rPr>
              <a:t>Cablelink</a:t>
            </a:r>
            <a:endParaRPr lang="en-GB" dirty="0">
              <a:latin typeface="Arquitecta Bold" panose="00000500000000000000" pitchFamily="50" charset="0"/>
            </a:endParaRP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5" name="Picture 4">
            <a:extLst>
              <a:ext uri="{FF2B5EF4-FFF2-40B4-BE49-F238E27FC236}">
                <a16:creationId xmlns:a16="http://schemas.microsoft.com/office/drawing/2014/main" id="{848DF768-2EC4-4FF1-8D97-79BB500BF6F1}"/>
              </a:ext>
            </a:extLst>
          </p:cNvPr>
          <p:cNvPicPr>
            <a:picLocks noChangeAspect="1"/>
          </p:cNvPicPr>
          <p:nvPr/>
        </p:nvPicPr>
        <p:blipFill>
          <a:blip r:embed="rId5"/>
          <a:stretch>
            <a:fillRect/>
          </a:stretch>
        </p:blipFill>
        <p:spPr>
          <a:xfrm>
            <a:off x="2905547" y="1709053"/>
            <a:ext cx="6380906" cy="4783822"/>
          </a:xfrm>
          <a:prstGeom prst="rect">
            <a:avLst/>
          </a:prstGeom>
        </p:spPr>
      </p:pic>
      <p:sp>
        <p:nvSpPr>
          <p:cNvPr id="6" name="TextBox 5">
            <a:extLst>
              <a:ext uri="{FF2B5EF4-FFF2-40B4-BE49-F238E27FC236}">
                <a16:creationId xmlns:a16="http://schemas.microsoft.com/office/drawing/2014/main" id="{85F6ADBF-4553-4273-B0C0-18C6F1E55873}"/>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70902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Tools</a:t>
            </a:r>
          </a:p>
        </p:txBody>
      </p:sp>
      <p:pic>
        <p:nvPicPr>
          <p:cNvPr id="4" name="Picture 3" descr="Logo&#10;&#10;Description automatically generated">
            <a:extLst>
              <a:ext uri="{FF2B5EF4-FFF2-40B4-BE49-F238E27FC236}">
                <a16:creationId xmlns:a16="http://schemas.microsoft.com/office/drawing/2014/main" id="{B4B26F99-4E70-4636-94AA-5DC2A2098B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3" name="TextBox 2">
            <a:extLst>
              <a:ext uri="{FF2B5EF4-FFF2-40B4-BE49-F238E27FC236}">
                <a16:creationId xmlns:a16="http://schemas.microsoft.com/office/drawing/2014/main" id="{4F895F96-684B-4F06-9E3B-A138DAC1A091}"/>
              </a:ext>
            </a:extLst>
          </p:cNvPr>
          <p:cNvSpPr txBox="1"/>
          <p:nvPr/>
        </p:nvSpPr>
        <p:spPr>
          <a:xfrm>
            <a:off x="560717" y="1690688"/>
            <a:ext cx="3278038" cy="2308324"/>
          </a:xfrm>
          <a:prstGeom prst="rect">
            <a:avLst/>
          </a:prstGeom>
          <a:noFill/>
          <a:ln>
            <a:solidFill>
              <a:schemeClr val="tx1"/>
            </a:solidFill>
          </a:ln>
        </p:spPr>
        <p:txBody>
          <a:bodyPr wrap="square" rtlCol="0">
            <a:spAutoFit/>
          </a:bodyPr>
          <a:lstStyle/>
          <a:p>
            <a:r>
              <a:rPr lang="en-GB" dirty="0"/>
              <a:t>Basic Dialogue services</a:t>
            </a:r>
          </a:p>
          <a:p>
            <a:pPr marL="285750" indent="-285750">
              <a:buFont typeface="Arial" panose="020B0604020202020204" pitchFamily="34" charset="0"/>
              <a:buChar char="•"/>
            </a:pPr>
            <a:r>
              <a:rPr lang="en-GB" dirty="0"/>
              <a:t>Match addresses to keys</a:t>
            </a:r>
          </a:p>
          <a:p>
            <a:pPr marL="285750" indent="-285750">
              <a:buFont typeface="Arial" panose="020B0604020202020204" pitchFamily="34" charset="0"/>
              <a:buChar char="•"/>
            </a:pPr>
            <a:r>
              <a:rPr lang="en-GB" dirty="0"/>
              <a:t>View available products at a location</a:t>
            </a:r>
          </a:p>
          <a:p>
            <a:pPr marL="285750" indent="-285750">
              <a:buFont typeface="Arial" panose="020B0604020202020204" pitchFamily="34" charset="0"/>
              <a:buChar char="•"/>
            </a:pPr>
            <a:r>
              <a:rPr lang="en-GB" dirty="0"/>
              <a:t>View deep detail about those products</a:t>
            </a:r>
          </a:p>
          <a:p>
            <a:pPr marL="285750" indent="-285750">
              <a:buFont typeface="Arial" panose="020B0604020202020204" pitchFamily="34" charset="0"/>
              <a:buChar char="•"/>
            </a:pPr>
            <a:r>
              <a:rPr lang="en-GB" dirty="0"/>
              <a:t>Explore existing line plant in a property</a:t>
            </a:r>
          </a:p>
        </p:txBody>
      </p:sp>
      <p:sp>
        <p:nvSpPr>
          <p:cNvPr id="7" name="TextBox 6">
            <a:extLst>
              <a:ext uri="{FF2B5EF4-FFF2-40B4-BE49-F238E27FC236}">
                <a16:creationId xmlns:a16="http://schemas.microsoft.com/office/drawing/2014/main" id="{4EFBFB56-0E7F-4725-8FF6-A25E5EF7ED40}"/>
              </a:ext>
            </a:extLst>
          </p:cNvPr>
          <p:cNvSpPr txBox="1"/>
          <p:nvPr/>
        </p:nvSpPr>
        <p:spPr>
          <a:xfrm>
            <a:off x="4116238" y="1690688"/>
            <a:ext cx="3786996" cy="923330"/>
          </a:xfrm>
          <a:prstGeom prst="rect">
            <a:avLst/>
          </a:prstGeom>
          <a:noFill/>
          <a:ln>
            <a:solidFill>
              <a:schemeClr val="tx1"/>
            </a:solidFill>
          </a:ln>
        </p:spPr>
        <p:txBody>
          <a:bodyPr wrap="square" rtlCol="0">
            <a:spAutoFit/>
          </a:bodyPr>
          <a:lstStyle/>
          <a:p>
            <a:r>
              <a:rPr lang="en-GB" dirty="0"/>
              <a:t>Maps</a:t>
            </a:r>
          </a:p>
          <a:p>
            <a:pPr marL="285750" indent="-285750">
              <a:buFont typeface="Arial" panose="020B0604020202020204" pitchFamily="34" charset="0"/>
              <a:buChar char="•"/>
            </a:pPr>
            <a:r>
              <a:rPr lang="en-GB" dirty="0"/>
              <a:t>Infrastructure discovery</a:t>
            </a:r>
          </a:p>
          <a:p>
            <a:pPr marL="285750" indent="-285750">
              <a:buFont typeface="Arial" panose="020B0604020202020204" pitchFamily="34" charset="0"/>
              <a:buChar char="•"/>
            </a:pPr>
            <a:r>
              <a:rPr lang="en-GB" dirty="0"/>
              <a:t>Duct &amp; Poll Access</a:t>
            </a:r>
          </a:p>
        </p:txBody>
      </p:sp>
      <p:sp>
        <p:nvSpPr>
          <p:cNvPr id="9" name="TextBox 8">
            <a:extLst>
              <a:ext uri="{FF2B5EF4-FFF2-40B4-BE49-F238E27FC236}">
                <a16:creationId xmlns:a16="http://schemas.microsoft.com/office/drawing/2014/main" id="{9035C4E8-D838-48E9-A658-4B86514C9D38}"/>
              </a:ext>
            </a:extLst>
          </p:cNvPr>
          <p:cNvSpPr txBox="1"/>
          <p:nvPr/>
        </p:nvSpPr>
        <p:spPr>
          <a:xfrm>
            <a:off x="4116238" y="2858988"/>
            <a:ext cx="3786996" cy="2308324"/>
          </a:xfrm>
          <a:prstGeom prst="rect">
            <a:avLst/>
          </a:prstGeom>
          <a:noFill/>
          <a:ln>
            <a:solidFill>
              <a:schemeClr val="tx1"/>
            </a:solidFill>
          </a:ln>
        </p:spPr>
        <p:txBody>
          <a:bodyPr wrap="square" rtlCol="0">
            <a:spAutoFit/>
          </a:bodyPr>
          <a:lstStyle/>
          <a:p>
            <a:r>
              <a:rPr lang="en-GB" dirty="0"/>
              <a:t>Data</a:t>
            </a:r>
          </a:p>
          <a:p>
            <a:pPr marL="285750" indent="-285750">
              <a:buFont typeface="Arial" panose="020B0604020202020204" pitchFamily="34" charset="0"/>
              <a:buChar char="•"/>
            </a:pPr>
            <a:r>
              <a:rPr lang="en-GB" dirty="0"/>
              <a:t>Property level coverage data for the whole country</a:t>
            </a:r>
          </a:p>
          <a:p>
            <a:pPr marL="285750" indent="-285750">
              <a:buFont typeface="Arial" panose="020B0604020202020204" pitchFamily="34" charset="0"/>
              <a:buChar char="•"/>
            </a:pPr>
            <a:r>
              <a:rPr lang="en-GB" dirty="0"/>
              <a:t>Exchange locations and details</a:t>
            </a:r>
          </a:p>
          <a:p>
            <a:pPr marL="285750" indent="-285750">
              <a:buFont typeface="Arial" panose="020B0604020202020204" pitchFamily="34" charset="0"/>
              <a:buChar char="•"/>
            </a:pPr>
            <a:r>
              <a:rPr lang="en-GB" dirty="0"/>
              <a:t>EBD/OHD backhaul paths</a:t>
            </a:r>
          </a:p>
          <a:p>
            <a:pPr marL="285750" indent="-285750">
              <a:buFont typeface="Arial" panose="020B0604020202020204" pitchFamily="34" charset="0"/>
              <a:buChar char="•"/>
            </a:pPr>
            <a:r>
              <a:rPr lang="en-GB" dirty="0"/>
              <a:t>Fibre LAD (where will this EAD likely go)</a:t>
            </a:r>
          </a:p>
          <a:p>
            <a:pPr marL="285750" indent="-285750">
              <a:buFont typeface="Arial" panose="020B0604020202020204" pitchFamily="34" charset="0"/>
              <a:buChar char="•"/>
            </a:pPr>
            <a:r>
              <a:rPr lang="en-GB" dirty="0"/>
              <a:t>Route Maps for existing EADs</a:t>
            </a:r>
          </a:p>
        </p:txBody>
      </p:sp>
      <p:sp>
        <p:nvSpPr>
          <p:cNvPr id="11" name="TextBox 10">
            <a:extLst>
              <a:ext uri="{FF2B5EF4-FFF2-40B4-BE49-F238E27FC236}">
                <a16:creationId xmlns:a16="http://schemas.microsoft.com/office/drawing/2014/main" id="{021E3DC7-A060-4B1E-B850-8E637D07B47C}"/>
              </a:ext>
            </a:extLst>
          </p:cNvPr>
          <p:cNvSpPr txBox="1"/>
          <p:nvPr/>
        </p:nvSpPr>
        <p:spPr>
          <a:xfrm>
            <a:off x="8180717" y="1690688"/>
            <a:ext cx="3786996" cy="2031325"/>
          </a:xfrm>
          <a:prstGeom prst="rect">
            <a:avLst/>
          </a:prstGeom>
          <a:noFill/>
          <a:ln>
            <a:solidFill>
              <a:schemeClr val="tx1"/>
            </a:solidFill>
          </a:ln>
        </p:spPr>
        <p:txBody>
          <a:bodyPr wrap="square" rtlCol="0">
            <a:spAutoFit/>
          </a:bodyPr>
          <a:lstStyle/>
          <a:p>
            <a:r>
              <a:rPr lang="en-GB" dirty="0"/>
              <a:t>Service Test</a:t>
            </a:r>
          </a:p>
          <a:p>
            <a:pPr marL="285750" indent="-285750">
              <a:buFont typeface="Arial" panose="020B0604020202020204" pitchFamily="34" charset="0"/>
              <a:buChar char="•"/>
            </a:pPr>
            <a:r>
              <a:rPr lang="en-GB" dirty="0"/>
              <a:t>All the fault finding tools for the monitorable products</a:t>
            </a:r>
          </a:p>
          <a:p>
            <a:pPr marL="742950" lvl="1" indent="-285750">
              <a:buFont typeface="Arial" panose="020B0604020202020204" pitchFamily="34" charset="0"/>
              <a:buChar char="•"/>
            </a:pPr>
            <a:r>
              <a:rPr lang="en-GB" dirty="0"/>
              <a:t>EAD</a:t>
            </a:r>
          </a:p>
          <a:p>
            <a:pPr marL="742950" lvl="1" indent="-285750">
              <a:buFont typeface="Arial" panose="020B0604020202020204" pitchFamily="34" charset="0"/>
              <a:buChar char="•"/>
            </a:pPr>
            <a:r>
              <a:rPr lang="en-GB" dirty="0"/>
              <a:t>WLR3</a:t>
            </a:r>
          </a:p>
          <a:p>
            <a:pPr marL="742950" lvl="1" indent="-285750">
              <a:buFont typeface="Arial" panose="020B0604020202020204" pitchFamily="34" charset="0"/>
              <a:buChar char="•"/>
            </a:pPr>
            <a:r>
              <a:rPr lang="en-GB" dirty="0"/>
              <a:t>FTTC</a:t>
            </a:r>
          </a:p>
          <a:p>
            <a:pPr marL="742950" lvl="1" indent="-285750">
              <a:buFont typeface="Arial" panose="020B0604020202020204" pitchFamily="34" charset="0"/>
              <a:buChar char="•"/>
            </a:pPr>
            <a:r>
              <a:rPr lang="en-GB" dirty="0"/>
              <a:t>FTTP</a:t>
            </a:r>
          </a:p>
        </p:txBody>
      </p:sp>
      <p:sp>
        <p:nvSpPr>
          <p:cNvPr id="13" name="TextBox 12">
            <a:extLst>
              <a:ext uri="{FF2B5EF4-FFF2-40B4-BE49-F238E27FC236}">
                <a16:creationId xmlns:a16="http://schemas.microsoft.com/office/drawing/2014/main" id="{41DEDE20-781C-4DCB-AAA5-327D7EBEBCEE}"/>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
        <p:nvSpPr>
          <p:cNvPr id="15" name="TextBox 14">
            <a:extLst>
              <a:ext uri="{FF2B5EF4-FFF2-40B4-BE49-F238E27FC236}">
                <a16:creationId xmlns:a16="http://schemas.microsoft.com/office/drawing/2014/main" id="{CF063CF2-3E27-4783-8BD8-8C8C6CD1716D}"/>
              </a:ext>
            </a:extLst>
          </p:cNvPr>
          <p:cNvSpPr txBox="1"/>
          <p:nvPr/>
        </p:nvSpPr>
        <p:spPr>
          <a:xfrm>
            <a:off x="560717" y="4222174"/>
            <a:ext cx="3278038" cy="923330"/>
          </a:xfrm>
          <a:prstGeom prst="rect">
            <a:avLst/>
          </a:prstGeom>
          <a:noFill/>
          <a:ln>
            <a:solidFill>
              <a:schemeClr val="tx1"/>
            </a:solidFill>
          </a:ln>
        </p:spPr>
        <p:txBody>
          <a:bodyPr wrap="square" rtlCol="0">
            <a:spAutoFit/>
          </a:bodyPr>
          <a:lstStyle/>
          <a:p>
            <a:r>
              <a:rPr lang="en-GB" dirty="0"/>
              <a:t>Ordering</a:t>
            </a:r>
          </a:p>
          <a:p>
            <a:pPr marL="285750" indent="-285750">
              <a:buFont typeface="Arial" panose="020B0604020202020204" pitchFamily="34" charset="0"/>
              <a:buChar char="•"/>
            </a:pPr>
            <a:r>
              <a:rPr lang="en-GB" dirty="0"/>
              <a:t>Siebel for day-to-day</a:t>
            </a:r>
          </a:p>
          <a:p>
            <a:pPr marL="285750" indent="-285750">
              <a:buFont typeface="Arial" panose="020B0604020202020204" pitchFamily="34" charset="0"/>
              <a:buChar char="•"/>
            </a:pPr>
            <a:r>
              <a:rPr lang="en-GB" dirty="0"/>
              <a:t>Spreadsheets for unusual</a:t>
            </a:r>
          </a:p>
        </p:txBody>
      </p:sp>
    </p:spTree>
    <p:extLst>
      <p:ext uri="{BB962C8B-B14F-4D97-AF65-F5344CB8AC3E}">
        <p14:creationId xmlns:p14="http://schemas.microsoft.com/office/powerpoint/2010/main" val="2466676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1"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AD6D9-A879-465C-8C3B-87F1FE2F9553}"/>
              </a:ext>
            </a:extLst>
          </p:cNvPr>
          <p:cNvSpPr>
            <a:spLocks noGrp="1"/>
          </p:cNvSpPr>
          <p:nvPr>
            <p:ph idx="1"/>
          </p:nvPr>
        </p:nvSpPr>
        <p:spPr>
          <a:xfrm>
            <a:off x="838200" y="1825625"/>
            <a:ext cx="4898366" cy="4351338"/>
          </a:xfrm>
        </p:spPr>
        <p:txBody>
          <a:bodyPr>
            <a:normAutofit/>
          </a:bodyPr>
          <a:lstStyle/>
          <a:p>
            <a:pPr marL="0" indent="0">
              <a:buNone/>
            </a:pPr>
            <a:r>
              <a:rPr lang="en-GB" dirty="0"/>
              <a:t>Pros</a:t>
            </a:r>
          </a:p>
          <a:p>
            <a:r>
              <a:rPr lang="en-GB" sz="2000" dirty="0"/>
              <a:t>Predictable (for better or worse)</a:t>
            </a:r>
          </a:p>
          <a:p>
            <a:r>
              <a:rPr lang="en-GB" sz="2000" dirty="0"/>
              <a:t>Pretty transparent on the products</a:t>
            </a:r>
          </a:p>
          <a:p>
            <a:r>
              <a:rPr lang="en-GB" sz="2000" dirty="0"/>
              <a:t>All possibilities thought of</a:t>
            </a:r>
          </a:p>
          <a:p>
            <a:r>
              <a:rPr lang="en-GB" sz="2000" dirty="0"/>
              <a:t>Remarkably good value</a:t>
            </a:r>
          </a:p>
          <a:p>
            <a:r>
              <a:rPr lang="en-GB" sz="2000" dirty="0"/>
              <a:t>Once you get to the knowledge tipping point you can navigate well</a:t>
            </a:r>
          </a:p>
          <a:p>
            <a:r>
              <a:rPr lang="en-GB" sz="2000" dirty="0"/>
              <a:t>Normal BAU things go smoothly</a:t>
            </a:r>
          </a:p>
          <a:p>
            <a:r>
              <a:rPr lang="en-GB" sz="2000" dirty="0"/>
              <a:t>No wholesale layer!</a:t>
            </a:r>
          </a:p>
        </p:txBody>
      </p:sp>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a:latin typeface="Arquitecta Bold" panose="00000500000000000000" pitchFamily="50" charset="0"/>
              </a:rPr>
              <a:t>Openreach Pros &amp; Cons</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5" name="Content Placeholder 2">
            <a:extLst>
              <a:ext uri="{FF2B5EF4-FFF2-40B4-BE49-F238E27FC236}">
                <a16:creationId xmlns:a16="http://schemas.microsoft.com/office/drawing/2014/main" id="{2CFAD41B-9C5C-4175-A471-EB1A187350C4}"/>
              </a:ext>
            </a:extLst>
          </p:cNvPr>
          <p:cNvSpPr txBox="1">
            <a:spLocks/>
          </p:cNvSpPr>
          <p:nvPr/>
        </p:nvSpPr>
        <p:spPr>
          <a:xfrm>
            <a:off x="6096000" y="1693264"/>
            <a:ext cx="48983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Cons</a:t>
            </a:r>
          </a:p>
          <a:p>
            <a:r>
              <a:rPr lang="en-GB" sz="2000" dirty="0"/>
              <a:t>Don’t do anything they don’t have to</a:t>
            </a:r>
          </a:p>
          <a:p>
            <a:r>
              <a:rPr lang="en-GB" sz="2000" dirty="0"/>
              <a:t>Completely inflexible</a:t>
            </a:r>
          </a:p>
          <a:p>
            <a:r>
              <a:rPr lang="en-GB" sz="2000" dirty="0"/>
              <a:t>Steep cost barrier to entry on some key products</a:t>
            </a:r>
          </a:p>
          <a:p>
            <a:r>
              <a:rPr lang="en-GB" sz="2000" dirty="0"/>
              <a:t>Very steep learning curve</a:t>
            </a:r>
          </a:p>
          <a:p>
            <a:r>
              <a:rPr lang="en-GB" sz="2000" dirty="0"/>
              <a:t>Inconsistent on sharing their plans</a:t>
            </a:r>
          </a:p>
          <a:p>
            <a:r>
              <a:rPr lang="en-GB" sz="2000" dirty="0"/>
              <a:t>Weird things can go very wrong</a:t>
            </a:r>
          </a:p>
          <a:p>
            <a:r>
              <a:rPr lang="en-GB" sz="2000" dirty="0"/>
              <a:t>Backhaul can be a challenge</a:t>
            </a:r>
          </a:p>
          <a:p>
            <a:pPr marL="0" indent="0">
              <a:buFont typeface="Arial" panose="020B0604020202020204" pitchFamily="34" charset="0"/>
              <a:buNone/>
            </a:pPr>
            <a:endParaRPr lang="en-GB" dirty="0"/>
          </a:p>
        </p:txBody>
      </p:sp>
      <p:sp>
        <p:nvSpPr>
          <p:cNvPr id="2" name="TextBox 1">
            <a:extLst>
              <a:ext uri="{FF2B5EF4-FFF2-40B4-BE49-F238E27FC236}">
                <a16:creationId xmlns:a16="http://schemas.microsoft.com/office/drawing/2014/main" id="{F197280D-D07F-4BF2-81DA-83F690109DDA}"/>
              </a:ext>
            </a:extLst>
          </p:cNvPr>
          <p:cNvSpPr txBox="1"/>
          <p:nvPr/>
        </p:nvSpPr>
        <p:spPr>
          <a:xfrm>
            <a:off x="3704182" y="5859936"/>
            <a:ext cx="4064767" cy="369332"/>
          </a:xfrm>
          <a:prstGeom prst="rect">
            <a:avLst/>
          </a:prstGeom>
          <a:noFill/>
        </p:spPr>
        <p:txBody>
          <a:bodyPr wrap="none" rtlCol="0">
            <a:spAutoFit/>
          </a:bodyPr>
          <a:lstStyle/>
          <a:p>
            <a:r>
              <a:rPr lang="en-GB" dirty="0"/>
              <a:t>Wholesalers spoil the value in Openreach</a:t>
            </a:r>
          </a:p>
        </p:txBody>
      </p:sp>
      <p:sp>
        <p:nvSpPr>
          <p:cNvPr id="8" name="TextBox 7">
            <a:extLst>
              <a:ext uri="{FF2B5EF4-FFF2-40B4-BE49-F238E27FC236}">
                <a16:creationId xmlns:a16="http://schemas.microsoft.com/office/drawing/2014/main" id="{5B535882-A9A5-4F83-AA7F-221CB78F47F4}"/>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07541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7170E-720A-4991-8B9C-A6FE946E63B1}"/>
              </a:ext>
            </a:extLst>
          </p:cNvPr>
          <p:cNvSpPr>
            <a:spLocks noGrp="1"/>
          </p:cNvSpPr>
          <p:nvPr>
            <p:ph type="title"/>
          </p:nvPr>
        </p:nvSpPr>
        <p:spPr/>
        <p:txBody>
          <a:bodyPr/>
          <a:lstStyle/>
          <a:p>
            <a:r>
              <a:rPr lang="en-GB" dirty="0">
                <a:latin typeface="Arquitecta Bold" panose="00000500000000000000" pitchFamily="50" charset="0"/>
              </a:rPr>
              <a:t>What is 1310?</a:t>
            </a:r>
          </a:p>
        </p:txBody>
      </p:sp>
      <p:sp>
        <p:nvSpPr>
          <p:cNvPr id="3" name="Content Placeholder 2">
            <a:extLst>
              <a:ext uri="{FF2B5EF4-FFF2-40B4-BE49-F238E27FC236}">
                <a16:creationId xmlns:a16="http://schemas.microsoft.com/office/drawing/2014/main" id="{2108813D-196E-4EA9-AF92-CB8A8F0001BB}"/>
              </a:ext>
            </a:extLst>
          </p:cNvPr>
          <p:cNvSpPr>
            <a:spLocks noGrp="1"/>
          </p:cNvSpPr>
          <p:nvPr>
            <p:ph idx="1"/>
          </p:nvPr>
        </p:nvSpPr>
        <p:spPr/>
        <p:txBody>
          <a:bodyPr>
            <a:normAutofit/>
          </a:bodyPr>
          <a:lstStyle/>
          <a:p>
            <a:pPr marL="0" indent="0">
              <a:buNone/>
            </a:pPr>
            <a:r>
              <a:rPr lang="en-GB" dirty="0"/>
              <a:t>Hopefully you all get the name ;)</a:t>
            </a:r>
          </a:p>
          <a:p>
            <a:pPr marL="0" indent="0">
              <a:buNone/>
            </a:pPr>
            <a:endParaRPr lang="en-GB" sz="2400" dirty="0"/>
          </a:p>
          <a:p>
            <a:pPr marL="0" indent="0">
              <a:buNone/>
            </a:pPr>
            <a:r>
              <a:rPr lang="en-GB" sz="2400" dirty="0"/>
              <a:t>A small (5 people today) ISP using creative ways to provide internet around the Thames Valley.</a:t>
            </a:r>
          </a:p>
          <a:p>
            <a:pPr marL="0" indent="0">
              <a:buNone/>
            </a:pPr>
            <a:endParaRPr lang="en-GB" sz="2400" dirty="0"/>
          </a:p>
          <a:p>
            <a:pPr marL="0" indent="0">
              <a:buNone/>
            </a:pPr>
            <a:r>
              <a:rPr lang="en-GB" sz="2400" dirty="0"/>
              <a:t>In order of preference we build on:</a:t>
            </a:r>
          </a:p>
          <a:p>
            <a:r>
              <a:rPr lang="en-GB" sz="2400" dirty="0"/>
              <a:t>Our own fibre</a:t>
            </a:r>
          </a:p>
          <a:p>
            <a:r>
              <a:rPr lang="en-GB" sz="2400" dirty="0"/>
              <a:t>Openreach</a:t>
            </a:r>
          </a:p>
          <a:p>
            <a:r>
              <a:rPr lang="en-GB" sz="2400" dirty="0"/>
              <a:t>Wholesale</a:t>
            </a:r>
          </a:p>
        </p:txBody>
      </p:sp>
      <p:pic>
        <p:nvPicPr>
          <p:cNvPr id="7" name="Picture 6" descr="Logo&#10;&#10;Description automatically generated">
            <a:extLst>
              <a:ext uri="{FF2B5EF4-FFF2-40B4-BE49-F238E27FC236}">
                <a16:creationId xmlns:a16="http://schemas.microsoft.com/office/drawing/2014/main" id="{68849352-4486-485D-BA53-13E57185D7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4" name="TextBox 3">
            <a:extLst>
              <a:ext uri="{FF2B5EF4-FFF2-40B4-BE49-F238E27FC236}">
                <a16:creationId xmlns:a16="http://schemas.microsoft.com/office/drawing/2014/main" id="{82283BD4-29EE-4A86-B336-2F5137F81142}"/>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86402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a:latin typeface="Arquitecta Bold" panose="00000500000000000000" pitchFamily="50" charset="0"/>
              </a:rPr>
              <a:t>What does it all cost?</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5B535882-A9A5-4F83-AA7F-221CB78F47F4}"/>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
        <p:nvSpPr>
          <p:cNvPr id="9" name="Content Placeholder 8">
            <a:extLst>
              <a:ext uri="{FF2B5EF4-FFF2-40B4-BE49-F238E27FC236}">
                <a16:creationId xmlns:a16="http://schemas.microsoft.com/office/drawing/2014/main" id="{9BC1613F-13C3-4570-9CC5-FE6412308E5F}"/>
              </a:ext>
            </a:extLst>
          </p:cNvPr>
          <p:cNvSpPr>
            <a:spLocks noGrp="1"/>
          </p:cNvSpPr>
          <p:nvPr>
            <p:ph idx="1"/>
          </p:nvPr>
        </p:nvSpPr>
        <p:spPr>
          <a:xfrm>
            <a:off x="838200" y="1825625"/>
            <a:ext cx="10515600" cy="4471658"/>
          </a:xfrm>
        </p:spPr>
        <p:txBody>
          <a:bodyPr/>
          <a:lstStyle/>
          <a:p>
            <a:pPr>
              <a:lnSpc>
                <a:spcPct val="150000"/>
              </a:lnSpc>
            </a:pPr>
            <a:r>
              <a:rPr lang="en-GB" dirty="0"/>
              <a:t>We allow ~£10k to get in to an exchange (Highly approximate! YMMV)</a:t>
            </a:r>
          </a:p>
          <a:p>
            <a:pPr lvl="1">
              <a:lnSpc>
                <a:spcPct val="150000"/>
              </a:lnSpc>
            </a:pPr>
            <a:r>
              <a:rPr lang="en-GB" dirty="0"/>
              <a:t>Access Locate = £6k</a:t>
            </a:r>
          </a:p>
          <a:p>
            <a:pPr lvl="2">
              <a:lnSpc>
                <a:spcPct val="150000"/>
              </a:lnSpc>
            </a:pPr>
            <a:r>
              <a:rPr lang="en-GB" dirty="0"/>
              <a:t>Varies greatly based on ceased pop availability and requirements</a:t>
            </a:r>
          </a:p>
          <a:p>
            <a:pPr lvl="1">
              <a:lnSpc>
                <a:spcPct val="150000"/>
              </a:lnSpc>
            </a:pPr>
            <a:r>
              <a:rPr lang="en-GB" dirty="0"/>
              <a:t>Local kit = ~£1.5k </a:t>
            </a:r>
          </a:p>
          <a:p>
            <a:pPr lvl="1">
              <a:lnSpc>
                <a:spcPct val="150000"/>
              </a:lnSpc>
            </a:pPr>
            <a:r>
              <a:rPr lang="en-GB" dirty="0"/>
              <a:t>GEA </a:t>
            </a:r>
            <a:r>
              <a:rPr lang="en-GB" dirty="0" err="1"/>
              <a:t>Cablelinks</a:t>
            </a:r>
            <a:r>
              <a:rPr lang="en-GB" dirty="0"/>
              <a:t> = £500/£1k each</a:t>
            </a:r>
          </a:p>
          <a:p>
            <a:pPr lvl="1">
              <a:lnSpc>
                <a:spcPct val="150000"/>
              </a:lnSpc>
            </a:pPr>
            <a:r>
              <a:rPr lang="en-GB" dirty="0" err="1"/>
              <a:t>Cablelink</a:t>
            </a:r>
            <a:r>
              <a:rPr lang="en-GB" dirty="0"/>
              <a:t> for backhaul = £760 each</a:t>
            </a:r>
          </a:p>
        </p:txBody>
      </p:sp>
    </p:spTree>
    <p:extLst>
      <p:ext uri="{BB962C8B-B14F-4D97-AF65-F5344CB8AC3E}">
        <p14:creationId xmlns:p14="http://schemas.microsoft.com/office/powerpoint/2010/main" val="28837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a:latin typeface="Arquitecta Bold" panose="00000500000000000000" pitchFamily="50" charset="0"/>
              </a:rPr>
              <a:t>Tips</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5B535882-A9A5-4F83-AA7F-221CB78F47F4}"/>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
        <p:nvSpPr>
          <p:cNvPr id="9" name="Content Placeholder 8">
            <a:extLst>
              <a:ext uri="{FF2B5EF4-FFF2-40B4-BE49-F238E27FC236}">
                <a16:creationId xmlns:a16="http://schemas.microsoft.com/office/drawing/2014/main" id="{D1632D4C-515A-481B-A104-BCDEC5850F9E}"/>
              </a:ext>
            </a:extLst>
          </p:cNvPr>
          <p:cNvSpPr>
            <a:spLocks noGrp="1"/>
          </p:cNvSpPr>
          <p:nvPr>
            <p:ph idx="1"/>
          </p:nvPr>
        </p:nvSpPr>
        <p:spPr>
          <a:xfrm>
            <a:off x="836762" y="1690688"/>
            <a:ext cx="10515600" cy="4506164"/>
          </a:xfrm>
        </p:spPr>
        <p:txBody>
          <a:bodyPr/>
          <a:lstStyle/>
          <a:p>
            <a:r>
              <a:rPr lang="en-GB" dirty="0"/>
              <a:t>There is a lot of data in the Openreach portal, get it and store it.</a:t>
            </a:r>
          </a:p>
          <a:p>
            <a:r>
              <a:rPr lang="en-GB" dirty="0"/>
              <a:t>Learn and use PowerBI and SQL, you’ll need it.</a:t>
            </a:r>
          </a:p>
          <a:p>
            <a:r>
              <a:rPr lang="en-GB" dirty="0"/>
              <a:t>Ask about ceased pop reuse, it can save you a lot of money.</a:t>
            </a:r>
          </a:p>
          <a:p>
            <a:r>
              <a:rPr lang="en-GB" dirty="0"/>
              <a:t>Everything has a price, and every price is publicised. Get familiar.</a:t>
            </a:r>
          </a:p>
          <a:p>
            <a:r>
              <a:rPr lang="en-GB" dirty="0"/>
              <a:t>Expect your first few orders on any product to go wrong because you don’t know what you’re doing when you order it.</a:t>
            </a:r>
          </a:p>
          <a:p>
            <a:r>
              <a:rPr lang="en-GB" dirty="0"/>
              <a:t>Order ADSL to your rack for out-of-band.</a:t>
            </a:r>
          </a:p>
          <a:p>
            <a:r>
              <a:rPr lang="en-GB" dirty="0"/>
              <a:t>It’s unlikely anything you ask them is new, there will be a “right way”.</a:t>
            </a:r>
          </a:p>
          <a:p>
            <a:r>
              <a:rPr lang="en-GB" dirty="0"/>
              <a:t>Build your own address book.</a:t>
            </a:r>
          </a:p>
        </p:txBody>
      </p:sp>
    </p:spTree>
    <p:extLst>
      <p:ext uri="{BB962C8B-B14F-4D97-AF65-F5344CB8AC3E}">
        <p14:creationId xmlns:p14="http://schemas.microsoft.com/office/powerpoint/2010/main" val="277124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a:latin typeface="Arquitecta Bold" panose="00000500000000000000" pitchFamily="50" charset="0"/>
              </a:rPr>
              <a:t>The Future</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5B535882-A9A5-4F83-AA7F-221CB78F47F4}"/>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
        <p:nvSpPr>
          <p:cNvPr id="9" name="Content Placeholder 8">
            <a:extLst>
              <a:ext uri="{FF2B5EF4-FFF2-40B4-BE49-F238E27FC236}">
                <a16:creationId xmlns:a16="http://schemas.microsoft.com/office/drawing/2014/main" id="{D1632D4C-515A-481B-A104-BCDEC5850F9E}"/>
              </a:ext>
            </a:extLst>
          </p:cNvPr>
          <p:cNvSpPr>
            <a:spLocks noGrp="1"/>
          </p:cNvSpPr>
          <p:nvPr>
            <p:ph idx="1"/>
          </p:nvPr>
        </p:nvSpPr>
        <p:spPr>
          <a:xfrm>
            <a:off x="836762" y="1690688"/>
            <a:ext cx="10515600" cy="4666980"/>
          </a:xfrm>
        </p:spPr>
        <p:txBody>
          <a:bodyPr>
            <a:normAutofit/>
          </a:bodyPr>
          <a:lstStyle/>
          <a:p>
            <a:pPr marL="0" indent="0">
              <a:buNone/>
            </a:pPr>
            <a:r>
              <a:rPr lang="en-GB" dirty="0"/>
              <a:t>OFCOM </a:t>
            </a:r>
            <a:r>
              <a:rPr lang="en-US" b="1" dirty="0"/>
              <a:t>Wholesale Fixed Telecoms Market Review </a:t>
            </a:r>
            <a:r>
              <a:rPr lang="en-GB" dirty="0"/>
              <a:t>2021-26</a:t>
            </a:r>
          </a:p>
          <a:p>
            <a:pPr lvl="1"/>
            <a:r>
              <a:rPr lang="en-GB" dirty="0"/>
              <a:t>Comes into effect April ‘21</a:t>
            </a:r>
          </a:p>
          <a:p>
            <a:pPr lvl="1"/>
            <a:r>
              <a:rPr lang="en-GB" dirty="0"/>
              <a:t>New geographic area classes</a:t>
            </a:r>
          </a:p>
          <a:p>
            <a:pPr lvl="1"/>
            <a:r>
              <a:rPr lang="en-GB" dirty="0"/>
              <a:t>New Dark Fibre based on EAD costs</a:t>
            </a:r>
          </a:p>
          <a:p>
            <a:pPr lvl="1"/>
            <a:r>
              <a:rPr lang="en-GB" dirty="0"/>
              <a:t>IEC remains as it is today</a:t>
            </a:r>
          </a:p>
          <a:p>
            <a:pPr lvl="1"/>
            <a:r>
              <a:rPr lang="en-GB" dirty="0"/>
              <a:t>WBA to be deregulated</a:t>
            </a:r>
          </a:p>
          <a:p>
            <a:pPr marL="457200" lvl="1" indent="0">
              <a:buNone/>
            </a:pPr>
            <a:endParaRPr lang="en-GB" dirty="0"/>
          </a:p>
          <a:p>
            <a:pPr marL="0" indent="0">
              <a:buNone/>
            </a:pPr>
            <a:r>
              <a:rPr lang="en-GB" dirty="0"/>
              <a:t>Have a read, things are changing.</a:t>
            </a:r>
          </a:p>
          <a:p>
            <a:pPr lvl="1"/>
            <a:endParaRPr lang="en-GB" dirty="0"/>
          </a:p>
        </p:txBody>
      </p:sp>
    </p:spTree>
    <p:extLst>
      <p:ext uri="{BB962C8B-B14F-4D97-AF65-F5344CB8AC3E}">
        <p14:creationId xmlns:p14="http://schemas.microsoft.com/office/powerpoint/2010/main" val="147244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BAD6D9-A879-465C-8C3B-87F1FE2F9553}"/>
              </a:ext>
            </a:extLst>
          </p:cNvPr>
          <p:cNvSpPr>
            <a:spLocks noGrp="1"/>
          </p:cNvSpPr>
          <p:nvPr>
            <p:ph idx="1"/>
          </p:nvPr>
        </p:nvSpPr>
        <p:spPr/>
        <p:txBody>
          <a:bodyPr/>
          <a:lstStyle/>
          <a:p>
            <a:pPr marL="0" indent="0">
              <a:buNone/>
            </a:pPr>
            <a:r>
              <a:rPr lang="en-GB" dirty="0"/>
              <a:t>Join #openreach on AltNet.uk and ask for help!</a:t>
            </a:r>
          </a:p>
          <a:p>
            <a:pPr marL="0" indent="0">
              <a:buNone/>
            </a:pPr>
            <a:endParaRPr lang="en-GB" dirty="0"/>
          </a:p>
          <a:p>
            <a:pPr marL="0" indent="0">
              <a:buNone/>
            </a:pPr>
            <a:r>
              <a:rPr lang="en-GB" dirty="0"/>
              <a:t>Google “Openreach SINs”</a:t>
            </a:r>
          </a:p>
          <a:p>
            <a:pPr marL="0" indent="0">
              <a:buNone/>
            </a:pPr>
            <a:endParaRPr lang="en-GB" dirty="0"/>
          </a:p>
          <a:p>
            <a:pPr marL="0" indent="0">
              <a:buNone/>
            </a:pPr>
            <a:r>
              <a:rPr lang="en-GB" dirty="0"/>
              <a:t>Read TR-101 if you’re interested in GEA</a:t>
            </a:r>
          </a:p>
          <a:p>
            <a:pPr marL="0" indent="0">
              <a:buNone/>
            </a:pPr>
            <a:endParaRPr lang="en-GB" dirty="0"/>
          </a:p>
          <a:p>
            <a:pPr marL="0" indent="0">
              <a:buNone/>
            </a:pPr>
            <a:r>
              <a:rPr lang="en-GB" dirty="0"/>
              <a:t>Or ask me questions now </a:t>
            </a:r>
            <a:r>
              <a:rPr lang="en-GB" dirty="0">
                <a:sym typeface="Wingdings" panose="05000000000000000000" pitchFamily="2" charset="2"/>
              </a:rPr>
              <a:t>:)</a:t>
            </a:r>
            <a:endParaRPr lang="en-GB" dirty="0"/>
          </a:p>
        </p:txBody>
      </p:sp>
      <p:sp>
        <p:nvSpPr>
          <p:cNvPr id="4" name="Title 1">
            <a:extLst>
              <a:ext uri="{FF2B5EF4-FFF2-40B4-BE49-F238E27FC236}">
                <a16:creationId xmlns:a16="http://schemas.microsoft.com/office/drawing/2014/main" id="{44C4E198-7B9C-4F22-8292-BC2722A4AF83}"/>
              </a:ext>
            </a:extLst>
          </p:cNvPr>
          <p:cNvSpPr>
            <a:spLocks noGrp="1"/>
          </p:cNvSpPr>
          <p:nvPr>
            <p:ph type="title"/>
          </p:nvPr>
        </p:nvSpPr>
        <p:spPr>
          <a:xfrm>
            <a:off x="838200" y="365125"/>
            <a:ext cx="10515600" cy="1325563"/>
          </a:xfrm>
        </p:spPr>
        <p:txBody>
          <a:bodyPr/>
          <a:lstStyle/>
          <a:p>
            <a:pPr>
              <a:spcAft>
                <a:spcPts val="800"/>
              </a:spcAft>
            </a:pPr>
            <a:r>
              <a:rPr lang="en-GB" dirty="0">
                <a:latin typeface="Arquitecta Bold" panose="00000500000000000000" pitchFamily="50" charset="0"/>
              </a:rPr>
              <a:t>Want to know more?</a:t>
            </a:r>
          </a:p>
        </p:txBody>
      </p:sp>
      <p:pic>
        <p:nvPicPr>
          <p:cNvPr id="6" name="Picture 5" descr="Logo&#10;&#10;Description automatically generated">
            <a:extLst>
              <a:ext uri="{FF2B5EF4-FFF2-40B4-BE49-F238E27FC236}">
                <a16:creationId xmlns:a16="http://schemas.microsoft.com/office/drawing/2014/main" id="{808E6C76-1534-4DC5-8663-70AEF7D521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pic>
        <p:nvPicPr>
          <p:cNvPr id="5" name="Picture 4">
            <a:extLst>
              <a:ext uri="{FF2B5EF4-FFF2-40B4-BE49-F238E27FC236}">
                <a16:creationId xmlns:a16="http://schemas.microsoft.com/office/drawing/2014/main" id="{A56C1724-3282-4E0D-8B4F-2548DFB33FCA}"/>
              </a:ext>
            </a:extLst>
          </p:cNvPr>
          <p:cNvPicPr>
            <a:picLocks noChangeAspect="1"/>
          </p:cNvPicPr>
          <p:nvPr/>
        </p:nvPicPr>
        <p:blipFill rotWithShape="1">
          <a:blip r:embed="rId5">
            <a:extLst>
              <a:ext uri="{28A0092B-C50C-407E-A947-70E740481C1C}">
                <a14:useLocalDpi xmlns:a14="http://schemas.microsoft.com/office/drawing/2010/main" val="0"/>
              </a:ext>
            </a:extLst>
          </a:blip>
          <a:srcRect l="24638" t="10399" r="23988"/>
          <a:stretch/>
        </p:blipFill>
        <p:spPr>
          <a:xfrm>
            <a:off x="8233830" y="1483827"/>
            <a:ext cx="3352762" cy="3303834"/>
          </a:xfrm>
          <a:prstGeom prst="rect">
            <a:avLst/>
          </a:prstGeom>
        </p:spPr>
      </p:pic>
      <p:sp>
        <p:nvSpPr>
          <p:cNvPr id="8" name="TextBox 7">
            <a:extLst>
              <a:ext uri="{FF2B5EF4-FFF2-40B4-BE49-F238E27FC236}">
                <a16:creationId xmlns:a16="http://schemas.microsoft.com/office/drawing/2014/main" id="{D0E6C097-6426-499E-8EE6-9CFA816B6DBA}"/>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20575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r>
              <a:rPr lang="en-GB" dirty="0">
                <a:latin typeface="Arquitecta Bold" panose="00000500000000000000" pitchFamily="50" charset="0"/>
              </a:rPr>
              <a:t>How did this start?</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p:txBody>
          <a:bodyPr>
            <a:normAutofit/>
          </a:bodyPr>
          <a:lstStyle/>
          <a:p>
            <a:pPr>
              <a:lnSpc>
                <a:spcPct val="100000"/>
              </a:lnSpc>
            </a:pPr>
            <a:r>
              <a:rPr lang="en-GB" dirty="0"/>
              <a:t>Wirehive has resold connectivity from the big players on and off for a long time. </a:t>
            </a:r>
          </a:p>
          <a:p>
            <a:pPr>
              <a:lnSpc>
                <a:spcPct val="100000"/>
              </a:lnSpc>
            </a:pPr>
            <a:endParaRPr lang="en-GB" dirty="0"/>
          </a:p>
          <a:p>
            <a:pPr>
              <a:lnSpc>
                <a:spcPct val="100000"/>
              </a:lnSpc>
            </a:pPr>
            <a:r>
              <a:rPr lang="en-GB" dirty="0"/>
              <a:t>We had a customer near the office who needed a connectivity upgrade.</a:t>
            </a:r>
          </a:p>
          <a:p>
            <a:pPr>
              <a:lnSpc>
                <a:spcPct val="250000"/>
              </a:lnSpc>
            </a:pPr>
            <a:r>
              <a:rPr lang="en-GB" dirty="0"/>
              <a:t>Thought to ourselves, how hard can this be?</a:t>
            </a:r>
          </a:p>
        </p:txBody>
      </p:sp>
      <p:pic>
        <p:nvPicPr>
          <p:cNvPr id="7" name="Picture 6" descr="A close up of a logo&#10;&#10;Description automatically generated">
            <a:extLst>
              <a:ext uri="{FF2B5EF4-FFF2-40B4-BE49-F238E27FC236}">
                <a16:creationId xmlns:a16="http://schemas.microsoft.com/office/drawing/2014/main" id="{6AB00C62-7540-4E20-B6CE-5B868270F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516" y="4015740"/>
            <a:ext cx="2133600" cy="2540000"/>
          </a:xfrm>
          <a:prstGeom prst="rect">
            <a:avLst/>
          </a:prstGeom>
        </p:spPr>
      </p:pic>
      <p:pic>
        <p:nvPicPr>
          <p:cNvPr id="9" name="Picture 8" descr="Logo&#10;&#10;Description automatically generated">
            <a:extLst>
              <a:ext uri="{FF2B5EF4-FFF2-40B4-BE49-F238E27FC236}">
                <a16:creationId xmlns:a16="http://schemas.microsoft.com/office/drawing/2014/main" id="{7F0A7891-3503-478B-845D-A2D4C36999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11" name="TextBox 10">
            <a:extLst>
              <a:ext uri="{FF2B5EF4-FFF2-40B4-BE49-F238E27FC236}">
                <a16:creationId xmlns:a16="http://schemas.microsoft.com/office/drawing/2014/main" id="{5DECF03B-14AE-4323-90CE-F38F655440E1}"/>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1298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17053-E707-48EA-A49A-8EC4247BD424}"/>
              </a:ext>
            </a:extLst>
          </p:cNvPr>
          <p:cNvSpPr>
            <a:spLocks noGrp="1"/>
          </p:cNvSpPr>
          <p:nvPr>
            <p:ph type="title"/>
          </p:nvPr>
        </p:nvSpPr>
        <p:spPr/>
        <p:txBody>
          <a:bodyPr/>
          <a:lstStyle/>
          <a:p>
            <a:r>
              <a:rPr lang="en-GB" dirty="0">
                <a:latin typeface="Arquitecta Bold" panose="00000500000000000000" pitchFamily="50" charset="0"/>
              </a:rPr>
              <a:t>Refresher on the UK market</a:t>
            </a:r>
          </a:p>
        </p:txBody>
      </p:sp>
      <p:sp>
        <p:nvSpPr>
          <p:cNvPr id="4" name="Rectangle 3">
            <a:extLst>
              <a:ext uri="{FF2B5EF4-FFF2-40B4-BE49-F238E27FC236}">
                <a16:creationId xmlns:a16="http://schemas.microsoft.com/office/drawing/2014/main" id="{45870ECA-C07D-4B9C-AC61-33355C8386D7}"/>
              </a:ext>
            </a:extLst>
          </p:cNvPr>
          <p:cNvSpPr/>
          <p:nvPr/>
        </p:nvSpPr>
        <p:spPr>
          <a:xfrm>
            <a:off x="1965960" y="4168140"/>
            <a:ext cx="238506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Resellers</a:t>
            </a:r>
          </a:p>
        </p:txBody>
      </p:sp>
      <p:sp>
        <p:nvSpPr>
          <p:cNvPr id="6" name="Rectangle 5">
            <a:extLst>
              <a:ext uri="{FF2B5EF4-FFF2-40B4-BE49-F238E27FC236}">
                <a16:creationId xmlns:a16="http://schemas.microsoft.com/office/drawing/2014/main" id="{8AA0F2F6-2B66-4E74-AD4B-DBA703CC9400}"/>
              </a:ext>
            </a:extLst>
          </p:cNvPr>
          <p:cNvSpPr/>
          <p:nvPr/>
        </p:nvSpPr>
        <p:spPr>
          <a:xfrm>
            <a:off x="4465319" y="5348288"/>
            <a:ext cx="5798822" cy="1066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Consumers</a:t>
            </a:r>
          </a:p>
        </p:txBody>
      </p:sp>
      <p:sp>
        <p:nvSpPr>
          <p:cNvPr id="8" name="Rectangle 7">
            <a:extLst>
              <a:ext uri="{FF2B5EF4-FFF2-40B4-BE49-F238E27FC236}">
                <a16:creationId xmlns:a16="http://schemas.microsoft.com/office/drawing/2014/main" id="{3D662A92-B34B-419F-9CC2-AC30BDAC860D}"/>
              </a:ext>
            </a:extLst>
          </p:cNvPr>
          <p:cNvSpPr/>
          <p:nvPr/>
        </p:nvSpPr>
        <p:spPr>
          <a:xfrm>
            <a:off x="1965960" y="2985136"/>
            <a:ext cx="238506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Wholesale Networks</a:t>
            </a:r>
          </a:p>
        </p:txBody>
      </p:sp>
      <p:sp>
        <p:nvSpPr>
          <p:cNvPr id="10" name="Rectangle 9">
            <a:extLst>
              <a:ext uri="{FF2B5EF4-FFF2-40B4-BE49-F238E27FC236}">
                <a16:creationId xmlns:a16="http://schemas.microsoft.com/office/drawing/2014/main" id="{64469C23-4A5B-4262-B5F6-0C76676FA304}"/>
              </a:ext>
            </a:extLst>
          </p:cNvPr>
          <p:cNvSpPr/>
          <p:nvPr/>
        </p:nvSpPr>
        <p:spPr>
          <a:xfrm>
            <a:off x="1965960" y="1802132"/>
            <a:ext cx="238506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Layer 1 Networks</a:t>
            </a:r>
          </a:p>
          <a:p>
            <a:pPr algn="ctr"/>
            <a:r>
              <a:rPr lang="en-GB" sz="1400" dirty="0"/>
              <a:t>(People who own the stuff in the ground)</a:t>
            </a:r>
          </a:p>
        </p:txBody>
      </p:sp>
      <p:sp>
        <p:nvSpPr>
          <p:cNvPr id="11" name="Rectangle 10">
            <a:extLst>
              <a:ext uri="{FF2B5EF4-FFF2-40B4-BE49-F238E27FC236}">
                <a16:creationId xmlns:a16="http://schemas.microsoft.com/office/drawing/2014/main" id="{4AC7ADBC-CB4C-4A4B-8501-4C1327ED733B}"/>
              </a:ext>
            </a:extLst>
          </p:cNvPr>
          <p:cNvSpPr/>
          <p:nvPr/>
        </p:nvSpPr>
        <p:spPr>
          <a:xfrm>
            <a:off x="9189718" y="1797372"/>
            <a:ext cx="1066800" cy="34356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Virgin</a:t>
            </a:r>
          </a:p>
          <a:p>
            <a:pPr algn="ctr"/>
            <a:r>
              <a:rPr lang="en-GB" sz="1400" dirty="0"/>
              <a:t>Media, </a:t>
            </a:r>
            <a:r>
              <a:rPr lang="en-GB" sz="1400" dirty="0" err="1"/>
              <a:t>Gigaclear</a:t>
            </a:r>
            <a:r>
              <a:rPr lang="en-GB" sz="1400" dirty="0"/>
              <a:t>, etc</a:t>
            </a:r>
          </a:p>
        </p:txBody>
      </p:sp>
      <p:sp>
        <p:nvSpPr>
          <p:cNvPr id="19" name="Rectangle 18">
            <a:extLst>
              <a:ext uri="{FF2B5EF4-FFF2-40B4-BE49-F238E27FC236}">
                <a16:creationId xmlns:a16="http://schemas.microsoft.com/office/drawing/2014/main" id="{E91AA475-592C-4DAE-8542-8D7A2177DEEF}"/>
              </a:ext>
            </a:extLst>
          </p:cNvPr>
          <p:cNvSpPr/>
          <p:nvPr/>
        </p:nvSpPr>
        <p:spPr>
          <a:xfrm>
            <a:off x="5646420" y="4165284"/>
            <a:ext cx="1066800" cy="10696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Most other</a:t>
            </a:r>
          </a:p>
          <a:p>
            <a:pPr algn="ctr"/>
            <a:r>
              <a:rPr lang="en-GB" sz="1400" dirty="0"/>
              <a:t>Highstreet ISPs</a:t>
            </a:r>
          </a:p>
        </p:txBody>
      </p:sp>
      <p:sp>
        <p:nvSpPr>
          <p:cNvPr id="21" name="Rectangle 20">
            <a:extLst>
              <a:ext uri="{FF2B5EF4-FFF2-40B4-BE49-F238E27FC236}">
                <a16:creationId xmlns:a16="http://schemas.microsoft.com/office/drawing/2014/main" id="{16B93DCE-3FFA-482D-931C-A75D5A4925DC}"/>
              </a:ext>
            </a:extLst>
          </p:cNvPr>
          <p:cNvSpPr/>
          <p:nvPr/>
        </p:nvSpPr>
        <p:spPr>
          <a:xfrm>
            <a:off x="4465319" y="1799276"/>
            <a:ext cx="3429001" cy="10696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Openreach</a:t>
            </a:r>
          </a:p>
        </p:txBody>
      </p:sp>
      <p:sp>
        <p:nvSpPr>
          <p:cNvPr id="23" name="Rectangle 22">
            <a:extLst>
              <a:ext uri="{FF2B5EF4-FFF2-40B4-BE49-F238E27FC236}">
                <a16:creationId xmlns:a16="http://schemas.microsoft.com/office/drawing/2014/main" id="{B874CCD2-30B1-454A-B939-AD70F9D63EF8}"/>
              </a:ext>
            </a:extLst>
          </p:cNvPr>
          <p:cNvSpPr/>
          <p:nvPr/>
        </p:nvSpPr>
        <p:spPr>
          <a:xfrm>
            <a:off x="4465319" y="2983708"/>
            <a:ext cx="2247897" cy="10696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BT Wholesale, TalkTalk Business Wholesale, etc</a:t>
            </a:r>
          </a:p>
        </p:txBody>
      </p:sp>
      <p:sp>
        <p:nvSpPr>
          <p:cNvPr id="25" name="Rectangle 24">
            <a:extLst>
              <a:ext uri="{FF2B5EF4-FFF2-40B4-BE49-F238E27FC236}">
                <a16:creationId xmlns:a16="http://schemas.microsoft.com/office/drawing/2014/main" id="{56E48B49-E46E-4529-A1C2-403029188CF5}"/>
              </a:ext>
            </a:extLst>
          </p:cNvPr>
          <p:cNvSpPr/>
          <p:nvPr/>
        </p:nvSpPr>
        <p:spPr>
          <a:xfrm>
            <a:off x="4465320" y="4165284"/>
            <a:ext cx="1066800" cy="10696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BT Retail</a:t>
            </a:r>
          </a:p>
        </p:txBody>
      </p:sp>
      <p:sp>
        <p:nvSpPr>
          <p:cNvPr id="31" name="Rectangle 30">
            <a:extLst>
              <a:ext uri="{FF2B5EF4-FFF2-40B4-BE49-F238E27FC236}">
                <a16:creationId xmlns:a16="http://schemas.microsoft.com/office/drawing/2014/main" id="{322A8E1F-1E6D-43B0-904C-BAE9E474F6C4}"/>
              </a:ext>
            </a:extLst>
          </p:cNvPr>
          <p:cNvSpPr/>
          <p:nvPr/>
        </p:nvSpPr>
        <p:spPr>
          <a:xfrm>
            <a:off x="6827520" y="2982280"/>
            <a:ext cx="1066800" cy="2252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TalkTalk</a:t>
            </a:r>
          </a:p>
        </p:txBody>
      </p:sp>
      <p:sp>
        <p:nvSpPr>
          <p:cNvPr id="35" name="Rectangle 34">
            <a:extLst>
              <a:ext uri="{FF2B5EF4-FFF2-40B4-BE49-F238E27FC236}">
                <a16:creationId xmlns:a16="http://schemas.microsoft.com/office/drawing/2014/main" id="{70B1736B-74C3-4972-9A7C-7A7A4E17E994}"/>
              </a:ext>
            </a:extLst>
          </p:cNvPr>
          <p:cNvSpPr/>
          <p:nvPr/>
        </p:nvSpPr>
        <p:spPr>
          <a:xfrm>
            <a:off x="8008621" y="1797372"/>
            <a:ext cx="1066800" cy="2252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OFNL etc.</a:t>
            </a:r>
          </a:p>
        </p:txBody>
      </p:sp>
      <p:sp>
        <p:nvSpPr>
          <p:cNvPr id="37" name="Rectangle 36">
            <a:extLst>
              <a:ext uri="{FF2B5EF4-FFF2-40B4-BE49-F238E27FC236}">
                <a16:creationId xmlns:a16="http://schemas.microsoft.com/office/drawing/2014/main" id="{3599FA2D-1123-4353-BC39-AD1805589AE5}"/>
              </a:ext>
            </a:extLst>
          </p:cNvPr>
          <p:cNvSpPr/>
          <p:nvPr/>
        </p:nvSpPr>
        <p:spPr>
          <a:xfrm>
            <a:off x="8008619" y="4163380"/>
            <a:ext cx="1066800" cy="10696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400" dirty="0"/>
              <a:t>More Highstreet  ISPs</a:t>
            </a:r>
          </a:p>
        </p:txBody>
      </p:sp>
      <p:pic>
        <p:nvPicPr>
          <p:cNvPr id="39" name="Picture 38" descr="Logo&#10;&#10;Description automatically generated">
            <a:extLst>
              <a:ext uri="{FF2B5EF4-FFF2-40B4-BE49-F238E27FC236}">
                <a16:creationId xmlns:a16="http://schemas.microsoft.com/office/drawing/2014/main" id="{8638C645-7BF1-41EE-99C4-0D8DE82A1E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40" name="TextBox 39">
            <a:extLst>
              <a:ext uri="{FF2B5EF4-FFF2-40B4-BE49-F238E27FC236}">
                <a16:creationId xmlns:a16="http://schemas.microsoft.com/office/drawing/2014/main" id="{DC1632E3-7006-4164-AAE6-6B9F3E1616A9}"/>
              </a:ext>
            </a:extLst>
          </p:cNvPr>
          <p:cNvSpPr txBox="1"/>
          <p:nvPr/>
        </p:nvSpPr>
        <p:spPr>
          <a:xfrm>
            <a:off x="1478280" y="5750883"/>
            <a:ext cx="1577676" cy="261610"/>
          </a:xfrm>
          <a:prstGeom prst="rect">
            <a:avLst/>
          </a:prstGeom>
          <a:noFill/>
        </p:spPr>
        <p:txBody>
          <a:bodyPr wrap="none" rtlCol="0">
            <a:spAutoFit/>
          </a:bodyPr>
          <a:lstStyle/>
          <a:p>
            <a:r>
              <a:rPr lang="en-GB" sz="1100" dirty="0"/>
              <a:t>(Broad stroke examples)</a:t>
            </a:r>
          </a:p>
        </p:txBody>
      </p:sp>
      <p:cxnSp>
        <p:nvCxnSpPr>
          <p:cNvPr id="45" name="Straight Connector 44">
            <a:extLst>
              <a:ext uri="{FF2B5EF4-FFF2-40B4-BE49-F238E27FC236}">
                <a16:creationId xmlns:a16="http://schemas.microsoft.com/office/drawing/2014/main" id="{F6AEC229-A0AE-40D8-8792-4525F8D9CD8B}"/>
              </a:ext>
            </a:extLst>
          </p:cNvPr>
          <p:cNvCxnSpPr>
            <a:cxnSpLocks/>
          </p:cNvCxnSpPr>
          <p:nvPr/>
        </p:nvCxnSpPr>
        <p:spPr>
          <a:xfrm>
            <a:off x="5593080" y="4163380"/>
            <a:ext cx="0" cy="1069656"/>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6F300D-515C-409F-B37E-44CDE7F269C2}"/>
              </a:ext>
            </a:extLst>
          </p:cNvPr>
          <p:cNvCxnSpPr>
            <a:cxnSpLocks/>
          </p:cNvCxnSpPr>
          <p:nvPr/>
        </p:nvCxnSpPr>
        <p:spPr>
          <a:xfrm>
            <a:off x="6774181" y="2982280"/>
            <a:ext cx="0" cy="2250756"/>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996A2C8-ABF1-42E6-83C6-33448B6B54AE}"/>
              </a:ext>
            </a:extLst>
          </p:cNvPr>
          <p:cNvCxnSpPr>
            <a:cxnSpLocks/>
          </p:cNvCxnSpPr>
          <p:nvPr/>
        </p:nvCxnSpPr>
        <p:spPr>
          <a:xfrm>
            <a:off x="7955280" y="1797372"/>
            <a:ext cx="0" cy="343566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9A84CED-6C47-421A-BE65-35AD2B8420F0}"/>
              </a:ext>
            </a:extLst>
          </p:cNvPr>
          <p:cNvCxnSpPr>
            <a:cxnSpLocks/>
          </p:cNvCxnSpPr>
          <p:nvPr/>
        </p:nvCxnSpPr>
        <p:spPr>
          <a:xfrm>
            <a:off x="9136379" y="1797372"/>
            <a:ext cx="0" cy="3435664"/>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435C2F1-B47E-4C50-8FEF-B5573F8A848D}"/>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546792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7265-BEBE-45A8-9422-D2FA81584CAB}"/>
              </a:ext>
            </a:extLst>
          </p:cNvPr>
          <p:cNvSpPr>
            <a:spLocks noGrp="1"/>
          </p:cNvSpPr>
          <p:nvPr>
            <p:ph type="title"/>
          </p:nvPr>
        </p:nvSpPr>
        <p:spPr/>
        <p:txBody>
          <a:bodyPr/>
          <a:lstStyle/>
          <a:p>
            <a:r>
              <a:rPr lang="en-GB" dirty="0">
                <a:latin typeface="Arquitecta Bold" panose="00000500000000000000" pitchFamily="50" charset="0"/>
              </a:rPr>
              <a:t>Choose</a:t>
            </a:r>
            <a:r>
              <a:rPr lang="en-GB" dirty="0"/>
              <a:t> </a:t>
            </a:r>
            <a:r>
              <a:rPr lang="en-GB" dirty="0">
                <a:latin typeface="Arquitecta Bold" panose="00000500000000000000" pitchFamily="50" charset="0"/>
              </a:rPr>
              <a:t>your layer</a:t>
            </a:r>
          </a:p>
        </p:txBody>
      </p:sp>
      <p:sp>
        <p:nvSpPr>
          <p:cNvPr id="3" name="Content Placeholder 2">
            <a:extLst>
              <a:ext uri="{FF2B5EF4-FFF2-40B4-BE49-F238E27FC236}">
                <a16:creationId xmlns:a16="http://schemas.microsoft.com/office/drawing/2014/main" id="{05D22679-09A8-4D61-9021-491B79350327}"/>
              </a:ext>
            </a:extLst>
          </p:cNvPr>
          <p:cNvSpPr>
            <a:spLocks noGrp="1"/>
          </p:cNvSpPr>
          <p:nvPr>
            <p:ph idx="1"/>
          </p:nvPr>
        </p:nvSpPr>
        <p:spPr/>
        <p:txBody>
          <a:bodyPr/>
          <a:lstStyle/>
          <a:p>
            <a:pPr marL="0" indent="0">
              <a:buNone/>
            </a:pPr>
            <a:r>
              <a:rPr lang="en-GB" dirty="0"/>
              <a:t>The further up that stack you choose to go, the more “difficult” your job will be and the more problems you’ll need to solve yourself.</a:t>
            </a:r>
          </a:p>
          <a:p>
            <a:pPr marL="0" indent="0">
              <a:buNone/>
            </a:pPr>
            <a:endParaRPr lang="en-GB" dirty="0"/>
          </a:p>
          <a:p>
            <a:pPr marL="0" indent="0">
              <a:buNone/>
            </a:pPr>
            <a:r>
              <a:rPr lang="en-GB" dirty="0"/>
              <a:t>But also the more control you’ll have over what you can do.</a:t>
            </a:r>
          </a:p>
        </p:txBody>
      </p:sp>
      <p:sp>
        <p:nvSpPr>
          <p:cNvPr id="5" name="TextBox 4">
            <a:extLst>
              <a:ext uri="{FF2B5EF4-FFF2-40B4-BE49-F238E27FC236}">
                <a16:creationId xmlns:a16="http://schemas.microsoft.com/office/drawing/2014/main" id="{FB42932A-9D04-4121-9D70-BDD4847AFAEA}"/>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1534663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On Openreach</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p:txBody>
          <a:bodyPr>
            <a:normAutofit/>
          </a:bodyPr>
          <a:lstStyle/>
          <a:p>
            <a:pPr marL="0" indent="0">
              <a:lnSpc>
                <a:spcPct val="100000"/>
              </a:lnSpc>
              <a:buNone/>
            </a:pPr>
            <a:r>
              <a:rPr lang="en-GB" dirty="0"/>
              <a:t>Openreach is a unique business in the UK.</a:t>
            </a:r>
          </a:p>
          <a:p>
            <a:pPr marL="0" indent="0">
              <a:lnSpc>
                <a:spcPct val="100000"/>
              </a:lnSpc>
              <a:buNone/>
            </a:pPr>
            <a:endParaRPr lang="en-GB" dirty="0"/>
          </a:p>
          <a:p>
            <a:pPr marL="0" indent="0">
              <a:lnSpc>
                <a:spcPct val="100000"/>
              </a:lnSpc>
              <a:buNone/>
            </a:pPr>
            <a:r>
              <a:rPr lang="en-GB" dirty="0"/>
              <a:t>OFCOM basically tell them:</a:t>
            </a:r>
          </a:p>
          <a:p>
            <a:pPr marL="0" indent="0">
              <a:lnSpc>
                <a:spcPct val="100000"/>
              </a:lnSpc>
              <a:buNone/>
            </a:pPr>
            <a:r>
              <a:rPr lang="en-GB" dirty="0"/>
              <a:t>“You can sell these products, for these prices, to these people”</a:t>
            </a:r>
          </a:p>
        </p:txBody>
      </p:sp>
      <p:pic>
        <p:nvPicPr>
          <p:cNvPr id="4" name="Picture 3" descr="Logo&#10;&#10;Description automatically generated">
            <a:extLst>
              <a:ext uri="{FF2B5EF4-FFF2-40B4-BE49-F238E27FC236}">
                <a16:creationId xmlns:a16="http://schemas.microsoft.com/office/drawing/2014/main" id="{9118E5E7-1A23-4360-9865-40F2C92F98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6" name="TextBox 5">
            <a:extLst>
              <a:ext uri="{FF2B5EF4-FFF2-40B4-BE49-F238E27FC236}">
                <a16:creationId xmlns:a16="http://schemas.microsoft.com/office/drawing/2014/main" id="{7CB35AB6-0E29-41BF-879F-0BA72551E115}"/>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291684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r>
              <a:rPr lang="en-GB" dirty="0">
                <a:latin typeface="Arquitecta Bold" panose="00000500000000000000" pitchFamily="50" charset="0"/>
              </a:rPr>
              <a:t>Our Day 1 Principles</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p:txBody>
          <a:bodyPr>
            <a:normAutofit/>
          </a:bodyPr>
          <a:lstStyle/>
          <a:p>
            <a:pPr marL="514350" indent="-514350">
              <a:lnSpc>
                <a:spcPct val="200000"/>
              </a:lnSpc>
              <a:buFont typeface="+mj-lt"/>
              <a:buAutoNum type="arabicPeriod"/>
            </a:pPr>
            <a:r>
              <a:rPr lang="en-GB" dirty="0"/>
              <a:t>As low level as we know we can, and are able to, at any time</a:t>
            </a:r>
          </a:p>
          <a:p>
            <a:pPr marL="514350" indent="-514350">
              <a:lnSpc>
                <a:spcPct val="200000"/>
              </a:lnSpc>
              <a:buFont typeface="+mj-lt"/>
              <a:buAutoNum type="arabicPeriod"/>
            </a:pPr>
            <a:r>
              <a:rPr lang="en-GB" dirty="0"/>
              <a:t>Scope tight, don’t over architect, don’t over fill</a:t>
            </a:r>
          </a:p>
          <a:p>
            <a:pPr marL="514350" indent="-514350">
              <a:lnSpc>
                <a:spcPct val="200000"/>
              </a:lnSpc>
              <a:buFont typeface="+mj-lt"/>
              <a:buAutoNum type="arabicPeriod"/>
            </a:pPr>
            <a:r>
              <a:rPr lang="en-GB" dirty="0"/>
              <a:t>No “me too”, do it our own way</a:t>
            </a:r>
          </a:p>
          <a:p>
            <a:pPr marL="514350" indent="-514350">
              <a:lnSpc>
                <a:spcPct val="100000"/>
              </a:lnSpc>
              <a:buFont typeface="+mj-lt"/>
              <a:buAutoNum type="arabicPeriod"/>
            </a:pPr>
            <a:endParaRPr lang="en-GB" dirty="0"/>
          </a:p>
        </p:txBody>
      </p:sp>
      <p:pic>
        <p:nvPicPr>
          <p:cNvPr id="4" name="Picture 3" descr="Logo&#10;&#10;Description automatically generated">
            <a:extLst>
              <a:ext uri="{FF2B5EF4-FFF2-40B4-BE49-F238E27FC236}">
                <a16:creationId xmlns:a16="http://schemas.microsoft.com/office/drawing/2014/main" id="{9DBDEE8C-090E-4244-ADD9-ECF9E04970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9" name="TextBox 8">
            <a:extLst>
              <a:ext uri="{FF2B5EF4-FFF2-40B4-BE49-F238E27FC236}">
                <a16:creationId xmlns:a16="http://schemas.microsoft.com/office/drawing/2014/main" id="{8DFFEA37-4D19-48F5-B36C-2BF55E9A373D}"/>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66167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55441-4E2E-48B3-9718-D73E58E4909C}"/>
              </a:ext>
            </a:extLst>
          </p:cNvPr>
          <p:cNvSpPr>
            <a:spLocks noGrp="1"/>
          </p:cNvSpPr>
          <p:nvPr>
            <p:ph type="title"/>
          </p:nvPr>
        </p:nvSpPr>
        <p:spPr/>
        <p:txBody>
          <a:bodyPr/>
          <a:lstStyle/>
          <a:p>
            <a:pPr>
              <a:spcAft>
                <a:spcPts val="800"/>
              </a:spcAft>
            </a:pPr>
            <a:r>
              <a:rPr lang="en-GB" dirty="0">
                <a:latin typeface="Arquitecta Bold" panose="00000500000000000000" pitchFamily="50" charset="0"/>
              </a:rPr>
              <a:t>Step 1: Become an OR customer</a:t>
            </a:r>
          </a:p>
        </p:txBody>
      </p:sp>
      <p:sp>
        <p:nvSpPr>
          <p:cNvPr id="3" name="Content Placeholder 2">
            <a:extLst>
              <a:ext uri="{FF2B5EF4-FFF2-40B4-BE49-F238E27FC236}">
                <a16:creationId xmlns:a16="http://schemas.microsoft.com/office/drawing/2014/main" id="{377E0B78-E584-4934-B9DA-7F0BA068512E}"/>
              </a:ext>
            </a:extLst>
          </p:cNvPr>
          <p:cNvSpPr>
            <a:spLocks noGrp="1"/>
          </p:cNvSpPr>
          <p:nvPr>
            <p:ph idx="1"/>
          </p:nvPr>
        </p:nvSpPr>
        <p:spPr/>
        <p:txBody>
          <a:bodyPr>
            <a:normAutofit/>
          </a:bodyPr>
          <a:lstStyle/>
          <a:p>
            <a:pPr marL="514350" indent="-514350">
              <a:lnSpc>
                <a:spcPct val="200000"/>
              </a:lnSpc>
              <a:buFont typeface="+mj-lt"/>
              <a:buAutoNum type="arabicPeriod"/>
            </a:pPr>
            <a:r>
              <a:rPr lang="en-GB" dirty="0"/>
              <a:t>Get someone to reply to an email or pick up the phone</a:t>
            </a:r>
          </a:p>
          <a:p>
            <a:pPr marL="514350" indent="-514350">
              <a:lnSpc>
                <a:spcPct val="200000"/>
              </a:lnSpc>
              <a:buFont typeface="+mj-lt"/>
              <a:buAutoNum type="arabicPeriod"/>
            </a:pPr>
            <a:r>
              <a:rPr lang="en-GB" dirty="0"/>
              <a:t>Utter the correct magical word (“Establish”)</a:t>
            </a:r>
          </a:p>
        </p:txBody>
      </p:sp>
      <p:pic>
        <p:nvPicPr>
          <p:cNvPr id="4" name="Picture 3" descr="Logo&#10;&#10;Description automatically generated">
            <a:extLst>
              <a:ext uri="{FF2B5EF4-FFF2-40B4-BE49-F238E27FC236}">
                <a16:creationId xmlns:a16="http://schemas.microsoft.com/office/drawing/2014/main" id="{9118E5E7-1A23-4360-9865-40F2C92F98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79" b="89951" l="9986" r="90268">
                        <a14:foregroundMark x1="39154" y1="35869" x2="39154" y2="35869"/>
                        <a14:foregroundMark x1="53935" y1="31333" x2="53935" y2="31333"/>
                        <a14:foregroundMark x1="61551" y1="30147" x2="61551" y2="30147"/>
                        <a14:foregroundMark x1="24147" y1="35869" x2="24147" y2="35869"/>
                        <a14:foregroundMark x1="23695" y1="53036" x2="23695" y2="53036"/>
                        <a14:foregroundMark x1="26008" y1="29030" x2="14697" y2="37055"/>
                        <a14:foregroundMark x1="14697" y1="37055" x2="10296" y2="65457"/>
                        <a14:foregroundMark x1="10296" y1="65457" x2="20677" y2="81996"/>
                        <a14:foregroundMark x1="20677" y1="81996" x2="58138" y2="75297"/>
                        <a14:foregroundMark x1="58138" y1="75297" x2="71848" y2="75297"/>
                        <a14:foregroundMark x1="71848" y1="75297" x2="83611" y2="75087"/>
                        <a14:foregroundMark x1="83611" y1="75087" x2="90268" y2="48430"/>
                        <a14:foregroundMark x1="90268" y1="48430" x2="84993" y2="22401"/>
                        <a14:foregroundMark x1="84993" y1="22401" x2="31904" y2="19679"/>
                        <a14:foregroundMark x1="31904" y1="19679" x2="20649" y2="27285"/>
                        <a14:foregroundMark x1="20649" y1="27285" x2="20226" y2="36427"/>
                        <a14:foregroundMark x1="29450" y1="39288" x2="35148" y2="66923"/>
                        <a14:foregroundMark x1="35148" y1="66923" x2="56841" y2="43336"/>
                        <a14:foregroundMark x1="56841" y1="43336" x2="67814" y2="59735"/>
                        <a14:foregroundMark x1="67814" y1="59735" x2="77715" y2="47313"/>
                      </a14:backgroundRemoval>
                    </a14:imgEffect>
                  </a14:imgLayer>
                </a14:imgProps>
              </a:ext>
              <a:ext uri="{28A0092B-C50C-407E-A947-70E740481C1C}">
                <a14:useLocalDpi xmlns:a14="http://schemas.microsoft.com/office/drawing/2010/main" val="0"/>
              </a:ext>
            </a:extLst>
          </a:blip>
          <a:stretch>
            <a:fillRect/>
          </a:stretch>
        </p:blipFill>
        <p:spPr>
          <a:xfrm>
            <a:off x="9547086" y="237489"/>
            <a:ext cx="2272297" cy="918534"/>
          </a:xfrm>
          <a:prstGeom prst="rect">
            <a:avLst/>
          </a:prstGeom>
        </p:spPr>
      </p:pic>
      <p:sp>
        <p:nvSpPr>
          <p:cNvPr id="8" name="TextBox 7">
            <a:extLst>
              <a:ext uri="{FF2B5EF4-FFF2-40B4-BE49-F238E27FC236}">
                <a16:creationId xmlns:a16="http://schemas.microsoft.com/office/drawing/2014/main" id="{B150063F-09C2-46D2-9868-4C0BE9049EEA}"/>
              </a:ext>
            </a:extLst>
          </p:cNvPr>
          <p:cNvSpPr txBox="1"/>
          <p:nvPr/>
        </p:nvSpPr>
        <p:spPr>
          <a:xfrm>
            <a:off x="0" y="6476661"/>
            <a:ext cx="6094562" cy="369332"/>
          </a:xfrm>
          <a:prstGeom prst="rect">
            <a:avLst/>
          </a:prstGeom>
          <a:noFill/>
        </p:spPr>
        <p:txBody>
          <a:bodyPr wrap="square">
            <a:spAutoFit/>
          </a:bodyPr>
          <a:lstStyle/>
          <a:p>
            <a:r>
              <a:rPr lang="en-GB" dirty="0"/>
              <a:t>https://1310.io/</a:t>
            </a:r>
          </a:p>
        </p:txBody>
      </p:sp>
    </p:spTree>
    <p:extLst>
      <p:ext uri="{BB962C8B-B14F-4D97-AF65-F5344CB8AC3E}">
        <p14:creationId xmlns:p14="http://schemas.microsoft.com/office/powerpoint/2010/main" val="3731347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9CB0CB2AC6C5458B684CAEEAA6EE56" ma:contentTypeVersion="7" ma:contentTypeDescription="Create a new document." ma:contentTypeScope="" ma:versionID="3bb15fbd1b7d0f9bed9dfa5138aa9307">
  <xsd:schema xmlns:xsd="http://www.w3.org/2001/XMLSchema" xmlns:xs="http://www.w3.org/2001/XMLSchema" xmlns:p="http://schemas.microsoft.com/office/2006/metadata/properties" xmlns:ns3="82063118-bccc-4231-b96b-6a0916332eb6" xmlns:ns4="20a2b3eb-dfb8-4814-b9b8-287ca0ba7b0b" targetNamespace="http://schemas.microsoft.com/office/2006/metadata/properties" ma:root="true" ma:fieldsID="4527515732a82c266161e0e2eaa6562b" ns3:_="" ns4:_="">
    <xsd:import namespace="82063118-bccc-4231-b96b-6a0916332eb6"/>
    <xsd:import namespace="20a2b3eb-dfb8-4814-b9b8-287ca0ba7b0b"/>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63118-bccc-4231-b96b-6a0916332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a2b3eb-dfb8-4814-b9b8-287ca0ba7b0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491F41-4F68-4B01-B198-6E116C888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063118-bccc-4231-b96b-6a0916332eb6"/>
    <ds:schemaRef ds:uri="20a2b3eb-dfb8-4814-b9b8-287ca0ba7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99FE10-CAB5-4C3D-A22C-B2B8C8431A3B}">
  <ds:schemaRefs>
    <ds:schemaRef ds:uri="http://schemas.microsoft.com/sharepoint/v3/contenttype/forms"/>
  </ds:schemaRefs>
</ds:datastoreItem>
</file>

<file path=customXml/itemProps3.xml><?xml version="1.0" encoding="utf-8"?>
<ds:datastoreItem xmlns:ds="http://schemas.openxmlformats.org/officeDocument/2006/customXml" ds:itemID="{016FD129-67D3-44B1-AFE5-10EFEE6918CF}">
  <ds:schemaRefs>
    <ds:schemaRef ds:uri="http://purl.org/dc/terms/"/>
    <ds:schemaRef ds:uri="http://schemas.openxmlformats.org/package/2006/metadata/core-properties"/>
    <ds:schemaRef ds:uri="20a2b3eb-dfb8-4814-b9b8-287ca0ba7b0b"/>
    <ds:schemaRef ds:uri="http://schemas.microsoft.com/office/2006/documentManagement/types"/>
    <ds:schemaRef ds:uri="http://schemas.microsoft.com/office/infopath/2007/PartnerControls"/>
    <ds:schemaRef ds:uri="http://purl.org/dc/elements/1.1/"/>
    <ds:schemaRef ds:uri="http://schemas.microsoft.com/office/2006/metadata/properties"/>
    <ds:schemaRef ds:uri="82063118-bccc-4231-b96b-6a0916332eb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729</TotalTime>
  <Words>3292</Words>
  <Application>Microsoft Office PowerPoint</Application>
  <PresentationFormat>Widescreen</PresentationFormat>
  <Paragraphs>506</Paragraphs>
  <Slides>33</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Arquitecta Bold</vt:lpstr>
      <vt:lpstr>Calibri</vt:lpstr>
      <vt:lpstr>Calibri Light</vt:lpstr>
      <vt:lpstr>Office Theme</vt:lpstr>
      <vt:lpstr>From zero to unbundled</vt:lpstr>
      <vt:lpstr>Who am I?</vt:lpstr>
      <vt:lpstr>What is 1310?</vt:lpstr>
      <vt:lpstr>How did this start?</vt:lpstr>
      <vt:lpstr>Refresher on the UK market</vt:lpstr>
      <vt:lpstr>Choose your layer</vt:lpstr>
      <vt:lpstr>On Openreach</vt:lpstr>
      <vt:lpstr>Our Day 1 Principles</vt:lpstr>
      <vt:lpstr>Step 1: Become an OR customer</vt:lpstr>
      <vt:lpstr>Step 2: Establish for a product</vt:lpstr>
      <vt:lpstr>Step 2: Establish for a product</vt:lpstr>
      <vt:lpstr>What products?</vt:lpstr>
      <vt:lpstr>What products?</vt:lpstr>
      <vt:lpstr>Access Locate</vt:lpstr>
      <vt:lpstr>Side note: BASOL and iDesk</vt:lpstr>
      <vt:lpstr>Access Locate</vt:lpstr>
      <vt:lpstr>Ethernet</vt:lpstr>
      <vt:lpstr>EAD</vt:lpstr>
      <vt:lpstr>Success</vt:lpstr>
      <vt:lpstr>Backhaul Options - Openreach</vt:lpstr>
      <vt:lpstr>Backhaul Options - Others</vt:lpstr>
      <vt:lpstr>What next?</vt:lpstr>
      <vt:lpstr>TR-101</vt:lpstr>
      <vt:lpstr>GEA</vt:lpstr>
      <vt:lpstr>GEA</vt:lpstr>
      <vt:lpstr>PPPoE and DHCP</vt:lpstr>
      <vt:lpstr>GEA Cablelink</vt:lpstr>
      <vt:lpstr>Tools</vt:lpstr>
      <vt:lpstr>Openreach Pros &amp; Cons</vt:lpstr>
      <vt:lpstr>What does it all cost?</vt:lpstr>
      <vt:lpstr>Tips</vt:lpstr>
      <vt:lpstr>The Future</vt:lpstr>
      <vt:lpstr>Want to know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so far</dc:title>
  <dc:creator>Simon Green</dc:creator>
  <cp:lastModifiedBy>Simon Green</cp:lastModifiedBy>
  <cp:revision>4</cp:revision>
  <dcterms:created xsi:type="dcterms:W3CDTF">2020-10-23T13:59:50Z</dcterms:created>
  <dcterms:modified xsi:type="dcterms:W3CDTF">2020-11-02T13:23:53Z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0x010100789CB0CB2AC6C5458B684CAEEAA6EE56</vt:lpwstr>
  </property>
</Properties>
</file>