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24384000" cy="13716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Source Sans Pro"/>
              </a:rPr>
              <a:t>Click to move the slide</a:t>
            </a:r>
            <a:endParaRPr b="0" lang="en-US" sz="4400" spc="-1" strike="noStrike">
              <a:latin typeface="Source Sans Pro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1B035DD-5E37-430B-9DC6-30F6E273135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"/>
          <p:cNvSpPr/>
          <p:nvPr/>
        </p:nvSpPr>
        <p:spPr>
          <a:xfrm>
            <a:off x="1295280" y="754560"/>
            <a:ext cx="5181480" cy="3771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2066544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859040" y="7995600"/>
            <a:ext cx="2066544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859040" y="799560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2448440" y="799560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845920" y="384048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5832800" y="384048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859040" y="799560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8845920" y="799560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5832800" y="799560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859040" y="3840480"/>
            <a:ext cx="20665440" cy="795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2066544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080" y="547200"/>
            <a:ext cx="16000920" cy="10614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859040" y="799560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859040" y="3840480"/>
            <a:ext cx="20665440" cy="795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2448440" y="799560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859040" y="7995600"/>
            <a:ext cx="2066544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2066544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859040" y="7995600"/>
            <a:ext cx="2066544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859040" y="799560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2448440" y="799560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845920" y="384048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5832800" y="384048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859040" y="799560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8845920" y="799560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5832800" y="799560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859040" y="3840480"/>
            <a:ext cx="20665440" cy="795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2066544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2066544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1080" y="547200"/>
            <a:ext cx="16000920" cy="10614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1859040" y="799560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12448440" y="799560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1859040" y="7995600"/>
            <a:ext cx="2066544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2066544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859040" y="7995600"/>
            <a:ext cx="2066544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1859040" y="799560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12448440" y="799560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8845920" y="384048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5832800" y="384048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1859040" y="799560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8845920" y="799560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15832800" y="7995600"/>
            <a:ext cx="6653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080" y="547200"/>
            <a:ext cx="16000920" cy="10614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859040" y="799560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448440" y="799560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8000" spc="-1" strike="noStrike">
              <a:latin typeface="Source Sans Pro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2448440" y="3840480"/>
            <a:ext cx="100846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859040" y="7995600"/>
            <a:ext cx="2066544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600" spc="-1" strike="noStrike">
              <a:latin typeface="Source Sans Pro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1" lang="en-US" sz="8000" spc="-1" strike="noStrike">
                <a:latin typeface="Source Sans Pro"/>
              </a:rPr>
              <a:t>Click to edit the title text format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9391320" cy="178920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" name="" descr=""/>
          <p:cNvPicPr/>
          <p:nvPr/>
        </p:nvPicPr>
        <p:blipFill>
          <a:blip r:embed="rId3"/>
          <a:stretch/>
        </p:blipFill>
        <p:spPr>
          <a:xfrm>
            <a:off x="21762720" y="55440"/>
            <a:ext cx="2743200" cy="27432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8000" spc="-1" strike="noStrike">
                <a:latin typeface="Source Sans Pro"/>
              </a:rPr>
              <a:t>Click to edit the title text format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20665440" cy="7955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</a:rPr>
              <a:t>Click to edit the outline text format</a:t>
            </a:r>
            <a:endParaRPr b="0" lang="en-US" sz="66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latin typeface="Source Sans Pro"/>
              </a:rPr>
              <a:t>Second Outline Level</a:t>
            </a:r>
            <a:endParaRPr b="0" lang="en-US" sz="6000" spc="-1" strike="noStrike">
              <a:latin typeface="Source Sans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Third Outline Level</a:t>
            </a:r>
            <a:endParaRPr b="0" lang="en-US" sz="4800" spc="-1" strike="noStrike">
              <a:latin typeface="Source Sans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latin typeface="Source Sans Pro"/>
              </a:rPr>
              <a:t>Fourth Outline Level</a:t>
            </a:r>
            <a:endParaRPr b="0" lang="en-US" sz="3600" spc="-1" strike="noStrike">
              <a:latin typeface="Source Sans Pr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Source Sans Pro"/>
              </a:rPr>
              <a:t>Fifth Outline Level</a:t>
            </a:r>
            <a:endParaRPr b="0" lang="en-US" sz="3600" spc="-1" strike="noStrike">
              <a:latin typeface="Source Sans Pr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Source Sans Pro"/>
              </a:rPr>
              <a:t>Sixth Outline Level</a:t>
            </a:r>
            <a:endParaRPr b="0" lang="en-US" sz="3600" spc="-1" strike="noStrike">
              <a:latin typeface="Source Sans Pr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Source Sans Pro"/>
              </a:rPr>
              <a:t>Seventh Outline Level</a:t>
            </a:r>
            <a:endParaRPr b="0" lang="en-US" sz="3600" spc="-1" strike="noStrike"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Source Sans Pro"/>
              </a:rPr>
              <a:t>Click to edit the title text format</a:t>
            </a:r>
            <a:endParaRPr b="0" lang="en-US" sz="4400" spc="-1" strike="noStrike">
              <a:latin typeface="Source Sans Pro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Source Sans Pro"/>
              </a:rPr>
              <a:t>Click to edit the outline text format</a:t>
            </a:r>
            <a:endParaRPr b="0" lang="en-US" sz="3200" spc="-1" strike="noStrike">
              <a:latin typeface="Source Sans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Source Sans Pro"/>
              </a:rPr>
              <a:t>Second Outline Level</a:t>
            </a:r>
            <a:endParaRPr b="0" lang="en-US" sz="2800" spc="-1" strike="noStrike">
              <a:latin typeface="Source Sans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Source Sans Pro"/>
              </a:rPr>
              <a:t>Third Outline Level</a:t>
            </a:r>
            <a:endParaRPr b="0" lang="en-US" sz="2400" spc="-1" strike="noStrike">
              <a:latin typeface="Source Sans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Source Sans Pro"/>
              </a:rPr>
              <a:t>Fourth Outline Level</a:t>
            </a:r>
            <a:endParaRPr b="0" lang="en-US" sz="2000" spc="-1" strike="noStrike">
              <a:latin typeface="Source Sans Pr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Source Sans Pro"/>
              </a:rPr>
              <a:t>Fifth Outline Level</a:t>
            </a:r>
            <a:endParaRPr b="0" lang="en-US" sz="2000" spc="-1" strike="noStrike">
              <a:latin typeface="Source Sans Pr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Source Sans Pro"/>
              </a:rPr>
              <a:t>Sixth Outline Level</a:t>
            </a:r>
            <a:endParaRPr b="0" lang="en-US" sz="2000" spc="-1" strike="noStrike">
              <a:latin typeface="Source Sans Pr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Source Sans Pro"/>
              </a:rPr>
              <a:t>Seventh Outline Level</a:t>
            </a:r>
            <a:endParaRPr b="0" lang="en-US" sz="2000" spc="-1" strike="noStrike">
              <a:latin typeface="Source Sans Pro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1218960" y="12495240"/>
            <a:ext cx="5680800" cy="945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8339040" y="12495240"/>
            <a:ext cx="7729200" cy="945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17483040" y="12495240"/>
            <a:ext cx="5680800" cy="945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39D8AC8E-91AA-4B93-B961-996BAF995B7A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>
            <a:off x="1105920" y="21960"/>
            <a:ext cx="5418000" cy="132588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3640" rIns="53640" tIns="53640" bIns="5364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8000" spc="-1" strike="noStrike">
                <a:solidFill>
                  <a:srgbClr val="1e2656"/>
                </a:solidFill>
                <a:latin typeface="Arial"/>
                <a:ea typeface="Arial"/>
              </a:rPr>
              <a:t>#UKNOF49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8973000" y="10055160"/>
            <a:ext cx="6437520" cy="96048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3640" rIns="53640" tIns="53640" bIns="53640" anchor="ctr">
            <a:spAutoFit/>
          </a:bodyPr>
          <a:p>
            <a:pPr algn="ctr">
              <a:lnSpc>
                <a:spcPct val="100000"/>
              </a:lnSpc>
            </a:pPr>
            <a:r>
              <a:rPr b="1" i="1" lang="en-US" sz="5600" spc="-1" strike="noStrike">
                <a:solidFill>
                  <a:srgbClr val="1e2656"/>
                </a:solidFill>
                <a:latin typeface="Arial"/>
                <a:ea typeface="Arial"/>
              </a:rPr>
              <a:t>https://uknof.uk/49</a:t>
            </a:r>
            <a:endParaRPr b="0" lang="en-US" sz="5600" spc="-1" strike="noStrike">
              <a:latin typeface="Arial"/>
            </a:endParaRPr>
          </a:p>
        </p:txBody>
      </p:sp>
      <p:grpSp>
        <p:nvGrpSpPr>
          <p:cNvPr id="126" name=""/>
          <p:cNvGrpSpPr/>
          <p:nvPr/>
        </p:nvGrpSpPr>
        <p:grpSpPr>
          <a:xfrm>
            <a:off x="7261560" y="2629440"/>
            <a:ext cx="9860400" cy="2471040"/>
            <a:chOff x="7261560" y="2629440"/>
            <a:chExt cx="9860400" cy="2471040"/>
          </a:xfrm>
        </p:grpSpPr>
        <p:sp>
          <p:nvSpPr>
            <p:cNvPr id="127" name=""/>
            <p:cNvSpPr/>
            <p:nvPr/>
          </p:nvSpPr>
          <p:spPr>
            <a:xfrm>
              <a:off x="7261560" y="2629440"/>
              <a:ext cx="9860400" cy="1209240"/>
            </a:xfrm>
            <a:custGeom>
              <a:avLst/>
              <a:gdLst/>
              <a:ahLst/>
              <a:rect l="0" t="0" r="r" b="b"/>
              <a:pathLst>
                <a:path w="27392" h="3361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3" y="0"/>
                    <a:pt x="2" y="1"/>
                  </a:cubicBezTo>
                  <a:lnTo>
                    <a:pt x="1" y="2"/>
                  </a:lnTo>
                  <a:cubicBezTo>
                    <a:pt x="0" y="3"/>
                    <a:pt x="0" y="4"/>
                    <a:pt x="0" y="4"/>
                  </a:cubicBezTo>
                  <a:lnTo>
                    <a:pt x="0" y="3355"/>
                  </a:lnTo>
                  <a:lnTo>
                    <a:pt x="0" y="3356"/>
                  </a:lnTo>
                  <a:cubicBezTo>
                    <a:pt x="0" y="3356"/>
                    <a:pt x="0" y="3357"/>
                    <a:pt x="1" y="3358"/>
                  </a:cubicBezTo>
                  <a:lnTo>
                    <a:pt x="2" y="3359"/>
                  </a:lnTo>
                  <a:cubicBezTo>
                    <a:pt x="3" y="3360"/>
                    <a:pt x="4" y="3360"/>
                    <a:pt x="4" y="3360"/>
                  </a:cubicBezTo>
                  <a:lnTo>
                    <a:pt x="27386" y="3360"/>
                  </a:lnTo>
                  <a:lnTo>
                    <a:pt x="27387" y="3360"/>
                  </a:lnTo>
                  <a:cubicBezTo>
                    <a:pt x="27387" y="3360"/>
                    <a:pt x="27388" y="3360"/>
                    <a:pt x="27389" y="3359"/>
                  </a:cubicBezTo>
                  <a:lnTo>
                    <a:pt x="27390" y="3358"/>
                  </a:lnTo>
                  <a:cubicBezTo>
                    <a:pt x="27391" y="3357"/>
                    <a:pt x="27391" y="3356"/>
                    <a:pt x="27391" y="3356"/>
                  </a:cubicBezTo>
                  <a:lnTo>
                    <a:pt x="27391" y="4"/>
                  </a:lnTo>
                  <a:lnTo>
                    <a:pt x="27391" y="4"/>
                  </a:lnTo>
                  <a:lnTo>
                    <a:pt x="27391" y="4"/>
                  </a:lnTo>
                  <a:cubicBezTo>
                    <a:pt x="27391" y="4"/>
                    <a:pt x="27391" y="3"/>
                    <a:pt x="27390" y="2"/>
                  </a:cubicBezTo>
                  <a:lnTo>
                    <a:pt x="27389" y="1"/>
                  </a:lnTo>
                  <a:cubicBezTo>
                    <a:pt x="27388" y="0"/>
                    <a:pt x="27387" y="0"/>
                    <a:pt x="27387" y="0"/>
                  </a:cubicBezTo>
                  <a:lnTo>
                    <a:pt x="4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" name=""/>
            <p:cNvSpPr/>
            <p:nvPr/>
          </p:nvSpPr>
          <p:spPr>
            <a:xfrm>
              <a:off x="8987760" y="2629440"/>
              <a:ext cx="6460920" cy="2471040"/>
            </a:xfrm>
            <a:custGeom>
              <a:avLst/>
              <a:gdLst/>
              <a:ahLst/>
              <a:rect l="0" t="0" r="r" b="b"/>
              <a:pathLst>
                <a:path w="17949" h="6866">
                  <a:moveTo>
                    <a:pt x="8" y="0"/>
                  </a:moveTo>
                  <a:lnTo>
                    <a:pt x="9" y="0"/>
                  </a:lnTo>
                  <a:cubicBezTo>
                    <a:pt x="7" y="0"/>
                    <a:pt x="6" y="0"/>
                    <a:pt x="4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6"/>
                    <a:pt x="0" y="7"/>
                    <a:pt x="0" y="9"/>
                  </a:cubicBezTo>
                  <a:lnTo>
                    <a:pt x="0" y="6856"/>
                  </a:lnTo>
                  <a:lnTo>
                    <a:pt x="0" y="6856"/>
                  </a:lnTo>
                  <a:cubicBezTo>
                    <a:pt x="0" y="6858"/>
                    <a:pt x="0" y="6859"/>
                    <a:pt x="1" y="6861"/>
                  </a:cubicBezTo>
                  <a:cubicBezTo>
                    <a:pt x="2" y="6862"/>
                    <a:pt x="3" y="6863"/>
                    <a:pt x="4" y="6864"/>
                  </a:cubicBezTo>
                  <a:cubicBezTo>
                    <a:pt x="6" y="6865"/>
                    <a:pt x="7" y="6865"/>
                    <a:pt x="9" y="6865"/>
                  </a:cubicBezTo>
                  <a:lnTo>
                    <a:pt x="17939" y="6865"/>
                  </a:lnTo>
                  <a:lnTo>
                    <a:pt x="17939" y="6865"/>
                  </a:lnTo>
                  <a:cubicBezTo>
                    <a:pt x="17941" y="6865"/>
                    <a:pt x="17942" y="6865"/>
                    <a:pt x="17944" y="6864"/>
                  </a:cubicBezTo>
                  <a:cubicBezTo>
                    <a:pt x="17945" y="6863"/>
                    <a:pt x="17946" y="6862"/>
                    <a:pt x="17947" y="6861"/>
                  </a:cubicBezTo>
                  <a:cubicBezTo>
                    <a:pt x="17948" y="6859"/>
                    <a:pt x="17948" y="6858"/>
                    <a:pt x="17948" y="6856"/>
                  </a:cubicBezTo>
                  <a:lnTo>
                    <a:pt x="17948" y="8"/>
                  </a:lnTo>
                  <a:lnTo>
                    <a:pt x="17948" y="9"/>
                  </a:lnTo>
                  <a:lnTo>
                    <a:pt x="17948" y="9"/>
                  </a:lnTo>
                  <a:cubicBezTo>
                    <a:pt x="17948" y="7"/>
                    <a:pt x="17948" y="6"/>
                    <a:pt x="17947" y="4"/>
                  </a:cubicBezTo>
                  <a:cubicBezTo>
                    <a:pt x="17946" y="3"/>
                    <a:pt x="17945" y="2"/>
                    <a:pt x="17944" y="1"/>
                  </a:cubicBezTo>
                  <a:cubicBezTo>
                    <a:pt x="17942" y="0"/>
                    <a:pt x="17941" y="0"/>
                    <a:pt x="17939" y="0"/>
                  </a:cubicBezTo>
                  <a:lnTo>
                    <a:pt x="8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lnSpc>
                  <a:spcPct val="93000"/>
                </a:lnSpc>
              </a:pPr>
              <a:r>
                <a:rPr b="1" lang="en-GB" sz="8000" spc="-1" strike="noStrike">
                  <a:solidFill>
                    <a:srgbClr val="1e2656"/>
                  </a:solidFill>
                  <a:latin typeface="Source Sans Pro"/>
                </a:rPr>
                <a:t>Welcome</a:t>
              </a:r>
              <a:br/>
              <a:r>
                <a:rPr b="1" lang="en-GB" sz="8000" spc="-1" strike="noStrike">
                  <a:solidFill>
                    <a:srgbClr val="1e2656"/>
                  </a:solidFill>
                  <a:latin typeface="Source Sans Pro"/>
                </a:rPr>
                <a:t>&amp; Information</a:t>
              </a:r>
              <a:endParaRPr b="0" lang="en-US" sz="8000" spc="-1" strike="noStrike">
                <a:solidFill>
                  <a:srgbClr val="1e2656"/>
                </a:solidFill>
                <a:latin typeface="Source Sans Pro"/>
              </a:endParaRPr>
            </a:p>
          </p:txBody>
        </p:sp>
      </p:grpSp>
      <p:sp>
        <p:nvSpPr>
          <p:cNvPr id="129" name=""/>
          <p:cNvSpPr/>
          <p:nvPr/>
        </p:nvSpPr>
        <p:spPr>
          <a:xfrm>
            <a:off x="8168400" y="6024600"/>
            <a:ext cx="8046720" cy="239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en-GB" sz="7200" spc="-1" strike="noStrike">
                <a:solidFill>
                  <a:srgbClr val="1e2656"/>
                </a:solidFill>
                <a:latin typeface="Source Sans Pro"/>
              </a:rPr>
              <a:t>Keith Mitchell</a:t>
            </a:r>
            <a:endParaRPr b="0" lang="en-US" sz="7200" spc="-1" strike="noStrike">
              <a:solidFill>
                <a:srgbClr val="1e2656"/>
              </a:solidFill>
              <a:latin typeface="Source Sans Pro"/>
            </a:endParaRPr>
          </a:p>
          <a:p>
            <a:pPr algn="ctr">
              <a:lnSpc>
                <a:spcPct val="100000"/>
              </a:lnSpc>
            </a:pPr>
            <a:r>
              <a:rPr b="1" lang="en-GB" sz="7200" spc="-1" strike="noStrike">
                <a:solidFill>
                  <a:srgbClr val="1e2656"/>
                </a:solidFill>
                <a:latin typeface="Source Sans Pro"/>
              </a:rPr>
              <a:t>UKNOF</a:t>
            </a:r>
            <a:endParaRPr b="0" lang="en-US" sz="7200" spc="-1" strike="noStrike">
              <a:solidFill>
                <a:srgbClr val="1e2656"/>
              </a:solidFill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 txBox="1"/>
          <p:nvPr/>
        </p:nvSpPr>
        <p:spPr>
          <a:xfrm>
            <a:off x="0" y="547200"/>
            <a:ext cx="1179576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8000" spc="-1" strike="noStrike">
                <a:latin typeface="Source Sans Pro"/>
              </a:rPr>
              <a:t>wrap-up, future meetings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148" name=""/>
          <p:cNvSpPr txBox="1"/>
          <p:nvPr/>
        </p:nvSpPr>
        <p:spPr>
          <a:xfrm>
            <a:off x="1554480" y="2137320"/>
            <a:ext cx="20848320" cy="110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118800"/>
                <a:tab algn="l" pos="568080"/>
                <a:tab algn="l" pos="1017360"/>
                <a:tab algn="l" pos="1466640"/>
                <a:tab algn="l" pos="1915920"/>
                <a:tab algn="l" pos="2365200"/>
                <a:tab algn="l" pos="2814480"/>
                <a:tab algn="l" pos="3263760"/>
                <a:tab algn="l" pos="3713040"/>
                <a:tab algn="l" pos="4162320"/>
                <a:tab algn="l" pos="4611600"/>
                <a:tab algn="l" pos="5060880"/>
                <a:tab algn="l" pos="5510160"/>
                <a:tab algn="l" pos="5959440"/>
                <a:tab algn="l" pos="6408720"/>
                <a:tab algn="l" pos="6858000"/>
                <a:tab algn="l" pos="7306920"/>
                <a:tab algn="l" pos="7756200"/>
                <a:tab algn="l" pos="8205480"/>
                <a:tab algn="l" pos="8654760"/>
              </a:tabLst>
            </a:pPr>
            <a:endParaRPr b="0" lang="en-US" sz="6600" spc="-1" strike="noStrike">
              <a:latin typeface="Source Sans Pro"/>
            </a:endParaRPr>
          </a:p>
          <a:p>
            <a:pPr marL="3636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118800"/>
                <a:tab algn="l" pos="568080"/>
                <a:tab algn="l" pos="1017360"/>
                <a:tab algn="l" pos="1466640"/>
                <a:tab algn="l" pos="1915920"/>
                <a:tab algn="l" pos="2365200"/>
                <a:tab algn="l" pos="2814480"/>
                <a:tab algn="l" pos="3263760"/>
                <a:tab algn="l" pos="3713040"/>
                <a:tab algn="l" pos="4162320"/>
                <a:tab algn="l" pos="4611600"/>
                <a:tab algn="l" pos="5060880"/>
                <a:tab algn="l" pos="5510160"/>
                <a:tab algn="l" pos="5959440"/>
                <a:tab algn="l" pos="6408720"/>
                <a:tab algn="l" pos="6858000"/>
                <a:tab algn="l" pos="7306920"/>
                <a:tab algn="l" pos="7756200"/>
                <a:tab algn="l" pos="8205480"/>
                <a:tab algn="l" pos="8654760"/>
              </a:tabLst>
            </a:pPr>
            <a:r>
              <a:rPr b="1" lang="en-GB" sz="6000" spc="-1" strike="noStrike">
                <a:latin typeface="Source Sans Pro"/>
                <a:ea typeface="Droid Sans Fallback"/>
              </a:rPr>
              <a:t>Meeting feedback: </a:t>
            </a:r>
            <a:r>
              <a:rPr b="1" lang="en-GB" sz="6000" spc="-1" strike="noStrike">
                <a:latin typeface="Source Sans Pro"/>
                <a:ea typeface="Droid Sans Fallback"/>
              </a:rPr>
              <a:t>	</a:t>
            </a:r>
            <a:r>
              <a:rPr b="1" lang="en-GB" sz="6000" spc="-1" strike="noStrike">
                <a:latin typeface="Source Sans Pro"/>
                <a:ea typeface="Droid Sans Fallback"/>
              </a:rPr>
              <a:t>	</a:t>
            </a:r>
            <a:r>
              <a:rPr b="1" lang="en-GB" sz="6000" spc="-1" strike="noStrike">
                <a:latin typeface="Source Sans Pro"/>
                <a:ea typeface="Droid Sans Fallback"/>
              </a:rPr>
              <a:t>	</a:t>
            </a:r>
            <a:r>
              <a:rPr b="1" lang="en-GB" sz="6000" spc="-1" strike="noStrike">
                <a:latin typeface="Source Sans Pro"/>
                <a:ea typeface="Droid Sans Fallback"/>
              </a:rPr>
              <a:t>	</a:t>
            </a:r>
            <a:r>
              <a:rPr b="1" lang="en-GB" sz="6000" spc="-1" strike="noStrike">
                <a:latin typeface="Source Sans Pro"/>
                <a:ea typeface="Droid Sans Fallback"/>
              </a:rPr>
              <a:t>   https://uknof.uk/survey49</a:t>
            </a:r>
            <a:endParaRPr b="0" lang="en-US" sz="6000" spc="-1" strike="noStrike">
              <a:latin typeface="Source Sans Pro"/>
            </a:endParaRPr>
          </a:p>
          <a:p>
            <a:pPr marL="3636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118800"/>
                <a:tab algn="l" pos="568080"/>
                <a:tab algn="l" pos="1017360"/>
                <a:tab algn="l" pos="1466640"/>
                <a:tab algn="l" pos="1915920"/>
                <a:tab algn="l" pos="2365200"/>
                <a:tab algn="l" pos="2814480"/>
                <a:tab algn="l" pos="3263760"/>
                <a:tab algn="l" pos="3713040"/>
                <a:tab algn="l" pos="4162320"/>
                <a:tab algn="l" pos="4611600"/>
                <a:tab algn="l" pos="5060880"/>
                <a:tab algn="l" pos="5510160"/>
                <a:tab algn="l" pos="5959440"/>
                <a:tab algn="l" pos="6408720"/>
                <a:tab algn="l" pos="6858000"/>
                <a:tab algn="l" pos="7306920"/>
                <a:tab algn="l" pos="7756200"/>
                <a:tab algn="l" pos="8205480"/>
                <a:tab algn="l" pos="8654760"/>
              </a:tabLst>
            </a:pPr>
            <a:r>
              <a:rPr b="1" lang="en-GB" sz="6000" spc="-1" strike="noStrike">
                <a:latin typeface="Source Sans Pro"/>
                <a:ea typeface="Droid Sans Fallback"/>
              </a:rPr>
              <a:t>Rolling call for content:</a:t>
            </a:r>
            <a:r>
              <a:rPr b="1" lang="en-GB" sz="6000" spc="-1" strike="noStrike">
                <a:latin typeface="Source Sans Pro"/>
                <a:ea typeface="Droid Sans Fallback"/>
              </a:rPr>
              <a:t>	</a:t>
            </a:r>
            <a:r>
              <a:rPr b="1" lang="en-GB" sz="6000" spc="-1" strike="noStrike">
                <a:latin typeface="Source Sans Pro"/>
                <a:ea typeface="Droid Sans Fallback"/>
              </a:rPr>
              <a:t>https://uknof.uk/rollingCFP</a:t>
            </a:r>
            <a:endParaRPr b="0" lang="en-US" sz="6000" spc="-1" strike="noStrike">
              <a:latin typeface="Source Sans Pro"/>
            </a:endParaRPr>
          </a:p>
          <a:p>
            <a:pPr marL="3636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118800"/>
                <a:tab algn="l" pos="568080"/>
                <a:tab algn="l" pos="1017360"/>
                <a:tab algn="l" pos="1466640"/>
                <a:tab algn="l" pos="1915920"/>
                <a:tab algn="l" pos="2365200"/>
                <a:tab algn="l" pos="2814480"/>
                <a:tab algn="l" pos="3263760"/>
                <a:tab algn="l" pos="3713040"/>
                <a:tab algn="l" pos="4162320"/>
                <a:tab algn="l" pos="4611600"/>
                <a:tab algn="l" pos="5060880"/>
                <a:tab algn="l" pos="5510160"/>
                <a:tab algn="l" pos="5959440"/>
                <a:tab algn="l" pos="6408720"/>
                <a:tab algn="l" pos="6858000"/>
                <a:tab algn="l" pos="7306920"/>
                <a:tab algn="l" pos="7756200"/>
                <a:tab algn="l" pos="8205480"/>
                <a:tab algn="l" pos="8654760"/>
              </a:tabLst>
            </a:pPr>
            <a:r>
              <a:rPr b="1" lang="en-GB" sz="6000" spc="-1" strike="noStrike">
                <a:solidFill>
                  <a:srgbClr val="000000"/>
                </a:solidFill>
                <a:latin typeface="Source Sans Pro"/>
                <a:ea typeface="Lucida Sans Unicode"/>
              </a:rPr>
              <a:t>UKNOF50</a:t>
            </a:r>
            <a:endParaRPr b="0" lang="en-US" sz="6000" spc="-1" strike="noStrike">
              <a:latin typeface="Source Sans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6000" spc="-1" strike="noStrike">
                <a:solidFill>
                  <a:srgbClr val="000000"/>
                </a:solidFill>
                <a:latin typeface="Source Sans Pro"/>
                <a:ea typeface="Lucida Sans Unicode"/>
              </a:rPr>
              <a:t> </a:t>
            </a:r>
            <a:r>
              <a:rPr b="0" lang="en-GB" sz="6000" spc="-1" strike="noStrike">
                <a:solidFill>
                  <a:srgbClr val="000000"/>
                </a:solidFill>
                <a:latin typeface="Source Sans Pro"/>
                <a:ea typeface="Lucida Sans Unicode"/>
              </a:rPr>
              <a:t>planning</a:t>
            </a:r>
            <a:r>
              <a:rPr b="0" lang="en-GB" sz="5400" spc="-1" strike="noStrike">
                <a:solidFill>
                  <a:srgbClr val="000000"/>
                </a:solidFill>
                <a:latin typeface="Source Sans Pro"/>
                <a:ea typeface="Lucida Sans Unicode"/>
              </a:rPr>
              <a:t> for 3</a:t>
            </a:r>
            <a:r>
              <a:rPr b="0" lang="en-GB" sz="5400" spc="-1" strike="noStrike" baseline="14000000">
                <a:solidFill>
                  <a:srgbClr val="000000"/>
                </a:solidFill>
                <a:latin typeface="Source Sans Pro"/>
                <a:ea typeface="Lucida Sans Unicode"/>
              </a:rPr>
              <a:t>rd</a:t>
            </a:r>
            <a:r>
              <a:rPr b="0" lang="en-GB" sz="5400" spc="-1" strike="noStrike">
                <a:solidFill>
                  <a:srgbClr val="000000"/>
                </a:solidFill>
                <a:latin typeface="Source Sans Pro"/>
                <a:ea typeface="Lucida Sans Unicode"/>
              </a:rPr>
              <a:t> week of September 2022, London</a:t>
            </a:r>
            <a:endParaRPr b="0" lang="en-US" sz="54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400" spc="-1" strike="noStrike">
                <a:solidFill>
                  <a:srgbClr val="000000"/>
                </a:solidFill>
                <a:latin typeface="Source Sans Pro"/>
                <a:ea typeface="Lucida Sans Unicode"/>
              </a:rPr>
              <a:t> </a:t>
            </a:r>
            <a:r>
              <a:rPr b="0" lang="en-GB" sz="5400" spc="-1" strike="noStrike">
                <a:solidFill>
                  <a:srgbClr val="000000"/>
                </a:solidFill>
                <a:latin typeface="Source Sans Pro"/>
                <a:ea typeface="Lucida Sans Unicode"/>
              </a:rPr>
              <a:t>We hope to get back to regular 1-day meetings Jan/Apr/Sep in 2023</a:t>
            </a:r>
            <a:endParaRPr b="0" lang="en-US" sz="54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 txBox="1"/>
          <p:nvPr/>
        </p:nvSpPr>
        <p:spPr>
          <a:xfrm>
            <a:off x="0" y="414360"/>
            <a:ext cx="15179040" cy="255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8000" spc="-1" strike="noStrike">
                <a:latin typeface="Source Sans Pro"/>
              </a:rPr>
              <a:t>thank you patrons and sponsors!!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150" name=""/>
          <p:cNvSpPr txBox="1"/>
          <p:nvPr/>
        </p:nvSpPr>
        <p:spPr>
          <a:xfrm>
            <a:off x="1767600" y="3009960"/>
            <a:ext cx="20848320" cy="80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  <a:ea typeface="Droid Sans Fallback"/>
              </a:rPr>
              <a:t> </a:t>
            </a:r>
            <a:r>
              <a:rPr b="0" lang="en-US" sz="6600" spc="-1" strike="noStrike">
                <a:latin typeface="Source Sans Pro"/>
                <a:ea typeface="Droid Sans Fallback"/>
              </a:rPr>
              <a:t>Sponsors </a:t>
            </a:r>
            <a:endParaRPr b="0" lang="en-US" sz="66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  <a:ea typeface="Droid Sans Fallback"/>
              </a:rPr>
              <a:t> </a:t>
            </a:r>
            <a:r>
              <a:rPr b="0" lang="en-US" sz="6600" spc="-1" strike="noStrike">
                <a:latin typeface="Source Sans Pro"/>
                <a:ea typeface="Droid Sans Fallback"/>
              </a:rPr>
              <a:t>Associate: Axians/Juniper</a:t>
            </a:r>
            <a:endParaRPr b="0" lang="en-US" sz="66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latin typeface="Source Sans Pro"/>
                <a:ea typeface="Droid Sans Fallback"/>
              </a:rPr>
              <a:t> </a:t>
            </a:r>
            <a:r>
              <a:rPr b="0" lang="en-US" sz="6000" spc="-1" strike="noStrike">
                <a:latin typeface="Source Sans Pro"/>
                <a:ea typeface="Droid Sans Fallback"/>
              </a:rPr>
              <a:t>Contributor: DE-CIX, Hilco IPv4.GLOBAL, smartoptics, Xantaro</a:t>
            </a:r>
            <a:endParaRPr b="0" lang="en-US" sz="60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</a:rPr>
              <a:t> </a:t>
            </a:r>
            <a:r>
              <a:rPr b="0" lang="en-US" sz="6600" spc="-1" strike="noStrike">
                <a:latin typeface="Source Sans Pro"/>
              </a:rPr>
              <a:t>Patrons:</a:t>
            </a:r>
            <a:endParaRPr b="0" lang="en-US" sz="6600" spc="-1" strike="noStrike">
              <a:latin typeface="Source Sans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latin typeface="Arial"/>
                <a:ea typeface="Droid Sans Fallback"/>
              </a:rPr>
              <a:t> </a:t>
            </a:r>
            <a:r>
              <a:rPr b="0" lang="en-US" sz="6600" spc="-1" strike="noStrike">
                <a:latin typeface="Arial"/>
                <a:ea typeface="Droid Sans Fallback"/>
              </a:rPr>
              <a:t>Principal: A10, </a:t>
            </a:r>
            <a:r>
              <a:rPr b="0" lang="en-US" sz="6600" spc="-1" strike="noStrike">
                <a:latin typeface="Source Sans Pro"/>
              </a:rPr>
              <a:t>Flexoptix</a:t>
            </a:r>
            <a:r>
              <a:rPr b="0" lang="en-US" sz="6000" spc="-1" strike="noStrike">
                <a:latin typeface="Source Sans Pro"/>
              </a:rPr>
              <a:t> </a:t>
            </a:r>
            <a:endParaRPr b="0" lang="en-US" sz="6000" spc="-1" strike="noStrike">
              <a:latin typeface="Source Sans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latin typeface="Source Sans Pro"/>
              </a:rPr>
              <a:t> </a:t>
            </a:r>
            <a:r>
              <a:rPr b="0" lang="en-US" sz="6000" spc="-1" strike="noStrike">
                <a:latin typeface="Source Sans Pro"/>
              </a:rPr>
              <a:t>Premium: IPv4 Market Group, RIPE NCC</a:t>
            </a:r>
            <a:endParaRPr b="0" lang="en-US" sz="60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5400" spc="-1" strike="noStrike">
                <a:latin typeface="Source Sans Pro"/>
                <a:ea typeface="Droid Sans Fallback"/>
              </a:rPr>
              <a:t>  </a:t>
            </a:r>
            <a:r>
              <a:rPr b="0" lang="en-US" sz="5400" spc="-1" strike="noStrike">
                <a:latin typeface="Source Sans Pro"/>
                <a:ea typeface="Droid Sans Fallback"/>
              </a:rPr>
              <a:t>Promoter:  Hilco IPv4.GLOBAL, ISC</a:t>
            </a:r>
            <a:endParaRPr b="0" lang="en-US" sz="54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  <a:ea typeface="Droid Sans Fallback"/>
              </a:rPr>
              <a:t> </a:t>
            </a:r>
            <a:r>
              <a:rPr b="0" lang="en-US" sz="6600" spc="-1" strike="noStrike">
                <a:latin typeface="Source Sans Pro"/>
                <a:ea typeface="Droid Sans Fallback"/>
              </a:rPr>
              <a:t>Donors: ISC </a:t>
            </a:r>
            <a:endParaRPr b="0" lang="en-US" sz="66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  <a:ea typeface="Droid Sans Fallback"/>
              </a:rPr>
              <a:t> </a:t>
            </a:r>
            <a:r>
              <a:rPr b="0" lang="en-US" sz="6600" spc="-1" strike="noStrike">
                <a:latin typeface="Source Sans Pro"/>
                <a:ea typeface="Droid Sans Fallback"/>
              </a:rPr>
              <a:t>Individuals</a:t>
            </a:r>
            <a:endParaRPr b="0" lang="en-US" sz="66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 txBox="1"/>
          <p:nvPr/>
        </p:nvSpPr>
        <p:spPr>
          <a:xfrm>
            <a:off x="0" y="414360"/>
            <a:ext cx="9601200" cy="255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8000" spc="-1" strike="noStrike">
                <a:latin typeface="Source Sans Pro"/>
              </a:rPr>
              <a:t>thank you helpers !!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152" name=""/>
          <p:cNvSpPr txBox="1"/>
          <p:nvPr/>
        </p:nvSpPr>
        <p:spPr>
          <a:xfrm>
            <a:off x="1767600" y="3009960"/>
            <a:ext cx="20848320" cy="80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  <a:ea typeface="Droid Sans Fallback"/>
              </a:rPr>
              <a:t> </a:t>
            </a:r>
            <a:r>
              <a:rPr b="0" lang="en-US" sz="6600" spc="-1" strike="noStrike">
                <a:latin typeface="Source Sans Pro"/>
              </a:rPr>
              <a:t>Partners: Bogons, Portfast</a:t>
            </a:r>
            <a:endParaRPr b="0" lang="en-US" sz="66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</a:rPr>
              <a:t> </a:t>
            </a:r>
            <a:r>
              <a:rPr b="0" lang="en-US" sz="6600" spc="-1" strike="noStrike">
                <a:latin typeface="Source Sans Pro"/>
              </a:rPr>
              <a:t>Committees, Crew</a:t>
            </a:r>
            <a:endParaRPr b="0" lang="en-US" sz="66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</a:rPr>
              <a:t> </a:t>
            </a:r>
            <a:r>
              <a:rPr b="0" lang="en-US" sz="6600" spc="-1" strike="noStrike">
                <a:latin typeface="Source Sans Pro"/>
              </a:rPr>
              <a:t>All our speakers</a:t>
            </a:r>
            <a:endParaRPr b="0" lang="en-US" sz="66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</a:rPr>
              <a:t> </a:t>
            </a:r>
            <a:r>
              <a:rPr b="0" lang="en-US" sz="6600" spc="-1" strike="noStrike">
                <a:latin typeface="Source Sans Pro"/>
              </a:rPr>
              <a:t>Special thank you to former PC members</a:t>
            </a:r>
            <a:endParaRPr b="0" lang="en-US" sz="66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 txBox="1"/>
          <p:nvPr/>
        </p:nvSpPr>
        <p:spPr>
          <a:xfrm>
            <a:off x="0" y="547200"/>
            <a:ext cx="667512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8000" spc="-1" strike="noStrike">
                <a:latin typeface="Source Sans Pro"/>
              </a:rPr>
              <a:t>supporting us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2468880" y="3465000"/>
            <a:ext cx="20848320" cy="80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6600" spc="-1" strike="noStrike">
                <a:latin typeface="Source Sans Pro"/>
              </a:rPr>
              <a:t> </a:t>
            </a:r>
            <a:r>
              <a:rPr b="0" lang="en-GB" sz="6600" spc="-1" strike="noStrike">
                <a:latin typeface="Source Sans Pro"/>
              </a:rPr>
              <a:t>Non-event sources of funds are even more critical to </a:t>
            </a:r>
            <a:br/>
            <a:r>
              <a:rPr b="0" lang="en-GB" sz="6600" spc="-1" strike="noStrike">
                <a:latin typeface="Source Sans Pro"/>
              </a:rPr>
              <a:t> UKNOF at this time</a:t>
            </a:r>
            <a:endParaRPr b="0" lang="en-US" sz="66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6600" spc="-1" strike="noStrike">
                <a:latin typeface="Source Sans Pro"/>
              </a:rPr>
              <a:t> </a:t>
            </a:r>
            <a:r>
              <a:rPr b="0" lang="en-GB" sz="6600" spc="-1" strike="noStrike">
                <a:latin typeface="Source Sans Pro"/>
              </a:rPr>
              <a:t>Sponsors: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https://uknof.uk/sponsorship</a:t>
            </a:r>
            <a:endParaRPr b="0" lang="en-US" sz="66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6600" spc="-1" strike="noStrike">
                <a:latin typeface="Source Sans Pro"/>
              </a:rPr>
              <a:t> </a:t>
            </a:r>
            <a:r>
              <a:rPr b="0" lang="en-GB" sz="6600" spc="-1" strike="noStrike">
                <a:latin typeface="Source Sans Pro"/>
              </a:rPr>
              <a:t>Annual Patrons: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https://uknof.uk/patronage</a:t>
            </a:r>
            <a:endParaRPr b="0" lang="en-US" sz="66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6600" spc="-1" strike="noStrike">
                <a:latin typeface="Source Sans Pro"/>
              </a:rPr>
              <a:t> </a:t>
            </a:r>
            <a:r>
              <a:rPr b="0" lang="en-GB" sz="6600" spc="-1" strike="noStrike">
                <a:latin typeface="Source Sans Pro"/>
              </a:rPr>
              <a:t>Individual Friends: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https://uknof.uk/friends</a:t>
            </a:r>
            <a:endParaRPr b="0" lang="en-US" sz="66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6600" spc="-1" strike="noStrike">
                <a:latin typeface="Source Sans Pro"/>
              </a:rPr>
              <a:t> </a:t>
            </a:r>
            <a:r>
              <a:rPr b="0" lang="en-GB" sz="6600" spc="-1" strike="noStrike">
                <a:latin typeface="Source Sans Pro"/>
              </a:rPr>
              <a:t>Speakers: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	</a:t>
            </a:r>
            <a:r>
              <a:rPr b="0" lang="en-GB" sz="6600" spc="-1" strike="noStrike">
                <a:latin typeface="Source Sans Pro"/>
              </a:rPr>
              <a:t>https://uknof.uk/rollingCFP</a:t>
            </a:r>
            <a:endParaRPr b="0" lang="en-US" sz="66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 txBox="1"/>
          <p:nvPr/>
        </p:nvSpPr>
        <p:spPr>
          <a:xfrm>
            <a:off x="-6840" y="640080"/>
            <a:ext cx="10248120" cy="228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87000"/>
              </a:lnSpc>
            </a:pPr>
            <a:r>
              <a:rPr b="1" lang="en-GB" sz="8000" spc="-1" strike="noStrike">
                <a:latin typeface="Source Sans Pro"/>
              </a:rPr>
              <a:t>UKNOF remit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131" name=""/>
          <p:cNvSpPr txBox="1"/>
          <p:nvPr/>
        </p:nvSpPr>
        <p:spPr>
          <a:xfrm>
            <a:off x="1827360" y="4027320"/>
            <a:ext cx="20717640" cy="823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lnSpc>
                <a:spcPct val="87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6600" spc="-1" strike="noStrike">
                <a:latin typeface="Source Sans Pro"/>
              </a:rPr>
              <a:t>From Charter:</a:t>
            </a:r>
            <a:endParaRPr b="0" lang="en-US" sz="6600" spc="-1" strike="noStrike">
              <a:latin typeface="Source Sans Pro"/>
            </a:endParaRPr>
          </a:p>
          <a:p>
            <a:pPr lvl="2" marL="1296000" indent="-288000">
              <a:lnSpc>
                <a:spcPct val="87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GB" sz="6000" spc="-1" strike="noStrike">
                <a:latin typeface="Source Sans Pro"/>
              </a:rPr>
              <a:t>“</a:t>
            </a:r>
            <a:r>
              <a:rPr b="0" i="1" lang="en-GB" sz="6000" spc="-1" strike="noStrike">
                <a:latin typeface="Source Sans Pro"/>
              </a:rPr>
              <a:t>To pro-actively support the sharing of knowledge, ideas and best practices to enhance the effective, stable and secure operation of the UK's Internet infrastructure as a whole.”</a:t>
            </a:r>
            <a:endParaRPr b="0" lang="en-US" sz="6000" spc="-1" strike="noStrike">
              <a:latin typeface="Source Sans Pro"/>
            </a:endParaRPr>
          </a:p>
          <a:p>
            <a:pPr marL="432000" indent="-32400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6600" spc="-1" strike="noStrike">
                <a:latin typeface="Source Sans Pro"/>
              </a:rPr>
              <a:t>or:</a:t>
            </a:r>
            <a:endParaRPr b="0" lang="en-US" sz="6600" spc="-1" strike="noStrike">
              <a:latin typeface="Source Sans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GB" sz="6000" spc="-1" strike="noStrike">
                <a:latin typeface="Source Sans Pro"/>
              </a:rPr>
              <a:t>“</a:t>
            </a:r>
            <a:r>
              <a:rPr b="0" i="1" lang="en-GB" sz="6000" spc="-1" strike="noStrike">
                <a:latin typeface="Source Sans Pro"/>
              </a:rPr>
              <a:t>Distribution of clue” (not virus !)</a:t>
            </a:r>
            <a:r>
              <a:rPr b="0" i="1" lang="en-GB" sz="6600" spc="-1" strike="noStrike">
                <a:latin typeface="Source Sans Pro"/>
              </a:rPr>
              <a:t> </a:t>
            </a:r>
            <a:endParaRPr b="0" lang="en-US" sz="6600" spc="-1" strike="noStrike">
              <a:latin typeface="Source Sans Pro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3601160" y="8830440"/>
            <a:ext cx="1515960" cy="113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 txBox="1"/>
          <p:nvPr/>
        </p:nvSpPr>
        <p:spPr>
          <a:xfrm>
            <a:off x="-18360" y="766800"/>
            <a:ext cx="795420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8000" spc="-1" strike="noStrike">
                <a:latin typeface="Source Sans Pro"/>
              </a:rPr>
              <a:t>hybrid event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1859040" y="3291840"/>
            <a:ext cx="21183840" cy="850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solidFill>
                  <a:srgbClr val="0e1f2f"/>
                </a:solidFill>
                <a:latin typeface="Source Sans Pro"/>
                <a:ea typeface="Lucida Sans Unicode"/>
              </a:rPr>
              <a:t> </a:t>
            </a:r>
            <a:r>
              <a:rPr b="0" lang="en-US" sz="6000" spc="-1" strike="noStrike">
                <a:solidFill>
                  <a:srgbClr val="0e1f2f"/>
                </a:solidFill>
                <a:latin typeface="Source Sans Pro"/>
                <a:ea typeface="Droid Sans Fallback"/>
              </a:rPr>
              <a:t>Webcast via Zoom</a:t>
            </a:r>
            <a:endParaRPr b="0" lang="en-US" sz="6000" spc="-1" strike="noStrike">
              <a:latin typeface="Source Sans Pro"/>
            </a:endParaRPr>
          </a:p>
          <a:p>
            <a:pPr marL="8038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168120"/>
                <a:tab algn="l" pos="617400"/>
                <a:tab algn="l" pos="1066680"/>
                <a:tab algn="l" pos="1515960"/>
                <a:tab algn="l" pos="1965240"/>
                <a:tab algn="l" pos="2414520"/>
                <a:tab algn="l" pos="2863800"/>
                <a:tab algn="l" pos="3313080"/>
                <a:tab algn="l" pos="3762360"/>
                <a:tab algn="l" pos="4211280"/>
                <a:tab algn="l" pos="4660560"/>
                <a:tab algn="l" pos="5109840"/>
                <a:tab algn="l" pos="5559120"/>
                <a:tab algn="l" pos="6008400"/>
                <a:tab algn="l" pos="6457680"/>
                <a:tab algn="l" pos="6906960"/>
                <a:tab algn="l" pos="7356240"/>
                <a:tab algn="l" pos="7805520"/>
                <a:tab algn="l" pos="8254800"/>
                <a:tab algn="l" pos="8704080"/>
              </a:tabLst>
            </a:pPr>
            <a:r>
              <a:rPr b="0" lang="en-US" sz="5400" spc="-1" strike="noStrike">
                <a:solidFill>
                  <a:srgbClr val="0e1f2f"/>
                </a:solidFill>
                <a:latin typeface="Source Sans Pro"/>
                <a:ea typeface="Droid Sans Fallback"/>
              </a:rPr>
              <a:t> </a:t>
            </a:r>
            <a:r>
              <a:rPr b="0" lang="en-US" sz="5400" spc="-1" strike="noStrike">
                <a:solidFill>
                  <a:srgbClr val="0e1f2f"/>
                </a:solidFill>
                <a:latin typeface="Source Sans Pro"/>
                <a:ea typeface="Droid Sans Fallback"/>
              </a:rPr>
              <a:t>remote attendees should have received invite by e-mail</a:t>
            </a:r>
            <a:endParaRPr b="0" lang="en-US" sz="54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solidFill>
                  <a:srgbClr val="0e1f2f"/>
                </a:solidFill>
                <a:latin typeface="Source Sans Pro"/>
              </a:rPr>
              <a:t>Mattermost Chat platform:</a:t>
            </a:r>
            <a:endParaRPr b="0" lang="en-US" sz="6000" spc="-1" strike="noStrike">
              <a:latin typeface="Source Sans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5400" spc="-1" strike="noStrike">
                <a:solidFill>
                  <a:srgbClr val="0e1f2f"/>
                </a:solidFill>
                <a:latin typeface="Source Sans Pro"/>
              </a:rPr>
              <a:t> </a:t>
            </a:r>
            <a:r>
              <a:rPr b="0" lang="en-US" sz="5400" spc="-1" strike="noStrike">
                <a:solidFill>
                  <a:srgbClr val="0e1f2f"/>
                </a:solidFill>
                <a:latin typeface="Source Sans Pro"/>
              </a:rPr>
              <a:t>https://uknof.uk/chatsignup</a:t>
            </a:r>
            <a:endParaRPr b="0" lang="en-US" sz="5400" spc="-1" strike="noStrike">
              <a:latin typeface="Source Sans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5400" spc="-1" strike="noStrike">
                <a:solidFill>
                  <a:srgbClr val="0e1f2f"/>
                </a:solidFill>
                <a:latin typeface="Source Sans Pro"/>
              </a:rPr>
              <a:t> </a:t>
            </a:r>
            <a:r>
              <a:rPr b="0" i="1" lang="en-US" sz="5400" spc="-1" strike="noStrike">
                <a:solidFill>
                  <a:srgbClr val="0e1f2f"/>
                </a:solidFill>
                <a:latin typeface="Source Sans Pro"/>
              </a:rPr>
              <a:t>UKNOF</a:t>
            </a:r>
            <a:r>
              <a:rPr b="0" lang="en-US" sz="5400" spc="-1" strike="noStrike">
                <a:solidFill>
                  <a:srgbClr val="0e1f2f"/>
                </a:solidFill>
                <a:latin typeface="Source Sans Pro"/>
              </a:rPr>
              <a:t> channel </a:t>
            </a:r>
            <a:r>
              <a:rPr b="0" lang="en-US" sz="5400" spc="-1" strike="noStrike">
                <a:solidFill>
                  <a:srgbClr val="0e1f2f"/>
                </a:solidFill>
                <a:latin typeface="Source Sans Pro"/>
              </a:rPr>
              <a:t>for general text chat, questions, and polls:</a:t>
            </a:r>
            <a:endParaRPr b="0" lang="en-US" sz="5400" spc="-1" strike="noStrike">
              <a:latin typeface="Source Sans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5400" spc="-1" strike="noStrike">
                <a:solidFill>
                  <a:srgbClr val="0e1f2f"/>
                </a:solidFill>
                <a:latin typeface="Source Sans Pro"/>
              </a:rPr>
              <a:t> </a:t>
            </a:r>
            <a:r>
              <a:rPr b="0" lang="en-US" sz="5400" spc="-1" strike="noStrike">
                <a:solidFill>
                  <a:srgbClr val="0e1f2f"/>
                </a:solidFill>
                <a:latin typeface="Source Sans Pro"/>
              </a:rPr>
              <a:t>https://chat.uknof.org.uk/public/channels/town-square</a:t>
            </a:r>
            <a:endParaRPr b="0" lang="en-US" sz="5400" spc="-1" strike="noStrike">
              <a:latin typeface="Source Sans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5400" spc="-1" strike="noStrike">
                <a:solidFill>
                  <a:srgbClr val="0e1f2f"/>
                </a:solidFill>
                <a:latin typeface="Source Sans Pro"/>
              </a:rPr>
              <a:t> </a:t>
            </a:r>
            <a:r>
              <a:rPr b="0" lang="en-US" sz="5400" spc="-1" strike="noStrike">
                <a:solidFill>
                  <a:srgbClr val="0e1f2f"/>
                </a:solidFill>
                <a:latin typeface="Source Sans Pro"/>
              </a:rPr>
              <a:t>also bridged to IRC</a:t>
            </a:r>
            <a:endParaRPr b="0" lang="en-US" sz="54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solidFill>
                  <a:srgbClr val="0e1f2f"/>
                </a:solidFill>
                <a:latin typeface="Source Sans Pro"/>
              </a:rPr>
              <a:t> </a:t>
            </a:r>
            <a:r>
              <a:rPr b="0" lang="en-US" sz="6000" spc="-1" strike="noStrike">
                <a:solidFill>
                  <a:srgbClr val="0e1f2f"/>
                </a:solidFill>
                <a:latin typeface="Source Sans Pro"/>
              </a:rPr>
              <a:t>Please rate talks </a:t>
            </a:r>
            <a:r>
              <a:rPr b="1" lang="en-US" sz="6000" spc="-1" strike="noStrike">
                <a:solidFill>
                  <a:srgbClr val="0e1f2f"/>
                </a:solidFill>
                <a:latin typeface="Source Sans Pro"/>
              </a:rPr>
              <a:t>at end of presentation</a:t>
            </a:r>
            <a:r>
              <a:rPr b="0" lang="en-US" sz="6000" spc="-1" strike="noStrike">
                <a:solidFill>
                  <a:srgbClr val="0e1f2f"/>
                </a:solidFill>
                <a:latin typeface="Source Sans Pro"/>
              </a:rPr>
              <a:t> using Mattermost poll</a:t>
            </a:r>
            <a:endParaRPr b="0" lang="en-US" sz="60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solidFill>
                  <a:srgbClr val="0e1f2f"/>
                </a:solidFill>
                <a:latin typeface="Source Sans Pro"/>
              </a:rPr>
              <a:t> </a:t>
            </a:r>
            <a:r>
              <a:rPr b="0" lang="en-US" sz="6000" spc="-1" strike="noStrike">
                <a:solidFill>
                  <a:srgbClr val="0e1f2f"/>
                </a:solidFill>
                <a:latin typeface="Source Sans Pro"/>
              </a:rPr>
              <a:t>Social media hashtag:</a:t>
            </a:r>
            <a:r>
              <a:rPr b="0" lang="en-US" sz="5400" spc="-1" strike="noStrike">
                <a:solidFill>
                  <a:srgbClr val="0e1f2f"/>
                </a:solidFill>
                <a:latin typeface="Source Sans Pro"/>
              </a:rPr>
              <a:t>	</a:t>
            </a:r>
            <a:r>
              <a:rPr b="0" lang="en-US" sz="5400" spc="-1" strike="noStrike">
                <a:solidFill>
                  <a:srgbClr val="0e1f2f"/>
                </a:solidFill>
                <a:latin typeface="Source Sans Pro"/>
              </a:rPr>
              <a:t>	</a:t>
            </a:r>
            <a:r>
              <a:rPr b="1" i="1" lang="en-US" sz="5400" spc="-1" strike="noStrike">
                <a:solidFill>
                  <a:srgbClr val="0e1f2f"/>
                </a:solidFill>
                <a:latin typeface="Source Sans Pro"/>
              </a:rPr>
              <a:t>#UKNOF49</a:t>
            </a:r>
            <a:endParaRPr b="0" lang="en-US" sz="54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 txBox="1"/>
          <p:nvPr/>
        </p:nvSpPr>
        <p:spPr>
          <a:xfrm>
            <a:off x="0" y="547200"/>
            <a:ext cx="1536192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8000" spc="-1" strike="noStrike">
                <a:latin typeface="Source Sans Pro"/>
              </a:rPr>
              <a:t>questions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136" name=""/>
          <p:cNvSpPr txBox="1"/>
          <p:nvPr/>
        </p:nvSpPr>
        <p:spPr>
          <a:xfrm>
            <a:off x="1767600" y="3045960"/>
            <a:ext cx="20848320" cy="80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 </a:t>
            </a:r>
            <a:r>
              <a:rPr b="0" lang="en-US" sz="4800" spc="-1" strike="noStrike">
                <a:latin typeface="Source Sans Pro"/>
              </a:rPr>
              <a:t>Speakers’ slots include 5-10 mins for Q&amp;A at end</a:t>
            </a:r>
            <a:endParaRPr b="0" lang="en-US" sz="48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 </a:t>
            </a:r>
            <a:r>
              <a:rPr b="1" lang="en-US" sz="4800" spc="-1" strike="noStrike">
                <a:latin typeface="Source Sans Pro"/>
              </a:rPr>
              <a:t>Remote attendee</a:t>
            </a:r>
            <a:r>
              <a:rPr b="0" lang="en-US" sz="4800" spc="-1" strike="noStrike">
                <a:latin typeface="Source Sans Pro"/>
              </a:rPr>
              <a:t> webcast viewers may use Mattermost </a:t>
            </a:r>
            <a:r>
              <a:rPr b="0" lang="en-US" sz="4800" spc="-1" strike="noStrike">
                <a:latin typeface="Source Sans Pro"/>
              </a:rPr>
              <a:t>(only)</a:t>
            </a:r>
            <a:br/>
            <a:r>
              <a:rPr b="0" lang="en-US" sz="4800" spc="-1" strike="noStrike">
                <a:latin typeface="Source Sans Pro"/>
              </a:rPr>
              <a:t> to ask speaker questions</a:t>
            </a:r>
            <a:endParaRPr b="0" lang="en-US" sz="48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 </a:t>
            </a:r>
            <a:r>
              <a:rPr b="0" lang="en-US" sz="4800" spc="-1" strike="noStrike">
                <a:latin typeface="Source Sans Pro"/>
              </a:rPr>
              <a:t>you will need to sign up to this platform to do so</a:t>
            </a:r>
            <a:endParaRPr b="0" lang="en-US" sz="48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 </a:t>
            </a:r>
            <a:r>
              <a:rPr b="0" lang="en-US" sz="4800" spc="-1" strike="noStrike">
                <a:latin typeface="Source Sans Pro"/>
              </a:rPr>
              <a:t>please tag your questions with </a:t>
            </a:r>
            <a:r>
              <a:rPr b="1" lang="en-US" sz="4800" spc="-1" strike="noStrike">
                <a:latin typeface="Source Sans Pro"/>
              </a:rPr>
              <a:t>#questions</a:t>
            </a:r>
            <a:endParaRPr b="0" lang="en-US" sz="48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800" spc="-1" strike="noStrike">
                <a:latin typeface="Source Sans Pro"/>
              </a:rPr>
              <a:t> </a:t>
            </a:r>
            <a:r>
              <a:rPr b="0" lang="en-US" sz="4800" spc="-1" strike="noStrike">
                <a:latin typeface="Source Sans Pro"/>
              </a:rPr>
              <a:t>one of our in-venue monitors will then read the question out</a:t>
            </a:r>
            <a:endParaRPr b="0" lang="en-US" sz="48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 </a:t>
            </a:r>
            <a:r>
              <a:rPr b="1" lang="en-US" sz="4800" spc="-1" strike="noStrike">
                <a:latin typeface="Source Sans Pro"/>
              </a:rPr>
              <a:t>In-person attendees</a:t>
            </a:r>
            <a:r>
              <a:rPr b="0" lang="en-US" sz="4800" spc="-1" strike="noStrike">
                <a:latin typeface="Source Sans Pro"/>
              </a:rPr>
              <a:t> should line up at the microphone stand</a:t>
            </a:r>
            <a:endParaRPr b="0" lang="en-US" sz="48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wait for the session chair to acknowledge you before speaking</a:t>
            </a:r>
            <a:endParaRPr b="0" lang="en-US" sz="48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4800" spc="-1" strike="noStrike">
                <a:latin typeface="Source Sans Pro"/>
              </a:rPr>
              <a:t> </a:t>
            </a:r>
            <a:r>
              <a:rPr b="0" i="1" lang="en-US" sz="4800" spc="-1" strike="noStrike">
                <a:latin typeface="Source Sans Pro"/>
              </a:rPr>
              <a:t>Please identify yourself and affiliation when asking</a:t>
            </a:r>
            <a:endParaRPr b="0" lang="en-US" sz="48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4400" spc="-1" strike="noStrike">
                <a:latin typeface="Source Sans Pro"/>
              </a:rPr>
              <a:t> </a:t>
            </a:r>
            <a:r>
              <a:rPr b="0" lang="en-US" sz="4800" spc="-1" strike="noStrike">
                <a:latin typeface="Source Sans Pro"/>
              </a:rPr>
              <a:t>First-come first -served, time permitting</a:t>
            </a:r>
            <a:endParaRPr b="0" lang="en-US" sz="48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 </a:t>
            </a:r>
            <a:r>
              <a:rPr b="0" lang="en-US" sz="4800" spc="-1" strike="noStrike">
                <a:latin typeface="Source Sans Pro"/>
              </a:rPr>
              <a:t>Be aware there is a time lag between venue and webcast</a:t>
            </a:r>
            <a:endParaRPr b="0" lang="en-US" sz="48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4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 txBox="1"/>
          <p:nvPr/>
        </p:nvSpPr>
        <p:spPr>
          <a:xfrm>
            <a:off x="0" y="547200"/>
            <a:ext cx="1536192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8000" spc="-1" strike="noStrike">
                <a:latin typeface="Source Sans Pro"/>
              </a:rPr>
              <a:t>what is where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138" name=""/>
          <p:cNvSpPr txBox="1"/>
          <p:nvPr/>
        </p:nvSpPr>
        <p:spPr>
          <a:xfrm>
            <a:off x="1731600" y="3045960"/>
            <a:ext cx="20848320" cy="80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36360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Times New Roman"/>
              <a:buChar char="•"/>
              <a:tabLst>
                <a:tab algn="l" pos="118800"/>
                <a:tab algn="l" pos="568080"/>
                <a:tab algn="l" pos="1017360"/>
                <a:tab algn="l" pos="1466640"/>
                <a:tab algn="l" pos="1915920"/>
                <a:tab algn="l" pos="2365200"/>
                <a:tab algn="l" pos="2814480"/>
                <a:tab algn="l" pos="3263760"/>
                <a:tab algn="l" pos="3713040"/>
                <a:tab algn="l" pos="4162320"/>
                <a:tab algn="l" pos="4611600"/>
                <a:tab algn="l" pos="5060880"/>
                <a:tab algn="l" pos="5510160"/>
                <a:tab algn="l" pos="5959440"/>
                <a:tab algn="l" pos="6408720"/>
                <a:tab algn="l" pos="6858000"/>
                <a:tab algn="l" pos="7306920"/>
                <a:tab algn="l" pos="7756200"/>
                <a:tab algn="l" pos="8205480"/>
                <a:tab algn="l" pos="8654760"/>
              </a:tabLst>
            </a:pPr>
            <a:r>
              <a:rPr b="0" lang="en-US" sz="4800" spc="-1" strike="noStrike">
                <a:latin typeface="Source Sans Pro"/>
                <a:ea typeface="Droid Sans Fallback"/>
              </a:rPr>
              <a:t> </a:t>
            </a:r>
            <a:r>
              <a:rPr b="0" lang="en-US" sz="4800" spc="-1" strike="noStrike">
                <a:latin typeface="Source Sans Pro"/>
              </a:rPr>
              <a:t>WiFi:</a:t>
            </a:r>
            <a:endParaRPr b="0" lang="en-US" sz="4800" spc="-1" strike="noStrike">
              <a:latin typeface="Source Sans Pro"/>
            </a:endParaRPr>
          </a:p>
          <a:p>
            <a:pPr marL="8038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Times New Roman"/>
              <a:buChar char="•"/>
              <a:tabLst>
                <a:tab algn="l" pos="168120"/>
                <a:tab algn="l" pos="617400"/>
                <a:tab algn="l" pos="1066680"/>
                <a:tab algn="l" pos="1515960"/>
                <a:tab algn="l" pos="1965240"/>
                <a:tab algn="l" pos="2414520"/>
                <a:tab algn="l" pos="2863800"/>
                <a:tab algn="l" pos="3313080"/>
                <a:tab algn="l" pos="3762360"/>
                <a:tab algn="l" pos="4211280"/>
                <a:tab algn="l" pos="4660560"/>
                <a:tab algn="l" pos="5109840"/>
                <a:tab algn="l" pos="5559120"/>
                <a:tab algn="l" pos="6008400"/>
                <a:tab algn="l" pos="6457680"/>
                <a:tab algn="l" pos="6906960"/>
                <a:tab algn="l" pos="7356240"/>
                <a:tab algn="l" pos="7805520"/>
                <a:tab algn="l" pos="8254800"/>
                <a:tab algn="l" pos="8704080"/>
              </a:tabLst>
            </a:pPr>
            <a:r>
              <a:rPr b="0" i="1" lang="en-US" sz="4800" spc="-1" strike="noStrike">
                <a:latin typeface="Source Sans Pro"/>
              </a:rPr>
              <a:t> </a:t>
            </a:r>
            <a:r>
              <a:rPr b="0" i="1" lang="en-US" sz="4800" spc="-1" strike="noStrike">
                <a:latin typeface="Source Sans Pro"/>
              </a:rPr>
              <a:t>SSID:</a:t>
            </a:r>
            <a:r>
              <a:rPr b="0" i="1" lang="en-US" sz="4800" spc="-1" strike="noStrike">
                <a:latin typeface="Source Sans Pro"/>
              </a:rPr>
              <a:t>	</a:t>
            </a:r>
            <a:r>
              <a:rPr b="0" i="1" lang="en-US" sz="4800" spc="-1" strike="noStrike">
                <a:latin typeface="Source Sans Pro"/>
              </a:rPr>
              <a:t>	</a:t>
            </a:r>
            <a:r>
              <a:rPr b="0" i="1" lang="en-US" sz="4800" spc="-1" strike="noStrike">
                <a:latin typeface="Source Sans Pro"/>
              </a:rPr>
              <a:t>	</a:t>
            </a:r>
            <a:r>
              <a:rPr b="0" i="1" lang="en-US" sz="4800" spc="-1" strike="noStrike">
                <a:latin typeface="Source Sans Pro"/>
              </a:rPr>
              <a:t>	</a:t>
            </a:r>
            <a:r>
              <a:rPr b="0" i="1" lang="en-US" sz="4800" spc="-1" strike="noStrike">
                <a:latin typeface="Source Sans Pro"/>
              </a:rPr>
              <a:t>uknof</a:t>
            </a:r>
            <a:endParaRPr b="0" lang="en-US" sz="4800" spc="-1" strike="noStrike">
              <a:latin typeface="Source Sans Pro"/>
            </a:endParaRPr>
          </a:p>
          <a:p>
            <a:pPr marL="8038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Times New Roman"/>
              <a:buChar char="•"/>
              <a:tabLst>
                <a:tab algn="l" pos="168120"/>
                <a:tab algn="l" pos="617400"/>
                <a:tab algn="l" pos="1066680"/>
                <a:tab algn="l" pos="1515960"/>
                <a:tab algn="l" pos="1965240"/>
                <a:tab algn="l" pos="2414520"/>
                <a:tab algn="l" pos="2863800"/>
                <a:tab algn="l" pos="3313080"/>
                <a:tab algn="l" pos="3762360"/>
                <a:tab algn="l" pos="4211280"/>
                <a:tab algn="l" pos="4660560"/>
                <a:tab algn="l" pos="5109840"/>
                <a:tab algn="l" pos="5559120"/>
                <a:tab algn="l" pos="6008400"/>
                <a:tab algn="l" pos="6457680"/>
                <a:tab algn="l" pos="6906960"/>
                <a:tab algn="l" pos="7356240"/>
                <a:tab algn="l" pos="7805520"/>
                <a:tab algn="l" pos="8254800"/>
                <a:tab algn="l" pos="8704080"/>
              </a:tabLst>
            </a:pPr>
            <a:r>
              <a:rPr b="0" lang="en-US" sz="4800" spc="-1" strike="noStrike">
                <a:latin typeface="Source Sans Pro"/>
              </a:rPr>
              <a:t> </a:t>
            </a:r>
            <a:r>
              <a:rPr b="0" lang="en-US" sz="4800" spc="-1" strike="noStrike">
                <a:latin typeface="Source Sans Pro"/>
              </a:rPr>
              <a:t>PSK:             </a:t>
            </a:r>
            <a:r>
              <a:rPr b="0" i="1" lang="en-US" sz="4800" spc="-1" strike="noStrike">
                <a:latin typeface="Source Sans Pro"/>
              </a:rPr>
              <a:t>uknofmtg</a:t>
            </a:r>
            <a:endParaRPr b="0" lang="en-US" sz="4800" spc="-1" strike="noStrike">
              <a:latin typeface="Source Sans Pro"/>
            </a:endParaRPr>
          </a:p>
          <a:p>
            <a:pPr marL="3636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118800"/>
                <a:tab algn="l" pos="568080"/>
                <a:tab algn="l" pos="1017360"/>
                <a:tab algn="l" pos="1466640"/>
                <a:tab algn="l" pos="1915920"/>
                <a:tab algn="l" pos="2365200"/>
                <a:tab algn="l" pos="2814480"/>
                <a:tab algn="l" pos="3263760"/>
                <a:tab algn="l" pos="3713040"/>
                <a:tab algn="l" pos="4162320"/>
                <a:tab algn="l" pos="4611600"/>
                <a:tab algn="l" pos="5060880"/>
                <a:tab algn="l" pos="5510160"/>
                <a:tab algn="l" pos="5959440"/>
                <a:tab algn="l" pos="6408720"/>
                <a:tab algn="l" pos="6858000"/>
                <a:tab algn="l" pos="7306920"/>
                <a:tab algn="l" pos="7756200"/>
                <a:tab algn="l" pos="8205480"/>
                <a:tab algn="l" pos="8654760"/>
              </a:tabLst>
            </a:pPr>
            <a:r>
              <a:rPr b="0" lang="en-US" sz="4800" spc="-1" strike="noStrike">
                <a:latin typeface="Source Sans Pro"/>
              </a:rPr>
              <a:t>Break, lunch and toilet locations</a:t>
            </a:r>
            <a:endParaRPr b="0" lang="en-US" sz="4800" spc="-1" strike="noStrike">
              <a:latin typeface="Source Sans Pro"/>
            </a:endParaRPr>
          </a:p>
          <a:p>
            <a:pPr marL="3636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118800"/>
                <a:tab algn="l" pos="568080"/>
                <a:tab algn="l" pos="1017360"/>
                <a:tab algn="l" pos="1466640"/>
                <a:tab algn="l" pos="1915920"/>
                <a:tab algn="l" pos="2365200"/>
                <a:tab algn="l" pos="2814480"/>
                <a:tab algn="l" pos="3263760"/>
                <a:tab algn="l" pos="3713040"/>
                <a:tab algn="l" pos="4162320"/>
                <a:tab algn="l" pos="4611600"/>
                <a:tab algn="l" pos="5060880"/>
                <a:tab algn="l" pos="5510160"/>
                <a:tab algn="l" pos="5959440"/>
                <a:tab algn="l" pos="6408720"/>
                <a:tab algn="l" pos="6858000"/>
                <a:tab algn="l" pos="7306920"/>
                <a:tab algn="l" pos="7756200"/>
                <a:tab algn="l" pos="8205480"/>
                <a:tab algn="l" pos="8654760"/>
              </a:tabLst>
            </a:pPr>
            <a:r>
              <a:rPr b="0" lang="en-US" sz="4800" spc="-1" strike="noStrike">
                <a:latin typeface="Source Sans Pro"/>
              </a:rPr>
              <a:t>Fire exits and assembly points</a:t>
            </a:r>
            <a:endParaRPr b="0" lang="en-US" sz="4800" spc="-1" strike="noStrike">
              <a:latin typeface="Source Sans Pro"/>
            </a:endParaRPr>
          </a:p>
          <a:p>
            <a:pPr marL="8038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Times New Roman"/>
              <a:buChar char="•"/>
              <a:tabLst>
                <a:tab algn="l" pos="168120"/>
                <a:tab algn="l" pos="617400"/>
                <a:tab algn="l" pos="1066680"/>
                <a:tab algn="l" pos="1515960"/>
                <a:tab algn="l" pos="1965240"/>
                <a:tab algn="l" pos="2414520"/>
                <a:tab algn="l" pos="2863800"/>
                <a:tab algn="l" pos="3313080"/>
                <a:tab algn="l" pos="3762360"/>
                <a:tab algn="l" pos="4211280"/>
                <a:tab algn="l" pos="4660560"/>
                <a:tab algn="l" pos="5109840"/>
                <a:tab algn="l" pos="5559120"/>
                <a:tab algn="l" pos="6008400"/>
                <a:tab algn="l" pos="6457680"/>
                <a:tab algn="l" pos="6906960"/>
                <a:tab algn="l" pos="7356240"/>
                <a:tab algn="l" pos="7805520"/>
                <a:tab algn="l" pos="8254800"/>
                <a:tab algn="l" pos="8704080"/>
              </a:tabLst>
            </a:pPr>
            <a:r>
              <a:rPr b="0" lang="en-US" sz="4800" spc="-1" strike="noStrike">
                <a:latin typeface="Source Sans Pro"/>
              </a:rPr>
              <a:t> </a:t>
            </a:r>
            <a:r>
              <a:rPr b="0" lang="en-US" sz="4800" spc="-1" strike="noStrike">
                <a:latin typeface="Source Sans Pro"/>
              </a:rPr>
              <a:t>Outside Central Foyer</a:t>
            </a:r>
            <a:endParaRPr b="0" lang="en-US" sz="4800" spc="-1" strike="noStrike">
              <a:latin typeface="Source Sans Pro"/>
            </a:endParaRPr>
          </a:p>
          <a:p>
            <a:pPr marL="36360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Times New Roman"/>
              <a:buChar char="•"/>
              <a:tabLst>
                <a:tab algn="l" pos="118800"/>
                <a:tab algn="l" pos="568080"/>
                <a:tab algn="l" pos="1017360"/>
                <a:tab algn="l" pos="1466640"/>
                <a:tab algn="l" pos="1915920"/>
                <a:tab algn="l" pos="2365200"/>
                <a:tab algn="l" pos="2814480"/>
                <a:tab algn="l" pos="3263760"/>
                <a:tab algn="l" pos="3713040"/>
                <a:tab algn="l" pos="4162320"/>
                <a:tab algn="l" pos="4611600"/>
                <a:tab algn="l" pos="5060880"/>
                <a:tab algn="l" pos="5510160"/>
                <a:tab algn="l" pos="5959440"/>
                <a:tab algn="l" pos="6408720"/>
                <a:tab algn="l" pos="6858000"/>
                <a:tab algn="l" pos="7306920"/>
                <a:tab algn="l" pos="7756200"/>
                <a:tab algn="l" pos="8205480"/>
                <a:tab algn="l" pos="8654760"/>
              </a:tabLst>
            </a:pPr>
            <a:r>
              <a:rPr b="0" lang="en-US" sz="4800" spc="-1" strike="noStrike">
                <a:latin typeface="Source Sans Pro"/>
              </a:rPr>
              <a:t>UKNOF </a:t>
            </a:r>
            <a:r>
              <a:rPr b="0" lang="en-US" sz="4800" spc="-1" strike="noStrike">
                <a:solidFill>
                  <a:srgbClr val="febd3f"/>
                </a:solidFill>
                <a:highlight>
                  <a:srgbClr val="000000"/>
                </a:highlight>
                <a:latin typeface="Source Sans Pro"/>
              </a:rPr>
              <a:t>CREW</a:t>
            </a:r>
            <a:r>
              <a:rPr b="0" lang="en-US" sz="4800" spc="-1" strike="noStrike">
                <a:latin typeface="Source Sans Pro"/>
              </a:rPr>
              <a:t> marked on </a:t>
            </a:r>
            <a:r>
              <a:rPr b="0" lang="en-US" sz="4800" spc="-1" strike="noStrike">
                <a:solidFill>
                  <a:srgbClr val="000000"/>
                </a:solidFill>
                <a:latin typeface="Source Sans Pro"/>
              </a:rPr>
              <a:t>badges</a:t>
            </a:r>
            <a:endParaRPr b="0" lang="en-US" sz="4800" spc="-1" strike="noStrike">
              <a:latin typeface="Source Sans Pro"/>
            </a:endParaRPr>
          </a:p>
          <a:p>
            <a:pPr marL="8038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Times New Roman"/>
              <a:buChar char="•"/>
              <a:tabLst>
                <a:tab algn="l" pos="168120"/>
                <a:tab algn="l" pos="617400"/>
                <a:tab algn="l" pos="1066680"/>
                <a:tab algn="l" pos="1515960"/>
                <a:tab algn="l" pos="1965240"/>
                <a:tab algn="l" pos="2414520"/>
                <a:tab algn="l" pos="2863800"/>
                <a:tab algn="l" pos="3313080"/>
                <a:tab algn="l" pos="3762360"/>
                <a:tab algn="l" pos="4211280"/>
                <a:tab algn="l" pos="4660560"/>
                <a:tab algn="l" pos="5109840"/>
                <a:tab algn="l" pos="5559120"/>
                <a:tab algn="l" pos="6008400"/>
                <a:tab algn="l" pos="6457680"/>
                <a:tab algn="l" pos="6906960"/>
                <a:tab algn="l" pos="7356240"/>
                <a:tab algn="l" pos="7805520"/>
                <a:tab algn="l" pos="8254800"/>
                <a:tab algn="l" pos="870408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Source Sans Pro"/>
              </a:rPr>
              <a:t> </a:t>
            </a:r>
            <a:r>
              <a:rPr b="0" lang="en-US" sz="4800" spc="-1" strike="noStrike">
                <a:solidFill>
                  <a:srgbClr val="000000"/>
                </a:solidFill>
                <a:latin typeface="Source Sans Pro"/>
              </a:rPr>
              <a:t>http://uknof.uk/crew</a:t>
            </a:r>
            <a:endParaRPr b="0" lang="en-US" sz="4800" spc="-1" strike="noStrike">
              <a:latin typeface="Source Sans Pro"/>
            </a:endParaRPr>
          </a:p>
          <a:p>
            <a:pPr marL="36360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Times New Roman"/>
              <a:buChar char="•"/>
              <a:tabLst>
                <a:tab algn="l" pos="118800"/>
                <a:tab algn="l" pos="568080"/>
                <a:tab algn="l" pos="1017360"/>
                <a:tab algn="l" pos="1466640"/>
                <a:tab algn="l" pos="1915920"/>
                <a:tab algn="l" pos="2365200"/>
                <a:tab algn="l" pos="2814480"/>
                <a:tab algn="l" pos="3263760"/>
                <a:tab algn="l" pos="3713040"/>
                <a:tab algn="l" pos="4162320"/>
                <a:tab algn="l" pos="4611600"/>
                <a:tab algn="l" pos="5060880"/>
                <a:tab algn="l" pos="5510160"/>
                <a:tab algn="l" pos="5959440"/>
                <a:tab algn="l" pos="6408720"/>
                <a:tab algn="l" pos="6858000"/>
                <a:tab algn="l" pos="7306920"/>
                <a:tab algn="l" pos="7756200"/>
                <a:tab algn="l" pos="8205480"/>
                <a:tab algn="l" pos="865476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Source Sans Pro"/>
              </a:rPr>
              <a:t>UKNOF </a:t>
            </a:r>
            <a:r>
              <a:rPr b="0" lang="en-US" sz="4800" spc="-1" strike="noStrike">
                <a:solidFill>
                  <a:srgbClr val="febd3f"/>
                </a:solidFill>
                <a:highlight>
                  <a:srgbClr val="000000"/>
                </a:highlight>
                <a:latin typeface="Source Sans Pro"/>
              </a:rPr>
              <a:t>FIRST TIMER</a:t>
            </a:r>
            <a:r>
              <a:rPr b="0" lang="en-US" sz="4800" spc="-1" strike="noStrike">
                <a:solidFill>
                  <a:srgbClr val="000000"/>
                </a:solidFill>
                <a:latin typeface="Source Sans Pro"/>
              </a:rPr>
              <a:t> marked on badges</a:t>
            </a:r>
            <a:endParaRPr b="0" lang="en-US" sz="4800" spc="-1" strike="noStrike">
              <a:latin typeface="Source Sans Pro"/>
            </a:endParaRPr>
          </a:p>
          <a:p>
            <a:pPr marL="8038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Times New Roman"/>
              <a:buChar char="•"/>
              <a:tabLst>
                <a:tab algn="l" pos="168120"/>
                <a:tab algn="l" pos="617400"/>
                <a:tab algn="l" pos="1066680"/>
                <a:tab algn="l" pos="1515960"/>
                <a:tab algn="l" pos="1965240"/>
                <a:tab algn="l" pos="2414520"/>
                <a:tab algn="l" pos="2863800"/>
                <a:tab algn="l" pos="3313080"/>
                <a:tab algn="l" pos="3762360"/>
                <a:tab algn="l" pos="4211280"/>
                <a:tab algn="l" pos="4660560"/>
                <a:tab algn="l" pos="5109840"/>
                <a:tab algn="l" pos="5559120"/>
                <a:tab algn="l" pos="6008400"/>
                <a:tab algn="l" pos="6457680"/>
                <a:tab algn="l" pos="6906960"/>
                <a:tab algn="l" pos="7356240"/>
                <a:tab algn="l" pos="7805520"/>
                <a:tab algn="l" pos="8254800"/>
                <a:tab algn="l" pos="870408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Source Sans Pro"/>
              </a:rPr>
              <a:t> </a:t>
            </a:r>
            <a:r>
              <a:rPr b="0" lang="en-US" sz="4800" spc="-1" strike="noStrike">
                <a:solidFill>
                  <a:srgbClr val="000000"/>
                </a:solidFill>
                <a:latin typeface="Source Sans Pro"/>
              </a:rPr>
              <a:t>Contact registration desk if you need help</a:t>
            </a:r>
            <a:endParaRPr b="0" lang="en-US" sz="4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 txBox="1"/>
          <p:nvPr/>
        </p:nvSpPr>
        <p:spPr>
          <a:xfrm>
            <a:off x="0" y="547200"/>
            <a:ext cx="1536192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8000" spc="-1" strike="noStrike">
                <a:latin typeface="Source Sans Pro"/>
              </a:rPr>
              <a:t>what is where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1767600" y="3045960"/>
            <a:ext cx="20848320" cy="80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-1" strike="noStrike">
                <a:solidFill>
                  <a:srgbClr val="0e1f2f"/>
                </a:solidFill>
                <a:latin typeface="Source Sans Pro"/>
                <a:ea typeface="Lucida Sans Unicode"/>
              </a:rPr>
              <a:t>UKNOF Respect Policy </a:t>
            </a:r>
            <a:r>
              <a:rPr b="0" lang="en-US" sz="4400" spc="-1" strike="noStrike">
                <a:solidFill>
                  <a:srgbClr val="0e1f2f"/>
                </a:solidFill>
                <a:latin typeface="Source Sans Pro"/>
                <a:ea typeface="StarSymbol"/>
              </a:rPr>
              <a:t>applies </a:t>
            </a:r>
            <a:r>
              <a:rPr b="0" i="1" lang="en-US" sz="4400" spc="-1" strike="noStrike">
                <a:solidFill>
                  <a:srgbClr val="0e1f2f"/>
                </a:solidFill>
                <a:latin typeface="Source Sans Pro"/>
                <a:ea typeface="StarSymbol"/>
              </a:rPr>
              <a:t>both</a:t>
            </a:r>
            <a:r>
              <a:rPr b="0" lang="en-US" sz="4400" spc="-1" strike="noStrike">
                <a:solidFill>
                  <a:srgbClr val="0e1f2f"/>
                </a:solidFill>
                <a:latin typeface="Source Sans Pro"/>
                <a:ea typeface="StarSymbol"/>
              </a:rPr>
              <a:t> offline and online: </a:t>
            </a:r>
            <a:endParaRPr b="0" lang="en-US" sz="4400" spc="-1" strike="noStrike">
              <a:latin typeface="Source Sans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-1" strike="noStrike">
                <a:solidFill>
                  <a:srgbClr val="0e1f2f"/>
                </a:solidFill>
                <a:latin typeface="Source Sans Pro"/>
                <a:ea typeface="StarSymbol"/>
              </a:rPr>
              <a:t> </a:t>
            </a:r>
            <a:r>
              <a:rPr b="0" lang="en-US" sz="4400" spc="-1" strike="noStrike">
                <a:solidFill>
                  <a:srgbClr val="0e1f2f"/>
                </a:solidFill>
                <a:latin typeface="Source Sans Pro"/>
                <a:ea typeface="StarSymbol"/>
              </a:rPr>
              <a:t>http://uknof.uk/respect</a:t>
            </a:r>
            <a:endParaRPr b="0" lang="en-US" sz="44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Paid-for box lunch option:</a:t>
            </a:r>
            <a:endParaRPr b="0" lang="en-US" sz="48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if you ordered one in advance, catering staff will have your name on a list to check against your badge</a:t>
            </a:r>
            <a:endParaRPr b="0" lang="en-US" sz="48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dietary restrictions</a:t>
            </a:r>
            <a:endParaRPr b="0" lang="en-US" sz="48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 </a:t>
            </a:r>
            <a:r>
              <a:rPr b="0" lang="en-US" sz="4800" spc="-1" strike="noStrike">
                <a:latin typeface="Source Sans Pro"/>
              </a:rPr>
              <a:t>Sorry no RIPE Atlas probes, PGP signing, or creche this time around </a:t>
            </a:r>
            <a:endParaRPr b="0" lang="en-US" sz="48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4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 txBox="1"/>
          <p:nvPr/>
        </p:nvSpPr>
        <p:spPr>
          <a:xfrm>
            <a:off x="0" y="-223920"/>
            <a:ext cx="13624560" cy="383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8000" spc="-1" strike="noStrike">
                <a:latin typeface="Source Sans Pro"/>
              </a:rPr>
              <a:t>pandemic safety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1767600" y="3117960"/>
            <a:ext cx="20848320" cy="80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-1" strike="noStrike">
                <a:latin typeface="Source Sans Pro"/>
                <a:ea typeface="Droid Sans Fallback"/>
              </a:rPr>
              <a:t> </a:t>
            </a:r>
            <a:r>
              <a:rPr b="0" lang="en-US" sz="4400" spc="-1" strike="noStrike">
                <a:latin typeface="Source Sans Pro"/>
              </a:rPr>
              <a:t>All in-person attendees have been required to show proof of </a:t>
            </a:r>
            <a:br/>
            <a:r>
              <a:rPr b="0" lang="en-US" sz="4400" spc="-1" strike="noStrike">
                <a:latin typeface="Source Sans Pro"/>
              </a:rPr>
              <a:t>full vaccination for admission</a:t>
            </a:r>
            <a:endParaRPr b="0" lang="en-US" sz="44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-1" strike="noStrike">
                <a:latin typeface="Source Sans Pro"/>
              </a:rPr>
              <a:t> </a:t>
            </a:r>
            <a:r>
              <a:rPr b="0" lang="en-US" sz="4400" spc="-1" strike="noStrike">
                <a:latin typeface="Source Sans Pro"/>
              </a:rPr>
              <a:t>Seating is spaced out, venue airflow upgraded</a:t>
            </a:r>
            <a:endParaRPr b="0" lang="en-US" sz="44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-1" strike="noStrike">
                <a:latin typeface="Source Sans Pro"/>
              </a:rPr>
              <a:t> </a:t>
            </a:r>
            <a:r>
              <a:rPr b="0" lang="en-US" sz="4400" spc="-1" strike="noStrike">
                <a:latin typeface="Source Sans Pro"/>
              </a:rPr>
              <a:t>However, no mitigation is 100% effective, so we encourage you </a:t>
            </a:r>
            <a:br/>
            <a:r>
              <a:rPr b="0" lang="en-US" sz="4400" spc="-1" strike="noStrike">
                <a:latin typeface="Source Sans Pro"/>
              </a:rPr>
              <a:t> all to wear masks as much as possible</a:t>
            </a:r>
            <a:endParaRPr b="0" lang="en-US" sz="44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-1" strike="noStrike">
                <a:latin typeface="Source Sans Pro"/>
              </a:rPr>
              <a:t> </a:t>
            </a:r>
            <a:r>
              <a:rPr b="0" lang="en-US" sz="4400" spc="-1" strike="noStrike">
                <a:latin typeface="Source Sans Pro"/>
              </a:rPr>
              <a:t>Venue has also requested attendees take a lateral flow test at </a:t>
            </a:r>
            <a:br/>
            <a:r>
              <a:rPr b="0" lang="en-US" sz="4400" spc="-1" strike="noStrike">
                <a:latin typeface="Source Sans Pro"/>
              </a:rPr>
              <a:t> least once before or during event</a:t>
            </a:r>
            <a:endParaRPr b="0" lang="en-US" sz="44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-1" strike="noStrike">
                <a:latin typeface="Source Sans Pro"/>
              </a:rPr>
              <a:t> </a:t>
            </a:r>
            <a:r>
              <a:rPr b="0" lang="en-US" sz="4400" spc="-1" strike="noStrike">
                <a:latin typeface="Source Sans Pro"/>
              </a:rPr>
              <a:t>Should you test positive or exhibit symptoms within a week of </a:t>
            </a:r>
            <a:br/>
            <a:r>
              <a:rPr b="0" lang="en-US" sz="4400" spc="-1" strike="noStrike">
                <a:latin typeface="Source Sans Pro"/>
              </a:rPr>
              <a:t> this event, please </a:t>
            </a:r>
            <a:r>
              <a:rPr b="0" i="1" lang="en-US" sz="4400" spc="-1" strike="noStrike">
                <a:latin typeface="Source Sans Pro"/>
              </a:rPr>
              <a:t>let us know</a:t>
            </a:r>
            <a:r>
              <a:rPr b="0" lang="en-US" sz="4400" spc="-1" strike="noStrike">
                <a:latin typeface="Source Sans Pro"/>
              </a:rPr>
              <a:t>, and follow public health </a:t>
            </a:r>
            <a:br/>
            <a:r>
              <a:rPr b="0" lang="en-US" sz="4400" spc="-1" strike="noStrike">
                <a:latin typeface="Source Sans Pro"/>
              </a:rPr>
              <a:t> guidelines</a:t>
            </a:r>
            <a:endParaRPr b="0" lang="en-US" sz="44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-1" strike="noStrike">
                <a:latin typeface="Source Sans Pro"/>
              </a:rPr>
              <a:t> </a:t>
            </a:r>
            <a:r>
              <a:rPr b="0" lang="en-US" sz="4400" spc="-1" strike="noStrike">
                <a:latin typeface="Source Sans Pro"/>
              </a:rPr>
              <a:t>Please take your badges and lanyards away with you at end of event</a:t>
            </a:r>
            <a:endParaRPr b="0" lang="en-US" sz="44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 txBox="1"/>
          <p:nvPr/>
        </p:nvSpPr>
        <p:spPr>
          <a:xfrm>
            <a:off x="0" y="-223920"/>
            <a:ext cx="13624560" cy="383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8000" spc="-1" strike="noStrike">
                <a:latin typeface="Source Sans Pro"/>
              </a:rPr>
              <a:t>pandemic socialising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144" name=""/>
          <p:cNvSpPr txBox="1"/>
          <p:nvPr/>
        </p:nvSpPr>
        <p:spPr>
          <a:xfrm>
            <a:off x="1767600" y="3225960"/>
            <a:ext cx="20848320" cy="80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5400" spc="-1" strike="noStrike">
                <a:latin typeface="Source Sans Pro"/>
              </a:rPr>
              <a:t> </a:t>
            </a:r>
            <a:r>
              <a:rPr b="0" lang="en-US" sz="5400" spc="-1" strike="noStrike">
                <a:latin typeface="Source Sans Pro"/>
              </a:rPr>
              <a:t>We have programmed in extra break time so everyone can network and catch up with  folks you have missed these past 2 years</a:t>
            </a:r>
            <a:endParaRPr b="0" lang="en-US" sz="54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5400" spc="-1" strike="noStrike">
                <a:latin typeface="Source Sans Pro"/>
              </a:rPr>
              <a:t> </a:t>
            </a:r>
            <a:r>
              <a:rPr b="0" lang="en-US" sz="5400" spc="-1" strike="noStrike">
                <a:latin typeface="Source Sans Pro"/>
              </a:rPr>
              <a:t>Everyone’s comfort level right now is different however:</a:t>
            </a:r>
            <a:endParaRPr b="0" lang="en-US" sz="54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5400" spc="-1" strike="noStrike">
                <a:latin typeface="Source Sans Pro"/>
              </a:rPr>
              <a:t> </a:t>
            </a:r>
            <a:r>
              <a:rPr b="0" lang="en-US" sz="4800" spc="-1" strike="noStrike">
                <a:latin typeface="Source Sans Pro"/>
              </a:rPr>
              <a:t>please be respectful of this</a:t>
            </a:r>
            <a:endParaRPr b="0" lang="en-US" sz="48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 </a:t>
            </a:r>
            <a:r>
              <a:rPr b="0" lang="en-US" sz="4800" spc="-1" strike="noStrike">
                <a:latin typeface="Source Sans Pro"/>
              </a:rPr>
              <a:t>colour coded stickers for distancing/contact preferences:</a:t>
            </a:r>
            <a:endParaRPr b="0" lang="en-US" sz="4800" spc="-1" strike="noStrike">
              <a:latin typeface="Source Sans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  </a:t>
            </a:r>
            <a:r>
              <a:rPr b="0" lang="en-US" sz="4800" spc="-1" strike="noStrike">
                <a:solidFill>
                  <a:srgbClr val="00a933"/>
                </a:solidFill>
                <a:latin typeface="Source Sans Pro"/>
              </a:rPr>
              <a:t>OK to shake hands (Green)</a:t>
            </a:r>
            <a:endParaRPr b="0" lang="en-US" sz="4800" spc="-1" strike="noStrike">
              <a:latin typeface="Source Sans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  </a:t>
            </a:r>
            <a:r>
              <a:rPr b="0" lang="en-US" sz="4800" spc="-1" strike="noStrike">
                <a:solidFill>
                  <a:srgbClr val="ea7500"/>
                </a:solidFill>
                <a:latin typeface="Source Sans Pro"/>
              </a:rPr>
              <a:t>Only OK with a fist bump (Amber)</a:t>
            </a:r>
            <a:endParaRPr b="0" lang="en-US" sz="4800" spc="-1" strike="noStrike">
              <a:latin typeface="Source Sans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</a:rPr>
              <a:t> </a:t>
            </a:r>
            <a:r>
              <a:rPr b="0" lang="en-US" sz="4800" spc="-1" strike="noStrike">
                <a:solidFill>
                  <a:srgbClr val="ff0000"/>
                </a:solidFill>
                <a:latin typeface="Source Sans Pro"/>
              </a:rPr>
              <a:t> </a:t>
            </a:r>
            <a:r>
              <a:rPr b="0" lang="en-US" sz="4800" spc="-1" strike="noStrike">
                <a:solidFill>
                  <a:srgbClr val="ff0000"/>
                </a:solidFill>
                <a:latin typeface="Source Sans Pro"/>
              </a:rPr>
              <a:t>Keep your distance (Red)</a:t>
            </a:r>
            <a:endParaRPr b="0" lang="en-US" sz="48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5400" spc="-1" strike="noStrike">
                <a:latin typeface="Source Sans Pro"/>
                <a:ea typeface="Droid Sans Fallback"/>
              </a:rPr>
              <a:t> </a:t>
            </a:r>
            <a:r>
              <a:rPr b="0" lang="en-US" sz="5400" spc="-1" strike="noStrike">
                <a:latin typeface="Source Sans Pro"/>
              </a:rPr>
              <a:t>16:00– 18:00 Pints ‘n Packets Social</a:t>
            </a:r>
            <a:endParaRPr b="0" lang="en-US" sz="54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5400" spc="-1" strike="noStrike">
                <a:latin typeface="Source Sans Pro"/>
              </a:rPr>
              <a:t> </a:t>
            </a:r>
            <a:r>
              <a:rPr b="0" lang="en-US" sz="4800" spc="-1" strike="noStrike">
                <a:latin typeface="Source Sans Pro"/>
              </a:rPr>
              <a:t>sponsored bar in The Gallery, name badges required</a:t>
            </a:r>
            <a:endParaRPr b="0" lang="en-US" sz="48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latin typeface="Source Sans Pro"/>
                <a:ea typeface="Droid Sans Fallback"/>
              </a:rPr>
              <a:t> </a:t>
            </a:r>
            <a:r>
              <a:rPr b="0" lang="en-US" sz="4800" spc="-1" strike="noStrike">
                <a:latin typeface="Source Sans Pro"/>
                <a:ea typeface="Droid Sans Fallback"/>
              </a:rPr>
              <a:t>Spatial Chat for remote attendees at:  </a:t>
            </a:r>
            <a:r>
              <a:rPr b="1" lang="en-US" sz="4800" spc="-1" strike="noStrike">
                <a:latin typeface="Source Sans Pro"/>
              </a:rPr>
              <a:t>https://spatial.chat/s/uknof49</a:t>
            </a:r>
            <a:endParaRPr b="0" lang="en-US" sz="4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 txBox="1"/>
          <p:nvPr/>
        </p:nvSpPr>
        <p:spPr>
          <a:xfrm>
            <a:off x="0" y="414360"/>
            <a:ext cx="15179040" cy="255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8000" spc="-1" strike="noStrike">
                <a:latin typeface="Source Sans Pro"/>
              </a:rPr>
              <a:t>thank you patrons and sponsors!!</a:t>
            </a:r>
            <a:endParaRPr b="1" lang="en-US" sz="8000" spc="-1" strike="noStrike">
              <a:latin typeface="Source Sans Pro"/>
            </a:endParaRPr>
          </a:p>
        </p:txBody>
      </p:sp>
      <p:sp>
        <p:nvSpPr>
          <p:cNvPr id="146" name=""/>
          <p:cNvSpPr txBox="1"/>
          <p:nvPr/>
        </p:nvSpPr>
        <p:spPr>
          <a:xfrm>
            <a:off x="1767600" y="3009960"/>
            <a:ext cx="20848320" cy="80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  <a:ea typeface="Droid Sans Fallback"/>
              </a:rPr>
              <a:t> </a:t>
            </a:r>
            <a:r>
              <a:rPr b="0" lang="en-US" sz="6600" spc="-1" strike="noStrike">
                <a:latin typeface="Source Sans Pro"/>
                <a:ea typeface="Droid Sans Fallback"/>
              </a:rPr>
              <a:t>Sponsors </a:t>
            </a:r>
            <a:endParaRPr b="0" lang="en-US" sz="66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  <a:ea typeface="Droid Sans Fallback"/>
              </a:rPr>
              <a:t> </a:t>
            </a:r>
            <a:r>
              <a:rPr b="0" lang="en-US" sz="6600" spc="-1" strike="noStrike">
                <a:latin typeface="Source Sans Pro"/>
                <a:ea typeface="Droid Sans Fallback"/>
              </a:rPr>
              <a:t>Associate: Axians/Juniper</a:t>
            </a:r>
            <a:endParaRPr b="0" lang="en-US" sz="66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latin typeface="Source Sans Pro"/>
                <a:ea typeface="Droid Sans Fallback"/>
              </a:rPr>
              <a:t> </a:t>
            </a:r>
            <a:r>
              <a:rPr b="0" lang="en-US" sz="6000" spc="-1" strike="noStrike">
                <a:latin typeface="Source Sans Pro"/>
                <a:ea typeface="Droid Sans Fallback"/>
              </a:rPr>
              <a:t>Contributor: DE-CIX, Hilco IPv4.GLOBAL, smartoptics, Xantaro</a:t>
            </a:r>
            <a:endParaRPr b="0" lang="en-US" sz="60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</a:rPr>
              <a:t> </a:t>
            </a:r>
            <a:r>
              <a:rPr b="0" lang="en-US" sz="6600" spc="-1" strike="noStrike">
                <a:latin typeface="Source Sans Pro"/>
              </a:rPr>
              <a:t>Patrons:</a:t>
            </a:r>
            <a:endParaRPr b="0" lang="en-US" sz="6600" spc="-1" strike="noStrike">
              <a:latin typeface="Source Sans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latin typeface="Arial"/>
                <a:ea typeface="Droid Sans Fallback"/>
              </a:rPr>
              <a:t> </a:t>
            </a:r>
            <a:r>
              <a:rPr b="0" lang="en-US" sz="6600" spc="-1" strike="noStrike">
                <a:latin typeface="Arial"/>
                <a:ea typeface="Droid Sans Fallback"/>
              </a:rPr>
              <a:t>Principal: A10, </a:t>
            </a:r>
            <a:r>
              <a:rPr b="0" lang="en-US" sz="6600" spc="-1" strike="noStrike">
                <a:latin typeface="Source Sans Pro"/>
              </a:rPr>
              <a:t>Flexoptix</a:t>
            </a:r>
            <a:r>
              <a:rPr b="0" lang="en-US" sz="6000" spc="-1" strike="noStrike">
                <a:latin typeface="Source Sans Pro"/>
              </a:rPr>
              <a:t> </a:t>
            </a:r>
            <a:endParaRPr b="0" lang="en-US" sz="6000" spc="-1" strike="noStrike">
              <a:latin typeface="Source Sans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latin typeface="Source Sans Pro"/>
              </a:rPr>
              <a:t> </a:t>
            </a:r>
            <a:r>
              <a:rPr b="0" lang="en-US" sz="6000" spc="-1" strike="noStrike">
                <a:latin typeface="Source Sans Pro"/>
              </a:rPr>
              <a:t>Premium: IPv4 Market Group, RIPE NCC</a:t>
            </a:r>
            <a:endParaRPr b="0" lang="en-US" sz="6000" spc="-1" strike="noStrike">
              <a:latin typeface="Source Sans Pro"/>
            </a:endParaRPr>
          </a:p>
          <a:p>
            <a:pPr lvl="1" marL="86364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5400" spc="-1" strike="noStrike">
                <a:latin typeface="Source Sans Pro"/>
                <a:ea typeface="Droid Sans Fallback"/>
              </a:rPr>
              <a:t>  </a:t>
            </a:r>
            <a:r>
              <a:rPr b="0" lang="en-US" sz="5400" spc="-1" strike="noStrike">
                <a:latin typeface="Source Sans Pro"/>
                <a:ea typeface="Droid Sans Fallback"/>
              </a:rPr>
              <a:t>Promoter:  Hilco IPv4.GLOBAL, ISC</a:t>
            </a:r>
            <a:endParaRPr b="0" lang="en-US" sz="54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  <a:ea typeface="Droid Sans Fallback"/>
              </a:rPr>
              <a:t> </a:t>
            </a:r>
            <a:r>
              <a:rPr b="0" lang="en-US" sz="6600" spc="-1" strike="noStrike">
                <a:latin typeface="Source Sans Pro"/>
                <a:ea typeface="Droid Sans Fallback"/>
              </a:rPr>
              <a:t>Donors: ISC </a:t>
            </a:r>
            <a:endParaRPr b="0" lang="en-US" sz="6600" spc="-1" strike="noStrike">
              <a:latin typeface="Source Sans Pro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latin typeface="Source Sans Pro"/>
                <a:ea typeface="Droid Sans Fallback"/>
              </a:rPr>
              <a:t> </a:t>
            </a:r>
            <a:r>
              <a:rPr b="0" lang="en-US" sz="6600" spc="-1" strike="noStrike">
                <a:latin typeface="Source Sans Pro"/>
                <a:ea typeface="Droid Sans Fallback"/>
              </a:rPr>
              <a:t>Individuals</a:t>
            </a:r>
            <a:endParaRPr b="0" lang="en-US" sz="66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11235</TotalTime>
  <Application>LibreOffice/7.1.4.2$Linux_X86_64 LibreOffice_project/10$Build-2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2022-04-12T03:43:13Z</dcterms:modified>
  <cp:revision>73</cp:revision>
  <dc:subject/>
  <dc:title/>
</cp:coreProperties>
</file>