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5" r:id="rId4"/>
    <p:sldId id="271" r:id="rId5"/>
    <p:sldId id="264" r:id="rId6"/>
    <p:sldId id="281" r:id="rId7"/>
    <p:sldId id="280" r:id="rId8"/>
    <p:sldId id="296" r:id="rId9"/>
    <p:sldId id="295" r:id="rId10"/>
    <p:sldId id="341" r:id="rId11"/>
    <p:sldId id="299" r:id="rId12"/>
    <p:sldId id="307" r:id="rId13"/>
    <p:sldId id="318" r:id="rId14"/>
    <p:sldId id="344" r:id="rId15"/>
    <p:sldId id="327" r:id="rId16"/>
    <p:sldId id="346" r:id="rId17"/>
    <p:sldId id="337" r:id="rId18"/>
    <p:sldId id="33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1D5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8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4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12E40-74D1-AA4B-ABEE-4DDBF18C408F}" type="datetimeFigureOut">
              <a:rPr lang="en-US" smtClean="0"/>
              <a:t>5/6/22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AC799-7DD2-2842-95C7-54E2E4384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94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18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10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29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05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90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12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24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88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0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76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15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0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8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94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4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C799-7DD2-2842-95C7-54E2E43843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37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7BF1-6028-E24E-A0E8-74978493A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19DDD4-71E0-4541-B3CB-FADAB520B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3D765-D395-A947-9A73-BAC0D85F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9BF15-8A93-F646-945B-DCEB3791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45BC8-8C57-B74E-ABDA-74750BA3D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1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487E-DBCF-8A48-B756-A3FD4F09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EC8A-DBC8-614E-ACB1-F5E9872C6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30FAF-A23E-BB4A-8A99-4FD02CF6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8D113-D0E6-8847-9724-E6AAEE4B3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B0F6E-72C1-8A49-95E5-AA8D55F4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8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A1C8F7-8998-5F41-8347-FD8EE83780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CD64BE-51A4-124E-ACBF-34B070B6A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97FE9-6606-0146-9AAA-D07A56BC9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F26E9-32F5-4C44-B536-0C907D83E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1A274-214F-FD45-AB3C-9C2A38DCC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4F5B7-1F86-AD47-8C53-6F65F175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483C8-66B1-B346-BAB4-DBC5A7EDE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BAA44-79C1-D040-938E-DF58BC606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5FFA2-51E6-0F47-A727-8EEB0902F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0E04-608E-784A-AFCE-B113D2F5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5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EB77-8BA8-3D4E-9177-1AB135A8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2FFE9-43FC-E847-BE0F-9EA4CC343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42BC9-FDF3-E44B-A3CF-C9AEAE0F1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FC068-C7DF-E644-9E55-F44AB4FA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8F1E1-FF06-2F47-A5F5-FEF381BC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9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6563A-C428-924E-B05F-CBC0490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09A0-5FF4-814D-A513-5C3FB05D5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6FBAF-BAFC-C343-A060-8784B4458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EF682-11BE-DF48-9271-17737283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00487-646E-9642-8192-B30957FA2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7AB15-E83D-B04A-9A6C-F626E58F5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9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61D3-362B-674A-9179-F6686BC6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06916-6F64-CB4C-947C-A5C4D7166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05A50-8A2B-4444-89F6-A68565DCC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56B3C-50FB-D741-BBC4-40C159356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97A5F-A8E9-5743-92CA-91CDC8D6F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214BF0-6093-AF42-AA82-2CD073B5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9AAA30-B9A3-844A-BDBC-4CE3870B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E52C80-6B8E-AE4B-9A71-1E4E255F8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3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1C7D2-84FC-A346-9E80-92C613082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ECCB7-1409-A848-8EE8-8F4848EC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D6134-EB59-E142-AD93-A9C13EB9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16701-5000-0E4C-94DC-9C1CB26A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57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BEE98-D1B9-7B43-96B6-0CEDD8B7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7FEE5-DAC5-104C-A7A0-CAA5D6B8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ACCD3-C315-A749-99E1-B203211A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6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8FE49-8082-1B43-B740-AC9D31A7A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11114-605A-B644-A522-D98DC9FC5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73BA1-CCDD-5D42-A7E3-C65673B6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D9432-40E6-2645-B5F4-451E140DE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95521-3BA6-B84E-BD82-E274FFE9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A4A90-260D-5A41-8B61-942012A8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8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5935-6E04-9246-8D2A-698D2FD0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E6F79D-692A-114D-87FA-18010FA48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6F654-4181-EF41-82CC-854B21C73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1C33E-8685-8347-B76D-063027497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D0A09-EE01-434A-93E5-E155C6688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24090-2D2A-A944-8CF9-8B091386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9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03C41F-DA3A-D34F-A797-8CFF2440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4AB64-32C5-4748-A858-2453C9C9A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7819E-90BE-E44C-A4A1-AD231EEAC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9885E-AAF0-C246-84C3-B5A5713676A0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9DFD0-5FF7-FA4A-A7F9-8E057D264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C8FAC-2852-7E40-957B-3687F8E16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14429-D4C0-E842-9384-02ED89DF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en.wikipedia.org/wiki/File:Green_tick.svg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0CD41D7-C87F-4140-9792-021E624D85C1}"/>
              </a:ext>
            </a:extLst>
          </p:cNvPr>
          <p:cNvGrpSpPr/>
          <p:nvPr/>
        </p:nvGrpSpPr>
        <p:grpSpPr>
          <a:xfrm>
            <a:off x="3844233" y="114434"/>
            <a:ext cx="4503535" cy="6629132"/>
            <a:chOff x="3919166" y="118064"/>
            <a:chExt cx="4503535" cy="66291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780FEA-3463-4E4C-8784-5A8A274363EB}"/>
                </a:ext>
              </a:extLst>
            </p:cNvPr>
            <p:cNvSpPr/>
            <p:nvPr/>
          </p:nvSpPr>
          <p:spPr>
            <a:xfrm>
              <a:off x="3919166" y="118064"/>
              <a:ext cx="4503535" cy="66291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1C0F74-460C-5B48-B7B9-8216D761CCD8}"/>
                </a:ext>
              </a:extLst>
            </p:cNvPr>
            <p:cNvSpPr/>
            <p:nvPr/>
          </p:nvSpPr>
          <p:spPr>
            <a:xfrm>
              <a:off x="4109275" y="118064"/>
              <a:ext cx="4123319" cy="228386"/>
            </a:xfrm>
            <a:prstGeom prst="rect">
              <a:avLst/>
            </a:prstGeom>
            <a:solidFill>
              <a:srgbClr val="1D5EA8"/>
            </a:solidFill>
            <a:ln>
              <a:solidFill>
                <a:srgbClr val="1D5E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latin typeface="Futura Medium" panose="020B0602020204020303" pitchFamily="34" charset="-79"/>
                  <a:cs typeface="Futura Medium" panose="020B0602020204020303" pitchFamily="34" charset="-79"/>
                </a:rPr>
                <a:t>O’REILLY</a:t>
              </a:r>
              <a:endParaRPr lang="en-US" sz="1200" baseline="30000" dirty="0"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508C94-25AE-B844-9B15-00C1DFEA1CDE}"/>
                </a:ext>
              </a:extLst>
            </p:cNvPr>
            <p:cNvSpPr/>
            <p:nvPr/>
          </p:nvSpPr>
          <p:spPr>
            <a:xfrm>
              <a:off x="4109275" y="3667753"/>
              <a:ext cx="4123319" cy="1619866"/>
            </a:xfrm>
            <a:prstGeom prst="rect">
              <a:avLst/>
            </a:prstGeom>
            <a:solidFill>
              <a:srgbClr val="1D5EA8"/>
            </a:solidFill>
            <a:ln>
              <a:solidFill>
                <a:srgbClr val="1D5E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200" dirty="0">
                  <a:latin typeface="Consolas" panose="020B0609020204030204" pitchFamily="49" charset="0"/>
                  <a:cs typeface="Consolas" panose="020B0609020204030204" pitchFamily="49" charset="0"/>
                </a:rPr>
                <a:t>Why you</a:t>
              </a:r>
            </a:p>
            <a:p>
              <a:r>
                <a:rPr lang="en-US" sz="3200" dirty="0">
                  <a:latin typeface="Consolas" panose="020B0609020204030204" pitchFamily="49" charset="0"/>
                  <a:cs typeface="Consolas" panose="020B0609020204030204" pitchFamily="49" charset="0"/>
                </a:rPr>
                <a:t>should not follow textbook examples</a:t>
              </a:r>
              <a:endParaRPr lang="en-US" sz="3200" baseline="30000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2D546E-DFE4-4E4D-B472-1715A11F85F0}"/>
                </a:ext>
              </a:extLst>
            </p:cNvPr>
            <p:cNvSpPr/>
            <p:nvPr/>
          </p:nvSpPr>
          <p:spPr>
            <a:xfrm>
              <a:off x="4109275" y="5287619"/>
              <a:ext cx="4123319" cy="570105"/>
            </a:xfrm>
            <a:prstGeom prst="rect">
              <a:avLst/>
            </a:prstGeom>
            <a:solidFill>
              <a:srgbClr val="1D5EA8"/>
            </a:solidFill>
            <a:ln>
              <a:solidFill>
                <a:srgbClr val="1D5E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dirty="0">
                  <a:latin typeface="Century Gothic" panose="020B0502020202020204" pitchFamily="34" charset="0"/>
                  <a:cs typeface="Consolas" panose="020B0609020204030204" pitchFamily="49" charset="0"/>
                </a:rPr>
                <a:t>A TEXTBOOK ABOUT HOW NOT TO</a:t>
              </a:r>
            </a:p>
            <a:p>
              <a:r>
                <a:rPr lang="en-US" sz="1400" dirty="0">
                  <a:latin typeface="Century Gothic" panose="020B0502020202020204" pitchFamily="34" charset="0"/>
                  <a:cs typeface="Consolas" panose="020B0609020204030204" pitchFamily="49" charset="0"/>
                </a:rPr>
                <a:t>FOLLOW TEXTBOOK EXAMPLES</a:t>
              </a:r>
              <a:endParaRPr lang="en-US" sz="1400" baseline="30000" dirty="0">
                <a:latin typeface="Century Gothic" panose="020B0502020202020204" pitchFamily="34" charset="0"/>
                <a:cs typeface="Consolas" panose="020B0609020204030204" pitchFamily="49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DF906FD-9C11-1147-BB99-A56438C3591C}"/>
                </a:ext>
              </a:extLst>
            </p:cNvPr>
            <p:cNvCxnSpPr>
              <a:cxnSpLocks/>
            </p:cNvCxnSpPr>
            <p:nvPr/>
          </p:nvCxnSpPr>
          <p:spPr>
            <a:xfrm>
              <a:off x="4214344" y="5253542"/>
              <a:ext cx="39131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A picture containing sitting, bench, wooden&#10;&#10;Description automatically generated">
              <a:extLst>
                <a:ext uri="{FF2B5EF4-FFF2-40B4-BE49-F238E27FC236}">
                  <a16:creationId xmlns:a16="http://schemas.microsoft.com/office/drawing/2014/main" id="{44243C6B-2436-B64E-A361-861F1ABDF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7435" y="561465"/>
              <a:ext cx="3710213" cy="371021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1C15834-6D4A-2141-B462-CFB12B68F168}"/>
              </a:ext>
            </a:extLst>
          </p:cNvPr>
          <p:cNvSpPr txBox="1"/>
          <p:nvPr/>
        </p:nvSpPr>
        <p:spPr>
          <a:xfrm>
            <a:off x="6798471" y="620660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Gary Steers</a:t>
            </a:r>
          </a:p>
        </p:txBody>
      </p:sp>
    </p:spTree>
    <p:extLst>
      <p:ext uri="{BB962C8B-B14F-4D97-AF65-F5344CB8AC3E}">
        <p14:creationId xmlns:p14="http://schemas.microsoft.com/office/powerpoint/2010/main" val="4210416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DC81BF4-2266-434F-85ED-5BFA0280B11E}"/>
              </a:ext>
            </a:extLst>
          </p:cNvPr>
          <p:cNvSpPr/>
          <p:nvPr/>
        </p:nvSpPr>
        <p:spPr>
          <a:xfrm>
            <a:off x="8442542" y="2580362"/>
            <a:ext cx="1121080" cy="24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EF8E75-CD59-FB43-9E0E-1D7F7066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What’s the relevance?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05EAB4-B883-114B-AF71-7A7EE842ECBE}"/>
              </a:ext>
            </a:extLst>
          </p:cNvPr>
          <p:cNvGrpSpPr/>
          <p:nvPr/>
        </p:nvGrpSpPr>
        <p:grpSpPr>
          <a:xfrm>
            <a:off x="1120439" y="3103120"/>
            <a:ext cx="4901729" cy="2479079"/>
            <a:chOff x="1789043" y="2865333"/>
            <a:chExt cx="4306958" cy="21782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9D201AD-6672-8B4D-840D-4AF2599ED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91" t="81147" r="40925" b="5728"/>
            <a:stretch/>
          </p:blipFill>
          <p:spPr>
            <a:xfrm>
              <a:off x="1789043" y="2865333"/>
              <a:ext cx="2941983" cy="77117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7E1A1F-9ABB-0848-961D-669556332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012" t="9413" r="22624" b="72238"/>
            <a:stretch/>
          </p:blipFill>
          <p:spPr>
            <a:xfrm>
              <a:off x="1789043" y="3566275"/>
              <a:ext cx="4306958" cy="1477328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9B053C2-92A4-CD40-BA16-9CECA249D1E7}"/>
              </a:ext>
            </a:extLst>
          </p:cNvPr>
          <p:cNvSpPr/>
          <p:nvPr/>
        </p:nvSpPr>
        <p:spPr>
          <a:xfrm>
            <a:off x="1797394" y="3418268"/>
            <a:ext cx="2501990" cy="710731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1E985-749D-544F-A6C7-59B8AF382B88}"/>
              </a:ext>
            </a:extLst>
          </p:cNvPr>
          <p:cNvSpPr/>
          <p:nvPr/>
        </p:nvSpPr>
        <p:spPr>
          <a:xfrm>
            <a:off x="4916774" y="3034595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Destination is one of routers IP’s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the Protocol is TCP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TTL == 1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ACCEPT == Let the packet through the firewall so that the kernel can respond with the appropriate response...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ANY TCP PACKET WITH TTL == 1 gets through the firewall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5A988D-D5A4-0D4C-AD45-CF1824C468E7}"/>
              </a:ext>
            </a:extLst>
          </p:cNvPr>
          <p:cNvSpPr/>
          <p:nvPr/>
        </p:nvSpPr>
        <p:spPr>
          <a:xfrm>
            <a:off x="1797394" y="4107178"/>
            <a:ext cx="991242" cy="188758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5C97AD-134B-A540-9ECB-DCD435CFA985}"/>
              </a:ext>
            </a:extLst>
          </p:cNvPr>
          <p:cNvSpPr/>
          <p:nvPr/>
        </p:nvSpPr>
        <p:spPr>
          <a:xfrm>
            <a:off x="1797394" y="4255389"/>
            <a:ext cx="485766" cy="188758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52566-2C78-7B43-B55A-E7D241D2FD9B}"/>
              </a:ext>
            </a:extLst>
          </p:cNvPr>
          <p:cNvSpPr/>
          <p:nvPr/>
        </p:nvSpPr>
        <p:spPr>
          <a:xfrm>
            <a:off x="1797394" y="5060699"/>
            <a:ext cx="575303" cy="181187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77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3EFEF-FF4A-1D49-BA59-90AE223C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DANGER!!!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B9A64-772A-4042-AAF6-6D202A16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0000"/>
                </a:solidFill>
              </a:rPr>
              <a:t>The internet is </a:t>
            </a:r>
            <a:r>
              <a:rPr lang="en-US" sz="4400" b="1" u="sng" dirty="0">
                <a:solidFill>
                  <a:srgbClr val="000000"/>
                </a:solidFill>
              </a:rPr>
              <a:t>FULL</a:t>
            </a:r>
            <a:r>
              <a:rPr lang="en-US" sz="4400" dirty="0">
                <a:solidFill>
                  <a:srgbClr val="000000"/>
                </a:solidFill>
              </a:rPr>
              <a:t> of bad guys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590A9-0AFD-D04D-A017-2604B56D5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609355"/>
            <a:ext cx="4852385" cy="363928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578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DC81BF4-2266-434F-85ED-5BFA0280B11E}"/>
              </a:ext>
            </a:extLst>
          </p:cNvPr>
          <p:cNvSpPr/>
          <p:nvPr/>
        </p:nvSpPr>
        <p:spPr>
          <a:xfrm>
            <a:off x="8442542" y="2580362"/>
            <a:ext cx="1121080" cy="24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EF8E75-CD59-FB43-9E0E-1D7F7066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What’s the relevance?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1E985-749D-544F-A6C7-59B8AF382B88}"/>
              </a:ext>
            </a:extLst>
          </p:cNvPr>
          <p:cNvSpPr/>
          <p:nvPr/>
        </p:nvSpPr>
        <p:spPr>
          <a:xfrm>
            <a:off x="3048000" y="27539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ANY TCP PACKET WITH TTL == 1 gets through the firewall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FED55-B9A9-C149-A81B-C0ACFF67BE7B}"/>
              </a:ext>
            </a:extLst>
          </p:cNvPr>
          <p:cNvSpPr/>
          <p:nvPr/>
        </p:nvSpPr>
        <p:spPr>
          <a:xfrm>
            <a:off x="1179226" y="3271649"/>
            <a:ext cx="98335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Q: How do you manage a router?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Telnet?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SSH?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</a:t>
            </a:r>
            <a:r>
              <a:rPr lang="en-US" dirty="0" err="1"/>
              <a:t>AaaS</a:t>
            </a:r>
            <a:r>
              <a:rPr lang="en-US" baseline="30000" dirty="0"/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ALL OF THESE USE TCP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/>
          </a:p>
          <a:p>
            <a:endParaRPr lang="en-US" baseline="30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23F5B7-82FF-C840-995D-15E8A64DF07F}"/>
              </a:ext>
            </a:extLst>
          </p:cNvPr>
          <p:cNvSpPr txBox="1"/>
          <p:nvPr/>
        </p:nvSpPr>
        <p:spPr>
          <a:xfrm>
            <a:off x="8736903" y="6453327"/>
            <a:ext cx="3401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*Automation As A Service </a:t>
            </a:r>
            <a:r>
              <a:rPr lang="en-US" baseline="30000" dirty="0"/>
              <a:t>TM pending</a:t>
            </a:r>
          </a:p>
        </p:txBody>
      </p:sp>
    </p:spTree>
    <p:extLst>
      <p:ext uri="{BB962C8B-B14F-4D97-AF65-F5344CB8AC3E}">
        <p14:creationId xmlns:p14="http://schemas.microsoft.com/office/powerpoint/2010/main" val="1155868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ADBCA-DA20-4279-93C6-011DEF18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3964" b="3964"/>
          <a:stretch>
            <a:fillRect/>
          </a:stretch>
        </p:blipFill>
        <p:spPr>
          <a:xfrm>
            <a:off x="0" y="1"/>
            <a:ext cx="7554138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7813B-AC60-A248-90E7-C8A48D25C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IT’S OK, NO ONE FOLLOWS TEXTBOOKS</a:t>
            </a:r>
            <a:br>
              <a:rPr lang="en-US" b="1" dirty="0">
                <a:solidFill>
                  <a:srgbClr val="FFFFFF"/>
                </a:solidFill>
              </a:rPr>
            </a:b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OR DO THEY?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850" y="0"/>
            <a:ext cx="53911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60A6D-F585-2A4C-A67B-0492E53CA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Junipers are common on the internet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Some ISPs have previously referenced this book for their firewall config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Juniper even recommend this book as good reference material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It’s co-authored by people at Juniper!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But it’s just an example right!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43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8ABFC2-0B23-0046-A8C2-EE50E443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873" y="904595"/>
            <a:ext cx="4805996" cy="9107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DISCLAIMER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Warning">
            <a:extLst>
              <a:ext uri="{FF2B5EF4-FFF2-40B4-BE49-F238E27FC236}">
                <a16:creationId xmlns:a16="http://schemas.microsoft.com/office/drawing/2014/main" id="{9117B5CE-7718-44E2-B66B-078941E11C7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5161AE-4262-4240-A51F-6BCCB78C1CD6}"/>
              </a:ext>
            </a:extLst>
          </p:cNvPr>
          <p:cNvSpPr txBox="1"/>
          <p:nvPr/>
        </p:nvSpPr>
        <p:spPr>
          <a:xfrm>
            <a:off x="6770318" y="1722329"/>
            <a:ext cx="49039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will not disclose any networks that</a:t>
            </a:r>
            <a:br>
              <a:rPr lang="en-US" dirty="0"/>
            </a:br>
            <a:r>
              <a:rPr lang="en-US" dirty="0"/>
              <a:t>were found to be ‘vulnerable’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instances have been ethically reported</a:t>
            </a:r>
            <a:br>
              <a:rPr lang="en-US" dirty="0"/>
            </a:br>
            <a:r>
              <a:rPr lang="en-US" dirty="0"/>
              <a:t>and subsequently fixed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Don’t try this at home</a:t>
            </a:r>
          </a:p>
          <a:p>
            <a:r>
              <a:rPr lang="en-US" dirty="0"/>
              <a:t>(at least without permission from the owner)</a:t>
            </a:r>
          </a:p>
        </p:txBody>
      </p:sp>
    </p:spTree>
    <p:extLst>
      <p:ext uri="{BB962C8B-B14F-4D97-AF65-F5344CB8AC3E}">
        <p14:creationId xmlns:p14="http://schemas.microsoft.com/office/powerpoint/2010/main" val="34974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4EF8E75-CD59-FB43-9E0E-1D7F7066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Let’s try this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6E022-260D-3942-A00E-8101A2A18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317004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Use a device that would not normally have access to the host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Verify it can’t access the host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C81BF4-2266-434F-85ED-5BFA0280B11E}"/>
              </a:ext>
            </a:extLst>
          </p:cNvPr>
          <p:cNvSpPr/>
          <p:nvPr/>
        </p:nvSpPr>
        <p:spPr>
          <a:xfrm>
            <a:off x="8442542" y="2580362"/>
            <a:ext cx="1121080" cy="24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5F173-0B97-1341-9706-5FC5BACC4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058" y="4399219"/>
            <a:ext cx="4851321" cy="126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4EF8E75-CD59-FB43-9E0E-1D7F7066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Let’s try this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6E022-260D-3942-A00E-8101A2A18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317004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Work out distance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Access the host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C81BF4-2266-434F-85ED-5BFA0280B11E}"/>
              </a:ext>
            </a:extLst>
          </p:cNvPr>
          <p:cNvSpPr/>
          <p:nvPr/>
        </p:nvSpPr>
        <p:spPr>
          <a:xfrm>
            <a:off x="8442542" y="2580362"/>
            <a:ext cx="1121080" cy="24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61105-986A-6747-AAF2-082CCEBF13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5" r="10054" b="78146"/>
          <a:stretch/>
        </p:blipFill>
        <p:spPr>
          <a:xfrm>
            <a:off x="3749805" y="2510067"/>
            <a:ext cx="7003789" cy="791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92024-63BB-B443-A0AF-D6BC07F90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54" r="10054" b="75074"/>
          <a:stretch/>
        </p:blipFill>
        <p:spPr>
          <a:xfrm>
            <a:off x="3749805" y="3343188"/>
            <a:ext cx="7003789" cy="143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D2E7AE-BEE9-7340-B1EA-648ED3DD1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26" r="10054" b="3887"/>
          <a:stretch/>
        </p:blipFill>
        <p:spPr>
          <a:xfrm>
            <a:off x="3749805" y="3541734"/>
            <a:ext cx="7003789" cy="331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9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4EF8E75-CD59-FB43-9E0E-1D7F7066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6E022-260D-3942-A00E-8101A2A18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317004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Report to the affected network(s)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Report to the vendor and the publisher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C81BF4-2266-434F-85ED-5BFA0280B11E}"/>
              </a:ext>
            </a:extLst>
          </p:cNvPr>
          <p:cNvSpPr/>
          <p:nvPr/>
        </p:nvSpPr>
        <p:spPr>
          <a:xfrm>
            <a:off x="8442542" y="2580362"/>
            <a:ext cx="1121080" cy="24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8659B72F-0087-234D-8F73-10DC15590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64803" y="2580362"/>
            <a:ext cx="1640126" cy="1640126"/>
          </a:xfrm>
          <a:prstGeom prst="rect">
            <a:avLst/>
          </a:prstGeom>
        </p:spPr>
      </p:pic>
      <p:pic>
        <p:nvPicPr>
          <p:cNvPr id="10" name="Picture 9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C2E228A-1BE2-C34A-8DE6-742C7F0E2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55405" y="4677992"/>
            <a:ext cx="1640126" cy="1640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82C5DD-06C9-6647-8FEE-54B1342174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8"/>
          <a:stretch/>
        </p:blipFill>
        <p:spPr>
          <a:xfrm>
            <a:off x="7158625" y="5084996"/>
            <a:ext cx="4138808" cy="9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73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4EF8E75-CD59-FB43-9E0E-1D7F7066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C81BF4-2266-434F-85ED-5BFA0280B11E}"/>
              </a:ext>
            </a:extLst>
          </p:cNvPr>
          <p:cNvSpPr/>
          <p:nvPr/>
        </p:nvSpPr>
        <p:spPr>
          <a:xfrm>
            <a:off x="8442542" y="2580362"/>
            <a:ext cx="1121080" cy="24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3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8ABFC2-0B23-0046-A8C2-EE50E443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873" y="904595"/>
            <a:ext cx="4805996" cy="9107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DISCLAIMER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Warning">
            <a:extLst>
              <a:ext uri="{FF2B5EF4-FFF2-40B4-BE49-F238E27FC236}">
                <a16:creationId xmlns:a16="http://schemas.microsoft.com/office/drawing/2014/main" id="{9117B5CE-7718-44E2-B66B-078941E11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5161AE-4262-4240-A51F-6BCCB78C1CD6}"/>
              </a:ext>
            </a:extLst>
          </p:cNvPr>
          <p:cNvSpPr txBox="1"/>
          <p:nvPr/>
        </p:nvSpPr>
        <p:spPr>
          <a:xfrm>
            <a:off x="6770318" y="1722329"/>
            <a:ext cx="4903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not the copyright holder of</a:t>
            </a:r>
            <a:br>
              <a:rPr lang="en-US" dirty="0"/>
            </a:br>
            <a:r>
              <a:rPr lang="en-US" dirty="0"/>
              <a:t>the original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will not disclose any networks that</a:t>
            </a:r>
            <a:br>
              <a:rPr lang="en-US" dirty="0"/>
            </a:br>
            <a:r>
              <a:rPr lang="en-US" dirty="0"/>
              <a:t>were found to be ‘vulnerable’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instances have been ethically reported</a:t>
            </a:r>
            <a:br>
              <a:rPr lang="en-US" dirty="0"/>
            </a:br>
            <a:r>
              <a:rPr lang="en-US" dirty="0"/>
              <a:t>and subsequently fixed</a:t>
            </a:r>
          </a:p>
        </p:txBody>
      </p:sp>
    </p:spTree>
    <p:extLst>
      <p:ext uri="{BB962C8B-B14F-4D97-AF65-F5344CB8AC3E}">
        <p14:creationId xmlns:p14="http://schemas.microsoft.com/office/powerpoint/2010/main" val="139969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BCBD8-C799-7140-BDAB-C1777106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Task: Re-Invent the wheel for a new install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D4592-44B6-2F4D-852F-7BE792860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753937"/>
            <a:ext cx="9833548" cy="3866068"/>
          </a:xfrm>
        </p:spPr>
        <p:txBody>
          <a:bodyPr>
            <a:normAutofit/>
          </a:bodyPr>
          <a:lstStyle/>
          <a:p>
            <a:r>
              <a:rPr lang="en-US" sz="1900" dirty="0">
                <a:solidFill>
                  <a:srgbClr val="000000"/>
                </a:solidFill>
              </a:rPr>
              <a:t>While designing a network for a platform deployment I decided to use the grey matter and not copy and paste boilerplate configs</a:t>
            </a:r>
          </a:p>
          <a:p>
            <a:endParaRPr lang="en-US" sz="1900" dirty="0">
              <a:solidFill>
                <a:srgbClr val="000000"/>
              </a:solidFill>
            </a:endParaRPr>
          </a:p>
          <a:p>
            <a:r>
              <a:rPr lang="en-US" sz="1900" dirty="0">
                <a:solidFill>
                  <a:srgbClr val="000000"/>
                </a:solidFill>
              </a:rPr>
              <a:t>I decided to follow the well known ‘RTFM’ method</a:t>
            </a:r>
            <a:br>
              <a:rPr lang="en-US" sz="1900" dirty="0">
                <a:solidFill>
                  <a:srgbClr val="000000"/>
                </a:solidFill>
              </a:rPr>
            </a:br>
            <a:r>
              <a:rPr lang="en-US" sz="1900" i="1" dirty="0">
                <a:solidFill>
                  <a:srgbClr val="000000"/>
                </a:solidFill>
              </a:rPr>
              <a:t>(not to be confused with RFC2721)</a:t>
            </a:r>
          </a:p>
          <a:p>
            <a:endParaRPr lang="en-US" sz="1900" dirty="0">
              <a:solidFill>
                <a:srgbClr val="000000"/>
              </a:solidFill>
            </a:endParaRPr>
          </a:p>
          <a:p>
            <a:r>
              <a:rPr lang="en-US" sz="1900" dirty="0">
                <a:solidFill>
                  <a:srgbClr val="000000"/>
                </a:solidFill>
              </a:rPr>
              <a:t>Picked an O’REILLEY book for the majority of the reading</a:t>
            </a:r>
            <a:br>
              <a:rPr lang="en-US" sz="1900" dirty="0">
                <a:solidFill>
                  <a:srgbClr val="000000"/>
                </a:solidFill>
              </a:rPr>
            </a:br>
            <a:r>
              <a:rPr lang="en-US" sz="2300" b="1" dirty="0">
                <a:solidFill>
                  <a:schemeClr val="accent1"/>
                </a:solidFill>
              </a:rPr>
              <a:t>“O’REILLY® - Juniper MX Series”</a:t>
            </a:r>
          </a:p>
          <a:p>
            <a:endParaRPr lang="en-US" sz="1900" dirty="0">
              <a:solidFill>
                <a:srgbClr val="000000"/>
              </a:solidFill>
            </a:endParaRPr>
          </a:p>
          <a:p>
            <a:r>
              <a:rPr lang="en-US" sz="1900" dirty="0">
                <a:solidFill>
                  <a:srgbClr val="000000"/>
                </a:solidFill>
              </a:rPr>
              <a:t>This was not for an MX Series device, but All </a:t>
            </a:r>
            <a:r>
              <a:rPr lang="en-US" sz="1900" dirty="0" err="1">
                <a:solidFill>
                  <a:srgbClr val="000000"/>
                </a:solidFill>
              </a:rPr>
              <a:t>JunOS</a:t>
            </a:r>
            <a:r>
              <a:rPr lang="en-US" sz="1900" dirty="0">
                <a:solidFill>
                  <a:srgbClr val="000000"/>
                </a:solidFill>
              </a:rPr>
              <a:t> is equal right?....</a:t>
            </a:r>
            <a:br>
              <a:rPr lang="en-US" sz="1900" dirty="0">
                <a:solidFill>
                  <a:srgbClr val="000000"/>
                </a:solidFill>
              </a:rPr>
            </a:br>
            <a:r>
              <a:rPr lang="en-US" sz="1900" i="1" dirty="0">
                <a:solidFill>
                  <a:srgbClr val="000000"/>
                </a:solidFill>
              </a:rPr>
              <a:t>(different talk for a different time)</a:t>
            </a:r>
          </a:p>
          <a:p>
            <a:endParaRPr lang="en-US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57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ADBCA-DA20-4279-93C6-011DEF18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3964" b="3964"/>
          <a:stretch>
            <a:fillRect/>
          </a:stretch>
        </p:blipFill>
        <p:spPr>
          <a:xfrm>
            <a:off x="0" y="1"/>
            <a:ext cx="7554138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7813B-AC60-A248-90E7-C8A48D25C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Chapter 4: Routing Engine Protection and DDoS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850" y="0"/>
            <a:ext cx="53911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60A6D-F585-2A4C-A67B-0492E53CA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I need to write a firewall to protect the device from the bad guys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New platform and new feature sets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Need to validate firewall config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will protect the system and still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allow operation of new features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chemeClr val="accent6"/>
                </a:solidFill>
              </a:rPr>
              <a:t>Be a good internet citizen and respond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correctly to diagnostic packets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i="1" dirty="0">
                <a:solidFill>
                  <a:schemeClr val="accent6"/>
                </a:solidFill>
              </a:rPr>
              <a:t>(ICMP/</a:t>
            </a:r>
            <a:r>
              <a:rPr lang="en-US" sz="2400" i="1" dirty="0" err="1">
                <a:solidFill>
                  <a:schemeClr val="accent6"/>
                </a:solidFill>
              </a:rPr>
              <a:t>Tracerotue</a:t>
            </a:r>
            <a:r>
              <a:rPr lang="en-US" sz="2400" i="1" dirty="0">
                <a:solidFill>
                  <a:schemeClr val="accent6"/>
                </a:solidFill>
              </a:rPr>
              <a:t>/PMTU </a:t>
            </a:r>
            <a:r>
              <a:rPr lang="en-US" sz="2400" i="1" dirty="0" err="1">
                <a:solidFill>
                  <a:schemeClr val="accent6"/>
                </a:solidFill>
              </a:rPr>
              <a:t>etc</a:t>
            </a:r>
            <a:r>
              <a:rPr lang="en-US" sz="2400" i="1" dirty="0">
                <a:solidFill>
                  <a:schemeClr val="accent6"/>
                </a:solidFill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</a:rPr>
              <a:t>etc</a:t>
            </a:r>
            <a:r>
              <a:rPr lang="en-US" sz="2400" i="1" dirty="0">
                <a:solidFill>
                  <a:schemeClr val="accent6"/>
                </a:solidFill>
              </a:rPr>
              <a:t>)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4E99A5F-7079-454A-90A1-D830331320DE}"/>
              </a:ext>
            </a:extLst>
          </p:cNvPr>
          <p:cNvSpPr/>
          <p:nvPr/>
        </p:nvSpPr>
        <p:spPr>
          <a:xfrm>
            <a:off x="5926883" y="4123319"/>
            <a:ext cx="5656129" cy="1829776"/>
          </a:xfrm>
          <a:custGeom>
            <a:avLst/>
            <a:gdLst>
              <a:gd name="connsiteX0" fmla="*/ 2603731 w 5656129"/>
              <a:gd name="connsiteY0" fmla="*/ 130629 h 1829776"/>
              <a:gd name="connsiteX1" fmla="*/ 434160 w 5656129"/>
              <a:gd name="connsiteY1" fmla="*/ 380527 h 1829776"/>
              <a:gd name="connsiteX2" fmla="*/ 314891 w 5656129"/>
              <a:gd name="connsiteY2" fmla="*/ 1499389 h 1829776"/>
              <a:gd name="connsiteX3" fmla="*/ 3864580 w 5656129"/>
              <a:gd name="connsiteY3" fmla="*/ 1806082 h 1829776"/>
              <a:gd name="connsiteX4" fmla="*/ 5562752 w 5656129"/>
              <a:gd name="connsiteY4" fmla="*/ 988234 h 1829776"/>
              <a:gd name="connsiteX5" fmla="*/ 5062956 w 5656129"/>
              <a:gd name="connsiteY5" fmla="*/ 272616 h 1829776"/>
              <a:gd name="connsiteX6" fmla="*/ 1967626 w 5656129"/>
              <a:gd name="connsiteY6" fmla="*/ 22718 h 1829776"/>
              <a:gd name="connsiteX7" fmla="*/ 1967626 w 5656129"/>
              <a:gd name="connsiteY7" fmla="*/ 22718 h 1829776"/>
              <a:gd name="connsiteX8" fmla="*/ 1950588 w 5656129"/>
              <a:gd name="connsiteY8" fmla="*/ 0 h 1829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56129" h="1829776">
                <a:moveTo>
                  <a:pt x="2603731" y="130629"/>
                </a:moveTo>
                <a:cubicBezTo>
                  <a:pt x="1709682" y="141514"/>
                  <a:pt x="815633" y="152400"/>
                  <a:pt x="434160" y="380527"/>
                </a:cubicBezTo>
                <a:cubicBezTo>
                  <a:pt x="52687" y="608654"/>
                  <a:pt x="-256846" y="1261797"/>
                  <a:pt x="314891" y="1499389"/>
                </a:cubicBezTo>
                <a:cubicBezTo>
                  <a:pt x="886628" y="1736981"/>
                  <a:pt x="2989936" y="1891275"/>
                  <a:pt x="3864580" y="1806082"/>
                </a:cubicBezTo>
                <a:cubicBezTo>
                  <a:pt x="4739224" y="1720889"/>
                  <a:pt x="5363023" y="1243812"/>
                  <a:pt x="5562752" y="988234"/>
                </a:cubicBezTo>
                <a:cubicBezTo>
                  <a:pt x="5762481" y="732656"/>
                  <a:pt x="5662144" y="433535"/>
                  <a:pt x="5062956" y="272616"/>
                </a:cubicBezTo>
                <a:cubicBezTo>
                  <a:pt x="4463768" y="111697"/>
                  <a:pt x="1967626" y="22718"/>
                  <a:pt x="1967626" y="22718"/>
                </a:cubicBezTo>
                <a:lnTo>
                  <a:pt x="1967626" y="22718"/>
                </a:lnTo>
                <a:lnTo>
                  <a:pt x="1950588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5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BCBD8-C799-7140-BDAB-C1777106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Chapter 4: Routing Engine Protection and DDoS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CCD204-6B4B-4E4C-A35D-7D1404E95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13303"/>
            <a:ext cx="10515600" cy="877249"/>
          </a:xfrm>
        </p:spPr>
        <p:txBody>
          <a:bodyPr/>
          <a:lstStyle/>
          <a:p>
            <a:r>
              <a:rPr lang="en-US" dirty="0"/>
              <a:t>This is a GREAT place to start right?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25AAB9-584E-CE4B-A15F-3B6694732A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03" b="16020"/>
          <a:stretch/>
        </p:blipFill>
        <p:spPr>
          <a:xfrm>
            <a:off x="1261492" y="2753936"/>
            <a:ext cx="9669016" cy="25457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D603A7-156A-3147-B2EA-260A90493CFF}"/>
              </a:ext>
            </a:extLst>
          </p:cNvPr>
          <p:cNvSpPr/>
          <p:nvPr/>
        </p:nvSpPr>
        <p:spPr>
          <a:xfrm>
            <a:off x="5871305" y="3580616"/>
            <a:ext cx="2150302" cy="221894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64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55F083-626E-D043-B4AF-1429337B2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691"/>
          <a:stretch/>
        </p:blipFill>
        <p:spPr>
          <a:xfrm>
            <a:off x="845703" y="2753936"/>
            <a:ext cx="5194300" cy="3541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DC81BF4-2266-434F-85ED-5BFA0280B11E}"/>
              </a:ext>
            </a:extLst>
          </p:cNvPr>
          <p:cNvSpPr/>
          <p:nvPr/>
        </p:nvSpPr>
        <p:spPr>
          <a:xfrm>
            <a:off x="8442542" y="2580362"/>
            <a:ext cx="1121080" cy="24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D201AD-6672-8B4D-840D-4AF2599ED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147" b="5728"/>
          <a:stretch/>
        </p:blipFill>
        <p:spPr>
          <a:xfrm>
            <a:off x="6151997" y="2753936"/>
            <a:ext cx="5194300" cy="5717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7E1A1F-9ABB-0848-961D-669556332C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13" b="70618"/>
          <a:stretch/>
        </p:blipFill>
        <p:spPr>
          <a:xfrm>
            <a:off x="6145734" y="3273592"/>
            <a:ext cx="5194300" cy="119193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4EF8E75-CD59-FB43-9E0E-1D7F7066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Allowing Traceroute...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B710F-8F4B-684F-B494-E5E4375C6D73}"/>
              </a:ext>
            </a:extLst>
          </p:cNvPr>
          <p:cNvSpPr txBox="1"/>
          <p:nvPr/>
        </p:nvSpPr>
        <p:spPr>
          <a:xfrm>
            <a:off x="6665564" y="4985186"/>
            <a:ext cx="30805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Looks Good!...</a:t>
            </a:r>
          </a:p>
          <a:p>
            <a:endParaRPr lang="en-US" dirty="0"/>
          </a:p>
          <a:p>
            <a:r>
              <a:rPr lang="en-US" dirty="0"/>
              <a:t>WAIT...</a:t>
            </a:r>
          </a:p>
          <a:p>
            <a:endParaRPr lang="en-US" dirty="0"/>
          </a:p>
          <a:p>
            <a:r>
              <a:rPr lang="en-US" dirty="0"/>
              <a:t>WHAT ON EARTH IS THAT?????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E7EEB7-9BBE-1A42-8F1A-E87E02658BD6}"/>
              </a:ext>
            </a:extLst>
          </p:cNvPr>
          <p:cNvSpPr/>
          <p:nvPr/>
        </p:nvSpPr>
        <p:spPr>
          <a:xfrm>
            <a:off x="7255397" y="2746100"/>
            <a:ext cx="1844762" cy="1600431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02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DC81BF4-2266-434F-85ED-5BFA0280B11E}"/>
              </a:ext>
            </a:extLst>
          </p:cNvPr>
          <p:cNvSpPr/>
          <p:nvPr/>
        </p:nvSpPr>
        <p:spPr>
          <a:xfrm>
            <a:off x="8442542" y="2580362"/>
            <a:ext cx="1121080" cy="24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EF8E75-CD59-FB43-9E0E-1D7F7066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Allowing Traceroute...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6A514-68C3-BD41-8C67-4B4D4297BFCD}"/>
              </a:ext>
            </a:extLst>
          </p:cNvPr>
          <p:cNvSpPr txBox="1"/>
          <p:nvPr/>
        </p:nvSpPr>
        <p:spPr>
          <a:xfrm>
            <a:off x="2607545" y="3688566"/>
            <a:ext cx="6976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Did you spot the problem?</a:t>
            </a:r>
          </a:p>
        </p:txBody>
      </p:sp>
    </p:spTree>
    <p:extLst>
      <p:ext uri="{BB962C8B-B14F-4D97-AF65-F5344CB8AC3E}">
        <p14:creationId xmlns:p14="http://schemas.microsoft.com/office/powerpoint/2010/main" val="2965418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DC81BF4-2266-434F-85ED-5BFA0280B11E}"/>
              </a:ext>
            </a:extLst>
          </p:cNvPr>
          <p:cNvSpPr/>
          <p:nvPr/>
        </p:nvSpPr>
        <p:spPr>
          <a:xfrm>
            <a:off x="8442542" y="2580362"/>
            <a:ext cx="1121080" cy="24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EF8E75-CD59-FB43-9E0E-1D7F7066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Allowing Traceroute...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05EAB4-B883-114B-AF71-7A7EE842ECBE}"/>
              </a:ext>
            </a:extLst>
          </p:cNvPr>
          <p:cNvGrpSpPr/>
          <p:nvPr/>
        </p:nvGrpSpPr>
        <p:grpSpPr>
          <a:xfrm>
            <a:off x="1120439" y="3103120"/>
            <a:ext cx="4901729" cy="2479079"/>
            <a:chOff x="1789043" y="2865333"/>
            <a:chExt cx="4306958" cy="21782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9D201AD-6672-8B4D-840D-4AF2599ED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91" t="81147" r="40925" b="5728"/>
            <a:stretch/>
          </p:blipFill>
          <p:spPr>
            <a:xfrm>
              <a:off x="1789043" y="2865333"/>
              <a:ext cx="2941983" cy="77117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7E1A1F-9ABB-0848-961D-669556332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012" t="9413" r="22624" b="72238"/>
            <a:stretch/>
          </p:blipFill>
          <p:spPr>
            <a:xfrm>
              <a:off x="1789043" y="3566275"/>
              <a:ext cx="4306958" cy="1477328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9B053C2-92A4-CD40-BA16-9CECA249D1E7}"/>
              </a:ext>
            </a:extLst>
          </p:cNvPr>
          <p:cNvSpPr/>
          <p:nvPr/>
        </p:nvSpPr>
        <p:spPr>
          <a:xfrm>
            <a:off x="1797394" y="3418268"/>
            <a:ext cx="2501990" cy="710731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1E985-749D-544F-A6C7-59B8AF382B88}"/>
              </a:ext>
            </a:extLst>
          </p:cNvPr>
          <p:cNvSpPr/>
          <p:nvPr/>
        </p:nvSpPr>
        <p:spPr>
          <a:xfrm>
            <a:off x="4916774" y="3034595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Destination is one of routers IP’s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the Protocol is TCP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TTL == 1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ACCEPT == Let the packet through the firewall so that the kernel can respond with the appropriate response...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b="1" dirty="0">
                <a:solidFill>
                  <a:schemeClr val="accent6"/>
                </a:solidFill>
              </a:rPr>
              <a:t>That’s all fine right?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5A988D-D5A4-0D4C-AD45-CF1824C468E7}"/>
              </a:ext>
            </a:extLst>
          </p:cNvPr>
          <p:cNvSpPr/>
          <p:nvPr/>
        </p:nvSpPr>
        <p:spPr>
          <a:xfrm>
            <a:off x="1797394" y="4107178"/>
            <a:ext cx="991242" cy="188758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5C97AD-134B-A540-9ECB-DCD435CFA985}"/>
              </a:ext>
            </a:extLst>
          </p:cNvPr>
          <p:cNvSpPr/>
          <p:nvPr/>
        </p:nvSpPr>
        <p:spPr>
          <a:xfrm>
            <a:off x="1797394" y="4255389"/>
            <a:ext cx="485766" cy="188758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52566-2C78-7B43-B55A-E7D241D2FD9B}"/>
              </a:ext>
            </a:extLst>
          </p:cNvPr>
          <p:cNvSpPr/>
          <p:nvPr/>
        </p:nvSpPr>
        <p:spPr>
          <a:xfrm>
            <a:off x="1797394" y="5060699"/>
            <a:ext cx="575303" cy="181187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2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DC81BF4-2266-434F-85ED-5BFA0280B11E}"/>
              </a:ext>
            </a:extLst>
          </p:cNvPr>
          <p:cNvSpPr/>
          <p:nvPr/>
        </p:nvSpPr>
        <p:spPr>
          <a:xfrm>
            <a:off x="8442542" y="2580362"/>
            <a:ext cx="1121080" cy="24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4EF8E75-CD59-FB43-9E0E-1D7F7066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What is TTL?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7BBDE4-8F43-B14D-8856-C5AA28915706}"/>
              </a:ext>
            </a:extLst>
          </p:cNvPr>
          <p:cNvSpPr/>
          <p:nvPr/>
        </p:nvSpPr>
        <p:spPr>
          <a:xfrm>
            <a:off x="906827" y="3731835"/>
            <a:ext cx="21033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Time to live</a:t>
            </a:r>
            <a:r>
              <a:rPr lang="en-GB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GB" sz="1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TTL</a:t>
            </a:r>
            <a:r>
              <a:rPr lang="en-GB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or </a:t>
            </a:r>
            <a:r>
              <a:rPr lang="en-GB" sz="1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hop limit</a:t>
            </a:r>
            <a:r>
              <a:rPr lang="en-GB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a mechanism that limits the lifespan or lifetime of data in a computer or network. 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C22E4B-A7AC-F247-B934-E6EEC8150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78" y="2753936"/>
            <a:ext cx="850900" cy="97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6F0570-096D-774A-AE97-16CC40775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235" y="2658411"/>
            <a:ext cx="5779457" cy="386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55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597</Words>
  <Application>Microsoft Macintosh PowerPoint</Application>
  <PresentationFormat>Widescreen</PresentationFormat>
  <Paragraphs>128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Century Gothic</vt:lpstr>
      <vt:lpstr>Consolas</vt:lpstr>
      <vt:lpstr>Futura Medium</vt:lpstr>
      <vt:lpstr>Office Theme</vt:lpstr>
      <vt:lpstr>PowerPoint Presentation</vt:lpstr>
      <vt:lpstr>DISCLAIMER</vt:lpstr>
      <vt:lpstr>Task: Re-Invent the wheel for a new install</vt:lpstr>
      <vt:lpstr>Chapter 4: Routing Engine Protection and DDoS</vt:lpstr>
      <vt:lpstr>Chapter 4: Routing Engine Protection and DDoS</vt:lpstr>
      <vt:lpstr>Allowing Traceroute...</vt:lpstr>
      <vt:lpstr>Allowing Traceroute...</vt:lpstr>
      <vt:lpstr>Allowing Traceroute...</vt:lpstr>
      <vt:lpstr>What is TTL?</vt:lpstr>
      <vt:lpstr>What’s the relevance?</vt:lpstr>
      <vt:lpstr>DANGER!!!</vt:lpstr>
      <vt:lpstr>What’s the relevance?</vt:lpstr>
      <vt:lpstr>IT’S OK, NO ONE FOLLOWS TEXTBOOKS  OR DO THEY?</vt:lpstr>
      <vt:lpstr>DISCLAIMER</vt:lpstr>
      <vt:lpstr>Let’s try this out</vt:lpstr>
      <vt:lpstr>Let’s try this out</vt:lpstr>
      <vt:lpstr>What next?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you should not follow textbook examples</dc:title>
  <dc:subject/>
  <dc:creator>Gary Steers</dc:creator>
  <cp:keywords/>
  <dc:description/>
  <cp:lastModifiedBy>Gary Steers</cp:lastModifiedBy>
  <cp:revision>6</cp:revision>
  <cp:lastPrinted>2020-07-08T13:58:58Z</cp:lastPrinted>
  <dcterms:created xsi:type="dcterms:W3CDTF">2020-07-07T13:06:22Z</dcterms:created>
  <dcterms:modified xsi:type="dcterms:W3CDTF">2022-05-05T23:24:00Z</dcterms:modified>
  <cp:category/>
</cp:coreProperties>
</file>