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8"/>
  </p:notesMasterIdLst>
  <p:sldIdLst>
    <p:sldId id="256" r:id="rId2"/>
    <p:sldId id="257" r:id="rId3"/>
    <p:sldId id="272" r:id="rId4"/>
    <p:sldId id="274" r:id="rId5"/>
    <p:sldId id="258" r:id="rId6"/>
    <p:sldId id="275" r:id="rId7"/>
    <p:sldId id="273" r:id="rId8"/>
    <p:sldId id="259" r:id="rId9"/>
    <p:sldId id="276" r:id="rId10"/>
    <p:sldId id="260" r:id="rId11"/>
    <p:sldId id="277" r:id="rId12"/>
    <p:sldId id="269" r:id="rId13"/>
    <p:sldId id="278" r:id="rId14"/>
    <p:sldId id="270" r:id="rId15"/>
    <p:sldId id="279" r:id="rId16"/>
    <p:sldId id="268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hanga" pitchFamily="2" charset="-78"/>
      <p:regular r:id="rId23"/>
      <p:bold r:id="rId24"/>
    </p:embeddedFont>
    <p:embeddedFont>
      <p:font typeface="Changa SemiBold" pitchFamily="2" charset="-78"/>
      <p:regular r:id="rId25"/>
      <p:bold r:id="rId26"/>
    </p:embeddedFont>
    <p:embeddedFont>
      <p:font typeface="Roboto" panose="02000000000000000000" pitchFamily="2" charset="0"/>
      <p:regular r:id="rId27"/>
      <p:bold r:id="rId28"/>
      <p:italic r:id="rId29"/>
      <p:boldItalic r:id="rId30"/>
    </p:embeddedFont>
    <p:embeddedFont>
      <p:font typeface="Roboto Light" panose="020F030202020403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24"/>
    <p:restoredTop sz="96327"/>
  </p:normalViewPr>
  <p:slideViewPr>
    <p:cSldViewPr snapToGrid="0">
      <p:cViewPr varScale="1">
        <p:scale>
          <a:sx n="160" d="100"/>
          <a:sy n="160" d="100"/>
        </p:scale>
        <p:origin x="168" y="3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0f7e0d5b06_0_1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0f7e0d5b06_0_1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0f7e0d5b06_0_1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0f7e0d5b06_0_1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0f7e0d5b06_0_1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0f7e0d5b06_0_1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0f7e0d5b06_0_1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0f7e0d5b06_0_14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0f7e0d5b06_0_14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0f7e0d5b06_0_14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0f7e0d5b06_0_1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0f7e0d5b06_0_14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7559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0f7e0d5b06_0_14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0f7e0d5b06_0_14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3821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0f7e0d5b06_0_15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10f7e0d5b06_0_15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team-cymru.com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team-cymru.com/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team-cymru.com/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- Blank">
  <p:cSld name="CUSTOM">
    <p:bg>
      <p:bgPr>
        <a:solidFill>
          <a:schemeClr val="dk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803800" y="4839550"/>
            <a:ext cx="340200" cy="3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- Blank with BG">
  <p:cSld name="CUSTOM_2_1_1_1_2">
    <p:bg>
      <p:bgPr>
        <a:gradFill>
          <a:gsLst>
            <a:gs pos="0">
              <a:srgbClr val="1D1D1D"/>
            </a:gs>
            <a:gs pos="100000">
              <a:srgbClr val="010101"/>
            </a:gs>
          </a:gsLst>
          <a:lin ang="5400012" scaled="0"/>
        </a:gra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4927"/>
            <a:ext cx="9136622" cy="483955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9"/>
          <p:cNvSpPr txBox="1">
            <a:spLocks noGrp="1"/>
          </p:cNvSpPr>
          <p:nvPr>
            <p:ph type="sldNum" idx="12"/>
          </p:nvPr>
        </p:nvSpPr>
        <p:spPr>
          <a:xfrm>
            <a:off x="8803800" y="4839550"/>
            <a:ext cx="340200" cy="3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7" name="Google Shape;97;p9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83" y="4924069"/>
            <a:ext cx="157158" cy="134957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9"/>
          <p:cNvSpPr txBox="1"/>
          <p:nvPr/>
        </p:nvSpPr>
        <p:spPr>
          <a:xfrm>
            <a:off x="264319" y="4918605"/>
            <a:ext cx="5658000" cy="1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" b="1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Team Cymru. </a:t>
            </a:r>
            <a:r>
              <a:rPr lang="en-GB" sz="5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Copyright </a:t>
            </a:r>
            <a:r>
              <a:rPr lang="en-GB" sz="500" b="0" i="0" u="none" strike="noStrik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rPr>
              <a:t>©</a:t>
            </a:r>
            <a:r>
              <a:rPr lang="en-GB" sz="5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2022. All Rights Reserved.   </a:t>
            </a:r>
            <a:r>
              <a:rPr lang="en-GB" sz="5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|</a:t>
            </a:r>
            <a:r>
              <a:rPr lang="en-GB" sz="5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   Visit Us At </a:t>
            </a:r>
            <a:r>
              <a:rPr lang="en-GB" sz="500" b="1" u="sng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www.team-cymru.com</a:t>
            </a:r>
            <a:r>
              <a:rPr lang="en-GB" sz="500" b="1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   </a:t>
            </a:r>
            <a:r>
              <a:rPr lang="en-GB" sz="5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|</a:t>
            </a:r>
            <a:r>
              <a:rPr lang="en-GB" sz="5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   Contact Us At </a:t>
            </a:r>
            <a:r>
              <a:rPr lang="en-GB" sz="500" b="1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lhenderson@cymru.com </a:t>
            </a:r>
            <a:endParaRPr sz="500" b="1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" name="Google Shape;99;p9"/>
          <p:cNvSpPr txBox="1">
            <a:spLocks noGrp="1"/>
          </p:cNvSpPr>
          <p:nvPr>
            <p:ph type="sldNum" idx="2"/>
          </p:nvPr>
        </p:nvSpPr>
        <p:spPr>
          <a:xfrm>
            <a:off x="8803800" y="4839550"/>
            <a:ext cx="340200" cy="3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600" b="1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buNone/>
              <a:defRPr sz="600" b="1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buNone/>
              <a:defRPr sz="600" b="1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buNone/>
              <a:defRPr sz="600" b="1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buNone/>
              <a:defRPr sz="600" b="1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buNone/>
              <a:defRPr sz="600" b="1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buNone/>
              <a:defRPr sz="600" b="1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buNone/>
              <a:defRPr sz="600" b="1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buNone/>
              <a:defRPr sz="600" b="1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- Blank With Title">
  <p:cSld name="CUSTOM_2_1_1_1_2_3">
    <p:bg>
      <p:bgPr>
        <a:gradFill>
          <a:gsLst>
            <a:gs pos="0">
              <a:srgbClr val="1D1D1D"/>
            </a:gs>
            <a:gs pos="100000">
              <a:srgbClr val="010101"/>
            </a:gs>
          </a:gsLst>
          <a:lin ang="5400012" scaled="0"/>
        </a:gra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4927"/>
            <a:ext cx="9136622" cy="483955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0"/>
          <p:cNvSpPr txBox="1">
            <a:spLocks noGrp="1"/>
          </p:cNvSpPr>
          <p:nvPr>
            <p:ph type="sldNum" idx="12"/>
          </p:nvPr>
        </p:nvSpPr>
        <p:spPr>
          <a:xfrm>
            <a:off x="8803800" y="4839550"/>
            <a:ext cx="340200" cy="3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3" name="Google Shape;103;p10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83" y="4924069"/>
            <a:ext cx="157158" cy="13495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0"/>
          <p:cNvSpPr txBox="1"/>
          <p:nvPr/>
        </p:nvSpPr>
        <p:spPr>
          <a:xfrm>
            <a:off x="264319" y="4918605"/>
            <a:ext cx="5658000" cy="1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" b="1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Team Cymru. </a:t>
            </a:r>
            <a:r>
              <a:rPr lang="en-GB" sz="5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Copyright </a:t>
            </a:r>
            <a:r>
              <a:rPr lang="en-GB" sz="500" b="0" i="0" u="none" strike="noStrik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rPr>
              <a:t>©</a:t>
            </a:r>
            <a:r>
              <a:rPr lang="en-GB" sz="5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2022. All Rights Reserved.   </a:t>
            </a:r>
            <a:r>
              <a:rPr lang="en-GB" sz="5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|</a:t>
            </a:r>
            <a:r>
              <a:rPr lang="en-GB" sz="5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   Visit Us At </a:t>
            </a:r>
            <a:r>
              <a:rPr lang="en-GB" sz="500" b="1" u="sng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www.team-cymru.com</a:t>
            </a:r>
            <a:r>
              <a:rPr lang="en-GB" sz="500" b="1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   </a:t>
            </a:r>
            <a:r>
              <a:rPr lang="en-GB" sz="5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|</a:t>
            </a:r>
            <a:r>
              <a:rPr lang="en-GB" sz="5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   Contact Us At </a:t>
            </a:r>
            <a:r>
              <a:rPr lang="en-GB" sz="500" b="1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lhenderson@cymru.com </a:t>
            </a:r>
            <a:endParaRPr sz="500" b="1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" name="Google Shape;105;p10"/>
          <p:cNvSpPr txBox="1">
            <a:spLocks noGrp="1"/>
          </p:cNvSpPr>
          <p:nvPr>
            <p:ph type="sldNum" idx="2"/>
          </p:nvPr>
        </p:nvSpPr>
        <p:spPr>
          <a:xfrm>
            <a:off x="8803800" y="4839550"/>
            <a:ext cx="340200" cy="3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600" b="1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buNone/>
              <a:defRPr sz="600" b="1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buNone/>
              <a:defRPr sz="600" b="1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buNone/>
              <a:defRPr sz="600" b="1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buNone/>
              <a:defRPr sz="600" b="1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buNone/>
              <a:defRPr sz="600" b="1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buNone/>
              <a:defRPr sz="600" b="1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buNone/>
              <a:defRPr sz="600" b="1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buNone/>
              <a:defRPr sz="600" b="1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6" name="Google Shape;106;p10"/>
          <p:cNvSpPr txBox="1">
            <a:spLocks noGrp="1"/>
          </p:cNvSpPr>
          <p:nvPr>
            <p:ph type="title"/>
          </p:nvPr>
        </p:nvSpPr>
        <p:spPr>
          <a:xfrm>
            <a:off x="380275" y="305465"/>
            <a:ext cx="8380500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hanga SemiBold"/>
              <a:buNone/>
              <a:defRPr sz="1600">
                <a:solidFill>
                  <a:schemeClr val="lt1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hanga SemiBold"/>
              <a:buNone/>
              <a:defRPr>
                <a:latin typeface="Changa SemiBold"/>
                <a:ea typeface="Changa SemiBold"/>
                <a:cs typeface="Changa SemiBold"/>
                <a:sym typeface="Chang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Changa SemiBold"/>
              <a:buNone/>
              <a:defRPr>
                <a:latin typeface="Changa SemiBold"/>
                <a:ea typeface="Changa SemiBold"/>
                <a:cs typeface="Changa SemiBold"/>
                <a:sym typeface="Chang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Changa SemiBold"/>
              <a:buNone/>
              <a:defRPr>
                <a:latin typeface="Changa SemiBold"/>
                <a:ea typeface="Changa SemiBold"/>
                <a:cs typeface="Changa SemiBold"/>
                <a:sym typeface="Chang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Changa SemiBold"/>
              <a:buNone/>
              <a:defRPr>
                <a:latin typeface="Changa SemiBold"/>
                <a:ea typeface="Changa SemiBold"/>
                <a:cs typeface="Changa SemiBold"/>
                <a:sym typeface="Chang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Changa SemiBold"/>
              <a:buNone/>
              <a:defRPr>
                <a:latin typeface="Changa SemiBold"/>
                <a:ea typeface="Changa SemiBold"/>
                <a:cs typeface="Changa SemiBold"/>
                <a:sym typeface="Chang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Changa SemiBold"/>
              <a:buNone/>
              <a:defRPr>
                <a:latin typeface="Changa SemiBold"/>
                <a:ea typeface="Changa SemiBold"/>
                <a:cs typeface="Changa SemiBold"/>
                <a:sym typeface="Chang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Changa SemiBold"/>
              <a:buNone/>
              <a:defRPr>
                <a:latin typeface="Changa SemiBold"/>
                <a:ea typeface="Changa SemiBold"/>
                <a:cs typeface="Changa SemiBold"/>
                <a:sym typeface="Chang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Changa SemiBold"/>
              <a:buNone/>
              <a:defRPr>
                <a:latin typeface="Changa SemiBold"/>
                <a:ea typeface="Changa SemiBold"/>
                <a:cs typeface="Changa SemiBold"/>
                <a:sym typeface="Changa SemiBold"/>
              </a:defRPr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subTitle" idx="1"/>
          </p:nvPr>
        </p:nvSpPr>
        <p:spPr>
          <a:xfrm>
            <a:off x="380275" y="579790"/>
            <a:ext cx="83805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C3232"/>
              </a:buClr>
              <a:buSzPts val="1000"/>
              <a:buFont typeface="Changa"/>
              <a:buNone/>
              <a:defRPr sz="1000">
                <a:solidFill>
                  <a:srgbClr val="FC3232"/>
                </a:solidFill>
                <a:latin typeface="Changa"/>
                <a:ea typeface="Changa"/>
                <a:cs typeface="Changa"/>
                <a:sym typeface="Chang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C3232"/>
              </a:buClr>
              <a:buSzPts val="1000"/>
              <a:buFont typeface="Changa"/>
              <a:buNone/>
              <a:defRPr sz="1000">
                <a:solidFill>
                  <a:srgbClr val="FC3232"/>
                </a:solidFill>
                <a:latin typeface="Changa"/>
                <a:ea typeface="Changa"/>
                <a:cs typeface="Changa"/>
                <a:sym typeface="Chang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C3232"/>
              </a:buClr>
              <a:buSzPts val="1000"/>
              <a:buFont typeface="Changa"/>
              <a:buNone/>
              <a:defRPr sz="1000">
                <a:solidFill>
                  <a:srgbClr val="FC3232"/>
                </a:solidFill>
                <a:latin typeface="Changa"/>
                <a:ea typeface="Changa"/>
                <a:cs typeface="Changa"/>
                <a:sym typeface="Chang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C3232"/>
              </a:buClr>
              <a:buSzPts val="1000"/>
              <a:buFont typeface="Changa"/>
              <a:buNone/>
              <a:defRPr sz="1000">
                <a:solidFill>
                  <a:srgbClr val="FC3232"/>
                </a:solidFill>
                <a:latin typeface="Changa"/>
                <a:ea typeface="Changa"/>
                <a:cs typeface="Changa"/>
                <a:sym typeface="Chang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C3232"/>
              </a:buClr>
              <a:buSzPts val="1000"/>
              <a:buFont typeface="Changa"/>
              <a:buNone/>
              <a:defRPr sz="1000">
                <a:solidFill>
                  <a:srgbClr val="FC3232"/>
                </a:solidFill>
                <a:latin typeface="Changa"/>
                <a:ea typeface="Changa"/>
                <a:cs typeface="Changa"/>
                <a:sym typeface="Chang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C3232"/>
              </a:buClr>
              <a:buSzPts val="1000"/>
              <a:buFont typeface="Changa"/>
              <a:buNone/>
              <a:defRPr sz="1000">
                <a:solidFill>
                  <a:srgbClr val="FC3232"/>
                </a:solidFill>
                <a:latin typeface="Changa"/>
                <a:ea typeface="Changa"/>
                <a:cs typeface="Changa"/>
                <a:sym typeface="Chang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C3232"/>
              </a:buClr>
              <a:buSzPts val="1000"/>
              <a:buFont typeface="Changa"/>
              <a:buNone/>
              <a:defRPr sz="1000">
                <a:solidFill>
                  <a:srgbClr val="FC3232"/>
                </a:solidFill>
                <a:latin typeface="Changa"/>
                <a:ea typeface="Changa"/>
                <a:cs typeface="Changa"/>
                <a:sym typeface="Chang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C3232"/>
              </a:buClr>
              <a:buSzPts val="1000"/>
              <a:buFont typeface="Changa"/>
              <a:buNone/>
              <a:defRPr sz="1000">
                <a:solidFill>
                  <a:srgbClr val="FC3232"/>
                </a:solidFill>
                <a:latin typeface="Changa"/>
                <a:ea typeface="Changa"/>
                <a:cs typeface="Changa"/>
                <a:sym typeface="Chang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C3232"/>
              </a:buClr>
              <a:buSzPts val="1000"/>
              <a:buFont typeface="Changa"/>
              <a:buNone/>
              <a:defRPr sz="1000">
                <a:solidFill>
                  <a:srgbClr val="FC3232"/>
                </a:solidFill>
                <a:latin typeface="Changa"/>
                <a:ea typeface="Changa"/>
                <a:cs typeface="Changa"/>
                <a:sym typeface="Changa"/>
              </a:defRPr>
            </a:lvl9pPr>
          </a:lstStyle>
          <a:p>
            <a:r>
              <a:rPr lang="en-GB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- 2 Text Boxes 1">
  <p:cSld name="CUSTOM_2_1_1_1_2_2">
    <p:bg>
      <p:bgPr>
        <a:gradFill>
          <a:gsLst>
            <a:gs pos="0">
              <a:srgbClr val="1D1D1D"/>
            </a:gs>
            <a:gs pos="100000">
              <a:srgbClr val="010101"/>
            </a:gs>
          </a:gsLst>
          <a:lin ang="5400012" scaled="0"/>
        </a:gra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4927"/>
            <a:ext cx="9136622" cy="483955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1"/>
          <p:cNvSpPr txBox="1">
            <a:spLocks noGrp="1"/>
          </p:cNvSpPr>
          <p:nvPr>
            <p:ph type="sldNum" idx="12"/>
          </p:nvPr>
        </p:nvSpPr>
        <p:spPr>
          <a:xfrm>
            <a:off x="8803800" y="4839550"/>
            <a:ext cx="340200" cy="3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1" name="Google Shape;111;p11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83" y="4924069"/>
            <a:ext cx="157158" cy="134957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1"/>
          <p:cNvSpPr txBox="1"/>
          <p:nvPr/>
        </p:nvSpPr>
        <p:spPr>
          <a:xfrm>
            <a:off x="264319" y="4918605"/>
            <a:ext cx="5658000" cy="1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" b="1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Team Cymru. </a:t>
            </a:r>
            <a:r>
              <a:rPr lang="en-GB" sz="5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Copyright </a:t>
            </a:r>
            <a:r>
              <a:rPr lang="en-GB" sz="500" b="0" i="0" u="none" strike="noStrik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rPr>
              <a:t>©</a:t>
            </a:r>
            <a:r>
              <a:rPr lang="en-GB" sz="5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2022. All Rights Reserved.   </a:t>
            </a:r>
            <a:r>
              <a:rPr lang="en-GB" sz="5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|</a:t>
            </a:r>
            <a:r>
              <a:rPr lang="en-GB" sz="5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   Visit Us At </a:t>
            </a:r>
            <a:r>
              <a:rPr lang="en-GB" sz="500" b="1" u="sng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www.team-cymru.com</a:t>
            </a:r>
            <a:r>
              <a:rPr lang="en-GB" sz="500" b="1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   </a:t>
            </a:r>
            <a:r>
              <a:rPr lang="en-GB" sz="5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|</a:t>
            </a:r>
            <a:r>
              <a:rPr lang="en-GB" sz="5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   Contact Us At </a:t>
            </a:r>
            <a:r>
              <a:rPr lang="en-GB" sz="500" b="1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lhenderson@cymru.com </a:t>
            </a:r>
            <a:endParaRPr sz="500" b="1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" name="Google Shape;113;p11"/>
          <p:cNvSpPr txBox="1">
            <a:spLocks noGrp="1"/>
          </p:cNvSpPr>
          <p:nvPr>
            <p:ph type="sldNum" idx="2"/>
          </p:nvPr>
        </p:nvSpPr>
        <p:spPr>
          <a:xfrm>
            <a:off x="8803800" y="4839550"/>
            <a:ext cx="340200" cy="3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600" b="1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buNone/>
              <a:defRPr sz="600" b="1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buNone/>
              <a:defRPr sz="600" b="1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buNone/>
              <a:defRPr sz="600" b="1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buNone/>
              <a:defRPr sz="600" b="1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buNone/>
              <a:defRPr sz="600" b="1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buNone/>
              <a:defRPr sz="600" b="1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buNone/>
              <a:defRPr sz="600" b="1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buNone/>
              <a:defRPr sz="600" b="1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4" name="Google Shape;114;p11"/>
          <p:cNvSpPr txBox="1">
            <a:spLocks noGrp="1"/>
          </p:cNvSpPr>
          <p:nvPr>
            <p:ph type="title"/>
          </p:nvPr>
        </p:nvSpPr>
        <p:spPr>
          <a:xfrm>
            <a:off x="380275" y="305465"/>
            <a:ext cx="8380500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hanga SemiBold"/>
              <a:buNone/>
              <a:defRPr sz="1600">
                <a:solidFill>
                  <a:schemeClr val="lt1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hanga SemiBold"/>
              <a:buNone/>
              <a:defRPr>
                <a:latin typeface="Changa SemiBold"/>
                <a:ea typeface="Changa SemiBold"/>
                <a:cs typeface="Changa SemiBold"/>
                <a:sym typeface="Chang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Changa SemiBold"/>
              <a:buNone/>
              <a:defRPr>
                <a:latin typeface="Changa SemiBold"/>
                <a:ea typeface="Changa SemiBold"/>
                <a:cs typeface="Changa SemiBold"/>
                <a:sym typeface="Chang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Changa SemiBold"/>
              <a:buNone/>
              <a:defRPr>
                <a:latin typeface="Changa SemiBold"/>
                <a:ea typeface="Changa SemiBold"/>
                <a:cs typeface="Changa SemiBold"/>
                <a:sym typeface="Chang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Changa SemiBold"/>
              <a:buNone/>
              <a:defRPr>
                <a:latin typeface="Changa SemiBold"/>
                <a:ea typeface="Changa SemiBold"/>
                <a:cs typeface="Changa SemiBold"/>
                <a:sym typeface="Chang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Changa SemiBold"/>
              <a:buNone/>
              <a:defRPr>
                <a:latin typeface="Changa SemiBold"/>
                <a:ea typeface="Changa SemiBold"/>
                <a:cs typeface="Changa SemiBold"/>
                <a:sym typeface="Chang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Changa SemiBold"/>
              <a:buNone/>
              <a:defRPr>
                <a:latin typeface="Changa SemiBold"/>
                <a:ea typeface="Changa SemiBold"/>
                <a:cs typeface="Changa SemiBold"/>
                <a:sym typeface="Chang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Changa SemiBold"/>
              <a:buNone/>
              <a:defRPr>
                <a:latin typeface="Changa SemiBold"/>
                <a:ea typeface="Changa SemiBold"/>
                <a:cs typeface="Changa SemiBold"/>
                <a:sym typeface="Chang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Changa SemiBold"/>
              <a:buNone/>
              <a:defRPr>
                <a:latin typeface="Changa SemiBold"/>
                <a:ea typeface="Changa SemiBold"/>
                <a:cs typeface="Changa SemiBold"/>
                <a:sym typeface="Changa SemiBold"/>
              </a:defRPr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115" name="Google Shape;115;p11"/>
          <p:cNvSpPr txBox="1">
            <a:spLocks noGrp="1"/>
          </p:cNvSpPr>
          <p:nvPr>
            <p:ph type="subTitle" idx="1"/>
          </p:nvPr>
        </p:nvSpPr>
        <p:spPr>
          <a:xfrm>
            <a:off x="380275" y="579790"/>
            <a:ext cx="83805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C3232"/>
              </a:buClr>
              <a:buSzPts val="1000"/>
              <a:buFont typeface="Changa"/>
              <a:buNone/>
              <a:defRPr sz="1000">
                <a:solidFill>
                  <a:srgbClr val="FC3232"/>
                </a:solidFill>
                <a:latin typeface="Changa"/>
                <a:ea typeface="Changa"/>
                <a:cs typeface="Changa"/>
                <a:sym typeface="Chang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C3232"/>
              </a:buClr>
              <a:buSzPts val="1000"/>
              <a:buFont typeface="Changa"/>
              <a:buNone/>
              <a:defRPr sz="1000">
                <a:solidFill>
                  <a:srgbClr val="FC3232"/>
                </a:solidFill>
                <a:latin typeface="Changa"/>
                <a:ea typeface="Changa"/>
                <a:cs typeface="Changa"/>
                <a:sym typeface="Chang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C3232"/>
              </a:buClr>
              <a:buSzPts val="1000"/>
              <a:buFont typeface="Changa"/>
              <a:buNone/>
              <a:defRPr sz="1000">
                <a:solidFill>
                  <a:srgbClr val="FC3232"/>
                </a:solidFill>
                <a:latin typeface="Changa"/>
                <a:ea typeface="Changa"/>
                <a:cs typeface="Changa"/>
                <a:sym typeface="Chang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C3232"/>
              </a:buClr>
              <a:buSzPts val="1000"/>
              <a:buFont typeface="Changa"/>
              <a:buNone/>
              <a:defRPr sz="1000">
                <a:solidFill>
                  <a:srgbClr val="FC3232"/>
                </a:solidFill>
                <a:latin typeface="Changa"/>
                <a:ea typeface="Changa"/>
                <a:cs typeface="Changa"/>
                <a:sym typeface="Chang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C3232"/>
              </a:buClr>
              <a:buSzPts val="1000"/>
              <a:buFont typeface="Changa"/>
              <a:buNone/>
              <a:defRPr sz="1000">
                <a:solidFill>
                  <a:srgbClr val="FC3232"/>
                </a:solidFill>
                <a:latin typeface="Changa"/>
                <a:ea typeface="Changa"/>
                <a:cs typeface="Changa"/>
                <a:sym typeface="Chang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C3232"/>
              </a:buClr>
              <a:buSzPts val="1000"/>
              <a:buFont typeface="Changa"/>
              <a:buNone/>
              <a:defRPr sz="1000">
                <a:solidFill>
                  <a:srgbClr val="FC3232"/>
                </a:solidFill>
                <a:latin typeface="Changa"/>
                <a:ea typeface="Changa"/>
                <a:cs typeface="Changa"/>
                <a:sym typeface="Chang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C3232"/>
              </a:buClr>
              <a:buSzPts val="1000"/>
              <a:buFont typeface="Changa"/>
              <a:buNone/>
              <a:defRPr sz="1000">
                <a:solidFill>
                  <a:srgbClr val="FC3232"/>
                </a:solidFill>
                <a:latin typeface="Changa"/>
                <a:ea typeface="Changa"/>
                <a:cs typeface="Changa"/>
                <a:sym typeface="Chang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C3232"/>
              </a:buClr>
              <a:buSzPts val="1000"/>
              <a:buFont typeface="Changa"/>
              <a:buNone/>
              <a:defRPr sz="1000">
                <a:solidFill>
                  <a:srgbClr val="FC3232"/>
                </a:solidFill>
                <a:latin typeface="Changa"/>
                <a:ea typeface="Changa"/>
                <a:cs typeface="Changa"/>
                <a:sym typeface="Chang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C3232"/>
              </a:buClr>
              <a:buSzPts val="1000"/>
              <a:buFont typeface="Changa"/>
              <a:buNone/>
              <a:defRPr sz="1000">
                <a:solidFill>
                  <a:srgbClr val="FC3232"/>
                </a:solidFill>
                <a:latin typeface="Changa"/>
                <a:ea typeface="Changa"/>
                <a:cs typeface="Changa"/>
                <a:sym typeface="Changa"/>
              </a:defRPr>
            </a:lvl9pPr>
          </a:lstStyle>
          <a:p>
            <a:r>
              <a:rPr lang="en-GB"/>
              <a:t>Click to edit Master subtitle style</a:t>
            </a:r>
            <a:endParaRPr/>
          </a:p>
        </p:txBody>
      </p:sp>
      <p:sp>
        <p:nvSpPr>
          <p:cNvPr id="116" name="Google Shape;116;p11"/>
          <p:cNvSpPr/>
          <p:nvPr/>
        </p:nvSpPr>
        <p:spPr>
          <a:xfrm>
            <a:off x="381013" y="1333175"/>
            <a:ext cx="4155000" cy="2935500"/>
          </a:xfrm>
          <a:prstGeom prst="roundRect">
            <a:avLst>
              <a:gd name="adj" fmla="val 2436"/>
            </a:avLst>
          </a:prstGeom>
          <a:solidFill>
            <a:srgbClr val="FFFFFF">
              <a:alpha val="5590"/>
            </a:srgbClr>
          </a:solidFill>
          <a:ln>
            <a:noFill/>
          </a:ln>
        </p:spPr>
        <p:txBody>
          <a:bodyPr spcFirstLastPara="1" wrap="square" lIns="91425" tIns="90000" rIns="91425" bIns="90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A080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" name="Google Shape;117;p11"/>
          <p:cNvSpPr/>
          <p:nvPr/>
        </p:nvSpPr>
        <p:spPr>
          <a:xfrm>
            <a:off x="4605038" y="1333175"/>
            <a:ext cx="4155000" cy="2935500"/>
          </a:xfrm>
          <a:prstGeom prst="roundRect">
            <a:avLst>
              <a:gd name="adj" fmla="val 2436"/>
            </a:avLst>
          </a:prstGeom>
          <a:solidFill>
            <a:srgbClr val="FFFFFF">
              <a:alpha val="5590"/>
            </a:srgbClr>
          </a:solidFill>
          <a:ln>
            <a:noFill/>
          </a:ln>
        </p:spPr>
        <p:txBody>
          <a:bodyPr spcFirstLastPara="1" wrap="square" lIns="91425" tIns="90000" rIns="91425" bIns="90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A080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" name="Google Shape;118;p11"/>
          <p:cNvSpPr txBox="1">
            <a:spLocks noGrp="1"/>
          </p:cNvSpPr>
          <p:nvPr>
            <p:ph type="body" idx="3"/>
          </p:nvPr>
        </p:nvSpPr>
        <p:spPr>
          <a:xfrm>
            <a:off x="680738" y="2340350"/>
            <a:ext cx="3550800" cy="16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Char char="●"/>
              <a:def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Char char="○"/>
              <a:def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Char char="■"/>
              <a:def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Char char="●"/>
              <a:def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Char char="○"/>
              <a:def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Char char="■"/>
              <a:def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Char char="●"/>
              <a:def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Char char="○"/>
              <a:def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Char char="■"/>
              <a:def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19" name="Google Shape;119;p11"/>
          <p:cNvCxnSpPr/>
          <p:nvPr/>
        </p:nvCxnSpPr>
        <p:spPr>
          <a:xfrm>
            <a:off x="683113" y="2071404"/>
            <a:ext cx="3546000" cy="0"/>
          </a:xfrm>
          <a:prstGeom prst="straightConnector1">
            <a:avLst/>
          </a:prstGeom>
          <a:noFill/>
          <a:ln w="9525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0" name="Google Shape;120;p11"/>
          <p:cNvSpPr txBox="1">
            <a:spLocks noGrp="1"/>
          </p:cNvSpPr>
          <p:nvPr>
            <p:ph type="title" idx="4"/>
          </p:nvPr>
        </p:nvSpPr>
        <p:spPr>
          <a:xfrm>
            <a:off x="680738" y="1624250"/>
            <a:ext cx="3546000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"/>
              <a:buNone/>
              <a:defRPr sz="1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"/>
              <a:buNone/>
              <a:defRPr sz="1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"/>
              <a:buNone/>
              <a:defRPr sz="1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"/>
              <a:buNone/>
              <a:defRPr sz="1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"/>
              <a:buNone/>
              <a:defRPr sz="1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"/>
              <a:buNone/>
              <a:defRPr sz="1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"/>
              <a:buNone/>
              <a:defRPr sz="1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"/>
              <a:buNone/>
              <a:defRPr sz="1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"/>
              <a:buNone/>
              <a:defRPr sz="1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body" idx="5"/>
          </p:nvPr>
        </p:nvSpPr>
        <p:spPr>
          <a:xfrm>
            <a:off x="4907138" y="2340350"/>
            <a:ext cx="3550800" cy="16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Char char="●"/>
              <a:def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Char char="○"/>
              <a:def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Char char="■"/>
              <a:def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Char char="●"/>
              <a:def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Char char="○"/>
              <a:def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Char char="■"/>
              <a:def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Char char="●"/>
              <a:def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Char char="○"/>
              <a:def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Char char="■"/>
              <a:def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22" name="Google Shape;122;p11"/>
          <p:cNvCxnSpPr/>
          <p:nvPr/>
        </p:nvCxnSpPr>
        <p:spPr>
          <a:xfrm>
            <a:off x="4909513" y="2071404"/>
            <a:ext cx="3546000" cy="0"/>
          </a:xfrm>
          <a:prstGeom prst="straightConnector1">
            <a:avLst/>
          </a:prstGeom>
          <a:noFill/>
          <a:ln w="9525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3" name="Google Shape;123;p11"/>
          <p:cNvSpPr txBox="1">
            <a:spLocks noGrp="1"/>
          </p:cNvSpPr>
          <p:nvPr>
            <p:ph type="title" idx="6"/>
          </p:nvPr>
        </p:nvSpPr>
        <p:spPr>
          <a:xfrm>
            <a:off x="4907138" y="1624250"/>
            <a:ext cx="3546000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"/>
              <a:buNone/>
              <a:defRPr sz="1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"/>
              <a:buNone/>
              <a:defRPr sz="1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"/>
              <a:buNone/>
              <a:defRPr sz="1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"/>
              <a:buNone/>
              <a:defRPr sz="1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"/>
              <a:buNone/>
              <a:defRPr sz="1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"/>
              <a:buNone/>
              <a:defRPr sz="1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"/>
              <a:buNone/>
              <a:defRPr sz="1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"/>
              <a:buNone/>
              <a:defRPr sz="1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"/>
              <a:buNone/>
              <a:defRPr sz="1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er ">
  <p:cSld name="CUSTOM_1_3">
    <p:bg>
      <p:bgPr>
        <a:solidFill>
          <a:schemeClr val="dk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4927"/>
            <a:ext cx="9136622" cy="48395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3"/>
          <p:cNvSpPr txBox="1">
            <a:spLocks noGrp="1"/>
          </p:cNvSpPr>
          <p:nvPr>
            <p:ph type="sldNum" idx="12"/>
          </p:nvPr>
        </p:nvSpPr>
        <p:spPr>
          <a:xfrm>
            <a:off x="8803800" y="4839550"/>
            <a:ext cx="340200" cy="3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7" name="Google Shape;14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750" y="668700"/>
            <a:ext cx="1733300" cy="41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3"/>
          <p:cNvSpPr txBox="1">
            <a:spLocks noGrp="1"/>
          </p:cNvSpPr>
          <p:nvPr>
            <p:ph type="title"/>
          </p:nvPr>
        </p:nvSpPr>
        <p:spPr>
          <a:xfrm>
            <a:off x="777751" y="1456725"/>
            <a:ext cx="75885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hanga SemiBold"/>
              <a:buNone/>
              <a:defRPr sz="3200">
                <a:solidFill>
                  <a:schemeClr val="lt1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hanga SemiBold"/>
              <a:buNone/>
              <a:defRPr sz="3200">
                <a:solidFill>
                  <a:schemeClr val="lt1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hanga SemiBold"/>
              <a:buNone/>
              <a:defRPr sz="3200">
                <a:solidFill>
                  <a:schemeClr val="lt1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hanga SemiBold"/>
              <a:buNone/>
              <a:defRPr sz="3200">
                <a:solidFill>
                  <a:schemeClr val="lt1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hanga SemiBold"/>
              <a:buNone/>
              <a:defRPr sz="3200">
                <a:solidFill>
                  <a:schemeClr val="lt1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hanga SemiBold"/>
              <a:buNone/>
              <a:defRPr sz="3200">
                <a:solidFill>
                  <a:schemeClr val="lt1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hanga SemiBold"/>
              <a:buNone/>
              <a:defRPr sz="3200">
                <a:solidFill>
                  <a:schemeClr val="lt1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hanga SemiBold"/>
              <a:buNone/>
              <a:defRPr sz="3200">
                <a:solidFill>
                  <a:schemeClr val="lt1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hanga SemiBold"/>
              <a:buNone/>
              <a:defRPr sz="3200">
                <a:solidFill>
                  <a:schemeClr val="lt1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149" name="Google Shape;149;p13"/>
          <p:cNvSpPr txBox="1">
            <a:spLocks noGrp="1"/>
          </p:cNvSpPr>
          <p:nvPr>
            <p:ph type="subTitle" idx="1"/>
          </p:nvPr>
        </p:nvSpPr>
        <p:spPr>
          <a:xfrm>
            <a:off x="777750" y="1977825"/>
            <a:ext cx="7588500" cy="3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hanga"/>
              <a:buNone/>
              <a:defRPr>
                <a:solidFill>
                  <a:schemeClr val="lt1"/>
                </a:solidFill>
                <a:latin typeface="Changa"/>
                <a:ea typeface="Changa"/>
                <a:cs typeface="Changa"/>
                <a:sym typeface="Chang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hanga"/>
              <a:buNone/>
              <a:defRPr>
                <a:solidFill>
                  <a:schemeClr val="lt1"/>
                </a:solidFill>
                <a:latin typeface="Changa"/>
                <a:ea typeface="Changa"/>
                <a:cs typeface="Changa"/>
                <a:sym typeface="Chang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hanga"/>
              <a:buNone/>
              <a:defRPr>
                <a:solidFill>
                  <a:schemeClr val="lt1"/>
                </a:solidFill>
                <a:latin typeface="Changa"/>
                <a:ea typeface="Changa"/>
                <a:cs typeface="Changa"/>
                <a:sym typeface="Chang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hanga"/>
              <a:buNone/>
              <a:defRPr>
                <a:solidFill>
                  <a:schemeClr val="lt1"/>
                </a:solidFill>
                <a:latin typeface="Changa"/>
                <a:ea typeface="Changa"/>
                <a:cs typeface="Changa"/>
                <a:sym typeface="Chang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hanga"/>
              <a:buNone/>
              <a:defRPr>
                <a:solidFill>
                  <a:schemeClr val="lt1"/>
                </a:solidFill>
                <a:latin typeface="Changa"/>
                <a:ea typeface="Changa"/>
                <a:cs typeface="Changa"/>
                <a:sym typeface="Chang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hanga"/>
              <a:buNone/>
              <a:defRPr>
                <a:solidFill>
                  <a:schemeClr val="lt1"/>
                </a:solidFill>
                <a:latin typeface="Changa"/>
                <a:ea typeface="Changa"/>
                <a:cs typeface="Changa"/>
                <a:sym typeface="Chang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hanga"/>
              <a:buNone/>
              <a:defRPr>
                <a:solidFill>
                  <a:schemeClr val="lt1"/>
                </a:solidFill>
                <a:latin typeface="Changa"/>
                <a:ea typeface="Changa"/>
                <a:cs typeface="Changa"/>
                <a:sym typeface="Chang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hanga"/>
              <a:buNone/>
              <a:defRPr>
                <a:solidFill>
                  <a:schemeClr val="lt1"/>
                </a:solidFill>
                <a:latin typeface="Changa"/>
                <a:ea typeface="Changa"/>
                <a:cs typeface="Changa"/>
                <a:sym typeface="Chang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hanga"/>
              <a:buNone/>
              <a:defRPr>
                <a:solidFill>
                  <a:schemeClr val="lt1"/>
                </a:solidFill>
                <a:latin typeface="Changa"/>
                <a:ea typeface="Changa"/>
                <a:cs typeface="Changa"/>
                <a:sym typeface="Changa"/>
              </a:defRPr>
            </a:lvl9pPr>
          </a:lstStyle>
          <a:p>
            <a:r>
              <a:rPr lang="en-GB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CUSTOM_1_1">
    <p:bg>
      <p:bgPr>
        <a:gradFill>
          <a:gsLst>
            <a:gs pos="0">
              <a:srgbClr val="1D1D1D"/>
            </a:gs>
            <a:gs pos="100000">
              <a:srgbClr val="010101"/>
            </a:gs>
          </a:gsLst>
          <a:lin ang="5400012" scaled="0"/>
        </a:gra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4927"/>
            <a:ext cx="9136622" cy="4839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4"/>
          <p:cNvSpPr txBox="1">
            <a:spLocks noGrp="1"/>
          </p:cNvSpPr>
          <p:nvPr>
            <p:ph type="sldNum" idx="12"/>
          </p:nvPr>
        </p:nvSpPr>
        <p:spPr>
          <a:xfrm>
            <a:off x="8803800" y="4839550"/>
            <a:ext cx="340200" cy="3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3" name="Google Shape;153;p14"/>
          <p:cNvSpPr txBox="1">
            <a:spLocks noGrp="1"/>
          </p:cNvSpPr>
          <p:nvPr>
            <p:ph type="title"/>
          </p:nvPr>
        </p:nvSpPr>
        <p:spPr>
          <a:xfrm>
            <a:off x="1633647" y="2074725"/>
            <a:ext cx="58767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hanga SemiBold"/>
              <a:buNone/>
              <a:defRPr sz="1600">
                <a:solidFill>
                  <a:schemeClr val="lt1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hanga SemiBold"/>
              <a:buNone/>
              <a:defRPr sz="1600">
                <a:solidFill>
                  <a:schemeClr val="lt1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hanga SemiBold"/>
              <a:buNone/>
              <a:defRPr sz="1600">
                <a:solidFill>
                  <a:schemeClr val="lt1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hanga SemiBold"/>
              <a:buNone/>
              <a:defRPr sz="1600">
                <a:solidFill>
                  <a:schemeClr val="lt1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hanga SemiBold"/>
              <a:buNone/>
              <a:defRPr sz="1600">
                <a:solidFill>
                  <a:schemeClr val="lt1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hanga SemiBold"/>
              <a:buNone/>
              <a:defRPr sz="1600">
                <a:solidFill>
                  <a:schemeClr val="lt1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hanga SemiBold"/>
              <a:buNone/>
              <a:defRPr sz="1600">
                <a:solidFill>
                  <a:schemeClr val="lt1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hanga SemiBold"/>
              <a:buNone/>
              <a:defRPr sz="1600">
                <a:solidFill>
                  <a:schemeClr val="lt1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hanga SemiBold"/>
              <a:buNone/>
              <a:defRPr sz="1600">
                <a:solidFill>
                  <a:schemeClr val="lt1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er">
  <p:cSld name="CUSTOM_1_1_1">
    <p:bg>
      <p:bgPr>
        <a:gradFill>
          <a:gsLst>
            <a:gs pos="0">
              <a:srgbClr val="1D1D1D"/>
            </a:gs>
            <a:gs pos="100000">
              <a:srgbClr val="010101"/>
            </a:gs>
          </a:gsLst>
          <a:lin ang="5400012" scaled="0"/>
        </a:gra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4927"/>
            <a:ext cx="9136622" cy="4839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5"/>
          <p:cNvSpPr txBox="1">
            <a:spLocks noGrp="1"/>
          </p:cNvSpPr>
          <p:nvPr>
            <p:ph type="sldNum" idx="12"/>
          </p:nvPr>
        </p:nvSpPr>
        <p:spPr>
          <a:xfrm>
            <a:off x="8803800" y="4839550"/>
            <a:ext cx="340200" cy="3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7" name="Google Shape;157;p15"/>
          <p:cNvSpPr txBox="1"/>
          <p:nvPr/>
        </p:nvSpPr>
        <p:spPr>
          <a:xfrm>
            <a:off x="1630750" y="2152982"/>
            <a:ext cx="5876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FC3232"/>
                </a:solidFill>
                <a:latin typeface="Changa SemiBold"/>
                <a:ea typeface="Changa SemiBold"/>
                <a:cs typeface="Changa SemiBold"/>
                <a:sym typeface="Changa SemiBold"/>
              </a:rPr>
              <a:t>Thank You!</a:t>
            </a:r>
            <a:endParaRPr sz="1600">
              <a:solidFill>
                <a:srgbClr val="FC3232"/>
              </a:solidFill>
              <a:latin typeface="Changa SemiBold"/>
              <a:ea typeface="Changa SemiBold"/>
              <a:cs typeface="Changa SemiBold"/>
              <a:sym typeface="Changa SemiBol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hyperlink" Target="http://www.team-cymru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125" y="4839700"/>
            <a:ext cx="9144000" cy="303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"/>
          <p:cNvSpPr txBox="1"/>
          <p:nvPr/>
        </p:nvSpPr>
        <p:spPr>
          <a:xfrm>
            <a:off x="264319" y="4918605"/>
            <a:ext cx="5658000" cy="1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" b="1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Team Cymru. </a:t>
            </a:r>
            <a:r>
              <a:rPr lang="en-GB" sz="5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Copyright </a:t>
            </a:r>
            <a:r>
              <a:rPr lang="en-GB" sz="500" b="0" i="0" u="none" strike="noStrik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rPr>
              <a:t>©</a:t>
            </a:r>
            <a:r>
              <a:rPr lang="en-GB" sz="5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2022. All Rights Reserved.   </a:t>
            </a:r>
            <a:r>
              <a:rPr lang="en-GB" sz="5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|</a:t>
            </a:r>
            <a:r>
              <a:rPr lang="en-GB" sz="5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   Visit Us At </a:t>
            </a:r>
            <a:r>
              <a:rPr lang="en-GB" sz="500" b="1" u="sng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www.team-cymru.com</a:t>
            </a:r>
            <a:r>
              <a:rPr lang="en-GB" sz="500" b="1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   </a:t>
            </a:r>
            <a:r>
              <a:rPr lang="en-GB" sz="5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|</a:t>
            </a:r>
            <a:r>
              <a:rPr lang="en-GB" sz="5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   Contact Us At </a:t>
            </a:r>
            <a:r>
              <a:rPr lang="en-GB" sz="500" b="1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lhenderson@cymru.com </a:t>
            </a:r>
            <a:endParaRPr sz="500" b="1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" name="Google Shape;8;p1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1085" y="4924168"/>
            <a:ext cx="157161" cy="13495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803800" y="4839550"/>
            <a:ext cx="340200" cy="3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600" b="1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buNone/>
              <a:defRPr sz="600" b="1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buNone/>
              <a:defRPr sz="600" b="1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buNone/>
              <a:defRPr sz="600" b="1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buNone/>
              <a:defRPr sz="600" b="1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buNone/>
              <a:defRPr sz="600" b="1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buNone/>
              <a:defRPr sz="600" b="1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buNone/>
              <a:defRPr sz="600" b="1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buNone/>
              <a:defRPr sz="600" b="1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0" name="Google Shape;10;p1"/>
          <p:cNvCxnSpPr/>
          <p:nvPr/>
        </p:nvCxnSpPr>
        <p:spPr>
          <a:xfrm>
            <a:off x="0" y="4839700"/>
            <a:ext cx="9134700" cy="0"/>
          </a:xfrm>
          <a:prstGeom prst="straightConnector1">
            <a:avLst/>
          </a:prstGeom>
          <a:noFill/>
          <a:ln w="9525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6" r:id="rId3"/>
    <p:sldLayoutId id="2147483657" r:id="rId4"/>
    <p:sldLayoutId id="2147483659" r:id="rId5"/>
    <p:sldLayoutId id="2147483660" r:id="rId6"/>
    <p:sldLayoutId id="2147483661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eam-cymru.com/community-services/ip-asn-mapping/#whoi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team-cymru.com/community-services/ip-asn-mapping/#https" TargetMode="External"/><Relationship Id="rId4" Type="http://schemas.openxmlformats.org/officeDocument/2006/relationships/hyperlink" Target="https://team-cymru.com/community-services/ip-asn-mapping/#dns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6"/>
          <p:cNvSpPr txBox="1">
            <a:spLocks noGrp="1"/>
          </p:cNvSpPr>
          <p:nvPr>
            <p:ph type="sldNum" idx="12"/>
          </p:nvPr>
        </p:nvSpPr>
        <p:spPr>
          <a:xfrm>
            <a:off x="8803800" y="4839550"/>
            <a:ext cx="340200" cy="3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  <p:sp>
        <p:nvSpPr>
          <p:cNvPr id="163" name="Google Shape;163;p16"/>
          <p:cNvSpPr txBox="1">
            <a:spLocks noGrp="1"/>
          </p:cNvSpPr>
          <p:nvPr>
            <p:ph type="title"/>
          </p:nvPr>
        </p:nvSpPr>
        <p:spPr>
          <a:xfrm>
            <a:off x="1677725" y="1828105"/>
            <a:ext cx="6648770" cy="104026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Security in/with Community Services</a:t>
            </a:r>
            <a:endParaRPr dirty="0"/>
          </a:p>
        </p:txBody>
      </p:sp>
      <p:sp>
        <p:nvSpPr>
          <p:cNvPr id="164" name="Google Shape;164;p16"/>
          <p:cNvSpPr txBox="1">
            <a:spLocks noGrp="1"/>
          </p:cNvSpPr>
          <p:nvPr>
            <p:ph type="subTitle" idx="1"/>
          </p:nvPr>
        </p:nvSpPr>
        <p:spPr>
          <a:xfrm>
            <a:off x="2870420" y="3824577"/>
            <a:ext cx="6203495" cy="76302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/>
              <a:t>Camelia Simion, Client Support Specialist, Team Cymru</a:t>
            </a:r>
            <a:endParaRPr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sp>
        <p:nvSpPr>
          <p:cNvPr id="189" name="Google Shape;189;p20"/>
          <p:cNvSpPr txBox="1">
            <a:spLocks noGrp="1"/>
          </p:cNvSpPr>
          <p:nvPr>
            <p:ph type="sldNum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sp>
        <p:nvSpPr>
          <p:cNvPr id="190" name="Google Shape;190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IP to ASN Mapping Service	</a:t>
            </a:r>
            <a:endParaRPr dirty="0"/>
          </a:p>
        </p:txBody>
      </p:sp>
      <p:sp>
        <p:nvSpPr>
          <p:cNvPr id="191" name="Google Shape;191;p20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accent6"/>
                </a:solidFill>
              </a:rPr>
              <a:t>Map IP addresses to BGP prefixes and ASNs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4" name="Google Shape;194;p20">
            <a:extLst>
              <a:ext uri="{FF2B5EF4-FFF2-40B4-BE49-F238E27FC236}">
                <a16:creationId xmlns:a16="http://schemas.microsoft.com/office/drawing/2014/main" id="{44D1F934-FCF5-71B8-6BAC-3E6373D0F547}"/>
              </a:ext>
            </a:extLst>
          </p:cNvPr>
          <p:cNvSpPr txBox="1">
            <a:spLocks/>
          </p:cNvSpPr>
          <p:nvPr/>
        </p:nvSpPr>
        <p:spPr>
          <a:xfrm>
            <a:off x="383651" y="1285026"/>
            <a:ext cx="7996762" cy="28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794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Char char="●"/>
              <a:defRPr sz="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794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Char char="○"/>
              <a:defRPr sz="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794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Char char="■"/>
              <a:defRPr sz="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794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Char char="●"/>
              <a:defRPr sz="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794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Char char="○"/>
              <a:defRPr sz="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794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Char char="■"/>
              <a:defRPr sz="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794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Char char="●"/>
              <a:defRPr sz="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794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Char char="○"/>
              <a:defRPr sz="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794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Char char="■"/>
              <a:defRPr sz="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77800" indent="0">
              <a:buFont typeface="Roboto"/>
              <a:buNone/>
            </a:pPr>
            <a:r>
              <a:rPr lang="en-GB" sz="2400" dirty="0">
                <a:latin typeface="+mn-lt"/>
              </a:rPr>
              <a:t>Team Cymru provides various service options dedicated to mapping IP numbers to BGP prefixes and ASNs. Each of the services is based on the same BGP feeds from 50+ BGP peers and is updated at 4-hour intervals.</a:t>
            </a:r>
          </a:p>
          <a:p>
            <a:pPr marL="177800" indent="0">
              <a:buFont typeface="Roboto"/>
              <a:buNone/>
            </a:pPr>
            <a:endParaRPr lang="en-GB" sz="2400" dirty="0">
              <a:latin typeface="+mn-lt"/>
            </a:endParaRPr>
          </a:p>
          <a:p>
            <a:r>
              <a:rPr lang="en-GB" sz="2400" u="sng" dirty="0">
                <a:latin typeface="+mn-lt"/>
                <a:hlinkClick r:id="rId3"/>
              </a:rPr>
              <a:t>Whois</a:t>
            </a:r>
            <a:r>
              <a:rPr lang="en-GB" sz="2400" dirty="0">
                <a:latin typeface="+mn-lt"/>
              </a:rPr>
              <a:t> (TCP 43)</a:t>
            </a:r>
          </a:p>
          <a:p>
            <a:r>
              <a:rPr lang="en-GB" sz="2400" u="sng" dirty="0">
                <a:latin typeface="+mn-lt"/>
                <a:hlinkClick r:id="rId4"/>
              </a:rPr>
              <a:t>DNS</a:t>
            </a:r>
            <a:r>
              <a:rPr lang="en-GB" sz="2400" dirty="0">
                <a:latin typeface="+mn-lt"/>
              </a:rPr>
              <a:t> (UDP 53)</a:t>
            </a:r>
          </a:p>
          <a:p>
            <a:r>
              <a:rPr lang="en-GB" sz="2400" u="sng" dirty="0">
                <a:latin typeface="+mn-lt"/>
                <a:hlinkClick r:id="rId5"/>
              </a:rPr>
              <a:t>HTTPS</a:t>
            </a:r>
            <a:r>
              <a:rPr lang="en-GB" sz="2400" dirty="0">
                <a:latin typeface="+mn-lt"/>
              </a:rPr>
              <a:t> (TCP 443)</a:t>
            </a:r>
          </a:p>
          <a:p>
            <a:pPr marL="0" indent="0">
              <a:buFont typeface="Roboto"/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C74999-D05B-44F9-BEAD-03D16C53106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11</a:t>
            </a:fld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73862A-5EED-D035-02A6-780BCEEAC3AF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804275" y="4840288"/>
            <a:ext cx="339725" cy="303212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11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969322B-9C93-0332-1F7B-AE8BD6235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53887"/>
            <a:ext cx="7772400" cy="463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421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9"/>
          <p:cNvSpPr txBox="1">
            <a:spLocks noGrp="1"/>
          </p:cNvSpPr>
          <p:nvPr>
            <p:ph type="sldNum" idx="12"/>
          </p:nvPr>
        </p:nvSpPr>
        <p:spPr>
          <a:xfrm>
            <a:off x="8803800" y="4839550"/>
            <a:ext cx="340200" cy="3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  <p:sp>
        <p:nvSpPr>
          <p:cNvPr id="181" name="Google Shape;181;p19"/>
          <p:cNvSpPr txBox="1">
            <a:spLocks noGrp="1"/>
          </p:cNvSpPr>
          <p:nvPr>
            <p:ph type="sldNum" idx="2"/>
          </p:nvPr>
        </p:nvSpPr>
        <p:spPr>
          <a:xfrm>
            <a:off x="8803800" y="4839550"/>
            <a:ext cx="340200" cy="3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  <p:sp>
        <p:nvSpPr>
          <p:cNvPr id="182" name="Google Shape;182;p19"/>
          <p:cNvSpPr txBox="1">
            <a:spLocks noGrp="1"/>
          </p:cNvSpPr>
          <p:nvPr>
            <p:ph type="title"/>
          </p:nvPr>
        </p:nvSpPr>
        <p:spPr>
          <a:xfrm>
            <a:off x="380275" y="305465"/>
            <a:ext cx="8380500" cy="24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Malware Hash Registry (MHR)</a:t>
            </a:r>
            <a:endParaRPr dirty="0"/>
          </a:p>
        </p:txBody>
      </p:sp>
      <p:sp>
        <p:nvSpPr>
          <p:cNvPr id="183" name="Google Shape;183;p19"/>
          <p:cNvSpPr txBox="1">
            <a:spLocks noGrp="1"/>
          </p:cNvSpPr>
          <p:nvPr>
            <p:ph type="subTitle" idx="1"/>
          </p:nvPr>
        </p:nvSpPr>
        <p:spPr>
          <a:xfrm>
            <a:off x="380275" y="579790"/>
            <a:ext cx="8380500" cy="18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accent6"/>
                </a:solidFill>
              </a:rPr>
              <a:t>An antivirus and malware validation force multiplier</a:t>
            </a:r>
            <a:endParaRPr dirty="0">
              <a:solidFill>
                <a:schemeClr val="accent6"/>
              </a:solidFill>
            </a:endParaRP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0E86388C-78D8-B913-AD09-452B88C1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274" y="913318"/>
            <a:ext cx="7968595" cy="36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73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C6D5FD-32F4-2E40-BF5B-F4189BF02A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13</a:t>
            </a:fld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FBACD4-D977-EECF-70D8-E53191D1407F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804275" y="4840288"/>
            <a:ext cx="339725" cy="303212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13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7A0D38-E859-F6D5-CCEE-0F34244032CA}"/>
              </a:ext>
            </a:extLst>
          </p:cNvPr>
          <p:cNvSpPr txBox="1"/>
          <p:nvPr/>
        </p:nvSpPr>
        <p:spPr>
          <a:xfrm>
            <a:off x="242514" y="469073"/>
            <a:ext cx="8658971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 </a:t>
            </a:r>
            <a:r>
              <a:rPr lang="en-US" sz="2400" dirty="0">
                <a:solidFill>
                  <a:schemeClr val="accent6"/>
                </a:solidFill>
              </a:rPr>
              <a:t>free</a:t>
            </a:r>
            <a:r>
              <a:rPr lang="en-US" sz="2400" dirty="0">
                <a:solidFill>
                  <a:schemeClr val="bg1"/>
                </a:solidFill>
              </a:rPr>
              <a:t> malware validation tool that queries against 30+ undisclosed antivirus databases and plus TC 8+ years Db.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Various collection techniques, such as honeypots and crawlers, as well as leveraging private data-sharing agreements with partners.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Identify new or emerging malware that may not be detected by your existing anti-malware tools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We support MD5, SHA1, and SHA256 hashes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512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  <p:sp>
        <p:nvSpPr>
          <p:cNvPr id="189" name="Google Shape;189;p20"/>
          <p:cNvSpPr txBox="1">
            <a:spLocks noGrp="1"/>
          </p:cNvSpPr>
          <p:nvPr>
            <p:ph type="sldNum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  <p:sp>
        <p:nvSpPr>
          <p:cNvPr id="190" name="Google Shape;190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CSIRT Assistance Program</a:t>
            </a:r>
            <a:endParaRPr dirty="0"/>
          </a:p>
        </p:txBody>
      </p:sp>
      <p:sp>
        <p:nvSpPr>
          <p:cNvPr id="191" name="Google Shape;191;p20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accent6"/>
                </a:solidFill>
              </a:rPr>
              <a:t>Helping CSIRT worldwide protect their countries. 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194" name="Google Shape;194;p20"/>
          <p:cNvSpPr txBox="1">
            <a:spLocks noGrp="1"/>
          </p:cNvSpPr>
          <p:nvPr>
            <p:ph type="body" idx="4294967295"/>
          </p:nvPr>
        </p:nvSpPr>
        <p:spPr>
          <a:xfrm>
            <a:off x="664641" y="918968"/>
            <a:ext cx="8096134" cy="364474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77800" indent="0">
              <a:buNone/>
            </a:pPr>
            <a:r>
              <a:rPr lang="en-GB" sz="2400" b="1" dirty="0">
                <a:solidFill>
                  <a:srgbClr val="00B050"/>
                </a:solidFill>
                <a:latin typeface="+mn-lt"/>
              </a:rPr>
              <a:t>Free Threat Intel for Non-Commercial National and Regional CSIRT Teams.</a:t>
            </a:r>
          </a:p>
          <a:p>
            <a:pPr marL="177800" indent="0">
              <a:buNone/>
            </a:pPr>
            <a:endParaRPr lang="en-GB" sz="2400" b="1" dirty="0">
              <a:solidFill>
                <a:schemeClr val="bg1"/>
              </a:solidFill>
              <a:latin typeface="+mn-lt"/>
            </a:endParaRPr>
          </a:p>
          <a:p>
            <a:pPr marL="177800" indent="0">
              <a:buNone/>
            </a:pPr>
            <a:r>
              <a:rPr lang="en-GB" sz="2400" dirty="0">
                <a:solidFill>
                  <a:schemeClr val="bg1"/>
                </a:solidFill>
                <a:latin typeface="+mn-lt"/>
              </a:rPr>
              <a:t>          As part of Team Cymru’s mission to save and improve lives, we work with national and regional CSIRT teams globally by sharing our world-class threat intelligence</a:t>
            </a:r>
            <a:r>
              <a:rPr lang="en-GB" sz="2400" dirty="0">
                <a:latin typeface="+mn-lt"/>
              </a:rPr>
              <a:t>. </a:t>
            </a:r>
            <a:r>
              <a:rPr lang="en-GB" sz="2400" dirty="0">
                <a:solidFill>
                  <a:schemeClr val="bg1"/>
                </a:solidFill>
                <a:latin typeface="+mn-lt"/>
              </a:rPr>
              <a:t>We provide this unique Pure Signal™ intelligence at no cost to you. We want to help secure the Internet, and we want to keep you informed of what we see in your region.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0205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D12B0C-835F-DA1D-1B9A-30D385D277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15</a:t>
            </a:fld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8E310E-3D9C-16D1-7160-C501AC4082C8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804275" y="4840288"/>
            <a:ext cx="339725" cy="303212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15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A3AE25-1FD1-A6A8-39C8-D32318FE3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013" y="223231"/>
            <a:ext cx="5971429" cy="429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36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8"/>
          <p:cNvSpPr txBox="1">
            <a:spLocks noGrp="1"/>
          </p:cNvSpPr>
          <p:nvPr>
            <p:ph type="sldNum" idx="12"/>
          </p:nvPr>
        </p:nvSpPr>
        <p:spPr>
          <a:xfrm>
            <a:off x="8803800" y="4839550"/>
            <a:ext cx="340200" cy="3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7"/>
          <p:cNvSpPr txBox="1">
            <a:spLocks noGrp="1"/>
          </p:cNvSpPr>
          <p:nvPr>
            <p:ph type="sldNum" idx="12"/>
          </p:nvPr>
        </p:nvSpPr>
        <p:spPr>
          <a:xfrm>
            <a:off x="8803800" y="4839550"/>
            <a:ext cx="340200" cy="3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4E671D-D805-D343-B133-E0E15E2DA7CE}"/>
              </a:ext>
            </a:extLst>
          </p:cNvPr>
          <p:cNvSpPr txBox="1"/>
          <p:nvPr/>
        </p:nvSpPr>
        <p:spPr>
          <a:xfrm>
            <a:off x="231157" y="132449"/>
            <a:ext cx="54227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DDOS Mitigation using UTRS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C758E8-F900-9D4B-9249-5CD63B3B5BAA}"/>
              </a:ext>
            </a:extLst>
          </p:cNvPr>
          <p:cNvSpPr txBox="1"/>
          <p:nvPr/>
        </p:nvSpPr>
        <p:spPr>
          <a:xfrm>
            <a:off x="3816625" y="81950"/>
            <a:ext cx="523195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You can help mitigate DDoS attacks as a community. How?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UTRS v2.0 uses techniques like remote-triggered black holes (RTBH) globally.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Together we enable you to protect yourself whilst helping to protect the internet.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You help your </a:t>
            </a:r>
            <a:r>
              <a:rPr lang="en-US" sz="2400" dirty="0" err="1">
                <a:solidFill>
                  <a:schemeClr val="bg1"/>
                </a:solidFill>
              </a:rPr>
              <a:t>neighbour</a:t>
            </a:r>
            <a:r>
              <a:rPr lang="en-US" sz="2400" dirty="0">
                <a:solidFill>
                  <a:schemeClr val="bg1"/>
                </a:solidFill>
              </a:rPr>
              <a:t> and they help you. Simple as that! </a:t>
            </a: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F4B2CD8-9031-4ED1-1C82-45330D2C6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93" y="479899"/>
            <a:ext cx="3454680" cy="223581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919A9B4-AA58-47D0-6E12-0F4C553C3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37" y="2755386"/>
            <a:ext cx="2157509" cy="208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18E101-1F9D-26FB-C25E-6974C3126B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3</a:t>
            </a:fld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F9771-7A01-BEEF-6343-66F40BD8637E}"/>
              </a:ext>
            </a:extLst>
          </p:cNvPr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3</a:t>
            </a:fld>
            <a:endParaRPr lang="en-GB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CC669EA5-B9B2-69BF-819C-FE7C664E7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7943" y="175456"/>
            <a:ext cx="3485957" cy="23962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1CA716-B17B-C21F-9519-BF81BA6518F7}"/>
              </a:ext>
            </a:extLst>
          </p:cNvPr>
          <p:cNvSpPr txBox="1"/>
          <p:nvPr/>
        </p:nvSpPr>
        <p:spPr>
          <a:xfrm>
            <a:off x="206733" y="166816"/>
            <a:ext cx="51111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UTRS 2.0 is a no cost BGP-based service that is an effective tool to help mitigate large and concentrated DDOS attacks.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Exclusively for owners of globally unique ASN, UTRS 2.0 adds support for </a:t>
            </a:r>
            <a:r>
              <a:rPr lang="en-GB" sz="2400" dirty="0" err="1">
                <a:solidFill>
                  <a:schemeClr val="bg1"/>
                </a:solidFill>
              </a:rPr>
              <a:t>FlowSpec</a:t>
            </a:r>
            <a:r>
              <a:rPr lang="en-GB" sz="2400" dirty="0">
                <a:solidFill>
                  <a:schemeClr val="bg1"/>
                </a:solidFill>
              </a:rPr>
              <a:t>, IPv6, increases IPv4 and IPv6 announcement sizes, Enhanced reliability with redundant peering sessions, and ROA’s are honoured.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2C8462B6-0463-4122-726B-5F2526DF7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384" y="2627564"/>
            <a:ext cx="2122998" cy="215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410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088EE5-1E77-0A8E-0815-763B22D25A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4</a:t>
            </a:fld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C568E3-3150-7683-AC6B-45B90EA23F30}"/>
              </a:ext>
            </a:extLst>
          </p:cNvPr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4</a:t>
            </a:fld>
            <a:endParaRPr lang="en-GB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F592A67-A036-FCC8-C826-7A4F58CE1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396" y="329992"/>
            <a:ext cx="7772400" cy="414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91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"/>
          <p:cNvSpPr txBox="1">
            <a:spLocks noGrp="1"/>
          </p:cNvSpPr>
          <p:nvPr>
            <p:ph type="sldNum" idx="12"/>
          </p:nvPr>
        </p:nvSpPr>
        <p:spPr>
          <a:xfrm>
            <a:off x="8803800" y="4839550"/>
            <a:ext cx="340200" cy="3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sp>
        <p:nvSpPr>
          <p:cNvPr id="175" name="Google Shape;175;p18"/>
          <p:cNvSpPr txBox="1">
            <a:spLocks noGrp="1"/>
          </p:cNvSpPr>
          <p:nvPr>
            <p:ph type="sldNum" idx="2"/>
          </p:nvPr>
        </p:nvSpPr>
        <p:spPr>
          <a:xfrm>
            <a:off x="8803800" y="4839550"/>
            <a:ext cx="340200" cy="3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277BC2-F7E1-AF45-ACB6-F4FF708083EF}"/>
              </a:ext>
            </a:extLst>
          </p:cNvPr>
          <p:cNvSpPr txBox="1"/>
          <p:nvPr/>
        </p:nvSpPr>
        <p:spPr>
          <a:xfrm>
            <a:off x="5796500" y="96992"/>
            <a:ext cx="4190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>
                <a:solidFill>
                  <a:schemeClr val="accent6"/>
                </a:solidFill>
              </a:rPr>
              <a:t>Bogons and Bogon Filtering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01AEC1-6A4E-4444-9EE1-0BD4427DD838}"/>
              </a:ext>
            </a:extLst>
          </p:cNvPr>
          <p:cNvSpPr txBox="1"/>
          <p:nvPr/>
        </p:nvSpPr>
        <p:spPr>
          <a:xfrm>
            <a:off x="174929" y="3639221"/>
            <a:ext cx="5220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Just because an address is a bogon doesn’t mean it can’t be used in a private network. 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16AEA551-FCF3-6875-1A02-7FBF934F3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1217" y="986790"/>
            <a:ext cx="1219200" cy="2438400"/>
          </a:xfrm>
          <a:prstGeom prst="rect">
            <a:avLst/>
          </a:prstGeom>
        </p:spPr>
      </p:pic>
      <p:pic>
        <p:nvPicPr>
          <p:cNvPr id="10" name="Picture 9" descr="A person looking at a person&#10;&#10;Description automatically generated with low confidence">
            <a:extLst>
              <a:ext uri="{FF2B5EF4-FFF2-40B4-BE49-F238E27FC236}">
                <a16:creationId xmlns:a16="http://schemas.microsoft.com/office/drawing/2014/main" id="{503381A7-6616-DF67-980F-2A1EA0EB95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4118" y="500648"/>
            <a:ext cx="6055203" cy="30631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496A7A-16E3-18B9-CC86-3AF15E137D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6</a:t>
            </a:fld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12543B-1E08-BCBB-3863-D7C7AD0D81A2}"/>
              </a:ext>
            </a:extLst>
          </p:cNvPr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6</a:t>
            </a:fld>
            <a:endParaRPr lang="en-GB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09F3A3BE-5E64-1BCC-900B-4B68ED8AA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787" y="187326"/>
            <a:ext cx="7966121" cy="448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21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B3CEED-D6CE-85AD-37F9-4CF3387BC9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7</a:t>
            </a:fld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963600-B9FD-EA5D-058F-A1655FD418D0}"/>
              </a:ext>
            </a:extLst>
          </p:cNvPr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7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639FC1-EA82-4CD1-F80F-102113AC36DF}"/>
              </a:ext>
            </a:extLst>
          </p:cNvPr>
          <p:cNvSpPr txBox="1"/>
          <p:nvPr/>
        </p:nvSpPr>
        <p:spPr>
          <a:xfrm>
            <a:off x="251320" y="463480"/>
            <a:ext cx="847126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Why filter Bogons?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- To prevent private address space in your network from leaking out into the Internet.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- Bogons are often used in Spam and DDoS attacks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- Helps keep the Internet clean of addresses that shouldn't be routed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091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9"/>
          <p:cNvSpPr txBox="1">
            <a:spLocks noGrp="1"/>
          </p:cNvSpPr>
          <p:nvPr>
            <p:ph type="sldNum" idx="12"/>
          </p:nvPr>
        </p:nvSpPr>
        <p:spPr>
          <a:xfrm>
            <a:off x="8803800" y="4839550"/>
            <a:ext cx="340200" cy="3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sp>
        <p:nvSpPr>
          <p:cNvPr id="181" name="Google Shape;181;p19"/>
          <p:cNvSpPr txBox="1">
            <a:spLocks noGrp="1"/>
          </p:cNvSpPr>
          <p:nvPr>
            <p:ph type="sldNum" idx="2"/>
          </p:nvPr>
        </p:nvSpPr>
        <p:spPr>
          <a:xfrm>
            <a:off x="8803800" y="4839550"/>
            <a:ext cx="340200" cy="3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sp>
        <p:nvSpPr>
          <p:cNvPr id="182" name="Google Shape;182;p19"/>
          <p:cNvSpPr txBox="1">
            <a:spLocks noGrp="1"/>
          </p:cNvSpPr>
          <p:nvPr>
            <p:ph type="title"/>
          </p:nvPr>
        </p:nvSpPr>
        <p:spPr>
          <a:xfrm>
            <a:off x="380275" y="305465"/>
            <a:ext cx="4080213" cy="24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Nimbus Threat Monitor	</a:t>
            </a:r>
            <a:endParaRPr dirty="0"/>
          </a:p>
        </p:txBody>
      </p:sp>
      <p:sp>
        <p:nvSpPr>
          <p:cNvPr id="183" name="Google Shape;183;p19"/>
          <p:cNvSpPr txBox="1">
            <a:spLocks noGrp="1"/>
          </p:cNvSpPr>
          <p:nvPr>
            <p:ph type="subTitle" idx="1"/>
          </p:nvPr>
        </p:nvSpPr>
        <p:spPr>
          <a:xfrm>
            <a:off x="380275" y="579790"/>
            <a:ext cx="3173247" cy="18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accent6"/>
                </a:solidFill>
              </a:rPr>
              <a:t>No-cost Threat Detection for ISPs and Hosting Providers</a:t>
            </a:r>
            <a:endParaRPr dirty="0">
              <a:solidFill>
                <a:schemeClr val="accent6"/>
              </a:solidFill>
            </a:endParaRPr>
          </a:p>
        </p:txBody>
      </p:sp>
      <p:pic>
        <p:nvPicPr>
          <p:cNvPr id="4" name="Picture 3" descr="A screenshot of a video game&#10;&#10;Description automatically generated">
            <a:extLst>
              <a:ext uri="{FF2B5EF4-FFF2-40B4-BE49-F238E27FC236}">
                <a16:creationId xmlns:a16="http://schemas.microsoft.com/office/drawing/2014/main" id="{F8EE488F-E8D3-2672-F49A-56C4E63FB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791715"/>
            <a:ext cx="7347005" cy="386084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BAE44F-5DD2-A02E-F86D-78CAD4FA91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9</a:t>
            </a:fld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B86C11-1E1F-E036-4E53-01D52F3D2A6A}"/>
              </a:ext>
            </a:extLst>
          </p:cNvPr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9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2D7D5A-CB33-963B-B95C-BC19C758F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592EBAC-A2F5-B75A-CBD2-9017A24F0A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A05F10-11E5-A628-7982-4E94499E7B6B}"/>
              </a:ext>
            </a:extLst>
          </p:cNvPr>
          <p:cNvSpPr txBox="1"/>
          <p:nvPr/>
        </p:nvSpPr>
        <p:spPr>
          <a:xfrm>
            <a:off x="286246" y="305465"/>
            <a:ext cx="811828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• Near-real-time threat detection, powered by the world’s most comprehensive IP Reputation data. </a:t>
            </a:r>
          </a:p>
          <a:p>
            <a:r>
              <a:rPr lang="en-GB" sz="2400" dirty="0">
                <a:solidFill>
                  <a:schemeClr val="bg1"/>
                </a:solidFill>
              </a:rPr>
              <a:t>• Matches your network flows against over 7,000,000 indicators that are updated hourly. </a:t>
            </a:r>
          </a:p>
          <a:p>
            <a:r>
              <a:rPr lang="en-GB" sz="2400" dirty="0">
                <a:solidFill>
                  <a:schemeClr val="bg1"/>
                </a:solidFill>
              </a:rPr>
              <a:t>• Customized filtering, allows you isolate malicious activity by type, network address ranges and more. </a:t>
            </a:r>
          </a:p>
          <a:p>
            <a:r>
              <a:rPr lang="en-GB" sz="2400" dirty="0">
                <a:solidFill>
                  <a:schemeClr val="bg1"/>
                </a:solidFill>
              </a:rPr>
              <a:t>- 18 alert filters </a:t>
            </a:r>
          </a:p>
          <a:p>
            <a:r>
              <a:rPr lang="en-GB" sz="2400" dirty="0">
                <a:solidFill>
                  <a:schemeClr val="bg1"/>
                </a:solidFill>
              </a:rPr>
              <a:t>- 31 network statistics filters </a:t>
            </a:r>
          </a:p>
          <a:p>
            <a:r>
              <a:rPr lang="en-GB" sz="2400" dirty="0">
                <a:solidFill>
                  <a:schemeClr val="bg1"/>
                </a:solidFill>
              </a:rPr>
              <a:t>• SOC dashboard provides an at-a-glance view of top cyber threats and associated details. </a:t>
            </a:r>
          </a:p>
          <a:p>
            <a:r>
              <a:rPr lang="en-GB" sz="2400" dirty="0">
                <a:solidFill>
                  <a:schemeClr val="bg1"/>
                </a:solidFill>
              </a:rPr>
              <a:t>• A daily report informs you of your remediation priorities.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77389"/>
      </p:ext>
    </p:extLst>
  </p:cSld>
  <p:clrMapOvr>
    <a:masterClrMapping/>
  </p:clrMapOvr>
</p:sld>
</file>

<file path=ppt/theme/theme1.xml><?xml version="1.0" encoding="utf-8"?>
<a:theme xmlns:a="http://schemas.openxmlformats.org/drawingml/2006/main" name="Team Cymru Official Presentation Templat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curity in Community Services" id="{EF82E5B7-1ACD-C34F-9BA3-91FFC14D5F3D}" vid="{3942886A-FB44-2742-876A-BD221BC95AD1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Team Cymru Official Presentation Template</Template>
  <TotalTime>74898</TotalTime>
  <Words>552</Words>
  <Application>Microsoft Macintosh PowerPoint</Application>
  <PresentationFormat>On-screen Show (16:9)</PresentationFormat>
  <Paragraphs>84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Roboto</vt:lpstr>
      <vt:lpstr>Roboto Light</vt:lpstr>
      <vt:lpstr>Changa</vt:lpstr>
      <vt:lpstr>Changa SemiBold</vt:lpstr>
      <vt:lpstr>Calibri</vt:lpstr>
      <vt:lpstr>Arial</vt:lpstr>
      <vt:lpstr>Team Cymru Official Presentation Template</vt:lpstr>
      <vt:lpstr>Security in/with Community Services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Nimbus Threat Monitor </vt:lpstr>
      <vt:lpstr>  </vt:lpstr>
      <vt:lpstr>IP to ASN Mapping Service </vt:lpstr>
      <vt:lpstr>PowerPoint Presentation</vt:lpstr>
      <vt:lpstr>Malware Hash Registry (MHR)</vt:lpstr>
      <vt:lpstr>PowerPoint Presentation</vt:lpstr>
      <vt:lpstr>CSIRT Assistance Program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Security with Community Services</dc:title>
  <dc:creator>Camelia Simion</dc:creator>
  <cp:lastModifiedBy>Camelia Simion</cp:lastModifiedBy>
  <cp:revision>19</cp:revision>
  <dcterms:created xsi:type="dcterms:W3CDTF">2022-05-26T10:00:48Z</dcterms:created>
  <dcterms:modified xsi:type="dcterms:W3CDTF">2022-09-19T08:57:59Z</dcterms:modified>
</cp:coreProperties>
</file>