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0" r:id="rId1"/>
    <p:sldMasterId id="2147483711" r:id="rId2"/>
  </p:sldMasterIdLst>
  <p:notesMasterIdLst>
    <p:notesMasterId r:id="rId31"/>
  </p:notesMasterIdLst>
  <p:sldIdLst>
    <p:sldId id="256" r:id="rId3"/>
    <p:sldId id="257" r:id="rId4"/>
    <p:sldId id="366" r:id="rId5"/>
    <p:sldId id="367" r:id="rId6"/>
    <p:sldId id="368" r:id="rId7"/>
    <p:sldId id="408" r:id="rId8"/>
    <p:sldId id="409" r:id="rId9"/>
    <p:sldId id="258" r:id="rId10"/>
    <p:sldId id="369" r:id="rId11"/>
    <p:sldId id="396" r:id="rId12"/>
    <p:sldId id="401" r:id="rId13"/>
    <p:sldId id="259" r:id="rId14"/>
    <p:sldId id="402" r:id="rId15"/>
    <p:sldId id="260" r:id="rId16"/>
    <p:sldId id="407" r:id="rId17"/>
    <p:sldId id="261" r:id="rId18"/>
    <p:sldId id="262" r:id="rId19"/>
    <p:sldId id="410" r:id="rId20"/>
    <p:sldId id="398" r:id="rId21"/>
    <p:sldId id="400" r:id="rId22"/>
    <p:sldId id="264" r:id="rId23"/>
    <p:sldId id="265" r:id="rId24"/>
    <p:sldId id="263" r:id="rId25"/>
    <p:sldId id="399" r:id="rId26"/>
    <p:sldId id="397" r:id="rId27"/>
    <p:sldId id="370" r:id="rId28"/>
    <p:sldId id="403" r:id="rId29"/>
    <p:sldId id="404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Open Sans SemiBold" panose="020B0706030804020204" pitchFamily="34" charset="0"/>
      <p:regular r:id="rId40"/>
      <p:bold r:id="rId41"/>
      <p:italic r:id="rId42"/>
      <p:boldItalic r:id="rId43"/>
    </p:embeddedFont>
    <p:embeddedFont>
      <p:font typeface="Quattrocento Sans" panose="020B0502050000020003" pitchFamily="34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531a04f042_6_2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1531a04f042_6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372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15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531b5e2be9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531b5e2be9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1531b5e2be9_0_3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7897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531b5e2be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531b5e2be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1531b5e2be9_0_2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531b5e2be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531b5e2be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1531b5e2be9_0_2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035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531b5e2be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531b5e2be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1531b5e2be9_0_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531b5e2be9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531b5e2be9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1531b5e2be9_0_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531b5e2be9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531b5e2be9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1531b5e2be9_0_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769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648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4031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531b5e2be9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531b5e2be9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1531b5e2be9_0_3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533cf1cdd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533cf1cdd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g1533cf1cddd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531b5e2be9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531b5e2be9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1531b5e2be9_0_2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897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343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1227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06420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5871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659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930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012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006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1861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531b5e2be9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531b5e2be9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1531b5e2be9_0_2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31a04f042_6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31a04f042_6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64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9742" y="0"/>
            <a:ext cx="140425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081"/>
              </a:buClr>
              <a:buSzPts val="2400"/>
              <a:buFont typeface="Calibri"/>
              <a:buNone/>
              <a:defRPr>
                <a:solidFill>
                  <a:srgbClr val="0650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2811" y="-6469"/>
            <a:ext cx="2151189" cy="515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43226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40" name="Google Shape;14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5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8" name="Google Shape;15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6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7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1615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8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-41563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9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0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82" name="Google Shape;18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0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0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88" name="Google Shape;18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1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1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_tytułowy_PCSS">
  <p:cSld name="1_S_tytułowy_PCS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5"/>
          <p:cNvPicPr preferRelativeResize="0"/>
          <p:nvPr/>
        </p:nvPicPr>
        <p:blipFill rotWithShape="1">
          <a:blip r:embed="rId2">
            <a:alphaModFix/>
          </a:blip>
          <a:srcRect l="34639"/>
          <a:stretch/>
        </p:blipFill>
        <p:spPr>
          <a:xfrm>
            <a:off x="7739742" y="0"/>
            <a:ext cx="140425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5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081"/>
              </a:buClr>
              <a:buSzPts val="2400"/>
              <a:buFont typeface="Calibri"/>
              <a:buNone/>
              <a:defRPr>
                <a:solidFill>
                  <a:srgbClr val="06508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5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6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36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6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36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15" name="Google Shape;215;p37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7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37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8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21" name="Google Shape;221;p38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8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38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9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39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9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9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1615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40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0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40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76338" y="165198"/>
            <a:ext cx="1175237" cy="66860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1"/>
          <p:cNvSpPr txBox="1">
            <a:spLocks noGrp="1"/>
          </p:cNvSpPr>
          <p:nvPr>
            <p:ph type="body" idx="1"/>
          </p:nvPr>
        </p:nvSpPr>
        <p:spPr>
          <a:xfrm>
            <a:off x="749171" y="1014773"/>
            <a:ext cx="6054637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41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40" name="Google Shape;240;p41" descr="\\CHFILE02\Folders\Francesca\My Documents\GEANT\GN4\GN4-1\Templates\geant_logo_300dpi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8624" y="4534943"/>
            <a:ext cx="752951" cy="36957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1"/>
          <p:cNvSpPr/>
          <p:nvPr/>
        </p:nvSpPr>
        <p:spPr>
          <a:xfrm>
            <a:off x="7040837" y="4719727"/>
            <a:ext cx="85696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44" name="Google Shape;244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2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2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42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50" name="Google Shape;25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2811" y="-6469"/>
            <a:ext cx="2151189" cy="515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3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3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43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4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57" name="Google Shape;257;p44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4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44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5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62" name="Google Shape;26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5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5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45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6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68" name="Google Shape;26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6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6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6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43226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7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75" name="Google Shape;275;p47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7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47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8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1" name="Google Shape;281;p48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8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8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9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7" name="Google Shape;287;p49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9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49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0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93" name="Google Shape;293;p50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0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50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1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99" name="Google Shape;299;p51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1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51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2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05" name="Google Shape;305;p52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2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52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3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11" name="Google Shape;311;p53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3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53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4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54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4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54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5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23" name="Google Shape;323;p55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5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55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6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29" name="Google Shape;329;p56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6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56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7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35" name="Google Shape;335;p57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7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57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8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41" name="Google Shape;341;p58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8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58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9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47" name="Google Shape;347;p59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9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59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60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53" name="Google Shape;353;p60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60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60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61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59" name="Google Shape;359;p61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61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61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-41563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62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65" name="Google Shape;365;p62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62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62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3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71" name="Google Shape;371;p63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3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63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40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4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77" name="Google Shape;377;p64"/>
          <p:cNvPicPr preferRelativeResize="0"/>
          <p:nvPr/>
        </p:nvPicPr>
        <p:blipFill rotWithShape="1">
          <a:blip r:embed="rId3">
            <a:alphaModFix/>
          </a:blip>
          <a:srcRect b="18334"/>
          <a:stretch/>
        </p:blipFill>
        <p:spPr>
          <a:xfrm>
            <a:off x="8090389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4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64"/>
          <p:cNvSpPr txBox="1"/>
          <p:nvPr/>
        </p:nvSpPr>
        <p:spPr>
          <a:xfrm>
            <a:off x="6588893" y="4738169"/>
            <a:ext cx="1149722" cy="2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5539" y="0"/>
            <a:ext cx="2148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0390" y="4553525"/>
            <a:ext cx="824271" cy="38357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Char char="•"/>
              <a:defRPr>
                <a:solidFill>
                  <a:srgbClr val="1E4E7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/>
          <p:nvPr/>
        </p:nvSpPr>
        <p:spPr>
          <a:xfrm>
            <a:off x="6588893" y="4738169"/>
            <a:ext cx="1149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435F"/>
              </a:buClr>
              <a:buSzPts val="900"/>
              <a:buFont typeface="Arial"/>
              <a:buNone/>
            </a:pPr>
            <a:r>
              <a:rPr lang="pl-PL" sz="900">
                <a:solidFill>
                  <a:srgbClr val="03435F"/>
                </a:solidFill>
                <a:latin typeface="Calibri"/>
                <a:ea typeface="Calibri"/>
                <a:cs typeface="Calibri"/>
                <a:sym typeface="Calibri"/>
              </a:rPr>
              <a:t>www.geant.org</a:t>
            </a:r>
            <a:endParaRPr sz="900">
              <a:solidFill>
                <a:srgbClr val="0343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628114" y="4767263"/>
            <a:ext cx="2058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3028534" y="4767263"/>
            <a:ext cx="3087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6457533" y="4767263"/>
            <a:ext cx="2058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749171" y="1014773"/>
            <a:ext cx="60546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/>
          <p:nvPr/>
        </p:nvSpPr>
        <p:spPr>
          <a:xfrm>
            <a:off x="749171" y="4672013"/>
            <a:ext cx="995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900" b="0" i="0" u="none" strike="noStrike" cap="none">
                <a:solidFill>
                  <a:srgbClr val="06508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0650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1"/>
          </p:nvPr>
        </p:nvSpPr>
        <p:spPr>
          <a:xfrm>
            <a:off x="749171" y="1014773"/>
            <a:ext cx="6054637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34"/>
          <p:cNvSpPr txBox="1"/>
          <p:nvPr/>
        </p:nvSpPr>
        <p:spPr>
          <a:xfrm>
            <a:off x="749171" y="4672013"/>
            <a:ext cx="995378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900" b="0" i="0" u="none" strike="noStrike" cap="none">
                <a:solidFill>
                  <a:srgbClr val="06508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0650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a.int/Applications/Telecommunications_Integrated_Applications/Secure_communication_via_quantum_cryptograph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qtedu.e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wiki.geant.org/display/NETDEV/QKD" TargetMode="External"/><Relationship Id="rId5" Type="http://schemas.openxmlformats.org/officeDocument/2006/relationships/hyperlink" Target="mailto:netdev@lists.geant.org" TargetMode="External"/><Relationship Id="rId4" Type="http://schemas.openxmlformats.org/officeDocument/2006/relationships/hyperlink" Target="https://qt.eu/job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geant.org/event/353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openxmlformats.org/officeDocument/2006/relationships/hyperlink" Target="https://events.geant.org/event/991/" TargetMode="External"/><Relationship Id="rId4" Type="http://schemas.openxmlformats.org/officeDocument/2006/relationships/hyperlink" Target="https://events.geant.org/event/453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quapital.e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2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ectigo.com/resource-library/who-are-nists-post-quantum-algorithm-winner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5"/>
          <p:cNvSpPr txBox="1">
            <a:spLocks noGrp="1"/>
          </p:cNvSpPr>
          <p:nvPr>
            <p:ph type="body" idx="1"/>
          </p:nvPr>
        </p:nvSpPr>
        <p:spPr>
          <a:xfrm>
            <a:off x="749176" y="1071050"/>
            <a:ext cx="74361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</a:pPr>
            <a:r>
              <a:rPr lang="en-US" sz="24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Quantum Key Distribution activities within GÉANT and the NREN community</a:t>
            </a:r>
            <a:endParaRPr sz="2400" b="1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4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4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75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Piotr Rydlichowski, PSNC</a:t>
            </a:r>
            <a:endParaRPr sz="2075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75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Rudolf </a:t>
            </a:r>
            <a:r>
              <a:rPr lang="pl-PL" sz="2075" dirty="0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Vohnout</a:t>
            </a:r>
            <a:r>
              <a:rPr lang="pl-PL" sz="2075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CESNET</a:t>
            </a:r>
            <a:endParaRPr sz="2075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75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Ivana Golub, PSNC</a:t>
            </a:r>
            <a:endParaRPr sz="2075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78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00"/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UKNOF50</a:t>
            </a:r>
            <a:r>
              <a:rPr lang="pl-PL" sz="24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Conference, </a:t>
            </a:r>
            <a:r>
              <a:rPr lang="en-US" sz="24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22.09.</a:t>
            </a:r>
            <a:r>
              <a:rPr lang="pl-PL" sz="24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2022 </a:t>
            </a:r>
            <a:endParaRPr sz="24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9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00"/>
              <a:buNone/>
            </a:pP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EFB044-CE18-3322-9857-62BDA4D6170E}"/>
              </a:ext>
            </a:extLst>
          </p:cNvPr>
          <p:cNvSpPr txBox="1">
            <a:spLocks/>
          </p:cNvSpPr>
          <p:nvPr/>
        </p:nvSpPr>
        <p:spPr>
          <a:xfrm>
            <a:off x="261484" y="1081906"/>
            <a:ext cx="7819835" cy="3537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43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Arial" panose="020B0604020202020204" pitchFamily="34" charset="0"/>
              <a:buNone/>
            </a:pPr>
            <a:endParaRPr lang="pl-PL" sz="1200" dirty="0"/>
          </a:p>
          <a:p>
            <a:pPr marL="342900" lvl="1" indent="0">
              <a:buFont typeface="Arial" panose="020B0604020202020204" pitchFamily="34" charset="0"/>
              <a:buNone/>
            </a:pPr>
            <a:endParaRPr lang="pl-PL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2FB8F-DE32-5DB2-1586-966953F7F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28" y="1434024"/>
            <a:ext cx="3045646" cy="2098218"/>
          </a:xfrm>
          <a:prstGeom prst="rect">
            <a:avLst/>
          </a:prstGeom>
        </p:spPr>
      </p:pic>
      <p:sp>
        <p:nvSpPr>
          <p:cNvPr id="4" name="pole tekstowe 6">
            <a:extLst>
              <a:ext uri="{FF2B5EF4-FFF2-40B4-BE49-F238E27FC236}">
                <a16:creationId xmlns:a16="http://schemas.microsoft.com/office/drawing/2014/main" id="{F6A86819-9820-5D60-77B1-F8E68A182667}"/>
              </a:ext>
            </a:extLst>
          </p:cNvPr>
          <p:cNvSpPr txBox="1"/>
          <p:nvPr/>
        </p:nvSpPr>
        <p:spPr>
          <a:xfrm>
            <a:off x="2488799" y="4178482"/>
            <a:ext cx="390683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dirty="0"/>
              <a:t>https://ec.europa.eu/info/funding-tenders/opportunities/portal/screen/opportunities/horizon-results-platform/29227</a:t>
            </a:r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067D8F1B-5741-91FD-E33A-390687EDA6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7" y="1275142"/>
            <a:ext cx="4951501" cy="2786452"/>
          </a:xfrm>
          <a:prstGeom prst="rect">
            <a:avLst/>
          </a:prstGeom>
        </p:spPr>
      </p:pic>
      <p:sp>
        <p:nvSpPr>
          <p:cNvPr id="6" name="Google Shape;396;p67">
            <a:extLst>
              <a:ext uri="{FF2B5EF4-FFF2-40B4-BE49-F238E27FC236}">
                <a16:creationId xmlns:a16="http://schemas.microsoft.com/office/drawing/2014/main" id="{3B7269A6-2230-59F3-68BA-8EEB6FE90A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Quantum </a:t>
            </a:r>
            <a:r>
              <a:rPr lang="pl-PL" dirty="0" err="1"/>
              <a:t>Key</a:t>
            </a:r>
            <a:r>
              <a:rPr lang="pl-PL" dirty="0"/>
              <a:t> Distribution </a:t>
            </a:r>
            <a:r>
              <a:rPr lang="en-US" dirty="0"/>
              <a:t>Standardization Outlook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4893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DEE97-CCB6-C1BA-3A28-94CA9A49C3F9}"/>
              </a:ext>
            </a:extLst>
          </p:cNvPr>
          <p:cNvSpPr txBox="1">
            <a:spLocks/>
          </p:cNvSpPr>
          <p:nvPr/>
        </p:nvSpPr>
        <p:spPr>
          <a:xfrm>
            <a:off x="350201" y="964417"/>
            <a:ext cx="8439238" cy="298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l-PL" dirty="0"/>
              <a:t>QIRG </a:t>
            </a:r>
            <a:r>
              <a:rPr lang="pl-PL" dirty="0" err="1"/>
              <a:t>activities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1B67E-FE1A-39F5-FC7F-46F6DDA5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96" y="230017"/>
            <a:ext cx="7240164" cy="734400"/>
          </a:xfrm>
        </p:spPr>
        <p:txBody>
          <a:bodyPr>
            <a:normAutofit/>
          </a:bodyPr>
          <a:lstStyle/>
          <a:p>
            <a:r>
              <a:rPr lang="en-US" sz="2200" dirty="0"/>
              <a:t>Quantum Networks</a:t>
            </a:r>
            <a:endParaRPr lang="en-GB" sz="2200" dirty="0"/>
          </a:p>
        </p:txBody>
      </p:sp>
      <p:sp>
        <p:nvSpPr>
          <p:cNvPr id="4" name="pole tekstowe 6">
            <a:extLst>
              <a:ext uri="{FF2B5EF4-FFF2-40B4-BE49-F238E27FC236}">
                <a16:creationId xmlns:a16="http://schemas.microsoft.com/office/drawing/2014/main" id="{FB4EA225-5542-9197-B720-2D9F42348E2B}"/>
              </a:ext>
            </a:extLst>
          </p:cNvPr>
          <p:cNvSpPr txBox="1"/>
          <p:nvPr/>
        </p:nvSpPr>
        <p:spPr>
          <a:xfrm>
            <a:off x="3834818" y="4124256"/>
            <a:ext cx="16946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dirty="0"/>
              <a:t>https://datatracker.ietf.org/rg/qirg/documents/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A445056-3809-6C82-9342-D5FC316C79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828312"/>
              </p:ext>
            </p:extLst>
          </p:nvPr>
        </p:nvGraphicFramePr>
        <p:xfrm>
          <a:off x="350201" y="1574771"/>
          <a:ext cx="7710559" cy="2373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8221400" imgH="5610240" progId="Paint.Picture">
                  <p:embed/>
                </p:oleObj>
              </mc:Choice>
              <mc:Fallback>
                <p:oleObj name="Bitmap Image" r:id="rId3" imgW="18221400" imgH="561024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B310946-69B9-230D-0B76-2CE31492FD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201" y="1574771"/>
                        <a:ext cx="7710559" cy="2373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333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8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QKD and Quantum Communication activities in NRENs</a:t>
            </a:r>
            <a:endParaRPr/>
          </a:p>
        </p:txBody>
      </p:sp>
      <p:sp>
        <p:nvSpPr>
          <p:cNvPr id="406" name="Google Shape;406;p68"/>
          <p:cNvSpPr txBox="1">
            <a:spLocks noGrp="1"/>
          </p:cNvSpPr>
          <p:nvPr>
            <p:ph type="body" idx="1"/>
          </p:nvPr>
        </p:nvSpPr>
        <p:spPr>
          <a:xfrm>
            <a:off x="749173" y="1147250"/>
            <a:ext cx="38229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457200" lvl="0" indent="-341947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pl-PL" dirty="0" err="1"/>
              <a:t>European</a:t>
            </a:r>
            <a:r>
              <a:rPr lang="pl-PL" dirty="0"/>
              <a:t> </a:t>
            </a:r>
            <a:r>
              <a:rPr lang="pl-PL" dirty="0" err="1"/>
              <a:t>Commission</a:t>
            </a:r>
            <a:r>
              <a:rPr lang="pl-PL" dirty="0"/>
              <a:t> </a:t>
            </a:r>
            <a:r>
              <a:rPr lang="pl-PL" dirty="0" err="1"/>
              <a:t>strongly</a:t>
            </a:r>
            <a:r>
              <a:rPr lang="pl-PL" dirty="0"/>
              <a:t> </a:t>
            </a:r>
            <a:r>
              <a:rPr lang="pl-PL" dirty="0" err="1"/>
              <a:t>supports</a:t>
            </a:r>
            <a:r>
              <a:rPr lang="pl-PL" dirty="0"/>
              <a:t>.</a:t>
            </a:r>
            <a:endParaRPr dirty="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1947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pl-PL" dirty="0"/>
              <a:t>Most of the </a:t>
            </a:r>
            <a:r>
              <a:rPr lang="pl-PL" dirty="0" err="1"/>
              <a:t>NRENs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involved</a:t>
            </a:r>
            <a:r>
              <a:rPr lang="pl-PL" dirty="0"/>
              <a:t> in the </a:t>
            </a:r>
            <a:r>
              <a:rPr lang="pl-PL" dirty="0" err="1"/>
              <a:t>EuroQCI</a:t>
            </a:r>
            <a:r>
              <a:rPr lang="pl-PL" dirty="0"/>
              <a:t>.</a:t>
            </a:r>
            <a:endParaRPr dirty="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1947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pl-PL" dirty="0"/>
              <a:t>Many of </a:t>
            </a:r>
            <a:r>
              <a:rPr lang="pl-PL" dirty="0" err="1"/>
              <a:t>them</a:t>
            </a:r>
            <a:r>
              <a:rPr lang="pl-PL" dirty="0"/>
              <a:t> </a:t>
            </a:r>
            <a:r>
              <a:rPr lang="pl-PL" dirty="0" err="1"/>
              <a:t>already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know-how and </a:t>
            </a:r>
            <a:r>
              <a:rPr lang="pl-PL" dirty="0" err="1"/>
              <a:t>thus</a:t>
            </a:r>
            <a:r>
              <a:rPr lang="pl-PL" dirty="0"/>
              <a:t> </a:t>
            </a:r>
            <a:r>
              <a:rPr lang="pl-PL" dirty="0" err="1"/>
              <a:t>advantage</a:t>
            </a:r>
            <a:r>
              <a:rPr lang="pl-PL" dirty="0"/>
              <a:t> (PSNC, CESNET, SURF …)</a:t>
            </a:r>
            <a:endParaRPr dirty="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1947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pl-PL" dirty="0"/>
              <a:t>Plus the ESA </a:t>
            </a:r>
            <a:r>
              <a:rPr lang="pl-PL" u="sng" dirty="0" err="1">
                <a:solidFill>
                  <a:schemeClr val="hlink"/>
                </a:solidFill>
                <a:hlinkClick r:id="rId3"/>
              </a:rPr>
              <a:t>QKDSat</a:t>
            </a:r>
            <a:r>
              <a:rPr lang="pl-PL" dirty="0"/>
              <a:t> </a:t>
            </a:r>
            <a:r>
              <a:rPr lang="pl-PL" dirty="0" err="1"/>
              <a:t>activity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7" name="Google Shape;407;p6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</a:t>
            </a:r>
            <a:endParaRPr/>
          </a:p>
        </p:txBody>
      </p:sp>
      <p:pic>
        <p:nvPicPr>
          <p:cNvPr id="408" name="Google Shape;40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14843"/>
            <a:ext cx="3535136" cy="2513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5A171-93EE-4793-1E0E-7411E54B4762}"/>
              </a:ext>
            </a:extLst>
          </p:cNvPr>
          <p:cNvSpPr txBox="1">
            <a:spLocks/>
          </p:cNvSpPr>
          <p:nvPr/>
        </p:nvSpPr>
        <p:spPr>
          <a:xfrm>
            <a:off x="278806" y="766726"/>
            <a:ext cx="8439238" cy="1027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/>
            <a:r>
              <a:rPr lang="pl-PL" sz="1400" dirty="0" err="1"/>
              <a:t>NRENs</a:t>
            </a:r>
            <a:r>
              <a:rPr lang="pl-PL" sz="1400" dirty="0"/>
              <a:t> and G</a:t>
            </a:r>
            <a:r>
              <a:rPr lang="en-US" sz="1400" dirty="0"/>
              <a:t>É</a:t>
            </a:r>
            <a:r>
              <a:rPr lang="pl-PL" sz="1400" dirty="0"/>
              <a:t>ANT </a:t>
            </a:r>
            <a:r>
              <a:rPr lang="pl-PL" sz="1400" dirty="0" err="1"/>
              <a:t>involved</a:t>
            </a:r>
            <a:r>
              <a:rPr lang="pl-PL" sz="1400" dirty="0"/>
              <a:t> in </a:t>
            </a:r>
            <a:r>
              <a:rPr lang="pl-PL" sz="1400" b="1" dirty="0" err="1"/>
              <a:t>all</a:t>
            </a:r>
            <a:r>
              <a:rPr lang="pl-PL" sz="1400" dirty="0"/>
              <a:t> QCI </a:t>
            </a:r>
            <a:r>
              <a:rPr lang="pl-PL" sz="1400" dirty="0" err="1"/>
              <a:t>calls</a:t>
            </a:r>
            <a:r>
              <a:rPr lang="pl-PL" sz="1400" dirty="0"/>
              <a:t> </a:t>
            </a:r>
            <a:r>
              <a:rPr lang="en-US" sz="1400" dirty="0"/>
              <a:t>started </a:t>
            </a:r>
            <a:r>
              <a:rPr lang="pl-PL" sz="1400" dirty="0"/>
              <a:t>in March 2022</a:t>
            </a:r>
            <a:endParaRPr lang="en-US" sz="1400" dirty="0"/>
          </a:p>
          <a:p>
            <a:pPr algn="just"/>
            <a:r>
              <a:rPr lang="en-US" sz="1400" dirty="0"/>
              <a:t>In June 2022 QCI proposals Topic 1 – Topic 3 were evaluated and agreements are being prepared</a:t>
            </a:r>
          </a:p>
          <a:p>
            <a:pPr algn="just"/>
            <a:r>
              <a:rPr lang="en-US" sz="1400" dirty="0"/>
              <a:t>In October 2022 call for Cross-border QCI connection is planned to be opened</a:t>
            </a:r>
            <a:r>
              <a:rPr lang="pl-PL" sz="1400" dirty="0"/>
              <a:t> </a:t>
            </a:r>
            <a:endParaRPr lang="en-GB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995B29-076D-FE22-0656-90DA20C2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36" y="108000"/>
            <a:ext cx="7290964" cy="734400"/>
          </a:xfrm>
        </p:spPr>
        <p:txBody>
          <a:bodyPr>
            <a:normAutofit/>
          </a:bodyPr>
          <a:lstStyle/>
          <a:p>
            <a:r>
              <a:rPr lang="pl-PL" sz="2200" dirty="0" err="1"/>
              <a:t>Outline</a:t>
            </a:r>
            <a:r>
              <a:rPr lang="pl-PL" sz="2200" dirty="0"/>
              <a:t> for </a:t>
            </a:r>
            <a:r>
              <a:rPr lang="pl-PL" sz="2200" dirty="0" err="1"/>
              <a:t>future</a:t>
            </a:r>
            <a:r>
              <a:rPr lang="pl-PL" sz="2200" dirty="0"/>
              <a:t> </a:t>
            </a:r>
            <a:r>
              <a:rPr lang="pl-PL" sz="2200" dirty="0" err="1"/>
              <a:t>activities</a:t>
            </a:r>
            <a:r>
              <a:rPr lang="pl-PL" sz="2200" dirty="0"/>
              <a:t> - </a:t>
            </a:r>
            <a:r>
              <a:rPr lang="pl-PL" sz="2200" dirty="0" err="1"/>
              <a:t>EuroQCI</a:t>
            </a:r>
            <a:endParaRPr lang="pl-PL" sz="22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4AE205E-7A9B-F83A-0A9B-E4DE935DB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733250"/>
              </p:ext>
            </p:extLst>
          </p:nvPr>
        </p:nvGraphicFramePr>
        <p:xfrm>
          <a:off x="184268" y="1866495"/>
          <a:ext cx="4455387" cy="2775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1972880" imgH="7458120" progId="Paint.Picture">
                  <p:embed/>
                </p:oleObj>
              </mc:Choice>
              <mc:Fallback>
                <p:oleObj name="Bitmap Image" r:id="rId3" imgW="11972880" imgH="745812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2CB29B2-77A9-759B-08C2-F293127180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268" y="1866495"/>
                        <a:ext cx="4455387" cy="2775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243252B-6836-69E9-5B34-BEA7147AF3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254241"/>
              </p:ext>
            </p:extLst>
          </p:nvPr>
        </p:nvGraphicFramePr>
        <p:xfrm>
          <a:off x="4791845" y="1866494"/>
          <a:ext cx="4167887" cy="2775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1972880" imgH="7972560" progId="Paint.Picture">
                  <p:embed/>
                </p:oleObj>
              </mc:Choice>
              <mc:Fallback>
                <p:oleObj name="Bitmap Image" r:id="rId5" imgW="11972880" imgH="797256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CAF66B-EF54-1FB0-5D22-B4491D3DA0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91845" y="1866494"/>
                        <a:ext cx="4167887" cy="2775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3553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9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r>
              <a:rPr lang="pl-PL" sz="1800" b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Technologies and NRENs, activities within GÉANT</a:t>
            </a:r>
            <a:endParaRPr/>
          </a:p>
        </p:txBody>
      </p:sp>
      <p:sp>
        <p:nvSpPr>
          <p:cNvPr id="415" name="Google Shape;415;p69"/>
          <p:cNvSpPr txBox="1">
            <a:spLocks noGrp="1"/>
          </p:cNvSpPr>
          <p:nvPr>
            <p:ph type="body" idx="1"/>
          </p:nvPr>
        </p:nvSpPr>
        <p:spPr>
          <a:xfrm>
            <a:off x="749175" y="1071050"/>
            <a:ext cx="6475200" cy="3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pl-PL"/>
              <a:t>Within the GN4-3 project, WP6 T1: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endParaRPr/>
          </a:p>
          <a:p>
            <a:pPr marL="457200" lvl="0" indent="-321945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pl-PL"/>
              <a:t>Sharing the knowledge - Several Info-shares towards the community.</a:t>
            </a:r>
            <a:endParaRPr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820"/>
          </a:p>
          <a:p>
            <a:pPr marL="457200" lvl="0" indent="-321945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pl-PL"/>
              <a:t>Quantum eAcademy - training materials about Quantum Technologies.</a:t>
            </a:r>
            <a:endParaRPr/>
          </a:p>
          <a:p>
            <a:pPr marL="914400" lvl="1" indent="-315722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pl-PL" sz="1960"/>
              <a:t>Complementary to e.g. </a:t>
            </a:r>
            <a:r>
              <a:rPr lang="pl-PL" sz="1960" u="sng">
                <a:solidFill>
                  <a:schemeClr val="hlink"/>
                </a:solidFill>
                <a:hlinkClick r:id="rId3"/>
              </a:rPr>
              <a:t>https://qtedu.eu/</a:t>
            </a:r>
            <a:r>
              <a:rPr lang="pl-PL" sz="1960"/>
              <a:t> by Quantum Flagship.</a:t>
            </a:r>
            <a:endParaRPr sz="1960"/>
          </a:p>
          <a:p>
            <a:pPr marL="914400" lvl="1" indent="-315722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pl-PL" sz="1960"/>
              <a:t>Labor market - see </a:t>
            </a:r>
            <a:r>
              <a:rPr lang="pl-PL" sz="1960" u="sng">
                <a:solidFill>
                  <a:schemeClr val="hlink"/>
                </a:solidFill>
                <a:hlinkClick r:id="rId4"/>
              </a:rPr>
              <a:t>https://qt.eu/jobs</a:t>
            </a:r>
            <a:r>
              <a:rPr lang="pl-PL" sz="1960"/>
              <a:t> </a:t>
            </a:r>
            <a:endParaRPr sz="196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l-PL"/>
              <a:t> </a:t>
            </a:r>
            <a:endParaRPr sz="820"/>
          </a:p>
          <a:p>
            <a:pPr marL="457200" lvl="0" indent="-321945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pl-PL"/>
              <a:t>QKD Proof of Concept - collaboration with Toshiba and OpenQKD project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820"/>
          </a:p>
          <a:p>
            <a:pPr marL="457200" lvl="0" indent="-321945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pl-PL"/>
              <a:t>Open Quantum Group has been formed to discuss technical topics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l-PL"/>
              <a:t> </a:t>
            </a:r>
            <a:endParaRPr sz="82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pl-PL" b="1"/>
              <a:t>For more information - contact </a:t>
            </a:r>
            <a:r>
              <a:rPr lang="pl-PL" b="1" u="sng">
                <a:solidFill>
                  <a:schemeClr val="hlink"/>
                </a:solidFill>
                <a:hlinkClick r:id="rId5"/>
              </a:rPr>
              <a:t>netdev@lists.geant.org</a:t>
            </a:r>
            <a:endParaRPr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41025"/>
              <a:buFont typeface="Arial"/>
              <a:buNone/>
            </a:pPr>
            <a:endParaRPr sz="78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pl-PL" sz="1900" u="sng">
                <a:solidFill>
                  <a:schemeClr val="hlink"/>
                </a:solidFill>
                <a:hlinkClick r:id="rId6"/>
              </a:rPr>
              <a:t>https://wiki.geant.org/display/NETDEV/QKD</a:t>
            </a:r>
            <a:endParaRPr sz="1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9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r>
              <a:rPr lang="pl-PL" sz="1800" b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Technologies and NRENs, activities within GÉANT</a:t>
            </a:r>
            <a:endParaRPr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97E3792-65B6-1690-FF33-7FB60AE90FD7}"/>
              </a:ext>
            </a:extLst>
          </p:cNvPr>
          <p:cNvSpPr txBox="1">
            <a:spLocks/>
          </p:cNvSpPr>
          <p:nvPr/>
        </p:nvSpPr>
        <p:spPr>
          <a:xfrm>
            <a:off x="377910" y="1106918"/>
            <a:ext cx="7325217" cy="339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pl-PL" dirty="0"/>
              <a:t>The QKD </a:t>
            </a:r>
            <a:r>
              <a:rPr lang="pl-PL" dirty="0" err="1"/>
              <a:t>theory</a:t>
            </a:r>
            <a:r>
              <a:rPr lang="pl-PL" dirty="0"/>
              <a:t> and </a:t>
            </a:r>
            <a:r>
              <a:rPr lang="pl-PL" dirty="0" err="1"/>
              <a:t>technologies</a:t>
            </a:r>
            <a:r>
              <a:rPr lang="pl-PL" dirty="0"/>
              <a:t> was </a:t>
            </a:r>
            <a:r>
              <a:rPr lang="pl-PL" dirty="0" err="1"/>
              <a:t>explored</a:t>
            </a:r>
            <a:r>
              <a:rPr lang="pl-PL" dirty="0"/>
              <a:t> </a:t>
            </a:r>
            <a:r>
              <a:rPr lang="pl-PL" dirty="0" err="1"/>
              <a:t>further</a:t>
            </a:r>
            <a:r>
              <a:rPr lang="pl-PL" dirty="0"/>
              <a:t> on GÉANT </a:t>
            </a:r>
            <a:r>
              <a:rPr lang="pl-PL" dirty="0" err="1"/>
              <a:t>recent</a:t>
            </a:r>
            <a:r>
              <a:rPr lang="pl-PL" dirty="0"/>
              <a:t> </a:t>
            </a:r>
            <a:r>
              <a:rPr lang="pl-PL" dirty="0" err="1"/>
              <a:t>infoshares</a:t>
            </a:r>
            <a:r>
              <a:rPr lang="pl-PL" dirty="0"/>
              <a:t>:</a:t>
            </a:r>
          </a:p>
          <a:p>
            <a:endParaRPr lang="pl-PL" dirty="0"/>
          </a:p>
          <a:p>
            <a:r>
              <a:rPr lang="fr-FR" dirty="0"/>
              <a:t>GÉANT </a:t>
            </a:r>
            <a:r>
              <a:rPr lang="fr-FR" dirty="0" err="1"/>
              <a:t>Infoshare</a:t>
            </a:r>
            <a:r>
              <a:rPr lang="fr-FR" dirty="0"/>
              <a:t>: Quantum Technologies - Principles, Challenges and Applications</a:t>
            </a:r>
            <a:r>
              <a:rPr lang="pl-PL" dirty="0"/>
              <a:t> - </a:t>
            </a:r>
            <a:r>
              <a:rPr lang="pl-PL" dirty="0">
                <a:hlinkClick r:id="rId3"/>
              </a:rPr>
              <a:t>https://events.geant.org/event/353/</a:t>
            </a:r>
            <a:endParaRPr lang="pl-PL" dirty="0"/>
          </a:p>
          <a:p>
            <a:endParaRPr lang="pl-PL" dirty="0"/>
          </a:p>
          <a:p>
            <a:r>
              <a:rPr lang="en-US" dirty="0"/>
              <a:t>GÉANT </a:t>
            </a:r>
            <a:r>
              <a:rPr lang="en-US" dirty="0" err="1"/>
              <a:t>Infoshare</a:t>
            </a:r>
            <a:r>
              <a:rPr lang="en-US" dirty="0"/>
              <a:t>: Quantum Key Distribution - Practical Implementations, Challenges, R&amp;E Use Cases and </a:t>
            </a:r>
            <a:r>
              <a:rPr lang="en-US" dirty="0" err="1"/>
              <a:t>Standardisation</a:t>
            </a:r>
            <a:r>
              <a:rPr lang="en-US" dirty="0"/>
              <a:t> outlook</a:t>
            </a:r>
            <a:r>
              <a:rPr lang="pl-PL" dirty="0"/>
              <a:t> – </a:t>
            </a:r>
          </a:p>
          <a:p>
            <a:pPr marL="0" indent="0">
              <a:buFont typeface="Arial"/>
              <a:buNone/>
            </a:pPr>
            <a:r>
              <a:rPr lang="pl-PL" dirty="0"/>
              <a:t>    </a:t>
            </a:r>
            <a:r>
              <a:rPr lang="en-US" dirty="0"/>
              <a:t>        </a:t>
            </a:r>
            <a:r>
              <a:rPr lang="pl-PL" dirty="0">
                <a:hlinkClick r:id="rId4"/>
              </a:rPr>
              <a:t>https://events.geant.org/event/453/</a:t>
            </a:r>
            <a:endParaRPr lang="pl-PL" dirty="0"/>
          </a:p>
          <a:p>
            <a:pPr marL="0" indent="0">
              <a:buFont typeface="Arial"/>
              <a:buNone/>
            </a:pPr>
            <a:endParaRPr lang="pl-PL" dirty="0"/>
          </a:p>
          <a:p>
            <a:r>
              <a:rPr lang="en-US" dirty="0"/>
              <a:t>GÉANT </a:t>
            </a:r>
            <a:r>
              <a:rPr lang="en-US" dirty="0" err="1"/>
              <a:t>Infoshare</a:t>
            </a:r>
            <a:r>
              <a:rPr lang="en-US" dirty="0"/>
              <a:t>: </a:t>
            </a:r>
            <a:r>
              <a:rPr lang="en-US" dirty="0">
                <a:latin typeface="Roboto" panose="02000000000000000000" pitchFamily="2" charset="0"/>
              </a:rPr>
              <a:t>Quantum Key Distribution (QKD) Simulation</a:t>
            </a:r>
            <a:endParaRPr lang="pl-PL" dirty="0"/>
          </a:p>
          <a:p>
            <a:pPr marL="0" indent="0">
              <a:buFont typeface="Arial"/>
              <a:buNone/>
            </a:pPr>
            <a:r>
              <a:rPr lang="pl-PL" dirty="0"/>
              <a:t>    </a:t>
            </a:r>
            <a:r>
              <a:rPr lang="en-US" dirty="0"/>
              <a:t>        </a:t>
            </a:r>
            <a:r>
              <a:rPr lang="pl-PL" dirty="0">
                <a:hlinkClick r:id="rId5"/>
              </a:rPr>
              <a:t>https://events.geant.org/event/991/</a:t>
            </a:r>
            <a:endParaRPr lang="pl-PL" dirty="0"/>
          </a:p>
          <a:p>
            <a:pPr marL="0" indent="0">
              <a:buFont typeface="Arial"/>
              <a:buNone/>
            </a:pPr>
            <a:endParaRPr lang="pl-PL" dirty="0"/>
          </a:p>
          <a:p>
            <a:r>
              <a:rPr lang="en-US" dirty="0"/>
              <a:t>GÉANT </a:t>
            </a:r>
            <a:r>
              <a:rPr lang="en-US" dirty="0" err="1"/>
              <a:t>Infoshare</a:t>
            </a:r>
            <a:r>
              <a:rPr lang="en-US" dirty="0"/>
              <a:t>: </a:t>
            </a:r>
            <a:r>
              <a:rPr lang="en-US" dirty="0">
                <a:latin typeface="Roboto" panose="02000000000000000000" pitchFamily="2" charset="0"/>
              </a:rPr>
              <a:t>Quantum Key Distribution (QKD) Physical implementation and testbed</a:t>
            </a:r>
            <a:endParaRPr lang="pl-PL" dirty="0"/>
          </a:p>
          <a:p>
            <a:pPr marL="0" indent="0">
              <a:buFont typeface="Arial"/>
              <a:buNone/>
            </a:pPr>
            <a:r>
              <a:rPr lang="pl-PL" dirty="0"/>
              <a:t>    </a:t>
            </a:r>
            <a:r>
              <a:rPr lang="en-US" dirty="0"/>
              <a:t>        </a:t>
            </a:r>
            <a:r>
              <a:rPr lang="pl-PL" dirty="0">
                <a:hlinkClick r:id="rId5"/>
              </a:rPr>
              <a:t>https://events.geant.org/event/1006/</a:t>
            </a:r>
            <a:endParaRPr lang="pl-PL" dirty="0"/>
          </a:p>
          <a:p>
            <a:pPr marL="0" indent="0">
              <a:buFont typeface="Arial"/>
              <a:buNone/>
            </a:pPr>
            <a:endParaRPr lang="pl-PL" dirty="0"/>
          </a:p>
          <a:p>
            <a:pPr marL="0" indent="0">
              <a:buFont typeface="Arial"/>
              <a:buNone/>
            </a:pPr>
            <a:endParaRPr lang="pl-PL" dirty="0"/>
          </a:p>
          <a:p>
            <a:pPr marL="0" indent="0">
              <a:buFont typeface="Arial"/>
              <a:buNone/>
            </a:pPr>
            <a:endParaRPr lang="pl-PL" dirty="0"/>
          </a:p>
          <a:p>
            <a:pPr marL="0" indent="0">
              <a:buFont typeface="Arial"/>
              <a:buNone/>
            </a:pPr>
            <a:endParaRPr lang="pl-PL" dirty="0"/>
          </a:p>
          <a:p>
            <a:pPr marL="0" indent="0">
              <a:buFont typeface="Arial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3316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0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9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Key Distribution Technologies in NRENs, </a:t>
            </a:r>
            <a:endParaRPr sz="190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SemiBold"/>
              <a:buNone/>
            </a:pPr>
            <a:r>
              <a:rPr lang="pl-PL" sz="19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activities examples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1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Distribution Technologies in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NRENs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activities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examples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(1)</a:t>
            </a:r>
            <a:endParaRPr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FE8C515-CEC0-6F22-F09C-97F177A09E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935940"/>
              </p:ext>
            </p:extLst>
          </p:nvPr>
        </p:nvGraphicFramePr>
        <p:xfrm>
          <a:off x="1073727" y="1452705"/>
          <a:ext cx="5299364" cy="3099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9315360" imgH="5448240" progId="PBrush">
                  <p:embed/>
                </p:oleObj>
              </mc:Choice>
              <mc:Fallback>
                <p:oleObj name="Bitmap Image" r:id="rId3" imgW="9315360" imgH="54482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3727" y="1452705"/>
                        <a:ext cx="5299364" cy="3099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Google Shape;459;p71">
            <a:extLst>
              <a:ext uri="{FF2B5EF4-FFF2-40B4-BE49-F238E27FC236}">
                <a16:creationId xmlns:a16="http://schemas.microsoft.com/office/drawing/2014/main" id="{7E02C954-3692-E53A-A182-688F392B5F50}"/>
              </a:ext>
            </a:extLst>
          </p:cNvPr>
          <p:cNvSpPr txBox="1"/>
          <p:nvPr/>
        </p:nvSpPr>
        <p:spPr>
          <a:xfrm>
            <a:off x="345738" y="1108727"/>
            <a:ext cx="8452500" cy="29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TNC2017 conference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1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Distribution Technologies in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NRENs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activities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examples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(</a:t>
            </a:r>
            <a:r>
              <a:rPr lang="en-US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)</a:t>
            </a:r>
            <a:endParaRPr dirty="0"/>
          </a:p>
        </p:txBody>
      </p:sp>
      <p:grpSp>
        <p:nvGrpSpPr>
          <p:cNvPr id="429" name="Google Shape;429;p71"/>
          <p:cNvGrpSpPr/>
          <p:nvPr/>
        </p:nvGrpSpPr>
        <p:grpSpPr>
          <a:xfrm>
            <a:off x="1698628" y="2133169"/>
            <a:ext cx="6121485" cy="2856940"/>
            <a:chOff x="570055" y="1093368"/>
            <a:chExt cx="8081169" cy="4023859"/>
          </a:xfrm>
        </p:grpSpPr>
        <p:pic>
          <p:nvPicPr>
            <p:cNvPr id="430" name="Google Shape;430;p71" descr="rainbowl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01358" y="2955958"/>
              <a:ext cx="4372284" cy="457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1" name="Google Shape;431;p71"/>
            <p:cNvSpPr txBox="1"/>
            <p:nvPr/>
          </p:nvSpPr>
          <p:spPr>
            <a:xfrm>
              <a:off x="2027795" y="2966637"/>
              <a:ext cx="2337600" cy="6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2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Inband PQ key exchange</a:t>
              </a:r>
              <a:endParaRPr sz="12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32" name="Google Shape;432;p71"/>
            <p:cNvSpPr txBox="1"/>
            <p:nvPr/>
          </p:nvSpPr>
          <p:spPr>
            <a:xfrm>
              <a:off x="6293621" y="3253776"/>
              <a:ext cx="1491900" cy="6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2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QKD over fiber</a:t>
              </a:r>
              <a:endParaRPr sz="12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433" name="Google Shape;433;p7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2684" y="2704299"/>
              <a:ext cx="556026" cy="5520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4" name="Google Shape;434;p71"/>
            <p:cNvCxnSpPr>
              <a:stCxn id="435" idx="3"/>
              <a:endCxn id="436" idx="1"/>
            </p:cNvCxnSpPr>
            <p:nvPr/>
          </p:nvCxnSpPr>
          <p:spPr>
            <a:xfrm>
              <a:off x="6101678" y="3546409"/>
              <a:ext cx="18234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37" name="Google Shape;437;p7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73641" y="2704299"/>
              <a:ext cx="556026" cy="552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7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101" y="2704299"/>
              <a:ext cx="556026" cy="5520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9" name="Google Shape;439;p71"/>
            <p:cNvCxnSpPr>
              <a:stCxn id="435" idx="0"/>
              <a:endCxn id="437" idx="2"/>
            </p:cNvCxnSpPr>
            <p:nvPr/>
          </p:nvCxnSpPr>
          <p:spPr>
            <a:xfrm rot="10800000">
              <a:off x="5851650" y="3256284"/>
              <a:ext cx="0" cy="1407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0" name="Google Shape;440;p71"/>
            <p:cNvCxnSpPr>
              <a:stCxn id="436" idx="0"/>
              <a:endCxn id="438" idx="2"/>
            </p:cNvCxnSpPr>
            <p:nvPr/>
          </p:nvCxnSpPr>
          <p:spPr>
            <a:xfrm rot="10800000">
              <a:off x="8175112" y="3256284"/>
              <a:ext cx="0" cy="1407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35" name="Google Shape;435;p7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01623" y="3396984"/>
              <a:ext cx="500055" cy="298850"/>
            </a:xfrm>
            <a:prstGeom prst="rect">
              <a:avLst/>
            </a:prstGeom>
            <a:noFill/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36" name="Google Shape;436;p7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25085" y="3396984"/>
              <a:ext cx="500055" cy="298850"/>
            </a:xfrm>
            <a:prstGeom prst="rect">
              <a:avLst/>
            </a:prstGeom>
            <a:noFill/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441" name="Google Shape;441;p71"/>
            <p:cNvCxnSpPr>
              <a:stCxn id="437" idx="3"/>
              <a:endCxn id="438" idx="1"/>
            </p:cNvCxnSpPr>
            <p:nvPr/>
          </p:nvCxnSpPr>
          <p:spPr>
            <a:xfrm>
              <a:off x="6129667" y="2980311"/>
              <a:ext cx="1767300" cy="0"/>
            </a:xfrm>
            <a:prstGeom prst="straightConnector1">
              <a:avLst/>
            </a:prstGeom>
            <a:noFill/>
            <a:ln w="381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42" name="Google Shape;442;p71" descr="ADVAlog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7531" y="2222605"/>
              <a:ext cx="1168238" cy="323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7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22448" y="2589836"/>
              <a:ext cx="765645" cy="261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7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645813" y="3275803"/>
              <a:ext cx="1143000" cy="571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7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735028" y="2231757"/>
              <a:ext cx="916196" cy="322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7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86528" y="2576396"/>
              <a:ext cx="1006792" cy="26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7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751953" y="2576396"/>
              <a:ext cx="1066800" cy="26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7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20071" y="1227554"/>
              <a:ext cx="528638" cy="804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71"/>
            <p:cNvSpPr txBox="1"/>
            <p:nvPr/>
          </p:nvSpPr>
          <p:spPr>
            <a:xfrm>
              <a:off x="570055" y="2018041"/>
              <a:ext cx="1007700" cy="4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400" b="1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Poznan</a:t>
              </a:r>
              <a:endParaRPr sz="1400" b="1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450" name="Google Shape;450;p7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703102" y="1093368"/>
              <a:ext cx="771525" cy="9344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7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116189" y="1442586"/>
              <a:ext cx="8001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7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626976" y="1120176"/>
              <a:ext cx="771525" cy="921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" name="Google Shape;453;p71"/>
            <p:cNvSpPr txBox="1"/>
            <p:nvPr/>
          </p:nvSpPr>
          <p:spPr>
            <a:xfrm>
              <a:off x="2027795" y="2032417"/>
              <a:ext cx="1241700" cy="4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400" b="1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Hamburg</a:t>
              </a:r>
              <a:endParaRPr sz="1400" b="1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4" name="Google Shape;454;p71"/>
            <p:cNvSpPr txBox="1"/>
            <p:nvPr/>
          </p:nvSpPr>
          <p:spPr>
            <a:xfrm>
              <a:off x="3735928" y="2027778"/>
              <a:ext cx="771600" cy="4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400" b="1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Oslo</a:t>
              </a:r>
              <a:endParaRPr sz="1400" b="1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5" name="Google Shape;455;p71"/>
            <p:cNvSpPr txBox="1"/>
            <p:nvPr/>
          </p:nvSpPr>
          <p:spPr>
            <a:xfrm>
              <a:off x="6403786" y="2051089"/>
              <a:ext cx="1384200" cy="4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400" b="1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Trondheim</a:t>
              </a:r>
              <a:endParaRPr sz="1400" b="1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456" name="Google Shape;456;p71"/>
            <p:cNvSpPr txBox="1"/>
            <p:nvPr/>
          </p:nvSpPr>
          <p:spPr>
            <a:xfrm>
              <a:off x="2619602" y="4076527"/>
              <a:ext cx="3908100" cy="104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4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100G end-to-end AES256 encryption</a:t>
              </a:r>
              <a:endParaRPr sz="14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4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2800 km distance</a:t>
              </a:r>
              <a:endParaRPr sz="14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457" name="Google Shape;457;p71"/>
            <p:cNvCxnSpPr/>
            <p:nvPr/>
          </p:nvCxnSpPr>
          <p:spPr>
            <a:xfrm rot="10800000" flipH="1">
              <a:off x="1042498" y="4070841"/>
              <a:ext cx="7062300" cy="270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458" name="Google Shape;458;p71"/>
          <p:cNvSpPr txBox="1"/>
          <p:nvPr/>
        </p:nvSpPr>
        <p:spPr>
          <a:xfrm>
            <a:off x="1553506" y="1845779"/>
            <a:ext cx="63309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8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081"/>
              </a:buClr>
              <a:buSzPct val="100000"/>
              <a:buFont typeface="Open Sans SemiBold"/>
              <a:buNone/>
            </a:pPr>
            <a:r>
              <a:rPr lang="pl-PL" sz="1200">
                <a:solidFill>
                  <a:srgbClr val="06508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Post Quantum and QKD algorithms demo - TNC18 conference https://tnc18.geant.org/core/event/96.html</a:t>
            </a:r>
            <a:endParaRPr/>
          </a:p>
        </p:txBody>
      </p:sp>
      <p:sp>
        <p:nvSpPr>
          <p:cNvPr id="459" name="Google Shape;459;p71"/>
          <p:cNvSpPr txBox="1"/>
          <p:nvPr/>
        </p:nvSpPr>
        <p:spPr>
          <a:xfrm>
            <a:off x="345738" y="1108727"/>
            <a:ext cx="8452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Selected</a:t>
            </a:r>
            <a:r>
              <a:rPr lang="pl-PL" sz="12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200" b="1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NRENs</a:t>
            </a:r>
            <a:r>
              <a:rPr lang="pl-PL" sz="12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200" b="1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have</a:t>
            </a:r>
            <a:r>
              <a:rPr lang="pl-PL" sz="12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200" b="1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undertaken</a:t>
            </a:r>
            <a:r>
              <a:rPr lang="pl-PL" sz="12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200" b="1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activities</a:t>
            </a:r>
            <a:r>
              <a:rPr lang="pl-PL" sz="1200" b="1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2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in the Quantum </a:t>
            </a:r>
            <a:r>
              <a:rPr lang="pl-PL" sz="12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communication</a:t>
            </a:r>
            <a:r>
              <a:rPr lang="pl-PL" sz="12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2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area</a:t>
            </a:r>
            <a:r>
              <a:rPr lang="pl-PL" sz="12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pl-PL" sz="12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an</a:t>
            </a:r>
            <a:r>
              <a:rPr lang="pl-PL" sz="12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2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example</a:t>
            </a:r>
            <a:r>
              <a:rPr lang="pl-PL" sz="12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of </a:t>
            </a:r>
            <a:r>
              <a:rPr lang="pl-PL" sz="12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such</a:t>
            </a:r>
            <a:r>
              <a:rPr lang="pl-PL" sz="12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2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projects</a:t>
            </a:r>
            <a:r>
              <a:rPr lang="pl-PL" sz="12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2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are</a:t>
            </a:r>
            <a:r>
              <a:rPr lang="pl-PL" sz="12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TNC18, TNC21 </a:t>
            </a:r>
            <a:r>
              <a:rPr lang="pl-PL" sz="12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presentation</a:t>
            </a:r>
            <a:r>
              <a:rPr lang="pl-PL" sz="12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 and demos, QIA, OPENQKD, QUAPITAL and </a:t>
            </a:r>
            <a:r>
              <a:rPr lang="pl-PL" sz="1200" dirty="0" err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EuroQCI</a:t>
            </a:r>
            <a:r>
              <a:rPr lang="pl-PL" sz="12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0959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426920-AC7A-E7AD-5A38-8A622FAB2B50}"/>
              </a:ext>
            </a:extLst>
          </p:cNvPr>
          <p:cNvSpPr txBox="1">
            <a:spLocks/>
          </p:cNvSpPr>
          <p:nvPr/>
        </p:nvSpPr>
        <p:spPr>
          <a:xfrm>
            <a:off x="350201" y="1212273"/>
            <a:ext cx="7588454" cy="340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400" dirty="0"/>
              <a:t>Austrian Institute of Technology coordinator</a:t>
            </a:r>
            <a:r>
              <a:rPr lang="pl-PL" sz="1400" dirty="0"/>
              <a:t>, PSNC partner</a:t>
            </a:r>
            <a:endParaRPr lang="en-US" sz="1400" dirty="0"/>
          </a:p>
          <a:p>
            <a:pPr algn="just">
              <a:lnSpc>
                <a:spcPct val="110000"/>
              </a:lnSpc>
            </a:pPr>
            <a:r>
              <a:rPr lang="en-US" sz="1400" dirty="0"/>
              <a:t>The planned start date for works is </a:t>
            </a:r>
            <a:r>
              <a:rPr lang="pl-PL" sz="1400" dirty="0" err="1"/>
              <a:t>October</a:t>
            </a:r>
            <a:r>
              <a:rPr lang="pl-PL" sz="1400" dirty="0"/>
              <a:t> </a:t>
            </a:r>
            <a:r>
              <a:rPr lang="en-US" sz="1400" dirty="0"/>
              <a:t>2019, 3 year</a:t>
            </a:r>
            <a:r>
              <a:rPr lang="pl-PL" sz="1400" dirty="0"/>
              <a:t>s.</a:t>
            </a:r>
            <a:endParaRPr lang="en-US" sz="1400" dirty="0"/>
          </a:p>
          <a:p>
            <a:pPr algn="just">
              <a:lnSpc>
                <a:spcPct val="110000"/>
              </a:lnSpc>
            </a:pPr>
            <a:r>
              <a:rPr lang="en-US" sz="1400" dirty="0"/>
              <a:t>PSNC is one of the main testbeds for new QKD solutions.</a:t>
            </a:r>
          </a:p>
          <a:p>
            <a:pPr algn="just">
              <a:lnSpc>
                <a:spcPct val="110000"/>
              </a:lnSpc>
            </a:pPr>
            <a:r>
              <a:rPr lang="en-US" sz="1400" dirty="0"/>
              <a:t>Implementation of several scenarios and applications using QKD technology.</a:t>
            </a:r>
          </a:p>
          <a:p>
            <a:pPr algn="just">
              <a:lnSpc>
                <a:spcPct val="110000"/>
              </a:lnSpc>
            </a:pPr>
            <a:r>
              <a:rPr lang="en-US" sz="1400" dirty="0"/>
              <a:t>Development of software for testbed management and performance monitoring, integration with existing transmission infrastructure.</a:t>
            </a:r>
          </a:p>
          <a:p>
            <a:pPr algn="just">
              <a:lnSpc>
                <a:spcPct val="110000"/>
              </a:lnSpc>
            </a:pPr>
            <a:r>
              <a:rPr lang="en-US" sz="1400" dirty="0"/>
              <a:t>Participation in the work related to the preparation of the concept of implementing QKD technology into scientific and operational networks.</a:t>
            </a:r>
          </a:p>
          <a:p>
            <a:pPr algn="just">
              <a:lnSpc>
                <a:spcPct val="110000"/>
              </a:lnSpc>
            </a:pPr>
            <a:r>
              <a:rPr lang="en-US" sz="1400" dirty="0"/>
              <a:t>Discussion on solutions integrating the transmission of DWDM system signals, quantum channels and time / frequency reference signals.</a:t>
            </a:r>
          </a:p>
          <a:p>
            <a:pPr algn="just">
              <a:lnSpc>
                <a:spcPct val="110000"/>
              </a:lnSpc>
            </a:pPr>
            <a:r>
              <a:rPr lang="en-US" sz="1400" dirty="0"/>
              <a:t>Promotion of the project and its results.</a:t>
            </a:r>
            <a:endParaRPr lang="pl-PL" sz="1400" dirty="0"/>
          </a:p>
          <a:p>
            <a:pPr marL="0" indent="0">
              <a:buFont typeface="Arial"/>
              <a:buNone/>
            </a:pPr>
            <a:endParaRPr lang="en-GB" dirty="0"/>
          </a:p>
        </p:txBody>
      </p:sp>
      <p:pic>
        <p:nvPicPr>
          <p:cNvPr id="4" name="Picture 2" descr="OpenQKD Logo">
            <a:extLst>
              <a:ext uri="{FF2B5EF4-FFF2-40B4-BE49-F238E27FC236}">
                <a16:creationId xmlns:a16="http://schemas.microsoft.com/office/drawing/2014/main" id="{878CCED2-68FC-9BAB-F3C5-D150092E5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69" y="1135910"/>
            <a:ext cx="23812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428;p71">
            <a:extLst>
              <a:ext uri="{FF2B5EF4-FFF2-40B4-BE49-F238E27FC236}">
                <a16:creationId xmlns:a16="http://schemas.microsoft.com/office/drawing/2014/main" id="{F6B103DC-E5D3-B53C-F5F6-6366406E9C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Distribution Technologies in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NRENs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activities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examples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(</a:t>
            </a:r>
            <a:r>
              <a:rPr lang="en-US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3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0542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6"/>
          <p:cNvSpPr txBox="1">
            <a:spLocks noGrp="1"/>
          </p:cNvSpPr>
          <p:nvPr>
            <p:ph type="body" idx="1"/>
          </p:nvPr>
        </p:nvSpPr>
        <p:spPr>
          <a:xfrm>
            <a:off x="749171" y="1071038"/>
            <a:ext cx="647522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342900" lvl="0" indent="0" algn="just" rtl="0">
              <a:lnSpc>
                <a:spcPct val="120000"/>
              </a:lnSpc>
              <a:spcBef>
                <a:spcPts val="248"/>
              </a:spcBef>
              <a:spcAft>
                <a:spcPts val="0"/>
              </a:spcAft>
              <a:buNone/>
            </a:pPr>
            <a:endParaRPr sz="1600" b="1" dirty="0">
              <a:solidFill>
                <a:srgbClr val="3469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50520" algn="just" rtl="0">
              <a:lnSpc>
                <a:spcPct val="120000"/>
              </a:lnSpc>
              <a:spcBef>
                <a:spcPts val="248"/>
              </a:spcBef>
              <a:spcAft>
                <a:spcPts val="0"/>
              </a:spcAft>
              <a:buClr>
                <a:srgbClr val="34699A"/>
              </a:buClr>
              <a:buSzPct val="100000"/>
              <a:buChar char="•"/>
            </a:pP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uantum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mechanics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effects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used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enhance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capabilities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current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measurement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simulation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computation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technologies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r>
              <a:rPr lang="en-US" sz="1600" baseline="300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quantum revolution</a:t>
            </a:r>
          </a:p>
          <a:p>
            <a:pPr marL="342900" lvl="0" indent="-350520" algn="just" rtl="0">
              <a:lnSpc>
                <a:spcPct val="120000"/>
              </a:lnSpc>
              <a:spcBef>
                <a:spcPts val="248"/>
              </a:spcBef>
              <a:spcAft>
                <a:spcPts val="0"/>
              </a:spcAft>
              <a:buClr>
                <a:srgbClr val="34699A"/>
              </a:buClr>
              <a:buSzPct val="100000"/>
              <a:buChar char="•"/>
            </a:pPr>
            <a:endParaRPr lang="en-US" sz="1600" dirty="0">
              <a:solidFill>
                <a:srgbClr val="3469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50520" algn="just">
              <a:lnSpc>
                <a:spcPct val="120000"/>
              </a:lnSpc>
              <a:spcBef>
                <a:spcPts val="248"/>
              </a:spcBef>
              <a:buClr>
                <a:srgbClr val="34699A"/>
              </a:buClr>
              <a:buSzPct val="100000"/>
            </a:pPr>
            <a:r>
              <a:rPr lang="en-US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Superposition, Entanglement, Sensing, Teleportation, Key Distribution </a:t>
            </a:r>
            <a:endParaRPr sz="1600" dirty="0">
              <a:solidFill>
                <a:srgbClr val="3469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20000"/>
              </a:lnSpc>
              <a:spcBef>
                <a:spcPts val="279"/>
              </a:spcBef>
              <a:spcAft>
                <a:spcPts val="0"/>
              </a:spcAft>
              <a:buClr>
                <a:srgbClr val="34699A"/>
              </a:buClr>
              <a:buSzPct val="100000"/>
              <a:buFont typeface="Arial"/>
              <a:buNone/>
            </a:pPr>
            <a:endParaRPr sz="1800" dirty="0">
              <a:solidFill>
                <a:srgbClr val="3469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50520" algn="just" rtl="0">
              <a:lnSpc>
                <a:spcPct val="120000"/>
              </a:lnSpc>
              <a:spcBef>
                <a:spcPts val="248"/>
              </a:spcBef>
              <a:spcAft>
                <a:spcPts val="0"/>
              </a:spcAft>
              <a:buClr>
                <a:srgbClr val="34699A"/>
              </a:buClr>
              <a:buSzPct val="100000"/>
              <a:buChar char="•"/>
            </a:pPr>
            <a:r>
              <a:rPr lang="pl-PL" sz="1600" b="1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Since</a:t>
            </a: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Quantum </a:t>
            </a:r>
            <a:r>
              <a:rPr lang="pl-PL" sz="1600" b="1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Manifesto</a:t>
            </a: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(2016) </a:t>
            </a:r>
            <a:r>
              <a:rPr lang="pl-PL" sz="1600" b="1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many</a:t>
            </a: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b="1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programs</a:t>
            </a: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b="1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b="1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been</a:t>
            </a: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b="1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started</a:t>
            </a: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by the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European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Commission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topic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: Quantum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Flagship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, SU-ICT-04-2019, Quantum Internet Alliance,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in ESA, OPENQKD H2020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, Quantum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Infrastructure</a:t>
            </a:r>
            <a:r>
              <a:rPr lang="pl-PL" sz="1600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(QCI)...</a:t>
            </a:r>
            <a:endParaRPr sz="1600" dirty="0">
              <a:solidFill>
                <a:srgbClr val="3469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20000"/>
              </a:lnSpc>
              <a:spcBef>
                <a:spcPts val="248"/>
              </a:spcBef>
              <a:spcAft>
                <a:spcPts val="0"/>
              </a:spcAft>
              <a:buNone/>
            </a:pPr>
            <a:endParaRPr sz="1600" b="1" dirty="0">
              <a:solidFill>
                <a:srgbClr val="3469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50520" algn="just" rtl="0">
              <a:lnSpc>
                <a:spcPct val="120000"/>
              </a:lnSpc>
              <a:spcBef>
                <a:spcPts val="248"/>
              </a:spcBef>
              <a:spcAft>
                <a:spcPts val="0"/>
              </a:spcAft>
              <a:buClr>
                <a:srgbClr val="34699A"/>
              </a:buClr>
              <a:buSzPct val="100000"/>
              <a:buChar char="•"/>
            </a:pPr>
            <a:r>
              <a:rPr lang="pl-PL" sz="1600" b="1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These</a:t>
            </a: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b="1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will</a:t>
            </a: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pl-PL" sz="1600" b="1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followed</a:t>
            </a: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600" b="1" dirty="0" err="1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under</a:t>
            </a:r>
            <a:r>
              <a:rPr lang="pl-PL" sz="1600" b="1" dirty="0">
                <a:solidFill>
                  <a:srgbClr val="34699A"/>
                </a:solidFill>
                <a:latin typeface="Arial"/>
                <a:ea typeface="Arial"/>
                <a:cs typeface="Arial"/>
                <a:sym typeface="Arial"/>
              </a:rPr>
              <a:t> Digital Europe Program in 2021 – 2027.</a:t>
            </a:r>
            <a:endParaRPr dirty="0"/>
          </a:p>
        </p:txBody>
      </p:sp>
      <p:sp>
        <p:nvSpPr>
          <p:cNvPr id="390" name="Google Shape;390;p66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042" cy="3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100000"/>
              <a:buFont typeface="Calibri"/>
              <a:buNone/>
            </a:pPr>
            <a:r>
              <a:rPr lang="pl-PL"/>
              <a:t>Quantum Technologies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28;p71">
            <a:extLst>
              <a:ext uri="{FF2B5EF4-FFF2-40B4-BE49-F238E27FC236}">
                <a16:creationId xmlns:a16="http://schemas.microsoft.com/office/drawing/2014/main" id="{F6B103DC-E5D3-B53C-F5F6-6366406E9C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Distribution Technologies in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NRENs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activities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examples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(</a:t>
            </a:r>
            <a:r>
              <a:rPr lang="en-US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4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)</a:t>
            </a:r>
            <a:endParaRPr dirty="0"/>
          </a:p>
        </p:txBody>
      </p:sp>
      <p:pic>
        <p:nvPicPr>
          <p:cNvPr id="3" name="Grafik 320">
            <a:extLst>
              <a:ext uri="{FF2B5EF4-FFF2-40B4-BE49-F238E27FC236}">
                <a16:creationId xmlns:a16="http://schemas.microsoft.com/office/drawing/2014/main" id="{3A07398C-E2D1-AA5A-83C5-4CCC6455CDB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6" y="1172465"/>
            <a:ext cx="3639632" cy="289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12">
            <a:extLst>
              <a:ext uri="{FF2B5EF4-FFF2-40B4-BE49-F238E27FC236}">
                <a16:creationId xmlns:a16="http://schemas.microsoft.com/office/drawing/2014/main" id="{EBFFE2E0-3D55-8916-327E-01E986027B8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2528"/>
          <a:stretch/>
        </p:blipFill>
        <p:spPr bwMode="auto">
          <a:xfrm>
            <a:off x="4572000" y="1104859"/>
            <a:ext cx="2736272" cy="2209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13">
            <a:extLst>
              <a:ext uri="{FF2B5EF4-FFF2-40B4-BE49-F238E27FC236}">
                <a16:creationId xmlns:a16="http://schemas.microsoft.com/office/drawing/2014/main" id="{45ED77A9-7139-4FDB-2151-0B681922D35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44" y="3329317"/>
            <a:ext cx="2656783" cy="146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22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3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Distribution Technologies in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NRENs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examples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(</a:t>
            </a:r>
            <a:r>
              <a:rPr lang="en-US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5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)</a:t>
            </a:r>
            <a:endParaRPr dirty="0"/>
          </a:p>
        </p:txBody>
      </p:sp>
      <p:pic>
        <p:nvPicPr>
          <p:cNvPr id="477" name="Google Shape;47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173" y="1184148"/>
            <a:ext cx="3309126" cy="18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6675" y="1244300"/>
            <a:ext cx="3523603" cy="2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73"/>
          <p:cNvSpPr/>
          <p:nvPr/>
        </p:nvSpPr>
        <p:spPr>
          <a:xfrm>
            <a:off x="4109100" y="2455500"/>
            <a:ext cx="462900" cy="23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C9D3076-6063-378B-FF48-B396A4AC7D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762591"/>
              </p:ext>
            </p:extLst>
          </p:nvPr>
        </p:nvGraphicFramePr>
        <p:xfrm>
          <a:off x="1118744" y="2922134"/>
          <a:ext cx="3261501" cy="1829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21342240" imgH="11969640" progId="PBrush">
                  <p:embed/>
                </p:oleObj>
              </mc:Choice>
              <mc:Fallback>
                <p:oleObj name="Bitmap Image" r:id="rId5" imgW="21342240" imgH="1196964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3A5CC35-EF53-F11F-8154-54C1DFE2A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8744" y="2922134"/>
                        <a:ext cx="3261501" cy="1829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4"/>
          <p:cNvSpPr txBox="1">
            <a:spLocks noGrp="1"/>
          </p:cNvSpPr>
          <p:nvPr>
            <p:ph type="title"/>
          </p:nvPr>
        </p:nvSpPr>
        <p:spPr>
          <a:xfrm>
            <a:off x="728389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Distribution Technologies in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NRENs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support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example</a:t>
            </a:r>
            <a:r>
              <a:rPr lang="en-US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(6)</a:t>
            </a:r>
            <a:endParaRPr dirty="0"/>
          </a:p>
        </p:txBody>
      </p:sp>
      <p:pic>
        <p:nvPicPr>
          <p:cNvPr id="486" name="Google Shape;48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6650" y="2219350"/>
            <a:ext cx="4170899" cy="23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04373"/>
            <a:ext cx="3421849" cy="2062704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74"/>
          <p:cNvSpPr/>
          <p:nvPr/>
        </p:nvSpPr>
        <p:spPr>
          <a:xfrm>
            <a:off x="2969425" y="3415225"/>
            <a:ext cx="462900" cy="23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2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Distribution Technologies in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NRENs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activities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examples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(</a:t>
            </a:r>
            <a:r>
              <a:rPr lang="en-US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7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)</a:t>
            </a:r>
            <a:endParaRPr dirty="0"/>
          </a:p>
        </p:txBody>
      </p:sp>
      <p:pic>
        <p:nvPicPr>
          <p:cNvPr id="466" name="Google Shape;46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088" y="1536401"/>
            <a:ext cx="4134911" cy="2281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1925" y="993850"/>
            <a:ext cx="3801177" cy="17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72"/>
          <p:cNvSpPr txBox="1"/>
          <p:nvPr/>
        </p:nvSpPr>
        <p:spPr>
          <a:xfrm>
            <a:off x="624541" y="3990158"/>
            <a:ext cx="45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https://tnc21.geant.org/demonstrations/#c562</a:t>
            </a:r>
            <a:endParaRPr/>
          </a:p>
        </p:txBody>
      </p:sp>
      <p:sp>
        <p:nvSpPr>
          <p:cNvPr id="469" name="Google Shape;469;p72"/>
          <p:cNvSpPr txBox="1"/>
          <p:nvPr/>
        </p:nvSpPr>
        <p:spPr>
          <a:xfrm>
            <a:off x="341736" y="1152481"/>
            <a:ext cx="63309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5081"/>
              </a:buClr>
              <a:buSzPts val="1200"/>
              <a:buFont typeface="Open Sans SemiBold"/>
              <a:buNone/>
            </a:pPr>
            <a:r>
              <a:rPr lang="pl-PL" sz="1200">
                <a:solidFill>
                  <a:srgbClr val="06508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Live Demo at TNC21 &amp; TNC22 conference – PSNC booth</a:t>
            </a:r>
            <a:endParaRPr sz="1200">
              <a:solidFill>
                <a:srgbClr val="06508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470" name="Google Shape;470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6275" y="3051626"/>
            <a:ext cx="3384174" cy="14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D1F4E0-2A8E-E3F6-E449-86A1D5DE32D9}"/>
              </a:ext>
            </a:extLst>
          </p:cNvPr>
          <p:cNvSpPr txBox="1">
            <a:spLocks/>
          </p:cNvSpPr>
          <p:nvPr/>
        </p:nvSpPr>
        <p:spPr>
          <a:xfrm>
            <a:off x="350201" y="964417"/>
            <a:ext cx="8439238" cy="298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/>
            <a:r>
              <a:rPr lang="pl-PL" sz="1400" dirty="0" err="1"/>
              <a:t>QUAntum</a:t>
            </a:r>
            <a:r>
              <a:rPr lang="pl-PL" sz="1400" dirty="0"/>
              <a:t> </a:t>
            </a:r>
            <a:r>
              <a:rPr lang="pl-PL" sz="1400" dirty="0" err="1"/>
              <a:t>Photonic</a:t>
            </a:r>
            <a:r>
              <a:rPr lang="pl-PL" sz="1400" dirty="0"/>
              <a:t> Intercity </a:t>
            </a:r>
            <a:r>
              <a:rPr lang="pl-PL" sz="1400" dirty="0" err="1"/>
              <a:t>TrAnsmission</a:t>
            </a:r>
            <a:r>
              <a:rPr lang="pl-PL" sz="1400" dirty="0"/>
              <a:t> </a:t>
            </a:r>
            <a:r>
              <a:rPr lang="pl-PL" sz="1400" dirty="0" err="1"/>
              <a:t>Lattice</a:t>
            </a:r>
            <a:r>
              <a:rPr lang="pl-PL" sz="1400" dirty="0"/>
              <a:t> (QUAPITAL) -  </a:t>
            </a:r>
            <a:r>
              <a:rPr lang="pl-PL" sz="1400" dirty="0">
                <a:hlinkClick r:id="rId3"/>
              </a:rPr>
              <a:t>https://quapital.eu/</a:t>
            </a:r>
            <a:endParaRPr lang="pl-PL" sz="1400" dirty="0"/>
          </a:p>
          <a:p>
            <a:pPr algn="just"/>
            <a:r>
              <a:rPr lang="pl-PL" sz="1400" dirty="0" err="1"/>
              <a:t>Driven</a:t>
            </a:r>
            <a:r>
              <a:rPr lang="pl-PL" sz="1400" dirty="0"/>
              <a:t> by </a:t>
            </a:r>
            <a:r>
              <a:rPr lang="cs-CZ" sz="1400" dirty="0"/>
              <a:t>IQOQI </a:t>
            </a:r>
            <a:r>
              <a:rPr lang="cs-CZ" sz="1400" dirty="0" err="1"/>
              <a:t>Vienna</a:t>
            </a:r>
            <a:r>
              <a:rPr lang="cs-CZ" sz="1400" dirty="0"/>
              <a:t>, </a:t>
            </a:r>
            <a:r>
              <a:rPr lang="cs-CZ" sz="1400" dirty="0" err="1"/>
              <a:t>Austria</a:t>
            </a:r>
            <a:r>
              <a:rPr lang="cs-CZ" sz="1400" dirty="0"/>
              <a:t>.</a:t>
            </a:r>
            <a:endParaRPr lang="pl-PL" sz="1400" dirty="0"/>
          </a:p>
          <a:p>
            <a:pPr algn="just"/>
            <a:r>
              <a:rPr lang="pl-PL" sz="1400" dirty="0"/>
              <a:t>Not </a:t>
            </a:r>
            <a:r>
              <a:rPr lang="pl-PL" sz="1400" dirty="0" err="1"/>
              <a:t>supported</a:t>
            </a:r>
            <a:r>
              <a:rPr lang="pl-PL" sz="1400" dirty="0"/>
              <a:t> by </a:t>
            </a:r>
            <a:r>
              <a:rPr lang="pl-PL" sz="1400" dirty="0" err="1"/>
              <a:t>any</a:t>
            </a:r>
            <a:r>
              <a:rPr lang="pl-PL" sz="1400" dirty="0"/>
              <a:t> </a:t>
            </a:r>
            <a:r>
              <a:rPr lang="pl-PL" sz="1400" dirty="0" err="1"/>
              <a:t>project</a:t>
            </a:r>
            <a:r>
              <a:rPr lang="pl-PL" sz="1400" dirty="0"/>
              <a:t>.</a:t>
            </a:r>
          </a:p>
          <a:p>
            <a:pPr algn="just"/>
            <a:r>
              <a:rPr lang="pl-PL" sz="1400" dirty="0"/>
              <a:t>Step </a:t>
            </a:r>
            <a:r>
              <a:rPr lang="pl-PL" sz="1400" dirty="0" err="1"/>
              <a:t>towards</a:t>
            </a:r>
            <a:r>
              <a:rPr lang="pl-PL" sz="1400" dirty="0"/>
              <a:t> quantum </a:t>
            </a:r>
            <a:r>
              <a:rPr lang="pl-PL" sz="1400" dirty="0" err="1"/>
              <a:t>internet</a:t>
            </a:r>
            <a:endParaRPr lang="pl-PL" sz="1400" dirty="0"/>
          </a:p>
          <a:p>
            <a:pPr algn="just"/>
            <a:r>
              <a:rPr lang="pl-PL" sz="1400" dirty="0"/>
              <a:t>Using </a:t>
            </a:r>
            <a:r>
              <a:rPr lang="pl-PL" sz="1400" dirty="0" err="1"/>
              <a:t>existing</a:t>
            </a:r>
            <a:r>
              <a:rPr lang="pl-PL" sz="1400" dirty="0"/>
              <a:t> </a:t>
            </a:r>
            <a:r>
              <a:rPr lang="pl-PL" sz="1400" dirty="0" err="1"/>
              <a:t>fibre</a:t>
            </a:r>
            <a:r>
              <a:rPr lang="pl-PL" sz="1400" dirty="0"/>
              <a:t> </a:t>
            </a:r>
            <a:r>
              <a:rPr lang="pl-PL" sz="1400" dirty="0" err="1"/>
              <a:t>infrastructure</a:t>
            </a:r>
            <a:r>
              <a:rPr lang="pl-PL" sz="1400" dirty="0"/>
              <a:t>.</a:t>
            </a:r>
          </a:p>
          <a:p>
            <a:endParaRPr lang="en-GB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5CF974D9-CB4E-85E3-CCA7-E7E62CF312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04" y="1645285"/>
            <a:ext cx="4301888" cy="2533798"/>
          </a:xfrm>
          <a:prstGeom prst="rect">
            <a:avLst/>
          </a:prstGeom>
        </p:spPr>
      </p:pic>
      <p:sp>
        <p:nvSpPr>
          <p:cNvPr id="7" name="Google Shape;485;p74">
            <a:extLst>
              <a:ext uri="{FF2B5EF4-FFF2-40B4-BE49-F238E27FC236}">
                <a16:creationId xmlns:a16="http://schemas.microsoft.com/office/drawing/2014/main" id="{183BE8AD-CADB-F32A-FE2A-3B9CEBE7C3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389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Distribution Technologies in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NRENs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support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example</a:t>
            </a:r>
            <a:r>
              <a:rPr lang="en-US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(8)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4507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5;p74">
            <a:extLst>
              <a:ext uri="{FF2B5EF4-FFF2-40B4-BE49-F238E27FC236}">
                <a16:creationId xmlns:a16="http://schemas.microsoft.com/office/drawing/2014/main" id="{B009D508-C38D-CB21-59B6-7C2386305C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389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Distribution Technologies in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NRENs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support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example</a:t>
            </a:r>
            <a:r>
              <a:rPr lang="en-US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(9)</a:t>
            </a:r>
            <a:endParaRPr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285571E-8370-3539-E3C4-481797B134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550185"/>
              </p:ext>
            </p:extLst>
          </p:nvPr>
        </p:nvGraphicFramePr>
        <p:xfrm>
          <a:off x="3238459" y="1185748"/>
          <a:ext cx="4855612" cy="2298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24072840" imgH="11398320" progId="Paint.Picture">
                  <p:embed/>
                </p:oleObj>
              </mc:Choice>
              <mc:Fallback>
                <p:oleObj name="Bitmap Image" r:id="rId3" imgW="24072840" imgH="1139832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E1A638E-1D45-B2FF-AD03-A3DC86E349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459" y="1185748"/>
                        <a:ext cx="4855612" cy="2298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7E9921-A2DF-E5C1-1ED5-29830673A9C3}"/>
              </a:ext>
            </a:extLst>
          </p:cNvPr>
          <p:cNvSpPr txBox="1"/>
          <p:nvPr/>
        </p:nvSpPr>
        <p:spPr>
          <a:xfrm>
            <a:off x="3293877" y="3610534"/>
            <a:ext cx="4365234" cy="50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SURF </a:t>
            </a:r>
            <a:r>
              <a:rPr lang="pl-PL" sz="1200" dirty="0" err="1"/>
              <a:t>webinar</a:t>
            </a:r>
            <a:r>
              <a:rPr lang="pl-PL" sz="1200" dirty="0"/>
              <a:t> – „</a:t>
            </a:r>
            <a:r>
              <a:rPr lang="pl-PL" sz="1200" dirty="0" err="1"/>
              <a:t>Connecting</a:t>
            </a:r>
            <a:r>
              <a:rPr lang="pl-PL" sz="1200" dirty="0"/>
              <a:t> to Quantum Internet” 15th </a:t>
            </a:r>
            <a:r>
              <a:rPr lang="pl-PL" sz="1200" dirty="0" err="1"/>
              <a:t>June</a:t>
            </a:r>
            <a:r>
              <a:rPr lang="pl-PL" sz="1200" dirty="0"/>
              <a:t> 2021</a:t>
            </a:r>
          </a:p>
          <a:p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48AB93D-646C-A32B-585D-B387D94D9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03211"/>
              </p:ext>
            </p:extLst>
          </p:nvPr>
        </p:nvGraphicFramePr>
        <p:xfrm>
          <a:off x="445395" y="969737"/>
          <a:ext cx="2560369" cy="3762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8223120" imgH="12084120" progId="PBrush">
                  <p:embed/>
                </p:oleObj>
              </mc:Choice>
              <mc:Fallback>
                <p:oleObj name="Bitmap Image" r:id="rId5" imgW="8223120" imgH="1208412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54368F5-DF90-09B9-EFC2-3D91920221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5395" y="969737"/>
                        <a:ext cx="2560369" cy="3762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3592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F966EEA-5047-C35F-B53C-DB88345184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094957"/>
              </p:ext>
            </p:extLst>
          </p:nvPr>
        </p:nvGraphicFramePr>
        <p:xfrm>
          <a:off x="763902" y="1694361"/>
          <a:ext cx="2840201" cy="2977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315280" imgH="8715240" progId="PBrush">
                  <p:embed/>
                </p:oleObj>
              </mc:Choice>
              <mc:Fallback>
                <p:oleObj name="Bitmap Image" r:id="rId3" imgW="8315280" imgH="87152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3902" y="1694361"/>
                        <a:ext cx="2840201" cy="2977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Google Shape;485;p74">
            <a:extLst>
              <a:ext uri="{FF2B5EF4-FFF2-40B4-BE49-F238E27FC236}">
                <a16:creationId xmlns:a16="http://schemas.microsoft.com/office/drawing/2014/main" id="{F3BF0AB7-0B0F-D903-3D25-A5CDDBD6D3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389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Quantum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Key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Distribution Technologies in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NRENs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support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activity</a:t>
            </a:r>
            <a:r>
              <a:rPr lang="pl-PL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pl-PL" sz="1600" b="0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example</a:t>
            </a:r>
            <a:r>
              <a:rPr lang="en-US" sz="1600" b="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(10)</a:t>
            </a:r>
            <a:endParaRPr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3A64A6F-551E-74FE-E2D2-E5799674A9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042631"/>
              </p:ext>
            </p:extLst>
          </p:nvPr>
        </p:nvGraphicFramePr>
        <p:xfrm>
          <a:off x="3772623" y="1754358"/>
          <a:ext cx="2168711" cy="2917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6734160" imgH="9058320" progId="PBrush">
                  <p:embed/>
                </p:oleObj>
              </mc:Choice>
              <mc:Fallback>
                <p:oleObj name="Bitmap Image" r:id="rId5" imgW="6734160" imgH="90583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72623" y="1754358"/>
                        <a:ext cx="2168711" cy="2917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2B1CEB7-8C8E-5D19-D236-57BA3EDE7AD7}"/>
              </a:ext>
            </a:extLst>
          </p:cNvPr>
          <p:cNvSpPr txBox="1">
            <a:spLocks/>
          </p:cNvSpPr>
          <p:nvPr/>
        </p:nvSpPr>
        <p:spPr>
          <a:xfrm>
            <a:off x="278806" y="932981"/>
            <a:ext cx="5831049" cy="1027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/>
            <a:r>
              <a:rPr lang="en-US" sz="1400" dirty="0"/>
              <a:t>PSNC metro QKD links – NLPQT and OPENQKD projects</a:t>
            </a:r>
          </a:p>
          <a:p>
            <a:pPr algn="just"/>
            <a:r>
              <a:rPr lang="en-US" sz="1400" dirty="0"/>
              <a:t>Intercity 380 km trusted node link </a:t>
            </a:r>
            <a:r>
              <a:rPr lang="en-US" sz="1400" dirty="0" err="1"/>
              <a:t>Poznań</a:t>
            </a:r>
            <a:r>
              <a:rPr lang="en-US" sz="1400" dirty="0"/>
              <a:t> – Warsaw – NLPQT project</a:t>
            </a:r>
            <a:endParaRPr lang="en-GB" sz="1400" dirty="0"/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BE44F97B-CC9F-B62B-C704-61B315BAF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9854" y="1754358"/>
            <a:ext cx="2267132" cy="6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81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CFB0B5-0CBD-30F3-3A00-0168CBD603F5}"/>
              </a:ext>
            </a:extLst>
          </p:cNvPr>
          <p:cNvSpPr txBox="1">
            <a:spLocks/>
          </p:cNvSpPr>
          <p:nvPr/>
        </p:nvSpPr>
        <p:spPr>
          <a:xfrm>
            <a:off x="352381" y="1045224"/>
            <a:ext cx="7468510" cy="3561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/>
              <a:t>European countries launched national development initiatives for quantum technologies 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They complement the Quantum Flagship initiative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NRENs are directly or indirectly involved</a:t>
            </a:r>
            <a:endParaRPr lang="pl-PL" sz="1800" dirty="0"/>
          </a:p>
          <a:p>
            <a:pPr>
              <a:lnSpc>
                <a:spcPct val="120000"/>
              </a:lnSpc>
            </a:pPr>
            <a:r>
              <a:rPr lang="pl-PL" sz="1800" dirty="0"/>
              <a:t>The </a:t>
            </a:r>
            <a:r>
              <a:rPr lang="pl-PL" sz="1800" dirty="0" err="1"/>
              <a:t>study</a:t>
            </a:r>
            <a:r>
              <a:rPr lang="pl-PL" sz="1800" dirty="0"/>
              <a:t> of </a:t>
            </a:r>
            <a:r>
              <a:rPr lang="pl-PL" sz="1800" dirty="0" err="1"/>
              <a:t>National</a:t>
            </a:r>
            <a:r>
              <a:rPr lang="pl-PL" sz="1800" dirty="0"/>
              <a:t> Programs </a:t>
            </a:r>
            <a:r>
              <a:rPr lang="pl-PL" sz="1800" dirty="0" err="1"/>
              <a:t>has</a:t>
            </a:r>
            <a:r>
              <a:rPr lang="pl-PL" sz="1800" dirty="0"/>
              <a:t> </a:t>
            </a:r>
            <a:r>
              <a:rPr lang="pl-PL" sz="1800" dirty="0" err="1"/>
              <a:t>been</a:t>
            </a:r>
            <a:r>
              <a:rPr lang="pl-PL" sz="1800" dirty="0"/>
              <a:t> </a:t>
            </a:r>
            <a:r>
              <a:rPr lang="pl-PL" sz="1800" dirty="0" err="1"/>
              <a:t>included</a:t>
            </a:r>
            <a:r>
              <a:rPr lang="pl-PL" sz="1800" dirty="0"/>
              <a:t> in the GEANT </a:t>
            </a:r>
            <a:r>
              <a:rPr lang="pl-PL" sz="1800" dirty="0" err="1"/>
              <a:t>white</a:t>
            </a:r>
            <a:r>
              <a:rPr lang="pl-PL" sz="1800" dirty="0"/>
              <a:t> </a:t>
            </a:r>
            <a:r>
              <a:rPr lang="pl-PL" sz="1800" dirty="0" err="1"/>
              <a:t>paper</a:t>
            </a:r>
            <a:r>
              <a:rPr lang="pl-PL" sz="1800" dirty="0"/>
              <a:t> „Quantum Technologies Status </a:t>
            </a:r>
            <a:r>
              <a:rPr lang="pl-PL" sz="1800" dirty="0" err="1"/>
              <a:t>Overview</a:t>
            </a:r>
            <a:r>
              <a:rPr lang="pl-PL" sz="1800" dirty="0"/>
              <a:t>” </a:t>
            </a:r>
            <a:r>
              <a:rPr lang="pl-PL" sz="1800" b="1" dirty="0"/>
              <a:t>https://about.geant.org/wp-content/uploads/2021/12/GN4-3_White-Paper_Quantum-Technologies-Status-Overview.pdf</a:t>
            </a:r>
            <a:endParaRPr lang="en-US" sz="1800" b="1" dirty="0"/>
          </a:p>
          <a:p>
            <a:pPr>
              <a:lnSpc>
                <a:spcPct val="120000"/>
              </a:lnSpc>
            </a:pPr>
            <a:r>
              <a:rPr lang="en-US" sz="1800" dirty="0"/>
              <a:t>Countries: Austria, Croatia, Czech Republic, </a:t>
            </a:r>
            <a:r>
              <a:rPr lang="en-US" sz="1800" dirty="0" err="1"/>
              <a:t>Fance</a:t>
            </a:r>
            <a:r>
              <a:rPr lang="en-US" sz="1800" dirty="0"/>
              <a:t>, Germany, The Netherlands, Poland, Switzerland, UK …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9E65B5-BAC2-0702-8A01-55CFFB39F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36" y="174215"/>
            <a:ext cx="7290964" cy="734400"/>
          </a:xfrm>
        </p:spPr>
        <p:txBody>
          <a:bodyPr>
            <a:normAutofit/>
          </a:bodyPr>
          <a:lstStyle/>
          <a:p>
            <a:r>
              <a:rPr lang="pl-PL" sz="2200" dirty="0" err="1"/>
              <a:t>Existing</a:t>
            </a:r>
            <a:r>
              <a:rPr lang="pl-PL" sz="2200" dirty="0"/>
              <a:t> </a:t>
            </a:r>
            <a:r>
              <a:rPr lang="en-US" sz="2200" dirty="0"/>
              <a:t>National </a:t>
            </a:r>
            <a:r>
              <a:rPr lang="pl-PL" sz="2200" dirty="0" err="1"/>
              <a:t>Projects</a:t>
            </a:r>
            <a:r>
              <a:rPr lang="en-US" sz="2200" dirty="0"/>
              <a:t> and NRENs engagement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720525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CFB0B5-0CBD-30F3-3A00-0168CBD603F5}"/>
              </a:ext>
            </a:extLst>
          </p:cNvPr>
          <p:cNvSpPr txBox="1">
            <a:spLocks/>
          </p:cNvSpPr>
          <p:nvPr/>
        </p:nvSpPr>
        <p:spPr>
          <a:xfrm>
            <a:off x="352381" y="1045224"/>
            <a:ext cx="7468510" cy="3561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lvl="0" indent="-37528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699A"/>
              </a:buClr>
              <a:buSzPts val="1700"/>
              <a:buFont typeface="Calibri"/>
              <a:buChar char="•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GÉANT project WP6 T1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group support NRENs in quantum technologies developments and advancements.</a:t>
            </a:r>
          </a:p>
          <a:p>
            <a:pPr marL="342900" lvl="0" indent="-375285" algn="just" rtl="0">
              <a:lnSpc>
                <a:spcPct val="100000"/>
              </a:lnSpc>
              <a:spcBef>
                <a:spcPts val="238"/>
              </a:spcBef>
              <a:spcAft>
                <a:spcPts val="0"/>
              </a:spcAft>
              <a:buClr>
                <a:srgbClr val="34699A"/>
              </a:buClr>
              <a:buSzPts val="17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GÉANT and NREN communities have the infrastructure, services and use cases to fully support Quantum communication development.</a:t>
            </a:r>
          </a:p>
          <a:p>
            <a:pPr marL="342900" lvl="0" indent="-364490" algn="just" rtl="0">
              <a:lnSpc>
                <a:spcPct val="100000"/>
              </a:lnSpc>
              <a:spcBef>
                <a:spcPts val="272"/>
              </a:spcBef>
              <a:spcAft>
                <a:spcPts val="0"/>
              </a:spcAft>
              <a:buClr>
                <a:srgbClr val="34699A"/>
              </a:buClr>
              <a:buSzPts val="17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Close cooperation established between QKD, Quantum Communication devices vendors, GÉANT and NRENs</a:t>
            </a:r>
          </a:p>
          <a:p>
            <a:pPr marL="342900" lvl="0" indent="-375285" algn="just" rtl="0">
              <a:lnSpc>
                <a:spcPct val="100000"/>
              </a:lnSpc>
              <a:spcBef>
                <a:spcPts val="238"/>
              </a:spcBef>
              <a:spcAft>
                <a:spcPts val="0"/>
              </a:spcAft>
              <a:buClr>
                <a:srgbClr val="34699A"/>
              </a:buClr>
              <a:buSzPts val="17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QKD and quantum communication testbeds, use cases within GÉANT and NRENs are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beeing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prepared and implemented.</a:t>
            </a:r>
          </a:p>
          <a:p>
            <a:pPr marL="342900" lvl="0" indent="-375285" algn="just" rtl="0">
              <a:lnSpc>
                <a:spcPct val="100000"/>
              </a:lnSpc>
              <a:spcBef>
                <a:spcPts val="238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GÉANT together with NRENs actively support Quantum technologies education and training via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eAcademy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portal.</a:t>
            </a:r>
          </a:p>
          <a:p>
            <a:pPr marL="342900" lvl="0" indent="-375285" algn="just" rtl="0">
              <a:lnSpc>
                <a:spcPct val="100000"/>
              </a:lnSpc>
              <a:spcBef>
                <a:spcPts val="238"/>
              </a:spcBef>
              <a:spcAft>
                <a:spcPts val="0"/>
              </a:spcAft>
              <a:buClr>
                <a:srgbClr val="34699A"/>
              </a:buClr>
              <a:buSzPts val="170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Implementation of evaluated QCI proposals calls and involvement in next QCI calls – this and next year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9E65B5-BAC2-0702-8A01-55CFFB39F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36" y="174215"/>
            <a:ext cx="7290964" cy="734400"/>
          </a:xfrm>
        </p:spPr>
        <p:txBody>
          <a:bodyPr>
            <a:normAutofit/>
          </a:bodyPr>
          <a:lstStyle/>
          <a:p>
            <a:r>
              <a:rPr lang="en-US" sz="2200" dirty="0"/>
              <a:t>Summary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87956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4BA05CC2-7AA3-5197-5FD8-C42CAC3F5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67" y="168884"/>
            <a:ext cx="8700665" cy="734400"/>
          </a:xfrm>
        </p:spPr>
        <p:txBody>
          <a:bodyPr/>
          <a:lstStyle/>
          <a:p>
            <a:r>
              <a:rPr lang="en-US" sz="2000" dirty="0" err="1"/>
              <a:t>Overwiev</a:t>
            </a:r>
            <a:r>
              <a:rPr lang="en-US" sz="2000" dirty="0"/>
              <a:t> of </a:t>
            </a:r>
            <a:r>
              <a:rPr lang="pl-PL" sz="2000" dirty="0"/>
              <a:t>Quantum </a:t>
            </a:r>
            <a:r>
              <a:rPr lang="pl-PL" sz="2000" dirty="0" err="1"/>
              <a:t>Manifesto</a:t>
            </a:r>
            <a:r>
              <a:rPr lang="pl-PL" sz="2000" dirty="0"/>
              <a:t>, Quantum </a:t>
            </a:r>
            <a:r>
              <a:rPr lang="pl-PL" sz="2000" dirty="0" err="1"/>
              <a:t>Flagship</a:t>
            </a:r>
            <a:r>
              <a:rPr lang="pl-PL" sz="2000" dirty="0"/>
              <a:t> and Digital Europe Programs</a:t>
            </a:r>
          </a:p>
        </p:txBody>
      </p:sp>
      <p:pic>
        <p:nvPicPr>
          <p:cNvPr id="11" name="Obraz 4">
            <a:extLst>
              <a:ext uri="{FF2B5EF4-FFF2-40B4-BE49-F238E27FC236}">
                <a16:creationId xmlns:a16="http://schemas.microsoft.com/office/drawing/2014/main" id="{0E25C85A-051B-FE61-0BD3-80E5300B8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12" y="1087950"/>
            <a:ext cx="4018400" cy="3101288"/>
          </a:xfrm>
          <a:prstGeom prst="rect">
            <a:avLst/>
          </a:prstGeom>
        </p:spPr>
      </p:pic>
      <p:pic>
        <p:nvPicPr>
          <p:cNvPr id="12" name="Obraz 5">
            <a:extLst>
              <a:ext uri="{FF2B5EF4-FFF2-40B4-BE49-F238E27FC236}">
                <a16:creationId xmlns:a16="http://schemas.microsoft.com/office/drawing/2014/main" id="{9038798D-8671-C75A-A02E-802FF52FB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912" y="1483840"/>
            <a:ext cx="3959720" cy="2175819"/>
          </a:xfrm>
          <a:prstGeom prst="rect">
            <a:avLst/>
          </a:prstGeom>
        </p:spPr>
      </p:pic>
      <p:sp>
        <p:nvSpPr>
          <p:cNvPr id="13" name="pole tekstowe 6">
            <a:extLst>
              <a:ext uri="{FF2B5EF4-FFF2-40B4-BE49-F238E27FC236}">
                <a16:creationId xmlns:a16="http://schemas.microsoft.com/office/drawing/2014/main" id="{68815F6F-5541-8E26-273C-D9F841DF8D31}"/>
              </a:ext>
            </a:extLst>
          </p:cNvPr>
          <p:cNvSpPr txBox="1"/>
          <p:nvPr/>
        </p:nvSpPr>
        <p:spPr>
          <a:xfrm>
            <a:off x="1006996" y="4189238"/>
            <a:ext cx="25154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dirty="0"/>
              <a:t>https://qt.eu/app/uploads/2018/04/93056_Quantum-Manifesto_WEB.pdf</a:t>
            </a:r>
          </a:p>
        </p:txBody>
      </p:sp>
    </p:spTree>
    <p:extLst>
      <p:ext uri="{BB962C8B-B14F-4D97-AF65-F5344CB8AC3E}">
        <p14:creationId xmlns:p14="http://schemas.microsoft.com/office/powerpoint/2010/main" val="3278923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6F3D8E2-3F31-9BD5-8718-B618BDA9C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35" y="108000"/>
            <a:ext cx="8637911" cy="734400"/>
          </a:xfrm>
        </p:spPr>
        <p:txBody>
          <a:bodyPr/>
          <a:lstStyle/>
          <a:p>
            <a:r>
              <a:rPr lang="en-US" sz="2000" dirty="0"/>
              <a:t>Overview of </a:t>
            </a:r>
            <a:r>
              <a:rPr lang="pl-PL" sz="2000" dirty="0"/>
              <a:t>Quantum </a:t>
            </a:r>
            <a:r>
              <a:rPr lang="pl-PL" sz="2000" dirty="0" err="1"/>
              <a:t>Manifesto</a:t>
            </a:r>
            <a:r>
              <a:rPr lang="pl-PL" sz="2000" dirty="0"/>
              <a:t>, Quantum </a:t>
            </a:r>
            <a:r>
              <a:rPr lang="pl-PL" sz="2000" dirty="0" err="1"/>
              <a:t>Flagship</a:t>
            </a:r>
            <a:r>
              <a:rPr lang="pl-PL" sz="2000" dirty="0"/>
              <a:t> and Digital Europe Programs</a:t>
            </a:r>
            <a:endParaRPr lang="en-GB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FFDB3B5-E95D-C6E1-F3A9-591A6774E26B}"/>
              </a:ext>
            </a:extLst>
          </p:cNvPr>
          <p:cNvSpPr txBox="1"/>
          <p:nvPr/>
        </p:nvSpPr>
        <p:spPr>
          <a:xfrm>
            <a:off x="2214970" y="4561184"/>
            <a:ext cx="6222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dirty="0"/>
              <a:t>https://qt.eu/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BB45C9-0828-277A-A1A3-74EEB8833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76" y="1240134"/>
            <a:ext cx="4405474" cy="332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4168D-57E9-FB7F-D49D-5B2301248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257" y="1316182"/>
            <a:ext cx="2945709" cy="298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1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A33FC413-F267-25AD-58FA-20F1FDB5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35" y="108000"/>
            <a:ext cx="8682735" cy="734400"/>
          </a:xfrm>
        </p:spPr>
        <p:txBody>
          <a:bodyPr/>
          <a:lstStyle/>
          <a:p>
            <a:r>
              <a:rPr lang="en-US" sz="2000" dirty="0" err="1"/>
              <a:t>Overwiev</a:t>
            </a:r>
            <a:r>
              <a:rPr lang="en-US" sz="2000" dirty="0"/>
              <a:t> of </a:t>
            </a:r>
            <a:r>
              <a:rPr lang="pl-PL" sz="2000" dirty="0"/>
              <a:t>Quantum </a:t>
            </a:r>
            <a:r>
              <a:rPr lang="pl-PL" sz="2000" dirty="0" err="1"/>
              <a:t>Manifesto</a:t>
            </a:r>
            <a:r>
              <a:rPr lang="pl-PL" sz="2000" dirty="0"/>
              <a:t>, Quantum </a:t>
            </a:r>
            <a:r>
              <a:rPr lang="pl-PL" sz="2000" dirty="0" err="1"/>
              <a:t>Flagship</a:t>
            </a:r>
            <a:r>
              <a:rPr lang="pl-PL" sz="2000" dirty="0"/>
              <a:t> and Digital Europe Programs</a:t>
            </a:r>
            <a:endParaRPr lang="en-GB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1E7346-0F7D-ECBF-D9EC-E6BEDD493FE4}"/>
              </a:ext>
            </a:extLst>
          </p:cNvPr>
          <p:cNvSpPr txBox="1"/>
          <p:nvPr/>
        </p:nvSpPr>
        <p:spPr>
          <a:xfrm>
            <a:off x="5744775" y="3490899"/>
            <a:ext cx="137890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dirty="0"/>
              <a:t>https://leading-the-digital-decade.eu/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1B681F-5ECD-FEDB-8CD2-E09707BA9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02" y="1600200"/>
            <a:ext cx="3616048" cy="1787817"/>
          </a:xfrm>
          <a:prstGeom prst="rect">
            <a:avLst/>
          </a:prstGeom>
        </p:spPr>
      </p:pic>
      <p:sp>
        <p:nvSpPr>
          <p:cNvPr id="9" name="pole tekstowe 6">
            <a:extLst>
              <a:ext uri="{FF2B5EF4-FFF2-40B4-BE49-F238E27FC236}">
                <a16:creationId xmlns:a16="http://schemas.microsoft.com/office/drawing/2014/main" id="{4FB9E618-6E49-A254-E2B9-4CDF1B9728BC}"/>
              </a:ext>
            </a:extLst>
          </p:cNvPr>
          <p:cNvSpPr txBox="1"/>
          <p:nvPr/>
        </p:nvSpPr>
        <p:spPr>
          <a:xfrm>
            <a:off x="1390465" y="4301100"/>
            <a:ext cx="29845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dirty="0"/>
              <a:t>https://digital-strategy.ec.europa.eu/en/activities/digital-programme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8D9871-DCCB-1D62-D197-6463AC751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32" y="924833"/>
            <a:ext cx="4173668" cy="32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7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A33FC413-F267-25AD-58FA-20F1FDB5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35" y="108000"/>
            <a:ext cx="8682735" cy="734400"/>
          </a:xfrm>
        </p:spPr>
        <p:txBody>
          <a:bodyPr/>
          <a:lstStyle/>
          <a:p>
            <a:r>
              <a:rPr lang="en-US" sz="2000" dirty="0" err="1"/>
              <a:t>Overwiev</a:t>
            </a:r>
            <a:r>
              <a:rPr lang="en-US" sz="2000" dirty="0"/>
              <a:t> of </a:t>
            </a:r>
            <a:r>
              <a:rPr lang="pl-PL" sz="2000" dirty="0"/>
              <a:t>Quantum </a:t>
            </a:r>
            <a:r>
              <a:rPr lang="pl-PL" sz="2000" dirty="0" err="1"/>
              <a:t>Manifesto</a:t>
            </a:r>
            <a:r>
              <a:rPr lang="pl-PL" sz="2000" dirty="0"/>
              <a:t>, Quantum </a:t>
            </a:r>
            <a:r>
              <a:rPr lang="pl-PL" sz="2000" dirty="0" err="1"/>
              <a:t>Flagship</a:t>
            </a:r>
            <a:r>
              <a:rPr lang="pl-PL" sz="2000" dirty="0"/>
              <a:t> and Digital Europe Programs</a:t>
            </a:r>
            <a:endParaRPr lang="en-GB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FE5184D-ADB3-6A44-836D-A7F2677DDA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844800"/>
              </p:ext>
            </p:extLst>
          </p:nvPr>
        </p:nvGraphicFramePr>
        <p:xfrm>
          <a:off x="824345" y="842400"/>
          <a:ext cx="6781808" cy="3798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3858920" imgH="7763040" progId="Paint.Picture">
                  <p:embed/>
                </p:oleObj>
              </mc:Choice>
              <mc:Fallback>
                <p:oleObj name="Bitmap Image" r:id="rId3" imgW="13858920" imgH="776304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ED844B6-8079-EA9F-150F-B555562A96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4345" y="842400"/>
                        <a:ext cx="6781808" cy="3798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5949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A33FC413-F267-25AD-58FA-20F1FDB5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35" y="108000"/>
            <a:ext cx="8682735" cy="734400"/>
          </a:xfrm>
        </p:spPr>
        <p:txBody>
          <a:bodyPr/>
          <a:lstStyle/>
          <a:p>
            <a:r>
              <a:rPr lang="en-US" sz="2000" dirty="0" err="1"/>
              <a:t>Overwiev</a:t>
            </a:r>
            <a:r>
              <a:rPr lang="en-US" sz="2000" dirty="0"/>
              <a:t> of </a:t>
            </a:r>
            <a:r>
              <a:rPr lang="pl-PL" sz="2000" dirty="0"/>
              <a:t>Quantum </a:t>
            </a:r>
            <a:r>
              <a:rPr lang="pl-PL" sz="2000" dirty="0" err="1"/>
              <a:t>Manifesto</a:t>
            </a:r>
            <a:r>
              <a:rPr lang="pl-PL" sz="2000" dirty="0"/>
              <a:t>, Quantum </a:t>
            </a:r>
            <a:r>
              <a:rPr lang="pl-PL" sz="2000" dirty="0" err="1"/>
              <a:t>Flagship</a:t>
            </a:r>
            <a:r>
              <a:rPr lang="pl-PL" sz="2000" dirty="0"/>
              <a:t> and Digital Europe Programs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1DAFE-C5E8-FC24-5F2F-73E1C00C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45" y="957376"/>
            <a:ext cx="6546273" cy="366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37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7"/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Quantum </a:t>
            </a:r>
            <a:r>
              <a:rPr lang="pl-PL" dirty="0" err="1"/>
              <a:t>Key</a:t>
            </a:r>
            <a:r>
              <a:rPr lang="pl-PL" dirty="0"/>
              <a:t> Distribution and Quantum </a:t>
            </a:r>
            <a:r>
              <a:rPr lang="pl-PL" dirty="0" err="1"/>
              <a:t>Cryptography</a:t>
            </a:r>
            <a:r>
              <a:rPr lang="pl-PL" dirty="0"/>
              <a:t> </a:t>
            </a:r>
            <a:endParaRPr dirty="0"/>
          </a:p>
        </p:txBody>
      </p:sp>
      <p:sp>
        <p:nvSpPr>
          <p:cNvPr id="397" name="Google Shape;397;p67"/>
          <p:cNvSpPr txBox="1">
            <a:spLocks noGrp="1"/>
          </p:cNvSpPr>
          <p:nvPr>
            <p:ph type="body" idx="1"/>
          </p:nvPr>
        </p:nvSpPr>
        <p:spPr>
          <a:xfrm>
            <a:off x="749175" y="1071050"/>
            <a:ext cx="4412700" cy="3424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pl-PL" sz="1800" dirty="0" err="1"/>
              <a:t>Recognised</a:t>
            </a:r>
            <a:r>
              <a:rPr lang="pl-PL" sz="1800" dirty="0"/>
              <a:t> as a </a:t>
            </a:r>
            <a:r>
              <a:rPr lang="pl-PL" sz="1800" dirty="0" err="1"/>
              <a:t>first</a:t>
            </a:r>
            <a:r>
              <a:rPr lang="pl-PL" sz="1800" dirty="0"/>
              <a:t> </a:t>
            </a:r>
            <a:r>
              <a:rPr lang="pl-PL" sz="1800" dirty="0" err="1"/>
              <a:t>deployable</a:t>
            </a:r>
            <a:r>
              <a:rPr lang="pl-PL" sz="1800" dirty="0"/>
              <a:t> </a:t>
            </a:r>
            <a:r>
              <a:rPr lang="pl-PL" sz="1800" dirty="0" err="1"/>
              <a:t>use</a:t>
            </a:r>
            <a:r>
              <a:rPr lang="pl-PL" sz="1800" dirty="0"/>
              <a:t> </a:t>
            </a:r>
            <a:r>
              <a:rPr lang="pl-PL" sz="1800" dirty="0" err="1"/>
              <a:t>case</a:t>
            </a:r>
            <a:r>
              <a:rPr lang="en-US" sz="1800" dirty="0"/>
              <a:t> for quantum communication and first step toward “full” quantum communication networks</a:t>
            </a:r>
            <a:br>
              <a:rPr lang="pl-PL" sz="1800" dirty="0"/>
            </a:b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l-PL" sz="1800" dirty="0"/>
              <a:t>Quantum </a:t>
            </a:r>
            <a:r>
              <a:rPr lang="pl-PL" sz="1800" dirty="0" err="1"/>
              <a:t>computing</a:t>
            </a:r>
            <a:r>
              <a:rPr lang="pl-PL" sz="1800" dirty="0"/>
              <a:t> </a:t>
            </a:r>
            <a:r>
              <a:rPr lang="pl-PL" sz="1800" dirty="0" err="1"/>
              <a:t>infrastructure</a:t>
            </a:r>
            <a:r>
              <a:rPr lang="pl-PL" sz="1800" dirty="0"/>
              <a:t> </a:t>
            </a:r>
            <a:r>
              <a:rPr lang="pl-PL" sz="1800" dirty="0" err="1"/>
              <a:t>can</a:t>
            </a:r>
            <a:r>
              <a:rPr lang="pl-PL" sz="1800" dirty="0"/>
              <a:t> </a:t>
            </a:r>
            <a:r>
              <a:rPr lang="pl-PL" sz="1800" dirty="0" err="1"/>
              <a:t>potentially</a:t>
            </a:r>
            <a:r>
              <a:rPr lang="pl-PL" sz="1800" dirty="0"/>
              <a:t> </a:t>
            </a:r>
            <a:r>
              <a:rPr lang="pl-PL" sz="1800" dirty="0" err="1"/>
              <a:t>disrupt</a:t>
            </a:r>
            <a:r>
              <a:rPr lang="pl-PL" sz="1800" dirty="0"/>
              <a:t> </a:t>
            </a:r>
            <a:r>
              <a:rPr lang="pl-PL" sz="1800" dirty="0" err="1"/>
              <a:t>existing</a:t>
            </a:r>
            <a:r>
              <a:rPr lang="pl-PL" sz="1800" dirty="0"/>
              <a:t> </a:t>
            </a:r>
            <a:r>
              <a:rPr lang="pl-PL" sz="1800" dirty="0" err="1"/>
              <a:t>encryption</a:t>
            </a:r>
            <a:r>
              <a:rPr lang="pl-PL" sz="1800" dirty="0"/>
              <a:t> </a:t>
            </a:r>
            <a:r>
              <a:rPr lang="pl-PL" sz="1800" dirty="0" err="1"/>
              <a:t>mechanism</a:t>
            </a:r>
            <a:br>
              <a:rPr lang="pl-PL" sz="1800" dirty="0"/>
            </a:b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l-PL" sz="1800" dirty="0" err="1"/>
              <a:t>Store</a:t>
            </a:r>
            <a:r>
              <a:rPr lang="pl-PL" sz="1800" dirty="0"/>
              <a:t> and </a:t>
            </a:r>
            <a:r>
              <a:rPr lang="pl-PL" sz="1800" dirty="0" err="1"/>
              <a:t>decrypt</a:t>
            </a:r>
            <a:r>
              <a:rPr lang="pl-PL" sz="1800" dirty="0"/>
              <a:t> </a:t>
            </a:r>
            <a:r>
              <a:rPr lang="pl-PL" sz="1800" dirty="0" err="1"/>
              <a:t>later</a:t>
            </a:r>
            <a:r>
              <a:rPr lang="pl-PL" sz="1800" dirty="0"/>
              <a:t> problem</a:t>
            </a:r>
            <a:br>
              <a:rPr lang="pl-PL" sz="1800" dirty="0"/>
            </a:b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l-PL" sz="1800" dirty="0"/>
              <a:t>Post Quantum </a:t>
            </a:r>
            <a:r>
              <a:rPr lang="pl-PL" sz="1800" dirty="0" err="1"/>
              <a:t>Encryption</a:t>
            </a:r>
            <a:r>
              <a:rPr lang="pl-PL" sz="1800" dirty="0"/>
              <a:t> </a:t>
            </a:r>
            <a:r>
              <a:rPr lang="pl-PL" sz="1800" dirty="0" err="1"/>
              <a:t>Algorithms</a:t>
            </a:r>
            <a:r>
              <a:rPr lang="pl-PL" sz="1800" dirty="0"/>
              <a:t> </a:t>
            </a:r>
            <a:r>
              <a:rPr lang="pl-PL" sz="1800" dirty="0" err="1"/>
              <a:t>complement</a:t>
            </a:r>
            <a:r>
              <a:rPr lang="pl-PL" sz="1800" dirty="0"/>
              <a:t> the QKD </a:t>
            </a:r>
            <a:r>
              <a:rPr lang="pl-PL" sz="1800" dirty="0" err="1"/>
              <a:t>technology</a:t>
            </a:r>
            <a:endParaRPr sz="18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pl-PL" sz="1600" dirty="0"/>
              <a:t>CRYSTALS-</a:t>
            </a:r>
            <a:r>
              <a:rPr lang="pl-PL" sz="1600" dirty="0" err="1"/>
              <a:t>Kyber</a:t>
            </a:r>
            <a:r>
              <a:rPr lang="pl-PL" sz="1600" dirty="0"/>
              <a:t> won NIST PQC</a:t>
            </a:r>
            <a:endParaRPr sz="16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pl-PL" sz="1300" u="sng" dirty="0">
                <a:solidFill>
                  <a:schemeClr val="hlink"/>
                </a:solidFill>
                <a:hlinkClick r:id="rId3"/>
              </a:rPr>
              <a:t>https://sectigo.com/resource-library/who-are-nists-post-quantum-algorithm-winners</a:t>
            </a:r>
            <a:endParaRPr sz="1300" dirty="0"/>
          </a:p>
        </p:txBody>
      </p:sp>
      <p:pic>
        <p:nvPicPr>
          <p:cNvPr id="398" name="Google Shape;398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3665" y="2186416"/>
            <a:ext cx="1245374" cy="185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2306" y="1826413"/>
            <a:ext cx="1605737" cy="1570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5D9821-43CB-90EA-B290-AC93E1BBC89C}"/>
              </a:ext>
            </a:extLst>
          </p:cNvPr>
          <p:cNvSpPr txBox="1">
            <a:spLocks/>
          </p:cNvSpPr>
          <p:nvPr/>
        </p:nvSpPr>
        <p:spPr>
          <a:xfrm>
            <a:off x="350201" y="1166215"/>
            <a:ext cx="8439238" cy="298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l-PL"/>
              <a:t>ITU-T formed FG-QIT4N Focus Group to work on the QKD Use Cases - 6 different classes. New documents published February 2022.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1C9DA-5CEA-CBC2-2B82-A6E04142DDD2}"/>
              </a:ext>
            </a:extLst>
          </p:cNvPr>
          <p:cNvSpPr txBox="1">
            <a:spLocks/>
          </p:cNvSpPr>
          <p:nvPr/>
        </p:nvSpPr>
        <p:spPr>
          <a:xfrm>
            <a:off x="261870" y="2197936"/>
            <a:ext cx="2057400" cy="2746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E7CA0F2-EE66-4F60-8C00-E0BE38E7AEC5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4BFB5C-FC62-0E40-EADB-1A4DCA3E0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67" y="1909946"/>
            <a:ext cx="4171735" cy="2343399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F4E43AF-9ECA-949F-899F-D6AA5AA679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077477"/>
              </p:ext>
            </p:extLst>
          </p:nvPr>
        </p:nvGraphicFramePr>
        <p:xfrm>
          <a:off x="4459721" y="2082636"/>
          <a:ext cx="3631022" cy="2067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905440" imgH="3362400" progId="Paint.Picture">
                  <p:embed/>
                </p:oleObj>
              </mc:Choice>
              <mc:Fallback>
                <p:oleObj name="Bitmap Image" r:id="rId4" imgW="5905440" imgH="336240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124E413-6296-9070-37DA-61EAD783CF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59721" y="2082636"/>
                        <a:ext cx="3631022" cy="2067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Google Shape;396;p67">
            <a:extLst>
              <a:ext uri="{FF2B5EF4-FFF2-40B4-BE49-F238E27FC236}">
                <a16:creationId xmlns:a16="http://schemas.microsoft.com/office/drawing/2014/main" id="{72CA42A6-E467-4DB8-5C77-7191FE726A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171" y="528873"/>
            <a:ext cx="7421100" cy="323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Quantum </a:t>
            </a:r>
            <a:r>
              <a:rPr lang="pl-PL" dirty="0" err="1"/>
              <a:t>Key</a:t>
            </a:r>
            <a:r>
              <a:rPr lang="pl-PL" dirty="0"/>
              <a:t> Distribution and Quantum </a:t>
            </a:r>
            <a:r>
              <a:rPr lang="pl-PL" dirty="0" err="1"/>
              <a:t>Cryptography</a:t>
            </a:r>
            <a:r>
              <a:rPr lang="pl-PL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7527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1296</Words>
  <Application>Microsoft Office PowerPoint</Application>
  <PresentationFormat>On-screen Show (16:9)</PresentationFormat>
  <Paragraphs>156</Paragraphs>
  <Slides>28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Quattrocento Sans</vt:lpstr>
      <vt:lpstr>Roboto</vt:lpstr>
      <vt:lpstr>Arial</vt:lpstr>
      <vt:lpstr>Open Sans</vt:lpstr>
      <vt:lpstr>Open Sans SemiBold</vt:lpstr>
      <vt:lpstr>Office Theme</vt:lpstr>
      <vt:lpstr>Office Theme</vt:lpstr>
      <vt:lpstr>Bitmap Image</vt:lpstr>
      <vt:lpstr>PowerPoint Presentation</vt:lpstr>
      <vt:lpstr>Quantum Technologies </vt:lpstr>
      <vt:lpstr>Overwiev of Quantum Manifesto, Quantum Flagship and Digital Europe Programs</vt:lpstr>
      <vt:lpstr>Overview of Quantum Manifesto, Quantum Flagship and Digital Europe Programs</vt:lpstr>
      <vt:lpstr>Overwiev of Quantum Manifesto, Quantum Flagship and Digital Europe Programs</vt:lpstr>
      <vt:lpstr>Overwiev of Quantum Manifesto, Quantum Flagship and Digital Europe Programs</vt:lpstr>
      <vt:lpstr>Overwiev of Quantum Manifesto, Quantum Flagship and Digital Europe Programs</vt:lpstr>
      <vt:lpstr>Quantum Key Distribution and Quantum Cryptography </vt:lpstr>
      <vt:lpstr>Quantum Key Distribution and Quantum Cryptography </vt:lpstr>
      <vt:lpstr>Quantum Key Distribution Standardization Outlook</vt:lpstr>
      <vt:lpstr>Quantum Networks</vt:lpstr>
      <vt:lpstr>QKD and Quantum Communication activities in NRENs</vt:lpstr>
      <vt:lpstr>Outline for future activities - EuroQCI</vt:lpstr>
      <vt:lpstr>Quantum Technologies and NRENs, activities within GÉANT</vt:lpstr>
      <vt:lpstr>Quantum Technologies and NRENs, activities within GÉANT</vt:lpstr>
      <vt:lpstr>PowerPoint Presentation</vt:lpstr>
      <vt:lpstr>Quantum Key Distribution Technologies in NRENs, activities examples (1)</vt:lpstr>
      <vt:lpstr>Quantum Key Distribution Technologies in NRENs, activities examples (2)</vt:lpstr>
      <vt:lpstr>Quantum Key Distribution Technologies in NRENs, activities examples (3)</vt:lpstr>
      <vt:lpstr>Quantum Key Distribution Technologies in NRENs, activities examples (4)</vt:lpstr>
      <vt:lpstr>Quantum Key Distribution Technologies in NRENs, activity examples (5)</vt:lpstr>
      <vt:lpstr>Quantum Key Distribution Technologies in NRENs, support activity example (6)</vt:lpstr>
      <vt:lpstr>Quantum Key Distribution Technologies in NRENs, activities examples (7)</vt:lpstr>
      <vt:lpstr>Quantum Key Distribution Technologies in NRENs, support activity example (8)</vt:lpstr>
      <vt:lpstr>Quantum Key Distribution Technologies in NRENs, support activity example (9)</vt:lpstr>
      <vt:lpstr>Quantum Key Distribution Technologies in NRENs, support activity example (10)</vt:lpstr>
      <vt:lpstr>Existing National Projects and NRENs engagement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Rydlichowski</dc:creator>
  <cp:lastModifiedBy>Piotr Rydlichowski</cp:lastModifiedBy>
  <cp:revision>31</cp:revision>
  <dcterms:modified xsi:type="dcterms:W3CDTF">2022-09-22T08:55:43Z</dcterms:modified>
</cp:coreProperties>
</file>