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9"/>
  </p:notesMasterIdLst>
  <p:sldIdLst>
    <p:sldId id="3442" r:id="rId2"/>
    <p:sldId id="3395" r:id="rId3"/>
    <p:sldId id="257" r:id="rId4"/>
    <p:sldId id="258" r:id="rId5"/>
    <p:sldId id="3417" r:id="rId6"/>
    <p:sldId id="261" r:id="rId7"/>
    <p:sldId id="256" r:id="rId8"/>
    <p:sldId id="3439" r:id="rId9"/>
    <p:sldId id="3419" r:id="rId10"/>
    <p:sldId id="3428" r:id="rId11"/>
    <p:sldId id="3424" r:id="rId12"/>
    <p:sldId id="3453" r:id="rId13"/>
    <p:sldId id="3433" r:id="rId14"/>
    <p:sldId id="3425" r:id="rId15"/>
    <p:sldId id="3427" r:id="rId16"/>
    <p:sldId id="3431" r:id="rId17"/>
    <p:sldId id="3432" r:id="rId18"/>
    <p:sldId id="3438" r:id="rId19"/>
    <p:sldId id="3437" r:id="rId20"/>
    <p:sldId id="3421" r:id="rId21"/>
    <p:sldId id="3420" r:id="rId22"/>
    <p:sldId id="3422" r:id="rId23"/>
    <p:sldId id="3423" r:id="rId24"/>
    <p:sldId id="3429" r:id="rId25"/>
    <p:sldId id="3430" r:id="rId26"/>
    <p:sldId id="260" r:id="rId27"/>
    <p:sldId id="262" r:id="rId28"/>
    <p:sldId id="263" r:id="rId29"/>
    <p:sldId id="3393" r:id="rId30"/>
    <p:sldId id="3394" r:id="rId31"/>
    <p:sldId id="3410" r:id="rId32"/>
    <p:sldId id="3411" r:id="rId33"/>
    <p:sldId id="265" r:id="rId34"/>
    <p:sldId id="3341" r:id="rId35"/>
    <p:sldId id="3347" r:id="rId36"/>
    <p:sldId id="3342" r:id="rId37"/>
    <p:sldId id="3350" r:id="rId38"/>
    <p:sldId id="3344" r:id="rId39"/>
    <p:sldId id="3443" r:id="rId40"/>
    <p:sldId id="3444" r:id="rId41"/>
    <p:sldId id="3445" r:id="rId42"/>
    <p:sldId id="3446" r:id="rId43"/>
    <p:sldId id="3452" r:id="rId44"/>
    <p:sldId id="3448" r:id="rId45"/>
    <p:sldId id="3449" r:id="rId46"/>
    <p:sldId id="3375" r:id="rId47"/>
    <p:sldId id="3407" r:id="rId48"/>
    <p:sldId id="3408" r:id="rId49"/>
    <p:sldId id="3416" r:id="rId50"/>
    <p:sldId id="3414" r:id="rId51"/>
    <p:sldId id="3440" r:id="rId52"/>
    <p:sldId id="3441" r:id="rId53"/>
    <p:sldId id="3352" r:id="rId54"/>
    <p:sldId id="3382" r:id="rId55"/>
    <p:sldId id="3383" r:id="rId56"/>
    <p:sldId id="3406" r:id="rId57"/>
    <p:sldId id="3338" r:id="rId58"/>
  </p:sldIdLst>
  <p:sldSz cx="24384000" cy="13716000"/>
  <p:notesSz cx="6858000" cy="9144000"/>
  <p:embeddedFontLst>
    <p:embeddedFont>
      <p:font typeface="Lato" panose="020F0502020204030203" pitchFamily="34" charset="0"/>
      <p:regular r:id="rId60"/>
      <p:bold r:id="rId61"/>
      <p:italic r:id="rId62"/>
      <p:boldItalic r:id="rId63"/>
    </p:embeddedFont>
    <p:embeddedFont>
      <p:font typeface="Lato Regular" panose="020F0502020204030203" pitchFamily="34" charset="77"/>
      <p:regular r:id="rId64"/>
      <p:bold r:id="rId65"/>
      <p:italic r:id="rId66"/>
      <p:boldItalic r:id="rId67"/>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lvl1pPr>
    <a:lvl2pPr marL="0" marR="0" indent="22860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lvl2pPr>
    <a:lvl3pPr marL="0" marR="0" indent="45720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lvl3pPr>
    <a:lvl4pPr marL="0" marR="0" indent="68580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lvl4pPr>
    <a:lvl5pPr marL="0" marR="0" indent="91440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lvl5pPr>
    <a:lvl6pPr marL="0" marR="0" indent="114300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lvl6pPr>
    <a:lvl7pPr marL="0" marR="0" indent="137160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lvl7pPr>
    <a:lvl8pPr marL="0" marR="0" indent="160020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lvl8pPr>
    <a:lvl9pPr marL="0" marR="0" indent="182880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C2E3B"/>
    <a:srgbClr val="FFFFFF"/>
    <a:srgbClr val="003D7E"/>
    <a:srgbClr val="8398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79"/>
    <p:restoredTop sz="96335"/>
  </p:normalViewPr>
  <p:slideViewPr>
    <p:cSldViewPr snapToGrid="0" snapToObjects="1">
      <p:cViewPr>
        <p:scale>
          <a:sx n="48" d="100"/>
          <a:sy n="48" d="100"/>
        </p:scale>
        <p:origin x="3072" y="154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8" name="Shape 1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L" b="1" dirty="0"/>
          </a:p>
        </p:txBody>
      </p:sp>
    </p:spTree>
    <p:extLst>
      <p:ext uri="{BB962C8B-B14F-4D97-AF65-F5344CB8AC3E}">
        <p14:creationId xmlns:p14="http://schemas.microsoft.com/office/powerpoint/2010/main" val="1999366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733765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989900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20</a:t>
            </a:fld>
            <a:endParaRPr lang="en-GB" dirty="0"/>
          </a:p>
        </p:txBody>
      </p:sp>
    </p:spTree>
    <p:extLst>
      <p:ext uri="{BB962C8B-B14F-4D97-AF65-F5344CB8AC3E}">
        <p14:creationId xmlns:p14="http://schemas.microsoft.com/office/powerpoint/2010/main" val="4065952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21</a:t>
            </a:fld>
            <a:endParaRPr lang="en-GB" dirty="0"/>
          </a:p>
        </p:txBody>
      </p:sp>
    </p:spTree>
    <p:extLst>
      <p:ext uri="{BB962C8B-B14F-4D97-AF65-F5344CB8AC3E}">
        <p14:creationId xmlns:p14="http://schemas.microsoft.com/office/powerpoint/2010/main" val="249498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22</a:t>
            </a:fld>
            <a:endParaRPr lang="en-GB" dirty="0"/>
          </a:p>
        </p:txBody>
      </p:sp>
    </p:spTree>
    <p:extLst>
      <p:ext uri="{BB962C8B-B14F-4D97-AF65-F5344CB8AC3E}">
        <p14:creationId xmlns:p14="http://schemas.microsoft.com/office/powerpoint/2010/main" val="3750319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23</a:t>
            </a:fld>
            <a:endParaRPr lang="en-GB" dirty="0"/>
          </a:p>
        </p:txBody>
      </p:sp>
    </p:spTree>
    <p:extLst>
      <p:ext uri="{BB962C8B-B14F-4D97-AF65-F5344CB8AC3E}">
        <p14:creationId xmlns:p14="http://schemas.microsoft.com/office/powerpoint/2010/main" val="282888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31</a:t>
            </a:fld>
            <a:endParaRPr lang="en-GB" dirty="0"/>
          </a:p>
        </p:txBody>
      </p:sp>
    </p:spTree>
    <p:extLst>
      <p:ext uri="{BB962C8B-B14F-4D97-AF65-F5344CB8AC3E}">
        <p14:creationId xmlns:p14="http://schemas.microsoft.com/office/powerpoint/2010/main" val="2156954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32</a:t>
            </a:fld>
            <a:endParaRPr lang="en-GB" dirty="0"/>
          </a:p>
        </p:txBody>
      </p:sp>
    </p:spTree>
    <p:extLst>
      <p:ext uri="{BB962C8B-B14F-4D97-AF65-F5344CB8AC3E}">
        <p14:creationId xmlns:p14="http://schemas.microsoft.com/office/powerpoint/2010/main" val="3785659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34</a:t>
            </a:fld>
            <a:endParaRPr lang="en-GB" dirty="0"/>
          </a:p>
        </p:txBody>
      </p:sp>
    </p:spTree>
    <p:extLst>
      <p:ext uri="{BB962C8B-B14F-4D97-AF65-F5344CB8AC3E}">
        <p14:creationId xmlns:p14="http://schemas.microsoft.com/office/powerpoint/2010/main" val="1174681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35</a:t>
            </a:fld>
            <a:endParaRPr lang="en-GB" dirty="0"/>
          </a:p>
        </p:txBody>
      </p:sp>
    </p:spTree>
    <p:extLst>
      <p:ext uri="{BB962C8B-B14F-4D97-AF65-F5344CB8AC3E}">
        <p14:creationId xmlns:p14="http://schemas.microsoft.com/office/powerpoint/2010/main" val="934970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L" dirty="0"/>
          </a:p>
        </p:txBody>
      </p:sp>
    </p:spTree>
    <p:extLst>
      <p:ext uri="{BB962C8B-B14F-4D97-AF65-F5344CB8AC3E}">
        <p14:creationId xmlns:p14="http://schemas.microsoft.com/office/powerpoint/2010/main" val="3996288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36</a:t>
            </a:fld>
            <a:endParaRPr lang="en-GB" dirty="0"/>
          </a:p>
        </p:txBody>
      </p:sp>
    </p:spTree>
    <p:extLst>
      <p:ext uri="{BB962C8B-B14F-4D97-AF65-F5344CB8AC3E}">
        <p14:creationId xmlns:p14="http://schemas.microsoft.com/office/powerpoint/2010/main" val="3841800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37</a:t>
            </a:fld>
            <a:endParaRPr lang="en-GB" dirty="0"/>
          </a:p>
        </p:txBody>
      </p:sp>
    </p:spTree>
    <p:extLst>
      <p:ext uri="{BB962C8B-B14F-4D97-AF65-F5344CB8AC3E}">
        <p14:creationId xmlns:p14="http://schemas.microsoft.com/office/powerpoint/2010/main" val="2536737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38</a:t>
            </a:fld>
            <a:endParaRPr lang="en-GB" dirty="0"/>
          </a:p>
        </p:txBody>
      </p:sp>
    </p:spTree>
    <p:extLst>
      <p:ext uri="{BB962C8B-B14F-4D97-AF65-F5344CB8AC3E}">
        <p14:creationId xmlns:p14="http://schemas.microsoft.com/office/powerpoint/2010/main" val="928307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39</a:t>
            </a:fld>
            <a:endParaRPr lang="en-GB" dirty="0"/>
          </a:p>
        </p:txBody>
      </p:sp>
    </p:spTree>
    <p:extLst>
      <p:ext uri="{BB962C8B-B14F-4D97-AF65-F5344CB8AC3E}">
        <p14:creationId xmlns:p14="http://schemas.microsoft.com/office/powerpoint/2010/main" val="3536536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40</a:t>
            </a:fld>
            <a:endParaRPr lang="en-GB" dirty="0"/>
          </a:p>
        </p:txBody>
      </p:sp>
    </p:spTree>
    <p:extLst>
      <p:ext uri="{BB962C8B-B14F-4D97-AF65-F5344CB8AC3E}">
        <p14:creationId xmlns:p14="http://schemas.microsoft.com/office/powerpoint/2010/main" val="3624822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41</a:t>
            </a:fld>
            <a:endParaRPr lang="en-GB" dirty="0"/>
          </a:p>
        </p:txBody>
      </p:sp>
    </p:spTree>
    <p:extLst>
      <p:ext uri="{BB962C8B-B14F-4D97-AF65-F5344CB8AC3E}">
        <p14:creationId xmlns:p14="http://schemas.microsoft.com/office/powerpoint/2010/main" val="2697261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42</a:t>
            </a:fld>
            <a:endParaRPr lang="en-GB" dirty="0"/>
          </a:p>
        </p:txBody>
      </p:sp>
    </p:spTree>
    <p:extLst>
      <p:ext uri="{BB962C8B-B14F-4D97-AF65-F5344CB8AC3E}">
        <p14:creationId xmlns:p14="http://schemas.microsoft.com/office/powerpoint/2010/main" val="3657753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43</a:t>
            </a:fld>
            <a:endParaRPr lang="en-GB" dirty="0"/>
          </a:p>
        </p:txBody>
      </p:sp>
    </p:spTree>
    <p:extLst>
      <p:ext uri="{BB962C8B-B14F-4D97-AF65-F5344CB8AC3E}">
        <p14:creationId xmlns:p14="http://schemas.microsoft.com/office/powerpoint/2010/main" val="37609418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44</a:t>
            </a:fld>
            <a:endParaRPr lang="en-GB" dirty="0"/>
          </a:p>
        </p:txBody>
      </p:sp>
    </p:spTree>
    <p:extLst>
      <p:ext uri="{BB962C8B-B14F-4D97-AF65-F5344CB8AC3E}">
        <p14:creationId xmlns:p14="http://schemas.microsoft.com/office/powerpoint/2010/main" val="1436205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45</a:t>
            </a:fld>
            <a:endParaRPr lang="en-GB" dirty="0"/>
          </a:p>
        </p:txBody>
      </p:sp>
    </p:spTree>
    <p:extLst>
      <p:ext uri="{BB962C8B-B14F-4D97-AF65-F5344CB8AC3E}">
        <p14:creationId xmlns:p14="http://schemas.microsoft.com/office/powerpoint/2010/main" val="2248497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L" b="1" dirty="0"/>
          </a:p>
        </p:txBody>
      </p:sp>
    </p:spTree>
    <p:extLst>
      <p:ext uri="{BB962C8B-B14F-4D97-AF65-F5344CB8AC3E}">
        <p14:creationId xmlns:p14="http://schemas.microsoft.com/office/powerpoint/2010/main" val="4248512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46</a:t>
            </a:fld>
            <a:endParaRPr lang="en-GB" dirty="0"/>
          </a:p>
        </p:txBody>
      </p:sp>
    </p:spTree>
    <p:extLst>
      <p:ext uri="{BB962C8B-B14F-4D97-AF65-F5344CB8AC3E}">
        <p14:creationId xmlns:p14="http://schemas.microsoft.com/office/powerpoint/2010/main" val="4143146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47</a:t>
            </a:fld>
            <a:endParaRPr lang="en-GB" dirty="0"/>
          </a:p>
        </p:txBody>
      </p:sp>
    </p:spTree>
    <p:extLst>
      <p:ext uri="{BB962C8B-B14F-4D97-AF65-F5344CB8AC3E}">
        <p14:creationId xmlns:p14="http://schemas.microsoft.com/office/powerpoint/2010/main" val="1824587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48</a:t>
            </a:fld>
            <a:endParaRPr lang="en-GB" dirty="0"/>
          </a:p>
        </p:txBody>
      </p:sp>
    </p:spTree>
    <p:extLst>
      <p:ext uri="{BB962C8B-B14F-4D97-AF65-F5344CB8AC3E}">
        <p14:creationId xmlns:p14="http://schemas.microsoft.com/office/powerpoint/2010/main" val="1264667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49</a:t>
            </a:fld>
            <a:endParaRPr lang="en-GB" dirty="0"/>
          </a:p>
        </p:txBody>
      </p:sp>
    </p:spTree>
    <p:extLst>
      <p:ext uri="{BB962C8B-B14F-4D97-AF65-F5344CB8AC3E}">
        <p14:creationId xmlns:p14="http://schemas.microsoft.com/office/powerpoint/2010/main" val="4212183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50</a:t>
            </a:fld>
            <a:endParaRPr lang="en-GB" dirty="0"/>
          </a:p>
        </p:txBody>
      </p:sp>
    </p:spTree>
    <p:extLst>
      <p:ext uri="{BB962C8B-B14F-4D97-AF65-F5344CB8AC3E}">
        <p14:creationId xmlns:p14="http://schemas.microsoft.com/office/powerpoint/2010/main" val="18099308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51</a:t>
            </a:fld>
            <a:endParaRPr lang="en-GB" dirty="0"/>
          </a:p>
        </p:txBody>
      </p:sp>
    </p:spTree>
    <p:extLst>
      <p:ext uri="{BB962C8B-B14F-4D97-AF65-F5344CB8AC3E}">
        <p14:creationId xmlns:p14="http://schemas.microsoft.com/office/powerpoint/2010/main" val="147856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52</a:t>
            </a:fld>
            <a:endParaRPr lang="en-GB" dirty="0"/>
          </a:p>
        </p:txBody>
      </p:sp>
    </p:spTree>
    <p:extLst>
      <p:ext uri="{BB962C8B-B14F-4D97-AF65-F5344CB8AC3E}">
        <p14:creationId xmlns:p14="http://schemas.microsoft.com/office/powerpoint/2010/main" val="12597371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53</a:t>
            </a:fld>
            <a:endParaRPr lang="en-GB" dirty="0"/>
          </a:p>
        </p:txBody>
      </p:sp>
    </p:spTree>
    <p:extLst>
      <p:ext uri="{BB962C8B-B14F-4D97-AF65-F5344CB8AC3E}">
        <p14:creationId xmlns:p14="http://schemas.microsoft.com/office/powerpoint/2010/main" val="1853750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54</a:t>
            </a:fld>
            <a:endParaRPr lang="en-GB" dirty="0"/>
          </a:p>
        </p:txBody>
      </p:sp>
    </p:spTree>
    <p:extLst>
      <p:ext uri="{BB962C8B-B14F-4D97-AF65-F5344CB8AC3E}">
        <p14:creationId xmlns:p14="http://schemas.microsoft.com/office/powerpoint/2010/main" val="10780143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55</a:t>
            </a:fld>
            <a:endParaRPr lang="en-GB" dirty="0"/>
          </a:p>
        </p:txBody>
      </p:sp>
    </p:spTree>
    <p:extLst>
      <p:ext uri="{BB962C8B-B14F-4D97-AF65-F5344CB8AC3E}">
        <p14:creationId xmlns:p14="http://schemas.microsoft.com/office/powerpoint/2010/main" val="3648539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8</a:t>
            </a:fld>
            <a:endParaRPr lang="en-GB" dirty="0"/>
          </a:p>
        </p:txBody>
      </p:sp>
    </p:spTree>
    <p:extLst>
      <p:ext uri="{BB962C8B-B14F-4D97-AF65-F5344CB8AC3E}">
        <p14:creationId xmlns:p14="http://schemas.microsoft.com/office/powerpoint/2010/main" val="10988261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56</a:t>
            </a:fld>
            <a:endParaRPr lang="en-GB" dirty="0"/>
          </a:p>
        </p:txBody>
      </p:sp>
    </p:spTree>
    <p:extLst>
      <p:ext uri="{BB962C8B-B14F-4D97-AF65-F5344CB8AC3E}">
        <p14:creationId xmlns:p14="http://schemas.microsoft.com/office/powerpoint/2010/main" val="11062391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57</a:t>
            </a:fld>
            <a:endParaRPr lang="en-GB" dirty="0"/>
          </a:p>
        </p:txBody>
      </p:sp>
    </p:spTree>
    <p:extLst>
      <p:ext uri="{BB962C8B-B14F-4D97-AF65-F5344CB8AC3E}">
        <p14:creationId xmlns:p14="http://schemas.microsoft.com/office/powerpoint/2010/main" val="3666357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2200" b="1" i="0" dirty="0">
                <a:effectLst/>
                <a:latin typeface="Helvetica Neue"/>
                <a:ea typeface="Helvetica Neue"/>
                <a:cs typeface="Helvetica Neue"/>
                <a:sym typeface="Helvetica Neue"/>
              </a:rPr>
              <a:t>25th Feb 2022 </a:t>
            </a:r>
            <a:br>
              <a:rPr lang="de-DE" sz="2200" b="1" i="0" dirty="0">
                <a:effectLst/>
                <a:latin typeface="Helvetica Neue"/>
                <a:ea typeface="Helvetica Neue"/>
                <a:cs typeface="Helvetica Neue"/>
                <a:sym typeface="Helvetica Neue"/>
              </a:rPr>
            </a:br>
            <a:br>
              <a:rPr lang="de-DE" sz="2200" b="1" i="0" dirty="0">
                <a:effectLst/>
                <a:latin typeface="Helvetica Neue"/>
                <a:ea typeface="Helvetica Neue"/>
                <a:cs typeface="Helvetica Neue"/>
                <a:sym typeface="Helvetica Neue"/>
              </a:rPr>
            </a:br>
            <a:r>
              <a:rPr lang="de-DE" sz="2200" b="1" i="0" dirty="0">
                <a:effectLst/>
                <a:latin typeface="Helvetica Neue"/>
                <a:ea typeface="Helvetica Neue"/>
                <a:cs typeface="Helvetica Neue"/>
                <a:sym typeface="Helvetica Neue"/>
              </a:rPr>
              <a:t>ICT </a:t>
            </a:r>
            <a:r>
              <a:rPr lang="de-DE" sz="2200" b="1" i="0" dirty="0" err="1">
                <a:effectLst/>
                <a:latin typeface="Helvetica Neue"/>
                <a:ea typeface="Helvetica Neue"/>
                <a:cs typeface="Helvetica Neue"/>
                <a:sym typeface="Helvetica Neue"/>
              </a:rPr>
              <a:t>connectivity</a:t>
            </a:r>
            <a:r>
              <a:rPr lang="de-DE" sz="2200" b="1" i="0" dirty="0">
                <a:effectLst/>
                <a:latin typeface="Helvetica Neue"/>
                <a:ea typeface="Helvetica Neue"/>
                <a:cs typeface="Helvetica Neue"/>
                <a:sym typeface="Helvetica Neue"/>
              </a:rPr>
              <a:t> </a:t>
            </a:r>
            <a:r>
              <a:rPr lang="de-DE" sz="2200" b="1" i="0" dirty="0" err="1">
                <a:effectLst/>
                <a:latin typeface="Helvetica Neue"/>
                <a:ea typeface="Helvetica Neue"/>
                <a:cs typeface="Helvetica Neue"/>
                <a:sym typeface="Helvetica Neue"/>
              </a:rPr>
              <a:t>anomalies</a:t>
            </a:r>
            <a:endParaRPr lang="de-DE" dirty="0"/>
          </a:p>
        </p:txBody>
      </p:sp>
    </p:spTree>
    <p:extLst>
      <p:ext uri="{BB962C8B-B14F-4D97-AF65-F5344CB8AC3E}">
        <p14:creationId xmlns:p14="http://schemas.microsoft.com/office/powerpoint/2010/main" val="357446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977900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2200" b="1" i="0" dirty="0">
                <a:effectLst/>
                <a:latin typeface="Helvetica Neue"/>
                <a:ea typeface="Helvetica Neue"/>
                <a:cs typeface="Helvetica Neue"/>
                <a:sym typeface="Helvetica Neue"/>
              </a:rPr>
              <a:t>May 2</a:t>
            </a:r>
            <a:br>
              <a:rPr lang="de-DE" sz="2200" b="1" i="0" dirty="0">
                <a:effectLst/>
                <a:latin typeface="Helvetica Neue"/>
                <a:ea typeface="Helvetica Neue"/>
                <a:cs typeface="Helvetica Neue"/>
                <a:sym typeface="Helvetica Neue"/>
              </a:rPr>
            </a:br>
            <a:br>
              <a:rPr lang="de-DE" sz="2200" b="1" i="0" dirty="0">
                <a:effectLst/>
                <a:latin typeface="Helvetica Neue"/>
                <a:ea typeface="Helvetica Neue"/>
                <a:cs typeface="Helvetica Neue"/>
                <a:sym typeface="Helvetica Neue"/>
              </a:rPr>
            </a:br>
            <a:r>
              <a:rPr lang="de-DE" sz="2200" b="1" i="0" dirty="0">
                <a:effectLst/>
                <a:latin typeface="Helvetica Neue"/>
                <a:ea typeface="Helvetica Neue"/>
                <a:cs typeface="Helvetica Neue"/>
                <a:sym typeface="Helvetica Neue"/>
              </a:rPr>
              <a:t>9</a:t>
            </a:r>
            <a:r>
              <a:rPr lang="de-DE" sz="2200" b="0" i="0" dirty="0">
                <a:effectLst/>
                <a:latin typeface="Helvetica Neue"/>
                <a:ea typeface="Helvetica Neue"/>
                <a:cs typeface="Helvetica Neue"/>
                <a:sym typeface="Helvetica Neue"/>
              </a:rPr>
              <a:t>Kherson </a:t>
            </a:r>
            <a:r>
              <a:rPr lang="de-DE" sz="2200" b="0" i="0" dirty="0" err="1">
                <a:effectLst/>
                <a:latin typeface="Helvetica Neue"/>
                <a:ea typeface="Helvetica Neue"/>
                <a:cs typeface="Helvetica Neue"/>
                <a:sym typeface="Helvetica Neue"/>
              </a:rPr>
              <a:t>stayed</a:t>
            </a:r>
            <a:r>
              <a:rPr lang="de-DE" sz="2200" b="0" i="0" dirty="0">
                <a:effectLst/>
                <a:latin typeface="Helvetica Neue"/>
                <a:ea typeface="Helvetica Neue"/>
                <a:cs typeface="Helvetica Neue"/>
                <a:sym typeface="Helvetica Neue"/>
              </a:rPr>
              <a:t> </a:t>
            </a:r>
            <a:r>
              <a:rPr lang="de-DE" sz="2200" b="0" i="0" dirty="0" err="1">
                <a:effectLst/>
                <a:latin typeface="Helvetica Neue"/>
                <a:ea typeface="Helvetica Neue"/>
                <a:cs typeface="Helvetica Neue"/>
                <a:sym typeface="Helvetica Neue"/>
              </a:rPr>
              <a:t>connected</a:t>
            </a:r>
            <a:r>
              <a:rPr lang="de-DE" sz="2200" b="0" i="0" dirty="0">
                <a:effectLst/>
                <a:latin typeface="Helvetica Neue"/>
                <a:ea typeface="Helvetica Neue"/>
                <a:cs typeface="Helvetica Neue"/>
                <a:sym typeface="Helvetica Neue"/>
              </a:rPr>
              <a:t> </a:t>
            </a:r>
            <a:r>
              <a:rPr lang="de-DE" sz="2200" b="0" i="0" dirty="0" err="1">
                <a:effectLst/>
                <a:latin typeface="Helvetica Neue"/>
                <a:ea typeface="Helvetica Neue"/>
                <a:cs typeface="Helvetica Neue"/>
                <a:sym typeface="Helvetica Neue"/>
              </a:rPr>
              <a:t>to</a:t>
            </a:r>
            <a:r>
              <a:rPr lang="de-DE" sz="2200" b="0" i="0" dirty="0">
                <a:effectLst/>
                <a:latin typeface="Helvetica Neue"/>
                <a:ea typeface="Helvetica Neue"/>
                <a:cs typeface="Helvetica Neue"/>
                <a:sym typeface="Helvetica Neue"/>
              </a:rPr>
              <a:t> </a:t>
            </a:r>
            <a:r>
              <a:rPr lang="de-DE" sz="2200" b="0" i="0" dirty="0" err="1">
                <a:effectLst/>
                <a:latin typeface="Helvetica Neue"/>
                <a:ea typeface="Helvetica Neue"/>
                <a:cs typeface="Helvetica Neue"/>
                <a:sym typeface="Helvetica Neue"/>
              </a:rPr>
              <a:t>the</a:t>
            </a:r>
            <a:r>
              <a:rPr lang="de-DE" sz="2200" b="0" i="0" dirty="0">
                <a:effectLst/>
                <a:latin typeface="Helvetica Neue"/>
                <a:ea typeface="Helvetica Neue"/>
                <a:cs typeface="Helvetica Neue"/>
                <a:sym typeface="Helvetica Neue"/>
              </a:rPr>
              <a:t> global </a:t>
            </a:r>
            <a:r>
              <a:rPr lang="de-DE" sz="2200" b="0" i="0" dirty="0" err="1">
                <a:effectLst/>
                <a:latin typeface="Helvetica Neue"/>
                <a:ea typeface="Helvetica Neue"/>
                <a:cs typeface="Helvetica Neue"/>
                <a:sym typeface="Helvetica Neue"/>
              </a:rPr>
              <a:t>internet</a:t>
            </a:r>
            <a:r>
              <a:rPr lang="de-DE" sz="2200" b="0" i="0" dirty="0">
                <a:effectLst/>
                <a:latin typeface="Helvetica Neue"/>
                <a:ea typeface="Helvetica Neue"/>
                <a:cs typeface="Helvetica Neue"/>
                <a:sym typeface="Helvetica Neue"/>
              </a:rPr>
              <a:t> </a:t>
            </a:r>
            <a:r>
              <a:rPr lang="de-DE" sz="2200" b="0" i="0" dirty="0" err="1">
                <a:effectLst/>
                <a:latin typeface="Helvetica Neue"/>
                <a:ea typeface="Helvetica Neue"/>
                <a:cs typeface="Helvetica Neue"/>
                <a:sym typeface="Helvetica Neue"/>
              </a:rPr>
              <a:t>even</a:t>
            </a:r>
            <a:r>
              <a:rPr lang="de-DE" sz="2200" b="0" i="0" dirty="0">
                <a:effectLst/>
                <a:latin typeface="Helvetica Neue"/>
                <a:ea typeface="Helvetica Neue"/>
                <a:cs typeface="Helvetica Neue"/>
                <a:sym typeface="Helvetica Neue"/>
              </a:rPr>
              <a:t> after </a:t>
            </a:r>
            <a:r>
              <a:rPr lang="de-DE" sz="2200" b="0" i="0" dirty="0" err="1">
                <a:effectLst/>
                <a:latin typeface="Helvetica Neue"/>
                <a:ea typeface="Helvetica Neue"/>
                <a:cs typeface="Helvetica Neue"/>
                <a:sym typeface="Helvetica Neue"/>
              </a:rPr>
              <a:t>Russian</a:t>
            </a:r>
            <a:r>
              <a:rPr lang="de-DE" sz="2200" b="0" i="0" dirty="0">
                <a:effectLst/>
                <a:latin typeface="Helvetica Neue"/>
                <a:ea typeface="Helvetica Neue"/>
                <a:cs typeface="Helvetica Neue"/>
                <a:sym typeface="Helvetica Neue"/>
              </a:rPr>
              <a:t> </a:t>
            </a:r>
            <a:r>
              <a:rPr lang="de-DE" sz="2200" b="0" i="0" dirty="0" err="1">
                <a:effectLst/>
                <a:latin typeface="Helvetica Neue"/>
                <a:ea typeface="Helvetica Neue"/>
                <a:cs typeface="Helvetica Neue"/>
                <a:sym typeface="Helvetica Neue"/>
              </a:rPr>
              <a:t>forces</a:t>
            </a:r>
            <a:r>
              <a:rPr lang="de-DE" sz="2200" b="0" i="0" dirty="0">
                <a:effectLst/>
                <a:latin typeface="Helvetica Neue"/>
                <a:ea typeface="Helvetica Neue"/>
                <a:cs typeface="Helvetica Neue"/>
                <a:sym typeface="Helvetica Neue"/>
              </a:rPr>
              <a:t> </a:t>
            </a:r>
            <a:r>
              <a:rPr lang="de-DE" sz="2200" b="0" i="0" dirty="0" err="1">
                <a:effectLst/>
                <a:latin typeface="Helvetica Neue"/>
                <a:ea typeface="Helvetica Neue"/>
                <a:cs typeface="Helvetica Neue"/>
                <a:sym typeface="Helvetica Neue"/>
              </a:rPr>
              <a:t>took</a:t>
            </a:r>
            <a:r>
              <a:rPr lang="de-DE" sz="2200" b="0" i="0" dirty="0">
                <a:effectLst/>
                <a:latin typeface="Helvetica Neue"/>
                <a:ea typeface="Helvetica Neue"/>
                <a:cs typeface="Helvetica Neue"/>
                <a:sym typeface="Helvetica Neue"/>
              </a:rPr>
              <a:t> </a:t>
            </a:r>
            <a:r>
              <a:rPr lang="de-DE" sz="2200" b="0" i="0" dirty="0" err="1">
                <a:effectLst/>
                <a:latin typeface="Helvetica Neue"/>
                <a:ea typeface="Helvetica Neue"/>
                <a:cs typeface="Helvetica Neue"/>
                <a:sym typeface="Helvetica Neue"/>
              </a:rPr>
              <a:t>control</a:t>
            </a:r>
            <a:r>
              <a:rPr lang="de-DE" sz="2200" b="0" i="0" dirty="0">
                <a:effectLst/>
                <a:latin typeface="Helvetica Neue"/>
                <a:ea typeface="Helvetica Neue"/>
                <a:cs typeface="Helvetica Neue"/>
                <a:sym typeface="Helvetica Neue"/>
              </a:rPr>
              <a:t> in March</a:t>
            </a:r>
            <a:endParaRPr lang="de-DE" dirty="0"/>
          </a:p>
        </p:txBody>
      </p:sp>
    </p:spTree>
    <p:extLst>
      <p:ext uri="{BB962C8B-B14F-4D97-AF65-F5344CB8AC3E}">
        <p14:creationId xmlns:p14="http://schemas.microsoft.com/office/powerpoint/2010/main" val="3315510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2200" b="1" i="0" dirty="0">
                <a:effectLst/>
                <a:latin typeface="Helvetica Neue"/>
                <a:ea typeface="Helvetica Neue"/>
                <a:cs typeface="Helvetica Neue"/>
                <a:sym typeface="Helvetica Neue"/>
              </a:rPr>
              <a:t>June 5</a:t>
            </a:r>
            <a:br>
              <a:rPr lang="de-DE" sz="2200" b="1" i="0" dirty="0">
                <a:effectLst/>
                <a:latin typeface="Helvetica Neue"/>
                <a:ea typeface="Helvetica Neue"/>
                <a:cs typeface="Helvetica Neue"/>
                <a:sym typeface="Helvetica Neue"/>
              </a:rPr>
            </a:br>
            <a:br>
              <a:rPr lang="de-DE" sz="2200" b="1" i="0" dirty="0">
                <a:effectLst/>
                <a:latin typeface="Helvetica Neue"/>
                <a:ea typeface="Helvetica Neue"/>
                <a:cs typeface="Helvetica Neue"/>
                <a:sym typeface="Helvetica Neue"/>
              </a:rPr>
            </a:br>
            <a:r>
              <a:rPr lang="de-DE" sz="2200" b="0" i="0" dirty="0">
                <a:effectLst/>
                <a:latin typeface="Helvetica Neue"/>
                <a:ea typeface="Helvetica Neue"/>
                <a:cs typeface="Helvetica Neue"/>
                <a:sym typeface="Helvetica Neue"/>
              </a:rPr>
              <a:t>Russia </a:t>
            </a:r>
            <a:r>
              <a:rPr lang="de-DE" sz="2200" b="0" i="0" dirty="0" err="1">
                <a:effectLst/>
                <a:latin typeface="Helvetica Neue"/>
                <a:ea typeface="Helvetica Neue"/>
                <a:cs typeface="Helvetica Neue"/>
                <a:sym typeface="Helvetica Neue"/>
              </a:rPr>
              <a:t>has</a:t>
            </a:r>
            <a:r>
              <a:rPr lang="de-DE" sz="2200" b="0" i="0" dirty="0">
                <a:effectLst/>
                <a:latin typeface="Helvetica Neue"/>
                <a:ea typeface="Helvetica Neue"/>
                <a:cs typeface="Helvetica Neue"/>
                <a:sym typeface="Helvetica Neue"/>
              </a:rPr>
              <a:t> </a:t>
            </a:r>
            <a:r>
              <a:rPr lang="de-DE" sz="2200" b="0" i="0" dirty="0" err="1">
                <a:effectLst/>
                <a:latin typeface="Helvetica Neue"/>
                <a:ea typeface="Helvetica Neue"/>
                <a:cs typeface="Helvetica Neue"/>
                <a:sym typeface="Helvetica Neue"/>
              </a:rPr>
              <a:t>only</a:t>
            </a:r>
            <a:r>
              <a:rPr lang="de-DE" sz="2200" b="0" i="0" dirty="0">
                <a:effectLst/>
                <a:latin typeface="Helvetica Neue"/>
                <a:ea typeface="Helvetica Neue"/>
                <a:cs typeface="Helvetica Neue"/>
                <a:sym typeface="Helvetica Neue"/>
              </a:rPr>
              <a:t> </a:t>
            </a:r>
            <a:r>
              <a:rPr lang="de-DE" sz="2200" b="0" i="0" dirty="0" err="1">
                <a:effectLst/>
                <a:latin typeface="Helvetica Neue"/>
                <a:ea typeface="Helvetica Neue"/>
                <a:cs typeface="Helvetica Neue"/>
                <a:sym typeface="Helvetica Neue"/>
              </a:rPr>
              <a:t>added</a:t>
            </a:r>
            <a:r>
              <a:rPr lang="de-DE" sz="2200" b="0" i="0" dirty="0">
                <a:effectLst/>
                <a:latin typeface="Helvetica Neue"/>
                <a:ea typeface="Helvetica Neue"/>
                <a:cs typeface="Helvetica Neue"/>
                <a:sym typeface="Helvetica Neue"/>
              </a:rPr>
              <a:t> </a:t>
            </a:r>
            <a:r>
              <a:rPr lang="de-DE" sz="2200" b="0" i="0" dirty="0" err="1">
                <a:effectLst/>
                <a:latin typeface="Helvetica Neue"/>
                <a:ea typeface="Helvetica Neue"/>
                <a:cs typeface="Helvetica Neue"/>
                <a:sym typeface="Helvetica Neue"/>
              </a:rPr>
              <a:t>to</a:t>
            </a:r>
            <a:r>
              <a:rPr lang="de-DE" sz="2200" b="0" i="0" dirty="0">
                <a:effectLst/>
                <a:latin typeface="Helvetica Neue"/>
                <a:ea typeface="Helvetica Neue"/>
                <a:cs typeface="Helvetica Neue"/>
                <a:sym typeface="Helvetica Neue"/>
              </a:rPr>
              <a:t> </a:t>
            </a:r>
            <a:r>
              <a:rPr lang="de-DE" sz="2200" b="0" i="0" dirty="0" err="1">
                <a:effectLst/>
                <a:latin typeface="Helvetica Neue"/>
                <a:ea typeface="Helvetica Neue"/>
                <a:cs typeface="Helvetica Neue"/>
                <a:sym typeface="Helvetica Neue"/>
              </a:rPr>
              <a:t>the</a:t>
            </a:r>
            <a:r>
              <a:rPr lang="de-DE" sz="2200" b="0" i="0" dirty="0">
                <a:effectLst/>
                <a:latin typeface="Helvetica Neue"/>
                <a:ea typeface="Helvetica Neue"/>
                <a:cs typeface="Helvetica Neue"/>
                <a:sym typeface="Helvetica Neue"/>
              </a:rPr>
              <a:t> network </a:t>
            </a:r>
            <a:r>
              <a:rPr lang="de-DE" sz="2200" b="0" i="0" dirty="0" err="1">
                <a:effectLst/>
                <a:latin typeface="Helvetica Neue"/>
                <a:ea typeface="Helvetica Neue"/>
                <a:cs typeface="Helvetica Neue"/>
                <a:sym typeface="Helvetica Neue"/>
              </a:rPr>
              <a:t>infrastructure</a:t>
            </a:r>
            <a:r>
              <a:rPr lang="de-DE" sz="2200" b="0" i="0" dirty="0">
                <a:effectLst/>
                <a:latin typeface="Helvetica Neue"/>
                <a:ea typeface="Helvetica Neue"/>
                <a:cs typeface="Helvetica Neue"/>
                <a:sym typeface="Helvetica Neue"/>
              </a:rPr>
              <a:t>, </a:t>
            </a:r>
            <a:r>
              <a:rPr lang="de-DE" sz="2200" b="0" i="0" dirty="0" err="1">
                <a:effectLst/>
                <a:latin typeface="Helvetica Neue"/>
                <a:ea typeface="Helvetica Neue"/>
                <a:cs typeface="Helvetica Neue"/>
                <a:sym typeface="Helvetica Neue"/>
              </a:rPr>
              <a:t>routing</a:t>
            </a:r>
            <a:r>
              <a:rPr lang="de-DE" sz="2200" b="0" i="0" dirty="0">
                <a:effectLst/>
                <a:latin typeface="Helvetica Neue"/>
                <a:ea typeface="Helvetica Neue"/>
                <a:cs typeface="Helvetica Neue"/>
                <a:sym typeface="Helvetica Neue"/>
              </a:rPr>
              <a:t> </a:t>
            </a:r>
            <a:r>
              <a:rPr lang="de-DE" sz="2200" b="0" i="0" dirty="0" err="1">
                <a:effectLst/>
                <a:latin typeface="Helvetica Neue"/>
                <a:ea typeface="Helvetica Neue"/>
                <a:cs typeface="Helvetica Neue"/>
                <a:sym typeface="Helvetica Neue"/>
              </a:rPr>
              <a:t>more</a:t>
            </a:r>
            <a:r>
              <a:rPr lang="de-DE" sz="2200" b="0" i="0" dirty="0">
                <a:effectLst/>
                <a:latin typeface="Helvetica Neue"/>
                <a:ea typeface="Helvetica Neue"/>
                <a:cs typeface="Helvetica Neue"/>
                <a:sym typeface="Helvetica Neue"/>
              </a:rPr>
              <a:t> </a:t>
            </a:r>
            <a:r>
              <a:rPr lang="de-DE" sz="2200" b="0" i="0" dirty="0" err="1">
                <a:effectLst/>
                <a:latin typeface="Helvetica Neue"/>
                <a:ea typeface="Helvetica Neue"/>
                <a:cs typeface="Helvetica Neue"/>
                <a:sym typeface="Helvetica Neue"/>
              </a:rPr>
              <a:t>traffic</a:t>
            </a:r>
            <a:r>
              <a:rPr lang="de-DE" sz="2200" b="0" i="0" dirty="0">
                <a:effectLst/>
                <a:latin typeface="Helvetica Neue"/>
                <a:ea typeface="Helvetica Neue"/>
                <a:cs typeface="Helvetica Neue"/>
                <a:sym typeface="Helvetica Neue"/>
              </a:rPr>
              <a:t> </a:t>
            </a:r>
            <a:r>
              <a:rPr lang="de-DE" sz="2200" b="0" i="0" dirty="0" err="1">
                <a:effectLst/>
                <a:latin typeface="Helvetica Neue"/>
                <a:ea typeface="Helvetica Neue"/>
                <a:cs typeface="Helvetica Neue"/>
                <a:sym typeface="Helvetica Neue"/>
              </a:rPr>
              <a:t>through</a:t>
            </a:r>
            <a:r>
              <a:rPr lang="de-DE" sz="2200" b="0" i="0" dirty="0">
                <a:effectLst/>
                <a:latin typeface="Helvetica Neue"/>
                <a:ea typeface="Helvetica Neue"/>
                <a:cs typeface="Helvetica Neue"/>
                <a:sym typeface="Helvetica Neue"/>
              </a:rPr>
              <a:t> Moscow </a:t>
            </a:r>
            <a:r>
              <a:rPr lang="de-DE" sz="2200" b="0" i="0" dirty="0" err="1">
                <a:effectLst/>
                <a:latin typeface="Helvetica Neue"/>
                <a:ea typeface="Helvetica Neue"/>
                <a:cs typeface="Helvetica Neue"/>
                <a:sym typeface="Helvetica Neue"/>
              </a:rPr>
              <a:t>to</a:t>
            </a:r>
            <a:r>
              <a:rPr lang="de-DE" sz="2200" b="0" i="0" dirty="0">
                <a:effectLst/>
                <a:latin typeface="Helvetica Neue"/>
                <a:ea typeface="Helvetica Neue"/>
                <a:cs typeface="Helvetica Neue"/>
                <a:sym typeface="Helvetica Neue"/>
              </a:rPr>
              <a:t> </a:t>
            </a:r>
            <a:r>
              <a:rPr lang="de-DE" sz="2200" b="0" i="0" dirty="0" err="1">
                <a:effectLst/>
                <a:latin typeface="Helvetica Neue"/>
                <a:ea typeface="Helvetica Neue"/>
                <a:cs typeface="Helvetica Neue"/>
                <a:sym typeface="Helvetica Neue"/>
              </a:rPr>
              <a:t>strengthen</a:t>
            </a:r>
            <a:r>
              <a:rPr lang="de-DE" sz="2200" b="0" i="0" dirty="0">
                <a:effectLst/>
                <a:latin typeface="Helvetica Neue"/>
                <a:ea typeface="Helvetica Neue"/>
                <a:cs typeface="Helvetica Neue"/>
                <a:sym typeface="Helvetica Neue"/>
              </a:rPr>
              <a:t> </a:t>
            </a:r>
            <a:r>
              <a:rPr lang="de-DE" sz="2200" b="0" i="0" dirty="0" err="1">
                <a:effectLst/>
                <a:latin typeface="Helvetica Neue"/>
                <a:ea typeface="Helvetica Neue"/>
                <a:cs typeface="Helvetica Neue"/>
                <a:sym typeface="Helvetica Neue"/>
              </a:rPr>
              <a:t>its</a:t>
            </a:r>
            <a:r>
              <a:rPr lang="de-DE" sz="2200" b="0" i="0" dirty="0">
                <a:effectLst/>
                <a:latin typeface="Helvetica Neue"/>
                <a:ea typeface="Helvetica Neue"/>
                <a:cs typeface="Helvetica Neue"/>
                <a:sym typeface="Helvetica Neue"/>
              </a:rPr>
              <a:t> </a:t>
            </a:r>
            <a:r>
              <a:rPr lang="de-DE" sz="2200" b="0" i="0" dirty="0" err="1">
                <a:effectLst/>
                <a:latin typeface="Helvetica Neue"/>
                <a:ea typeface="Helvetica Neue"/>
                <a:cs typeface="Helvetica Neue"/>
                <a:sym typeface="Helvetica Neue"/>
              </a:rPr>
              <a:t>control</a:t>
            </a:r>
            <a:r>
              <a:rPr lang="de-DE" sz="2200" b="0" i="0" dirty="0">
                <a:effectLst/>
                <a:latin typeface="Helvetica Neue"/>
                <a:ea typeface="Helvetica Neue"/>
                <a:cs typeface="Helvetica Neue"/>
                <a:sym typeface="Helvetica Neue"/>
              </a:rPr>
              <a:t> </a:t>
            </a:r>
            <a:r>
              <a:rPr lang="de-DE" sz="2200" b="0" i="0" dirty="0" err="1">
                <a:effectLst/>
                <a:latin typeface="Helvetica Neue"/>
                <a:ea typeface="Helvetica Neue"/>
                <a:cs typeface="Helvetica Neue"/>
                <a:sym typeface="Helvetica Neue"/>
              </a:rPr>
              <a:t>of</a:t>
            </a:r>
            <a:r>
              <a:rPr lang="de-DE" sz="2200" b="0" i="0" dirty="0">
                <a:effectLst/>
                <a:latin typeface="Helvetica Neue"/>
                <a:ea typeface="Helvetica Neue"/>
                <a:cs typeface="Helvetica Neue"/>
                <a:sym typeface="Helvetica Neue"/>
              </a:rPr>
              <a:t> </a:t>
            </a:r>
            <a:r>
              <a:rPr lang="de-DE" sz="2200" b="0" i="0" dirty="0" err="1">
                <a:effectLst/>
                <a:latin typeface="Helvetica Neue"/>
                <a:ea typeface="Helvetica Neue"/>
                <a:cs typeface="Helvetica Neue"/>
                <a:sym typeface="Helvetica Neue"/>
              </a:rPr>
              <a:t>Kherson’s</a:t>
            </a:r>
            <a:r>
              <a:rPr lang="de-DE" sz="2200" b="0" i="0" dirty="0">
                <a:effectLst/>
                <a:latin typeface="Helvetica Neue"/>
                <a:ea typeface="Helvetica Neue"/>
                <a:cs typeface="Helvetica Neue"/>
                <a:sym typeface="Helvetica Neue"/>
              </a:rPr>
              <a:t> </a:t>
            </a:r>
            <a:r>
              <a:rPr lang="de-DE" sz="2200" b="0" i="0" dirty="0" err="1">
                <a:effectLst/>
                <a:latin typeface="Helvetica Neue"/>
                <a:ea typeface="Helvetica Neue"/>
                <a:cs typeface="Helvetica Neue"/>
                <a:sym typeface="Helvetica Neue"/>
              </a:rPr>
              <a:t>internet</a:t>
            </a:r>
            <a:r>
              <a:rPr lang="de-DE" sz="2200" b="0" i="0" dirty="0">
                <a:effectLst/>
                <a:latin typeface="Helvetica Neue"/>
                <a:ea typeface="Helvetica Neue"/>
                <a:cs typeface="Helvetica Neue"/>
                <a:sym typeface="Helvetica Neue"/>
              </a:rPr>
              <a:t>.</a:t>
            </a:r>
            <a:endParaRPr lang="de-DE" dirty="0"/>
          </a:p>
        </p:txBody>
      </p:sp>
    </p:spTree>
    <p:extLst>
      <p:ext uri="{BB962C8B-B14F-4D97-AF65-F5344CB8AC3E}">
        <p14:creationId xmlns:p14="http://schemas.microsoft.com/office/powerpoint/2010/main" val="2811085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701092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t>‹Nr.›</a:t>
            </a:fld>
            <a:endParaRPr/>
          </a:p>
        </p:txBody>
      </p:sp>
      <p:sp>
        <p:nvSpPr>
          <p:cNvPr id="3" name="Picture Placeholder 2"/>
          <p:cNvSpPr>
            <a:spLocks noGrp="1"/>
          </p:cNvSpPr>
          <p:nvPr>
            <p:ph type="pic" sz="quarter" idx="10"/>
          </p:nvPr>
        </p:nvSpPr>
        <p:spPr>
          <a:xfrm>
            <a:off x="0" y="13980696"/>
            <a:ext cx="1735303" cy="1735304"/>
          </a:xfrm>
          <a:prstGeom prst="rect">
            <a:avLst/>
          </a:prstGeom>
          <a:solidFill>
            <a:schemeClr val="tx2">
              <a:lumMod val="50000"/>
            </a:schemeClr>
          </a:solidFill>
        </p:spPr>
        <p:txBody>
          <a:bodyPr anchor="ctr"/>
          <a:lstStyle>
            <a:lvl1pPr marL="0" indent="0" algn="ctr">
              <a:buNone/>
              <a:defRPr sz="2400">
                <a:solidFill>
                  <a:schemeClr val="bg2">
                    <a:lumMod val="20000"/>
                    <a:lumOff val="80000"/>
                  </a:schemeClr>
                </a:solidFill>
              </a:defRPr>
            </a:lvl1pPr>
          </a:lstStyle>
          <a:p>
            <a:endParaRPr lang="en-US"/>
          </a:p>
        </p:txBody>
      </p:sp>
      <p:sp>
        <p:nvSpPr>
          <p:cNvPr id="14" name="Picture Placeholder 13"/>
          <p:cNvSpPr>
            <a:spLocks noGrp="1"/>
          </p:cNvSpPr>
          <p:nvPr>
            <p:ph type="pic" sz="quarter" idx="11"/>
          </p:nvPr>
        </p:nvSpPr>
        <p:spPr>
          <a:xfrm>
            <a:off x="1933073" y="13980695"/>
            <a:ext cx="1525372" cy="1735304"/>
          </a:xfrm>
          <a:custGeom>
            <a:avLst/>
            <a:gdLst>
              <a:gd name="connsiteX0" fmla="*/ 1442086 w 2822993"/>
              <a:gd name="connsiteY0" fmla="*/ 0 h 3211513"/>
              <a:gd name="connsiteX1" fmla="*/ 2822993 w 2822993"/>
              <a:gd name="connsiteY1" fmla="*/ 786593 h 3211513"/>
              <a:gd name="connsiteX2" fmla="*/ 2814253 w 2822993"/>
              <a:gd name="connsiteY2" fmla="*/ 2412218 h 3211513"/>
              <a:gd name="connsiteX3" fmla="*/ 1450238 w 2822993"/>
              <a:gd name="connsiteY3" fmla="*/ 3211513 h 3211513"/>
              <a:gd name="connsiteX4" fmla="*/ 1433611 w 2822993"/>
              <a:gd name="connsiteY4" fmla="*/ 3211513 h 3211513"/>
              <a:gd name="connsiteX5" fmla="*/ 0 w 2822993"/>
              <a:gd name="connsiteY5" fmla="*/ 2403478 h 3211513"/>
              <a:gd name="connsiteX6" fmla="*/ 0 w 2822993"/>
              <a:gd name="connsiteY6" fmla="*/ 777853 h 321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993" h="3211513">
                <a:moveTo>
                  <a:pt x="1442086" y="0"/>
                </a:moveTo>
                <a:lnTo>
                  <a:pt x="2822993" y="786593"/>
                </a:lnTo>
                <a:lnTo>
                  <a:pt x="2814253" y="2412218"/>
                </a:lnTo>
                <a:lnTo>
                  <a:pt x="1450238" y="3211513"/>
                </a:lnTo>
                <a:lnTo>
                  <a:pt x="1433611" y="3211513"/>
                </a:lnTo>
                <a:lnTo>
                  <a:pt x="0" y="2403478"/>
                </a:lnTo>
                <a:lnTo>
                  <a:pt x="0" y="777853"/>
                </a:lnTo>
                <a:close/>
              </a:path>
            </a:pathLst>
          </a:custGeom>
          <a:solidFill>
            <a:schemeClr val="tx2">
              <a:lumMod val="50000"/>
            </a:schemeClr>
          </a:solidFill>
        </p:spPr>
        <p:txBody>
          <a:bodyPr wrap="square" anchor="ctr">
            <a:noAutofit/>
          </a:bodyPr>
          <a:lstStyle>
            <a:lvl1pPr marL="0" indent="0" algn="ctr">
              <a:buNone/>
              <a:defRPr sz="2400">
                <a:solidFill>
                  <a:schemeClr val="bg2">
                    <a:lumMod val="20000"/>
                    <a:lumOff val="80000"/>
                  </a:schemeClr>
                </a:solidFill>
              </a:defRPr>
            </a:lvl1pPr>
          </a:lstStyle>
          <a:p>
            <a:endParaRPr lang="en-US" dirty="0"/>
          </a:p>
        </p:txBody>
      </p:sp>
      <p:sp>
        <p:nvSpPr>
          <p:cNvPr id="15" name="Picture Placeholder 2"/>
          <p:cNvSpPr>
            <a:spLocks noGrp="1"/>
          </p:cNvSpPr>
          <p:nvPr>
            <p:ph type="pic" sz="quarter" idx="12"/>
          </p:nvPr>
        </p:nvSpPr>
        <p:spPr>
          <a:xfrm>
            <a:off x="3858127" y="13980696"/>
            <a:ext cx="1735303" cy="1735304"/>
          </a:xfrm>
          <a:prstGeom prst="rect">
            <a:avLst/>
          </a:prstGeom>
          <a:solidFill>
            <a:schemeClr val="tx2">
              <a:lumMod val="50000"/>
            </a:schemeClr>
          </a:solidFill>
        </p:spPr>
        <p:txBody>
          <a:bodyPr anchor="ctr"/>
          <a:lstStyle>
            <a:lvl1pPr marL="0" indent="0" algn="ctr">
              <a:buNone/>
              <a:defRPr sz="2400">
                <a:solidFill>
                  <a:schemeClr val="bg2">
                    <a:lumMod val="20000"/>
                    <a:lumOff val="80000"/>
                  </a:schemeClr>
                </a:solidFill>
              </a:defRPr>
            </a:lvl1pPr>
          </a:lstStyle>
          <a:p>
            <a:endParaRPr lang="en-US"/>
          </a:p>
        </p:txBody>
      </p:sp>
      <p:sp>
        <p:nvSpPr>
          <p:cNvPr id="16" name="Picture Placeholder 15"/>
          <p:cNvSpPr>
            <a:spLocks noGrp="1"/>
          </p:cNvSpPr>
          <p:nvPr>
            <p:ph type="pic" sz="quarter" idx="13"/>
          </p:nvPr>
        </p:nvSpPr>
        <p:spPr>
          <a:xfrm>
            <a:off x="5791200" y="13980695"/>
            <a:ext cx="1525372" cy="1735304"/>
          </a:xfrm>
          <a:custGeom>
            <a:avLst/>
            <a:gdLst>
              <a:gd name="connsiteX0" fmla="*/ 1442086 w 2822993"/>
              <a:gd name="connsiteY0" fmla="*/ 0 h 3211513"/>
              <a:gd name="connsiteX1" fmla="*/ 2822993 w 2822993"/>
              <a:gd name="connsiteY1" fmla="*/ 786593 h 3211513"/>
              <a:gd name="connsiteX2" fmla="*/ 2814253 w 2822993"/>
              <a:gd name="connsiteY2" fmla="*/ 2412218 h 3211513"/>
              <a:gd name="connsiteX3" fmla="*/ 1450238 w 2822993"/>
              <a:gd name="connsiteY3" fmla="*/ 3211513 h 3211513"/>
              <a:gd name="connsiteX4" fmla="*/ 1433611 w 2822993"/>
              <a:gd name="connsiteY4" fmla="*/ 3211513 h 3211513"/>
              <a:gd name="connsiteX5" fmla="*/ 0 w 2822993"/>
              <a:gd name="connsiteY5" fmla="*/ 2403478 h 3211513"/>
              <a:gd name="connsiteX6" fmla="*/ 0 w 2822993"/>
              <a:gd name="connsiteY6" fmla="*/ 777853 h 321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993" h="3211513">
                <a:moveTo>
                  <a:pt x="1442086" y="0"/>
                </a:moveTo>
                <a:lnTo>
                  <a:pt x="2822993" y="786593"/>
                </a:lnTo>
                <a:lnTo>
                  <a:pt x="2814253" y="2412218"/>
                </a:lnTo>
                <a:lnTo>
                  <a:pt x="1450238" y="3211513"/>
                </a:lnTo>
                <a:lnTo>
                  <a:pt x="1433611" y="3211513"/>
                </a:lnTo>
                <a:lnTo>
                  <a:pt x="0" y="2403478"/>
                </a:lnTo>
                <a:lnTo>
                  <a:pt x="0" y="777853"/>
                </a:lnTo>
                <a:close/>
              </a:path>
            </a:pathLst>
          </a:custGeom>
          <a:solidFill>
            <a:schemeClr val="tx2">
              <a:lumMod val="50000"/>
            </a:schemeClr>
          </a:solidFill>
        </p:spPr>
        <p:txBody>
          <a:bodyPr wrap="square" anchor="ctr">
            <a:noAutofit/>
          </a:bodyPr>
          <a:lstStyle>
            <a:lvl1pPr marL="0" indent="0" algn="ctr">
              <a:buNone/>
              <a:defRPr sz="2400">
                <a:solidFill>
                  <a:schemeClr val="bg2">
                    <a:lumMod val="20000"/>
                    <a:lumOff val="80000"/>
                  </a:schemeClr>
                </a:solidFill>
              </a:defRPr>
            </a:lvl1pPr>
          </a:lstStyle>
          <a:p>
            <a:endParaRPr lang="en-US" dirty="0"/>
          </a:p>
        </p:txBody>
      </p:sp>
      <p:sp>
        <p:nvSpPr>
          <p:cNvPr id="17" name="Picture Placeholder 2"/>
          <p:cNvSpPr>
            <a:spLocks noGrp="1"/>
          </p:cNvSpPr>
          <p:nvPr>
            <p:ph type="pic" sz="quarter" idx="14"/>
          </p:nvPr>
        </p:nvSpPr>
        <p:spPr>
          <a:xfrm>
            <a:off x="7716254" y="13980696"/>
            <a:ext cx="1735303" cy="1735304"/>
          </a:xfrm>
          <a:prstGeom prst="rect">
            <a:avLst/>
          </a:prstGeom>
          <a:solidFill>
            <a:schemeClr val="tx2">
              <a:lumMod val="50000"/>
            </a:schemeClr>
          </a:solidFill>
        </p:spPr>
        <p:txBody>
          <a:bodyPr anchor="ctr"/>
          <a:lstStyle>
            <a:lvl1pPr marL="0" indent="0" algn="ctr">
              <a:buNone/>
              <a:defRPr sz="2400">
                <a:solidFill>
                  <a:schemeClr val="bg2">
                    <a:lumMod val="20000"/>
                    <a:lumOff val="80000"/>
                  </a:schemeClr>
                </a:solidFill>
              </a:defRPr>
            </a:lvl1pPr>
          </a:lstStyle>
          <a:p>
            <a:endParaRPr lang="en-US"/>
          </a:p>
        </p:txBody>
      </p:sp>
      <p:sp>
        <p:nvSpPr>
          <p:cNvPr id="18" name="Picture Placeholder 17"/>
          <p:cNvSpPr>
            <a:spLocks noGrp="1"/>
          </p:cNvSpPr>
          <p:nvPr>
            <p:ph type="pic" sz="quarter" idx="15"/>
          </p:nvPr>
        </p:nvSpPr>
        <p:spPr>
          <a:xfrm>
            <a:off x="9649327" y="13980695"/>
            <a:ext cx="1525372" cy="1735304"/>
          </a:xfrm>
          <a:custGeom>
            <a:avLst/>
            <a:gdLst>
              <a:gd name="connsiteX0" fmla="*/ 1442086 w 2822993"/>
              <a:gd name="connsiteY0" fmla="*/ 0 h 3211513"/>
              <a:gd name="connsiteX1" fmla="*/ 2822993 w 2822993"/>
              <a:gd name="connsiteY1" fmla="*/ 786593 h 3211513"/>
              <a:gd name="connsiteX2" fmla="*/ 2814253 w 2822993"/>
              <a:gd name="connsiteY2" fmla="*/ 2412218 h 3211513"/>
              <a:gd name="connsiteX3" fmla="*/ 1450238 w 2822993"/>
              <a:gd name="connsiteY3" fmla="*/ 3211513 h 3211513"/>
              <a:gd name="connsiteX4" fmla="*/ 1433611 w 2822993"/>
              <a:gd name="connsiteY4" fmla="*/ 3211513 h 3211513"/>
              <a:gd name="connsiteX5" fmla="*/ 0 w 2822993"/>
              <a:gd name="connsiteY5" fmla="*/ 2403478 h 3211513"/>
              <a:gd name="connsiteX6" fmla="*/ 0 w 2822993"/>
              <a:gd name="connsiteY6" fmla="*/ 777853 h 321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993" h="3211513">
                <a:moveTo>
                  <a:pt x="1442086" y="0"/>
                </a:moveTo>
                <a:lnTo>
                  <a:pt x="2822993" y="786593"/>
                </a:lnTo>
                <a:lnTo>
                  <a:pt x="2814253" y="2412218"/>
                </a:lnTo>
                <a:lnTo>
                  <a:pt x="1450238" y="3211513"/>
                </a:lnTo>
                <a:lnTo>
                  <a:pt x="1433611" y="3211513"/>
                </a:lnTo>
                <a:lnTo>
                  <a:pt x="0" y="2403478"/>
                </a:lnTo>
                <a:lnTo>
                  <a:pt x="0" y="777853"/>
                </a:lnTo>
                <a:close/>
              </a:path>
            </a:pathLst>
          </a:custGeom>
          <a:solidFill>
            <a:schemeClr val="tx2">
              <a:lumMod val="50000"/>
            </a:schemeClr>
          </a:solidFill>
        </p:spPr>
        <p:txBody>
          <a:bodyPr wrap="square" anchor="ctr">
            <a:noAutofit/>
          </a:bodyPr>
          <a:lstStyle>
            <a:lvl1pPr marL="0" indent="0" algn="ctr">
              <a:buNone/>
              <a:defRPr sz="2400">
                <a:solidFill>
                  <a:schemeClr val="bg2">
                    <a:lumMod val="20000"/>
                    <a:lumOff val="80000"/>
                  </a:schemeClr>
                </a:solidFill>
              </a:defRPr>
            </a:lvl1pPr>
          </a:lstStyle>
          <a:p>
            <a:endParaRPr lang="en-US" dirty="0"/>
          </a:p>
        </p:txBody>
      </p:sp>
      <p:sp>
        <p:nvSpPr>
          <p:cNvPr id="19" name="Picture Placeholder 2"/>
          <p:cNvSpPr>
            <a:spLocks noGrp="1"/>
          </p:cNvSpPr>
          <p:nvPr>
            <p:ph type="pic" sz="quarter" idx="16"/>
          </p:nvPr>
        </p:nvSpPr>
        <p:spPr>
          <a:xfrm>
            <a:off x="11574381" y="13980696"/>
            <a:ext cx="1735303" cy="1735304"/>
          </a:xfrm>
          <a:prstGeom prst="rect">
            <a:avLst/>
          </a:prstGeom>
          <a:solidFill>
            <a:schemeClr val="tx2">
              <a:lumMod val="50000"/>
            </a:schemeClr>
          </a:solidFill>
        </p:spPr>
        <p:txBody>
          <a:bodyPr anchor="ctr"/>
          <a:lstStyle>
            <a:lvl1pPr marL="0" indent="0" algn="ctr">
              <a:buNone/>
              <a:defRPr sz="2400">
                <a:solidFill>
                  <a:schemeClr val="bg2">
                    <a:lumMod val="20000"/>
                    <a:lumOff val="80000"/>
                  </a:schemeClr>
                </a:solidFill>
              </a:defRPr>
            </a:lvl1pPr>
          </a:lstStyle>
          <a:p>
            <a:endParaRPr lang="en-US"/>
          </a:p>
        </p:txBody>
      </p:sp>
      <p:sp>
        <p:nvSpPr>
          <p:cNvPr id="20" name="Picture Placeholder 19"/>
          <p:cNvSpPr>
            <a:spLocks noGrp="1"/>
          </p:cNvSpPr>
          <p:nvPr>
            <p:ph type="pic" sz="quarter" idx="17"/>
          </p:nvPr>
        </p:nvSpPr>
        <p:spPr>
          <a:xfrm>
            <a:off x="13507454" y="13980695"/>
            <a:ext cx="1525372" cy="1735304"/>
          </a:xfrm>
          <a:custGeom>
            <a:avLst/>
            <a:gdLst>
              <a:gd name="connsiteX0" fmla="*/ 1442086 w 2822993"/>
              <a:gd name="connsiteY0" fmla="*/ 0 h 3211513"/>
              <a:gd name="connsiteX1" fmla="*/ 2822993 w 2822993"/>
              <a:gd name="connsiteY1" fmla="*/ 786593 h 3211513"/>
              <a:gd name="connsiteX2" fmla="*/ 2814253 w 2822993"/>
              <a:gd name="connsiteY2" fmla="*/ 2412218 h 3211513"/>
              <a:gd name="connsiteX3" fmla="*/ 1450238 w 2822993"/>
              <a:gd name="connsiteY3" fmla="*/ 3211513 h 3211513"/>
              <a:gd name="connsiteX4" fmla="*/ 1433611 w 2822993"/>
              <a:gd name="connsiteY4" fmla="*/ 3211513 h 3211513"/>
              <a:gd name="connsiteX5" fmla="*/ 0 w 2822993"/>
              <a:gd name="connsiteY5" fmla="*/ 2403478 h 3211513"/>
              <a:gd name="connsiteX6" fmla="*/ 0 w 2822993"/>
              <a:gd name="connsiteY6" fmla="*/ 777853 h 321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993" h="3211513">
                <a:moveTo>
                  <a:pt x="1442086" y="0"/>
                </a:moveTo>
                <a:lnTo>
                  <a:pt x="2822993" y="786593"/>
                </a:lnTo>
                <a:lnTo>
                  <a:pt x="2814253" y="2412218"/>
                </a:lnTo>
                <a:lnTo>
                  <a:pt x="1450238" y="3211513"/>
                </a:lnTo>
                <a:lnTo>
                  <a:pt x="1433611" y="3211513"/>
                </a:lnTo>
                <a:lnTo>
                  <a:pt x="0" y="2403478"/>
                </a:lnTo>
                <a:lnTo>
                  <a:pt x="0" y="777853"/>
                </a:lnTo>
                <a:close/>
              </a:path>
            </a:pathLst>
          </a:custGeom>
          <a:solidFill>
            <a:schemeClr val="tx2">
              <a:lumMod val="50000"/>
            </a:schemeClr>
          </a:solidFill>
        </p:spPr>
        <p:txBody>
          <a:bodyPr wrap="square" anchor="ctr">
            <a:noAutofit/>
          </a:bodyPr>
          <a:lstStyle>
            <a:lvl1pPr marL="0" indent="0" algn="ctr">
              <a:buNone/>
              <a:defRPr sz="2400">
                <a:solidFill>
                  <a:schemeClr val="bg2">
                    <a:lumMod val="20000"/>
                    <a:lumOff val="80000"/>
                  </a:schemeClr>
                </a:solidFill>
              </a:defRPr>
            </a:lvl1pPr>
          </a:lstStyle>
          <a:p>
            <a:endParaRPr lang="en-US" dirty="0"/>
          </a:p>
        </p:txBody>
      </p:sp>
      <p:sp>
        <p:nvSpPr>
          <p:cNvPr id="21" name="Picture Placeholder 2"/>
          <p:cNvSpPr>
            <a:spLocks noGrp="1"/>
          </p:cNvSpPr>
          <p:nvPr>
            <p:ph type="pic" sz="quarter" idx="18"/>
          </p:nvPr>
        </p:nvSpPr>
        <p:spPr>
          <a:xfrm>
            <a:off x="15432508" y="13980696"/>
            <a:ext cx="1735303" cy="1735304"/>
          </a:xfrm>
          <a:prstGeom prst="rect">
            <a:avLst/>
          </a:prstGeom>
          <a:solidFill>
            <a:schemeClr val="tx2">
              <a:lumMod val="50000"/>
            </a:schemeClr>
          </a:solidFill>
        </p:spPr>
        <p:txBody>
          <a:bodyPr anchor="ctr"/>
          <a:lstStyle>
            <a:lvl1pPr marL="0" indent="0" algn="ctr">
              <a:buNone/>
              <a:defRPr sz="2400">
                <a:solidFill>
                  <a:schemeClr val="bg2">
                    <a:lumMod val="20000"/>
                    <a:lumOff val="80000"/>
                  </a:schemeClr>
                </a:solidFill>
              </a:defRPr>
            </a:lvl1pPr>
          </a:lstStyle>
          <a:p>
            <a:endParaRPr lang="en-US"/>
          </a:p>
        </p:txBody>
      </p:sp>
      <p:sp>
        <p:nvSpPr>
          <p:cNvPr id="22" name="Picture Placeholder 21"/>
          <p:cNvSpPr>
            <a:spLocks noGrp="1"/>
          </p:cNvSpPr>
          <p:nvPr>
            <p:ph type="pic" sz="quarter" idx="19"/>
          </p:nvPr>
        </p:nvSpPr>
        <p:spPr>
          <a:xfrm>
            <a:off x="17365581" y="13980695"/>
            <a:ext cx="1525372" cy="1735304"/>
          </a:xfrm>
          <a:custGeom>
            <a:avLst/>
            <a:gdLst>
              <a:gd name="connsiteX0" fmla="*/ 1442086 w 2822993"/>
              <a:gd name="connsiteY0" fmla="*/ 0 h 3211513"/>
              <a:gd name="connsiteX1" fmla="*/ 2822993 w 2822993"/>
              <a:gd name="connsiteY1" fmla="*/ 786593 h 3211513"/>
              <a:gd name="connsiteX2" fmla="*/ 2814253 w 2822993"/>
              <a:gd name="connsiteY2" fmla="*/ 2412218 h 3211513"/>
              <a:gd name="connsiteX3" fmla="*/ 1450238 w 2822993"/>
              <a:gd name="connsiteY3" fmla="*/ 3211513 h 3211513"/>
              <a:gd name="connsiteX4" fmla="*/ 1433611 w 2822993"/>
              <a:gd name="connsiteY4" fmla="*/ 3211513 h 3211513"/>
              <a:gd name="connsiteX5" fmla="*/ 0 w 2822993"/>
              <a:gd name="connsiteY5" fmla="*/ 2403478 h 3211513"/>
              <a:gd name="connsiteX6" fmla="*/ 0 w 2822993"/>
              <a:gd name="connsiteY6" fmla="*/ 777853 h 321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993" h="3211513">
                <a:moveTo>
                  <a:pt x="1442086" y="0"/>
                </a:moveTo>
                <a:lnTo>
                  <a:pt x="2822993" y="786593"/>
                </a:lnTo>
                <a:lnTo>
                  <a:pt x="2814253" y="2412218"/>
                </a:lnTo>
                <a:lnTo>
                  <a:pt x="1450238" y="3211513"/>
                </a:lnTo>
                <a:lnTo>
                  <a:pt x="1433611" y="3211513"/>
                </a:lnTo>
                <a:lnTo>
                  <a:pt x="0" y="2403478"/>
                </a:lnTo>
                <a:lnTo>
                  <a:pt x="0" y="777853"/>
                </a:lnTo>
                <a:close/>
              </a:path>
            </a:pathLst>
          </a:custGeom>
          <a:solidFill>
            <a:schemeClr val="tx2">
              <a:lumMod val="50000"/>
            </a:schemeClr>
          </a:solidFill>
        </p:spPr>
        <p:txBody>
          <a:bodyPr wrap="square" anchor="ctr">
            <a:noAutofit/>
          </a:bodyPr>
          <a:lstStyle>
            <a:lvl1pPr marL="0" indent="0" algn="ctr">
              <a:buNone/>
              <a:defRPr sz="2400">
                <a:solidFill>
                  <a:schemeClr val="bg2">
                    <a:lumMod val="20000"/>
                    <a:lumOff val="80000"/>
                  </a:schemeClr>
                </a:solidFill>
              </a:defRPr>
            </a:lvl1pPr>
          </a:lstStyle>
          <a:p>
            <a:endParaRPr lang="en-US" dirty="0"/>
          </a:p>
        </p:txBody>
      </p:sp>
      <p:sp>
        <p:nvSpPr>
          <p:cNvPr id="23" name="Picture Placeholder 2"/>
          <p:cNvSpPr>
            <a:spLocks noGrp="1"/>
          </p:cNvSpPr>
          <p:nvPr>
            <p:ph type="pic" sz="quarter" idx="20"/>
          </p:nvPr>
        </p:nvSpPr>
        <p:spPr>
          <a:xfrm>
            <a:off x="19290635" y="13980696"/>
            <a:ext cx="1735303" cy="1735304"/>
          </a:xfrm>
          <a:prstGeom prst="rect">
            <a:avLst/>
          </a:prstGeom>
          <a:solidFill>
            <a:schemeClr val="tx2">
              <a:lumMod val="50000"/>
            </a:schemeClr>
          </a:solidFill>
        </p:spPr>
        <p:txBody>
          <a:bodyPr anchor="ctr"/>
          <a:lstStyle>
            <a:lvl1pPr marL="0" indent="0" algn="ctr">
              <a:buNone/>
              <a:defRPr sz="2400">
                <a:solidFill>
                  <a:schemeClr val="bg2">
                    <a:lumMod val="20000"/>
                    <a:lumOff val="80000"/>
                  </a:schemeClr>
                </a:solidFill>
              </a:defRPr>
            </a:lvl1pPr>
          </a:lstStyle>
          <a:p>
            <a:endParaRPr lang="en-US"/>
          </a:p>
        </p:txBody>
      </p:sp>
      <p:sp>
        <p:nvSpPr>
          <p:cNvPr id="24" name="Picture Placeholder 23"/>
          <p:cNvSpPr>
            <a:spLocks noGrp="1"/>
          </p:cNvSpPr>
          <p:nvPr>
            <p:ph type="pic" sz="quarter" idx="21"/>
          </p:nvPr>
        </p:nvSpPr>
        <p:spPr>
          <a:xfrm>
            <a:off x="21223708" y="13980695"/>
            <a:ext cx="1525372" cy="1735304"/>
          </a:xfrm>
          <a:custGeom>
            <a:avLst/>
            <a:gdLst>
              <a:gd name="connsiteX0" fmla="*/ 1442086 w 2822993"/>
              <a:gd name="connsiteY0" fmla="*/ 0 h 3211513"/>
              <a:gd name="connsiteX1" fmla="*/ 2822993 w 2822993"/>
              <a:gd name="connsiteY1" fmla="*/ 786593 h 3211513"/>
              <a:gd name="connsiteX2" fmla="*/ 2814253 w 2822993"/>
              <a:gd name="connsiteY2" fmla="*/ 2412218 h 3211513"/>
              <a:gd name="connsiteX3" fmla="*/ 1450238 w 2822993"/>
              <a:gd name="connsiteY3" fmla="*/ 3211513 h 3211513"/>
              <a:gd name="connsiteX4" fmla="*/ 1433611 w 2822993"/>
              <a:gd name="connsiteY4" fmla="*/ 3211513 h 3211513"/>
              <a:gd name="connsiteX5" fmla="*/ 0 w 2822993"/>
              <a:gd name="connsiteY5" fmla="*/ 2403478 h 3211513"/>
              <a:gd name="connsiteX6" fmla="*/ 0 w 2822993"/>
              <a:gd name="connsiteY6" fmla="*/ 777853 h 321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993" h="3211513">
                <a:moveTo>
                  <a:pt x="1442086" y="0"/>
                </a:moveTo>
                <a:lnTo>
                  <a:pt x="2822993" y="786593"/>
                </a:lnTo>
                <a:lnTo>
                  <a:pt x="2814253" y="2412218"/>
                </a:lnTo>
                <a:lnTo>
                  <a:pt x="1450238" y="3211513"/>
                </a:lnTo>
                <a:lnTo>
                  <a:pt x="1433611" y="3211513"/>
                </a:lnTo>
                <a:lnTo>
                  <a:pt x="0" y="2403478"/>
                </a:lnTo>
                <a:lnTo>
                  <a:pt x="0" y="777853"/>
                </a:lnTo>
                <a:close/>
              </a:path>
            </a:pathLst>
          </a:custGeom>
          <a:solidFill>
            <a:schemeClr val="tx2">
              <a:lumMod val="50000"/>
            </a:schemeClr>
          </a:solidFill>
        </p:spPr>
        <p:txBody>
          <a:bodyPr wrap="square" anchor="ctr">
            <a:noAutofit/>
          </a:bodyPr>
          <a:lstStyle>
            <a:lvl1pPr marL="0" indent="0" algn="ctr">
              <a:buNone/>
              <a:defRPr sz="2400">
                <a:solidFill>
                  <a:schemeClr val="bg2">
                    <a:lumMod val="20000"/>
                    <a:lumOff val="80000"/>
                  </a:schemeClr>
                </a:solidFill>
              </a:defRPr>
            </a:lvl1pPr>
          </a:lstStyle>
          <a:p>
            <a:endParaRPr lang="en-US"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9" name="Footer Placeholder 8"/>
          <p:cNvSpPr>
            <a:spLocks noGrp="1"/>
          </p:cNvSpPr>
          <p:nvPr>
            <p:ph type="ftr" sz="quarter" idx="12"/>
          </p:nvPr>
        </p:nvSpPr>
        <p:spPr/>
        <p:txBody>
          <a:bodyPr/>
          <a:lstStyle/>
          <a:p>
            <a:pPr lvl="0" algn="l"/>
            <a:r>
              <a:rPr lang="en-GB" dirty="0">
                <a:solidFill>
                  <a:schemeClr val="tx1"/>
                </a:solidFill>
              </a:rPr>
              <a:t>Insert Confidentiality Level in slide footer </a:t>
            </a:r>
          </a:p>
        </p:txBody>
      </p:sp>
      <p:sp>
        <p:nvSpPr>
          <p:cNvPr id="10" name="Slide Number Placeholder 9"/>
          <p:cNvSpPr>
            <a:spLocks noGrp="1"/>
          </p:cNvSpPr>
          <p:nvPr>
            <p:ph type="sldNum" sz="quarter" idx="13"/>
          </p:nvPr>
        </p:nvSpPr>
        <p:spPr/>
        <p:txBody>
          <a:bodyPr/>
          <a:lstStyle/>
          <a:p>
            <a:fld id="{72A83A2B-3358-44F8-83A0-4598795D8FB5}" type="slidenum">
              <a:rPr lang="en-GB" smtClean="0"/>
              <a:pPr/>
              <a:t>‹Nr.›</a:t>
            </a:fld>
            <a:endParaRPr lang="en-GB" dirty="0"/>
          </a:p>
        </p:txBody>
      </p:sp>
      <p:sp>
        <p:nvSpPr>
          <p:cNvPr id="4" name="Date Placeholder 3"/>
          <p:cNvSpPr>
            <a:spLocks noGrp="1"/>
          </p:cNvSpPr>
          <p:nvPr>
            <p:ph type="dt" sz="half" idx="14"/>
          </p:nvPr>
        </p:nvSpPr>
        <p:spPr/>
        <p:txBody>
          <a:bodyPr/>
          <a:lstStyle/>
          <a:p>
            <a:fld id="{AE7B89AC-F697-9C4E-A7D8-C177B3B47A01}" type="datetime4">
              <a:rPr lang="en-GB" smtClean="0"/>
              <a:t>21 September 2022</a:t>
            </a:fld>
            <a:endParaRPr lang="en-GB"/>
          </a:p>
        </p:txBody>
      </p:sp>
      <p:sp>
        <p:nvSpPr>
          <p:cNvPr id="12" name="Picture Placeholder 11"/>
          <p:cNvSpPr>
            <a:spLocks noGrp="1"/>
          </p:cNvSpPr>
          <p:nvPr>
            <p:ph type="pic" sz="quarter" idx="16"/>
          </p:nvPr>
        </p:nvSpPr>
        <p:spPr>
          <a:xfrm>
            <a:off x="12479868" y="2328335"/>
            <a:ext cx="11235267" cy="9609667"/>
          </a:xfrm>
          <a:solidFill>
            <a:schemeClr val="bg1">
              <a:lumMod val="95000"/>
            </a:schemeClr>
          </a:solidFill>
        </p:spPr>
        <p:txBody>
          <a:bodyPr/>
          <a:lstStyle>
            <a:lvl1pPr marL="0" indent="0">
              <a:buNone/>
              <a:defRPr/>
            </a:lvl1pPr>
          </a:lstStyle>
          <a:p>
            <a:r>
              <a:rPr lang="en-US"/>
              <a:t>Click icon to add picture</a:t>
            </a:r>
            <a:endParaRPr lang="en-GB"/>
          </a:p>
        </p:txBody>
      </p:sp>
      <p:sp>
        <p:nvSpPr>
          <p:cNvPr id="5" name="Content Placeholder 4"/>
          <p:cNvSpPr>
            <a:spLocks noGrp="1"/>
          </p:cNvSpPr>
          <p:nvPr>
            <p:ph sz="quarter" idx="17"/>
          </p:nvPr>
        </p:nvSpPr>
        <p:spPr>
          <a:xfrm>
            <a:off x="668868" y="2328335"/>
            <a:ext cx="11235267" cy="9609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02463554"/>
      </p:ext>
    </p:extLst>
  </p:cSld>
  <p:clrMapOvr>
    <a:masterClrMapping/>
  </p:clrMapOvr>
  <p:extLst>
    <p:ext uri="{DCECCB84-F9BA-43D5-87BE-67443E8EF086}">
      <p15:sldGuideLst xmlns:p15="http://schemas.microsoft.com/office/powerpoint/2012/main">
        <p15:guide id="1" pos="2812">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D2E3B"/>
        </a:solid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ripe84.ripe.net/wp-content/uploads/presentations/23-ukraine-internet.emileaben.ripe84.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peeringdb.com/advanced_search?country__in=UA&amp;reftag=ix"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hyperlink" Target="https://www.peeringdb.com/advanced_search?country__in=UA&amp;reftag=fac"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sv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51.png"/><Relationship Id="rId7"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0.jpeg"/><Relationship Id="rId5" Type="http://schemas.openxmlformats.org/officeDocument/2006/relationships/image" Target="../media/image53.png"/><Relationship Id="rId10" Type="http://schemas.openxmlformats.org/officeDocument/2006/relationships/image" Target="../media/image49.jpeg"/><Relationship Id="rId4" Type="http://schemas.openxmlformats.org/officeDocument/2006/relationships/image" Target="../media/image52.png"/><Relationship Id="rId9"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mailto:ukraine@nogalliance.org"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keepukraineconnected.org/admin/logi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ogo&#10;&#10;Description automatically generated with low confidence">
            <a:extLst>
              <a:ext uri="{FF2B5EF4-FFF2-40B4-BE49-F238E27FC236}">
                <a16:creationId xmlns:a16="http://schemas.microsoft.com/office/drawing/2014/main" id="{B75C1CB9-78A2-43EE-3C9D-6452D8ADD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358" y="-519660"/>
            <a:ext cx="20317520" cy="14398479"/>
          </a:xfrm>
          <a:prstGeom prst="rect">
            <a:avLst/>
          </a:prstGeom>
        </p:spPr>
      </p:pic>
      <p:sp>
        <p:nvSpPr>
          <p:cNvPr id="3" name="Textfeld 2">
            <a:extLst>
              <a:ext uri="{FF2B5EF4-FFF2-40B4-BE49-F238E27FC236}">
                <a16:creationId xmlns:a16="http://schemas.microsoft.com/office/drawing/2014/main" id="{B0F66BFD-E01F-3724-0222-C038F0A25512}"/>
              </a:ext>
            </a:extLst>
          </p:cNvPr>
          <p:cNvSpPr txBox="1"/>
          <p:nvPr/>
        </p:nvSpPr>
        <p:spPr>
          <a:xfrm>
            <a:off x="1859486" y="13073260"/>
            <a:ext cx="2898229" cy="642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2700" b="1" i="0" u="none" strike="noStrike" cap="none" spc="0" normalizeH="0" baseline="0" dirty="0">
                <a:ln>
                  <a:noFill/>
                </a:ln>
                <a:solidFill>
                  <a:schemeClr val="tx1">
                    <a:lumMod val="20000"/>
                    <a:lumOff val="80000"/>
                  </a:schemeClr>
                </a:solidFill>
                <a:effectLst/>
                <a:uFillTx/>
                <a:latin typeface="Lato Regular"/>
                <a:ea typeface="Lato Regular"/>
                <a:cs typeface="Lato Regular"/>
                <a:sym typeface="Lato Regular"/>
              </a:rPr>
              <a:t>#UKNOF50 </a:t>
            </a:r>
            <a:r>
              <a:rPr kumimoji="0" lang="de-DE" sz="2700" b="1" i="0" u="none" strike="noStrike" cap="none" spc="0" normalizeH="0" baseline="0" dirty="0" err="1">
                <a:ln>
                  <a:noFill/>
                </a:ln>
                <a:solidFill>
                  <a:schemeClr val="tx1">
                    <a:lumMod val="20000"/>
                    <a:lumOff val="80000"/>
                  </a:schemeClr>
                </a:solidFill>
                <a:effectLst/>
                <a:uFillTx/>
                <a:latin typeface="Lato Regular"/>
                <a:ea typeface="Lato Regular"/>
                <a:cs typeface="Lato Regular"/>
                <a:sym typeface="Lato Regular"/>
              </a:rPr>
              <a:t>by</a:t>
            </a:r>
            <a:r>
              <a:rPr lang="de-DE" b="1" dirty="0">
                <a:solidFill>
                  <a:schemeClr val="tx1">
                    <a:lumMod val="20000"/>
                    <a:lumOff val="80000"/>
                  </a:schemeClr>
                </a:solidFill>
              </a:rPr>
              <a:t> </a:t>
            </a:r>
            <a:r>
              <a:rPr kumimoji="0" lang="de-DE" sz="2700" b="1" i="0" u="none" strike="noStrike" cap="none" spc="0" normalizeH="0" baseline="0" dirty="0">
                <a:ln>
                  <a:noFill/>
                </a:ln>
                <a:solidFill>
                  <a:schemeClr val="tx1">
                    <a:lumMod val="20000"/>
                    <a:lumOff val="80000"/>
                  </a:schemeClr>
                </a:solidFill>
                <a:effectLst/>
                <a:uFillTx/>
                <a:latin typeface="Lato Regular"/>
                <a:ea typeface="Lato Regular"/>
                <a:cs typeface="Lato Regular"/>
                <a:sym typeface="Lato Regular"/>
              </a:rPr>
              <a:t>Rene</a:t>
            </a:r>
          </a:p>
        </p:txBody>
      </p:sp>
    </p:spTree>
    <p:extLst>
      <p:ext uri="{BB962C8B-B14F-4D97-AF65-F5344CB8AC3E}">
        <p14:creationId xmlns:p14="http://schemas.microsoft.com/office/powerpoint/2010/main" val="15674090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811F7EB-4AF1-975E-9CD1-7C66E9899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9672" y="0"/>
            <a:ext cx="17004656" cy="14988988"/>
          </a:xfrm>
          <a:prstGeom prst="rect">
            <a:avLst/>
          </a:prstGeom>
        </p:spPr>
      </p:pic>
      <p:sp>
        <p:nvSpPr>
          <p:cNvPr id="5" name="Textfeld 4">
            <a:extLst>
              <a:ext uri="{FF2B5EF4-FFF2-40B4-BE49-F238E27FC236}">
                <a16:creationId xmlns:a16="http://schemas.microsoft.com/office/drawing/2014/main" id="{C72EB5C3-C686-B7CD-9D3F-5BC4778D2406}"/>
              </a:ext>
            </a:extLst>
          </p:cNvPr>
          <p:cNvSpPr txBox="1"/>
          <p:nvPr/>
        </p:nvSpPr>
        <p:spPr>
          <a:xfrm>
            <a:off x="17534964" y="13196124"/>
            <a:ext cx="2689839" cy="322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de-DE" sz="1100" dirty="0">
                <a:solidFill>
                  <a:schemeClr val="tx2"/>
                </a:solidFill>
              </a:rPr>
              <a:t>Source: https://</a:t>
            </a:r>
            <a:r>
              <a:rPr lang="de-DE" sz="1100" dirty="0" err="1">
                <a:solidFill>
                  <a:schemeClr val="tx2"/>
                </a:solidFill>
              </a:rPr>
              <a:t>i.redd.it</a:t>
            </a:r>
            <a:r>
              <a:rPr lang="de-DE" sz="1100" dirty="0">
                <a:solidFill>
                  <a:schemeClr val="tx2"/>
                </a:solidFill>
              </a:rPr>
              <a:t>/9k7i4olx3zj81.jpg</a:t>
            </a:r>
            <a:endParaRPr kumimoji="0" lang="de-DE" sz="1100" b="0" i="0" u="none" strike="noStrike" cap="none" spc="0" normalizeH="0" baseline="0" dirty="0">
              <a:ln>
                <a:noFill/>
              </a:ln>
              <a:solidFill>
                <a:schemeClr val="tx2"/>
              </a:solidFill>
              <a:effectLst/>
              <a:uFillTx/>
              <a:latin typeface="Lato Regular"/>
              <a:ea typeface="Lato Regular"/>
              <a:cs typeface="Lato Regular"/>
              <a:sym typeface="Lato Regular"/>
            </a:endParaRPr>
          </a:p>
        </p:txBody>
      </p:sp>
    </p:spTree>
    <p:extLst>
      <p:ext uri="{BB962C8B-B14F-4D97-AF65-F5344CB8AC3E}">
        <p14:creationId xmlns:p14="http://schemas.microsoft.com/office/powerpoint/2010/main" val="31685315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52ABDB3-BCB6-A768-2DD4-611867004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6382" y="0"/>
            <a:ext cx="10431236" cy="14726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3676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52ABDB3-BCB6-A768-2DD4-611867004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1518" y="-8828161"/>
            <a:ext cx="19820964" cy="2798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16127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8EEDE48-86EB-F878-3DF8-18898BE8B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Textfeld 3">
            <a:extLst>
              <a:ext uri="{FF2B5EF4-FFF2-40B4-BE49-F238E27FC236}">
                <a16:creationId xmlns:a16="http://schemas.microsoft.com/office/drawing/2014/main" id="{F9388DC4-2702-0D59-6565-8CCDC754CB3A}"/>
              </a:ext>
            </a:extLst>
          </p:cNvPr>
          <p:cNvSpPr txBox="1"/>
          <p:nvPr/>
        </p:nvSpPr>
        <p:spPr>
          <a:xfrm>
            <a:off x="9501063" y="11794608"/>
            <a:ext cx="7316726" cy="334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de-DE" dirty="0">
                <a:solidFill>
                  <a:schemeClr val="tx2">
                    <a:lumMod val="10000"/>
                  </a:schemeClr>
                </a:solidFill>
              </a:rPr>
              <a:t>Source: </a:t>
            </a:r>
            <a:br>
              <a:rPr lang="de-DE" u="sng" dirty="0">
                <a:hlinkClick r:id="rId4"/>
              </a:rPr>
            </a:br>
            <a:r>
              <a:rPr lang="de-DE" u="sng" dirty="0">
                <a:hlinkClick r:id="rId4"/>
              </a:rPr>
              <a:t>Emile Aben emile.aben@ripe.net - RIPE 84</a:t>
            </a:r>
          </a:p>
          <a:p>
            <a:r>
              <a:rPr lang="de-DE" u="sng" dirty="0">
                <a:hlinkClick r:id="rId4"/>
              </a:rPr>
              <a:t>https://ripe84.ripe.net › uploads › presentations</a:t>
            </a:r>
          </a:p>
          <a:p>
            <a:br>
              <a:rPr lang="de-DE" dirty="0"/>
            </a:br>
            <a:endParaRPr lang="de-DE" dirty="0"/>
          </a:p>
          <a:p>
            <a:endParaRPr kumimoji="0" lang="de-DE" sz="2700" b="0" i="0" u="none" strike="noStrike" cap="none" spc="0" normalizeH="0" baseline="0" dirty="0">
              <a:ln>
                <a:noFill/>
              </a:ln>
              <a:solidFill>
                <a:schemeClr val="tx2">
                  <a:lumMod val="10000"/>
                </a:schemeClr>
              </a:solidFill>
              <a:effectLst/>
              <a:uFillTx/>
              <a:latin typeface="Lato Regular"/>
              <a:ea typeface="Lato Regular"/>
              <a:cs typeface="Lato Regular"/>
              <a:sym typeface="Lato Regular"/>
            </a:endParaRPr>
          </a:p>
        </p:txBody>
      </p:sp>
    </p:spTree>
    <p:extLst>
      <p:ext uri="{BB962C8B-B14F-4D97-AF65-F5344CB8AC3E}">
        <p14:creationId xmlns:p14="http://schemas.microsoft.com/office/powerpoint/2010/main" val="22342507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EC37FBC-7083-B69F-EBEA-79FE74D3BD0B}"/>
              </a:ext>
            </a:extLst>
          </p:cNvPr>
          <p:cNvPicPr>
            <a:picLocks noChangeAspect="1"/>
          </p:cNvPicPr>
          <p:nvPr/>
        </p:nvPicPr>
        <p:blipFill>
          <a:blip r:embed="rId3"/>
          <a:stretch>
            <a:fillRect/>
          </a:stretch>
        </p:blipFill>
        <p:spPr>
          <a:xfrm>
            <a:off x="5564106" y="0"/>
            <a:ext cx="13255787" cy="13728404"/>
          </a:xfrm>
          <a:prstGeom prst="rect">
            <a:avLst/>
          </a:prstGeom>
        </p:spPr>
      </p:pic>
      <p:sp>
        <p:nvSpPr>
          <p:cNvPr id="5" name="Textfeld 4">
            <a:extLst>
              <a:ext uri="{FF2B5EF4-FFF2-40B4-BE49-F238E27FC236}">
                <a16:creationId xmlns:a16="http://schemas.microsoft.com/office/drawing/2014/main" id="{C72EB5C3-C686-B7CD-9D3F-5BC4778D2406}"/>
              </a:ext>
            </a:extLst>
          </p:cNvPr>
          <p:cNvSpPr txBox="1"/>
          <p:nvPr/>
        </p:nvSpPr>
        <p:spPr>
          <a:xfrm>
            <a:off x="11385176" y="13303701"/>
            <a:ext cx="6992299" cy="322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de-DE" sz="1100" dirty="0">
                <a:solidFill>
                  <a:schemeClr val="tx2">
                    <a:lumMod val="10000"/>
                  </a:schemeClr>
                </a:solidFill>
              </a:rPr>
              <a:t>Source: https://</a:t>
            </a:r>
            <a:r>
              <a:rPr lang="de-DE" sz="1100" dirty="0" err="1">
                <a:solidFill>
                  <a:schemeClr val="tx2">
                    <a:lumMod val="10000"/>
                  </a:schemeClr>
                </a:solidFill>
              </a:rPr>
              <a:t>www.nytimes.com</a:t>
            </a:r>
            <a:r>
              <a:rPr lang="de-DE" sz="1100" dirty="0">
                <a:solidFill>
                  <a:schemeClr val="tx2">
                    <a:lumMod val="10000"/>
                  </a:schemeClr>
                </a:solidFill>
              </a:rPr>
              <a:t>/</a:t>
            </a:r>
            <a:r>
              <a:rPr lang="de-DE" sz="1100" dirty="0" err="1">
                <a:solidFill>
                  <a:schemeClr val="tx2">
                    <a:lumMod val="10000"/>
                  </a:schemeClr>
                </a:solidFill>
              </a:rPr>
              <a:t>interactive</a:t>
            </a:r>
            <a:r>
              <a:rPr lang="de-DE" sz="1100" dirty="0">
                <a:solidFill>
                  <a:schemeClr val="tx2">
                    <a:lumMod val="10000"/>
                  </a:schemeClr>
                </a:solidFill>
              </a:rPr>
              <a:t>/2022/08/09/</a:t>
            </a:r>
            <a:r>
              <a:rPr lang="de-DE" sz="1100" dirty="0" err="1">
                <a:solidFill>
                  <a:schemeClr val="tx2">
                    <a:lumMod val="10000"/>
                  </a:schemeClr>
                </a:solidFill>
              </a:rPr>
              <a:t>technology</a:t>
            </a:r>
            <a:r>
              <a:rPr lang="de-DE" sz="1100" dirty="0">
                <a:solidFill>
                  <a:schemeClr val="tx2">
                    <a:lumMod val="10000"/>
                  </a:schemeClr>
                </a:solidFill>
              </a:rPr>
              <a:t>/ukraine-internet-</a:t>
            </a:r>
            <a:r>
              <a:rPr lang="de-DE" sz="1100" dirty="0" err="1">
                <a:solidFill>
                  <a:schemeClr val="tx2">
                    <a:lumMod val="10000"/>
                  </a:schemeClr>
                </a:solidFill>
              </a:rPr>
              <a:t>russia</a:t>
            </a:r>
            <a:r>
              <a:rPr lang="de-DE" sz="1100" dirty="0">
                <a:solidFill>
                  <a:schemeClr val="tx2">
                    <a:lumMod val="10000"/>
                  </a:schemeClr>
                </a:solidFill>
              </a:rPr>
              <a:t>-</a:t>
            </a:r>
            <a:r>
              <a:rPr lang="de-DE" sz="1100" dirty="0" err="1">
                <a:solidFill>
                  <a:schemeClr val="tx2">
                    <a:lumMod val="10000"/>
                  </a:schemeClr>
                </a:solidFill>
              </a:rPr>
              <a:t>censorship.html</a:t>
            </a:r>
            <a:endParaRPr kumimoji="0" lang="de-DE" sz="1100" b="0" i="0" u="none" strike="noStrike" cap="none" spc="0" normalizeH="0" baseline="0" dirty="0">
              <a:ln>
                <a:noFill/>
              </a:ln>
              <a:solidFill>
                <a:schemeClr val="tx2">
                  <a:lumMod val="10000"/>
                </a:schemeClr>
              </a:solidFill>
              <a:effectLst/>
              <a:uFillTx/>
              <a:latin typeface="Lato Regular"/>
              <a:ea typeface="Lato Regular"/>
              <a:cs typeface="Lato Regular"/>
              <a:sym typeface="Lato Regular"/>
            </a:endParaRPr>
          </a:p>
        </p:txBody>
      </p:sp>
    </p:spTree>
    <p:extLst>
      <p:ext uri="{BB962C8B-B14F-4D97-AF65-F5344CB8AC3E}">
        <p14:creationId xmlns:p14="http://schemas.microsoft.com/office/powerpoint/2010/main" val="30160763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54D50E7-A0A8-58CE-8C3B-D0DE57EEEEB4}"/>
              </a:ext>
            </a:extLst>
          </p:cNvPr>
          <p:cNvPicPr>
            <a:picLocks noChangeAspect="1"/>
          </p:cNvPicPr>
          <p:nvPr/>
        </p:nvPicPr>
        <p:blipFill>
          <a:blip r:embed="rId3"/>
          <a:stretch>
            <a:fillRect/>
          </a:stretch>
        </p:blipFill>
        <p:spPr>
          <a:xfrm>
            <a:off x="5665693" y="30480"/>
            <a:ext cx="13081747" cy="13685520"/>
          </a:xfrm>
          <a:prstGeom prst="rect">
            <a:avLst/>
          </a:prstGeom>
        </p:spPr>
      </p:pic>
      <p:sp>
        <p:nvSpPr>
          <p:cNvPr id="5" name="Textfeld 4">
            <a:extLst>
              <a:ext uri="{FF2B5EF4-FFF2-40B4-BE49-F238E27FC236}">
                <a16:creationId xmlns:a16="http://schemas.microsoft.com/office/drawing/2014/main" id="{C72EB5C3-C686-B7CD-9D3F-5BC4778D2406}"/>
              </a:ext>
            </a:extLst>
          </p:cNvPr>
          <p:cNvSpPr txBox="1"/>
          <p:nvPr/>
        </p:nvSpPr>
        <p:spPr>
          <a:xfrm>
            <a:off x="11385176" y="13231983"/>
            <a:ext cx="6992299" cy="322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de-DE" sz="1100" dirty="0">
                <a:solidFill>
                  <a:schemeClr val="tx2">
                    <a:lumMod val="10000"/>
                  </a:schemeClr>
                </a:solidFill>
              </a:rPr>
              <a:t>Source: https://</a:t>
            </a:r>
            <a:r>
              <a:rPr lang="de-DE" sz="1100" dirty="0" err="1">
                <a:solidFill>
                  <a:schemeClr val="tx2">
                    <a:lumMod val="10000"/>
                  </a:schemeClr>
                </a:solidFill>
              </a:rPr>
              <a:t>www.nytimes.com</a:t>
            </a:r>
            <a:r>
              <a:rPr lang="de-DE" sz="1100" dirty="0">
                <a:solidFill>
                  <a:schemeClr val="tx2">
                    <a:lumMod val="10000"/>
                  </a:schemeClr>
                </a:solidFill>
              </a:rPr>
              <a:t>/</a:t>
            </a:r>
            <a:r>
              <a:rPr lang="de-DE" sz="1100" dirty="0" err="1">
                <a:solidFill>
                  <a:schemeClr val="tx2">
                    <a:lumMod val="10000"/>
                  </a:schemeClr>
                </a:solidFill>
              </a:rPr>
              <a:t>interactive</a:t>
            </a:r>
            <a:r>
              <a:rPr lang="de-DE" sz="1100" dirty="0">
                <a:solidFill>
                  <a:schemeClr val="tx2">
                    <a:lumMod val="10000"/>
                  </a:schemeClr>
                </a:solidFill>
              </a:rPr>
              <a:t>/2022/08/09/</a:t>
            </a:r>
            <a:r>
              <a:rPr lang="de-DE" sz="1100" dirty="0" err="1">
                <a:solidFill>
                  <a:schemeClr val="tx2">
                    <a:lumMod val="10000"/>
                  </a:schemeClr>
                </a:solidFill>
              </a:rPr>
              <a:t>technology</a:t>
            </a:r>
            <a:r>
              <a:rPr lang="de-DE" sz="1100" dirty="0">
                <a:solidFill>
                  <a:schemeClr val="tx2">
                    <a:lumMod val="10000"/>
                  </a:schemeClr>
                </a:solidFill>
              </a:rPr>
              <a:t>/ukraine-internet-</a:t>
            </a:r>
            <a:r>
              <a:rPr lang="de-DE" sz="1100" dirty="0" err="1">
                <a:solidFill>
                  <a:schemeClr val="tx2">
                    <a:lumMod val="10000"/>
                  </a:schemeClr>
                </a:solidFill>
              </a:rPr>
              <a:t>russia</a:t>
            </a:r>
            <a:r>
              <a:rPr lang="de-DE" sz="1100" dirty="0">
                <a:solidFill>
                  <a:schemeClr val="tx2">
                    <a:lumMod val="10000"/>
                  </a:schemeClr>
                </a:solidFill>
              </a:rPr>
              <a:t>-</a:t>
            </a:r>
            <a:r>
              <a:rPr lang="de-DE" sz="1100" dirty="0" err="1">
                <a:solidFill>
                  <a:schemeClr val="tx2">
                    <a:lumMod val="10000"/>
                  </a:schemeClr>
                </a:solidFill>
              </a:rPr>
              <a:t>censorship.html</a:t>
            </a:r>
            <a:endParaRPr kumimoji="0" lang="de-DE" sz="1100" b="0" i="0" u="none" strike="noStrike" cap="none" spc="0" normalizeH="0" baseline="0" dirty="0">
              <a:ln>
                <a:noFill/>
              </a:ln>
              <a:solidFill>
                <a:schemeClr val="tx2">
                  <a:lumMod val="10000"/>
                </a:schemeClr>
              </a:solidFill>
              <a:effectLst/>
              <a:uFillTx/>
              <a:latin typeface="Lato Regular"/>
              <a:ea typeface="Lato Regular"/>
              <a:cs typeface="Lato Regular"/>
              <a:sym typeface="Lato Regular"/>
            </a:endParaRPr>
          </a:p>
        </p:txBody>
      </p:sp>
    </p:spTree>
    <p:extLst>
      <p:ext uri="{BB962C8B-B14F-4D97-AF65-F5344CB8AC3E}">
        <p14:creationId xmlns:p14="http://schemas.microsoft.com/office/powerpoint/2010/main" val="38024262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B9F9AF0-CE2E-3CC4-D11F-D2B42449C982}"/>
              </a:ext>
            </a:extLst>
          </p:cNvPr>
          <p:cNvPicPr>
            <a:picLocks noChangeAspect="1"/>
          </p:cNvPicPr>
          <p:nvPr/>
        </p:nvPicPr>
        <p:blipFill>
          <a:blip r:embed="rId2"/>
          <a:stretch>
            <a:fillRect/>
          </a:stretch>
        </p:blipFill>
        <p:spPr>
          <a:xfrm>
            <a:off x="104220" y="0"/>
            <a:ext cx="24175560" cy="13716000"/>
          </a:xfrm>
          <a:prstGeom prst="rect">
            <a:avLst/>
          </a:prstGeom>
        </p:spPr>
      </p:pic>
      <p:sp>
        <p:nvSpPr>
          <p:cNvPr id="4" name="Textfeld 3">
            <a:extLst>
              <a:ext uri="{FF2B5EF4-FFF2-40B4-BE49-F238E27FC236}">
                <a16:creationId xmlns:a16="http://schemas.microsoft.com/office/drawing/2014/main" id="{F9388DC4-2702-0D59-6565-8CCDC754CB3A}"/>
              </a:ext>
            </a:extLst>
          </p:cNvPr>
          <p:cNvSpPr txBox="1"/>
          <p:nvPr/>
        </p:nvSpPr>
        <p:spPr>
          <a:xfrm>
            <a:off x="4540867" y="12811924"/>
            <a:ext cx="15302266" cy="642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de-DE" dirty="0">
                <a:solidFill>
                  <a:schemeClr val="tx2">
                    <a:lumMod val="10000"/>
                  </a:schemeClr>
                </a:solidFill>
              </a:rPr>
              <a:t>Source: https://</a:t>
            </a:r>
            <a:r>
              <a:rPr lang="de-DE" dirty="0" err="1">
                <a:solidFill>
                  <a:schemeClr val="tx2">
                    <a:lumMod val="10000"/>
                  </a:schemeClr>
                </a:solidFill>
              </a:rPr>
              <a:t>www-public.imtbs-tsp.eu</a:t>
            </a:r>
            <a:r>
              <a:rPr lang="de-DE" dirty="0">
                <a:solidFill>
                  <a:schemeClr val="tx2">
                    <a:lumMod val="10000"/>
                  </a:schemeClr>
                </a:solidFill>
              </a:rPr>
              <a:t>/~</a:t>
            </a:r>
            <a:r>
              <a:rPr lang="de-DE" dirty="0" err="1">
                <a:solidFill>
                  <a:schemeClr val="tx2">
                    <a:lumMod val="10000"/>
                  </a:schemeClr>
                </a:solidFill>
              </a:rPr>
              <a:t>maigron</a:t>
            </a:r>
            <a:r>
              <a:rPr lang="de-DE" dirty="0">
                <a:solidFill>
                  <a:schemeClr val="tx2">
                    <a:lumMod val="10000"/>
                  </a:schemeClr>
                </a:solidFill>
              </a:rPr>
              <a:t>/</a:t>
            </a:r>
            <a:r>
              <a:rPr lang="de-DE" dirty="0" err="1">
                <a:solidFill>
                  <a:schemeClr val="tx2">
                    <a:lumMod val="10000"/>
                  </a:schemeClr>
                </a:solidFill>
              </a:rPr>
              <a:t>RIR_Stats</a:t>
            </a:r>
            <a:r>
              <a:rPr lang="de-DE" dirty="0">
                <a:solidFill>
                  <a:schemeClr val="tx2">
                    <a:lumMod val="10000"/>
                  </a:schemeClr>
                </a:solidFill>
              </a:rPr>
              <a:t>/</a:t>
            </a:r>
            <a:r>
              <a:rPr lang="de-DE" dirty="0" err="1">
                <a:solidFill>
                  <a:schemeClr val="tx2">
                    <a:lumMod val="10000"/>
                  </a:schemeClr>
                </a:solidFill>
              </a:rPr>
              <a:t>RIPE_Allocations</a:t>
            </a:r>
            <a:r>
              <a:rPr lang="de-DE" dirty="0">
                <a:solidFill>
                  <a:schemeClr val="tx2">
                    <a:lumMod val="10000"/>
                  </a:schemeClr>
                </a:solidFill>
              </a:rPr>
              <a:t>/IPv4/</a:t>
            </a:r>
            <a:r>
              <a:rPr lang="de-DE" dirty="0" err="1">
                <a:solidFill>
                  <a:schemeClr val="tx2">
                    <a:lumMod val="10000"/>
                  </a:schemeClr>
                </a:solidFill>
              </a:rPr>
              <a:t>ByNb</a:t>
            </a:r>
            <a:r>
              <a:rPr lang="de-DE" dirty="0">
                <a:solidFill>
                  <a:schemeClr val="tx2">
                    <a:lumMod val="10000"/>
                  </a:schemeClr>
                </a:solidFill>
              </a:rPr>
              <a:t>/</a:t>
            </a:r>
            <a:r>
              <a:rPr lang="de-DE" dirty="0" err="1">
                <a:solidFill>
                  <a:schemeClr val="tx2">
                    <a:lumMod val="10000"/>
                  </a:schemeClr>
                </a:solidFill>
              </a:rPr>
              <a:t>UA.html</a:t>
            </a:r>
            <a:endParaRPr kumimoji="0" lang="de-DE" sz="2700" b="0" i="0" u="none" strike="noStrike" cap="none" spc="0" normalizeH="0" baseline="0" dirty="0">
              <a:ln>
                <a:noFill/>
              </a:ln>
              <a:solidFill>
                <a:schemeClr val="tx2">
                  <a:lumMod val="10000"/>
                </a:schemeClr>
              </a:solidFill>
              <a:effectLst/>
              <a:uFillTx/>
              <a:latin typeface="Lato Regular"/>
              <a:ea typeface="Lato Regular"/>
              <a:cs typeface="Lato Regular"/>
              <a:sym typeface="Lato Regular"/>
            </a:endParaRPr>
          </a:p>
        </p:txBody>
      </p:sp>
    </p:spTree>
    <p:extLst>
      <p:ext uri="{BB962C8B-B14F-4D97-AF65-F5344CB8AC3E}">
        <p14:creationId xmlns:p14="http://schemas.microsoft.com/office/powerpoint/2010/main" val="1411625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6CFB6B2-6B9C-59CA-8A11-38831ABEBD09}"/>
              </a:ext>
            </a:extLst>
          </p:cNvPr>
          <p:cNvPicPr>
            <a:picLocks noChangeAspect="1"/>
          </p:cNvPicPr>
          <p:nvPr/>
        </p:nvPicPr>
        <p:blipFill>
          <a:blip r:embed="rId3"/>
          <a:stretch>
            <a:fillRect/>
          </a:stretch>
        </p:blipFill>
        <p:spPr>
          <a:xfrm>
            <a:off x="0" y="-27312"/>
            <a:ext cx="24335636" cy="13743312"/>
          </a:xfrm>
          <a:prstGeom prst="rect">
            <a:avLst/>
          </a:prstGeom>
        </p:spPr>
      </p:pic>
      <p:sp>
        <p:nvSpPr>
          <p:cNvPr id="4" name="Textfeld 3">
            <a:extLst>
              <a:ext uri="{FF2B5EF4-FFF2-40B4-BE49-F238E27FC236}">
                <a16:creationId xmlns:a16="http://schemas.microsoft.com/office/drawing/2014/main" id="{F9388DC4-2702-0D59-6565-8CCDC754CB3A}"/>
              </a:ext>
            </a:extLst>
          </p:cNvPr>
          <p:cNvSpPr txBox="1"/>
          <p:nvPr/>
        </p:nvSpPr>
        <p:spPr>
          <a:xfrm>
            <a:off x="4516685" y="12911896"/>
            <a:ext cx="15302266" cy="642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de-DE" dirty="0">
                <a:solidFill>
                  <a:schemeClr val="tx2">
                    <a:lumMod val="10000"/>
                  </a:schemeClr>
                </a:solidFill>
              </a:rPr>
              <a:t>Source: https://</a:t>
            </a:r>
            <a:r>
              <a:rPr lang="de-DE" dirty="0" err="1">
                <a:solidFill>
                  <a:schemeClr val="tx2">
                    <a:lumMod val="10000"/>
                  </a:schemeClr>
                </a:solidFill>
              </a:rPr>
              <a:t>www-public.imtbs-tsp.eu</a:t>
            </a:r>
            <a:r>
              <a:rPr lang="de-DE" dirty="0">
                <a:solidFill>
                  <a:schemeClr val="tx2">
                    <a:lumMod val="10000"/>
                  </a:schemeClr>
                </a:solidFill>
              </a:rPr>
              <a:t>/~</a:t>
            </a:r>
            <a:r>
              <a:rPr lang="de-DE" dirty="0" err="1">
                <a:solidFill>
                  <a:schemeClr val="tx2">
                    <a:lumMod val="10000"/>
                  </a:schemeClr>
                </a:solidFill>
              </a:rPr>
              <a:t>maigron</a:t>
            </a:r>
            <a:r>
              <a:rPr lang="de-DE" dirty="0">
                <a:solidFill>
                  <a:schemeClr val="tx2">
                    <a:lumMod val="10000"/>
                  </a:schemeClr>
                </a:solidFill>
              </a:rPr>
              <a:t>/</a:t>
            </a:r>
            <a:r>
              <a:rPr lang="de-DE" dirty="0" err="1">
                <a:solidFill>
                  <a:schemeClr val="tx2">
                    <a:lumMod val="10000"/>
                  </a:schemeClr>
                </a:solidFill>
              </a:rPr>
              <a:t>RIR_Stats</a:t>
            </a:r>
            <a:r>
              <a:rPr lang="de-DE" dirty="0">
                <a:solidFill>
                  <a:schemeClr val="tx2">
                    <a:lumMod val="10000"/>
                  </a:schemeClr>
                </a:solidFill>
              </a:rPr>
              <a:t>/</a:t>
            </a:r>
            <a:r>
              <a:rPr lang="de-DE" dirty="0" err="1">
                <a:solidFill>
                  <a:schemeClr val="tx2">
                    <a:lumMod val="10000"/>
                  </a:schemeClr>
                </a:solidFill>
              </a:rPr>
              <a:t>RIPE_Allocations</a:t>
            </a:r>
            <a:r>
              <a:rPr lang="de-DE" dirty="0">
                <a:solidFill>
                  <a:schemeClr val="tx2">
                    <a:lumMod val="10000"/>
                  </a:schemeClr>
                </a:solidFill>
              </a:rPr>
              <a:t>/IPv6/</a:t>
            </a:r>
            <a:r>
              <a:rPr lang="de-DE" dirty="0" err="1">
                <a:solidFill>
                  <a:schemeClr val="tx2">
                    <a:lumMod val="10000"/>
                  </a:schemeClr>
                </a:solidFill>
              </a:rPr>
              <a:t>ByNb</a:t>
            </a:r>
            <a:r>
              <a:rPr lang="de-DE" dirty="0">
                <a:solidFill>
                  <a:schemeClr val="tx2">
                    <a:lumMod val="10000"/>
                  </a:schemeClr>
                </a:solidFill>
              </a:rPr>
              <a:t>/</a:t>
            </a:r>
            <a:r>
              <a:rPr lang="de-DE" dirty="0" err="1">
                <a:solidFill>
                  <a:schemeClr val="tx2">
                    <a:lumMod val="10000"/>
                  </a:schemeClr>
                </a:solidFill>
              </a:rPr>
              <a:t>UA.html</a:t>
            </a:r>
            <a:endParaRPr kumimoji="0" lang="de-DE" sz="2700" b="0" i="0" u="none" strike="noStrike" cap="none" spc="0" normalizeH="0" baseline="0" dirty="0">
              <a:ln>
                <a:noFill/>
              </a:ln>
              <a:solidFill>
                <a:schemeClr val="tx2">
                  <a:lumMod val="10000"/>
                </a:schemeClr>
              </a:solidFill>
              <a:effectLst/>
              <a:uFillTx/>
              <a:latin typeface="Lato Regular"/>
              <a:ea typeface="Lato Regular"/>
              <a:cs typeface="Lato Regular"/>
              <a:sym typeface="Lato Regular"/>
            </a:endParaRPr>
          </a:p>
        </p:txBody>
      </p:sp>
    </p:spTree>
    <p:extLst>
      <p:ext uri="{BB962C8B-B14F-4D97-AF65-F5344CB8AC3E}">
        <p14:creationId xmlns:p14="http://schemas.microsoft.com/office/powerpoint/2010/main" val="26307832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9388DC4-2702-0D59-6565-8CCDC754CB3A}"/>
              </a:ext>
            </a:extLst>
          </p:cNvPr>
          <p:cNvSpPr txBox="1"/>
          <p:nvPr/>
        </p:nvSpPr>
        <p:spPr>
          <a:xfrm>
            <a:off x="4966370" y="13073260"/>
            <a:ext cx="14451260" cy="642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de-DE" dirty="0">
                <a:solidFill>
                  <a:schemeClr val="tx2"/>
                </a:solidFill>
              </a:rPr>
              <a:t>Source:  </a:t>
            </a:r>
            <a:r>
              <a:rPr lang="de-DE" u="sng" dirty="0">
                <a:solidFill>
                  <a:srgbClr val="0000FF"/>
                </a:solidFill>
                <a:hlinkClick r:id="rId3">
                  <a:extLst>
                    <a:ext uri="{A12FA001-AC4F-418D-AE19-62706E023703}">
                      <ahyp:hlinkClr xmlns:ahyp="http://schemas.microsoft.com/office/drawing/2018/hyperlinkcolor" val="tx"/>
                    </a:ext>
                  </a:extLst>
                </a:hlinkClick>
              </a:rPr>
              <a:t>https://www.peeringdb.com/advanced_search?country__in=UA&amp;reftag</a:t>
            </a:r>
            <a:r>
              <a:rPr lang="de-DE" u="sng" dirty="0">
                <a:solidFill>
                  <a:schemeClr val="tx2"/>
                </a:solidFill>
                <a:hlinkClick r:id="rId3">
                  <a:extLst>
                    <a:ext uri="{A12FA001-AC4F-418D-AE19-62706E023703}">
                      <ahyp:hlinkClr xmlns:ahyp="http://schemas.microsoft.com/office/drawing/2018/hyperlinkcolor" val="tx"/>
                    </a:ext>
                  </a:extLst>
                </a:hlinkClick>
              </a:rPr>
              <a:t>=ix</a:t>
            </a:r>
            <a:endParaRPr kumimoji="0" lang="de-DE" sz="2700" b="0" i="0" u="none" strike="noStrike" cap="none" spc="0" normalizeH="0" baseline="0" dirty="0">
              <a:ln>
                <a:noFill/>
              </a:ln>
              <a:solidFill>
                <a:schemeClr val="tx2"/>
              </a:solidFill>
              <a:effectLst/>
              <a:uFillTx/>
              <a:latin typeface="Lato Regular"/>
              <a:ea typeface="Lato Regular"/>
              <a:cs typeface="Lato Regular"/>
              <a:sym typeface="Lato Regular"/>
            </a:endParaRPr>
          </a:p>
        </p:txBody>
      </p:sp>
      <p:sp>
        <p:nvSpPr>
          <p:cNvPr id="3" name="Textfeld 2">
            <a:extLst>
              <a:ext uri="{FF2B5EF4-FFF2-40B4-BE49-F238E27FC236}">
                <a16:creationId xmlns:a16="http://schemas.microsoft.com/office/drawing/2014/main" id="{70AF7829-2060-B5C7-F4D0-52EB1087B3A6}"/>
              </a:ext>
            </a:extLst>
          </p:cNvPr>
          <p:cNvSpPr txBox="1"/>
          <p:nvPr/>
        </p:nvSpPr>
        <p:spPr>
          <a:xfrm>
            <a:off x="0" y="0"/>
            <a:ext cx="2223245" cy="642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2700" b="0" i="0" u="none" strike="noStrike" cap="none" spc="0" normalizeH="0" baseline="0" dirty="0">
                <a:ln>
                  <a:noFill/>
                </a:ln>
                <a:solidFill>
                  <a:srgbClr val="8EA5BA"/>
                </a:solidFill>
                <a:effectLst/>
                <a:uFillTx/>
                <a:latin typeface="Lato Regular"/>
                <a:ea typeface="Lato Regular"/>
                <a:cs typeface="Lato Regular"/>
                <a:sym typeface="Lato Regular"/>
              </a:rPr>
              <a:t>IXP UA Focus</a:t>
            </a:r>
          </a:p>
        </p:txBody>
      </p:sp>
      <p:pic>
        <p:nvPicPr>
          <p:cNvPr id="5" name="Grafik 4">
            <a:extLst>
              <a:ext uri="{FF2B5EF4-FFF2-40B4-BE49-F238E27FC236}">
                <a16:creationId xmlns:a16="http://schemas.microsoft.com/office/drawing/2014/main" id="{A9509D20-40F9-C3B9-3AEC-43088B282312}"/>
              </a:ext>
            </a:extLst>
          </p:cNvPr>
          <p:cNvPicPr>
            <a:picLocks noChangeAspect="1"/>
          </p:cNvPicPr>
          <p:nvPr/>
        </p:nvPicPr>
        <p:blipFill>
          <a:blip r:embed="rId4"/>
          <a:stretch>
            <a:fillRect/>
          </a:stretch>
        </p:blipFill>
        <p:spPr>
          <a:xfrm>
            <a:off x="-27349" y="878541"/>
            <a:ext cx="24411349" cy="11945534"/>
          </a:xfrm>
          <a:prstGeom prst="rect">
            <a:avLst/>
          </a:prstGeom>
        </p:spPr>
      </p:pic>
    </p:spTree>
    <p:extLst>
      <p:ext uri="{BB962C8B-B14F-4D97-AF65-F5344CB8AC3E}">
        <p14:creationId xmlns:p14="http://schemas.microsoft.com/office/powerpoint/2010/main" val="13634626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9388DC4-2702-0D59-6565-8CCDC754CB3A}"/>
              </a:ext>
            </a:extLst>
          </p:cNvPr>
          <p:cNvSpPr txBox="1"/>
          <p:nvPr/>
        </p:nvSpPr>
        <p:spPr>
          <a:xfrm>
            <a:off x="36765" y="12263038"/>
            <a:ext cx="11760788" cy="1182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de-DE" dirty="0">
                <a:solidFill>
                  <a:schemeClr val="tx2"/>
                </a:solidFill>
              </a:rPr>
              <a:t>Source: </a:t>
            </a:r>
            <a:r>
              <a:rPr lang="de-DE" dirty="0">
                <a:solidFill>
                  <a:srgbClr val="0000FF"/>
                </a:solidFill>
                <a:hlinkClick r:id="rId3">
                  <a:extLst>
                    <a:ext uri="{A12FA001-AC4F-418D-AE19-62706E023703}">
                      <ahyp:hlinkClr xmlns:ahyp="http://schemas.microsoft.com/office/drawing/2018/hyperlinkcolor" val="tx"/>
                    </a:ext>
                  </a:extLst>
                </a:hlinkClick>
              </a:rPr>
              <a:t>https://www.peeringdb.com/advanced_search?country__in=UA&amp;reftag=</a:t>
            </a:r>
            <a:endParaRPr lang="de-DE" dirty="0">
              <a:solidFill>
                <a:schemeClr val="tx2"/>
              </a:solidFill>
            </a:endParaRPr>
          </a:p>
        </p:txBody>
      </p:sp>
      <p:sp>
        <p:nvSpPr>
          <p:cNvPr id="5" name="Textfeld 4">
            <a:extLst>
              <a:ext uri="{FF2B5EF4-FFF2-40B4-BE49-F238E27FC236}">
                <a16:creationId xmlns:a16="http://schemas.microsoft.com/office/drawing/2014/main" id="{4DF144CB-B113-4B57-CD2E-DA5DF4FD2060}"/>
              </a:ext>
            </a:extLst>
          </p:cNvPr>
          <p:cNvSpPr txBox="1"/>
          <p:nvPr/>
        </p:nvSpPr>
        <p:spPr>
          <a:xfrm>
            <a:off x="36765" y="0"/>
            <a:ext cx="3238067" cy="642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2700" b="0" i="0" u="none" strike="noStrike" cap="none" spc="0" normalizeH="0" baseline="0" dirty="0">
                <a:ln>
                  <a:noFill/>
                </a:ln>
                <a:solidFill>
                  <a:srgbClr val="8EA5BA"/>
                </a:solidFill>
                <a:effectLst/>
                <a:uFillTx/>
                <a:latin typeface="Lato Regular"/>
                <a:ea typeface="Lato Regular"/>
                <a:cs typeface="Lato Regular"/>
                <a:sym typeface="Lato Regular"/>
              </a:rPr>
              <a:t>DC UA Focus Region</a:t>
            </a:r>
          </a:p>
        </p:txBody>
      </p:sp>
      <p:pic>
        <p:nvPicPr>
          <p:cNvPr id="3" name="Grafik 2">
            <a:extLst>
              <a:ext uri="{FF2B5EF4-FFF2-40B4-BE49-F238E27FC236}">
                <a16:creationId xmlns:a16="http://schemas.microsoft.com/office/drawing/2014/main" id="{FB4D0105-FF40-3293-3367-AF28E0BC5801}"/>
              </a:ext>
            </a:extLst>
          </p:cNvPr>
          <p:cNvPicPr>
            <a:picLocks noChangeAspect="1"/>
          </p:cNvPicPr>
          <p:nvPr/>
        </p:nvPicPr>
        <p:blipFill>
          <a:blip r:embed="rId4"/>
          <a:stretch>
            <a:fillRect/>
          </a:stretch>
        </p:blipFill>
        <p:spPr>
          <a:xfrm>
            <a:off x="-2806" y="1936376"/>
            <a:ext cx="24386806" cy="9842115"/>
          </a:xfrm>
          <a:prstGeom prst="rect">
            <a:avLst/>
          </a:prstGeom>
        </p:spPr>
      </p:pic>
    </p:spTree>
    <p:extLst>
      <p:ext uri="{BB962C8B-B14F-4D97-AF65-F5344CB8AC3E}">
        <p14:creationId xmlns:p14="http://schemas.microsoft.com/office/powerpoint/2010/main" val="19136622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oday’s Science is Technology for Tomorrow. Together We Can Achieve Better Life."/>
          <p:cNvSpPr txBox="1"/>
          <p:nvPr/>
        </p:nvSpPr>
        <p:spPr>
          <a:xfrm>
            <a:off x="2692006" y="4498379"/>
            <a:ext cx="18999988" cy="471924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nSpc>
                <a:spcPct val="120000"/>
              </a:lnSpc>
              <a:defRPr sz="5600">
                <a:solidFill>
                  <a:srgbClr val="FFFFFF"/>
                </a:solidFill>
              </a:defRPr>
            </a:lvl1pPr>
          </a:lstStyle>
          <a:p>
            <a:pPr algn="ctr">
              <a:lnSpc>
                <a:spcPts val="7220"/>
              </a:lnSpc>
            </a:pPr>
            <a:r>
              <a:rPr lang="de-DE" sz="6000" b="1" dirty="0" err="1">
                <a:latin typeface="Arial" panose="020B0604020202020204" pitchFamily="34" charset="0"/>
                <a:ea typeface="Lato" panose="020F0502020204030203" pitchFamily="34" charset="0"/>
                <a:cs typeface="Arial" panose="020B0604020202020204" pitchFamily="34" charset="0"/>
              </a:rPr>
              <a:t>Our</a:t>
            </a:r>
            <a:r>
              <a:rPr lang="de-DE" sz="6000" b="1" dirty="0">
                <a:latin typeface="Arial" panose="020B0604020202020204" pitchFamily="34" charset="0"/>
                <a:ea typeface="Lato" panose="020F0502020204030203" pitchFamily="34" charset="0"/>
                <a:cs typeface="Arial" panose="020B0604020202020204" pitchFamily="34" charset="0"/>
              </a:rPr>
              <a:t> IT / Tech Community </a:t>
            </a:r>
            <a:r>
              <a:rPr lang="de-DE" sz="6000" b="1" dirty="0" err="1">
                <a:latin typeface="Arial" panose="020B0604020202020204" pitchFamily="34" charset="0"/>
                <a:ea typeface="Lato" panose="020F0502020204030203" pitchFamily="34" charset="0"/>
                <a:cs typeface="Arial" panose="020B0604020202020204" pitchFamily="34" charset="0"/>
              </a:rPr>
              <a:t>is</a:t>
            </a:r>
            <a:r>
              <a:rPr lang="de-DE" sz="6000" b="1" dirty="0">
                <a:latin typeface="Arial" panose="020B0604020202020204" pitchFamily="34" charset="0"/>
                <a:ea typeface="Lato" panose="020F0502020204030203" pitchFamily="34" charset="0"/>
                <a:cs typeface="Arial" panose="020B0604020202020204" pitchFamily="34" charset="0"/>
              </a:rPr>
              <a:t> </a:t>
            </a:r>
            <a:r>
              <a:rPr lang="de-DE" sz="6000" b="1" dirty="0" err="1">
                <a:latin typeface="Arial" panose="020B0604020202020204" pitchFamily="34" charset="0"/>
                <a:ea typeface="Lato" panose="020F0502020204030203" pitchFamily="34" charset="0"/>
                <a:cs typeface="Arial" panose="020B0604020202020204" pitchFamily="34" charset="0"/>
              </a:rPr>
              <a:t>one</a:t>
            </a:r>
            <a:r>
              <a:rPr lang="de-DE" sz="6000" b="1" dirty="0">
                <a:latin typeface="Arial" panose="020B0604020202020204" pitchFamily="34" charset="0"/>
                <a:ea typeface="Lato" panose="020F0502020204030203" pitchFamily="34" charset="0"/>
                <a:cs typeface="Arial" panose="020B0604020202020204" pitchFamily="34" charset="0"/>
              </a:rPr>
              <a:t> </a:t>
            </a:r>
            <a:r>
              <a:rPr lang="de-DE" sz="6000" b="1" dirty="0" err="1">
                <a:latin typeface="Arial" panose="020B0604020202020204" pitchFamily="34" charset="0"/>
                <a:ea typeface="Lato" panose="020F0502020204030203" pitchFamily="34" charset="0"/>
                <a:cs typeface="Arial" panose="020B0604020202020204" pitchFamily="34" charset="0"/>
              </a:rPr>
              <a:t>big</a:t>
            </a:r>
            <a:r>
              <a:rPr lang="de-DE" sz="6000" b="1" dirty="0">
                <a:latin typeface="Arial" panose="020B0604020202020204" pitchFamily="34" charset="0"/>
                <a:ea typeface="Lato" panose="020F0502020204030203" pitchFamily="34" charset="0"/>
                <a:cs typeface="Arial" panose="020B0604020202020204" pitchFamily="34" charset="0"/>
              </a:rPr>
              <a:t> </a:t>
            </a:r>
            <a:r>
              <a:rPr lang="de-DE" sz="6000" b="1" dirty="0" err="1">
                <a:latin typeface="Arial" panose="020B0604020202020204" pitchFamily="34" charset="0"/>
                <a:ea typeface="Lato" panose="020F0502020204030203" pitchFamily="34" charset="0"/>
                <a:cs typeface="Arial" panose="020B0604020202020204" pitchFamily="34" charset="0"/>
              </a:rPr>
              <a:t>family</a:t>
            </a:r>
            <a:r>
              <a:rPr lang="de-DE" sz="6000" b="1" dirty="0">
                <a:latin typeface="Arial" panose="020B0604020202020204" pitchFamily="34" charset="0"/>
                <a:ea typeface="Lato" panose="020F0502020204030203" pitchFamily="34" charset="0"/>
                <a:cs typeface="Arial" panose="020B0604020202020204" pitchFamily="34" charset="0"/>
              </a:rPr>
              <a:t>. </a:t>
            </a:r>
          </a:p>
          <a:p>
            <a:pPr algn="ctr">
              <a:lnSpc>
                <a:spcPts val="7220"/>
              </a:lnSpc>
            </a:pPr>
            <a:endParaRPr lang="de-DE" sz="6000" b="1" dirty="0">
              <a:latin typeface="Arial" panose="020B0604020202020204" pitchFamily="34" charset="0"/>
              <a:ea typeface="Lato" panose="020F0502020204030203" pitchFamily="34" charset="0"/>
              <a:cs typeface="Arial" panose="020B0604020202020204" pitchFamily="34" charset="0"/>
            </a:endParaRPr>
          </a:p>
          <a:p>
            <a:pPr algn="ctr">
              <a:lnSpc>
                <a:spcPts val="7220"/>
              </a:lnSpc>
            </a:pPr>
            <a:endParaRPr lang="de-DE" sz="6000" b="1" dirty="0">
              <a:latin typeface="Arial" panose="020B0604020202020204" pitchFamily="34" charset="0"/>
              <a:ea typeface="Lato" panose="020F0502020204030203" pitchFamily="34" charset="0"/>
              <a:cs typeface="Arial" panose="020B0604020202020204" pitchFamily="34" charset="0"/>
            </a:endParaRPr>
          </a:p>
          <a:p>
            <a:pPr algn="ctr">
              <a:lnSpc>
                <a:spcPts val="7220"/>
              </a:lnSpc>
            </a:pPr>
            <a:r>
              <a:rPr lang="de-DE" sz="6000" b="1" dirty="0" err="1">
                <a:latin typeface="Arial" panose="020B0604020202020204" pitchFamily="34" charset="0"/>
                <a:ea typeface="Lato" panose="020F0502020204030203" pitchFamily="34" charset="0"/>
                <a:cs typeface="Arial" panose="020B0604020202020204" pitchFamily="34" charset="0"/>
              </a:rPr>
              <a:t>We</a:t>
            </a:r>
            <a:r>
              <a:rPr lang="de-DE" sz="6000" b="1" dirty="0">
                <a:latin typeface="Arial" panose="020B0604020202020204" pitchFamily="34" charset="0"/>
                <a:ea typeface="Lato" panose="020F0502020204030203" pitchFamily="34" charset="0"/>
                <a:cs typeface="Arial" panose="020B0604020202020204" pitchFamily="34" charset="0"/>
              </a:rPr>
              <a:t> </a:t>
            </a:r>
            <a:r>
              <a:rPr lang="de-DE" sz="6000" b="1" dirty="0" err="1">
                <a:latin typeface="Arial" panose="020B0604020202020204" pitchFamily="34" charset="0"/>
                <a:ea typeface="Lato" panose="020F0502020204030203" pitchFamily="34" charset="0"/>
                <a:cs typeface="Arial" panose="020B0604020202020204" pitchFamily="34" charset="0"/>
              </a:rPr>
              <a:t>don't</a:t>
            </a:r>
            <a:r>
              <a:rPr lang="de-DE" sz="6000" b="1" dirty="0">
                <a:latin typeface="Arial" panose="020B0604020202020204" pitchFamily="34" charset="0"/>
                <a:ea typeface="Lato" panose="020F0502020204030203" pitchFamily="34" charset="0"/>
                <a:cs typeface="Arial" panose="020B0604020202020204" pitchFamily="34" charset="0"/>
              </a:rPr>
              <a:t> </a:t>
            </a:r>
            <a:r>
              <a:rPr lang="de-DE" sz="6000" b="1" dirty="0" err="1">
                <a:latin typeface="Arial" panose="020B0604020202020204" pitchFamily="34" charset="0"/>
                <a:ea typeface="Lato" panose="020F0502020204030203" pitchFamily="34" charset="0"/>
                <a:cs typeface="Arial" panose="020B0604020202020204" pitchFamily="34" charset="0"/>
              </a:rPr>
              <a:t>think</a:t>
            </a:r>
            <a:r>
              <a:rPr lang="de-DE" sz="6000" b="1" dirty="0">
                <a:latin typeface="Arial" panose="020B0604020202020204" pitchFamily="34" charset="0"/>
                <a:ea typeface="Lato" panose="020F0502020204030203" pitchFamily="34" charset="0"/>
                <a:cs typeface="Arial" panose="020B0604020202020204" pitchFamily="34" charset="0"/>
              </a:rPr>
              <a:t> in </a:t>
            </a:r>
            <a:r>
              <a:rPr lang="de-DE" sz="6000" b="1" dirty="0" err="1">
                <a:latin typeface="Arial" panose="020B0604020202020204" pitchFamily="34" charset="0"/>
                <a:ea typeface="Lato" panose="020F0502020204030203" pitchFamily="34" charset="0"/>
                <a:cs typeface="Arial" panose="020B0604020202020204" pitchFamily="34" charset="0"/>
              </a:rPr>
              <a:t>colors</a:t>
            </a:r>
            <a:r>
              <a:rPr lang="de-DE" sz="6000" b="1" dirty="0">
                <a:latin typeface="Arial" panose="020B0604020202020204" pitchFamily="34" charset="0"/>
                <a:ea typeface="Lato" panose="020F0502020204030203" pitchFamily="34" charset="0"/>
                <a:cs typeface="Arial" panose="020B0604020202020204" pitchFamily="34" charset="0"/>
              </a:rPr>
              <a:t>, </a:t>
            </a:r>
            <a:r>
              <a:rPr lang="de-DE" sz="6000" b="1" dirty="0" err="1">
                <a:latin typeface="Arial" panose="020B0604020202020204" pitchFamily="34" charset="0"/>
                <a:ea typeface="Lato" panose="020F0502020204030203" pitchFamily="34" charset="0"/>
                <a:cs typeface="Arial" panose="020B0604020202020204" pitchFamily="34" charset="0"/>
              </a:rPr>
              <a:t>we</a:t>
            </a:r>
            <a:r>
              <a:rPr lang="de-DE" sz="6000" b="1" dirty="0">
                <a:latin typeface="Arial" panose="020B0604020202020204" pitchFamily="34" charset="0"/>
                <a:ea typeface="Lato" panose="020F0502020204030203" pitchFamily="34" charset="0"/>
                <a:cs typeface="Arial" panose="020B0604020202020204" pitchFamily="34" charset="0"/>
              </a:rPr>
              <a:t> </a:t>
            </a:r>
            <a:r>
              <a:rPr lang="de-DE" sz="6000" b="1" dirty="0" err="1">
                <a:latin typeface="Arial" panose="020B0604020202020204" pitchFamily="34" charset="0"/>
                <a:ea typeface="Lato" panose="020F0502020204030203" pitchFamily="34" charset="0"/>
                <a:cs typeface="Arial" panose="020B0604020202020204" pitchFamily="34" charset="0"/>
              </a:rPr>
              <a:t>don't</a:t>
            </a:r>
            <a:r>
              <a:rPr lang="de-DE" sz="6000" b="1" dirty="0">
                <a:latin typeface="Arial" panose="020B0604020202020204" pitchFamily="34" charset="0"/>
                <a:ea typeface="Lato" panose="020F0502020204030203" pitchFamily="34" charset="0"/>
                <a:cs typeface="Arial" panose="020B0604020202020204" pitchFamily="34" charset="0"/>
              </a:rPr>
              <a:t> </a:t>
            </a:r>
            <a:r>
              <a:rPr lang="de-DE" sz="6000" b="1" dirty="0" err="1">
                <a:latin typeface="Arial" panose="020B0604020202020204" pitchFamily="34" charset="0"/>
                <a:ea typeface="Lato" panose="020F0502020204030203" pitchFamily="34" charset="0"/>
                <a:cs typeface="Arial" panose="020B0604020202020204" pitchFamily="34" charset="0"/>
              </a:rPr>
              <a:t>think</a:t>
            </a:r>
            <a:r>
              <a:rPr lang="de-DE" sz="6000" b="1" dirty="0">
                <a:latin typeface="Arial" panose="020B0604020202020204" pitchFamily="34" charset="0"/>
                <a:ea typeface="Lato" panose="020F0502020204030203" pitchFamily="34" charset="0"/>
                <a:cs typeface="Arial" panose="020B0604020202020204" pitchFamily="34" charset="0"/>
              </a:rPr>
              <a:t> in </a:t>
            </a:r>
            <a:r>
              <a:rPr lang="de-DE" sz="6000" b="1" dirty="0" err="1">
                <a:latin typeface="Arial" panose="020B0604020202020204" pitchFamily="34" charset="0"/>
                <a:ea typeface="Lato" panose="020F0502020204030203" pitchFamily="34" charset="0"/>
                <a:cs typeface="Arial" panose="020B0604020202020204" pitchFamily="34" charset="0"/>
              </a:rPr>
              <a:t>races</a:t>
            </a:r>
            <a:r>
              <a:rPr lang="de-DE" sz="6000" b="1" dirty="0">
                <a:latin typeface="Arial" panose="020B0604020202020204" pitchFamily="34" charset="0"/>
                <a:ea typeface="Lato" panose="020F0502020204030203" pitchFamily="34" charset="0"/>
                <a:cs typeface="Arial" panose="020B0604020202020204" pitchFamily="34" charset="0"/>
              </a:rPr>
              <a:t> </a:t>
            </a:r>
            <a:r>
              <a:rPr lang="de-DE" sz="6000" b="1" dirty="0" err="1">
                <a:latin typeface="Arial" panose="020B0604020202020204" pitchFamily="34" charset="0"/>
                <a:ea typeface="Lato" panose="020F0502020204030203" pitchFamily="34" charset="0"/>
                <a:cs typeface="Arial" panose="020B0604020202020204" pitchFamily="34" charset="0"/>
              </a:rPr>
              <a:t>or</a:t>
            </a:r>
            <a:r>
              <a:rPr lang="de-DE" sz="6000" b="1" dirty="0">
                <a:latin typeface="Arial" panose="020B0604020202020204" pitchFamily="34" charset="0"/>
                <a:ea typeface="Lato" panose="020F0502020204030203" pitchFamily="34" charset="0"/>
                <a:cs typeface="Arial" panose="020B0604020202020204" pitchFamily="34" charset="0"/>
              </a:rPr>
              <a:t> </a:t>
            </a:r>
            <a:r>
              <a:rPr lang="de-DE" sz="6000" b="1" dirty="0" err="1">
                <a:latin typeface="Arial" panose="020B0604020202020204" pitchFamily="34" charset="0"/>
                <a:ea typeface="Lato" panose="020F0502020204030203" pitchFamily="34" charset="0"/>
                <a:cs typeface="Arial" panose="020B0604020202020204" pitchFamily="34" charset="0"/>
              </a:rPr>
              <a:t>genders</a:t>
            </a:r>
            <a:r>
              <a:rPr lang="de-DE" sz="6000" b="1" dirty="0">
                <a:latin typeface="Arial" panose="020B0604020202020204" pitchFamily="34" charset="0"/>
                <a:ea typeface="Lato" panose="020F0502020204030203" pitchFamily="34" charset="0"/>
                <a:cs typeface="Arial" panose="020B0604020202020204" pitchFamily="34" charset="0"/>
              </a:rPr>
              <a:t>, </a:t>
            </a:r>
            <a:r>
              <a:rPr lang="de-DE" sz="6000" b="1" dirty="0" err="1">
                <a:latin typeface="Arial" panose="020B0604020202020204" pitchFamily="34" charset="0"/>
                <a:ea typeface="Lato" panose="020F0502020204030203" pitchFamily="34" charset="0"/>
                <a:cs typeface="Arial" panose="020B0604020202020204" pitchFamily="34" charset="0"/>
              </a:rPr>
              <a:t>we</a:t>
            </a:r>
            <a:r>
              <a:rPr lang="de-DE" sz="6000" b="1" dirty="0">
                <a:latin typeface="Arial" panose="020B0604020202020204" pitchFamily="34" charset="0"/>
                <a:ea typeface="Lato" panose="020F0502020204030203" pitchFamily="34" charset="0"/>
                <a:cs typeface="Arial" panose="020B0604020202020204" pitchFamily="34" charset="0"/>
              </a:rPr>
              <a:t> </a:t>
            </a:r>
            <a:r>
              <a:rPr lang="de-DE" sz="6000" b="1" dirty="0" err="1">
                <a:latin typeface="Arial" panose="020B0604020202020204" pitchFamily="34" charset="0"/>
                <a:ea typeface="Lato" panose="020F0502020204030203" pitchFamily="34" charset="0"/>
                <a:cs typeface="Arial" panose="020B0604020202020204" pitchFamily="34" charset="0"/>
              </a:rPr>
              <a:t>don't</a:t>
            </a:r>
            <a:r>
              <a:rPr lang="de-DE" sz="6000" b="1" dirty="0">
                <a:latin typeface="Arial" panose="020B0604020202020204" pitchFamily="34" charset="0"/>
                <a:ea typeface="Lato" panose="020F0502020204030203" pitchFamily="34" charset="0"/>
                <a:cs typeface="Arial" panose="020B0604020202020204" pitchFamily="34" charset="0"/>
              </a:rPr>
              <a:t> </a:t>
            </a:r>
            <a:r>
              <a:rPr lang="de-DE" sz="6000" b="1" dirty="0" err="1">
                <a:latin typeface="Arial" panose="020B0604020202020204" pitchFamily="34" charset="0"/>
                <a:ea typeface="Lato" panose="020F0502020204030203" pitchFamily="34" charset="0"/>
                <a:cs typeface="Arial" panose="020B0604020202020204" pitchFamily="34" charset="0"/>
              </a:rPr>
              <a:t>think</a:t>
            </a:r>
            <a:r>
              <a:rPr lang="de-DE" sz="6000" b="1" dirty="0">
                <a:latin typeface="Arial" panose="020B0604020202020204" pitchFamily="34" charset="0"/>
                <a:ea typeface="Lato" panose="020F0502020204030203" pitchFamily="34" charset="0"/>
                <a:cs typeface="Arial" panose="020B0604020202020204" pitchFamily="34" charset="0"/>
              </a:rPr>
              <a:t> in </a:t>
            </a:r>
            <a:r>
              <a:rPr lang="de-DE" sz="6000" b="1" dirty="0" err="1">
                <a:latin typeface="Arial" panose="020B0604020202020204" pitchFamily="34" charset="0"/>
                <a:ea typeface="Lato" panose="020F0502020204030203" pitchFamily="34" charset="0"/>
                <a:cs typeface="Arial" panose="020B0604020202020204" pitchFamily="34" charset="0"/>
              </a:rPr>
              <a:t>borders</a:t>
            </a:r>
            <a:r>
              <a:rPr lang="de-DE" sz="6000" b="1" dirty="0">
                <a:latin typeface="Arial" panose="020B0604020202020204" pitchFamily="34" charset="0"/>
                <a:ea typeface="Lato" panose="020F0502020204030203" pitchFamily="34" charset="0"/>
                <a:cs typeface="Arial" panose="020B0604020202020204" pitchFamily="34" charset="0"/>
              </a:rPr>
              <a:t>.</a:t>
            </a:r>
            <a:endParaRPr sz="6000" b="1" dirty="0">
              <a:latin typeface="Arial" panose="020B0604020202020204" pitchFamily="34" charset="0"/>
              <a:ea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3570760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1193397"/>
            <a:ext cx="23028069" cy="8932344"/>
          </a:xfrm>
        </p:spPr>
        <p:txBody>
          <a:bodyPr anchor="ctr"/>
          <a:lstStyle/>
          <a:p>
            <a:pPr>
              <a:lnSpc>
                <a:spcPts val="7240"/>
              </a:lnSpc>
            </a:pPr>
            <a:r>
              <a:rPr lang="en-US" sz="6000" dirty="0">
                <a:solidFill>
                  <a:srgbClr val="FFFFFF"/>
                </a:solidFill>
                <a:latin typeface="Arial" panose="020B0604020202020204" pitchFamily="34" charset="0"/>
                <a:cs typeface="Arial" panose="020B0604020202020204" pitchFamily="34" charset="0"/>
              </a:rPr>
              <a:t>Mapping Backbone Dataline</a:t>
            </a:r>
          </a:p>
        </p:txBody>
      </p:sp>
      <p:pic>
        <p:nvPicPr>
          <p:cNvPr id="3" name="Grafik 2">
            <a:extLst>
              <a:ext uri="{FF2B5EF4-FFF2-40B4-BE49-F238E27FC236}">
                <a16:creationId xmlns:a16="http://schemas.microsoft.com/office/drawing/2014/main" id="{71BD8B8F-CA30-C99E-D1B4-43605FCDFE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7185" y="3385393"/>
            <a:ext cx="13051372" cy="9249156"/>
          </a:xfrm>
          <a:prstGeom prst="rect">
            <a:avLst/>
          </a:prstGeom>
        </p:spPr>
      </p:pic>
    </p:spTree>
    <p:extLst>
      <p:ext uri="{BB962C8B-B14F-4D97-AF65-F5344CB8AC3E}">
        <p14:creationId xmlns:p14="http://schemas.microsoft.com/office/powerpoint/2010/main" val="195729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15204"/>
            <a:ext cx="24383998" cy="6324292"/>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AA709337-09E5-458F-9A31-274FF3DC6B36}"/>
              </a:ext>
            </a:extLst>
          </p:cNvPr>
          <p:cNvSpPr>
            <a:spLocks noGrp="1"/>
          </p:cNvSpPr>
          <p:nvPr>
            <p:ph type="title"/>
          </p:nvPr>
        </p:nvSpPr>
        <p:spPr/>
        <p:txBody>
          <a:bodyPr/>
          <a:lstStyle/>
          <a:p>
            <a:endParaRPr lang="de-DE"/>
          </a:p>
        </p:txBody>
      </p:sp>
      <p:pic>
        <p:nvPicPr>
          <p:cNvPr id="6" name="Grafik 5">
            <a:extLst>
              <a:ext uri="{FF2B5EF4-FFF2-40B4-BE49-F238E27FC236}">
                <a16:creationId xmlns:a16="http://schemas.microsoft.com/office/drawing/2014/main" id="{813A80D7-0152-EA28-E3AA-D0FA1ACFA17D}"/>
              </a:ext>
            </a:extLst>
          </p:cNvPr>
          <p:cNvPicPr>
            <a:picLocks noChangeAspect="1"/>
          </p:cNvPicPr>
          <p:nvPr/>
        </p:nvPicPr>
        <p:blipFill>
          <a:blip r:embed="rId3"/>
          <a:stretch>
            <a:fillRect/>
          </a:stretch>
        </p:blipFill>
        <p:spPr>
          <a:xfrm>
            <a:off x="-17165" y="0"/>
            <a:ext cx="24446446" cy="13716000"/>
          </a:xfrm>
          <a:prstGeom prst="rect">
            <a:avLst/>
          </a:prstGeom>
        </p:spPr>
      </p:pic>
    </p:spTree>
    <p:extLst>
      <p:ext uri="{BB962C8B-B14F-4D97-AF65-F5344CB8AC3E}">
        <p14:creationId xmlns:p14="http://schemas.microsoft.com/office/powerpoint/2010/main" val="394798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1193397"/>
            <a:ext cx="23028069" cy="8932344"/>
          </a:xfrm>
        </p:spPr>
        <p:txBody>
          <a:bodyPr anchor="ctr"/>
          <a:lstStyle/>
          <a:p>
            <a:pPr>
              <a:lnSpc>
                <a:spcPts val="7240"/>
              </a:lnSpc>
            </a:pPr>
            <a:r>
              <a:rPr lang="en-US" sz="6000" dirty="0">
                <a:solidFill>
                  <a:srgbClr val="FFFFFF"/>
                </a:solidFill>
                <a:latin typeface="Arial" panose="020B0604020202020204" pitchFamily="34" charset="0"/>
                <a:cs typeface="Arial" panose="020B0604020202020204" pitchFamily="34" charset="0"/>
              </a:rPr>
              <a:t>Backbone Mapping from RETN</a:t>
            </a:r>
          </a:p>
        </p:txBody>
      </p:sp>
      <p:pic>
        <p:nvPicPr>
          <p:cNvPr id="3" name="Grafik 2">
            <a:extLst>
              <a:ext uri="{FF2B5EF4-FFF2-40B4-BE49-F238E27FC236}">
                <a16:creationId xmlns:a16="http://schemas.microsoft.com/office/drawing/2014/main" id="{71BD8B8F-CA30-C99E-D1B4-43605FCDFE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7185" y="3385393"/>
            <a:ext cx="13051372" cy="9249156"/>
          </a:xfrm>
          <a:prstGeom prst="rect">
            <a:avLst/>
          </a:prstGeom>
        </p:spPr>
      </p:pic>
    </p:spTree>
    <p:extLst>
      <p:ext uri="{BB962C8B-B14F-4D97-AF65-F5344CB8AC3E}">
        <p14:creationId xmlns:p14="http://schemas.microsoft.com/office/powerpoint/2010/main" val="21498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15204"/>
            <a:ext cx="24383998" cy="6324292"/>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AA709337-09E5-458F-9A31-274FF3DC6B36}"/>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9BA2F9B1-5671-3A0C-22DE-AB1EE93C4048}"/>
              </a:ext>
            </a:extLst>
          </p:cNvPr>
          <p:cNvPicPr>
            <a:picLocks noChangeAspect="1"/>
          </p:cNvPicPr>
          <p:nvPr/>
        </p:nvPicPr>
        <p:blipFill>
          <a:blip r:embed="rId3"/>
          <a:stretch>
            <a:fillRect/>
          </a:stretch>
        </p:blipFill>
        <p:spPr>
          <a:xfrm>
            <a:off x="-162802" y="0"/>
            <a:ext cx="24517554" cy="13716000"/>
          </a:xfrm>
          <a:prstGeom prst="rect">
            <a:avLst/>
          </a:prstGeom>
        </p:spPr>
      </p:pic>
    </p:spTree>
    <p:extLst>
      <p:ext uri="{BB962C8B-B14F-4D97-AF65-F5344CB8AC3E}">
        <p14:creationId xmlns:p14="http://schemas.microsoft.com/office/powerpoint/2010/main" val="169916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oday’s Science is Technology for Tomorrow. Together We Can Achieve Better Life."/>
          <p:cNvSpPr txBox="1"/>
          <p:nvPr/>
        </p:nvSpPr>
        <p:spPr>
          <a:xfrm>
            <a:off x="484094" y="2279503"/>
            <a:ext cx="23415812" cy="915699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nSpc>
                <a:spcPct val="120000"/>
              </a:lnSpc>
              <a:defRPr sz="5600">
                <a:solidFill>
                  <a:srgbClr val="FFFFFF"/>
                </a:solidFill>
              </a:defRPr>
            </a:lvl1pPr>
          </a:lstStyle>
          <a:p>
            <a:pPr algn="ctr">
              <a:lnSpc>
                <a:spcPts val="7220"/>
              </a:lnSpc>
            </a:pPr>
            <a:r>
              <a:rPr lang="de-DE" sz="6000" b="1" dirty="0"/>
              <a:t>„</a:t>
            </a:r>
            <a:r>
              <a:rPr lang="de-DE" sz="6000" b="1" dirty="0" err="1"/>
              <a:t>They</a:t>
            </a:r>
            <a:r>
              <a:rPr lang="de-DE" sz="6000" b="1" dirty="0"/>
              <a:t> </a:t>
            </a:r>
            <a:r>
              <a:rPr lang="de-DE" sz="6000" b="1" dirty="0" err="1"/>
              <a:t>came</a:t>
            </a:r>
            <a:r>
              <a:rPr lang="de-DE" sz="6000" b="1" dirty="0"/>
              <a:t> </a:t>
            </a:r>
            <a:r>
              <a:rPr lang="de-DE" sz="6000" b="1" dirty="0" err="1"/>
              <a:t>to</a:t>
            </a:r>
            <a:r>
              <a:rPr lang="de-DE" sz="6000" b="1" dirty="0"/>
              <a:t> </a:t>
            </a:r>
            <a:r>
              <a:rPr lang="de-DE" sz="6000" b="1" dirty="0" err="1"/>
              <a:t>them</a:t>
            </a:r>
            <a:r>
              <a:rPr lang="de-DE" sz="6000" b="1" dirty="0"/>
              <a:t> and </a:t>
            </a:r>
            <a:r>
              <a:rPr lang="de-DE" sz="6000" b="1" dirty="0" err="1"/>
              <a:t>put</a:t>
            </a:r>
            <a:r>
              <a:rPr lang="de-DE" sz="6000" b="1" dirty="0"/>
              <a:t> </a:t>
            </a:r>
            <a:r>
              <a:rPr lang="de-DE" sz="6000" b="1" dirty="0" err="1"/>
              <a:t>guns</a:t>
            </a:r>
            <a:r>
              <a:rPr lang="de-DE" sz="6000" b="1" dirty="0"/>
              <a:t> </a:t>
            </a:r>
            <a:r>
              <a:rPr lang="de-DE" sz="6000" b="1" dirty="0" err="1"/>
              <a:t>to</a:t>
            </a:r>
            <a:r>
              <a:rPr lang="de-DE" sz="6000" b="1" dirty="0"/>
              <a:t> </a:t>
            </a:r>
            <a:r>
              <a:rPr lang="de-DE" sz="6000" b="1" dirty="0" err="1"/>
              <a:t>their</a:t>
            </a:r>
            <a:r>
              <a:rPr lang="de-DE" sz="6000" b="1" dirty="0"/>
              <a:t> </a:t>
            </a:r>
            <a:r>
              <a:rPr lang="de-DE" sz="6000" b="1" dirty="0" err="1"/>
              <a:t>head</a:t>
            </a:r>
            <a:r>
              <a:rPr lang="de-DE" sz="6000" b="1" dirty="0"/>
              <a:t> and just </a:t>
            </a:r>
            <a:r>
              <a:rPr lang="de-DE" sz="6000" b="1" dirty="0" err="1"/>
              <a:t>said</a:t>
            </a:r>
            <a:r>
              <a:rPr lang="de-DE" sz="6000" b="1" dirty="0"/>
              <a:t>:“</a:t>
            </a:r>
            <a:br>
              <a:rPr lang="de-DE" sz="6000" b="1" dirty="0"/>
            </a:br>
            <a:br>
              <a:rPr lang="de-DE" sz="6000" b="1" dirty="0"/>
            </a:br>
            <a:r>
              <a:rPr lang="de-DE" sz="6000" b="1" dirty="0"/>
              <a:t>„Do </a:t>
            </a:r>
            <a:r>
              <a:rPr lang="de-DE" sz="6000" b="1" dirty="0" err="1"/>
              <a:t>this</a:t>
            </a:r>
            <a:r>
              <a:rPr lang="de-DE" sz="6000" b="1" dirty="0"/>
              <a:t>“</a:t>
            </a:r>
            <a:br>
              <a:rPr lang="de-DE" sz="6000" b="1" dirty="0"/>
            </a:br>
            <a:br>
              <a:rPr lang="de-DE" sz="6000" b="1" dirty="0"/>
            </a:br>
            <a:r>
              <a:rPr lang="de-DE" sz="6000" dirty="0"/>
              <a:t> </a:t>
            </a:r>
            <a:r>
              <a:rPr lang="de-DE" sz="6000" i="1" dirty="0" err="1"/>
              <a:t>said</a:t>
            </a:r>
            <a:r>
              <a:rPr lang="de-DE" sz="6000" i="1" dirty="0"/>
              <a:t> Maxim </a:t>
            </a:r>
            <a:r>
              <a:rPr lang="de-DE" sz="6000" i="1" dirty="0" err="1"/>
              <a:t>Smelyanets</a:t>
            </a:r>
            <a:r>
              <a:rPr lang="de-DE" sz="6000" i="1" dirty="0"/>
              <a:t>, </a:t>
            </a:r>
            <a:r>
              <a:rPr lang="de-DE" sz="6000" i="1" dirty="0" err="1"/>
              <a:t>who</a:t>
            </a:r>
            <a:r>
              <a:rPr lang="de-DE" sz="6000" i="1" dirty="0"/>
              <a:t> </a:t>
            </a:r>
            <a:r>
              <a:rPr lang="de-DE" sz="6000" i="1" dirty="0" err="1"/>
              <a:t>owns</a:t>
            </a:r>
            <a:r>
              <a:rPr lang="de-DE" sz="6000" i="1" dirty="0"/>
              <a:t> an </a:t>
            </a:r>
            <a:r>
              <a:rPr lang="de-DE" sz="6000" i="1" dirty="0" err="1"/>
              <a:t>internet</a:t>
            </a:r>
            <a:r>
              <a:rPr lang="de-DE" sz="6000" i="1" dirty="0"/>
              <a:t> </a:t>
            </a:r>
            <a:r>
              <a:rPr lang="de-DE" sz="6000" i="1" dirty="0" err="1"/>
              <a:t>provider</a:t>
            </a:r>
            <a:r>
              <a:rPr lang="de-DE" sz="6000" i="1" dirty="0"/>
              <a:t> </a:t>
            </a:r>
            <a:r>
              <a:rPr lang="de-DE" sz="6000" i="1" dirty="0" err="1"/>
              <a:t>that</a:t>
            </a:r>
            <a:r>
              <a:rPr lang="de-DE" sz="6000" i="1" dirty="0"/>
              <a:t> </a:t>
            </a:r>
            <a:r>
              <a:rPr lang="de-DE" sz="6000" i="1" dirty="0" err="1"/>
              <a:t>operates</a:t>
            </a:r>
            <a:r>
              <a:rPr lang="de-DE" sz="6000" i="1" dirty="0"/>
              <a:t> in </a:t>
            </a:r>
            <a:r>
              <a:rPr lang="de-DE" sz="6000" i="1" dirty="0" err="1"/>
              <a:t>the</a:t>
            </a:r>
            <a:r>
              <a:rPr lang="de-DE" sz="6000" i="1" dirty="0"/>
              <a:t> </a:t>
            </a:r>
            <a:r>
              <a:rPr lang="de-DE" sz="6000" i="1" dirty="0" err="1"/>
              <a:t>area</a:t>
            </a:r>
            <a:r>
              <a:rPr lang="de-DE" sz="6000" i="1" dirty="0"/>
              <a:t> and </a:t>
            </a:r>
            <a:r>
              <a:rPr lang="de-DE" sz="6000" i="1" dirty="0" err="1"/>
              <a:t>is</a:t>
            </a:r>
            <a:r>
              <a:rPr lang="de-DE" sz="6000" i="1" dirty="0"/>
              <a:t> </a:t>
            </a:r>
            <a:r>
              <a:rPr lang="de-DE" sz="6000" i="1" dirty="0" err="1"/>
              <a:t>based</a:t>
            </a:r>
            <a:r>
              <a:rPr lang="de-DE" sz="6000" i="1" dirty="0"/>
              <a:t> in </a:t>
            </a:r>
            <a:r>
              <a:rPr lang="de-DE" sz="6000" i="1" dirty="0" err="1"/>
              <a:t>Kyiv</a:t>
            </a:r>
            <a:r>
              <a:rPr lang="de-DE" sz="6000" i="1" dirty="0"/>
              <a:t>. </a:t>
            </a:r>
            <a:br>
              <a:rPr lang="de-DE" sz="6000" dirty="0"/>
            </a:br>
            <a:br>
              <a:rPr lang="de-DE" sz="6000" dirty="0"/>
            </a:br>
            <a:r>
              <a:rPr lang="de-DE" sz="6000" b="1" dirty="0"/>
              <a:t>„</a:t>
            </a:r>
            <a:r>
              <a:rPr lang="de-DE" sz="6000" b="1" dirty="0" err="1"/>
              <a:t>They</a:t>
            </a:r>
            <a:r>
              <a:rPr lang="de-DE" sz="6000" b="1" dirty="0"/>
              <a:t> </a:t>
            </a:r>
            <a:r>
              <a:rPr lang="de-DE" sz="6000" b="1" dirty="0" err="1"/>
              <a:t>did</a:t>
            </a:r>
            <a:r>
              <a:rPr lang="de-DE" sz="6000" b="1" dirty="0"/>
              <a:t> </a:t>
            </a:r>
            <a:r>
              <a:rPr lang="de-DE" sz="6000" b="1" dirty="0" err="1"/>
              <a:t>that</a:t>
            </a:r>
            <a:r>
              <a:rPr lang="de-DE" sz="6000" b="1" dirty="0"/>
              <a:t> </a:t>
            </a:r>
            <a:r>
              <a:rPr lang="de-DE" sz="6000" b="1" dirty="0" err="1"/>
              <a:t>step</a:t>
            </a:r>
            <a:r>
              <a:rPr lang="de-DE" sz="6000" b="1" dirty="0"/>
              <a:t> </a:t>
            </a:r>
            <a:r>
              <a:rPr lang="de-DE" sz="6000" b="1" dirty="0" err="1"/>
              <a:t>by</a:t>
            </a:r>
            <a:r>
              <a:rPr lang="de-DE" sz="6000" b="1" dirty="0"/>
              <a:t> </a:t>
            </a:r>
            <a:r>
              <a:rPr lang="de-DE" sz="6000" b="1" dirty="0" err="1"/>
              <a:t>step</a:t>
            </a:r>
            <a:r>
              <a:rPr lang="de-DE" sz="6000" b="1" dirty="0"/>
              <a:t> </a:t>
            </a:r>
            <a:r>
              <a:rPr lang="de-DE" sz="6000" b="1" dirty="0" err="1"/>
              <a:t>for</a:t>
            </a:r>
            <a:r>
              <a:rPr lang="de-DE" sz="6000" b="1" dirty="0"/>
              <a:t> </a:t>
            </a:r>
            <a:r>
              <a:rPr lang="de-DE" sz="6000" b="1" dirty="0" err="1"/>
              <a:t>each</a:t>
            </a:r>
            <a:r>
              <a:rPr lang="de-DE" sz="6000" b="1" dirty="0"/>
              <a:t> </a:t>
            </a:r>
            <a:r>
              <a:rPr lang="de-DE" sz="6000" b="1" dirty="0" err="1"/>
              <a:t>company</a:t>
            </a:r>
            <a:r>
              <a:rPr lang="de-DE" sz="6000" b="1" dirty="0"/>
              <a:t>.“</a:t>
            </a:r>
            <a:br>
              <a:rPr lang="de-DE" dirty="0"/>
            </a:br>
            <a:br>
              <a:rPr lang="de-DE" dirty="0"/>
            </a:br>
            <a:r>
              <a:rPr lang="de-DE" sz="1800" dirty="0"/>
              <a:t>Source: https://</a:t>
            </a:r>
            <a:r>
              <a:rPr lang="de-DE" sz="1800" dirty="0" err="1"/>
              <a:t>www.nytimes.com</a:t>
            </a:r>
            <a:r>
              <a:rPr lang="de-DE" sz="1800" dirty="0"/>
              <a:t>/</a:t>
            </a:r>
            <a:r>
              <a:rPr lang="de-DE" sz="1800" dirty="0" err="1"/>
              <a:t>interactive</a:t>
            </a:r>
            <a:r>
              <a:rPr lang="de-DE" sz="1800" dirty="0"/>
              <a:t>/2022/08/09/</a:t>
            </a:r>
            <a:r>
              <a:rPr lang="de-DE" sz="1800" dirty="0" err="1"/>
              <a:t>technology</a:t>
            </a:r>
            <a:r>
              <a:rPr lang="de-DE" sz="1800" dirty="0"/>
              <a:t>/ukraine-internet-</a:t>
            </a:r>
            <a:r>
              <a:rPr lang="de-DE" sz="1800" dirty="0" err="1"/>
              <a:t>russia</a:t>
            </a:r>
            <a:r>
              <a:rPr lang="de-DE" sz="1800" dirty="0"/>
              <a:t>-</a:t>
            </a:r>
            <a:r>
              <a:rPr lang="de-DE" sz="1800" dirty="0" err="1"/>
              <a:t>censorship.html</a:t>
            </a:r>
            <a:endParaRPr sz="1800" b="1" dirty="0">
              <a:latin typeface="Arial" panose="020B0604020202020204" pitchFamily="34" charset="0"/>
              <a:ea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10886610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oday’s Science is Technology for Tomorrow. Together We Can Achieve Better Life."/>
          <p:cNvSpPr txBox="1"/>
          <p:nvPr/>
        </p:nvSpPr>
        <p:spPr>
          <a:xfrm>
            <a:off x="484094" y="1817517"/>
            <a:ext cx="23415812" cy="1008096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nSpc>
                <a:spcPct val="120000"/>
              </a:lnSpc>
              <a:defRPr sz="5600">
                <a:solidFill>
                  <a:srgbClr val="FFFFFF"/>
                </a:solidFill>
              </a:defRPr>
            </a:lvl1pPr>
          </a:lstStyle>
          <a:p>
            <a:pPr algn="ctr">
              <a:lnSpc>
                <a:spcPts val="7220"/>
              </a:lnSpc>
            </a:pPr>
            <a:r>
              <a:rPr lang="de-DE" sz="6000" b="1" dirty="0">
                <a:latin typeface="Arial" panose="020B0604020202020204" pitchFamily="34" charset="0"/>
                <a:cs typeface="Arial" panose="020B0604020202020204" pitchFamily="34" charset="0"/>
              </a:rPr>
              <a:t>„The </a:t>
            </a:r>
            <a:r>
              <a:rPr lang="de-DE" sz="6000" b="1" dirty="0" err="1">
                <a:latin typeface="Arial" panose="020B0604020202020204" pitchFamily="34" charset="0"/>
                <a:cs typeface="Arial" panose="020B0604020202020204" pitchFamily="34" charset="0"/>
              </a:rPr>
              <a:t>first</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thing</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that</a:t>
            </a:r>
            <a:r>
              <a:rPr lang="de-DE" sz="6000" b="1" dirty="0">
                <a:latin typeface="Arial" panose="020B0604020202020204" pitchFamily="34" charset="0"/>
                <a:cs typeface="Arial" panose="020B0604020202020204" pitchFamily="34" charset="0"/>
              </a:rPr>
              <a:t> an </a:t>
            </a:r>
            <a:r>
              <a:rPr lang="de-DE" sz="6000" b="1" dirty="0" err="1">
                <a:latin typeface="Arial" panose="020B0604020202020204" pitchFamily="34" charset="0"/>
                <a:cs typeface="Arial" panose="020B0604020202020204" pitchFamily="34" charset="0"/>
              </a:rPr>
              <a:t>occupier</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does</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when</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they</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come</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to</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Ukrainian</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territory</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is</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cut</a:t>
            </a:r>
            <a:r>
              <a:rPr lang="de-DE" sz="6000" b="1" dirty="0">
                <a:latin typeface="Arial" panose="020B0604020202020204" pitchFamily="34" charset="0"/>
                <a:cs typeface="Arial" panose="020B0604020202020204" pitchFamily="34" charset="0"/>
              </a:rPr>
              <a:t> off </a:t>
            </a:r>
            <a:r>
              <a:rPr lang="de-DE" sz="6000" b="1" dirty="0" err="1">
                <a:latin typeface="Arial" panose="020B0604020202020204" pitchFamily="34" charset="0"/>
                <a:cs typeface="Arial" panose="020B0604020202020204" pitchFamily="34" charset="0"/>
              </a:rPr>
              <a:t>the</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networks</a:t>
            </a:r>
            <a:r>
              <a:rPr lang="de-DE" sz="6000" b="1" dirty="0">
                <a:latin typeface="Arial" panose="020B0604020202020204" pitchFamily="34" charset="0"/>
                <a:cs typeface="Arial" panose="020B0604020202020204" pitchFamily="34" charset="0"/>
              </a:rPr>
              <a:t>“ </a:t>
            </a:r>
            <a:br>
              <a:rPr lang="de-DE" sz="6000" dirty="0">
                <a:latin typeface="Arial" panose="020B0604020202020204" pitchFamily="34" charset="0"/>
                <a:cs typeface="Arial" panose="020B0604020202020204" pitchFamily="34" charset="0"/>
              </a:rPr>
            </a:br>
            <a:br>
              <a:rPr lang="de-DE" sz="6000" dirty="0">
                <a:latin typeface="Arial" panose="020B0604020202020204" pitchFamily="34" charset="0"/>
                <a:cs typeface="Arial" panose="020B0604020202020204" pitchFamily="34" charset="0"/>
              </a:rPr>
            </a:br>
            <a:r>
              <a:rPr lang="de-DE" sz="6000" i="1" dirty="0" err="1">
                <a:latin typeface="Arial" panose="020B0604020202020204" pitchFamily="34" charset="0"/>
                <a:cs typeface="Arial" panose="020B0604020202020204" pitchFamily="34" charset="0"/>
              </a:rPr>
              <a:t>said</a:t>
            </a:r>
            <a:r>
              <a:rPr lang="de-DE" sz="6000" i="1" dirty="0">
                <a:latin typeface="Arial" panose="020B0604020202020204" pitchFamily="34" charset="0"/>
                <a:cs typeface="Arial" panose="020B0604020202020204" pitchFamily="34" charset="0"/>
              </a:rPr>
              <a:t> Stas </a:t>
            </a:r>
            <a:r>
              <a:rPr lang="de-DE" sz="6000" i="1" dirty="0" err="1">
                <a:latin typeface="Arial" panose="020B0604020202020204" pitchFamily="34" charset="0"/>
                <a:cs typeface="Arial" panose="020B0604020202020204" pitchFamily="34" charset="0"/>
              </a:rPr>
              <a:t>Prybytko</a:t>
            </a:r>
            <a:r>
              <a:rPr lang="de-DE" sz="6000" i="1" dirty="0">
                <a:latin typeface="Arial" panose="020B0604020202020204" pitchFamily="34" charset="0"/>
                <a:cs typeface="Arial" panose="020B0604020202020204" pitchFamily="34" charset="0"/>
              </a:rPr>
              <a:t>, </a:t>
            </a:r>
            <a:r>
              <a:rPr lang="de-DE" sz="6000" i="1" dirty="0" err="1">
                <a:latin typeface="Arial" panose="020B0604020202020204" pitchFamily="34" charset="0"/>
                <a:cs typeface="Arial" panose="020B0604020202020204" pitchFamily="34" charset="0"/>
              </a:rPr>
              <a:t>who</a:t>
            </a:r>
            <a:r>
              <a:rPr lang="de-DE" sz="6000" i="1" dirty="0">
                <a:latin typeface="Arial" panose="020B0604020202020204" pitchFamily="34" charset="0"/>
                <a:cs typeface="Arial" panose="020B0604020202020204" pitchFamily="34" charset="0"/>
              </a:rPr>
              <a:t> </a:t>
            </a:r>
            <a:r>
              <a:rPr lang="de-DE" sz="6000" i="1" dirty="0" err="1">
                <a:latin typeface="Arial" panose="020B0604020202020204" pitchFamily="34" charset="0"/>
                <a:cs typeface="Arial" panose="020B0604020202020204" pitchFamily="34" charset="0"/>
              </a:rPr>
              <a:t>leads</a:t>
            </a:r>
            <a:r>
              <a:rPr lang="de-DE" sz="6000" i="1" dirty="0">
                <a:latin typeface="Arial" panose="020B0604020202020204" pitchFamily="34" charset="0"/>
                <a:cs typeface="Arial" panose="020B0604020202020204" pitchFamily="34" charset="0"/>
              </a:rPr>
              <a:t> mobile </a:t>
            </a:r>
            <a:r>
              <a:rPr lang="de-DE" sz="6000" i="1" dirty="0" err="1">
                <a:latin typeface="Arial" panose="020B0604020202020204" pitchFamily="34" charset="0"/>
                <a:cs typeface="Arial" panose="020B0604020202020204" pitchFamily="34" charset="0"/>
              </a:rPr>
              <a:t>broadband</a:t>
            </a:r>
            <a:r>
              <a:rPr lang="de-DE" sz="6000" i="1" dirty="0">
                <a:latin typeface="Arial" panose="020B0604020202020204" pitchFamily="34" charset="0"/>
                <a:cs typeface="Arial" panose="020B0604020202020204" pitchFamily="34" charset="0"/>
              </a:rPr>
              <a:t> </a:t>
            </a:r>
            <a:r>
              <a:rPr lang="de-DE" sz="6000" i="1" dirty="0" err="1">
                <a:latin typeface="Arial" panose="020B0604020202020204" pitchFamily="34" charset="0"/>
                <a:cs typeface="Arial" panose="020B0604020202020204" pitchFamily="34" charset="0"/>
              </a:rPr>
              <a:t>development</a:t>
            </a:r>
            <a:r>
              <a:rPr lang="de-DE" sz="6000" i="1" dirty="0">
                <a:latin typeface="Arial" panose="020B0604020202020204" pitchFamily="34" charset="0"/>
                <a:cs typeface="Arial" panose="020B0604020202020204" pitchFamily="34" charset="0"/>
              </a:rPr>
              <a:t> in </a:t>
            </a:r>
            <a:r>
              <a:rPr lang="de-DE" sz="6000" i="1" dirty="0" err="1">
                <a:latin typeface="Arial" panose="020B0604020202020204" pitchFamily="34" charset="0"/>
                <a:cs typeface="Arial" panose="020B0604020202020204" pitchFamily="34" charset="0"/>
              </a:rPr>
              <a:t>Ukraine’s</a:t>
            </a:r>
            <a:r>
              <a:rPr lang="de-DE" sz="6000" i="1" dirty="0">
                <a:latin typeface="Arial" panose="020B0604020202020204" pitchFamily="34" charset="0"/>
                <a:cs typeface="Arial" panose="020B0604020202020204" pitchFamily="34" charset="0"/>
              </a:rPr>
              <a:t> Ministry </a:t>
            </a:r>
            <a:r>
              <a:rPr lang="de-DE" sz="6000" i="1" dirty="0" err="1">
                <a:latin typeface="Arial" panose="020B0604020202020204" pitchFamily="34" charset="0"/>
                <a:cs typeface="Arial" panose="020B0604020202020204" pitchFamily="34" charset="0"/>
              </a:rPr>
              <a:t>of</a:t>
            </a:r>
            <a:r>
              <a:rPr lang="de-DE" sz="6000" i="1" dirty="0">
                <a:latin typeface="Arial" panose="020B0604020202020204" pitchFamily="34" charset="0"/>
                <a:cs typeface="Arial" panose="020B0604020202020204" pitchFamily="34" charset="0"/>
              </a:rPr>
              <a:t> Digital Transformation. </a:t>
            </a:r>
            <a:br>
              <a:rPr lang="de-DE" sz="6000" i="1" dirty="0">
                <a:latin typeface="Arial" panose="020B0604020202020204" pitchFamily="34" charset="0"/>
                <a:cs typeface="Arial" panose="020B0604020202020204" pitchFamily="34" charset="0"/>
              </a:rPr>
            </a:br>
            <a:br>
              <a:rPr lang="de-DE" sz="6000" dirty="0">
                <a:latin typeface="Arial" panose="020B0604020202020204" pitchFamily="34" charset="0"/>
                <a:cs typeface="Arial" panose="020B0604020202020204" pitchFamily="34" charset="0"/>
              </a:rPr>
            </a:br>
            <a:r>
              <a:rPr lang="de-DE" sz="6000" b="1" dirty="0">
                <a:latin typeface="Arial" panose="020B0604020202020204" pitchFamily="34" charset="0"/>
                <a:cs typeface="Arial" panose="020B0604020202020204" pitchFamily="34" charset="0"/>
              </a:rPr>
              <a:t>„The </a:t>
            </a:r>
            <a:r>
              <a:rPr lang="de-DE" sz="6000" b="1" dirty="0" err="1">
                <a:latin typeface="Arial" panose="020B0604020202020204" pitchFamily="34" charset="0"/>
                <a:cs typeface="Arial" panose="020B0604020202020204" pitchFamily="34" charset="0"/>
              </a:rPr>
              <a:t>goal</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is</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to</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restrict</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people’s</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access</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to</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the</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internet</a:t>
            </a:r>
            <a:r>
              <a:rPr lang="de-DE" sz="6000" b="1" dirty="0">
                <a:latin typeface="Arial" panose="020B0604020202020204" pitchFamily="34" charset="0"/>
                <a:cs typeface="Arial" panose="020B0604020202020204" pitchFamily="34" charset="0"/>
              </a:rPr>
              <a:t> and block </a:t>
            </a:r>
            <a:r>
              <a:rPr lang="de-DE" sz="6000" b="1" dirty="0" err="1">
                <a:latin typeface="Arial" panose="020B0604020202020204" pitchFamily="34" charset="0"/>
                <a:cs typeface="Arial" panose="020B0604020202020204" pitchFamily="34" charset="0"/>
              </a:rPr>
              <a:t>them</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from</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communicating</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with</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their</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families</a:t>
            </a:r>
            <a:r>
              <a:rPr lang="de-DE" sz="6000" b="1" dirty="0">
                <a:latin typeface="Arial" panose="020B0604020202020204" pitchFamily="34" charset="0"/>
                <a:cs typeface="Arial" panose="020B0604020202020204" pitchFamily="34" charset="0"/>
              </a:rPr>
              <a:t> in </a:t>
            </a:r>
            <a:r>
              <a:rPr lang="de-DE" sz="6000" b="1" dirty="0" err="1">
                <a:latin typeface="Arial" panose="020B0604020202020204" pitchFamily="34" charset="0"/>
                <a:cs typeface="Arial" panose="020B0604020202020204" pitchFamily="34" charset="0"/>
              </a:rPr>
              <a:t>other</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cities</a:t>
            </a:r>
            <a:r>
              <a:rPr lang="de-DE" sz="6000" b="1" dirty="0">
                <a:latin typeface="Arial" panose="020B0604020202020204" pitchFamily="34" charset="0"/>
                <a:cs typeface="Arial" panose="020B0604020202020204" pitchFamily="34" charset="0"/>
              </a:rPr>
              <a:t> and </a:t>
            </a:r>
            <a:r>
              <a:rPr lang="de-DE" sz="6000" b="1" dirty="0" err="1">
                <a:latin typeface="Arial" panose="020B0604020202020204" pitchFamily="34" charset="0"/>
                <a:cs typeface="Arial" panose="020B0604020202020204" pitchFamily="34" charset="0"/>
              </a:rPr>
              <a:t>keep</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them</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from</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receiving</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truthful</a:t>
            </a:r>
            <a:r>
              <a:rPr lang="de-DE" sz="6000" b="1" dirty="0">
                <a:latin typeface="Arial" panose="020B0604020202020204" pitchFamily="34" charset="0"/>
                <a:cs typeface="Arial" panose="020B0604020202020204" pitchFamily="34" charset="0"/>
              </a:rPr>
              <a:t> </a:t>
            </a:r>
            <a:r>
              <a:rPr lang="de-DE" sz="6000" b="1" dirty="0" err="1">
                <a:latin typeface="Arial" panose="020B0604020202020204" pitchFamily="34" charset="0"/>
                <a:cs typeface="Arial" panose="020B0604020202020204" pitchFamily="34" charset="0"/>
              </a:rPr>
              <a:t>information</a:t>
            </a:r>
            <a:r>
              <a:rPr lang="de-DE" sz="6000" b="1" dirty="0">
                <a:latin typeface="Arial" panose="020B0604020202020204" pitchFamily="34" charset="0"/>
                <a:cs typeface="Arial" panose="020B0604020202020204" pitchFamily="34" charset="0"/>
              </a:rPr>
              <a:t>.“</a:t>
            </a:r>
            <a:br>
              <a:rPr lang="de-DE" sz="6000" dirty="0">
                <a:latin typeface="Arial" panose="020B0604020202020204" pitchFamily="34" charset="0"/>
                <a:cs typeface="Arial" panose="020B0604020202020204" pitchFamily="34" charset="0"/>
              </a:rPr>
            </a:br>
            <a:br>
              <a:rPr lang="de-DE" sz="60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rPr>
              <a:t>Source: https://</a:t>
            </a:r>
            <a:r>
              <a:rPr lang="de-DE" sz="1800" dirty="0" err="1">
                <a:latin typeface="Arial" panose="020B0604020202020204" pitchFamily="34" charset="0"/>
                <a:cs typeface="Arial" panose="020B0604020202020204" pitchFamily="34" charset="0"/>
              </a:rPr>
              <a:t>www.nytimes.com</a:t>
            </a:r>
            <a:r>
              <a:rPr lang="de-DE" sz="1800" dirty="0">
                <a:latin typeface="Arial" panose="020B0604020202020204" pitchFamily="34" charset="0"/>
                <a:cs typeface="Arial" panose="020B0604020202020204" pitchFamily="34" charset="0"/>
              </a:rPr>
              <a:t>/</a:t>
            </a:r>
            <a:r>
              <a:rPr lang="de-DE" sz="1800" dirty="0" err="1">
                <a:latin typeface="Arial" panose="020B0604020202020204" pitchFamily="34" charset="0"/>
                <a:cs typeface="Arial" panose="020B0604020202020204" pitchFamily="34" charset="0"/>
              </a:rPr>
              <a:t>interactive</a:t>
            </a:r>
            <a:r>
              <a:rPr lang="de-DE" sz="1800" dirty="0">
                <a:latin typeface="Arial" panose="020B0604020202020204" pitchFamily="34" charset="0"/>
                <a:cs typeface="Arial" panose="020B0604020202020204" pitchFamily="34" charset="0"/>
              </a:rPr>
              <a:t>/2022/08/09/</a:t>
            </a:r>
            <a:r>
              <a:rPr lang="de-DE" sz="1800" dirty="0" err="1">
                <a:latin typeface="Arial" panose="020B0604020202020204" pitchFamily="34" charset="0"/>
                <a:cs typeface="Arial" panose="020B0604020202020204" pitchFamily="34" charset="0"/>
              </a:rPr>
              <a:t>technology</a:t>
            </a:r>
            <a:r>
              <a:rPr lang="de-DE" sz="1800" dirty="0">
                <a:latin typeface="Arial" panose="020B0604020202020204" pitchFamily="34" charset="0"/>
                <a:cs typeface="Arial" panose="020B0604020202020204" pitchFamily="34" charset="0"/>
              </a:rPr>
              <a:t>/ukraine-internet-</a:t>
            </a:r>
            <a:r>
              <a:rPr lang="de-DE" sz="1800" dirty="0" err="1">
                <a:latin typeface="Arial" panose="020B0604020202020204" pitchFamily="34" charset="0"/>
                <a:cs typeface="Arial" panose="020B0604020202020204" pitchFamily="34" charset="0"/>
              </a:rPr>
              <a:t>russia</a:t>
            </a:r>
            <a:r>
              <a:rPr lang="de-DE" sz="1800" dirty="0">
                <a:latin typeface="Arial" panose="020B0604020202020204" pitchFamily="34" charset="0"/>
                <a:cs typeface="Arial" panose="020B0604020202020204" pitchFamily="34" charset="0"/>
              </a:rPr>
              <a:t>-</a:t>
            </a:r>
            <a:r>
              <a:rPr lang="de-DE" sz="1800" dirty="0" err="1">
                <a:latin typeface="Arial" panose="020B0604020202020204" pitchFamily="34" charset="0"/>
                <a:cs typeface="Arial" panose="020B0604020202020204" pitchFamily="34" charset="0"/>
              </a:rPr>
              <a:t>censorship.html</a:t>
            </a:r>
            <a:endParaRPr sz="1800" b="1" dirty="0">
              <a:latin typeface="Arial" panose="020B0604020202020204" pitchFamily="34" charset="0"/>
              <a:ea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7109469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Our Vision &amp; Mission"/>
          <p:cNvSpPr txBox="1"/>
          <p:nvPr/>
        </p:nvSpPr>
        <p:spPr>
          <a:xfrm>
            <a:off x="3003331" y="2413141"/>
            <a:ext cx="7793800" cy="117801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5600">
                <a:solidFill>
                  <a:srgbClr val="FFFFFF"/>
                </a:solidFill>
              </a:defRPr>
            </a:lvl1pPr>
          </a:lstStyle>
          <a:p>
            <a:r>
              <a:rPr sz="6000" b="1" dirty="0">
                <a:latin typeface="Arial" panose="020B0604020202020204" pitchFamily="34" charset="0"/>
                <a:cs typeface="Arial" panose="020B0604020202020204" pitchFamily="34" charset="0"/>
              </a:rPr>
              <a:t>Our </a:t>
            </a:r>
            <a:r>
              <a:rPr lang="en-NL" sz="6000" b="1" dirty="0">
                <a:latin typeface="Arial" panose="020B0604020202020204" pitchFamily="34" charset="0"/>
                <a:cs typeface="Arial" panose="020B0604020202020204" pitchFamily="34" charset="0"/>
              </a:rPr>
              <a:t>v</a:t>
            </a:r>
            <a:r>
              <a:rPr sz="6000" b="1" dirty="0" err="1">
                <a:latin typeface="Arial" panose="020B0604020202020204" pitchFamily="34" charset="0"/>
                <a:cs typeface="Arial" panose="020B0604020202020204" pitchFamily="34" charset="0"/>
              </a:rPr>
              <a:t>ision</a:t>
            </a:r>
            <a:r>
              <a:rPr sz="6000" b="1" dirty="0">
                <a:latin typeface="Arial" panose="020B0604020202020204" pitchFamily="34" charset="0"/>
                <a:cs typeface="Arial" panose="020B0604020202020204" pitchFamily="34" charset="0"/>
              </a:rPr>
              <a:t> &amp; </a:t>
            </a:r>
            <a:r>
              <a:rPr lang="en-NL" sz="6000" b="1" dirty="0">
                <a:latin typeface="Arial" panose="020B0604020202020204" pitchFamily="34" charset="0"/>
                <a:cs typeface="Arial" panose="020B0604020202020204" pitchFamily="34" charset="0"/>
              </a:rPr>
              <a:t>m</a:t>
            </a:r>
            <a:r>
              <a:rPr sz="6000" b="1" dirty="0" err="1">
                <a:latin typeface="Arial" panose="020B0604020202020204" pitchFamily="34" charset="0"/>
                <a:cs typeface="Arial" panose="020B0604020202020204" pitchFamily="34" charset="0"/>
              </a:rPr>
              <a:t>ission</a:t>
            </a:r>
            <a:endParaRPr sz="6000" b="1" dirty="0">
              <a:latin typeface="Arial" panose="020B0604020202020204" pitchFamily="34" charset="0"/>
              <a:cs typeface="Arial" panose="020B0604020202020204" pitchFamily="34" charset="0"/>
            </a:endParaRPr>
          </a:p>
        </p:txBody>
      </p:sp>
      <p:sp>
        <p:nvSpPr>
          <p:cNvPr id="81" name="Effective Presentation Template with Techy Look &amp; Feel.…"/>
          <p:cNvSpPr txBox="1"/>
          <p:nvPr/>
        </p:nvSpPr>
        <p:spPr>
          <a:xfrm>
            <a:off x="1665696" y="4454207"/>
            <a:ext cx="9329405" cy="481311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r>
              <a:rPr lang="de-DE" sz="4000" dirty="0" err="1">
                <a:solidFill>
                  <a:srgbClr val="FFFFFF"/>
                </a:solidFill>
                <a:latin typeface="Arial" panose="020B0604020202020204" pitchFamily="34" charset="0"/>
                <a:cs typeface="Arial" panose="020B0604020202020204" pitchFamily="34" charset="0"/>
              </a:rPr>
              <a:t>We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are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the</a:t>
            </a:r>
            <a:r>
              <a:rPr lang="de-DE" sz="4000" dirty="0">
                <a:solidFill>
                  <a:srgbClr val="FFFFFF"/>
                </a:solidFill>
                <a:latin typeface="Arial" panose="020B0604020202020204" pitchFamily="34" charset="0"/>
                <a:cs typeface="Arial" panose="020B0604020202020204" pitchFamily="34" charset="0"/>
              </a:rPr>
              <a:t> Link </a:t>
            </a:r>
            <a:r>
              <a:rPr lang="de-DE" sz="4000" dirty="0" err="1">
                <a:solidFill>
                  <a:srgbClr val="FFFFFF"/>
                </a:solidFill>
                <a:latin typeface="Arial" panose="020B0604020202020204" pitchFamily="34" charset="0"/>
                <a:cs typeface="Arial" panose="020B0604020202020204" pitchFamily="34" charset="0"/>
              </a:rPr>
              <a:t>between</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the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Disaster</a:t>
            </a:r>
            <a:r>
              <a:rPr lang="de-DE" sz="4000" dirty="0">
                <a:solidFill>
                  <a:srgbClr val="FFFFFF"/>
                </a:solidFill>
                <a:latin typeface="Arial" panose="020B0604020202020204" pitchFamily="34" charset="0"/>
                <a:cs typeface="Arial" panose="020B0604020202020204" pitchFamily="34" charset="0"/>
              </a:rPr>
              <a:t> Region and </a:t>
            </a:r>
            <a:r>
              <a:rPr lang="de-DE" sz="4000" dirty="0" err="1">
                <a:solidFill>
                  <a:srgbClr val="FFFFFF"/>
                </a:solidFill>
                <a:latin typeface="Arial" panose="020B0604020202020204" pitchFamily="34" charset="0"/>
                <a:cs typeface="Arial" panose="020B0604020202020204" pitchFamily="34" charset="0"/>
              </a:rPr>
              <a:t>the</a:t>
            </a:r>
            <a:r>
              <a:rPr lang="de-DE" sz="4000" dirty="0">
                <a:solidFill>
                  <a:srgbClr val="FFFFFF"/>
                </a:solidFill>
                <a:latin typeface="Arial" panose="020B0604020202020204" pitchFamily="34" charset="0"/>
                <a:cs typeface="Arial" panose="020B0604020202020204" pitchFamily="34" charset="0"/>
              </a:rPr>
              <a:t> global </a:t>
            </a:r>
            <a:r>
              <a:rPr lang="de-DE" sz="4000" dirty="0" err="1">
                <a:solidFill>
                  <a:srgbClr val="FFFFFF"/>
                </a:solidFill>
                <a:latin typeface="Arial" panose="020B0604020202020204" pitchFamily="34" charset="0"/>
                <a:cs typeface="Arial" panose="020B0604020202020204" pitchFamily="34" charset="0"/>
              </a:rPr>
              <a:t>community</a:t>
            </a:r>
            <a:r>
              <a:rPr lang="de-DE" sz="4000" dirty="0">
                <a:solidFill>
                  <a:srgbClr val="FFFFFF"/>
                </a:solidFill>
                <a:latin typeface="Arial" panose="020B0604020202020204" pitchFamily="34" charset="0"/>
                <a:cs typeface="Arial" panose="020B0604020202020204" pitchFamily="34" charset="0"/>
              </a:rPr>
              <a:t>.</a:t>
            </a:r>
            <a:br>
              <a:rPr lang="de-DE" sz="4000" dirty="0">
                <a:solidFill>
                  <a:srgbClr val="FFFFFF"/>
                </a:solidFill>
                <a:latin typeface="Arial" panose="020B0604020202020204" pitchFamily="34" charset="0"/>
                <a:cs typeface="Arial" panose="020B0604020202020204" pitchFamily="34" charset="0"/>
              </a:rPr>
            </a:br>
            <a:br>
              <a:rPr lang="de-DE" sz="4000" dirty="0">
                <a:solidFill>
                  <a:srgbClr val="FFFFFF"/>
                </a:solidFill>
                <a:latin typeface="Arial" panose="020B0604020202020204" pitchFamily="34" charset="0"/>
                <a:cs typeface="Arial" panose="020B0604020202020204" pitchFamily="34" charset="0"/>
              </a:rPr>
            </a:br>
            <a:r>
              <a:rPr lang="de-DE" sz="4000" dirty="0" err="1">
                <a:solidFill>
                  <a:srgbClr val="FFFFFF"/>
                </a:solidFill>
                <a:latin typeface="Arial" panose="020B0604020202020204" pitchFamily="34" charset="0"/>
                <a:cs typeface="Arial" panose="020B0604020202020204" pitchFamily="34" charset="0"/>
              </a:rPr>
              <a:t>We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have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contacts</a:t>
            </a:r>
            <a:r>
              <a:rPr lang="de-DE" sz="4000" dirty="0">
                <a:solidFill>
                  <a:srgbClr val="FFFFFF"/>
                </a:solidFill>
                <a:latin typeface="Arial" panose="020B0604020202020204" pitchFamily="34" charset="0"/>
                <a:cs typeface="Arial" panose="020B0604020202020204" pitchFamily="34" charset="0"/>
              </a:rPr>
              <a:t> in </a:t>
            </a:r>
            <a:r>
              <a:rPr lang="de-DE" sz="4000" dirty="0" err="1">
                <a:solidFill>
                  <a:srgbClr val="FFFFFF"/>
                </a:solidFill>
                <a:latin typeface="Arial" panose="020B0604020202020204" pitchFamily="34" charset="0"/>
                <a:cs typeface="Arial" panose="020B0604020202020204" pitchFamily="34" charset="0"/>
              </a:rPr>
              <a:t>the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community</a:t>
            </a:r>
            <a:r>
              <a:rPr lang="de-DE" sz="4000" dirty="0">
                <a:solidFill>
                  <a:srgbClr val="FFFFFF"/>
                </a:solidFill>
                <a:latin typeface="Arial" panose="020B0604020202020204" pitchFamily="34" charset="0"/>
                <a:cs typeface="Arial" panose="020B0604020202020204" pitchFamily="34" charset="0"/>
              </a:rPr>
              <a:t> and </a:t>
            </a:r>
            <a:r>
              <a:rPr lang="de-DE" sz="4000" dirty="0" err="1">
                <a:solidFill>
                  <a:srgbClr val="FFFFFF"/>
                </a:solidFill>
                <a:latin typeface="Arial" panose="020B0604020202020204" pitchFamily="34" charset="0"/>
                <a:cs typeface="Arial" panose="020B0604020202020204" pitchFamily="34" charset="0"/>
              </a:rPr>
              <a:t>with</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the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manufacturers</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We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wanted</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to</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use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these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contacts</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to</a:t>
            </a:r>
            <a:r>
              <a:rPr lang="de-DE" sz="4000" dirty="0">
                <a:solidFill>
                  <a:srgbClr val="FFFFFF"/>
                </a:solidFill>
                <a:latin typeface="Arial" panose="020B0604020202020204" pitchFamily="34" charset="0"/>
                <a:cs typeface="Arial" panose="020B0604020202020204" pitchFamily="34" charset="0"/>
              </a:rPr>
              <a:t> do </a:t>
            </a:r>
            <a:r>
              <a:rPr lang="de-DE" sz="4000" dirty="0" err="1">
                <a:solidFill>
                  <a:srgbClr val="FFFFFF"/>
                </a:solidFill>
                <a:latin typeface="Arial" panose="020B0604020202020204" pitchFamily="34" charset="0"/>
                <a:cs typeface="Arial" panose="020B0604020202020204" pitchFamily="34" charset="0"/>
              </a:rPr>
              <a:t>good</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things</a:t>
            </a:r>
            <a:r>
              <a:rPr lang="de-DE" sz="4000" dirty="0">
                <a:solidFill>
                  <a:srgbClr val="FFFFFF"/>
                </a:solidFill>
                <a:latin typeface="Arial" panose="020B0604020202020204" pitchFamily="34" charset="0"/>
                <a:cs typeface="Arial" panose="020B0604020202020204" pitchFamily="34" charset="0"/>
              </a:rPr>
              <a:t>.</a:t>
            </a:r>
            <a:endParaRPr sz="4000" dirty="0">
              <a:solidFill>
                <a:srgbClr val="FFFFFF"/>
              </a:solidFill>
              <a:latin typeface="Arial" panose="020B0604020202020204" pitchFamily="34" charset="0"/>
              <a:cs typeface="Arial" panose="020B0604020202020204" pitchFamily="34" charset="0"/>
            </a:endParaRPr>
          </a:p>
        </p:txBody>
      </p:sp>
      <p:sp>
        <p:nvSpPr>
          <p:cNvPr id="83" name="Line"/>
          <p:cNvSpPr/>
          <p:nvPr/>
        </p:nvSpPr>
        <p:spPr>
          <a:xfrm flipV="1">
            <a:off x="1665697" y="3591156"/>
            <a:ext cx="9329405" cy="49122"/>
          </a:xfrm>
          <a:prstGeom prst="line">
            <a:avLst/>
          </a:prstGeom>
          <a:ln w="12700">
            <a:solidFill>
              <a:srgbClr val="949EDA"/>
            </a:solidFill>
            <a:custDash>
              <a:ds d="100000" sp="200000"/>
            </a:custDash>
          </a:ln>
        </p:spPr>
        <p:txBody>
          <a:bodyPr lIns="0" tIns="0" rIns="0" bIns="0" anchor="ctr"/>
          <a:lstStyle/>
          <a:p>
            <a:pPr algn="ctr">
              <a:lnSpc>
                <a:spcPct val="100000"/>
              </a:lnSpc>
              <a:defRPr sz="3200">
                <a:solidFill>
                  <a:srgbClr val="FFFFFF"/>
                </a:solidFill>
                <a:latin typeface="+mn-lt"/>
                <a:ea typeface="+mn-ea"/>
                <a:cs typeface="+mn-cs"/>
                <a:sym typeface="Helvetica Neue Medium"/>
              </a:defRPr>
            </a:pPr>
            <a:endParaRPr>
              <a:latin typeface="Arial" panose="020B0604020202020204" pitchFamily="34" charset="0"/>
              <a:cs typeface="Arial" panose="020B0604020202020204" pitchFamily="34" charset="0"/>
            </a:endParaRPr>
          </a:p>
        </p:txBody>
      </p:sp>
      <p:sp>
        <p:nvSpPr>
          <p:cNvPr id="88" name="Shape"/>
          <p:cNvSpPr/>
          <p:nvPr/>
        </p:nvSpPr>
        <p:spPr>
          <a:xfrm>
            <a:off x="1624583" y="2714711"/>
            <a:ext cx="959968" cy="796953"/>
          </a:xfrm>
          <a:custGeom>
            <a:avLst/>
            <a:gdLst/>
            <a:ahLst/>
            <a:cxnLst>
              <a:cxn ang="0">
                <a:pos x="wd2" y="hd2"/>
              </a:cxn>
              <a:cxn ang="5400000">
                <a:pos x="wd2" y="hd2"/>
              </a:cxn>
              <a:cxn ang="10800000">
                <a:pos x="wd2" y="hd2"/>
              </a:cxn>
              <a:cxn ang="16200000">
                <a:pos x="wd2" y="hd2"/>
              </a:cxn>
            </a:cxnLst>
            <a:rect l="0" t="0" r="r" b="b"/>
            <a:pathLst>
              <a:path w="21600" h="21600" extrusionOk="0">
                <a:moveTo>
                  <a:pt x="19870" y="10877"/>
                </a:moveTo>
                <a:lnTo>
                  <a:pt x="10673" y="20503"/>
                </a:lnTo>
                <a:lnTo>
                  <a:pt x="1566" y="17163"/>
                </a:lnTo>
                <a:lnTo>
                  <a:pt x="5075" y="13095"/>
                </a:lnTo>
                <a:lnTo>
                  <a:pt x="10336" y="15023"/>
                </a:lnTo>
                <a:lnTo>
                  <a:pt x="10867" y="15218"/>
                </a:lnTo>
                <a:lnTo>
                  <a:pt x="11109" y="14965"/>
                </a:lnTo>
                <a:lnTo>
                  <a:pt x="11207" y="14862"/>
                </a:lnTo>
                <a:lnTo>
                  <a:pt x="16065" y="9778"/>
                </a:lnTo>
                <a:cubicBezTo>
                  <a:pt x="16065" y="9778"/>
                  <a:pt x="19870" y="10877"/>
                  <a:pt x="19870" y="10877"/>
                </a:cubicBezTo>
                <a:close/>
                <a:moveTo>
                  <a:pt x="1646" y="10811"/>
                </a:moveTo>
                <a:lnTo>
                  <a:pt x="10927" y="1098"/>
                </a:lnTo>
                <a:lnTo>
                  <a:pt x="19954" y="4407"/>
                </a:lnTo>
                <a:lnTo>
                  <a:pt x="10673" y="14120"/>
                </a:lnTo>
                <a:lnTo>
                  <a:pt x="10585" y="14088"/>
                </a:lnTo>
                <a:cubicBezTo>
                  <a:pt x="10585" y="14088"/>
                  <a:pt x="1646" y="10811"/>
                  <a:pt x="1646" y="10811"/>
                </a:cubicBezTo>
                <a:close/>
                <a:moveTo>
                  <a:pt x="21600" y="3985"/>
                </a:moveTo>
                <a:lnTo>
                  <a:pt x="10733" y="0"/>
                </a:lnTo>
                <a:lnTo>
                  <a:pt x="0" y="11233"/>
                </a:lnTo>
                <a:lnTo>
                  <a:pt x="4183" y="12767"/>
                </a:lnTo>
                <a:lnTo>
                  <a:pt x="0" y="17616"/>
                </a:lnTo>
                <a:lnTo>
                  <a:pt x="10867" y="21600"/>
                </a:lnTo>
                <a:lnTo>
                  <a:pt x="21600" y="10367"/>
                </a:lnTo>
                <a:lnTo>
                  <a:pt x="16821" y="8987"/>
                </a:lnTo>
                <a:cubicBezTo>
                  <a:pt x="16821" y="8987"/>
                  <a:pt x="21600" y="3985"/>
                  <a:pt x="21600" y="3985"/>
                </a:cubicBezTo>
                <a:close/>
              </a:path>
            </a:pathLst>
          </a:custGeom>
          <a:solidFill>
            <a:srgbClr val="FFFFFF"/>
          </a:solidFill>
          <a:ln w="12700">
            <a:miter lim="400000"/>
          </a:ln>
        </p:spPr>
        <p:txBody>
          <a:bodyPr lIns="71437" tIns="71437" rIns="71437" bIns="71437" anchor="ctr"/>
          <a:lstStyle/>
          <a:p>
            <a:pPr algn="ctr">
              <a:lnSpc>
                <a:spcPct val="100000"/>
              </a:lnSpc>
              <a:defRPr sz="3200">
                <a:solidFill>
                  <a:srgbClr val="FFFFFF"/>
                </a:solidFill>
                <a:latin typeface="+mn-lt"/>
                <a:ea typeface="+mn-ea"/>
                <a:cs typeface="+mn-cs"/>
                <a:sym typeface="Helvetica Neue Medium"/>
              </a:defRPr>
            </a:pPr>
            <a:endParaRPr>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5780D936-A323-8146-B2B8-858768768A3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219633" y="1791404"/>
            <a:ext cx="13051372" cy="92491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Duis mollis, est non commodo luctus, nisi erat porttitor ligula, eget lacinia odio sem nec elit. Vivamus sagittis lacus vel augue laoreet rutrum faucibus dolor auctor. Nulla vitae elit libero, a…"/>
          <p:cNvSpPr txBox="1"/>
          <p:nvPr/>
        </p:nvSpPr>
        <p:spPr>
          <a:xfrm>
            <a:off x="1659067" y="3371600"/>
            <a:ext cx="9540458" cy="962192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r>
              <a:rPr lang="de-DE" sz="4000" dirty="0">
                <a:solidFill>
                  <a:srgbClr val="FFFFFF"/>
                </a:solidFill>
                <a:latin typeface="Arial" panose="020B0604020202020204" pitchFamily="34" charset="0"/>
                <a:cs typeface="Arial" panose="020B0604020202020204" pitchFamily="34" charset="0"/>
              </a:rPr>
              <a:t>The GNA </a:t>
            </a:r>
            <a:r>
              <a:rPr lang="de-DE" sz="4000" b="1" dirty="0">
                <a:solidFill>
                  <a:srgbClr val="FFFFFF"/>
                </a:solidFill>
                <a:latin typeface="Arial" panose="020B0604020202020204" pitchFamily="34" charset="0"/>
                <a:cs typeface="Arial" panose="020B0604020202020204" pitchFamily="34" charset="0"/>
              </a:rPr>
              <a:t>Supply &amp; Demand Database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works</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very</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well</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Anyone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who</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wants</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to</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donate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equipment</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can</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get</a:t>
            </a:r>
            <a:r>
              <a:rPr lang="de-DE" sz="4000" dirty="0">
                <a:solidFill>
                  <a:srgbClr val="FFFFFF"/>
                </a:solidFill>
                <a:latin typeface="Arial" panose="020B0604020202020204" pitchFamily="34" charset="0"/>
                <a:cs typeface="Arial" panose="020B0604020202020204" pitchFamily="34" charset="0"/>
              </a:rPr>
              <a:t> a </a:t>
            </a:r>
            <a:r>
              <a:rPr lang="de-DE" sz="4000" dirty="0" err="1">
                <a:solidFill>
                  <a:srgbClr val="FFFFFF"/>
                </a:solidFill>
                <a:latin typeface="Arial" panose="020B0604020202020204" pitchFamily="34" charset="0"/>
                <a:cs typeface="Arial" panose="020B0604020202020204" pitchFamily="34" charset="0"/>
              </a:rPr>
              <a:t>login</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from</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us</a:t>
            </a:r>
            <a:r>
              <a:rPr lang="de-DE" sz="4000" dirty="0">
                <a:solidFill>
                  <a:srgbClr val="FFFFFF"/>
                </a:solidFill>
                <a:latin typeface="Arial" panose="020B0604020202020204" pitchFamily="34" charset="0"/>
                <a:cs typeface="Arial" panose="020B0604020202020204" pitchFamily="34" charset="0"/>
              </a:rPr>
              <a:t>, and </a:t>
            </a:r>
            <a:r>
              <a:rPr lang="de-DE" sz="4000" dirty="0" err="1">
                <a:solidFill>
                  <a:srgbClr val="FFFFFF"/>
                </a:solidFill>
                <a:latin typeface="Arial" panose="020B0604020202020204" pitchFamily="34" charset="0"/>
                <a:cs typeface="Arial" panose="020B0604020202020204" pitchFamily="34" charset="0"/>
              </a:rPr>
              <a:t>can</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specify</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what</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they</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want</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to</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donate</a:t>
            </a:r>
            <a:r>
              <a:rPr lang="de-DE" sz="4000" dirty="0">
                <a:solidFill>
                  <a:srgbClr val="FFFFFF"/>
                </a:solidFill>
                <a:latin typeface="Arial" panose="020B0604020202020204" pitchFamily="34" charset="0"/>
                <a:cs typeface="Arial" panose="020B0604020202020204" pitchFamily="34" charset="0"/>
              </a:rPr>
              <a:t>.</a:t>
            </a:r>
            <a:br>
              <a:rPr lang="de-DE" sz="4000" dirty="0">
                <a:solidFill>
                  <a:srgbClr val="FFFFFF"/>
                </a:solidFill>
                <a:latin typeface="Arial" panose="020B0604020202020204" pitchFamily="34" charset="0"/>
                <a:cs typeface="Arial" panose="020B0604020202020204" pitchFamily="34" charset="0"/>
              </a:rPr>
            </a:br>
            <a:br>
              <a:rPr lang="de-DE" sz="4000" dirty="0">
                <a:solidFill>
                  <a:srgbClr val="FFFFFF"/>
                </a:solidFill>
                <a:latin typeface="Arial" panose="020B0604020202020204" pitchFamily="34" charset="0"/>
                <a:cs typeface="Arial" panose="020B0604020202020204" pitchFamily="34" charset="0"/>
              </a:rPr>
            </a:br>
            <a:r>
              <a:rPr lang="de-DE" sz="4000" dirty="0" err="1">
                <a:solidFill>
                  <a:srgbClr val="FFFFFF"/>
                </a:solidFill>
                <a:latin typeface="Arial" panose="020B0604020202020204" pitchFamily="34" charset="0"/>
                <a:cs typeface="Arial" panose="020B0604020202020204" pitchFamily="34" charset="0"/>
              </a:rPr>
              <a:t>Using</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this</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database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we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can</a:t>
            </a:r>
            <a:r>
              <a:rPr lang="de-DE" sz="4000" dirty="0">
                <a:solidFill>
                  <a:srgbClr val="FFFFFF"/>
                </a:solidFill>
                <a:latin typeface="Arial" panose="020B0604020202020204" pitchFamily="34" charset="0"/>
                <a:cs typeface="Arial" panose="020B0604020202020204" pitchFamily="34" charset="0"/>
              </a:rPr>
              <a:t> manage </a:t>
            </a:r>
            <a:r>
              <a:rPr lang="de-DE" sz="4000" dirty="0" err="1">
                <a:solidFill>
                  <a:srgbClr val="FFFFFF"/>
                </a:solidFill>
                <a:latin typeface="Arial" panose="020B0604020202020204" pitchFamily="34" charset="0"/>
                <a:cs typeface="Arial" panose="020B0604020202020204" pitchFamily="34" charset="0"/>
              </a:rPr>
              <a:t>which</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donations</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we‘ve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received</a:t>
            </a:r>
            <a:r>
              <a:rPr lang="de-DE" sz="4000" dirty="0">
                <a:solidFill>
                  <a:srgbClr val="FFFFFF"/>
                </a:solidFill>
                <a:latin typeface="Arial" panose="020B0604020202020204" pitchFamily="34" charset="0"/>
                <a:cs typeface="Arial" panose="020B0604020202020204" pitchFamily="34" charset="0"/>
              </a:rPr>
              <a:t>. This </a:t>
            </a:r>
            <a:r>
              <a:rPr lang="de-DE" sz="4000" dirty="0" err="1">
                <a:solidFill>
                  <a:srgbClr val="FFFFFF"/>
                </a:solidFill>
                <a:latin typeface="Arial" panose="020B0604020202020204" pitchFamily="34" charset="0"/>
                <a:cs typeface="Arial" panose="020B0604020202020204" pitchFamily="34" charset="0"/>
              </a:rPr>
              <a:t>makes</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it</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easier</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for</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us</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to</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keep</a:t>
            </a:r>
            <a:r>
              <a:rPr lang="de-DE" sz="4000" dirty="0">
                <a:solidFill>
                  <a:srgbClr val="FFFFFF"/>
                </a:solidFill>
                <a:latin typeface="Arial" panose="020B0604020202020204" pitchFamily="34" charset="0"/>
                <a:cs typeface="Arial" panose="020B0604020202020204" pitchFamily="34" charset="0"/>
              </a:rPr>
              <a:t> track </a:t>
            </a:r>
            <a:r>
              <a:rPr lang="de-DE" sz="4000" dirty="0" err="1">
                <a:solidFill>
                  <a:srgbClr val="FFFFFF"/>
                </a:solidFill>
                <a:latin typeface="Arial" panose="020B0604020202020204" pitchFamily="34" charset="0"/>
                <a:cs typeface="Arial" panose="020B0604020202020204" pitchFamily="34" charset="0"/>
              </a:rPr>
              <a:t>of</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everything</a:t>
            </a:r>
            <a:r>
              <a:rPr lang="de-DE" sz="4000" dirty="0">
                <a:solidFill>
                  <a:srgbClr val="FFFFFF"/>
                </a:solidFill>
                <a:latin typeface="Arial" panose="020B0604020202020204" pitchFamily="34" charset="0"/>
                <a:cs typeface="Arial" panose="020B0604020202020204" pitchFamily="34" charset="0"/>
              </a:rPr>
              <a:t>, and </a:t>
            </a:r>
            <a:r>
              <a:rPr lang="de-DE" sz="4000" dirty="0" err="1">
                <a:solidFill>
                  <a:srgbClr val="FFFFFF"/>
                </a:solidFill>
                <a:latin typeface="Arial" panose="020B0604020202020204" pitchFamily="34" charset="0"/>
                <a:cs typeface="Arial" panose="020B0604020202020204" pitchFamily="34" charset="0"/>
              </a:rPr>
              <a:t>means</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we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can</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show</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people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from</a:t>
            </a:r>
            <a:r>
              <a:rPr lang="de-DE" sz="4000" dirty="0">
                <a:solidFill>
                  <a:srgbClr val="FFFFFF"/>
                </a:solidFill>
                <a:latin typeface="Arial" panose="020B0604020202020204" pitchFamily="34" charset="0"/>
                <a:cs typeface="Arial" panose="020B0604020202020204" pitchFamily="34" charset="0"/>
              </a:rPr>
              <a:t> Ukraine </a:t>
            </a:r>
            <a:r>
              <a:rPr lang="de-DE" sz="4000" dirty="0" err="1">
                <a:solidFill>
                  <a:srgbClr val="FFFFFF"/>
                </a:solidFill>
                <a:latin typeface="Arial" panose="020B0604020202020204" pitchFamily="34" charset="0"/>
                <a:cs typeface="Arial" panose="020B0604020202020204" pitchFamily="34" charset="0"/>
              </a:rPr>
              <a:t>who</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need</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equipment</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what</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we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have</a:t>
            </a:r>
            <a:r>
              <a:rPr lang="de-DE" sz="4000" dirty="0">
                <a:solidFill>
                  <a:srgbClr val="FFFFFF"/>
                </a:solidFill>
                <a:latin typeface="Arial" panose="020B0604020202020204" pitchFamily="34" charset="0"/>
                <a:cs typeface="Arial" panose="020B0604020202020204" pitchFamily="34" charset="0"/>
              </a:rPr>
              <a:t> in </a:t>
            </a:r>
            <a:r>
              <a:rPr lang="de-DE" sz="4000" dirty="0" err="1">
                <a:solidFill>
                  <a:srgbClr val="FFFFFF"/>
                </a:solidFill>
                <a:latin typeface="Arial" panose="020B0604020202020204" pitchFamily="34" charset="0"/>
                <a:cs typeface="Arial" panose="020B0604020202020204" pitchFamily="34" charset="0"/>
              </a:rPr>
              <a:t>the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system</a:t>
            </a:r>
            <a:r>
              <a:rPr lang="de-DE" sz="4000" dirty="0">
                <a:solidFill>
                  <a:srgbClr val="FFFFFF"/>
                </a:solidFill>
                <a:latin typeface="Arial" panose="020B0604020202020204" pitchFamily="34" charset="0"/>
                <a:cs typeface="Arial" panose="020B0604020202020204" pitchFamily="34" charset="0"/>
              </a:rPr>
              <a:t>.</a:t>
            </a:r>
            <a:endParaRPr sz="4000" dirty="0">
              <a:solidFill>
                <a:srgbClr val="FFFFFF"/>
              </a:solidFill>
              <a:latin typeface="Arial" panose="020B0604020202020204" pitchFamily="34" charset="0"/>
              <a:cs typeface="Arial" panose="020B0604020202020204" pitchFamily="34" charset="0"/>
            </a:endParaRPr>
          </a:p>
        </p:txBody>
      </p:sp>
      <p:sp>
        <p:nvSpPr>
          <p:cNvPr id="98" name="Meet Our Chief of Technology.…"/>
          <p:cNvSpPr txBox="1"/>
          <p:nvPr/>
        </p:nvSpPr>
        <p:spPr>
          <a:xfrm>
            <a:off x="1544688" y="1028293"/>
            <a:ext cx="9827123" cy="194925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nSpc>
                <a:spcPts val="7220"/>
              </a:lnSpc>
              <a:defRPr sz="5600">
                <a:solidFill>
                  <a:srgbClr val="FFFFFF"/>
                </a:solidFill>
              </a:defRPr>
            </a:pPr>
            <a:r>
              <a:rPr lang="de-DE" sz="6000" dirty="0" err="1">
                <a:latin typeface="Arial" panose="020B0604020202020204" pitchFamily="34" charset="0"/>
                <a:cs typeface="Arial" panose="020B0604020202020204" pitchFamily="34" charset="0"/>
              </a:rPr>
              <a:t>From</a:t>
            </a:r>
            <a:r>
              <a:rPr lang="de-DE" sz="6000" dirty="0">
                <a:latin typeface="Arial" panose="020B0604020202020204" pitchFamily="34" charset="0"/>
                <a:cs typeface="Arial" panose="020B0604020202020204" pitchFamily="34" charset="0"/>
              </a:rPr>
              <a:t> a simple </a:t>
            </a:r>
            <a:r>
              <a:rPr lang="de-DE" sz="6000" dirty="0" err="1">
                <a:latin typeface="Arial" panose="020B0604020202020204" pitchFamily="34" charset="0"/>
                <a:cs typeface="Arial" panose="020B0604020202020204" pitchFamily="34" charset="0"/>
              </a:rPr>
              <a:t>idea</a:t>
            </a:r>
            <a:r>
              <a:rPr lang="de-DE" sz="6000" dirty="0">
                <a:latin typeface="Arial" panose="020B0604020202020204" pitchFamily="34" charset="0"/>
                <a:cs typeface="Arial" panose="020B0604020202020204" pitchFamily="34" charset="0"/>
              </a:rPr>
              <a:t>,</a:t>
            </a:r>
            <a:br>
              <a:rPr lang="de-DE" sz="6000" dirty="0">
                <a:latin typeface="Arial" panose="020B0604020202020204" pitchFamily="34" charset="0"/>
                <a:cs typeface="Arial" panose="020B0604020202020204" pitchFamily="34" charset="0"/>
              </a:rPr>
            </a:br>
            <a:r>
              <a:rPr lang="de-DE" sz="6000" dirty="0" err="1">
                <a:latin typeface="Arial" panose="020B0604020202020204" pitchFamily="34" charset="0"/>
                <a:cs typeface="Arial" panose="020B0604020202020204" pitchFamily="34" charset="0"/>
              </a:rPr>
              <a:t>to</a:t>
            </a:r>
            <a:r>
              <a:rPr lang="de-DE" sz="6000" dirty="0">
                <a:latin typeface="Arial" panose="020B0604020202020204" pitchFamily="34" charset="0"/>
                <a:cs typeface="Arial" panose="020B0604020202020204" pitchFamily="34" charset="0"/>
              </a:rPr>
              <a:t> </a:t>
            </a:r>
            <a:r>
              <a:rPr lang="de-DE" sz="6000" dirty="0" err="1">
                <a:latin typeface="Arial" panose="020B0604020202020204" pitchFamily="34" charset="0"/>
                <a:cs typeface="Arial" panose="020B0604020202020204" pitchFamily="34" charset="0"/>
              </a:rPr>
              <a:t>supply</a:t>
            </a:r>
            <a:r>
              <a:rPr lang="de-DE" sz="6000" dirty="0">
                <a:latin typeface="Arial" panose="020B0604020202020204" pitchFamily="34" charset="0"/>
                <a:cs typeface="Arial" panose="020B0604020202020204" pitchFamily="34" charset="0"/>
              </a:rPr>
              <a:t> </a:t>
            </a:r>
            <a:r>
              <a:rPr lang="de-DE" sz="6000" dirty="0" err="1">
                <a:latin typeface="Arial" panose="020B0604020202020204" pitchFamily="34" charset="0"/>
                <a:cs typeface="Arial" panose="020B0604020202020204" pitchFamily="34" charset="0"/>
              </a:rPr>
              <a:t>chain</a:t>
            </a:r>
            <a:r>
              <a:rPr lang="de-DE" sz="6000" dirty="0">
                <a:latin typeface="Arial" panose="020B0604020202020204" pitchFamily="34" charset="0"/>
                <a:cs typeface="Arial" panose="020B0604020202020204" pitchFamily="34" charset="0"/>
              </a:rPr>
              <a:t> </a:t>
            </a:r>
            <a:r>
              <a:rPr lang="de-DE" sz="6000" dirty="0" err="1">
                <a:latin typeface="Arial" panose="020B0604020202020204" pitchFamily="34" charset="0"/>
                <a:cs typeface="Arial" panose="020B0604020202020204" pitchFamily="34" charset="0"/>
              </a:rPr>
              <a:t>managers</a:t>
            </a:r>
            <a:r>
              <a:rPr lang="de-DE" sz="6000" dirty="0">
                <a:latin typeface="Arial" panose="020B0604020202020204" pitchFamily="34" charset="0"/>
                <a:cs typeface="Arial" panose="020B0604020202020204" pitchFamily="34" charset="0"/>
              </a:rPr>
              <a:t>…</a:t>
            </a:r>
            <a:endParaRPr sz="6000" dirty="0">
              <a:latin typeface="Arial" panose="020B0604020202020204" pitchFamily="34" charset="0"/>
              <a:cs typeface="Arial" panose="020B0604020202020204" pitchFamily="34" charset="0"/>
            </a:endParaRPr>
          </a:p>
        </p:txBody>
      </p:sp>
      <p:sp>
        <p:nvSpPr>
          <p:cNvPr id="100" name="Line"/>
          <p:cNvSpPr/>
          <p:nvPr/>
        </p:nvSpPr>
        <p:spPr>
          <a:xfrm>
            <a:off x="1544688" y="3031230"/>
            <a:ext cx="9522497" cy="1"/>
          </a:xfrm>
          <a:prstGeom prst="line">
            <a:avLst/>
          </a:prstGeom>
          <a:ln w="12700">
            <a:solidFill>
              <a:srgbClr val="4E5372"/>
            </a:solidFill>
            <a:custDash>
              <a:ds d="100000" sp="200000"/>
            </a:custDash>
          </a:ln>
        </p:spPr>
        <p:txBody>
          <a:bodyPr lIns="0" tIns="0" rIns="0" bIns="0" anchor="ctr"/>
          <a:lstStyle/>
          <a:p>
            <a:pPr algn="ctr">
              <a:lnSpc>
                <a:spcPct val="100000"/>
              </a:lnSpc>
              <a:defRPr sz="3200">
                <a:solidFill>
                  <a:srgbClr val="FFFFFF"/>
                </a:solidFill>
                <a:latin typeface="+mn-lt"/>
                <a:ea typeface="+mn-ea"/>
                <a:cs typeface="+mn-cs"/>
                <a:sym typeface="Helvetica Neue Medium"/>
              </a:defRPr>
            </a:pPr>
            <a:endParaRPr>
              <a:latin typeface="Arial" panose="020B0604020202020204" pitchFamily="34" charset="0"/>
              <a:cs typeface="Arial" panose="020B0604020202020204" pitchFamily="34" charset="0"/>
            </a:endParaRPr>
          </a:p>
        </p:txBody>
      </p:sp>
      <p:pic>
        <p:nvPicPr>
          <p:cNvPr id="3" name="Bildplatzhalter 2">
            <a:extLst>
              <a:ext uri="{FF2B5EF4-FFF2-40B4-BE49-F238E27FC236}">
                <a16:creationId xmlns:a16="http://schemas.microsoft.com/office/drawing/2014/main" id="{CBC10944-9394-A74D-8952-065156563C01}"/>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a:fillRect/>
          </a:stretch>
        </p:blipFill>
        <p:spPr>
          <a:xfrm rot="5400000">
            <a:off x="11785048" y="1373069"/>
            <a:ext cx="12680718" cy="10969863"/>
          </a:xfr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Duis mollis, est non commodo luctus, nisi erat porttitor ligula, eget lacinia odio sem nec elit. Vivamus sagittis lacus vel augue laoreet rutrum faucibus dolor auctor. Nulla vitae elit libero, a…"/>
          <p:cNvSpPr txBox="1"/>
          <p:nvPr/>
        </p:nvSpPr>
        <p:spPr>
          <a:xfrm>
            <a:off x="538109" y="2111900"/>
            <a:ext cx="9088851" cy="82593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r>
              <a:rPr lang="de-DE" sz="4000" dirty="0">
                <a:solidFill>
                  <a:srgbClr val="FFFFFF"/>
                </a:solidFill>
                <a:latin typeface="Arial" panose="020B0604020202020204" pitchFamily="34" charset="0"/>
                <a:cs typeface="Arial" panose="020B0604020202020204" pitchFamily="34" charset="0"/>
              </a:rPr>
              <a:t>v1.0</a:t>
            </a:r>
            <a:endParaRPr sz="4000" dirty="0">
              <a:solidFill>
                <a:srgbClr val="FFFFFF"/>
              </a:solidFill>
              <a:latin typeface="Arial" panose="020B0604020202020204" pitchFamily="34" charset="0"/>
              <a:cs typeface="Arial" panose="020B0604020202020204" pitchFamily="34" charset="0"/>
            </a:endParaRPr>
          </a:p>
        </p:txBody>
      </p:sp>
      <p:sp>
        <p:nvSpPr>
          <p:cNvPr id="105" name="Today’s Science is Technology for Tomorrow. Together We Can Achieve Better Life."/>
          <p:cNvSpPr txBox="1"/>
          <p:nvPr/>
        </p:nvSpPr>
        <p:spPr>
          <a:xfrm>
            <a:off x="538109" y="545634"/>
            <a:ext cx="9088851" cy="106131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nSpc>
                <a:spcPct val="120000"/>
              </a:lnSpc>
              <a:defRPr sz="5600">
                <a:solidFill>
                  <a:srgbClr val="FFFFFF"/>
                </a:solidFill>
              </a:defRPr>
            </a:lvl1pPr>
          </a:lstStyle>
          <a:p>
            <a:r>
              <a:rPr lang="de-DE" b="1" dirty="0">
                <a:latin typeface="Arial" panose="020B0604020202020204" pitchFamily="34" charset="0"/>
                <a:cs typeface="Arial" panose="020B0604020202020204" pitchFamily="34" charset="0"/>
              </a:rPr>
              <a:t>Supply &amp; Demand Tool</a:t>
            </a:r>
            <a:endParaRPr b="1" dirty="0">
              <a:latin typeface="Arial" panose="020B0604020202020204" pitchFamily="34" charset="0"/>
              <a:cs typeface="Arial" panose="020B0604020202020204" pitchFamily="34" charset="0"/>
            </a:endParaRPr>
          </a:p>
        </p:txBody>
      </p:sp>
      <p:sp>
        <p:nvSpPr>
          <p:cNvPr id="107" name="Line"/>
          <p:cNvSpPr/>
          <p:nvPr/>
        </p:nvSpPr>
        <p:spPr>
          <a:xfrm>
            <a:off x="537259" y="1837277"/>
            <a:ext cx="9071741" cy="1"/>
          </a:xfrm>
          <a:prstGeom prst="line">
            <a:avLst/>
          </a:prstGeom>
          <a:ln w="12700">
            <a:solidFill>
              <a:srgbClr val="858DC3"/>
            </a:solidFill>
            <a:custDash>
              <a:ds d="100000" sp="200000"/>
            </a:custDash>
          </a:ln>
        </p:spPr>
        <p:txBody>
          <a:bodyPr lIns="0" tIns="0" rIns="0" bIns="0" anchor="ctr"/>
          <a:lstStyle/>
          <a:p>
            <a:pPr algn="ctr">
              <a:lnSpc>
                <a:spcPct val="100000"/>
              </a:lnSpc>
              <a:defRPr sz="3200">
                <a:solidFill>
                  <a:srgbClr val="FFFFFF"/>
                </a:solidFill>
                <a:latin typeface="+mn-lt"/>
                <a:ea typeface="+mn-ea"/>
                <a:cs typeface="+mn-cs"/>
                <a:sym typeface="Helvetica Neue Medium"/>
              </a:defRPr>
            </a:pPr>
            <a:endParaRPr>
              <a:latin typeface="Arial" panose="020B0604020202020204" pitchFamily="34" charset="0"/>
              <a:cs typeface="Arial" panose="020B0604020202020204" pitchFamily="34" charset="0"/>
            </a:endParaRPr>
          </a:p>
        </p:txBody>
      </p:sp>
      <p:pic>
        <p:nvPicPr>
          <p:cNvPr id="2" name="Grafik 1">
            <a:extLst>
              <a:ext uri="{FF2B5EF4-FFF2-40B4-BE49-F238E27FC236}">
                <a16:creationId xmlns:a16="http://schemas.microsoft.com/office/drawing/2014/main" id="{A647EF20-2A1F-7E47-A831-42BD4B6DF73F}"/>
              </a:ext>
            </a:extLst>
          </p:cNvPr>
          <p:cNvPicPr>
            <a:picLocks noChangeAspect="1"/>
          </p:cNvPicPr>
          <p:nvPr/>
        </p:nvPicPr>
        <p:blipFill>
          <a:blip r:embed="rId2"/>
          <a:stretch>
            <a:fillRect/>
          </a:stretch>
        </p:blipFill>
        <p:spPr>
          <a:xfrm>
            <a:off x="4771761" y="2937832"/>
            <a:ext cx="19612239" cy="152199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oday’s Science is Technology for Tomorrow. Together We Can Achieve Better Life."/>
          <p:cNvSpPr txBox="1"/>
          <p:nvPr/>
        </p:nvSpPr>
        <p:spPr>
          <a:xfrm>
            <a:off x="511846" y="196313"/>
            <a:ext cx="15678485" cy="20954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nSpc>
                <a:spcPct val="120000"/>
              </a:lnSpc>
              <a:defRPr sz="5600">
                <a:solidFill>
                  <a:srgbClr val="FFFFFF"/>
                </a:solidFill>
              </a:defRPr>
            </a:lvl1pPr>
          </a:lstStyle>
          <a:p>
            <a:r>
              <a:rPr lang="de-DE" b="1" dirty="0">
                <a:latin typeface="Arial" panose="020B0604020202020204" pitchFamily="34" charset="0"/>
                <a:cs typeface="Arial" panose="020B0604020202020204" pitchFamily="34" charset="0"/>
              </a:rPr>
              <a:t>Supply &amp; Demand Tool </a:t>
            </a:r>
          </a:p>
          <a:p>
            <a:r>
              <a:rPr lang="de-DE" dirty="0">
                <a:latin typeface="Arial" panose="020B0604020202020204" pitchFamily="34" charset="0"/>
                <a:cs typeface="Arial" panose="020B0604020202020204" pitchFamily="34" charset="0"/>
              </a:rPr>
              <a:t>(</a:t>
            </a:r>
            <a:r>
              <a:rPr lang="de-DE" dirty="0" err="1">
                <a:latin typeface="Arial" panose="020B0604020202020204" pitchFamily="34" charset="0"/>
                <a:cs typeface="Arial" panose="020B0604020202020204" pitchFamily="34" charset="0"/>
              </a:rPr>
              <a:t>Requester</a:t>
            </a:r>
            <a:r>
              <a:rPr lang="de-DE" dirty="0">
                <a:latin typeface="Arial" panose="020B0604020202020204" pitchFamily="34" charset="0"/>
                <a:cs typeface="Arial" panose="020B0604020202020204" pitchFamily="34" charset="0"/>
              </a:rPr>
              <a:t> View)</a:t>
            </a:r>
            <a:endParaRPr dirty="0">
              <a:latin typeface="Arial" panose="020B0604020202020204" pitchFamily="34" charset="0"/>
              <a:cs typeface="Arial" panose="020B0604020202020204" pitchFamily="34" charset="0"/>
            </a:endParaRPr>
          </a:p>
        </p:txBody>
      </p:sp>
      <p:sp>
        <p:nvSpPr>
          <p:cNvPr id="107" name="Line"/>
          <p:cNvSpPr/>
          <p:nvPr/>
        </p:nvSpPr>
        <p:spPr>
          <a:xfrm flipV="1">
            <a:off x="511846" y="2497872"/>
            <a:ext cx="4372388" cy="0"/>
          </a:xfrm>
          <a:prstGeom prst="line">
            <a:avLst/>
          </a:prstGeom>
          <a:ln w="12700">
            <a:solidFill>
              <a:srgbClr val="858DC3"/>
            </a:solidFill>
            <a:custDash>
              <a:ds d="100000" sp="200000"/>
            </a:custDash>
          </a:ln>
        </p:spPr>
        <p:txBody>
          <a:bodyPr lIns="0" tIns="0" rIns="0" bIns="0" anchor="ctr"/>
          <a:lstStyle/>
          <a:p>
            <a:pPr algn="ctr">
              <a:lnSpc>
                <a:spcPct val="100000"/>
              </a:lnSpc>
              <a:defRPr sz="3200">
                <a:solidFill>
                  <a:srgbClr val="FFFFFF"/>
                </a:solidFill>
                <a:latin typeface="+mn-lt"/>
                <a:ea typeface="+mn-ea"/>
                <a:cs typeface="+mn-cs"/>
                <a:sym typeface="Helvetica Neue Medium"/>
              </a:defRPr>
            </a:pPr>
            <a:endParaRPr>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2A1EB975-C02E-EB67-A415-B22D23E22FA0}"/>
              </a:ext>
            </a:extLst>
          </p:cNvPr>
          <p:cNvPicPr>
            <a:picLocks noChangeAspect="1"/>
          </p:cNvPicPr>
          <p:nvPr/>
        </p:nvPicPr>
        <p:blipFill>
          <a:blip r:embed="rId2"/>
          <a:stretch>
            <a:fillRect/>
          </a:stretch>
        </p:blipFill>
        <p:spPr>
          <a:xfrm>
            <a:off x="5347110" y="3164633"/>
            <a:ext cx="19031414" cy="15718252"/>
          </a:xfrm>
          <a:prstGeom prst="rect">
            <a:avLst/>
          </a:prstGeom>
        </p:spPr>
      </p:pic>
      <p:sp>
        <p:nvSpPr>
          <p:cNvPr id="7" name="Duis mollis, est non commodo luctus, nisi erat porttitor ligula, eget lacinia odio sem nec elit. Vivamus sagittis lacus vel augue laoreet rutrum faucibus dolor auctor. Nulla vitae elit libero, a…">
            <a:extLst>
              <a:ext uri="{FF2B5EF4-FFF2-40B4-BE49-F238E27FC236}">
                <a16:creationId xmlns:a16="http://schemas.microsoft.com/office/drawing/2014/main" id="{90B7C5B3-E2F5-C4AA-A03D-E34AA29C2980}"/>
              </a:ext>
            </a:extLst>
          </p:cNvPr>
          <p:cNvSpPr txBox="1"/>
          <p:nvPr/>
        </p:nvSpPr>
        <p:spPr>
          <a:xfrm>
            <a:off x="511846" y="2338701"/>
            <a:ext cx="9088851" cy="82593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r>
              <a:rPr lang="de-DE" sz="4000" dirty="0">
                <a:solidFill>
                  <a:srgbClr val="FFFFFF"/>
                </a:solidFill>
                <a:latin typeface="Arial" panose="020B0604020202020204" pitchFamily="34" charset="0"/>
                <a:cs typeface="Arial" panose="020B0604020202020204" pitchFamily="34" charset="0"/>
              </a:rPr>
              <a:t>v2.0</a:t>
            </a:r>
            <a:endParaRPr sz="4000" dirty="0">
              <a:solidFill>
                <a:srgbClr val="FFFFFF"/>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E9A795BE-8690-B0B8-E54F-2112601C1ADA}"/>
              </a:ext>
            </a:extLst>
          </p:cNvPr>
          <p:cNvSpPr txBox="1"/>
          <p:nvPr/>
        </p:nvSpPr>
        <p:spPr>
          <a:xfrm rot="18091616">
            <a:off x="18598242" y="4903773"/>
            <a:ext cx="1878719" cy="642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30000"/>
              </a:lnSpc>
              <a:spcBef>
                <a:spcPts val="0"/>
              </a:spcBef>
              <a:spcAft>
                <a:spcPts val="0"/>
              </a:spcAft>
              <a:buClrTx/>
              <a:buSzTx/>
              <a:buFontTx/>
              <a:buNone/>
              <a:tabLst/>
            </a:pPr>
            <a:r>
              <a:rPr kumimoji="0" lang="de-DE" sz="2700" b="0" i="0" u="none" strike="noStrike" cap="none" spc="0" normalizeH="0" baseline="0" dirty="0" err="1">
                <a:ln>
                  <a:noFill/>
                </a:ln>
                <a:solidFill>
                  <a:srgbClr val="FF0000"/>
                </a:solidFill>
                <a:effectLst/>
                <a:uFillTx/>
                <a:latin typeface="Lato Regular"/>
                <a:ea typeface="Lato Regular"/>
                <a:cs typeface="Lato Regular"/>
                <a:sym typeface="Lato Regular"/>
              </a:rPr>
              <a:t>Availability</a:t>
            </a:r>
            <a:r>
              <a:rPr kumimoji="0" lang="de-DE" sz="2700" b="0" i="0" u="none" strike="noStrike" cap="none" spc="0" normalizeH="0" baseline="0" dirty="0">
                <a:ln>
                  <a:noFill/>
                </a:ln>
                <a:solidFill>
                  <a:srgbClr val="FF0000"/>
                </a:solidFill>
                <a:effectLst/>
                <a:uFillTx/>
                <a:latin typeface="Lato Regular"/>
                <a:ea typeface="Lato Regular"/>
                <a:cs typeface="Lato Regular"/>
                <a:sym typeface="Lato Regular"/>
              </a:rPr>
              <a:t> </a:t>
            </a:r>
          </a:p>
        </p:txBody>
      </p:sp>
      <p:sp>
        <p:nvSpPr>
          <p:cNvPr id="5" name="Textfeld 4">
            <a:extLst>
              <a:ext uri="{FF2B5EF4-FFF2-40B4-BE49-F238E27FC236}">
                <a16:creationId xmlns:a16="http://schemas.microsoft.com/office/drawing/2014/main" id="{109055D0-9D52-0193-22AD-5878E1285604}"/>
              </a:ext>
            </a:extLst>
          </p:cNvPr>
          <p:cNvSpPr txBox="1"/>
          <p:nvPr/>
        </p:nvSpPr>
        <p:spPr>
          <a:xfrm rot="18091616">
            <a:off x="19955648" y="4594968"/>
            <a:ext cx="2603277" cy="642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kumimoji="0" lang="de-DE" sz="2700" b="0" i="0" u="none" strike="noStrike" cap="none" spc="0" normalizeH="0" baseline="0" dirty="0" err="1">
                <a:ln>
                  <a:noFill/>
                </a:ln>
                <a:solidFill>
                  <a:srgbClr val="FF0000"/>
                </a:solidFill>
                <a:effectLst/>
                <a:uFillTx/>
                <a:latin typeface="Lato Regular"/>
                <a:ea typeface="Lato Regular"/>
                <a:cs typeface="Lato Regular"/>
                <a:sym typeface="Lato Regular"/>
              </a:rPr>
              <a:t>Already</a:t>
            </a:r>
            <a:r>
              <a:rPr kumimoji="0" lang="de-DE" sz="2700" b="0" i="0" u="none" strike="noStrike" cap="none" spc="0" normalizeH="0" baseline="0" dirty="0">
                <a:ln>
                  <a:noFill/>
                </a:ln>
                <a:solidFill>
                  <a:srgbClr val="FF0000"/>
                </a:solidFill>
                <a:effectLst/>
                <a:uFillTx/>
                <a:latin typeface="Lato Regular"/>
                <a:ea typeface="Lato Regular"/>
                <a:cs typeface="Lato Regular"/>
                <a:sym typeface="Lato Regular"/>
              </a:rPr>
              <a:t> </a:t>
            </a:r>
            <a:r>
              <a:rPr kumimoji="0" lang="de-DE" sz="2700" b="0" i="0" u="none" strike="noStrike" cap="none" spc="0" normalizeH="0" baseline="0" dirty="0" err="1">
                <a:ln>
                  <a:noFill/>
                </a:ln>
                <a:solidFill>
                  <a:srgbClr val="FF0000"/>
                </a:solidFill>
                <a:effectLst/>
                <a:uFillTx/>
                <a:latin typeface="Lato Regular"/>
                <a:ea typeface="Lato Regular"/>
                <a:cs typeface="Lato Regular"/>
                <a:sym typeface="Lato Regular"/>
              </a:rPr>
              <a:t>claimed</a:t>
            </a:r>
            <a:r>
              <a:rPr kumimoji="0" lang="de-DE" sz="2700" b="0" i="0" u="none" strike="noStrike" cap="none" spc="0" normalizeH="0" baseline="0" dirty="0">
                <a:ln>
                  <a:noFill/>
                </a:ln>
                <a:solidFill>
                  <a:srgbClr val="FF0000"/>
                </a:solidFill>
                <a:effectLst/>
                <a:uFillTx/>
                <a:latin typeface="Lato Regular"/>
                <a:ea typeface="Lato Regular"/>
                <a:cs typeface="Lato Regular"/>
                <a:sym typeface="Lato Regular"/>
              </a:rPr>
              <a:t> </a:t>
            </a:r>
          </a:p>
        </p:txBody>
      </p:sp>
    </p:spTree>
    <p:extLst>
      <p:ext uri="{BB962C8B-B14F-4D97-AF65-F5344CB8AC3E}">
        <p14:creationId xmlns:p14="http://schemas.microsoft.com/office/powerpoint/2010/main" val="23449521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p:cNvSpPr/>
          <p:nvPr/>
        </p:nvSpPr>
        <p:spPr>
          <a:xfrm>
            <a:off x="-19523" y="-10177"/>
            <a:ext cx="7880101" cy="13736355"/>
          </a:xfrm>
          <a:prstGeom prst="rect">
            <a:avLst/>
          </a:prstGeom>
          <a:gradFill>
            <a:gsLst>
              <a:gs pos="0">
                <a:srgbClr val="6AB2F2"/>
              </a:gs>
              <a:gs pos="100000">
                <a:srgbClr val="2D2E3B"/>
              </a:gs>
            </a:gsLst>
            <a:lin ang="2509508"/>
          </a:gradFill>
          <a:ln w="12700">
            <a:miter lim="400000"/>
          </a:ln>
        </p:spPr>
        <p:txBody>
          <a:bodyPr lIns="71437" tIns="71437" rIns="71437" bIns="71437" anchor="ctr"/>
          <a:lstStyle/>
          <a:p>
            <a:pPr algn="ctr">
              <a:lnSpc>
                <a:spcPct val="100000"/>
              </a:lnSpc>
              <a:defRPr sz="3200">
                <a:solidFill>
                  <a:srgbClr val="FFFFFF"/>
                </a:solidFill>
                <a:latin typeface="+mn-lt"/>
                <a:ea typeface="+mn-ea"/>
                <a:cs typeface="+mn-cs"/>
                <a:sym typeface="Helvetica Neue Medium"/>
              </a:defRPr>
            </a:pPr>
            <a:endParaRPr>
              <a:latin typeface="Arial" panose="020B0604020202020204" pitchFamily="34" charset="0"/>
              <a:cs typeface="Arial" panose="020B0604020202020204" pitchFamily="34" charset="0"/>
            </a:endParaRPr>
          </a:p>
        </p:txBody>
      </p:sp>
      <p:pic>
        <p:nvPicPr>
          <p:cNvPr id="3" name="Bildplatzhalter 2" descr="Ein Bild, das Transport, Militärfahrzeug enthält.&#10;&#10;Automatisch generierte Beschreibung">
            <a:extLst>
              <a:ext uri="{FF2B5EF4-FFF2-40B4-BE49-F238E27FC236}">
                <a16:creationId xmlns:a16="http://schemas.microsoft.com/office/drawing/2014/main" id="{252126EA-1C4E-6443-AF49-45F8EDC0B7E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0"/>
            <a:ext cx="7861300" cy="13716000"/>
          </a:xfrm>
          <a:solidFill>
            <a:schemeClr val="tx2">
              <a:lumMod val="50000"/>
              <a:alpha val="51000"/>
            </a:schemeClr>
          </a:solidFill>
        </p:spPr>
      </p:pic>
      <p:sp>
        <p:nvSpPr>
          <p:cNvPr id="29" name="Today’s Agenda"/>
          <p:cNvSpPr txBox="1"/>
          <p:nvPr/>
        </p:nvSpPr>
        <p:spPr>
          <a:xfrm>
            <a:off x="9834292" y="4796110"/>
            <a:ext cx="8701100" cy="1108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lnSpc>
                <a:spcPct val="120000"/>
              </a:lnSpc>
              <a:defRPr sz="5600">
                <a:solidFill>
                  <a:srgbClr val="FFFFFF"/>
                </a:solidFill>
              </a:defRPr>
            </a:lvl1pPr>
          </a:lstStyle>
          <a:p>
            <a:r>
              <a:rPr lang="de-DE" sz="6000" dirty="0">
                <a:latin typeface="Arial" panose="020B0604020202020204" pitchFamily="34" charset="0"/>
                <a:cs typeface="Arial" panose="020B0604020202020204" pitchFamily="34" charset="0"/>
              </a:rPr>
              <a:t>Keep Ukraine </a:t>
            </a:r>
            <a:r>
              <a:rPr lang="de-DE" sz="6000" dirty="0" err="1">
                <a:latin typeface="Arial" panose="020B0604020202020204" pitchFamily="34" charset="0"/>
                <a:cs typeface="Arial" panose="020B0604020202020204" pitchFamily="34" charset="0"/>
              </a:rPr>
              <a:t>Connected</a:t>
            </a:r>
            <a:endParaRPr sz="6000" dirty="0">
              <a:latin typeface="Arial" panose="020B0604020202020204" pitchFamily="34" charset="0"/>
              <a:cs typeface="Arial" panose="020B0604020202020204" pitchFamily="34" charset="0"/>
            </a:endParaRPr>
          </a:p>
        </p:txBody>
      </p:sp>
      <p:sp>
        <p:nvSpPr>
          <p:cNvPr id="30" name="Sed posuere consectetur est at lobortis. Aenean eu leo quam. Pellentesque ornare sem lacinia quam venenatis vestibulum. Cras justo odio, dapibus ac facilisis in, egestas eget quam. Cum sociis natoque penatibus et magnis"/>
          <p:cNvSpPr txBox="1"/>
          <p:nvPr/>
        </p:nvSpPr>
        <p:spPr>
          <a:xfrm>
            <a:off x="9834292" y="6651933"/>
            <a:ext cx="13025708" cy="561333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r>
              <a:rPr lang="de-DE" sz="4000" i="1" dirty="0" err="1">
                <a:solidFill>
                  <a:srgbClr val="FFFFFF"/>
                </a:solidFill>
                <a:latin typeface="Arial" panose="020B0604020202020204" pitchFamily="34" charset="0"/>
                <a:ea typeface="Lato" panose="020F0502020204030203" pitchFamily="34" charset="0"/>
                <a:cs typeface="Arial" panose="020B0604020202020204" pitchFamily="34" charset="0"/>
              </a:rPr>
              <a:t>February</a:t>
            </a:r>
            <a:r>
              <a:rPr lang="de-DE" sz="4000" i="1" dirty="0">
                <a:solidFill>
                  <a:srgbClr val="FFFFFF"/>
                </a:solidFill>
                <a:latin typeface="Arial" panose="020B0604020202020204" pitchFamily="34" charset="0"/>
                <a:ea typeface="Lato" panose="020F0502020204030203" pitchFamily="34" charset="0"/>
                <a:cs typeface="Arial" panose="020B0604020202020204" pitchFamily="34" charset="0"/>
              </a:rPr>
              <a:t> 24, 2022 </a:t>
            </a:r>
            <a:b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br>
            <a:b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b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This was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the</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day</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everything</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began</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p>
          <a:p>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War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started</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in Ukraine.</a:t>
            </a:r>
            <a:b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br>
            <a:b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b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Dark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days</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for</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Ukrainian</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people</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p>
          <a:p>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but also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for</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Internet Service Providers in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the</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region</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endParaRPr sz="4000" dirty="0">
              <a:solidFill>
                <a:srgbClr val="FFFFFF"/>
              </a:solidFill>
              <a:latin typeface="Arial" panose="020B0604020202020204" pitchFamily="34" charset="0"/>
              <a:ea typeface="Lato" panose="020F0502020204030203" pitchFamily="34" charset="0"/>
              <a:cs typeface="Arial" panose="020B0604020202020204" pitchFamily="34" charset="0"/>
            </a:endParaRPr>
          </a:p>
        </p:txBody>
      </p:sp>
      <p:sp>
        <p:nvSpPr>
          <p:cNvPr id="32" name="Line"/>
          <p:cNvSpPr/>
          <p:nvPr/>
        </p:nvSpPr>
        <p:spPr>
          <a:xfrm>
            <a:off x="9834292" y="6274501"/>
            <a:ext cx="9522498" cy="1"/>
          </a:xfrm>
          <a:prstGeom prst="line">
            <a:avLst/>
          </a:prstGeom>
          <a:ln w="12700">
            <a:solidFill>
              <a:srgbClr val="FFFFFF">
                <a:alpha val="24148"/>
              </a:srgbClr>
            </a:solidFill>
            <a:custDash>
              <a:ds d="100000" sp="200000"/>
            </a:custDash>
          </a:ln>
        </p:spPr>
        <p:txBody>
          <a:bodyPr lIns="0" tIns="0" rIns="0" bIns="0" anchor="ctr"/>
          <a:lstStyle/>
          <a:p>
            <a:pPr algn="ctr">
              <a:lnSpc>
                <a:spcPct val="100000"/>
              </a:lnSpc>
              <a:defRPr sz="3200">
                <a:solidFill>
                  <a:srgbClr val="FFFFFF"/>
                </a:solidFill>
                <a:latin typeface="+mn-lt"/>
                <a:ea typeface="+mn-ea"/>
                <a:cs typeface="+mn-cs"/>
                <a:sym typeface="Helvetica Neue Medium"/>
              </a:defRPr>
            </a:pPr>
            <a:endParaRPr>
              <a:latin typeface="Arial" panose="020B0604020202020204" pitchFamily="34" charset="0"/>
              <a:cs typeface="Arial" panose="020B0604020202020204" pitchFamily="34" charset="0"/>
            </a:endParaRPr>
          </a:p>
        </p:txBody>
      </p:sp>
      <p:sp>
        <p:nvSpPr>
          <p:cNvPr id="38" name="Shape"/>
          <p:cNvSpPr/>
          <p:nvPr/>
        </p:nvSpPr>
        <p:spPr>
          <a:xfrm>
            <a:off x="9906884" y="3524664"/>
            <a:ext cx="1079499" cy="1079502"/>
          </a:xfrm>
          <a:custGeom>
            <a:avLst/>
            <a:gdLst/>
            <a:ahLst/>
            <a:cxnLst>
              <a:cxn ang="0">
                <a:pos x="wd2" y="hd2"/>
              </a:cxn>
              <a:cxn ang="5400000">
                <a:pos x="wd2" y="hd2"/>
              </a:cxn>
              <a:cxn ang="10800000">
                <a:pos x="wd2" y="hd2"/>
              </a:cxn>
              <a:cxn ang="16200000">
                <a:pos x="wd2" y="hd2"/>
              </a:cxn>
            </a:cxnLst>
            <a:rect l="0" t="0" r="r" b="b"/>
            <a:pathLst>
              <a:path w="21600" h="21600" extrusionOk="0">
                <a:moveTo>
                  <a:pt x="20571" y="14914"/>
                </a:moveTo>
                <a:lnTo>
                  <a:pt x="16971" y="14914"/>
                </a:lnTo>
                <a:lnTo>
                  <a:pt x="11314" y="19543"/>
                </a:lnTo>
                <a:lnTo>
                  <a:pt x="11314" y="14914"/>
                </a:lnTo>
                <a:lnTo>
                  <a:pt x="1029" y="14914"/>
                </a:lnTo>
                <a:lnTo>
                  <a:pt x="1029" y="1028"/>
                </a:lnTo>
                <a:lnTo>
                  <a:pt x="20571" y="1028"/>
                </a:lnTo>
                <a:cubicBezTo>
                  <a:pt x="20571" y="1028"/>
                  <a:pt x="20571" y="14914"/>
                  <a:pt x="20571" y="14914"/>
                </a:cubicBezTo>
                <a:close/>
                <a:moveTo>
                  <a:pt x="0" y="0"/>
                </a:moveTo>
                <a:lnTo>
                  <a:pt x="0" y="15943"/>
                </a:lnTo>
                <a:lnTo>
                  <a:pt x="10286" y="15943"/>
                </a:lnTo>
                <a:lnTo>
                  <a:pt x="10286" y="21600"/>
                </a:lnTo>
                <a:lnTo>
                  <a:pt x="17486" y="15943"/>
                </a:lnTo>
                <a:lnTo>
                  <a:pt x="21600" y="15943"/>
                </a:lnTo>
                <a:lnTo>
                  <a:pt x="21600" y="0"/>
                </a:lnTo>
                <a:cubicBezTo>
                  <a:pt x="21600" y="0"/>
                  <a:pt x="0" y="0"/>
                  <a:pt x="0" y="0"/>
                </a:cubicBezTo>
                <a:close/>
              </a:path>
            </a:pathLst>
          </a:custGeom>
          <a:solidFill>
            <a:srgbClr val="FFFFFF"/>
          </a:solidFill>
          <a:ln w="12700">
            <a:miter lim="400000"/>
          </a:ln>
        </p:spPr>
        <p:txBody>
          <a:bodyPr lIns="71437" tIns="71437" rIns="71437" bIns="71437" anchor="ctr"/>
          <a:lstStyle/>
          <a:p>
            <a:pPr defTabSz="457200">
              <a:lnSpc>
                <a:spcPct val="10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oday’s Science is Technology for Tomorrow. Together We Can Achieve Better Life."/>
          <p:cNvSpPr txBox="1"/>
          <p:nvPr/>
        </p:nvSpPr>
        <p:spPr>
          <a:xfrm>
            <a:off x="221065" y="0"/>
            <a:ext cx="15678485" cy="209544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nSpc>
                <a:spcPct val="120000"/>
              </a:lnSpc>
              <a:defRPr sz="5600">
                <a:solidFill>
                  <a:srgbClr val="FFFFFF"/>
                </a:solidFill>
              </a:defRPr>
            </a:lvl1pPr>
          </a:lstStyle>
          <a:p>
            <a:r>
              <a:rPr lang="de-DE" b="1" dirty="0">
                <a:latin typeface="Arial" panose="020B0604020202020204" pitchFamily="34" charset="0"/>
                <a:cs typeface="Arial" panose="020B0604020202020204" pitchFamily="34" charset="0"/>
              </a:rPr>
              <a:t>Supply &amp; Demand Tool </a:t>
            </a:r>
          </a:p>
          <a:p>
            <a:r>
              <a:rPr lang="de-DE" dirty="0">
                <a:latin typeface="Arial" panose="020B0604020202020204" pitchFamily="34" charset="0"/>
                <a:cs typeface="Arial" panose="020B0604020202020204" pitchFamily="34" charset="0"/>
              </a:rPr>
              <a:t>(</a:t>
            </a:r>
            <a:r>
              <a:rPr lang="de-DE" dirty="0" err="1">
                <a:latin typeface="Arial" panose="020B0604020202020204" pitchFamily="34" charset="0"/>
                <a:cs typeface="Arial" panose="020B0604020202020204" pitchFamily="34" charset="0"/>
              </a:rPr>
              <a:t>Donor</a:t>
            </a:r>
            <a:r>
              <a:rPr lang="de-DE" dirty="0">
                <a:latin typeface="Arial" panose="020B0604020202020204" pitchFamily="34" charset="0"/>
                <a:cs typeface="Arial" panose="020B0604020202020204" pitchFamily="34" charset="0"/>
              </a:rPr>
              <a:t> View)</a:t>
            </a:r>
            <a:endParaRPr dirty="0">
              <a:latin typeface="Arial" panose="020B0604020202020204" pitchFamily="34" charset="0"/>
              <a:cs typeface="Arial" panose="020B0604020202020204" pitchFamily="34" charset="0"/>
            </a:endParaRPr>
          </a:p>
        </p:txBody>
      </p:sp>
      <p:sp>
        <p:nvSpPr>
          <p:cNvPr id="107" name="Line"/>
          <p:cNvSpPr/>
          <p:nvPr/>
        </p:nvSpPr>
        <p:spPr>
          <a:xfrm>
            <a:off x="221065" y="2339857"/>
            <a:ext cx="5431313" cy="17586"/>
          </a:xfrm>
          <a:prstGeom prst="line">
            <a:avLst/>
          </a:prstGeom>
          <a:ln w="12700">
            <a:solidFill>
              <a:srgbClr val="858DC3"/>
            </a:solidFill>
            <a:custDash>
              <a:ds d="100000" sp="200000"/>
            </a:custDash>
          </a:ln>
        </p:spPr>
        <p:txBody>
          <a:bodyPr lIns="0" tIns="0" rIns="0" bIns="0" anchor="ctr"/>
          <a:lstStyle/>
          <a:p>
            <a:pPr algn="ctr">
              <a:lnSpc>
                <a:spcPct val="100000"/>
              </a:lnSpc>
              <a:defRPr sz="3200">
                <a:solidFill>
                  <a:srgbClr val="FFFFFF"/>
                </a:solidFill>
                <a:latin typeface="+mn-lt"/>
                <a:ea typeface="+mn-ea"/>
                <a:cs typeface="+mn-cs"/>
                <a:sym typeface="Helvetica Neue Medium"/>
              </a:defRPr>
            </a:pPr>
            <a:endParaRPr>
              <a:latin typeface="Arial" panose="020B0604020202020204" pitchFamily="34" charset="0"/>
              <a:cs typeface="Arial" panose="020B0604020202020204" pitchFamily="34" charset="0"/>
            </a:endParaRPr>
          </a:p>
        </p:txBody>
      </p:sp>
      <p:sp>
        <p:nvSpPr>
          <p:cNvPr id="7" name="Duis mollis, est non commodo luctus, nisi erat porttitor ligula, eget lacinia odio sem nec elit. Vivamus sagittis lacus vel augue laoreet rutrum faucibus dolor auctor. Nulla vitae elit libero, a…">
            <a:extLst>
              <a:ext uri="{FF2B5EF4-FFF2-40B4-BE49-F238E27FC236}">
                <a16:creationId xmlns:a16="http://schemas.microsoft.com/office/drawing/2014/main" id="{90B7C5B3-E2F5-C4AA-A03D-E34AA29C2980}"/>
              </a:ext>
            </a:extLst>
          </p:cNvPr>
          <p:cNvSpPr txBox="1"/>
          <p:nvPr/>
        </p:nvSpPr>
        <p:spPr>
          <a:xfrm>
            <a:off x="221065" y="2490346"/>
            <a:ext cx="9088851" cy="82593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r>
              <a:rPr lang="de-DE" sz="4000" dirty="0">
                <a:solidFill>
                  <a:srgbClr val="FFFFFF"/>
                </a:solidFill>
                <a:latin typeface="Arial" panose="020B0604020202020204" pitchFamily="34" charset="0"/>
                <a:cs typeface="Arial" panose="020B0604020202020204" pitchFamily="34" charset="0"/>
              </a:rPr>
              <a:t>v2.0</a:t>
            </a:r>
            <a:endParaRPr dirty="0">
              <a:solidFill>
                <a:srgbClr val="FFFFFF"/>
              </a:solidFill>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1DC5D5AE-F6FF-C9B0-612C-7C33B5813B44}"/>
              </a:ext>
            </a:extLst>
          </p:cNvPr>
          <p:cNvPicPr>
            <a:picLocks noChangeAspect="1"/>
          </p:cNvPicPr>
          <p:nvPr/>
        </p:nvPicPr>
        <p:blipFill>
          <a:blip r:embed="rId2"/>
          <a:stretch>
            <a:fillRect/>
          </a:stretch>
        </p:blipFill>
        <p:spPr>
          <a:xfrm>
            <a:off x="4765490" y="3115879"/>
            <a:ext cx="24788879" cy="15768953"/>
          </a:xfrm>
          <a:prstGeom prst="rect">
            <a:avLst/>
          </a:prstGeom>
        </p:spPr>
      </p:pic>
    </p:spTree>
    <p:extLst>
      <p:ext uri="{BB962C8B-B14F-4D97-AF65-F5344CB8AC3E}">
        <p14:creationId xmlns:p14="http://schemas.microsoft.com/office/powerpoint/2010/main" val="7167858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100144"/>
            <a:ext cx="23028069" cy="13615856"/>
          </a:xfrm>
        </p:spPr>
        <p:txBody>
          <a:bodyPr anchor="ctr"/>
          <a:lstStyle/>
          <a:p>
            <a:pPr>
              <a:lnSpc>
                <a:spcPts val="7240"/>
              </a:lnSpc>
            </a:pPr>
            <a:endParaRPr lang="en-US" sz="5700" dirty="0">
              <a:solidFill>
                <a:srgbClr val="FFFFFF"/>
              </a:solidFill>
              <a:latin typeface="Lato" panose="020F0502020204030203" pitchFamily="34" charset="77"/>
              <a:cs typeface="Futura" panose="020B0602020204020303" pitchFamily="34" charset="-79"/>
            </a:endParaRPr>
          </a:p>
        </p:txBody>
      </p:sp>
      <p:pic>
        <p:nvPicPr>
          <p:cNvPr id="4" name="Grafik 3">
            <a:extLst>
              <a:ext uri="{FF2B5EF4-FFF2-40B4-BE49-F238E27FC236}">
                <a16:creationId xmlns:a16="http://schemas.microsoft.com/office/drawing/2014/main" id="{878ED1AE-74CF-2B05-9B46-05E243EE9085}"/>
              </a:ext>
            </a:extLst>
          </p:cNvPr>
          <p:cNvPicPr>
            <a:picLocks noChangeAspect="1"/>
          </p:cNvPicPr>
          <p:nvPr/>
        </p:nvPicPr>
        <p:blipFill>
          <a:blip r:embed="rId3"/>
          <a:stretch>
            <a:fillRect/>
          </a:stretch>
        </p:blipFill>
        <p:spPr>
          <a:xfrm>
            <a:off x="0" y="0"/>
            <a:ext cx="24383999" cy="13716000"/>
          </a:xfrm>
          <a:prstGeom prst="rect">
            <a:avLst/>
          </a:prstGeom>
        </p:spPr>
      </p:pic>
      <p:sp>
        <p:nvSpPr>
          <p:cNvPr id="6" name="Title 6">
            <a:extLst>
              <a:ext uri="{FF2B5EF4-FFF2-40B4-BE49-F238E27FC236}">
                <a16:creationId xmlns:a16="http://schemas.microsoft.com/office/drawing/2014/main" id="{A6024512-64CF-5E12-C89C-D32B7AF739EA}"/>
              </a:ext>
            </a:extLst>
          </p:cNvPr>
          <p:cNvSpPr txBox="1">
            <a:spLocks/>
          </p:cNvSpPr>
          <p:nvPr/>
        </p:nvSpPr>
        <p:spPr>
          <a:xfrm>
            <a:off x="1204330" y="810104"/>
            <a:ext cx="8943279" cy="9850461"/>
          </a:xfrm>
        </p:spPr>
        <p:txBody>
          <a:bodyPr anchor="t"/>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hangingPunct="1"/>
            <a:r>
              <a:rPr lang="en-US" sz="8000" b="1" dirty="0">
                <a:solidFill>
                  <a:schemeClr val="tx2">
                    <a:lumMod val="10000"/>
                  </a:schemeClr>
                </a:solidFill>
                <a:latin typeface="Futura Medium" panose="020B0602020204020303" pitchFamily="34" charset="-79"/>
                <a:cs typeface="Futura Medium" panose="020B0602020204020303" pitchFamily="34" charset="-79"/>
              </a:rPr>
              <a:t>Workflow Chart</a:t>
            </a:r>
            <a:br>
              <a:rPr lang="en-US" sz="8000" b="1" dirty="0">
                <a:solidFill>
                  <a:schemeClr val="tx2">
                    <a:lumMod val="10000"/>
                  </a:schemeClr>
                </a:solidFill>
                <a:latin typeface="Futura Medium" panose="020B0602020204020303" pitchFamily="34" charset="-79"/>
                <a:cs typeface="Futura Medium" panose="020B0602020204020303" pitchFamily="34" charset="-79"/>
              </a:rPr>
            </a:br>
            <a:r>
              <a:rPr lang="en-US" sz="8000" b="1" dirty="0">
                <a:solidFill>
                  <a:schemeClr val="tx2">
                    <a:lumMod val="10000"/>
                  </a:schemeClr>
                </a:solidFill>
                <a:latin typeface="Futura Medium" panose="020B0602020204020303" pitchFamily="34" charset="-79"/>
                <a:cs typeface="Futura Medium" panose="020B0602020204020303" pitchFamily="34" charset="-79"/>
              </a:rPr>
              <a:t>KUC</a:t>
            </a:r>
          </a:p>
        </p:txBody>
      </p:sp>
      <p:pic>
        <p:nvPicPr>
          <p:cNvPr id="7" name="Grafik 2">
            <a:extLst>
              <a:ext uri="{FF2B5EF4-FFF2-40B4-BE49-F238E27FC236}">
                <a16:creationId xmlns:a16="http://schemas.microsoft.com/office/drawing/2014/main" id="{2967E5FD-1CB4-D80B-065A-011D37E2C6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246445" y="0"/>
            <a:ext cx="5137555" cy="3640847"/>
          </a:xfrm>
          <a:prstGeom prst="rect">
            <a:avLst/>
          </a:prstGeom>
        </p:spPr>
      </p:pic>
    </p:spTree>
    <p:extLst>
      <p:ext uri="{BB962C8B-B14F-4D97-AF65-F5344CB8AC3E}">
        <p14:creationId xmlns:p14="http://schemas.microsoft.com/office/powerpoint/2010/main" val="305475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100144"/>
            <a:ext cx="23028069" cy="13615856"/>
          </a:xfrm>
        </p:spPr>
        <p:txBody>
          <a:bodyPr anchor="ctr"/>
          <a:lstStyle/>
          <a:p>
            <a:pPr>
              <a:lnSpc>
                <a:spcPts val="7240"/>
              </a:lnSpc>
            </a:pPr>
            <a:endParaRPr lang="en-US" sz="5700" dirty="0">
              <a:solidFill>
                <a:srgbClr val="FFFFFF"/>
              </a:solidFill>
              <a:latin typeface="Lato" panose="020F0502020204030203" pitchFamily="34" charset="77"/>
              <a:cs typeface="Futura" panose="020B0602020204020303" pitchFamily="34" charset="-79"/>
            </a:endParaRPr>
          </a:p>
        </p:txBody>
      </p:sp>
      <p:pic>
        <p:nvPicPr>
          <p:cNvPr id="2" name="Grafik 1">
            <a:extLst>
              <a:ext uri="{FF2B5EF4-FFF2-40B4-BE49-F238E27FC236}">
                <a16:creationId xmlns:a16="http://schemas.microsoft.com/office/drawing/2014/main" id="{96E70A13-20D6-6A3D-7DDF-689CE4CF9DCE}"/>
              </a:ext>
            </a:extLst>
          </p:cNvPr>
          <p:cNvPicPr>
            <a:picLocks noChangeAspect="1"/>
          </p:cNvPicPr>
          <p:nvPr/>
        </p:nvPicPr>
        <p:blipFill>
          <a:blip r:embed="rId3"/>
          <a:stretch>
            <a:fillRect/>
          </a:stretch>
        </p:blipFill>
        <p:spPr>
          <a:xfrm>
            <a:off x="-1280170" y="-40071"/>
            <a:ext cx="25664170" cy="14417166"/>
          </a:xfrm>
          <a:prstGeom prst="rect">
            <a:avLst/>
          </a:prstGeom>
        </p:spPr>
      </p:pic>
      <p:pic>
        <p:nvPicPr>
          <p:cNvPr id="5" name="Grafik 2">
            <a:extLst>
              <a:ext uri="{FF2B5EF4-FFF2-40B4-BE49-F238E27FC236}">
                <a16:creationId xmlns:a16="http://schemas.microsoft.com/office/drawing/2014/main" id="{7F019A5E-EA75-97F0-2D6E-63383DD3C22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246445" y="0"/>
            <a:ext cx="5137555" cy="3640847"/>
          </a:xfrm>
          <a:prstGeom prst="rect">
            <a:avLst/>
          </a:prstGeom>
        </p:spPr>
      </p:pic>
      <p:sp>
        <p:nvSpPr>
          <p:cNvPr id="6" name="Title 6">
            <a:extLst>
              <a:ext uri="{FF2B5EF4-FFF2-40B4-BE49-F238E27FC236}">
                <a16:creationId xmlns:a16="http://schemas.microsoft.com/office/drawing/2014/main" id="{A6024512-64CF-5E12-C89C-D32B7AF739EA}"/>
              </a:ext>
            </a:extLst>
          </p:cNvPr>
          <p:cNvSpPr txBox="1">
            <a:spLocks/>
          </p:cNvSpPr>
          <p:nvPr/>
        </p:nvSpPr>
        <p:spPr>
          <a:xfrm>
            <a:off x="849110" y="849860"/>
            <a:ext cx="8943279" cy="9850461"/>
          </a:xfrm>
        </p:spPr>
        <p:txBody>
          <a:bodyPr anchor="t"/>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endParaRPr lang="en-US" sz="8000" b="1" dirty="0">
              <a:solidFill>
                <a:schemeClr val="tx2">
                  <a:lumMod val="10000"/>
                </a:schemeClr>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60293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oday’s Science is Technology for Tomorrow. Together We Can Achieve Better Life."/>
          <p:cNvSpPr txBox="1"/>
          <p:nvPr/>
        </p:nvSpPr>
        <p:spPr>
          <a:xfrm>
            <a:off x="2149281" y="2604436"/>
            <a:ext cx="10784302" cy="221676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nSpc>
                <a:spcPct val="120000"/>
              </a:lnSpc>
              <a:defRPr sz="5600">
                <a:solidFill>
                  <a:srgbClr val="FFFFFF"/>
                </a:solidFill>
              </a:defRPr>
            </a:lvl1pPr>
          </a:lstStyle>
          <a:p>
            <a:r>
              <a:rPr lang="de-DE" sz="6000" b="1" dirty="0" err="1">
                <a:latin typeface="Arial" panose="020B0604020202020204" pitchFamily="34" charset="0"/>
                <a:cs typeface="Arial" panose="020B0604020202020204" pitchFamily="34" charset="0"/>
              </a:rPr>
              <a:t>Our</a:t>
            </a:r>
            <a:r>
              <a:rPr lang="de-DE" sz="6000" b="1" dirty="0">
                <a:latin typeface="Arial" panose="020B0604020202020204" pitchFamily="34" charset="0"/>
                <a:cs typeface="Arial" panose="020B0604020202020204" pitchFamily="34" charset="0"/>
              </a:rPr>
              <a:t> Friends &amp; Partners </a:t>
            </a:r>
            <a:br>
              <a:rPr lang="de-DE" sz="6000" b="1" dirty="0">
                <a:latin typeface="Arial" panose="020B0604020202020204" pitchFamily="34" charset="0"/>
                <a:cs typeface="Arial" panose="020B0604020202020204" pitchFamily="34" charset="0"/>
              </a:rPr>
            </a:br>
            <a:r>
              <a:rPr lang="de-DE" sz="6000" b="1" dirty="0">
                <a:latin typeface="Arial" panose="020B0604020202020204" pitchFamily="34" charset="0"/>
                <a:cs typeface="Arial" panose="020B0604020202020204" pitchFamily="34" charset="0"/>
              </a:rPr>
              <a:t>in Ukraine</a:t>
            </a:r>
            <a:endParaRPr sz="6000" b="1" i="1" dirty="0">
              <a:latin typeface="Arial" panose="020B0604020202020204" pitchFamily="34" charset="0"/>
              <a:cs typeface="Arial" panose="020B0604020202020204" pitchFamily="34" charset="0"/>
            </a:endParaRPr>
          </a:p>
        </p:txBody>
      </p:sp>
      <p:sp>
        <p:nvSpPr>
          <p:cNvPr id="117" name="Line"/>
          <p:cNvSpPr/>
          <p:nvPr/>
        </p:nvSpPr>
        <p:spPr>
          <a:xfrm flipV="1">
            <a:off x="2194277" y="4868738"/>
            <a:ext cx="8183902" cy="7177"/>
          </a:xfrm>
          <a:prstGeom prst="line">
            <a:avLst/>
          </a:prstGeom>
          <a:ln w="12700">
            <a:solidFill>
              <a:srgbClr val="909AD4"/>
            </a:solidFill>
            <a:custDash>
              <a:ds d="100000" sp="200000"/>
            </a:custDash>
          </a:ln>
        </p:spPr>
        <p:txBody>
          <a:bodyPr lIns="0" tIns="0" rIns="0" bIns="0" anchor="ctr"/>
          <a:lstStyle/>
          <a:p>
            <a:pPr algn="ctr">
              <a:lnSpc>
                <a:spcPct val="100000"/>
              </a:lnSpc>
              <a:defRPr sz="3200">
                <a:solidFill>
                  <a:srgbClr val="FFFFFF"/>
                </a:solidFill>
                <a:latin typeface="+mn-lt"/>
                <a:ea typeface="+mn-ea"/>
                <a:cs typeface="+mn-cs"/>
                <a:sym typeface="Helvetica Neue Medium"/>
              </a:defRPr>
            </a:pPr>
            <a:endParaRPr dirty="0">
              <a:latin typeface="Arial" panose="020B0604020202020204" pitchFamily="34" charset="0"/>
              <a:cs typeface="Arial" panose="020B0604020202020204" pitchFamily="34" charset="0"/>
            </a:endParaRPr>
          </a:p>
        </p:txBody>
      </p:sp>
      <p:sp>
        <p:nvSpPr>
          <p:cNvPr id="118" name="Rectangle"/>
          <p:cNvSpPr/>
          <p:nvPr/>
        </p:nvSpPr>
        <p:spPr>
          <a:xfrm>
            <a:off x="2254799" y="7215709"/>
            <a:ext cx="6593028" cy="4665710"/>
          </a:xfrm>
          <a:prstGeom prst="rect">
            <a:avLst/>
          </a:prstGeom>
          <a:solidFill>
            <a:srgbClr val="8E92BB">
              <a:alpha val="6131"/>
            </a:srgbClr>
          </a:solidFill>
          <a:ln w="12700">
            <a:miter lim="400000"/>
          </a:ln>
        </p:spPr>
        <p:txBody>
          <a:bodyPr lIns="0" tIns="0" rIns="0" bIns="0" anchor="ctr"/>
          <a:lstStyle/>
          <a:p>
            <a:pPr defTabSz="457200">
              <a:lnSpc>
                <a:spcPct val="10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cs typeface="Arial" panose="020B0604020202020204" pitchFamily="34" charset="0"/>
            </a:endParaRPr>
          </a:p>
        </p:txBody>
      </p:sp>
      <p:sp>
        <p:nvSpPr>
          <p:cNvPr id="119" name="Rectangle"/>
          <p:cNvSpPr/>
          <p:nvPr/>
        </p:nvSpPr>
        <p:spPr>
          <a:xfrm>
            <a:off x="8895487" y="7215709"/>
            <a:ext cx="6593028" cy="4665710"/>
          </a:xfrm>
          <a:prstGeom prst="rect">
            <a:avLst/>
          </a:prstGeom>
          <a:solidFill>
            <a:srgbClr val="8E92BB">
              <a:alpha val="6131"/>
            </a:srgbClr>
          </a:solidFill>
          <a:ln w="12700">
            <a:miter lim="400000"/>
          </a:ln>
        </p:spPr>
        <p:txBody>
          <a:bodyPr lIns="0" tIns="0" rIns="0" bIns="0" anchor="ctr"/>
          <a:lstStyle/>
          <a:p>
            <a:pPr defTabSz="457200">
              <a:lnSpc>
                <a:spcPct val="10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cs typeface="Arial" panose="020B0604020202020204" pitchFamily="34" charset="0"/>
            </a:endParaRPr>
          </a:p>
        </p:txBody>
      </p:sp>
      <p:sp>
        <p:nvSpPr>
          <p:cNvPr id="120" name="Rectangle"/>
          <p:cNvSpPr/>
          <p:nvPr/>
        </p:nvSpPr>
        <p:spPr>
          <a:xfrm>
            <a:off x="15536172" y="7215709"/>
            <a:ext cx="6593028" cy="4665710"/>
          </a:xfrm>
          <a:prstGeom prst="rect">
            <a:avLst/>
          </a:prstGeom>
          <a:solidFill>
            <a:srgbClr val="8E92BB">
              <a:alpha val="6131"/>
            </a:srgbClr>
          </a:solidFill>
          <a:ln w="12700">
            <a:miter lim="400000"/>
          </a:ln>
        </p:spPr>
        <p:txBody>
          <a:bodyPr lIns="0" tIns="0" rIns="0" bIns="0" anchor="ctr"/>
          <a:lstStyle/>
          <a:p>
            <a:pPr defTabSz="457200">
              <a:lnSpc>
                <a:spcPct val="10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cs typeface="Arial" panose="020B0604020202020204" pitchFamily="34" charset="0"/>
            </a:endParaRPr>
          </a:p>
        </p:txBody>
      </p:sp>
      <p:sp>
        <p:nvSpPr>
          <p:cNvPr id="122" name="Stacks Overflow"/>
          <p:cNvSpPr txBox="1"/>
          <p:nvPr/>
        </p:nvSpPr>
        <p:spPr>
          <a:xfrm>
            <a:off x="2500383" y="10295684"/>
            <a:ext cx="5762847" cy="151842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ctr">
              <a:lnSpc>
                <a:spcPct val="120000"/>
              </a:lnSpc>
              <a:defRPr sz="3200">
                <a:solidFill>
                  <a:srgbClr val="FFFFFF"/>
                </a:solidFill>
              </a:defRPr>
            </a:lvl1pPr>
          </a:lstStyle>
          <a:p>
            <a:r>
              <a:rPr lang="de-DE" sz="4000" dirty="0" err="1">
                <a:latin typeface="Arial" panose="020B0604020202020204" pitchFamily="34" charset="0"/>
                <a:cs typeface="Arial" panose="020B0604020202020204" pitchFamily="34" charset="0"/>
              </a:rPr>
              <a:t>Ministry</a:t>
            </a:r>
            <a:r>
              <a:rPr lang="de-DE" sz="4000" dirty="0">
                <a:latin typeface="Arial" panose="020B0604020202020204" pitchFamily="34" charset="0"/>
                <a:cs typeface="Arial" panose="020B0604020202020204" pitchFamily="34" charset="0"/>
              </a:rPr>
              <a:t> </a:t>
            </a:r>
            <a:r>
              <a:rPr lang="de-DE" sz="4000" dirty="0" err="1">
                <a:latin typeface="Arial" panose="020B0604020202020204" pitchFamily="34" charset="0"/>
                <a:cs typeface="Arial" panose="020B0604020202020204" pitchFamily="34" charset="0"/>
              </a:rPr>
              <a:t>of</a:t>
            </a:r>
            <a:r>
              <a:rPr lang="de-DE" sz="4000" dirty="0">
                <a:latin typeface="Arial" panose="020B0604020202020204" pitchFamily="34" charset="0"/>
                <a:cs typeface="Arial" panose="020B0604020202020204" pitchFamily="34" charset="0"/>
              </a:rPr>
              <a:t> Digital Transformation</a:t>
            </a:r>
            <a:endParaRPr sz="4000" dirty="0">
              <a:latin typeface="Arial" panose="020B0604020202020204" pitchFamily="34" charset="0"/>
              <a:cs typeface="Arial" panose="020B0604020202020204" pitchFamily="34" charset="0"/>
            </a:endParaRPr>
          </a:p>
        </p:txBody>
      </p:sp>
      <p:sp>
        <p:nvSpPr>
          <p:cNvPr id="124" name="Design &amp; Prototype"/>
          <p:cNvSpPr txBox="1"/>
          <p:nvPr/>
        </p:nvSpPr>
        <p:spPr>
          <a:xfrm>
            <a:off x="9626705" y="10295683"/>
            <a:ext cx="5130589" cy="151842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ctr">
              <a:lnSpc>
                <a:spcPct val="120000"/>
              </a:lnSpc>
              <a:defRPr sz="3200">
                <a:solidFill>
                  <a:srgbClr val="FFFFFF"/>
                </a:solidFill>
              </a:defRPr>
            </a:lvl1pPr>
          </a:lstStyle>
          <a:p>
            <a:r>
              <a:rPr lang="de-DE" sz="4000" dirty="0">
                <a:latin typeface="Arial" panose="020B0604020202020204" pitchFamily="34" charset="0"/>
                <a:cs typeface="Arial" panose="020B0604020202020204" pitchFamily="34" charset="0"/>
              </a:rPr>
              <a:t>DEPS</a:t>
            </a:r>
            <a:br>
              <a:rPr lang="de-DE" sz="4000" dirty="0">
                <a:latin typeface="Arial" panose="020B0604020202020204" pitchFamily="34" charset="0"/>
                <a:cs typeface="Arial" panose="020B0604020202020204" pitchFamily="34" charset="0"/>
              </a:rPr>
            </a:br>
            <a:r>
              <a:rPr lang="de-DE" sz="4000" dirty="0">
                <a:latin typeface="Arial" panose="020B0604020202020204" pitchFamily="34" charset="0"/>
                <a:cs typeface="Arial" panose="020B0604020202020204" pitchFamily="34" charset="0"/>
              </a:rPr>
              <a:t>(</a:t>
            </a:r>
            <a:r>
              <a:rPr lang="de-DE" sz="4000" dirty="0" err="1">
                <a:latin typeface="Arial" panose="020B0604020202020204" pitchFamily="34" charset="0"/>
                <a:cs typeface="Arial" panose="020B0604020202020204" pitchFamily="34" charset="0"/>
              </a:rPr>
              <a:t>local</a:t>
            </a:r>
            <a:r>
              <a:rPr lang="de-DE" sz="4000" dirty="0">
                <a:latin typeface="Arial" panose="020B0604020202020204" pitchFamily="34" charset="0"/>
                <a:cs typeface="Arial" panose="020B0604020202020204" pitchFamily="34" charset="0"/>
              </a:rPr>
              <a:t> </a:t>
            </a:r>
            <a:r>
              <a:rPr lang="de-DE" sz="4000" dirty="0" err="1">
                <a:latin typeface="Arial" panose="020B0604020202020204" pitchFamily="34" charset="0"/>
                <a:cs typeface="Arial" panose="020B0604020202020204" pitchFamily="34" charset="0"/>
              </a:rPr>
              <a:t>distribution</a:t>
            </a:r>
            <a:r>
              <a:rPr lang="de-DE" sz="2700" dirty="0">
                <a:latin typeface="Arial" panose="020B0604020202020204" pitchFamily="34" charset="0"/>
                <a:cs typeface="Arial" panose="020B0604020202020204" pitchFamily="34" charset="0"/>
              </a:rPr>
              <a:t>)</a:t>
            </a:r>
            <a:endParaRPr sz="2700" dirty="0">
              <a:latin typeface="Arial" panose="020B0604020202020204" pitchFamily="34" charset="0"/>
              <a:cs typeface="Arial" panose="020B0604020202020204" pitchFamily="34" charset="0"/>
            </a:endParaRPr>
          </a:p>
        </p:txBody>
      </p:sp>
      <p:sp>
        <p:nvSpPr>
          <p:cNvPr id="125" name="Digital Security"/>
          <p:cNvSpPr txBox="1"/>
          <p:nvPr/>
        </p:nvSpPr>
        <p:spPr>
          <a:xfrm>
            <a:off x="15944174" y="10295682"/>
            <a:ext cx="5777023" cy="151842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ctr">
              <a:lnSpc>
                <a:spcPct val="120000"/>
              </a:lnSpc>
              <a:defRPr sz="3200">
                <a:solidFill>
                  <a:srgbClr val="FFFFFF"/>
                </a:solidFill>
              </a:defRPr>
            </a:lvl1pPr>
          </a:lstStyle>
          <a:p>
            <a:r>
              <a:rPr lang="de-DE" sz="4000" dirty="0" err="1">
                <a:latin typeface="Arial" panose="020B0604020202020204" pitchFamily="34" charset="0"/>
                <a:cs typeface="Arial" panose="020B0604020202020204" pitchFamily="34" charset="0"/>
              </a:rPr>
              <a:t>Ukrainian</a:t>
            </a:r>
            <a:r>
              <a:rPr lang="de-DE" sz="4000" dirty="0">
                <a:latin typeface="Arial" panose="020B0604020202020204" pitchFamily="34" charset="0"/>
                <a:cs typeface="Arial" panose="020B0604020202020204" pitchFamily="34" charset="0"/>
              </a:rPr>
              <a:t> Internet </a:t>
            </a:r>
            <a:r>
              <a:rPr lang="de-DE" sz="4000" dirty="0" err="1">
                <a:latin typeface="Arial" panose="020B0604020202020204" pitchFamily="34" charset="0"/>
                <a:cs typeface="Arial" panose="020B0604020202020204" pitchFamily="34" charset="0"/>
              </a:rPr>
              <a:t>Association</a:t>
            </a:r>
            <a:endParaRPr sz="4000" dirty="0">
              <a:latin typeface="Arial" panose="020B0604020202020204" pitchFamily="34" charset="0"/>
              <a:cs typeface="Arial" panose="020B0604020202020204" pitchFamily="34" charset="0"/>
            </a:endParaRPr>
          </a:p>
        </p:txBody>
      </p:sp>
      <p:sp>
        <p:nvSpPr>
          <p:cNvPr id="127" name="Cras justo odio, dapibus ac facilisis in, egestas eget quam. Donec sed odio dui. Nullam quis risus eget urna mollis ornare vel eu leo. Cras justo odio, dapibus ac facilisis in, egestas eget quam. Cras mattis consectetur purus sit amet fermentum. Nullam id dolor id nibh ultricies vehicula ut id elit."/>
          <p:cNvSpPr txBox="1"/>
          <p:nvPr/>
        </p:nvSpPr>
        <p:spPr>
          <a:xfrm>
            <a:off x="11772900" y="2604436"/>
            <a:ext cx="11915775" cy="322658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r>
              <a:rPr lang="de-DE" sz="4000" dirty="0" err="1">
                <a:solidFill>
                  <a:srgbClr val="FFFFFF"/>
                </a:solidFill>
                <a:latin typeface="Arial" panose="020B0604020202020204" pitchFamily="34" charset="0"/>
                <a:cs typeface="Arial" panose="020B0604020202020204" pitchFamily="34" charset="0"/>
              </a:rPr>
              <a:t>We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are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currently</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working</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with</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the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organisations</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listed</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below</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They</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are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helping</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us</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with</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paperwork</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permits</a:t>
            </a:r>
            <a:r>
              <a:rPr lang="de-DE" sz="4000" dirty="0">
                <a:solidFill>
                  <a:srgbClr val="FFFFFF"/>
                </a:solidFill>
                <a:latin typeface="Arial" panose="020B0604020202020204" pitchFamily="34" charset="0"/>
                <a:cs typeface="Arial" panose="020B0604020202020204" pitchFamily="34" charset="0"/>
              </a:rPr>
              <a:t>, and </a:t>
            </a:r>
            <a:r>
              <a:rPr lang="de-DE" sz="4000" dirty="0" err="1">
                <a:solidFill>
                  <a:srgbClr val="FFFFFF"/>
                </a:solidFill>
                <a:latin typeface="Arial" panose="020B0604020202020204" pitchFamily="34" charset="0"/>
                <a:cs typeface="Arial" panose="020B0604020202020204" pitchFamily="34" charset="0"/>
              </a:rPr>
              <a:t>local</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distribution</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of</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the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donated</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equipment</a:t>
            </a:r>
            <a:r>
              <a:rPr lang="de-DE" sz="4000" dirty="0">
                <a:solidFill>
                  <a:srgbClr val="FFFFFF"/>
                </a:solidFill>
                <a:latin typeface="Arial" panose="020B0604020202020204" pitchFamily="34" charset="0"/>
                <a:cs typeface="Arial" panose="020B0604020202020204" pitchFamily="34" charset="0"/>
              </a:rPr>
              <a:t>.</a:t>
            </a:r>
          </a:p>
        </p:txBody>
      </p:sp>
      <p:pic>
        <p:nvPicPr>
          <p:cNvPr id="1034" name="Picture 10" descr="INAU UA">
            <a:extLst>
              <a:ext uri="{FF2B5EF4-FFF2-40B4-BE49-F238E27FC236}">
                <a16:creationId xmlns:a16="http://schemas.microsoft.com/office/drawing/2014/main" id="{6BF6305C-28CD-EC44-A366-8354B4C68D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338999" y="7953153"/>
            <a:ext cx="2852155" cy="1606714"/>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ABC2BB24-DDAC-C345-B6BF-B2576BFADF6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2957" y="7856997"/>
            <a:ext cx="4064000" cy="1835563"/>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D7D05D88-031C-8C49-AA42-F87C216611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92846" y="7529056"/>
            <a:ext cx="2453281" cy="24532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1BD8B8F-CA30-C99E-D1B4-43605FCDFE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7185" y="3385393"/>
            <a:ext cx="13051372" cy="9249156"/>
          </a:xfrm>
          <a:prstGeom prst="rect">
            <a:avLst/>
          </a:prstGeom>
        </p:spPr>
      </p:pic>
      <p:sp>
        <p:nvSpPr>
          <p:cNvPr id="4" name="Titel 3">
            <a:extLst>
              <a:ext uri="{FF2B5EF4-FFF2-40B4-BE49-F238E27FC236}">
                <a16:creationId xmlns:a16="http://schemas.microsoft.com/office/drawing/2014/main" id="{D8A20376-E0F4-FA60-078D-B3475BF10F14}"/>
              </a:ext>
            </a:extLst>
          </p:cNvPr>
          <p:cNvSpPr>
            <a:spLocks noGrp="1"/>
          </p:cNvSpPr>
          <p:nvPr>
            <p:ph type="title"/>
          </p:nvPr>
        </p:nvSpPr>
        <p:spPr/>
        <p:txBody>
          <a:bodyPr/>
          <a:lstStyle/>
          <a:p>
            <a:endParaRPr lang="de-DE"/>
          </a:p>
        </p:txBody>
      </p:sp>
      <p:sp>
        <p:nvSpPr>
          <p:cNvPr id="5" name="Title 6">
            <a:extLst>
              <a:ext uri="{FF2B5EF4-FFF2-40B4-BE49-F238E27FC236}">
                <a16:creationId xmlns:a16="http://schemas.microsoft.com/office/drawing/2014/main" id="{076A0C0E-0693-38CA-1FD0-A2D28D0799CD}"/>
              </a:ext>
            </a:extLst>
          </p:cNvPr>
          <p:cNvSpPr txBox="1">
            <a:spLocks/>
          </p:cNvSpPr>
          <p:nvPr/>
        </p:nvSpPr>
        <p:spPr>
          <a:xfrm>
            <a:off x="677965" y="0"/>
            <a:ext cx="23028069" cy="4726805"/>
          </a:xfrm>
        </p:spPr>
        <p:txBody>
          <a:bodyPr anchor="ct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hangingPunct="1">
              <a:lnSpc>
                <a:spcPts val="7240"/>
              </a:lnSpc>
            </a:pPr>
            <a:r>
              <a:rPr lang="en-US" sz="6000" dirty="0">
                <a:solidFill>
                  <a:srgbClr val="FFFFFF"/>
                </a:solidFill>
                <a:latin typeface="Arial" panose="020B0604020202020204" pitchFamily="34" charset="0"/>
                <a:cs typeface="Arial" panose="020B0604020202020204" pitchFamily="34" charset="0"/>
              </a:rPr>
              <a:t>…why are we doing this? (Part II)</a:t>
            </a:r>
            <a:br>
              <a:rPr lang="en-US" sz="6000" dirty="0">
                <a:solidFill>
                  <a:srgbClr val="FFFFFF"/>
                </a:solidFill>
                <a:latin typeface="Arial" panose="020B0604020202020204" pitchFamily="34" charset="0"/>
                <a:cs typeface="Arial" panose="020B0604020202020204" pitchFamily="34" charset="0"/>
              </a:rPr>
            </a:br>
            <a:br>
              <a:rPr lang="en-US" sz="6000" dirty="0">
                <a:solidFill>
                  <a:srgbClr val="FFFFFF"/>
                </a:solidFill>
                <a:latin typeface="Arial" panose="020B0604020202020204" pitchFamily="34" charset="0"/>
                <a:cs typeface="Arial" panose="020B0604020202020204" pitchFamily="34" charset="0"/>
              </a:rPr>
            </a:br>
            <a:r>
              <a:rPr lang="en-US" sz="6000" b="1" dirty="0">
                <a:solidFill>
                  <a:srgbClr val="FFFFFF"/>
                </a:solidFill>
                <a:latin typeface="Arial" panose="020B0604020202020204" pitchFamily="34" charset="0"/>
                <a:cs typeface="Arial" panose="020B0604020202020204" pitchFamily="34" charset="0"/>
              </a:rPr>
              <a:t>Human/ 2</a:t>
            </a:r>
            <a:r>
              <a:rPr lang="en-US" sz="6000" b="1" baseline="30000" dirty="0">
                <a:solidFill>
                  <a:srgbClr val="FFFFFF"/>
                </a:solidFill>
                <a:latin typeface="Arial" panose="020B0604020202020204" pitchFamily="34" charset="0"/>
                <a:cs typeface="Arial" panose="020B0604020202020204" pitchFamily="34" charset="0"/>
              </a:rPr>
              <a:t>nd</a:t>
            </a:r>
            <a:r>
              <a:rPr lang="en-US" sz="6000" b="1" dirty="0">
                <a:solidFill>
                  <a:srgbClr val="FFFFFF"/>
                </a:solidFill>
                <a:latin typeface="Arial" panose="020B0604020202020204" pitchFamily="34" charset="0"/>
                <a:cs typeface="Arial" panose="020B0604020202020204" pitchFamily="34" charset="0"/>
              </a:rPr>
              <a:t> Family perspective</a:t>
            </a:r>
          </a:p>
        </p:txBody>
      </p:sp>
    </p:spTree>
    <p:extLst>
      <p:ext uri="{BB962C8B-B14F-4D97-AF65-F5344CB8AC3E}">
        <p14:creationId xmlns:p14="http://schemas.microsoft.com/office/powerpoint/2010/main" val="268529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6E0F3D-0F8C-644D-A3D8-8AA85E9FF576}"/>
              </a:ext>
            </a:extLst>
          </p:cNvPr>
          <p:cNvSpPr>
            <a:spLocks noGrp="1"/>
          </p:cNvSpPr>
          <p:nvPr>
            <p:ph type="title"/>
          </p:nvPr>
        </p:nvSpPr>
        <p:spPr/>
        <p:txBody>
          <a:bodyPr/>
          <a:lstStyle/>
          <a:p>
            <a:r>
              <a:rPr lang="de-DE" dirty="0"/>
              <a:t>  </a:t>
            </a:r>
          </a:p>
        </p:txBody>
      </p:sp>
      <p:pic>
        <p:nvPicPr>
          <p:cNvPr id="5" name="Grafik 4">
            <a:extLst>
              <a:ext uri="{FF2B5EF4-FFF2-40B4-BE49-F238E27FC236}">
                <a16:creationId xmlns:a16="http://schemas.microsoft.com/office/drawing/2014/main" id="{7CF796D1-D1CD-68A2-FD8C-0036A2716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8288000"/>
          </a:xfrm>
          <a:prstGeom prst="rect">
            <a:avLst/>
          </a:prstGeom>
        </p:spPr>
      </p:pic>
    </p:spTree>
    <p:extLst>
      <p:ext uri="{BB962C8B-B14F-4D97-AF65-F5344CB8AC3E}">
        <p14:creationId xmlns:p14="http://schemas.microsoft.com/office/powerpoint/2010/main" val="73305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6E0F3D-0F8C-644D-A3D8-8AA85E9FF576}"/>
              </a:ext>
            </a:extLst>
          </p:cNvPr>
          <p:cNvSpPr>
            <a:spLocks noGrp="1"/>
          </p:cNvSpPr>
          <p:nvPr>
            <p:ph type="title"/>
          </p:nvPr>
        </p:nvSpPr>
        <p:spPr/>
        <p:txBody>
          <a:bodyPr/>
          <a:lstStyle/>
          <a:p>
            <a:endParaRPr lang="de-DE"/>
          </a:p>
        </p:txBody>
      </p:sp>
      <p:pic>
        <p:nvPicPr>
          <p:cNvPr id="4" name="Grafik 3" descr="Ein Bild, das Himmel, draußen, Boden, Schmutz enthält.&#10;&#10;Automatisch generierte Beschreibung">
            <a:extLst>
              <a:ext uri="{FF2B5EF4-FFF2-40B4-BE49-F238E27FC236}">
                <a16:creationId xmlns:a16="http://schemas.microsoft.com/office/drawing/2014/main" id="{D03B5F1C-49DF-EC92-EB9E-F4A4D37BEBD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4384000" cy="18288000"/>
          </a:xfrm>
          <a:prstGeom prst="rect">
            <a:avLst/>
          </a:prstGeom>
        </p:spPr>
      </p:pic>
    </p:spTree>
    <p:extLst>
      <p:ext uri="{BB962C8B-B14F-4D97-AF65-F5344CB8AC3E}">
        <p14:creationId xmlns:p14="http://schemas.microsoft.com/office/powerpoint/2010/main" val="349798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6E0F3D-0F8C-644D-A3D8-8AA85E9FF576}"/>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84BE18CE-AE50-F879-D493-7422F7B59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8288000"/>
          </a:xfrm>
          <a:prstGeom prst="rect">
            <a:avLst/>
          </a:prstGeom>
        </p:spPr>
      </p:pic>
    </p:spTree>
    <p:extLst>
      <p:ext uri="{BB962C8B-B14F-4D97-AF65-F5344CB8AC3E}">
        <p14:creationId xmlns:p14="http://schemas.microsoft.com/office/powerpoint/2010/main" val="415240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6E0F3D-0F8C-644D-A3D8-8AA85E9FF576}"/>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72A939BD-7FF4-1982-F291-F6D5C4848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0"/>
            <a:ext cx="24384000" cy="18288000"/>
          </a:xfrm>
          <a:prstGeom prst="rect">
            <a:avLst/>
          </a:prstGeom>
        </p:spPr>
      </p:pic>
    </p:spTree>
    <p:extLst>
      <p:ext uri="{BB962C8B-B14F-4D97-AF65-F5344CB8AC3E}">
        <p14:creationId xmlns:p14="http://schemas.microsoft.com/office/powerpoint/2010/main" val="386582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6E0F3D-0F8C-644D-A3D8-8AA85E9FF576}"/>
              </a:ext>
            </a:extLst>
          </p:cNvPr>
          <p:cNvSpPr>
            <a:spLocks noGrp="1"/>
          </p:cNvSpPr>
          <p:nvPr>
            <p:ph type="title"/>
          </p:nvPr>
        </p:nvSpPr>
        <p:spPr/>
        <p:txBody>
          <a:bodyPr/>
          <a:lstStyle/>
          <a:p>
            <a:endParaRPr lang="de-DE"/>
          </a:p>
        </p:txBody>
      </p:sp>
      <p:pic>
        <p:nvPicPr>
          <p:cNvPr id="6" name="Grafik 5">
            <a:extLst>
              <a:ext uri="{FF2B5EF4-FFF2-40B4-BE49-F238E27FC236}">
                <a16:creationId xmlns:a16="http://schemas.microsoft.com/office/drawing/2014/main" id="{4E6C6C81-E951-DE25-9946-4FA4E0684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6130"/>
            <a:ext cx="24509506" cy="18382130"/>
          </a:xfrm>
          <a:prstGeom prst="rect">
            <a:avLst/>
          </a:prstGeom>
        </p:spPr>
      </p:pic>
    </p:spTree>
    <p:extLst>
      <p:ext uri="{BB962C8B-B14F-4D97-AF65-F5344CB8AC3E}">
        <p14:creationId xmlns:p14="http://schemas.microsoft.com/office/powerpoint/2010/main" val="400724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ed posuere consectetur est at lobortis. Aenean eu leo quam. Pellentesque ornare sem lacinia quam venenatis vestibulum. Cras justo odio, dapibus ac facilisis in, egestas eget quam. Cum sociis natoque penatibus et magnis"/>
          <p:cNvSpPr txBox="1"/>
          <p:nvPr/>
        </p:nvSpPr>
        <p:spPr>
          <a:xfrm>
            <a:off x="14720344" y="4538132"/>
            <a:ext cx="8854031" cy="801398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When</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Russia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invaded</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Ukraine,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our</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chair</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René Fichtmüller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didn’t</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want</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to</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stand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idly</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by</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He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first</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got</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together</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with</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his</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friend Patrick, and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helped</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organise</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two</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truck’s</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worth</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of</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relief</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which</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they</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dropped</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off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the</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Ukrainian</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border</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in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the</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second</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week</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of</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March 2022. </a:t>
            </a:r>
            <a:b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br>
            <a:b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b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However</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of</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course</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this</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 was not </a:t>
            </a:r>
            <a:r>
              <a:rPr lang="de-DE" sz="4000" dirty="0" err="1">
                <a:solidFill>
                  <a:srgbClr val="FFFFFF"/>
                </a:solidFill>
                <a:latin typeface="Arial" panose="020B0604020202020204" pitchFamily="34" charset="0"/>
                <a:ea typeface="Lato" panose="020F0502020204030203" pitchFamily="34" charset="0"/>
                <a:cs typeface="Arial" panose="020B0604020202020204" pitchFamily="34" charset="0"/>
              </a:rPr>
              <a:t>enough</a:t>
            </a:r>
            <a:r>
              <a:rPr lang="de-DE" sz="4000" dirty="0">
                <a:solidFill>
                  <a:srgbClr val="FFFFFF"/>
                </a:solidFill>
                <a:latin typeface="Arial" panose="020B0604020202020204" pitchFamily="34" charset="0"/>
                <a:ea typeface="Lato" panose="020F0502020204030203" pitchFamily="34" charset="0"/>
                <a:cs typeface="Arial" panose="020B0604020202020204" pitchFamily="34" charset="0"/>
              </a:rPr>
              <a:t>.</a:t>
            </a:r>
            <a:endParaRPr sz="4000" dirty="0">
              <a:solidFill>
                <a:srgbClr val="FFFFFF"/>
              </a:solidFill>
              <a:latin typeface="Arial" panose="020B0604020202020204" pitchFamily="34" charset="0"/>
              <a:ea typeface="Lato" panose="020F0502020204030203" pitchFamily="34" charset="0"/>
              <a:cs typeface="Arial" panose="020B0604020202020204" pitchFamily="34" charset="0"/>
            </a:endParaRPr>
          </a:p>
        </p:txBody>
      </p:sp>
      <p:sp>
        <p:nvSpPr>
          <p:cNvPr id="55" name="Line"/>
          <p:cNvSpPr/>
          <p:nvPr/>
        </p:nvSpPr>
        <p:spPr>
          <a:xfrm>
            <a:off x="14660585" y="5864735"/>
            <a:ext cx="7545799" cy="0"/>
          </a:xfrm>
          <a:prstGeom prst="line">
            <a:avLst/>
          </a:prstGeom>
          <a:ln w="12700">
            <a:solidFill>
              <a:srgbClr val="FFFFFF">
                <a:alpha val="24148"/>
              </a:srgbClr>
            </a:solidFill>
            <a:custDash>
              <a:ds d="100000" sp="200000"/>
            </a:custDash>
          </a:ln>
        </p:spPr>
        <p:txBody>
          <a:bodyPr lIns="0" tIns="0" rIns="0" bIns="0" anchor="ctr"/>
          <a:lstStyle/>
          <a:p>
            <a:pPr algn="ctr">
              <a:lnSpc>
                <a:spcPct val="100000"/>
              </a:lnSpc>
              <a:defRPr sz="3200">
                <a:solidFill>
                  <a:srgbClr val="FFFFFF"/>
                </a:solidFill>
                <a:latin typeface="+mn-lt"/>
                <a:ea typeface="+mn-ea"/>
                <a:cs typeface="+mn-cs"/>
                <a:sym typeface="Helvetica Neue Medium"/>
              </a:defRPr>
            </a:pPr>
            <a:endParaRPr>
              <a:latin typeface="Arial" panose="020B0604020202020204" pitchFamily="34" charset="0"/>
              <a:cs typeface="Arial" panose="020B0604020202020204" pitchFamily="34" charset="0"/>
            </a:endParaRPr>
          </a:p>
        </p:txBody>
      </p:sp>
      <p:sp>
        <p:nvSpPr>
          <p:cNvPr id="56" name="Shape"/>
          <p:cNvSpPr/>
          <p:nvPr/>
        </p:nvSpPr>
        <p:spPr>
          <a:xfrm>
            <a:off x="14317685" y="2674538"/>
            <a:ext cx="1147334" cy="952501"/>
          </a:xfrm>
          <a:custGeom>
            <a:avLst/>
            <a:gdLst/>
            <a:ahLst/>
            <a:cxnLst>
              <a:cxn ang="0">
                <a:pos x="wd2" y="hd2"/>
              </a:cxn>
              <a:cxn ang="5400000">
                <a:pos x="wd2" y="hd2"/>
              </a:cxn>
              <a:cxn ang="10800000">
                <a:pos x="wd2" y="hd2"/>
              </a:cxn>
              <a:cxn ang="16200000">
                <a:pos x="wd2" y="hd2"/>
              </a:cxn>
            </a:cxnLst>
            <a:rect l="0" t="0" r="r" b="b"/>
            <a:pathLst>
              <a:path w="21600" h="21600" extrusionOk="0">
                <a:moveTo>
                  <a:pt x="19870" y="10877"/>
                </a:moveTo>
                <a:lnTo>
                  <a:pt x="10673" y="20503"/>
                </a:lnTo>
                <a:lnTo>
                  <a:pt x="1566" y="17163"/>
                </a:lnTo>
                <a:lnTo>
                  <a:pt x="5075" y="13095"/>
                </a:lnTo>
                <a:lnTo>
                  <a:pt x="10336" y="15023"/>
                </a:lnTo>
                <a:lnTo>
                  <a:pt x="10867" y="15218"/>
                </a:lnTo>
                <a:lnTo>
                  <a:pt x="11109" y="14965"/>
                </a:lnTo>
                <a:lnTo>
                  <a:pt x="11207" y="14862"/>
                </a:lnTo>
                <a:lnTo>
                  <a:pt x="16065" y="9778"/>
                </a:lnTo>
                <a:cubicBezTo>
                  <a:pt x="16065" y="9778"/>
                  <a:pt x="19870" y="10877"/>
                  <a:pt x="19870" y="10877"/>
                </a:cubicBezTo>
                <a:close/>
                <a:moveTo>
                  <a:pt x="1646" y="10811"/>
                </a:moveTo>
                <a:lnTo>
                  <a:pt x="10927" y="1098"/>
                </a:lnTo>
                <a:lnTo>
                  <a:pt x="19954" y="4407"/>
                </a:lnTo>
                <a:lnTo>
                  <a:pt x="10673" y="14120"/>
                </a:lnTo>
                <a:lnTo>
                  <a:pt x="10585" y="14088"/>
                </a:lnTo>
                <a:cubicBezTo>
                  <a:pt x="10585" y="14088"/>
                  <a:pt x="1646" y="10811"/>
                  <a:pt x="1646" y="10811"/>
                </a:cubicBezTo>
                <a:close/>
                <a:moveTo>
                  <a:pt x="21600" y="3985"/>
                </a:moveTo>
                <a:lnTo>
                  <a:pt x="10733" y="0"/>
                </a:lnTo>
                <a:lnTo>
                  <a:pt x="0" y="11233"/>
                </a:lnTo>
                <a:lnTo>
                  <a:pt x="4183" y="12767"/>
                </a:lnTo>
                <a:lnTo>
                  <a:pt x="0" y="17616"/>
                </a:lnTo>
                <a:lnTo>
                  <a:pt x="10867" y="21600"/>
                </a:lnTo>
                <a:lnTo>
                  <a:pt x="21600" y="10367"/>
                </a:lnTo>
                <a:lnTo>
                  <a:pt x="16821" y="8987"/>
                </a:lnTo>
                <a:cubicBezTo>
                  <a:pt x="16821" y="8987"/>
                  <a:pt x="21600" y="3985"/>
                  <a:pt x="21600" y="3985"/>
                </a:cubicBezTo>
                <a:close/>
              </a:path>
            </a:pathLst>
          </a:custGeom>
          <a:solidFill>
            <a:srgbClr val="FFFFFF"/>
          </a:solidFill>
          <a:ln w="12700">
            <a:miter lim="400000"/>
          </a:ln>
        </p:spPr>
        <p:txBody>
          <a:bodyPr lIns="71437" tIns="71437" rIns="71437" bIns="71437" anchor="ctr"/>
          <a:lstStyle/>
          <a:p>
            <a:pPr algn="ctr">
              <a:lnSpc>
                <a:spcPct val="100000"/>
              </a:lnSpc>
              <a:defRPr sz="3200">
                <a:solidFill>
                  <a:srgbClr val="FFFFFF"/>
                </a:solidFill>
                <a:latin typeface="+mn-lt"/>
                <a:ea typeface="+mn-ea"/>
                <a:cs typeface="+mn-cs"/>
                <a:sym typeface="Helvetica Neue Medium"/>
              </a:defRPr>
            </a:pPr>
            <a:endParaRPr>
              <a:latin typeface="Arial" panose="020B0604020202020204" pitchFamily="34" charset="0"/>
              <a:cs typeface="Arial" panose="020B0604020202020204" pitchFamily="34" charset="0"/>
            </a:endParaRPr>
          </a:p>
        </p:txBody>
      </p:sp>
      <p:pic>
        <p:nvPicPr>
          <p:cNvPr id="8" name="Bildplatzhalter 7" descr="Ein Bild, das Text, draußen, Person, Himmel enthält.&#10;&#10;Automatisch generierte Beschreibung">
            <a:extLst>
              <a:ext uri="{FF2B5EF4-FFF2-40B4-BE49-F238E27FC236}">
                <a16:creationId xmlns:a16="http://schemas.microsoft.com/office/drawing/2014/main" id="{A8B76A0F-6988-6940-9ECF-9BE517FBAE6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0" y="0"/>
            <a:ext cx="13715992" cy="13716000"/>
          </a:xfrm>
        </p:spPr>
      </p:pic>
      <p:sp>
        <p:nvSpPr>
          <p:cNvPr id="7" name="Our story">
            <a:extLst>
              <a:ext uri="{FF2B5EF4-FFF2-40B4-BE49-F238E27FC236}">
                <a16:creationId xmlns:a16="http://schemas.microsoft.com/office/drawing/2014/main" id="{06AD4F6B-ACDF-E08C-B338-77AC5C783DFF}"/>
              </a:ext>
            </a:extLst>
          </p:cNvPr>
          <p:cNvSpPr txBox="1"/>
          <p:nvPr/>
        </p:nvSpPr>
        <p:spPr>
          <a:xfrm>
            <a:off x="16221108" y="2537007"/>
            <a:ext cx="5749972" cy="1108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lnSpc>
                <a:spcPct val="120000"/>
              </a:lnSpc>
              <a:defRPr sz="5600">
                <a:solidFill>
                  <a:srgbClr val="FFFFFF"/>
                </a:solidFill>
              </a:defRPr>
            </a:lvl1pPr>
          </a:lstStyle>
          <a:p>
            <a:r>
              <a:rPr lang="de-DE" sz="6000" dirty="0">
                <a:latin typeface="Arial" panose="020B0604020202020204" pitchFamily="34" charset="0"/>
                <a:cs typeface="Arial" panose="020B0604020202020204" pitchFamily="34" charset="0"/>
              </a:rPr>
              <a:t>The </a:t>
            </a:r>
            <a:r>
              <a:rPr lang="de-DE" sz="6000" dirty="0" err="1">
                <a:latin typeface="Arial" panose="020B0604020202020204" pitchFamily="34" charset="0"/>
                <a:cs typeface="Arial" panose="020B0604020202020204" pitchFamily="34" charset="0"/>
              </a:rPr>
              <a:t>beginning</a:t>
            </a:r>
            <a:r>
              <a:rPr lang="de-DE" sz="6000" dirty="0">
                <a:latin typeface="Arial" panose="020B0604020202020204" pitchFamily="34" charset="0"/>
                <a:cs typeface="Arial" panose="020B0604020202020204" pitchFamily="34" charset="0"/>
              </a:rPr>
              <a:t>…</a:t>
            </a:r>
            <a:endParaRPr sz="6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6E0F3D-0F8C-644D-A3D8-8AA85E9FF576}"/>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93A6B3F1-BDDF-EC52-8E39-6AC9B7D94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0"/>
            <a:ext cx="24384000" cy="18288000"/>
          </a:xfrm>
          <a:prstGeom prst="rect">
            <a:avLst/>
          </a:prstGeom>
        </p:spPr>
      </p:pic>
    </p:spTree>
    <p:extLst>
      <p:ext uri="{BB962C8B-B14F-4D97-AF65-F5344CB8AC3E}">
        <p14:creationId xmlns:p14="http://schemas.microsoft.com/office/powerpoint/2010/main" val="388001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6E0F3D-0F8C-644D-A3D8-8AA85E9FF576}"/>
              </a:ext>
            </a:extLst>
          </p:cNvPr>
          <p:cNvSpPr>
            <a:spLocks noGrp="1"/>
          </p:cNvSpPr>
          <p:nvPr>
            <p:ph type="title"/>
          </p:nvPr>
        </p:nvSpPr>
        <p:spPr/>
        <p:txBody>
          <a:bodyPr/>
          <a:lstStyle/>
          <a:p>
            <a:endParaRPr lang="de-DE"/>
          </a:p>
        </p:txBody>
      </p:sp>
      <p:pic>
        <p:nvPicPr>
          <p:cNvPr id="8" name="Grafik 7">
            <a:extLst>
              <a:ext uri="{FF2B5EF4-FFF2-40B4-BE49-F238E27FC236}">
                <a16:creationId xmlns:a16="http://schemas.microsoft.com/office/drawing/2014/main" id="{FE139538-8829-3B69-0848-6FC79EB187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8288000"/>
          </a:xfrm>
          <a:prstGeom prst="rect">
            <a:avLst/>
          </a:prstGeom>
        </p:spPr>
      </p:pic>
    </p:spTree>
    <p:extLst>
      <p:ext uri="{BB962C8B-B14F-4D97-AF65-F5344CB8AC3E}">
        <p14:creationId xmlns:p14="http://schemas.microsoft.com/office/powerpoint/2010/main" val="202511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6E0F3D-0F8C-644D-A3D8-8AA85E9FF576}"/>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83A3E88A-3F51-8D78-F880-8DCF57E30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8288000"/>
          </a:xfrm>
          <a:prstGeom prst="rect">
            <a:avLst/>
          </a:prstGeom>
        </p:spPr>
      </p:pic>
    </p:spTree>
    <p:extLst>
      <p:ext uri="{BB962C8B-B14F-4D97-AF65-F5344CB8AC3E}">
        <p14:creationId xmlns:p14="http://schemas.microsoft.com/office/powerpoint/2010/main" val="78474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6E0F3D-0F8C-644D-A3D8-8AA85E9FF576}"/>
              </a:ext>
            </a:extLst>
          </p:cNvPr>
          <p:cNvSpPr>
            <a:spLocks noGrp="1"/>
          </p:cNvSpPr>
          <p:nvPr>
            <p:ph type="title"/>
          </p:nvPr>
        </p:nvSpPr>
        <p:spPr/>
        <p:txBody>
          <a:bodyPr/>
          <a:lstStyle/>
          <a:p>
            <a:endParaRPr lang="de-DE"/>
          </a:p>
        </p:txBody>
      </p:sp>
      <p:pic>
        <p:nvPicPr>
          <p:cNvPr id="9" name="Grafik 8">
            <a:extLst>
              <a:ext uri="{FF2B5EF4-FFF2-40B4-BE49-F238E27FC236}">
                <a16:creationId xmlns:a16="http://schemas.microsoft.com/office/drawing/2014/main" id="{A285C56F-E447-039B-1C12-AFE11A3D4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2714"/>
            <a:ext cx="24384000" cy="18287999"/>
          </a:xfrm>
          <a:prstGeom prst="rect">
            <a:avLst/>
          </a:prstGeom>
        </p:spPr>
      </p:pic>
    </p:spTree>
    <p:extLst>
      <p:ext uri="{BB962C8B-B14F-4D97-AF65-F5344CB8AC3E}">
        <p14:creationId xmlns:p14="http://schemas.microsoft.com/office/powerpoint/2010/main" val="120317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6E0F3D-0F8C-644D-A3D8-8AA85E9FF576}"/>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A370F4A1-20B8-23FE-96C1-074CC8AE4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0"/>
            <a:ext cx="24384000" cy="18288000"/>
          </a:xfrm>
          <a:prstGeom prst="rect">
            <a:avLst/>
          </a:prstGeom>
        </p:spPr>
      </p:pic>
    </p:spTree>
    <p:extLst>
      <p:ext uri="{BB962C8B-B14F-4D97-AF65-F5344CB8AC3E}">
        <p14:creationId xmlns:p14="http://schemas.microsoft.com/office/powerpoint/2010/main" val="313898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6E0F3D-0F8C-644D-A3D8-8AA85E9FF576}"/>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91673F2E-9C19-57BE-7A60-6ECCA8E34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8288001"/>
          </a:xfrm>
          <a:prstGeom prst="rect">
            <a:avLst/>
          </a:prstGeom>
        </p:spPr>
      </p:pic>
    </p:spTree>
    <p:extLst>
      <p:ext uri="{BB962C8B-B14F-4D97-AF65-F5344CB8AC3E}">
        <p14:creationId xmlns:p14="http://schemas.microsoft.com/office/powerpoint/2010/main" val="99608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499728"/>
            <a:ext cx="23028069" cy="13216271"/>
          </a:xfrm>
        </p:spPr>
        <p:txBody>
          <a:bodyPr anchor="t"/>
          <a:lstStyle/>
          <a:p>
            <a:pPr>
              <a:lnSpc>
                <a:spcPts val="7240"/>
              </a:lnSpc>
            </a:pPr>
            <a:r>
              <a:rPr lang="en-US" sz="6000" dirty="0">
                <a:solidFill>
                  <a:srgbClr val="FFFFFF"/>
                </a:solidFill>
                <a:latin typeface="Arial" panose="020B0604020202020204" pitchFamily="34" charset="0"/>
                <a:cs typeface="Arial" panose="020B0604020202020204" pitchFamily="34" charset="0"/>
              </a:rPr>
              <a:t>1st</a:t>
            </a:r>
          </a:p>
        </p:txBody>
      </p:sp>
      <p:pic>
        <p:nvPicPr>
          <p:cNvPr id="3" name="Grafik 2" descr="Ein Bild, das Text, draußen, Person enthält.&#10;&#10;Automatisch generierte Beschreibung">
            <a:extLst>
              <a:ext uri="{FF2B5EF4-FFF2-40B4-BE49-F238E27FC236}">
                <a16:creationId xmlns:a16="http://schemas.microsoft.com/office/drawing/2014/main" id="{3B3492C2-687B-4838-C6A3-C1C92ADBB8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2478156"/>
            <a:ext cx="24384000" cy="18288002"/>
          </a:xfrm>
          <a:prstGeom prst="rect">
            <a:avLst/>
          </a:prstGeom>
        </p:spPr>
      </p:pic>
    </p:spTree>
    <p:extLst>
      <p:ext uri="{BB962C8B-B14F-4D97-AF65-F5344CB8AC3E}">
        <p14:creationId xmlns:p14="http://schemas.microsoft.com/office/powerpoint/2010/main" val="424631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499728"/>
            <a:ext cx="23028069" cy="13216271"/>
          </a:xfrm>
        </p:spPr>
        <p:txBody>
          <a:bodyPr anchor="t"/>
          <a:lstStyle/>
          <a:p>
            <a:pPr>
              <a:lnSpc>
                <a:spcPts val="7240"/>
              </a:lnSpc>
            </a:pPr>
            <a:r>
              <a:rPr lang="en-US" sz="6000" dirty="0">
                <a:solidFill>
                  <a:srgbClr val="FFFFFF"/>
                </a:solidFill>
                <a:latin typeface="Arial" panose="020B0604020202020204" pitchFamily="34" charset="0"/>
                <a:cs typeface="Arial" panose="020B0604020202020204" pitchFamily="34" charset="0"/>
              </a:rPr>
              <a:t>2nd</a:t>
            </a:r>
          </a:p>
        </p:txBody>
      </p:sp>
      <p:pic>
        <p:nvPicPr>
          <p:cNvPr id="2050" name="Picture 2" descr="Keine Beschreibung verfügbar.">
            <a:extLst>
              <a:ext uri="{FF2B5EF4-FFF2-40B4-BE49-F238E27FC236}">
                <a16:creationId xmlns:a16="http://schemas.microsoft.com/office/drawing/2014/main" id="{4E9195D5-9C94-4E1A-C243-A20A9FAE8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73409"/>
            <a:ext cx="24384000" cy="3251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4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499728"/>
            <a:ext cx="23028069" cy="13216271"/>
          </a:xfrm>
        </p:spPr>
        <p:txBody>
          <a:bodyPr anchor="t"/>
          <a:lstStyle/>
          <a:p>
            <a:pPr>
              <a:lnSpc>
                <a:spcPts val="7240"/>
              </a:lnSpc>
            </a:pPr>
            <a:r>
              <a:rPr lang="en-US" sz="6000" dirty="0">
                <a:solidFill>
                  <a:srgbClr val="FFFFFF"/>
                </a:solidFill>
                <a:latin typeface="Arial" panose="020B0604020202020204" pitchFamily="34" charset="0"/>
                <a:cs typeface="Arial" panose="020B0604020202020204" pitchFamily="34" charset="0"/>
              </a:rPr>
              <a:t>3rd</a:t>
            </a:r>
          </a:p>
        </p:txBody>
      </p:sp>
      <p:pic>
        <p:nvPicPr>
          <p:cNvPr id="4098" name="Picture 2">
            <a:extLst>
              <a:ext uri="{FF2B5EF4-FFF2-40B4-BE49-F238E27FC236}">
                <a16:creationId xmlns:a16="http://schemas.microsoft.com/office/drawing/2014/main" id="{C7B7E827-4987-2839-0799-F96194E6C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33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0"/>
            <a:ext cx="23028069" cy="13715999"/>
          </a:xfrm>
        </p:spPr>
        <p:txBody>
          <a:bodyPr anchor="t"/>
          <a:lstStyle/>
          <a:p>
            <a:pPr>
              <a:lnSpc>
                <a:spcPts val="7240"/>
              </a:lnSpc>
            </a:pPr>
            <a:br>
              <a:rPr lang="en-US" sz="6000" b="1" dirty="0">
                <a:solidFill>
                  <a:srgbClr val="FFFFFF"/>
                </a:solidFill>
                <a:latin typeface="Arial" panose="020B0604020202020204" pitchFamily="34" charset="0"/>
                <a:cs typeface="Arial" panose="020B0604020202020204" pitchFamily="34" charset="0"/>
              </a:rPr>
            </a:br>
            <a:r>
              <a:rPr lang="en-US" sz="6000" b="1" dirty="0">
                <a:solidFill>
                  <a:srgbClr val="FFFFFF"/>
                </a:solidFill>
                <a:latin typeface="Arial" panose="020B0604020202020204" pitchFamily="34" charset="0"/>
                <a:cs typeface="Arial" panose="020B0604020202020204" pitchFamily="34" charset="0"/>
              </a:rPr>
              <a:t>Overview</a:t>
            </a:r>
          </a:p>
        </p:txBody>
      </p:sp>
      <p:sp>
        <p:nvSpPr>
          <p:cNvPr id="2" name="Textfeld 1">
            <a:extLst>
              <a:ext uri="{FF2B5EF4-FFF2-40B4-BE49-F238E27FC236}">
                <a16:creationId xmlns:a16="http://schemas.microsoft.com/office/drawing/2014/main" id="{0B977579-F20A-BE85-1AD0-D5CA468F6981}"/>
              </a:ext>
            </a:extLst>
          </p:cNvPr>
          <p:cNvSpPr txBox="1"/>
          <p:nvPr/>
        </p:nvSpPr>
        <p:spPr>
          <a:xfrm>
            <a:off x="1923539" y="3955922"/>
            <a:ext cx="20194631" cy="58041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de-DE" sz="5700" dirty="0">
                <a:solidFill>
                  <a:srgbClr val="FFFFFF"/>
                </a:solidFill>
                <a:latin typeface="Arial" panose="020B0604020202020204" pitchFamily="34" charset="0"/>
                <a:cs typeface="Arial" panose="020B0604020202020204" pitchFamily="34" charset="0"/>
              </a:rPr>
              <a:t>- 6 </a:t>
            </a:r>
            <a:r>
              <a:rPr lang="de-DE" sz="5700" dirty="0" err="1">
                <a:solidFill>
                  <a:srgbClr val="FFFFFF"/>
                </a:solidFill>
                <a:latin typeface="Arial" panose="020B0604020202020204" pitchFamily="34" charset="0"/>
                <a:cs typeface="Arial" panose="020B0604020202020204" pitchFamily="34" charset="0"/>
              </a:rPr>
              <a:t>Deliveries</a:t>
            </a:r>
            <a:r>
              <a:rPr lang="de-DE" sz="5700" dirty="0">
                <a:solidFill>
                  <a:srgbClr val="FFFFFF"/>
                </a:solidFill>
                <a:latin typeface="Arial" panose="020B0604020202020204" pitchFamily="34" charset="0"/>
                <a:cs typeface="Arial" panose="020B0604020202020204" pitchFamily="34" charset="0"/>
              </a:rPr>
              <a:t> (</a:t>
            </a:r>
            <a:r>
              <a:rPr lang="de-DE" sz="5700" dirty="0" err="1">
                <a:solidFill>
                  <a:srgbClr val="FFFFFF"/>
                </a:solidFill>
                <a:latin typeface="Arial" panose="020B0604020202020204" pitchFamily="34" charset="0"/>
                <a:cs typeface="Arial" panose="020B0604020202020204" pitchFamily="34" charset="0"/>
              </a:rPr>
              <a:t>around</a:t>
            </a:r>
            <a:r>
              <a:rPr lang="de-DE" sz="5700" dirty="0">
                <a:solidFill>
                  <a:srgbClr val="FFFFFF"/>
                </a:solidFill>
                <a:latin typeface="Arial" panose="020B0604020202020204" pitchFamily="34" charset="0"/>
                <a:cs typeface="Arial" panose="020B0604020202020204" pitchFamily="34" charset="0"/>
              </a:rPr>
              <a:t> 1mio€)/ 6 Tons  </a:t>
            </a:r>
            <a:br>
              <a:rPr lang="de-DE" sz="5700" dirty="0">
                <a:solidFill>
                  <a:srgbClr val="FFFFFF"/>
                </a:solidFill>
                <a:latin typeface="Arial" panose="020B0604020202020204" pitchFamily="34" charset="0"/>
                <a:cs typeface="Arial" panose="020B0604020202020204" pitchFamily="34" charset="0"/>
              </a:rPr>
            </a:br>
            <a:br>
              <a:rPr lang="de-DE" sz="5700" dirty="0">
                <a:solidFill>
                  <a:srgbClr val="FFFFFF"/>
                </a:solidFill>
                <a:latin typeface="Arial" panose="020B0604020202020204" pitchFamily="34" charset="0"/>
                <a:cs typeface="Arial" panose="020B0604020202020204" pitchFamily="34" charset="0"/>
              </a:rPr>
            </a:br>
            <a:r>
              <a:rPr lang="de-DE" sz="5700" dirty="0">
                <a:solidFill>
                  <a:srgbClr val="FFFFFF"/>
                </a:solidFill>
                <a:latin typeface="Arial" panose="020B0604020202020204" pitchFamily="34" charset="0"/>
                <a:cs typeface="Arial" panose="020B0604020202020204" pitchFamily="34" charset="0"/>
              </a:rPr>
              <a:t>- 17 </a:t>
            </a:r>
            <a:r>
              <a:rPr lang="de-DE" sz="5700" dirty="0" err="1">
                <a:solidFill>
                  <a:srgbClr val="FFFFFF"/>
                </a:solidFill>
                <a:latin typeface="Arial" panose="020B0604020202020204" pitchFamily="34" charset="0"/>
                <a:cs typeface="Arial" panose="020B0604020202020204" pitchFamily="34" charset="0"/>
              </a:rPr>
              <a:t>Splicers</a:t>
            </a:r>
            <a:r>
              <a:rPr lang="de-DE" sz="5700" dirty="0">
                <a:solidFill>
                  <a:srgbClr val="FFFFFF"/>
                </a:solidFill>
                <a:latin typeface="Arial" panose="020B0604020202020204" pitchFamily="34" charset="0"/>
                <a:cs typeface="Arial" panose="020B0604020202020204" pitchFamily="34" charset="0"/>
              </a:rPr>
              <a:t> (</a:t>
            </a:r>
            <a:r>
              <a:rPr lang="de-DE" sz="5700" dirty="0" err="1">
                <a:solidFill>
                  <a:srgbClr val="FFFFFF"/>
                </a:solidFill>
                <a:latin typeface="Arial" panose="020B0604020202020204" pitchFamily="34" charset="0"/>
                <a:cs typeface="Arial" panose="020B0604020202020204" pitchFamily="34" charset="0"/>
              </a:rPr>
              <a:t>around</a:t>
            </a:r>
            <a:r>
              <a:rPr lang="de-DE" sz="5700" dirty="0">
                <a:solidFill>
                  <a:srgbClr val="FFFFFF"/>
                </a:solidFill>
                <a:latin typeface="Arial" panose="020B0604020202020204" pitchFamily="34" charset="0"/>
                <a:cs typeface="Arial" panose="020B0604020202020204" pitchFamily="34" charset="0"/>
              </a:rPr>
              <a:t> 85.000€) </a:t>
            </a:r>
            <a:r>
              <a:rPr lang="de-DE" sz="5700" dirty="0" err="1">
                <a:solidFill>
                  <a:srgbClr val="FFFFFF"/>
                </a:solidFill>
                <a:latin typeface="Arial" panose="020B0604020202020204" pitchFamily="34" charset="0"/>
                <a:cs typeface="Arial" panose="020B0604020202020204" pitchFamily="34" charset="0"/>
              </a:rPr>
              <a:t>more</a:t>
            </a:r>
            <a:r>
              <a:rPr lang="de-DE" sz="5700" dirty="0">
                <a:solidFill>
                  <a:srgbClr val="FFFFFF"/>
                </a:solidFill>
                <a:latin typeface="Arial" panose="020B0604020202020204" pitchFamily="34" charset="0"/>
                <a:cs typeface="Arial" panose="020B0604020202020204" pitchFamily="34" charset="0"/>
              </a:rPr>
              <a:t> </a:t>
            </a:r>
            <a:r>
              <a:rPr lang="de-DE" sz="5700" dirty="0" err="1">
                <a:solidFill>
                  <a:srgbClr val="FFFFFF"/>
                </a:solidFill>
                <a:latin typeface="Arial" panose="020B0604020202020204" pitchFamily="34" charset="0"/>
                <a:cs typeface="Arial" panose="020B0604020202020204" pitchFamily="34" charset="0"/>
              </a:rPr>
              <a:t>ordered</a:t>
            </a:r>
            <a:r>
              <a:rPr lang="de-DE" sz="5700" dirty="0">
                <a:solidFill>
                  <a:srgbClr val="FFFFFF"/>
                </a:solidFill>
                <a:latin typeface="Arial" panose="020B0604020202020204" pitchFamily="34" charset="0"/>
                <a:cs typeface="Arial" panose="020B0604020202020204" pitchFamily="34" charset="0"/>
              </a:rPr>
              <a:t> incl. OTDR Gear</a:t>
            </a:r>
            <a:br>
              <a:rPr lang="de-DE" sz="5700" dirty="0">
                <a:solidFill>
                  <a:srgbClr val="FFFFFF"/>
                </a:solidFill>
                <a:latin typeface="Arial" panose="020B0604020202020204" pitchFamily="34" charset="0"/>
                <a:cs typeface="Arial" panose="020B0604020202020204" pitchFamily="34" charset="0"/>
              </a:rPr>
            </a:br>
            <a:br>
              <a:rPr lang="de-DE" sz="5700" dirty="0">
                <a:solidFill>
                  <a:srgbClr val="FFFFFF"/>
                </a:solidFill>
                <a:latin typeface="Arial" panose="020B0604020202020204" pitchFamily="34" charset="0"/>
                <a:cs typeface="Arial" panose="020B0604020202020204" pitchFamily="34" charset="0"/>
              </a:rPr>
            </a:br>
            <a:r>
              <a:rPr lang="de-DE" sz="5700" dirty="0">
                <a:solidFill>
                  <a:srgbClr val="FFFFFF"/>
                </a:solidFill>
                <a:latin typeface="Arial" panose="020B0604020202020204" pitchFamily="34" charset="0"/>
                <a:cs typeface="Arial" panose="020B0604020202020204" pitchFamily="34" charset="0"/>
              </a:rPr>
              <a:t>- 100.000,00€ Donation </a:t>
            </a:r>
            <a:r>
              <a:rPr lang="de-DE" sz="5700" dirty="0" err="1">
                <a:solidFill>
                  <a:srgbClr val="FFFFFF"/>
                </a:solidFill>
                <a:latin typeface="Arial" panose="020B0604020202020204" pitchFamily="34" charset="0"/>
                <a:cs typeface="Arial" panose="020B0604020202020204" pitchFamily="34" charset="0"/>
              </a:rPr>
              <a:t>from</a:t>
            </a:r>
            <a:r>
              <a:rPr lang="de-DE" sz="5700" dirty="0">
                <a:solidFill>
                  <a:srgbClr val="FFFFFF"/>
                </a:solidFill>
                <a:latin typeface="Arial" panose="020B0604020202020204" pitchFamily="34" charset="0"/>
                <a:cs typeface="Arial" panose="020B0604020202020204" pitchFamily="34" charset="0"/>
              </a:rPr>
              <a:t> SES </a:t>
            </a:r>
            <a:r>
              <a:rPr lang="de-DE" sz="5700" dirty="0" err="1">
                <a:solidFill>
                  <a:srgbClr val="FFFFFF"/>
                </a:solidFill>
                <a:latin typeface="Arial" panose="020B0604020202020204" pitchFamily="34" charset="0"/>
                <a:cs typeface="Arial" panose="020B0604020202020204" pitchFamily="34" charset="0"/>
              </a:rPr>
              <a:t>Satelites</a:t>
            </a:r>
            <a:endParaRPr kumimoji="0" lang="de-DE" sz="57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Lato Regular"/>
            </a:endParaRPr>
          </a:p>
        </p:txBody>
      </p:sp>
    </p:spTree>
    <p:extLst>
      <p:ext uri="{BB962C8B-B14F-4D97-AF65-F5344CB8AC3E}">
        <p14:creationId xmlns:p14="http://schemas.microsoft.com/office/powerpoint/2010/main" val="16251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Grafik 1" descr="Ein Bild, das Karte enthält.&#10;&#10;Automatisch generierte Beschreibung">
            <a:extLst>
              <a:ext uri="{FF2B5EF4-FFF2-40B4-BE49-F238E27FC236}">
                <a16:creationId xmlns:a16="http://schemas.microsoft.com/office/drawing/2014/main" id="{5D4C397E-A651-C9B7-A24C-9B3809242747}"/>
              </a:ext>
            </a:extLst>
          </p:cNvPr>
          <p:cNvPicPr>
            <a:picLocks noChangeAspect="1"/>
          </p:cNvPicPr>
          <p:nvPr/>
        </p:nvPicPr>
        <p:blipFill rotWithShape="1">
          <a:blip r:embed="rId2"/>
          <a:srcRect r="426"/>
          <a:stretch/>
        </p:blipFill>
        <p:spPr>
          <a:xfrm>
            <a:off x="20" y="2564"/>
            <a:ext cx="24383980" cy="13713436"/>
          </a:xfrm>
          <a:prstGeom prst="rect">
            <a:avLst/>
          </a:prstGeom>
        </p:spPr>
      </p:pic>
    </p:spTree>
    <p:extLst>
      <p:ext uri="{BB962C8B-B14F-4D97-AF65-F5344CB8AC3E}">
        <p14:creationId xmlns:p14="http://schemas.microsoft.com/office/powerpoint/2010/main" val="20755432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499728"/>
            <a:ext cx="23028069" cy="13216271"/>
          </a:xfrm>
        </p:spPr>
        <p:txBody>
          <a:bodyPr anchor="t"/>
          <a:lstStyle/>
          <a:p>
            <a:pPr>
              <a:lnSpc>
                <a:spcPts val="7240"/>
              </a:lnSpc>
            </a:pPr>
            <a:endParaRPr lang="en-US" sz="5700" dirty="0">
              <a:solidFill>
                <a:srgbClr val="FFFFFF"/>
              </a:solidFill>
              <a:latin typeface="Lato" panose="020F0502020204030203" pitchFamily="34" charset="77"/>
              <a:cs typeface="Futura" panose="020B0602020204020303" pitchFamily="34" charset="-79"/>
            </a:endParaRPr>
          </a:p>
        </p:txBody>
      </p:sp>
      <p:pic>
        <p:nvPicPr>
          <p:cNvPr id="4" name="Grafik 3">
            <a:extLst>
              <a:ext uri="{FF2B5EF4-FFF2-40B4-BE49-F238E27FC236}">
                <a16:creationId xmlns:a16="http://schemas.microsoft.com/office/drawing/2014/main" id="{377F2B8E-9837-78AA-BF12-26BC994CD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0471" y="17929"/>
            <a:ext cx="19568572" cy="13698000"/>
          </a:xfrm>
          <a:prstGeom prst="rect">
            <a:avLst/>
          </a:prstGeom>
        </p:spPr>
      </p:pic>
    </p:spTree>
    <p:extLst>
      <p:ext uri="{BB962C8B-B14F-4D97-AF65-F5344CB8AC3E}">
        <p14:creationId xmlns:p14="http://schemas.microsoft.com/office/powerpoint/2010/main" val="381435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499728"/>
            <a:ext cx="23028069" cy="13216271"/>
          </a:xfrm>
        </p:spPr>
        <p:txBody>
          <a:bodyPr anchor="t"/>
          <a:lstStyle/>
          <a:p>
            <a:pPr>
              <a:lnSpc>
                <a:spcPts val="7240"/>
              </a:lnSpc>
            </a:pPr>
            <a:endParaRPr lang="en-US" sz="5700" dirty="0">
              <a:solidFill>
                <a:srgbClr val="FFFFFF"/>
              </a:solidFill>
              <a:latin typeface="Lato" panose="020F0502020204030203" pitchFamily="34" charset="77"/>
              <a:cs typeface="Futura" panose="020B0602020204020303" pitchFamily="34" charset="-79"/>
            </a:endParaRPr>
          </a:p>
        </p:txBody>
      </p:sp>
      <p:pic>
        <p:nvPicPr>
          <p:cNvPr id="3" name="Grafik 2">
            <a:extLst>
              <a:ext uri="{FF2B5EF4-FFF2-40B4-BE49-F238E27FC236}">
                <a16:creationId xmlns:a16="http://schemas.microsoft.com/office/drawing/2014/main" id="{360A40CB-518C-A26B-E2B9-566178591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9" y="3263153"/>
            <a:ext cx="24356922" cy="7189694"/>
          </a:xfrm>
          <a:prstGeom prst="rect">
            <a:avLst/>
          </a:prstGeom>
        </p:spPr>
      </p:pic>
    </p:spTree>
    <p:extLst>
      <p:ext uri="{BB962C8B-B14F-4D97-AF65-F5344CB8AC3E}">
        <p14:creationId xmlns:p14="http://schemas.microsoft.com/office/powerpoint/2010/main" val="410856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499728"/>
            <a:ext cx="23028069" cy="13216271"/>
          </a:xfrm>
        </p:spPr>
        <p:txBody>
          <a:bodyPr anchor="t"/>
          <a:lstStyle/>
          <a:p>
            <a:pPr>
              <a:lnSpc>
                <a:spcPts val="7240"/>
              </a:lnSpc>
            </a:pPr>
            <a:endParaRPr lang="en-US" sz="5700" dirty="0">
              <a:solidFill>
                <a:srgbClr val="FFFFFF"/>
              </a:solidFill>
              <a:latin typeface="Lato" panose="020F0502020204030203" pitchFamily="34" charset="77"/>
              <a:cs typeface="Futura" panose="020B0602020204020303" pitchFamily="34" charset="-79"/>
            </a:endParaRPr>
          </a:p>
        </p:txBody>
      </p:sp>
      <p:pic>
        <p:nvPicPr>
          <p:cNvPr id="4" name="Grafik 3">
            <a:extLst>
              <a:ext uri="{FF2B5EF4-FFF2-40B4-BE49-F238E27FC236}">
                <a16:creationId xmlns:a16="http://schemas.microsoft.com/office/drawing/2014/main" id="{75B5CC4B-A84A-E154-18EF-84EF08A50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4" y="3245224"/>
            <a:ext cx="24410648" cy="7225552"/>
          </a:xfrm>
          <a:prstGeom prst="rect">
            <a:avLst/>
          </a:prstGeom>
        </p:spPr>
      </p:pic>
    </p:spTree>
    <p:extLst>
      <p:ext uri="{BB962C8B-B14F-4D97-AF65-F5344CB8AC3E}">
        <p14:creationId xmlns:p14="http://schemas.microsoft.com/office/powerpoint/2010/main" val="343114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100144"/>
            <a:ext cx="23028069" cy="1983837"/>
          </a:xfrm>
        </p:spPr>
        <p:txBody>
          <a:bodyPr anchor="ctr"/>
          <a:lstStyle/>
          <a:p>
            <a:pPr>
              <a:lnSpc>
                <a:spcPts val="7240"/>
              </a:lnSpc>
            </a:pPr>
            <a:r>
              <a:rPr lang="en-US" sz="5600" dirty="0">
                <a:solidFill>
                  <a:srgbClr val="FFFFFF"/>
                </a:solidFill>
                <a:latin typeface="Futura Medium" panose="020B0602020204020303" pitchFamily="34" charset="-79"/>
                <a:cs typeface="Futura Medium" panose="020B0602020204020303" pitchFamily="34" charset="-79"/>
              </a:rPr>
              <a:t>Who is behind the Task Force “Keep Ukraine Connected”</a:t>
            </a:r>
          </a:p>
        </p:txBody>
      </p:sp>
    </p:spTree>
    <p:extLst>
      <p:ext uri="{BB962C8B-B14F-4D97-AF65-F5344CB8AC3E}">
        <p14:creationId xmlns:p14="http://schemas.microsoft.com/office/powerpoint/2010/main" val="415825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100144"/>
            <a:ext cx="23028069" cy="1983837"/>
          </a:xfrm>
        </p:spPr>
        <p:txBody>
          <a:bodyPr anchor="ctr"/>
          <a:lstStyle/>
          <a:p>
            <a:pPr>
              <a:lnSpc>
                <a:spcPts val="7240"/>
              </a:lnSpc>
            </a:pPr>
            <a:r>
              <a:rPr lang="en-US" sz="5600" dirty="0">
                <a:solidFill>
                  <a:srgbClr val="FFFFFF"/>
                </a:solidFill>
                <a:latin typeface="Futura Medium" panose="020B0602020204020303" pitchFamily="34" charset="-79"/>
                <a:cs typeface="Futura Medium" panose="020B0602020204020303" pitchFamily="34" charset="-79"/>
              </a:rPr>
              <a:t>Who is behind the Task Force “Keep Ukraine Connected”</a:t>
            </a:r>
          </a:p>
        </p:txBody>
      </p:sp>
      <p:sp>
        <p:nvSpPr>
          <p:cNvPr id="2" name="Textfeld 1">
            <a:extLst>
              <a:ext uri="{FF2B5EF4-FFF2-40B4-BE49-F238E27FC236}">
                <a16:creationId xmlns:a16="http://schemas.microsoft.com/office/drawing/2014/main" id="{1D320D37-273B-2C31-F110-FF5616CBB399}"/>
              </a:ext>
            </a:extLst>
          </p:cNvPr>
          <p:cNvSpPr txBox="1"/>
          <p:nvPr/>
        </p:nvSpPr>
        <p:spPr>
          <a:xfrm>
            <a:off x="1211250" y="5935458"/>
            <a:ext cx="4214295"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Corinne Pritchard</a:t>
            </a:r>
          </a:p>
        </p:txBody>
      </p:sp>
      <p:sp>
        <p:nvSpPr>
          <p:cNvPr id="4" name="Textfeld 3">
            <a:extLst>
              <a:ext uri="{FF2B5EF4-FFF2-40B4-BE49-F238E27FC236}">
                <a16:creationId xmlns:a16="http://schemas.microsoft.com/office/drawing/2014/main" id="{6AB840A6-65E9-9E1A-8E33-76816DAB92D7}"/>
              </a:ext>
            </a:extLst>
          </p:cNvPr>
          <p:cNvSpPr txBox="1"/>
          <p:nvPr/>
        </p:nvSpPr>
        <p:spPr>
          <a:xfrm>
            <a:off x="5697893" y="5935458"/>
            <a:ext cx="4610236"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Nathalie </a:t>
            </a:r>
            <a:r>
              <a:rPr kumimoji="0" lang="de-DE" sz="4000" i="1" u="none" strike="noStrike" cap="none" spc="0" normalizeH="0" baseline="0" dirty="0" err="1">
                <a:ln>
                  <a:noFill/>
                </a:ln>
                <a:solidFill>
                  <a:srgbClr val="FFFFFF"/>
                </a:solidFill>
                <a:effectLst/>
                <a:uFillTx/>
                <a:latin typeface="Futura Medium" panose="020B0602020204020303" pitchFamily="34" charset="-79"/>
                <a:cs typeface="Futura Medium" panose="020B0602020204020303" pitchFamily="34" charset="-79"/>
                <a:sym typeface="Lato Regular"/>
              </a:rPr>
              <a:t>Trenaman</a:t>
            </a:r>
            <a:endPar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endParaRPr>
          </a:p>
        </p:txBody>
      </p:sp>
      <p:sp>
        <p:nvSpPr>
          <p:cNvPr id="5" name="Textfeld 4">
            <a:extLst>
              <a:ext uri="{FF2B5EF4-FFF2-40B4-BE49-F238E27FC236}">
                <a16:creationId xmlns:a16="http://schemas.microsoft.com/office/drawing/2014/main" id="{E9736309-5BCC-4267-87C8-B1F81F5BE379}"/>
              </a:ext>
            </a:extLst>
          </p:cNvPr>
          <p:cNvSpPr txBox="1"/>
          <p:nvPr/>
        </p:nvSpPr>
        <p:spPr>
          <a:xfrm>
            <a:off x="10509830" y="5935458"/>
            <a:ext cx="3856826"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Sander </a:t>
            </a:r>
            <a:r>
              <a:rPr kumimoji="0" lang="de-DE" sz="4000" i="1" u="none" strike="noStrike" cap="none" spc="0" normalizeH="0" baseline="0" dirty="0" err="1">
                <a:ln>
                  <a:noFill/>
                </a:ln>
                <a:solidFill>
                  <a:srgbClr val="FFFFFF"/>
                </a:solidFill>
                <a:effectLst/>
                <a:uFillTx/>
                <a:latin typeface="Futura Medium" panose="020B0602020204020303" pitchFamily="34" charset="-79"/>
                <a:cs typeface="Futura Medium" panose="020B0602020204020303" pitchFamily="34" charset="-79"/>
                <a:sym typeface="Lato Regular"/>
              </a:rPr>
              <a:t>Steffann</a:t>
            </a:r>
            <a:endPar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endParaRPr>
          </a:p>
        </p:txBody>
      </p:sp>
      <p:sp>
        <p:nvSpPr>
          <p:cNvPr id="6" name="Textfeld 5">
            <a:extLst>
              <a:ext uri="{FF2B5EF4-FFF2-40B4-BE49-F238E27FC236}">
                <a16:creationId xmlns:a16="http://schemas.microsoft.com/office/drawing/2014/main" id="{3DA03CC6-18B3-CBC5-24A5-B5CE1D41CC21}"/>
              </a:ext>
            </a:extLst>
          </p:cNvPr>
          <p:cNvSpPr txBox="1"/>
          <p:nvPr/>
        </p:nvSpPr>
        <p:spPr>
          <a:xfrm>
            <a:off x="19839898" y="5935458"/>
            <a:ext cx="2172069"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Jan </a:t>
            </a:r>
            <a:r>
              <a:rPr lang="en-GB" sz="4000" b="1" dirty="0" err="1">
                <a:solidFill>
                  <a:srgbClr val="FFFFFF"/>
                </a:solidFill>
                <a:latin typeface="FUTURA MEDIUM" panose="020B0602020204020303" pitchFamily="34" charset="-79"/>
                <a:cs typeface="FUTURA MEDIUM" panose="020B0602020204020303" pitchFamily="34" charset="-79"/>
              </a:rPr>
              <a:t>Žorž</a:t>
            </a:r>
            <a:endPar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endParaRPr>
          </a:p>
        </p:txBody>
      </p:sp>
      <p:pic>
        <p:nvPicPr>
          <p:cNvPr id="7" name="Grafik 6" descr="Ein Bild, das Person, darstellend enthält.&#10;&#10;Automatisch generierte Beschreibung">
            <a:extLst>
              <a:ext uri="{FF2B5EF4-FFF2-40B4-BE49-F238E27FC236}">
                <a16:creationId xmlns:a16="http://schemas.microsoft.com/office/drawing/2014/main" id="{36EEFBA2-3812-B861-11E7-CDE54F0D44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81843" y="2802242"/>
            <a:ext cx="3073111" cy="3073111"/>
          </a:xfrm>
          <a:prstGeom prst="rect">
            <a:avLst/>
          </a:prstGeom>
        </p:spPr>
      </p:pic>
      <p:pic>
        <p:nvPicPr>
          <p:cNvPr id="9" name="Grafik 8" descr="Ein Bild, das Person enthält.&#10;&#10;Automatisch generierte Beschreibung">
            <a:extLst>
              <a:ext uri="{FF2B5EF4-FFF2-40B4-BE49-F238E27FC236}">
                <a16:creationId xmlns:a16="http://schemas.microsoft.com/office/drawing/2014/main" id="{78BF23B7-FBD9-253E-D442-D7785CB2B6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6456" y="2824901"/>
            <a:ext cx="3073111" cy="3073111"/>
          </a:xfrm>
          <a:prstGeom prst="rect">
            <a:avLst/>
          </a:prstGeom>
        </p:spPr>
      </p:pic>
      <p:pic>
        <p:nvPicPr>
          <p:cNvPr id="11" name="Grafik 10" descr="Ein Bild, das Person, Mann, Wand, Kleidung enthält.&#10;&#10;Automatisch generierte Beschreibung">
            <a:extLst>
              <a:ext uri="{FF2B5EF4-FFF2-40B4-BE49-F238E27FC236}">
                <a16:creationId xmlns:a16="http://schemas.microsoft.com/office/drawing/2014/main" id="{FB1DC929-3FDC-365F-179F-76CE643584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01688" y="2824901"/>
            <a:ext cx="3073111" cy="3073111"/>
          </a:xfrm>
          <a:prstGeom prst="rect">
            <a:avLst/>
          </a:prstGeom>
        </p:spPr>
      </p:pic>
      <p:pic>
        <p:nvPicPr>
          <p:cNvPr id="13" name="Grafik 12" descr="Ein Bild, das Mann, Person, suchend enthält.&#10;&#10;Automatisch generierte Beschreibung">
            <a:extLst>
              <a:ext uri="{FF2B5EF4-FFF2-40B4-BE49-F238E27FC236}">
                <a16:creationId xmlns:a16="http://schemas.microsoft.com/office/drawing/2014/main" id="{6F6170BC-EE2B-350E-B132-8DFEEE3A7F8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389379" y="2824900"/>
            <a:ext cx="3073111" cy="3073111"/>
          </a:xfrm>
          <a:prstGeom prst="rect">
            <a:avLst/>
          </a:prstGeom>
        </p:spPr>
      </p:pic>
      <p:sp>
        <p:nvSpPr>
          <p:cNvPr id="12" name="Textfeld 14">
            <a:extLst>
              <a:ext uri="{FF2B5EF4-FFF2-40B4-BE49-F238E27FC236}">
                <a16:creationId xmlns:a16="http://schemas.microsoft.com/office/drawing/2014/main" id="{AC75FAB2-2FDD-4A8B-78F8-69F38EADB336}"/>
              </a:ext>
            </a:extLst>
          </p:cNvPr>
          <p:cNvSpPr txBox="1"/>
          <p:nvPr/>
        </p:nvSpPr>
        <p:spPr>
          <a:xfrm>
            <a:off x="14844435" y="5935458"/>
            <a:ext cx="4209487"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Rene </a:t>
            </a:r>
            <a:r>
              <a:rPr kumimoji="0" lang="de-DE" sz="4000" i="1" u="none" strike="noStrike" cap="none" spc="0" normalizeH="0" baseline="0" dirty="0" err="1">
                <a:ln>
                  <a:noFill/>
                </a:ln>
                <a:solidFill>
                  <a:srgbClr val="FFFFFF"/>
                </a:solidFill>
                <a:effectLst/>
                <a:uFillTx/>
                <a:latin typeface="Futura Medium" panose="020B0602020204020303" pitchFamily="34" charset="-79"/>
                <a:cs typeface="Futura Medium" panose="020B0602020204020303" pitchFamily="34" charset="-79"/>
                <a:sym typeface="Lato Regular"/>
              </a:rPr>
              <a:t>Fichtmueller</a:t>
            </a:r>
            <a:endPar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endParaRPr>
          </a:p>
        </p:txBody>
      </p:sp>
      <p:pic>
        <p:nvPicPr>
          <p:cNvPr id="14" name="Grafik 15">
            <a:extLst>
              <a:ext uri="{FF2B5EF4-FFF2-40B4-BE49-F238E27FC236}">
                <a16:creationId xmlns:a16="http://schemas.microsoft.com/office/drawing/2014/main" id="{9D906D79-25C9-DA68-0C09-4CD3B275FE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412622" y="2862347"/>
            <a:ext cx="3073111" cy="3073111"/>
          </a:xfrm>
          <a:prstGeom prst="rect">
            <a:avLst/>
          </a:prstGeom>
        </p:spPr>
      </p:pic>
    </p:spTree>
    <p:extLst>
      <p:ext uri="{BB962C8B-B14F-4D97-AF65-F5344CB8AC3E}">
        <p14:creationId xmlns:p14="http://schemas.microsoft.com/office/powerpoint/2010/main" val="275277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100144"/>
            <a:ext cx="23028069" cy="1983837"/>
          </a:xfrm>
        </p:spPr>
        <p:txBody>
          <a:bodyPr anchor="ctr"/>
          <a:lstStyle/>
          <a:p>
            <a:pPr>
              <a:lnSpc>
                <a:spcPts val="7240"/>
              </a:lnSpc>
            </a:pPr>
            <a:r>
              <a:rPr lang="en-US" sz="5600" dirty="0">
                <a:solidFill>
                  <a:srgbClr val="FFFFFF"/>
                </a:solidFill>
                <a:latin typeface="Futura Medium" panose="020B0602020204020303" pitchFamily="34" charset="-79"/>
                <a:cs typeface="Futura Medium" panose="020B0602020204020303" pitchFamily="34" charset="-79"/>
              </a:rPr>
              <a:t>Who is behind the Task Force “Keep Ukraine Connected”</a:t>
            </a:r>
          </a:p>
        </p:txBody>
      </p:sp>
      <p:pic>
        <p:nvPicPr>
          <p:cNvPr id="26" name="object 13">
            <a:extLst>
              <a:ext uri="{FF2B5EF4-FFF2-40B4-BE49-F238E27FC236}">
                <a16:creationId xmlns:a16="http://schemas.microsoft.com/office/drawing/2014/main" id="{CD972318-2A27-0D52-D2FC-6ED1D710B5FB}"/>
              </a:ext>
            </a:extLst>
          </p:cNvPr>
          <p:cNvPicPr/>
          <p:nvPr/>
        </p:nvPicPr>
        <p:blipFill>
          <a:blip r:embed="rId3" cstate="print"/>
          <a:stretch>
            <a:fillRect/>
          </a:stretch>
        </p:blipFill>
        <p:spPr>
          <a:xfrm>
            <a:off x="2873829" y="8736898"/>
            <a:ext cx="3216608" cy="3220292"/>
          </a:xfrm>
          <a:prstGeom prst="rect">
            <a:avLst/>
          </a:prstGeom>
        </p:spPr>
      </p:pic>
      <p:pic>
        <p:nvPicPr>
          <p:cNvPr id="27" name="object 17">
            <a:extLst>
              <a:ext uri="{FF2B5EF4-FFF2-40B4-BE49-F238E27FC236}">
                <a16:creationId xmlns:a16="http://schemas.microsoft.com/office/drawing/2014/main" id="{D6858FC8-F7BE-2395-6B6B-89D0F4E584AB}"/>
              </a:ext>
            </a:extLst>
          </p:cNvPr>
          <p:cNvPicPr/>
          <p:nvPr/>
        </p:nvPicPr>
        <p:blipFill>
          <a:blip r:embed="rId4" cstate="print"/>
          <a:stretch>
            <a:fillRect/>
          </a:stretch>
        </p:blipFill>
        <p:spPr>
          <a:xfrm>
            <a:off x="8372391" y="8694080"/>
            <a:ext cx="3227388" cy="3231084"/>
          </a:xfrm>
          <a:prstGeom prst="rect">
            <a:avLst/>
          </a:prstGeom>
        </p:spPr>
      </p:pic>
      <p:pic>
        <p:nvPicPr>
          <p:cNvPr id="28" name="object 18">
            <a:extLst>
              <a:ext uri="{FF2B5EF4-FFF2-40B4-BE49-F238E27FC236}">
                <a16:creationId xmlns:a16="http://schemas.microsoft.com/office/drawing/2014/main" id="{62BFBE56-E77B-9F44-9A3B-EB2B2FC809B2}"/>
              </a:ext>
            </a:extLst>
          </p:cNvPr>
          <p:cNvPicPr/>
          <p:nvPr/>
        </p:nvPicPr>
        <p:blipFill>
          <a:blip r:embed="rId5" cstate="print"/>
          <a:stretch>
            <a:fillRect/>
          </a:stretch>
        </p:blipFill>
        <p:spPr>
          <a:xfrm>
            <a:off x="18553276" y="8810489"/>
            <a:ext cx="3069593" cy="3073111"/>
          </a:xfrm>
          <a:prstGeom prst="rect">
            <a:avLst/>
          </a:prstGeom>
        </p:spPr>
      </p:pic>
      <p:sp>
        <p:nvSpPr>
          <p:cNvPr id="30" name="Textfeld 14">
            <a:extLst>
              <a:ext uri="{FF2B5EF4-FFF2-40B4-BE49-F238E27FC236}">
                <a16:creationId xmlns:a16="http://schemas.microsoft.com/office/drawing/2014/main" id="{F872F9E4-1FCD-C1EA-6A0C-38FD3B6AA46A}"/>
              </a:ext>
            </a:extLst>
          </p:cNvPr>
          <p:cNvSpPr txBox="1"/>
          <p:nvPr/>
        </p:nvSpPr>
        <p:spPr>
          <a:xfrm>
            <a:off x="3442018" y="11883600"/>
            <a:ext cx="2074287"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Erik </a:t>
            </a:r>
            <a:r>
              <a:rPr kumimoji="0" lang="de-DE" sz="4000" i="1" u="none" strike="noStrike" cap="none" spc="0" normalizeH="0" baseline="0" dirty="0" err="1">
                <a:ln>
                  <a:noFill/>
                </a:ln>
                <a:solidFill>
                  <a:srgbClr val="FFFFFF"/>
                </a:solidFill>
                <a:effectLst/>
                <a:uFillTx/>
                <a:latin typeface="Futura Medium" panose="020B0602020204020303" pitchFamily="34" charset="-79"/>
                <a:cs typeface="Futura Medium" panose="020B0602020204020303" pitchFamily="34" charset="-79"/>
                <a:sym typeface="Lato Regular"/>
              </a:rPr>
              <a:t>Bais</a:t>
            </a:r>
            <a:endPar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endParaRPr>
          </a:p>
        </p:txBody>
      </p:sp>
      <p:sp>
        <p:nvSpPr>
          <p:cNvPr id="31" name="Textfeld 14">
            <a:extLst>
              <a:ext uri="{FF2B5EF4-FFF2-40B4-BE49-F238E27FC236}">
                <a16:creationId xmlns:a16="http://schemas.microsoft.com/office/drawing/2014/main" id="{C1B1D7B2-6F08-A8F8-AB94-8265C282E053}"/>
              </a:ext>
            </a:extLst>
          </p:cNvPr>
          <p:cNvSpPr txBox="1"/>
          <p:nvPr/>
        </p:nvSpPr>
        <p:spPr>
          <a:xfrm>
            <a:off x="8129314" y="11925164"/>
            <a:ext cx="3616375"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Daniel Houben</a:t>
            </a:r>
          </a:p>
        </p:txBody>
      </p:sp>
      <p:sp>
        <p:nvSpPr>
          <p:cNvPr id="32" name="Textfeld 14">
            <a:extLst>
              <a:ext uri="{FF2B5EF4-FFF2-40B4-BE49-F238E27FC236}">
                <a16:creationId xmlns:a16="http://schemas.microsoft.com/office/drawing/2014/main" id="{7D97997B-AD15-A306-DF8E-9696B5D008B0}"/>
              </a:ext>
            </a:extLst>
          </p:cNvPr>
          <p:cNvSpPr txBox="1"/>
          <p:nvPr/>
        </p:nvSpPr>
        <p:spPr>
          <a:xfrm>
            <a:off x="18250151" y="11883600"/>
            <a:ext cx="3828613"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Marcin </a:t>
            </a:r>
            <a:r>
              <a:rPr lang="en-GB" sz="4000" i="1" spc="-10" dirty="0" err="1">
                <a:solidFill>
                  <a:srgbClr val="FFFFFF"/>
                </a:solidFill>
                <a:latin typeface="Futura-MediumItalic"/>
                <a:cs typeface="Futura-MediumItalic"/>
              </a:rPr>
              <a:t>Kuczera</a:t>
            </a:r>
            <a:endPar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endParaRPr>
          </a:p>
        </p:txBody>
      </p:sp>
      <p:sp>
        <p:nvSpPr>
          <p:cNvPr id="19" name="Textfeld 14">
            <a:extLst>
              <a:ext uri="{FF2B5EF4-FFF2-40B4-BE49-F238E27FC236}">
                <a16:creationId xmlns:a16="http://schemas.microsoft.com/office/drawing/2014/main" id="{D134CD16-7E0D-7841-7085-E1614C08A86E}"/>
              </a:ext>
            </a:extLst>
          </p:cNvPr>
          <p:cNvSpPr txBox="1"/>
          <p:nvPr/>
        </p:nvSpPr>
        <p:spPr>
          <a:xfrm>
            <a:off x="13527050" y="11925163"/>
            <a:ext cx="2412520"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a:r>
              <a:rPr lang="de-DE" sz="4000" i="1" dirty="0">
                <a:solidFill>
                  <a:srgbClr val="FFFFFF"/>
                </a:solidFill>
                <a:latin typeface="Futura Medium" panose="020B0602020204020303" pitchFamily="34" charset="-79"/>
                <a:cs typeface="Futura Medium" panose="020B0602020204020303" pitchFamily="34" charset="-79"/>
              </a:rPr>
              <a:t>Ester </a:t>
            </a:r>
            <a:r>
              <a:rPr lang="de-DE" sz="4000" i="1" dirty="0" err="1">
                <a:solidFill>
                  <a:srgbClr val="FFFFFF"/>
                </a:solidFill>
                <a:latin typeface="Futura Medium" panose="020B0602020204020303" pitchFamily="34" charset="-79"/>
                <a:cs typeface="Futura Medium" panose="020B0602020204020303" pitchFamily="34" charset="-79"/>
              </a:rPr>
              <a:t>Paál</a:t>
            </a:r>
            <a:endPar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endParaRPr>
          </a:p>
        </p:txBody>
      </p:sp>
      <p:pic>
        <p:nvPicPr>
          <p:cNvPr id="1026" name="Picture 2" descr="Ester Paál | AfPIF">
            <a:extLst>
              <a:ext uri="{FF2B5EF4-FFF2-40B4-BE49-F238E27FC236}">
                <a16:creationId xmlns:a16="http://schemas.microsoft.com/office/drawing/2014/main" id="{73536DA5-B1CB-DEDD-77F6-9B4A892318E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309423" y="8736898"/>
            <a:ext cx="3231084" cy="3231084"/>
          </a:xfrm>
          <a:prstGeom prst="rect">
            <a:avLst/>
          </a:prstGeom>
          <a:noFill/>
          <a:extLst>
            <a:ext uri="{909E8E84-426E-40DD-AFC4-6F175D3DCCD1}">
              <a14:hiddenFill xmlns:a14="http://schemas.microsoft.com/office/drawing/2010/main">
                <a:solidFill>
                  <a:srgbClr val="FFFFFF"/>
                </a:solidFill>
              </a14:hiddenFill>
            </a:ext>
          </a:extLst>
        </p:spPr>
      </p:pic>
      <p:sp>
        <p:nvSpPr>
          <p:cNvPr id="21" name="Textfeld 1">
            <a:extLst>
              <a:ext uri="{FF2B5EF4-FFF2-40B4-BE49-F238E27FC236}">
                <a16:creationId xmlns:a16="http://schemas.microsoft.com/office/drawing/2014/main" id="{1B645DDB-6157-B8BF-55A6-D890C25FE33B}"/>
              </a:ext>
            </a:extLst>
          </p:cNvPr>
          <p:cNvSpPr txBox="1"/>
          <p:nvPr/>
        </p:nvSpPr>
        <p:spPr>
          <a:xfrm>
            <a:off x="1211250" y="5935458"/>
            <a:ext cx="4214295"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Corinne Pritchard</a:t>
            </a:r>
          </a:p>
        </p:txBody>
      </p:sp>
      <p:sp>
        <p:nvSpPr>
          <p:cNvPr id="22" name="Textfeld 3">
            <a:extLst>
              <a:ext uri="{FF2B5EF4-FFF2-40B4-BE49-F238E27FC236}">
                <a16:creationId xmlns:a16="http://schemas.microsoft.com/office/drawing/2014/main" id="{B5F1E9CB-813D-E6AC-84CD-E4796BBA4417}"/>
              </a:ext>
            </a:extLst>
          </p:cNvPr>
          <p:cNvSpPr txBox="1"/>
          <p:nvPr/>
        </p:nvSpPr>
        <p:spPr>
          <a:xfrm>
            <a:off x="5697893" y="5935458"/>
            <a:ext cx="4610236"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Nathalie </a:t>
            </a:r>
            <a:r>
              <a:rPr kumimoji="0" lang="de-DE" sz="4000" i="1" u="none" strike="noStrike" cap="none" spc="0" normalizeH="0" baseline="0" dirty="0" err="1">
                <a:ln>
                  <a:noFill/>
                </a:ln>
                <a:solidFill>
                  <a:srgbClr val="FFFFFF"/>
                </a:solidFill>
                <a:effectLst/>
                <a:uFillTx/>
                <a:latin typeface="Futura Medium" panose="020B0602020204020303" pitchFamily="34" charset="-79"/>
                <a:cs typeface="Futura Medium" panose="020B0602020204020303" pitchFamily="34" charset="-79"/>
                <a:sym typeface="Lato Regular"/>
              </a:rPr>
              <a:t>Trenaman</a:t>
            </a:r>
            <a:endPar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endParaRPr>
          </a:p>
        </p:txBody>
      </p:sp>
      <p:sp>
        <p:nvSpPr>
          <p:cNvPr id="23" name="Textfeld 4">
            <a:extLst>
              <a:ext uri="{FF2B5EF4-FFF2-40B4-BE49-F238E27FC236}">
                <a16:creationId xmlns:a16="http://schemas.microsoft.com/office/drawing/2014/main" id="{2B4B46BE-E83C-3CB7-E32E-EDB216F4A1F7}"/>
              </a:ext>
            </a:extLst>
          </p:cNvPr>
          <p:cNvSpPr txBox="1"/>
          <p:nvPr/>
        </p:nvSpPr>
        <p:spPr>
          <a:xfrm>
            <a:off x="10509830" y="5935458"/>
            <a:ext cx="3856826"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Sander </a:t>
            </a:r>
            <a:r>
              <a:rPr kumimoji="0" lang="de-DE" sz="4000" i="1" u="none" strike="noStrike" cap="none" spc="0" normalizeH="0" baseline="0" dirty="0" err="1">
                <a:ln>
                  <a:noFill/>
                </a:ln>
                <a:solidFill>
                  <a:srgbClr val="FFFFFF"/>
                </a:solidFill>
                <a:effectLst/>
                <a:uFillTx/>
                <a:latin typeface="Futura Medium" panose="020B0602020204020303" pitchFamily="34" charset="-79"/>
                <a:cs typeface="Futura Medium" panose="020B0602020204020303" pitchFamily="34" charset="-79"/>
                <a:sym typeface="Lato Regular"/>
              </a:rPr>
              <a:t>Steffann</a:t>
            </a:r>
            <a:endPar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endParaRPr>
          </a:p>
        </p:txBody>
      </p:sp>
      <p:sp>
        <p:nvSpPr>
          <p:cNvPr id="24" name="Textfeld 5">
            <a:extLst>
              <a:ext uri="{FF2B5EF4-FFF2-40B4-BE49-F238E27FC236}">
                <a16:creationId xmlns:a16="http://schemas.microsoft.com/office/drawing/2014/main" id="{25AD5D3A-58C6-9E48-18E1-16B4F1186E49}"/>
              </a:ext>
            </a:extLst>
          </p:cNvPr>
          <p:cNvSpPr txBox="1"/>
          <p:nvPr/>
        </p:nvSpPr>
        <p:spPr>
          <a:xfrm>
            <a:off x="19839898" y="5935458"/>
            <a:ext cx="2172069"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Jan </a:t>
            </a:r>
            <a:r>
              <a:rPr lang="en-GB" sz="4000" b="1" dirty="0" err="1">
                <a:solidFill>
                  <a:srgbClr val="FFFFFF"/>
                </a:solidFill>
                <a:latin typeface="FUTURA MEDIUM" panose="020B0602020204020303" pitchFamily="34" charset="-79"/>
                <a:cs typeface="FUTURA MEDIUM" panose="020B0602020204020303" pitchFamily="34" charset="-79"/>
              </a:rPr>
              <a:t>Žorž</a:t>
            </a:r>
            <a:endPar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endParaRPr>
          </a:p>
        </p:txBody>
      </p:sp>
      <p:pic>
        <p:nvPicPr>
          <p:cNvPr id="25" name="Grafik 6" descr="Ein Bild, das Person, darstellend enthält.&#10;&#10;Automatisch generierte Beschreibung">
            <a:extLst>
              <a:ext uri="{FF2B5EF4-FFF2-40B4-BE49-F238E27FC236}">
                <a16:creationId xmlns:a16="http://schemas.microsoft.com/office/drawing/2014/main" id="{686F15CA-F87A-3D33-9B8A-5A7F37CC392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81843" y="2802242"/>
            <a:ext cx="3073111" cy="3073111"/>
          </a:xfrm>
          <a:prstGeom prst="rect">
            <a:avLst/>
          </a:prstGeom>
        </p:spPr>
      </p:pic>
      <p:pic>
        <p:nvPicPr>
          <p:cNvPr id="29" name="Grafik 8" descr="Ein Bild, das Person enthält.&#10;&#10;Automatisch generierte Beschreibung">
            <a:extLst>
              <a:ext uri="{FF2B5EF4-FFF2-40B4-BE49-F238E27FC236}">
                <a16:creationId xmlns:a16="http://schemas.microsoft.com/office/drawing/2014/main" id="{384F9874-4282-F7A8-E747-21D586E0E7A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66456" y="2824901"/>
            <a:ext cx="3073111" cy="3073111"/>
          </a:xfrm>
          <a:prstGeom prst="rect">
            <a:avLst/>
          </a:prstGeom>
        </p:spPr>
      </p:pic>
      <p:pic>
        <p:nvPicPr>
          <p:cNvPr id="33" name="Grafik 10" descr="Ein Bild, das Person, Mann, Wand, Kleidung enthält.&#10;&#10;Automatisch generierte Beschreibung">
            <a:extLst>
              <a:ext uri="{FF2B5EF4-FFF2-40B4-BE49-F238E27FC236}">
                <a16:creationId xmlns:a16="http://schemas.microsoft.com/office/drawing/2014/main" id="{1ED9E58B-8251-7020-EC60-812E7A42385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901688" y="2824901"/>
            <a:ext cx="3073111" cy="3073111"/>
          </a:xfrm>
          <a:prstGeom prst="rect">
            <a:avLst/>
          </a:prstGeom>
        </p:spPr>
      </p:pic>
      <p:pic>
        <p:nvPicPr>
          <p:cNvPr id="34" name="Grafik 12" descr="Ein Bild, das Mann, Person, suchend enthält.&#10;&#10;Automatisch generierte Beschreibung">
            <a:extLst>
              <a:ext uri="{FF2B5EF4-FFF2-40B4-BE49-F238E27FC236}">
                <a16:creationId xmlns:a16="http://schemas.microsoft.com/office/drawing/2014/main" id="{97EFFF79-7385-A796-1088-8E1CFFA2320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389379" y="2824900"/>
            <a:ext cx="3073111" cy="3073111"/>
          </a:xfrm>
          <a:prstGeom prst="rect">
            <a:avLst/>
          </a:prstGeom>
        </p:spPr>
      </p:pic>
      <p:sp>
        <p:nvSpPr>
          <p:cNvPr id="35" name="Textfeld 14">
            <a:extLst>
              <a:ext uri="{FF2B5EF4-FFF2-40B4-BE49-F238E27FC236}">
                <a16:creationId xmlns:a16="http://schemas.microsoft.com/office/drawing/2014/main" id="{941BD198-4856-E2F4-B770-45C98A6232AE}"/>
              </a:ext>
            </a:extLst>
          </p:cNvPr>
          <p:cNvSpPr txBox="1"/>
          <p:nvPr/>
        </p:nvSpPr>
        <p:spPr>
          <a:xfrm>
            <a:off x="14844435" y="5935458"/>
            <a:ext cx="4209487"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Rene </a:t>
            </a:r>
            <a:r>
              <a:rPr kumimoji="0" lang="de-DE" sz="4000" i="1" u="none" strike="noStrike" cap="none" spc="0" normalizeH="0" baseline="0" dirty="0" err="1">
                <a:ln>
                  <a:noFill/>
                </a:ln>
                <a:solidFill>
                  <a:srgbClr val="FFFFFF"/>
                </a:solidFill>
                <a:effectLst/>
                <a:uFillTx/>
                <a:latin typeface="Futura Medium" panose="020B0602020204020303" pitchFamily="34" charset="-79"/>
                <a:cs typeface="Futura Medium" panose="020B0602020204020303" pitchFamily="34" charset="-79"/>
                <a:sym typeface="Lato Regular"/>
              </a:rPr>
              <a:t>Fichtmueller</a:t>
            </a:r>
            <a:endPar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endParaRPr>
          </a:p>
        </p:txBody>
      </p:sp>
      <p:pic>
        <p:nvPicPr>
          <p:cNvPr id="36" name="Grafik 15">
            <a:extLst>
              <a:ext uri="{FF2B5EF4-FFF2-40B4-BE49-F238E27FC236}">
                <a16:creationId xmlns:a16="http://schemas.microsoft.com/office/drawing/2014/main" id="{667D8EB4-512E-A7E2-3AAC-6CB22C070CE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5412622" y="2862347"/>
            <a:ext cx="3073111" cy="3073111"/>
          </a:xfrm>
          <a:prstGeom prst="rect">
            <a:avLst/>
          </a:prstGeom>
        </p:spPr>
      </p:pic>
    </p:spTree>
    <p:extLst>
      <p:ext uri="{BB962C8B-B14F-4D97-AF65-F5344CB8AC3E}">
        <p14:creationId xmlns:p14="http://schemas.microsoft.com/office/powerpoint/2010/main" val="405669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4505BD-D7F6-D241-8722-88AB89FDB97C}"/>
              </a:ext>
            </a:extLst>
          </p:cNvPr>
          <p:cNvSpPr>
            <a:spLocks noGrp="1"/>
          </p:cNvSpPr>
          <p:nvPr>
            <p:ph type="title"/>
          </p:nvPr>
        </p:nvSpPr>
        <p:spPr>
          <a:xfrm>
            <a:off x="0" y="-512956"/>
            <a:ext cx="0" cy="0"/>
          </a:xfrm>
        </p:spPr>
        <p:txBody>
          <a:bodyPr/>
          <a:lstStyle/>
          <a:p>
            <a:endParaRPr lang="en-NL" dirty="0"/>
          </a:p>
        </p:txBody>
      </p:sp>
      <p:pic>
        <p:nvPicPr>
          <p:cNvPr id="3" name="Picture 2">
            <a:extLst>
              <a:ext uri="{FF2B5EF4-FFF2-40B4-BE49-F238E27FC236}">
                <a16:creationId xmlns:a16="http://schemas.microsoft.com/office/drawing/2014/main" id="{1989E4FD-07AC-EA59-586B-CECD17FD6ECE}"/>
              </a:ext>
            </a:extLst>
          </p:cNvPr>
          <p:cNvPicPr>
            <a:picLocks noChangeAspect="1"/>
          </p:cNvPicPr>
          <p:nvPr/>
        </p:nvPicPr>
        <p:blipFill>
          <a:blip r:embed="rId3"/>
          <a:stretch>
            <a:fillRect/>
          </a:stretch>
        </p:blipFill>
        <p:spPr>
          <a:xfrm>
            <a:off x="1245719" y="1828801"/>
            <a:ext cx="21892562" cy="9247909"/>
          </a:xfrm>
          <a:prstGeom prst="rect">
            <a:avLst/>
          </a:prstGeom>
        </p:spPr>
      </p:pic>
    </p:spTree>
    <p:extLst>
      <p:ext uri="{BB962C8B-B14F-4D97-AF65-F5344CB8AC3E}">
        <p14:creationId xmlns:p14="http://schemas.microsoft.com/office/powerpoint/2010/main" val="315544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14FA22-E44C-9747-96FD-E83A7256AFED}"/>
              </a:ext>
            </a:extLst>
          </p:cNvPr>
          <p:cNvSpPr>
            <a:spLocks noGrp="1"/>
          </p:cNvSpPr>
          <p:nvPr>
            <p:ph type="title"/>
          </p:nvPr>
        </p:nvSpPr>
        <p:spPr/>
        <p:txBody>
          <a:bodyPr/>
          <a:lstStyle/>
          <a:p>
            <a:endParaRPr lang="en-NL" dirty="0">
              <a:latin typeface="Arial" panose="020B0604020202020204" pitchFamily="34" charset="0"/>
              <a:cs typeface="Arial" panose="020B0604020202020204" pitchFamily="34" charset="0"/>
            </a:endParaRPr>
          </a:p>
        </p:txBody>
      </p:sp>
      <p:sp>
        <p:nvSpPr>
          <p:cNvPr id="5" name="Title 6">
            <a:extLst>
              <a:ext uri="{FF2B5EF4-FFF2-40B4-BE49-F238E27FC236}">
                <a16:creationId xmlns:a16="http://schemas.microsoft.com/office/drawing/2014/main" id="{D1FA1306-D74C-2C48-8B46-10766B6E8E99}"/>
              </a:ext>
            </a:extLst>
          </p:cNvPr>
          <p:cNvSpPr txBox="1">
            <a:spLocks/>
          </p:cNvSpPr>
          <p:nvPr/>
        </p:nvSpPr>
        <p:spPr>
          <a:xfrm>
            <a:off x="506821" y="100144"/>
            <a:ext cx="23028069" cy="13615856"/>
          </a:xfrm>
        </p:spPr>
        <p:txBody>
          <a:bodyPr anchor="ct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hangingPunct="1">
              <a:lnSpc>
                <a:spcPts val="7240"/>
              </a:lnSpc>
            </a:pPr>
            <a:r>
              <a:rPr lang="en-US" sz="6600" b="1" dirty="0">
                <a:solidFill>
                  <a:schemeClr val="tx2"/>
                </a:solidFill>
                <a:latin typeface="Arial" panose="020B0604020202020204" pitchFamily="34" charset="0"/>
                <a:cs typeface="Arial" panose="020B0604020202020204" pitchFamily="34" charset="0"/>
              </a:rPr>
              <a:t>Thank you!</a:t>
            </a:r>
          </a:p>
          <a:p>
            <a:pPr hangingPunct="1">
              <a:lnSpc>
                <a:spcPts val="7240"/>
              </a:lnSpc>
            </a:pPr>
            <a:endParaRPr lang="en-US" sz="5600" b="1" dirty="0">
              <a:solidFill>
                <a:schemeClr val="tx2"/>
              </a:solidFill>
              <a:latin typeface="Arial" panose="020B0604020202020204" pitchFamily="34" charset="0"/>
              <a:cs typeface="Arial" panose="020B0604020202020204" pitchFamily="34" charset="0"/>
            </a:endParaRPr>
          </a:p>
          <a:p>
            <a:pPr hangingPunct="1">
              <a:lnSpc>
                <a:spcPts val="7240"/>
              </a:lnSpc>
            </a:pPr>
            <a:r>
              <a:rPr lang="en-US" sz="5600" b="1" dirty="0">
                <a:solidFill>
                  <a:schemeClr val="tx2"/>
                </a:solidFill>
                <a:latin typeface="Arial" panose="020B0604020202020204" pitchFamily="34" charset="0"/>
                <a:cs typeface="Arial" panose="020B0604020202020204" pitchFamily="34" charset="0"/>
              </a:rPr>
              <a:t>Mail us: </a:t>
            </a:r>
            <a:br>
              <a:rPr lang="en-US" sz="5600" b="1" dirty="0">
                <a:solidFill>
                  <a:schemeClr val="tx2"/>
                </a:solidFill>
                <a:latin typeface="Arial" panose="020B0604020202020204" pitchFamily="34" charset="0"/>
                <a:cs typeface="Arial" panose="020B0604020202020204" pitchFamily="34" charset="0"/>
              </a:rPr>
            </a:br>
            <a:r>
              <a:rPr lang="en-US" sz="5600" b="1" dirty="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ukraine@nogalliance.org</a:t>
            </a:r>
            <a:endParaRPr lang="en-US" sz="5600" b="1" dirty="0">
              <a:solidFill>
                <a:schemeClr val="tx2"/>
              </a:solidFill>
              <a:latin typeface="Arial" panose="020B0604020202020204" pitchFamily="34" charset="0"/>
              <a:cs typeface="Arial" panose="020B0604020202020204" pitchFamily="34" charset="0"/>
            </a:endParaRPr>
          </a:p>
          <a:p>
            <a:pPr hangingPunct="1">
              <a:lnSpc>
                <a:spcPts val="7240"/>
              </a:lnSpc>
            </a:pPr>
            <a:endParaRPr lang="en-US" sz="5600" b="1" dirty="0">
              <a:solidFill>
                <a:schemeClr val="tx2"/>
              </a:solidFill>
              <a:latin typeface="Arial" panose="020B0604020202020204" pitchFamily="34" charset="0"/>
              <a:cs typeface="Arial" panose="020B0604020202020204" pitchFamily="34" charset="0"/>
            </a:endParaRPr>
          </a:p>
          <a:p>
            <a:pPr hangingPunct="1">
              <a:lnSpc>
                <a:spcPts val="7240"/>
              </a:lnSpc>
            </a:pPr>
            <a:endParaRPr lang="en-US" sz="5600" b="1" dirty="0">
              <a:solidFill>
                <a:schemeClr val="tx2"/>
              </a:solidFill>
              <a:latin typeface="Arial" panose="020B0604020202020204" pitchFamily="34" charset="0"/>
              <a:cs typeface="Arial" panose="020B0604020202020204" pitchFamily="34" charset="0"/>
            </a:endParaRPr>
          </a:p>
          <a:p>
            <a:pPr hangingPunct="1">
              <a:lnSpc>
                <a:spcPts val="7240"/>
              </a:lnSpc>
            </a:pPr>
            <a:endParaRPr lang="en-US" sz="5600" b="1" dirty="0">
              <a:solidFill>
                <a:schemeClr val="tx2"/>
              </a:solidFill>
              <a:latin typeface="Arial" panose="020B0604020202020204" pitchFamily="34" charset="0"/>
              <a:cs typeface="Arial" panose="020B0604020202020204" pitchFamily="34" charset="0"/>
            </a:endParaRPr>
          </a:p>
          <a:p>
            <a:pPr hangingPunct="1">
              <a:lnSpc>
                <a:spcPts val="7240"/>
              </a:lnSpc>
            </a:pPr>
            <a:endParaRPr lang="en-US" sz="5600" b="1" dirty="0">
              <a:solidFill>
                <a:schemeClr val="tx2"/>
              </a:solidFill>
              <a:latin typeface="Arial" panose="020B0604020202020204" pitchFamily="34" charset="0"/>
              <a:cs typeface="Arial" panose="020B0604020202020204" pitchFamily="34" charset="0"/>
            </a:endParaRPr>
          </a:p>
          <a:p>
            <a:pPr hangingPunct="1">
              <a:lnSpc>
                <a:spcPts val="7240"/>
              </a:lnSpc>
            </a:pPr>
            <a:r>
              <a:rPr lang="en-GB" sz="6000" b="1" dirty="0" err="1">
                <a:solidFill>
                  <a:schemeClr val="tx2"/>
                </a:solidFill>
                <a:latin typeface="Arial" panose="020B0604020202020204" pitchFamily="34" charset="0"/>
                <a:ea typeface="Lato Regular"/>
                <a:cs typeface="Arial" panose="020B0604020202020204" pitchFamily="34" charset="0"/>
                <a:sym typeface="Lato Regular"/>
              </a:rPr>
              <a:t>Supply&amp;Demand</a:t>
            </a:r>
            <a:r>
              <a:rPr lang="en-GB" sz="6000" b="1" dirty="0">
                <a:solidFill>
                  <a:schemeClr val="tx2"/>
                </a:solidFill>
                <a:latin typeface="Arial" panose="020B0604020202020204" pitchFamily="34" charset="0"/>
                <a:ea typeface="Lato Regular"/>
                <a:cs typeface="Arial" panose="020B0604020202020204" pitchFamily="34" charset="0"/>
                <a:sym typeface="Lato Regular"/>
              </a:rPr>
              <a:t> DB: </a:t>
            </a:r>
            <a:r>
              <a:rPr lang="en-GB" sz="6000" b="1" u="sng" dirty="0" err="1">
                <a:solidFill>
                  <a:schemeClr val="tx2"/>
                </a:solidFill>
                <a:latin typeface="Arial" panose="020B0604020202020204" pitchFamily="34" charset="0"/>
                <a:ea typeface="Lato Regular"/>
                <a:cs typeface="Arial" panose="020B0604020202020204" pitchFamily="34" charset="0"/>
                <a:sym typeface="Lato Regular"/>
              </a:rPr>
              <a:t>www.</a:t>
            </a:r>
            <a:r>
              <a:rPr lang="en-GB" sz="6000" b="1" u="sng" dirty="0" err="1">
                <a:solidFill>
                  <a:schemeClr val="tx2"/>
                </a:solidFill>
                <a:latin typeface="Arial" panose="020B0604020202020204" pitchFamily="34" charset="0"/>
                <a:ea typeface="Lato Regular"/>
                <a:cs typeface="Arial" panose="020B0604020202020204" pitchFamily="34" charset="0"/>
                <a:sym typeface="Lato Regular"/>
                <a:hlinkClick r:id="rId4" tooltip="Supply&amp;Demand Database of KUC">
                  <a:extLst>
                    <a:ext uri="{A12FA001-AC4F-418D-AE19-62706E023703}">
                      <ahyp:hlinkClr xmlns:ahyp="http://schemas.microsoft.com/office/drawing/2018/hyperlinkcolor" val="tx"/>
                    </a:ext>
                  </a:extLst>
                </a:hlinkClick>
              </a:rPr>
              <a:t>k</a:t>
            </a:r>
            <a:r>
              <a:rPr lang="en-GB" sz="6000" b="1" dirty="0" err="1">
                <a:solidFill>
                  <a:schemeClr val="tx2"/>
                </a:solidFill>
                <a:latin typeface="Arial" panose="020B0604020202020204" pitchFamily="34" charset="0"/>
                <a:ea typeface="Lato Regular"/>
                <a:cs typeface="Arial" panose="020B0604020202020204" pitchFamily="34" charset="0"/>
                <a:sym typeface="Lato Regular"/>
                <a:hlinkClick r:id="rId4" tooltip="Supply&amp;Demand Database of KUC">
                  <a:extLst>
                    <a:ext uri="{A12FA001-AC4F-418D-AE19-62706E023703}">
                      <ahyp:hlinkClr xmlns:ahyp="http://schemas.microsoft.com/office/drawing/2018/hyperlinkcolor" val="tx"/>
                    </a:ext>
                  </a:extLst>
                </a:hlinkClick>
              </a:rPr>
              <a:t>eepukraineconnected.org</a:t>
            </a:r>
            <a:r>
              <a:rPr lang="en-GB" sz="6000" b="1" dirty="0">
                <a:solidFill>
                  <a:schemeClr val="tx2"/>
                </a:solidFill>
                <a:latin typeface="Arial" panose="020B0604020202020204" pitchFamily="34" charset="0"/>
                <a:ea typeface="Lato Regular"/>
                <a:cs typeface="Arial" panose="020B0604020202020204" pitchFamily="34" charset="0"/>
                <a:sym typeface="Lato Regular"/>
                <a:hlinkClick r:id="rId4" tooltip="Supply&amp;Demand Database of KUC">
                  <a:extLst>
                    <a:ext uri="{A12FA001-AC4F-418D-AE19-62706E023703}">
                      <ahyp:hlinkClr xmlns:ahyp="http://schemas.microsoft.com/office/drawing/2018/hyperlinkcolor" val="tx"/>
                    </a:ext>
                  </a:extLst>
                </a:hlinkClick>
              </a:rPr>
              <a:t>/admin/login</a:t>
            </a:r>
            <a:endParaRPr lang="en-US" sz="5600" b="1" dirty="0">
              <a:solidFill>
                <a:schemeClr val="tx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64E147E-19C4-8B11-304C-790DD6168519}"/>
              </a:ext>
            </a:extLst>
          </p:cNvPr>
          <p:cNvSpPr txBox="1"/>
          <p:nvPr/>
        </p:nvSpPr>
        <p:spPr>
          <a:xfrm>
            <a:off x="13916025" y="6323706"/>
            <a:ext cx="102657" cy="1182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30000"/>
              </a:lnSpc>
              <a:spcBef>
                <a:spcPts val="0"/>
              </a:spcBef>
              <a:spcAft>
                <a:spcPts val="0"/>
              </a:spcAft>
              <a:buClrTx/>
              <a:buSzTx/>
              <a:buFontTx/>
              <a:buNone/>
              <a:tabLst/>
            </a:pPr>
            <a:endParaRPr kumimoji="0" lang="en-NL" sz="2700" b="0" i="0" u="none" strike="noStrike" cap="none" spc="0" normalizeH="0" baseline="0" dirty="0">
              <a:ln>
                <a:noFill/>
              </a:ln>
              <a:solidFill>
                <a:srgbClr val="8EA5BA"/>
              </a:solidFill>
              <a:effectLst/>
              <a:uFillTx/>
              <a:latin typeface="Arial" panose="020B0604020202020204" pitchFamily="34" charset="0"/>
              <a:cs typeface="Arial" panose="020B0604020202020204" pitchFamily="34" charset="0"/>
              <a:sym typeface="Lato Regular"/>
            </a:endParaRPr>
          </a:p>
          <a:p>
            <a:pPr marL="0" marR="0" indent="0" algn="l" defTabSz="825500" rtl="0" fontAlgn="auto" latinLnBrk="0" hangingPunct="0">
              <a:lnSpc>
                <a:spcPct val="130000"/>
              </a:lnSpc>
              <a:spcBef>
                <a:spcPts val="0"/>
              </a:spcBef>
              <a:spcAft>
                <a:spcPts val="0"/>
              </a:spcAft>
              <a:buClrTx/>
              <a:buSzTx/>
              <a:buFontTx/>
              <a:buNone/>
              <a:tabLst/>
            </a:pPr>
            <a:endParaRPr kumimoji="0" lang="en-NL" sz="2700" b="0" i="0" u="none" strike="noStrike" cap="none" spc="0" normalizeH="0" baseline="0" dirty="0">
              <a:ln>
                <a:noFill/>
              </a:ln>
              <a:solidFill>
                <a:srgbClr val="8EA5BA"/>
              </a:solidFill>
              <a:effectLst/>
              <a:uFillTx/>
              <a:latin typeface="Arial" panose="020B0604020202020204" pitchFamily="34" charset="0"/>
              <a:cs typeface="Arial" panose="020B0604020202020204" pitchFamily="34" charset="0"/>
              <a:sym typeface="Lato Regular"/>
            </a:endParaRPr>
          </a:p>
        </p:txBody>
      </p:sp>
    </p:spTree>
    <p:extLst>
      <p:ext uri="{BB962C8B-B14F-4D97-AF65-F5344CB8AC3E}">
        <p14:creationId xmlns:p14="http://schemas.microsoft.com/office/powerpoint/2010/main" val="378332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Duis mollis, est non commodo luctus, nisi erat porttitor ligula, eget lacinia odio sem nec elit. Vivamus sagittis lacus vel augue laoreet rutrum faucibus dolor auctor. Nulla vitae elit libero, a…"/>
          <p:cNvSpPr txBox="1"/>
          <p:nvPr/>
        </p:nvSpPr>
        <p:spPr>
          <a:xfrm>
            <a:off x="1297171" y="4583863"/>
            <a:ext cx="9884004" cy="56208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r>
              <a:rPr lang="de-DE" sz="4000" dirty="0">
                <a:solidFill>
                  <a:srgbClr val="FFFFFF"/>
                </a:solidFill>
                <a:latin typeface="Arial" panose="020B0604020202020204" pitchFamily="34" charset="0"/>
                <a:cs typeface="Arial" panose="020B0604020202020204" pitchFamily="34" charset="0"/>
              </a:rPr>
              <a:t>Rene </a:t>
            </a:r>
            <a:r>
              <a:rPr lang="de-DE" sz="4000" dirty="0" err="1">
                <a:solidFill>
                  <a:srgbClr val="FFFFFF"/>
                </a:solidFill>
                <a:latin typeface="Arial" panose="020B0604020202020204" pitchFamily="34" charset="0"/>
                <a:cs typeface="Arial" panose="020B0604020202020204" pitchFamily="34" charset="0"/>
              </a:rPr>
              <a:t>shared</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his</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thoughts</a:t>
            </a:r>
            <a:r>
              <a:rPr lang="de-DE" sz="4000" dirty="0">
                <a:solidFill>
                  <a:srgbClr val="FFFFFF"/>
                </a:solidFill>
                <a:latin typeface="Arial" panose="020B0604020202020204" pitchFamily="34" charset="0"/>
                <a:cs typeface="Arial" panose="020B0604020202020204" pitchFamily="34" charset="0"/>
              </a:rPr>
              <a:t> on </a:t>
            </a:r>
            <a:r>
              <a:rPr lang="de-DE" sz="4000" dirty="0" err="1">
                <a:solidFill>
                  <a:srgbClr val="FFFFFF"/>
                </a:solidFill>
                <a:latin typeface="Arial" panose="020B0604020202020204" pitchFamily="34" charset="0"/>
                <a:cs typeface="Arial" panose="020B0604020202020204" pitchFamily="34" charset="0"/>
              </a:rPr>
              <a:t>the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next</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steps</a:t>
            </a:r>
            <a:r>
              <a:rPr lang="de-DE" sz="4000" dirty="0">
                <a:solidFill>
                  <a:srgbClr val="FFFFFF"/>
                </a:solidFill>
                <a:latin typeface="Arial" panose="020B0604020202020204" pitchFamily="34" charset="0"/>
                <a:cs typeface="Arial" panose="020B0604020202020204" pitchFamily="34" charset="0"/>
              </a:rPr>
              <a:t>, and </a:t>
            </a:r>
            <a:r>
              <a:rPr lang="de-DE" sz="4000" dirty="0" err="1">
                <a:solidFill>
                  <a:srgbClr val="FFFFFF"/>
                </a:solidFill>
                <a:latin typeface="Arial" panose="020B0604020202020204" pitchFamily="34" charset="0"/>
                <a:cs typeface="Arial" panose="020B0604020202020204" pitchFamily="34" charset="0"/>
              </a:rPr>
              <a:t>we</a:t>
            </a:r>
            <a:r>
              <a:rPr lang="de-DE" sz="4000" dirty="0">
                <a:solidFill>
                  <a:srgbClr val="FFFFFF"/>
                </a:solidFill>
                <a:latin typeface="Arial" panose="020B0604020202020204" pitchFamily="34" charset="0"/>
                <a:cs typeface="Arial" panose="020B0604020202020204" pitchFamily="34" charset="0"/>
              </a:rPr>
              <a:t> all </a:t>
            </a:r>
            <a:r>
              <a:rPr lang="de-DE" sz="4000" dirty="0" err="1">
                <a:solidFill>
                  <a:srgbClr val="FFFFFF"/>
                </a:solidFill>
                <a:latin typeface="Arial" panose="020B0604020202020204" pitchFamily="34" charset="0"/>
                <a:cs typeface="Arial" panose="020B0604020202020204" pitchFamily="34" charset="0"/>
              </a:rPr>
              <a:t>agreed</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that</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it</a:t>
            </a:r>
            <a:r>
              <a:rPr lang="de-DE" sz="4000" dirty="0">
                <a:solidFill>
                  <a:srgbClr val="FFFFFF"/>
                </a:solidFill>
                <a:latin typeface="Arial" panose="020B0604020202020204" pitchFamily="34" charset="0"/>
                <a:cs typeface="Arial" panose="020B0604020202020204" pitchFamily="34" charset="0"/>
              </a:rPr>
              <a:t> was time </a:t>
            </a:r>
            <a:r>
              <a:rPr lang="de-DE" sz="4000" dirty="0" err="1">
                <a:solidFill>
                  <a:srgbClr val="FFFFFF"/>
                </a:solidFill>
                <a:latin typeface="Arial" panose="020B0604020202020204" pitchFamily="34" charset="0"/>
                <a:cs typeface="Arial" panose="020B0604020202020204" pitchFamily="34" charset="0"/>
              </a:rPr>
              <a:t>to</a:t>
            </a:r>
            <a:r>
              <a:rPr lang="de-DE" sz="4000" dirty="0">
                <a:solidFill>
                  <a:srgbClr val="FFFFFF"/>
                </a:solidFill>
                <a:latin typeface="Arial" panose="020B0604020202020204" pitchFamily="34" charset="0"/>
                <a:cs typeface="Arial" panose="020B0604020202020204" pitchFamily="34" charset="0"/>
              </a:rPr>
              <a:t> do </a:t>
            </a:r>
            <a:r>
              <a:rPr lang="de-DE" sz="4000" dirty="0" err="1">
                <a:solidFill>
                  <a:srgbClr val="FFFFFF"/>
                </a:solidFill>
                <a:latin typeface="Arial" panose="020B0604020202020204" pitchFamily="34" charset="0"/>
                <a:cs typeface="Arial" panose="020B0604020202020204" pitchFamily="34" charset="0"/>
              </a:rPr>
              <a:t>exactly</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what</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the</a:t>
            </a:r>
            <a:r>
              <a:rPr lang="de-DE" sz="4000" dirty="0">
                <a:solidFill>
                  <a:srgbClr val="FFFFFF"/>
                </a:solidFill>
                <a:latin typeface="Arial" panose="020B0604020202020204" pitchFamily="34" charset="0"/>
                <a:cs typeface="Arial" panose="020B0604020202020204" pitchFamily="34" charset="0"/>
              </a:rPr>
              <a:t> Global NOG Alliance was </a:t>
            </a:r>
            <a:r>
              <a:rPr lang="de-DE" sz="4000" dirty="0" err="1">
                <a:solidFill>
                  <a:srgbClr val="FFFFFF"/>
                </a:solidFill>
                <a:latin typeface="Arial" panose="020B0604020202020204" pitchFamily="34" charset="0"/>
                <a:cs typeface="Arial" panose="020B0604020202020204" pitchFamily="34" charset="0"/>
              </a:rPr>
              <a:t>founded</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to</a:t>
            </a:r>
            <a:r>
              <a:rPr lang="de-DE" sz="4000" dirty="0">
                <a:solidFill>
                  <a:srgbClr val="FFFFFF"/>
                </a:solidFill>
                <a:latin typeface="Arial" panose="020B0604020202020204" pitchFamily="34" charset="0"/>
                <a:cs typeface="Arial" panose="020B0604020202020204" pitchFamily="34" charset="0"/>
              </a:rPr>
              <a:t> do. </a:t>
            </a:r>
            <a:br>
              <a:rPr lang="de-DE" sz="4000" dirty="0">
                <a:solidFill>
                  <a:srgbClr val="FFFFFF"/>
                </a:solidFill>
                <a:latin typeface="Arial" panose="020B0604020202020204" pitchFamily="34" charset="0"/>
                <a:cs typeface="Arial" panose="020B0604020202020204" pitchFamily="34" charset="0"/>
              </a:rPr>
            </a:br>
            <a:r>
              <a:rPr lang="de-DE" sz="4000" dirty="0">
                <a:solidFill>
                  <a:srgbClr val="FFFFFF"/>
                </a:solidFill>
                <a:latin typeface="Arial" panose="020B0604020202020204" pitchFamily="34" charset="0"/>
                <a:cs typeface="Arial" panose="020B0604020202020204" pitchFamily="34" charset="0"/>
              </a:rPr>
              <a:t>Help Network Operators.</a:t>
            </a:r>
            <a:br>
              <a:rPr lang="de-DE" sz="4000" dirty="0">
                <a:solidFill>
                  <a:srgbClr val="FFFFFF"/>
                </a:solidFill>
                <a:latin typeface="Arial" panose="020B0604020202020204" pitchFamily="34" charset="0"/>
                <a:cs typeface="Arial" panose="020B0604020202020204" pitchFamily="34" charset="0"/>
              </a:rPr>
            </a:br>
            <a:br>
              <a:rPr lang="de-DE" sz="4000" dirty="0">
                <a:solidFill>
                  <a:srgbClr val="FFFFFF"/>
                </a:solidFill>
                <a:latin typeface="Arial" panose="020B0604020202020204" pitchFamily="34" charset="0"/>
                <a:cs typeface="Arial" panose="020B0604020202020204" pitchFamily="34" charset="0"/>
              </a:rPr>
            </a:br>
            <a:r>
              <a:rPr lang="de-DE" sz="4000" dirty="0" err="1">
                <a:solidFill>
                  <a:srgbClr val="FFFFFF"/>
                </a:solidFill>
                <a:latin typeface="Arial" panose="020B0604020202020204" pitchFamily="34" charset="0"/>
                <a:cs typeface="Arial" panose="020B0604020202020204" pitchFamily="34" charset="0"/>
              </a:rPr>
              <a:t>We</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called</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this</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task</a:t>
            </a:r>
            <a:r>
              <a:rPr lang="de-DE" sz="4000" dirty="0">
                <a:solidFill>
                  <a:srgbClr val="FFFFFF"/>
                </a:solidFill>
                <a:latin typeface="Arial" panose="020B0604020202020204" pitchFamily="34" charset="0"/>
                <a:cs typeface="Arial" panose="020B0604020202020204" pitchFamily="34" charset="0"/>
              </a:rPr>
              <a:t> </a:t>
            </a:r>
            <a:r>
              <a:rPr lang="de-DE" sz="4000" dirty="0" err="1">
                <a:solidFill>
                  <a:srgbClr val="FFFFFF"/>
                </a:solidFill>
                <a:latin typeface="Arial" panose="020B0604020202020204" pitchFamily="34" charset="0"/>
                <a:cs typeface="Arial" panose="020B0604020202020204" pitchFamily="34" charset="0"/>
              </a:rPr>
              <a:t>force</a:t>
            </a:r>
            <a:r>
              <a:rPr lang="de-DE" sz="4000" dirty="0">
                <a:solidFill>
                  <a:srgbClr val="FFFFFF"/>
                </a:solidFill>
                <a:latin typeface="Arial" panose="020B0604020202020204" pitchFamily="34" charset="0"/>
                <a:cs typeface="Arial" panose="020B0604020202020204" pitchFamily="34" charset="0"/>
              </a:rPr>
              <a:t>:</a:t>
            </a:r>
          </a:p>
        </p:txBody>
      </p:sp>
      <p:sp>
        <p:nvSpPr>
          <p:cNvPr id="93" name="Today’s Science is Technology for Tomorrow. Together We Can Achieve Better Life."/>
          <p:cNvSpPr txBox="1"/>
          <p:nvPr/>
        </p:nvSpPr>
        <p:spPr>
          <a:xfrm>
            <a:off x="1297171" y="1939482"/>
            <a:ext cx="21134203" cy="10259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nSpc>
                <a:spcPct val="120000"/>
              </a:lnSpc>
              <a:defRPr sz="5600">
                <a:solidFill>
                  <a:srgbClr val="FFFFFF"/>
                </a:solidFill>
              </a:defRPr>
            </a:lvl1pPr>
          </a:lstStyle>
          <a:p>
            <a:pPr>
              <a:lnSpc>
                <a:spcPts val="7220"/>
              </a:lnSpc>
            </a:pPr>
            <a:r>
              <a:rPr lang="de-DE" sz="6000" dirty="0">
                <a:latin typeface="Arial" panose="020B0604020202020204" pitchFamily="34" charset="0"/>
                <a:cs typeface="Arial" panose="020B0604020202020204" pitchFamily="34" charset="0"/>
              </a:rPr>
              <a:t>The </a:t>
            </a:r>
            <a:r>
              <a:rPr lang="de-DE" sz="6000" dirty="0" err="1">
                <a:latin typeface="Arial" panose="020B0604020202020204" pitchFamily="34" charset="0"/>
                <a:cs typeface="Arial" panose="020B0604020202020204" pitchFamily="34" charset="0"/>
              </a:rPr>
              <a:t>next</a:t>
            </a:r>
            <a:r>
              <a:rPr lang="de-DE" sz="6000" dirty="0">
                <a:latin typeface="Arial" panose="020B0604020202020204" pitchFamily="34" charset="0"/>
                <a:cs typeface="Arial" panose="020B0604020202020204" pitchFamily="34" charset="0"/>
              </a:rPr>
              <a:t> </a:t>
            </a:r>
            <a:r>
              <a:rPr lang="de-DE" sz="6000" dirty="0" err="1">
                <a:latin typeface="Arial" panose="020B0604020202020204" pitchFamily="34" charset="0"/>
                <a:cs typeface="Arial" panose="020B0604020202020204" pitchFamily="34" charset="0"/>
              </a:rPr>
              <a:t>day</a:t>
            </a:r>
            <a:r>
              <a:rPr lang="de-DE" sz="6000" dirty="0">
                <a:latin typeface="Arial" panose="020B0604020202020204" pitchFamily="34" charset="0"/>
                <a:cs typeface="Arial" panose="020B0604020202020204" pitchFamily="34" charset="0"/>
              </a:rPr>
              <a:t>…</a:t>
            </a:r>
            <a:endParaRPr sz="6000" dirty="0">
              <a:latin typeface="Arial" panose="020B0604020202020204" pitchFamily="34" charset="0"/>
              <a:cs typeface="Arial" panose="020B0604020202020204" pitchFamily="34" charset="0"/>
            </a:endParaRPr>
          </a:p>
        </p:txBody>
      </p:sp>
      <p:pic>
        <p:nvPicPr>
          <p:cNvPr id="5" name="Grafik 4" descr="Ein Bild, das Text, Person, Mann, drinnen enthält.&#10;&#10;Automatisch generierte Beschreibung">
            <a:extLst>
              <a:ext uri="{FF2B5EF4-FFF2-40B4-BE49-F238E27FC236}">
                <a16:creationId xmlns:a16="http://schemas.microsoft.com/office/drawing/2014/main" id="{3800566D-F861-194F-80B0-64243436552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745950" y="4801741"/>
            <a:ext cx="12584006" cy="4727153"/>
          </a:xfrm>
          <a:prstGeom prst="rect">
            <a:avLst/>
          </a:prstGeom>
        </p:spPr>
      </p:pic>
      <p:sp>
        <p:nvSpPr>
          <p:cNvPr id="6" name="Today’s Science is Technology for Tomorrow. Together We Can Achieve Better Life.">
            <a:extLst>
              <a:ext uri="{FF2B5EF4-FFF2-40B4-BE49-F238E27FC236}">
                <a16:creationId xmlns:a16="http://schemas.microsoft.com/office/drawing/2014/main" id="{1DAAF7DF-B65C-FEA6-9C97-1F9BBD367123}"/>
              </a:ext>
            </a:extLst>
          </p:cNvPr>
          <p:cNvSpPr txBox="1"/>
          <p:nvPr/>
        </p:nvSpPr>
        <p:spPr>
          <a:xfrm>
            <a:off x="1297171" y="2870103"/>
            <a:ext cx="21134203" cy="93057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nSpc>
                <a:spcPct val="120000"/>
              </a:lnSpc>
              <a:defRPr sz="5600">
                <a:solidFill>
                  <a:srgbClr val="FFFFFF"/>
                </a:solidFill>
              </a:defRPr>
            </a:lvl1pPr>
          </a:lstStyle>
          <a:p>
            <a:pPr>
              <a:lnSpc>
                <a:spcPts val="7220"/>
              </a:lnSpc>
            </a:pPr>
            <a:r>
              <a:rPr lang="de-DE" sz="4000" dirty="0">
                <a:latin typeface="Arial" panose="020B0604020202020204" pitchFamily="34" charset="0"/>
                <a:cs typeface="Arial" panose="020B0604020202020204" pitchFamily="34" charset="0"/>
              </a:rPr>
              <a:t>At </a:t>
            </a:r>
            <a:r>
              <a:rPr lang="de-DE" sz="4000" dirty="0" err="1">
                <a:latin typeface="Arial" panose="020B0604020202020204" pitchFamily="34" charset="0"/>
                <a:cs typeface="Arial" panose="020B0604020202020204" pitchFamily="34" charset="0"/>
              </a:rPr>
              <a:t>the</a:t>
            </a:r>
            <a:r>
              <a:rPr lang="de-DE" sz="4000" dirty="0">
                <a:latin typeface="Arial" panose="020B0604020202020204" pitchFamily="34" charset="0"/>
                <a:cs typeface="Arial" panose="020B0604020202020204" pitchFamily="34" charset="0"/>
              </a:rPr>
              <a:t> Global NOG Alliance Board Meeting</a:t>
            </a:r>
            <a:endParaRPr sz="400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4C41C6FC-7DC6-F405-7CC2-E9CAB5AC6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611" y="9915322"/>
            <a:ext cx="5602258" cy="3973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ogo&#10;&#10;Description automatically generated with low confidence">
            <a:extLst>
              <a:ext uri="{FF2B5EF4-FFF2-40B4-BE49-F238E27FC236}">
                <a16:creationId xmlns:a16="http://schemas.microsoft.com/office/drawing/2014/main" id="{B75C1CB9-78A2-43EE-3C9D-6452D8ADD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358" y="-519660"/>
            <a:ext cx="20317520" cy="14398479"/>
          </a:xfrm>
          <a:prstGeom prst="rect">
            <a:avLst/>
          </a:prstGeom>
        </p:spPr>
      </p:pic>
      <p:sp>
        <p:nvSpPr>
          <p:cNvPr id="2" name="Textfeld 1">
            <a:extLst>
              <a:ext uri="{FF2B5EF4-FFF2-40B4-BE49-F238E27FC236}">
                <a16:creationId xmlns:a16="http://schemas.microsoft.com/office/drawing/2014/main" id="{18107348-C3BE-0ECA-6999-869A4DE66ADD}"/>
              </a:ext>
            </a:extLst>
          </p:cNvPr>
          <p:cNvSpPr txBox="1"/>
          <p:nvPr/>
        </p:nvSpPr>
        <p:spPr>
          <a:xfrm>
            <a:off x="3946280" y="4322552"/>
            <a:ext cx="1163604" cy="7027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30000"/>
              </a:lnSpc>
              <a:spcBef>
                <a:spcPts val="0"/>
              </a:spcBef>
              <a:spcAft>
                <a:spcPts val="0"/>
              </a:spcAft>
              <a:buClrTx/>
              <a:buSzTx/>
              <a:buFontTx/>
              <a:buNone/>
              <a:tabLst/>
            </a:pPr>
            <a:r>
              <a:rPr kumimoji="0" lang="de-DE" sz="3000" b="1" i="0" u="none" strike="noStrike" cap="none" spc="0" normalizeH="0" baseline="0" dirty="0">
                <a:ln>
                  <a:noFill/>
                </a:ln>
                <a:solidFill>
                  <a:srgbClr val="FF0000"/>
                </a:solidFill>
                <a:effectLst/>
                <a:uFillTx/>
                <a:latin typeface="Lato Regular"/>
                <a:ea typeface="Lato Regular"/>
                <a:cs typeface="Lato Regular"/>
                <a:sym typeface="Lato Regular"/>
              </a:rPr>
              <a:t>WHY?</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677965" y="0"/>
            <a:ext cx="23028069" cy="4726805"/>
          </a:xfrm>
        </p:spPr>
        <p:txBody>
          <a:bodyPr anchor="ctr"/>
          <a:lstStyle/>
          <a:p>
            <a:pPr>
              <a:lnSpc>
                <a:spcPts val="7240"/>
              </a:lnSpc>
            </a:pPr>
            <a:r>
              <a:rPr lang="en-US" sz="6000" dirty="0">
                <a:solidFill>
                  <a:srgbClr val="FFFFFF"/>
                </a:solidFill>
                <a:latin typeface="Arial" panose="020B0604020202020204" pitchFamily="34" charset="0"/>
                <a:cs typeface="Arial" panose="020B0604020202020204" pitchFamily="34" charset="0"/>
              </a:rPr>
              <a:t>…why are we doing this? (Part I)</a:t>
            </a:r>
            <a:br>
              <a:rPr lang="en-US" sz="6000" dirty="0">
                <a:solidFill>
                  <a:srgbClr val="FFFFFF"/>
                </a:solidFill>
                <a:latin typeface="Arial" panose="020B0604020202020204" pitchFamily="34" charset="0"/>
                <a:cs typeface="Arial" panose="020B0604020202020204" pitchFamily="34" charset="0"/>
              </a:rPr>
            </a:br>
            <a:br>
              <a:rPr lang="en-US" sz="6000" dirty="0">
                <a:solidFill>
                  <a:srgbClr val="FFFFFF"/>
                </a:solidFill>
                <a:latin typeface="Arial" panose="020B0604020202020204" pitchFamily="34" charset="0"/>
                <a:cs typeface="Arial" panose="020B0604020202020204" pitchFamily="34" charset="0"/>
              </a:rPr>
            </a:br>
            <a:r>
              <a:rPr lang="en-US" sz="6000" b="1" dirty="0">
                <a:solidFill>
                  <a:srgbClr val="FFFFFF"/>
                </a:solidFill>
                <a:latin typeface="Arial" panose="020B0604020202020204" pitchFamily="34" charset="0"/>
                <a:cs typeface="Arial" panose="020B0604020202020204" pitchFamily="34" charset="0"/>
              </a:rPr>
              <a:t>Infrastructure perspective</a:t>
            </a:r>
          </a:p>
        </p:txBody>
      </p:sp>
      <p:pic>
        <p:nvPicPr>
          <p:cNvPr id="3" name="Grafik 2">
            <a:extLst>
              <a:ext uri="{FF2B5EF4-FFF2-40B4-BE49-F238E27FC236}">
                <a16:creationId xmlns:a16="http://schemas.microsoft.com/office/drawing/2014/main" id="{71BD8B8F-CA30-C99E-D1B4-43605FCDFE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7185" y="3385393"/>
            <a:ext cx="13051372" cy="9249156"/>
          </a:xfrm>
          <a:prstGeom prst="rect">
            <a:avLst/>
          </a:prstGeom>
        </p:spPr>
      </p:pic>
      <p:sp>
        <p:nvSpPr>
          <p:cNvPr id="2" name="Textfeld 1">
            <a:extLst>
              <a:ext uri="{FF2B5EF4-FFF2-40B4-BE49-F238E27FC236}">
                <a16:creationId xmlns:a16="http://schemas.microsoft.com/office/drawing/2014/main" id="{7C52F72E-7A48-726B-C824-920503C2BE0E}"/>
              </a:ext>
            </a:extLst>
          </p:cNvPr>
          <p:cNvSpPr txBox="1"/>
          <p:nvPr/>
        </p:nvSpPr>
        <p:spPr>
          <a:xfrm>
            <a:off x="6761198" y="6363187"/>
            <a:ext cx="1163604" cy="7027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30000"/>
              </a:lnSpc>
              <a:spcBef>
                <a:spcPts val="0"/>
              </a:spcBef>
              <a:spcAft>
                <a:spcPts val="0"/>
              </a:spcAft>
              <a:buClrTx/>
              <a:buSzTx/>
              <a:buFontTx/>
              <a:buNone/>
              <a:tabLst/>
            </a:pPr>
            <a:r>
              <a:rPr kumimoji="0" lang="de-DE" sz="3000" b="1" i="0" u="none" strike="noStrike" cap="none" spc="0" normalizeH="0" baseline="0" dirty="0">
                <a:ln>
                  <a:noFill/>
                </a:ln>
                <a:solidFill>
                  <a:srgbClr val="FF0000"/>
                </a:solidFill>
                <a:effectLst/>
                <a:uFillTx/>
                <a:latin typeface="Lato Regular"/>
                <a:ea typeface="Lato Regular"/>
                <a:cs typeface="Lato Regular"/>
                <a:sym typeface="Lato Regular"/>
              </a:rPr>
              <a:t>WHY?</a:t>
            </a:r>
          </a:p>
        </p:txBody>
      </p:sp>
    </p:spTree>
    <p:extLst>
      <p:ext uri="{BB962C8B-B14F-4D97-AF65-F5344CB8AC3E}">
        <p14:creationId xmlns:p14="http://schemas.microsoft.com/office/powerpoint/2010/main" val="125876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7DB043C-47A4-9DB4-AB76-890D0917A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5953" y="0"/>
            <a:ext cx="11152094" cy="17712152"/>
          </a:xfrm>
          <a:prstGeom prst="rect">
            <a:avLst/>
          </a:prstGeom>
        </p:spPr>
      </p:pic>
    </p:spTree>
    <p:extLst>
      <p:ext uri="{BB962C8B-B14F-4D97-AF65-F5344CB8AC3E}">
        <p14:creationId xmlns:p14="http://schemas.microsoft.com/office/powerpoint/2010/main" val="36662658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heme/theme1.xml><?xml version="1.0" encoding="utf-8"?>
<a:theme xmlns:a="http://schemas.openxmlformats.org/drawingml/2006/main" name="White">
  <a:themeElements>
    <a:clrScheme name="White">
      <a:dk1>
        <a:srgbClr val="BA722C"/>
      </a:dk1>
      <a:lt1>
        <a:srgbClr val="8EA5BA"/>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AB2F2"/>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AB2F2"/>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1010</Words>
  <Application>Microsoft Macintosh PowerPoint</Application>
  <PresentationFormat>Benutzerdefiniert</PresentationFormat>
  <Paragraphs>119</Paragraphs>
  <Slides>57</Slides>
  <Notes>41</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57</vt:i4>
      </vt:variant>
    </vt:vector>
  </HeadingPairs>
  <TitlesOfParts>
    <vt:vector size="66" baseType="lpstr">
      <vt:lpstr>Arial</vt:lpstr>
      <vt:lpstr>Futura-MediumItalic</vt:lpstr>
      <vt:lpstr>Lato Regular</vt:lpstr>
      <vt:lpstr>FUTURA MEDIUM</vt:lpstr>
      <vt:lpstr>Helvetica Neue</vt:lpstr>
      <vt:lpstr>Helvetica Neue Medium</vt:lpstr>
      <vt:lpstr>Lato</vt:lpstr>
      <vt:lpstr>FUTURA MEDIUM</vt:lpstr>
      <vt:lpstr>White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…why are we doing this? (Part I)  Infrastructure perspective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Mapping Backbone Dataline</vt:lpstr>
      <vt:lpstr>PowerPoint-Präsentation</vt:lpstr>
      <vt:lpstr>Backbone Mapping from RETN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1st</vt:lpstr>
      <vt:lpstr>2nd</vt:lpstr>
      <vt:lpstr>3rd</vt:lpstr>
      <vt:lpstr> Overview</vt:lpstr>
      <vt:lpstr>PowerPoint-Präsentation</vt:lpstr>
      <vt:lpstr>PowerPoint-Präsentation</vt:lpstr>
      <vt:lpstr>PowerPoint-Präsentation</vt:lpstr>
      <vt:lpstr>Who is behind the Task Force “Keep Ukraine Connected”</vt:lpstr>
      <vt:lpstr>Who is behind the Task Force “Keep Ukraine Connected”</vt:lpstr>
      <vt:lpstr>Who is behind the Task Force “Keep Ukraine Connected”</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René Fichtmüller - FLEXOPTIX</cp:lastModifiedBy>
  <cp:revision>48</cp:revision>
  <dcterms:modified xsi:type="dcterms:W3CDTF">2022-09-21T18:10:12Z</dcterms:modified>
</cp:coreProperties>
</file>