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8"/>
  </p:notesMasterIdLst>
  <p:sldIdLst>
    <p:sldId id="2147374993" r:id="rId2"/>
    <p:sldId id="2147375030" r:id="rId3"/>
    <p:sldId id="2147309363" r:id="rId4"/>
    <p:sldId id="2147375169" r:id="rId5"/>
    <p:sldId id="2147375051" r:id="rId6"/>
    <p:sldId id="2147375052" r:id="rId7"/>
    <p:sldId id="141169325" r:id="rId8"/>
    <p:sldId id="1550" r:id="rId9"/>
    <p:sldId id="141169314" r:id="rId10"/>
    <p:sldId id="1600" r:id="rId11"/>
    <p:sldId id="141169307" r:id="rId12"/>
    <p:sldId id="2147309370" r:id="rId13"/>
    <p:sldId id="141169342" r:id="rId14"/>
    <p:sldId id="141169049" r:id="rId15"/>
    <p:sldId id="2147375022" r:id="rId16"/>
    <p:sldId id="2147375055" r:id="rId17"/>
    <p:sldId id="1591" r:id="rId18"/>
    <p:sldId id="141169329" r:id="rId19"/>
    <p:sldId id="2147375056" r:id="rId20"/>
    <p:sldId id="2147375168" r:id="rId21"/>
    <p:sldId id="1618" r:id="rId22"/>
    <p:sldId id="141169341" r:id="rId23"/>
    <p:sldId id="291" r:id="rId24"/>
    <p:sldId id="141169335" r:id="rId25"/>
    <p:sldId id="141169336" r:id="rId26"/>
    <p:sldId id="141169337" r:id="rId27"/>
    <p:sldId id="141169338" r:id="rId28"/>
    <p:sldId id="141169339" r:id="rId29"/>
    <p:sldId id="1175" r:id="rId30"/>
    <p:sldId id="1896" r:id="rId31"/>
    <p:sldId id="141169340" r:id="rId32"/>
    <p:sldId id="1899" r:id="rId33"/>
    <p:sldId id="1916" r:id="rId34"/>
    <p:sldId id="1917" r:id="rId35"/>
    <p:sldId id="1918" r:id="rId36"/>
    <p:sldId id="1919" r:id="rId37"/>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3" pos="7442" userDrawn="1">
          <p15:clr>
            <a:srgbClr val="A4A3A4"/>
          </p15:clr>
        </p15:guide>
        <p15:guide id="4" pos="4529" userDrawn="1">
          <p15:clr>
            <a:srgbClr val="A4A3A4"/>
          </p15:clr>
        </p15:guide>
        <p15:guide id="5" pos="466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lin Lloyd" initials="CL" lastIdx="1" clrIdx="0">
    <p:extLst>
      <p:ext uri="{19B8F6BF-5375-455C-9EA6-DF929625EA0E}">
        <p15:presenceInfo xmlns:p15="http://schemas.microsoft.com/office/powerpoint/2012/main" userId="S::clloyd@juniper.net::8b25ca12-4885-4e4a-8ab4-52278357788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4141"/>
    <a:srgbClr val="BDBFBF"/>
    <a:srgbClr val="2E6900"/>
    <a:srgbClr val="FEFEFF"/>
    <a:srgbClr val="000001"/>
    <a:srgbClr val="84B335"/>
    <a:srgbClr val="FFFFFF"/>
    <a:srgbClr val="0097A4"/>
    <a:srgbClr val="53B7C6"/>
    <a:srgbClr val="E43D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82D328-2012-3747-8C60-1B4675D293BA}" v="2" dt="2022-09-16T14:35:51.2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356" autoAdjust="0"/>
    <p:restoredTop sz="85586" autoAdjust="0"/>
  </p:normalViewPr>
  <p:slideViewPr>
    <p:cSldViewPr snapToGrid="0">
      <p:cViewPr varScale="1">
        <p:scale>
          <a:sx n="168" d="100"/>
          <a:sy n="168" d="100"/>
        </p:scale>
        <p:origin x="1768" y="200"/>
      </p:cViewPr>
      <p:guideLst>
        <p:guide orient="horz"/>
        <p:guide pos="7442"/>
        <p:guide pos="4529"/>
        <p:guide pos="4664"/>
      </p:guideLst>
    </p:cSldViewPr>
  </p:slideViewPr>
  <p:outlineViewPr>
    <p:cViewPr>
      <p:scale>
        <a:sx n="33" d="100"/>
        <a:sy n="33" d="100"/>
      </p:scale>
      <p:origin x="0" y="-1373"/>
    </p:cViewPr>
  </p:outlineViewPr>
  <p:notesTextViewPr>
    <p:cViewPr>
      <p:scale>
        <a:sx n="3" d="2"/>
        <a:sy n="3" d="2"/>
      </p:scale>
      <p:origin x="0" y="-672"/>
    </p:cViewPr>
  </p:notesTextViewPr>
  <p:sorterViewPr>
    <p:cViewPr>
      <p:scale>
        <a:sx n="52" d="100"/>
        <a:sy n="52"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 Beevers" userId="22d9a08a-520d-4741-9c59-9014868513b2" providerId="ADAL" clId="{01D9DC98-1854-DE45-BD15-8F47FA78A89D}"/>
    <pc:docChg chg="custSel addSld delSld modSld">
      <pc:chgData name="Simon Beevers" userId="22d9a08a-520d-4741-9c59-9014868513b2" providerId="ADAL" clId="{01D9DC98-1854-DE45-BD15-8F47FA78A89D}" dt="2022-06-10T14:33:35.080" v="221" actId="20577"/>
      <pc:docMkLst>
        <pc:docMk/>
      </pc:docMkLst>
      <pc:sldChg chg="modNotesTx">
        <pc:chgData name="Simon Beevers" userId="22d9a08a-520d-4741-9c59-9014868513b2" providerId="ADAL" clId="{01D9DC98-1854-DE45-BD15-8F47FA78A89D}" dt="2022-06-10T10:05:10.194" v="120" actId="20577"/>
        <pc:sldMkLst>
          <pc:docMk/>
          <pc:sldMk cId="3764943875" sldId="263"/>
        </pc:sldMkLst>
      </pc:sldChg>
      <pc:sldChg chg="modSp mod">
        <pc:chgData name="Simon Beevers" userId="22d9a08a-520d-4741-9c59-9014868513b2" providerId="ADAL" clId="{01D9DC98-1854-DE45-BD15-8F47FA78A89D}" dt="2022-06-10T14:33:35.080" v="221" actId="20577"/>
        <pc:sldMkLst>
          <pc:docMk/>
          <pc:sldMk cId="3075425498" sldId="344"/>
        </pc:sldMkLst>
        <pc:spChg chg="mod">
          <ac:chgData name="Simon Beevers" userId="22d9a08a-520d-4741-9c59-9014868513b2" providerId="ADAL" clId="{01D9DC98-1854-DE45-BD15-8F47FA78A89D}" dt="2022-06-10T14:33:35.080" v="221" actId="20577"/>
          <ac:spMkLst>
            <pc:docMk/>
            <pc:sldMk cId="3075425498" sldId="344"/>
            <ac:spMk id="29" creationId="{833C22E6-6571-45AE-9BA2-AC0CAF442324}"/>
          </ac:spMkLst>
        </pc:spChg>
      </pc:sldChg>
      <pc:sldChg chg="modSp add mod modTransition">
        <pc:chgData name="Simon Beevers" userId="22d9a08a-520d-4741-9c59-9014868513b2" providerId="ADAL" clId="{01D9DC98-1854-DE45-BD15-8F47FA78A89D}" dt="2022-06-10T10:19:24.280" v="215" actId="404"/>
        <pc:sldMkLst>
          <pc:docMk/>
          <pc:sldMk cId="2882766139" sldId="348"/>
        </pc:sldMkLst>
        <pc:spChg chg="mod">
          <ac:chgData name="Simon Beevers" userId="22d9a08a-520d-4741-9c59-9014868513b2" providerId="ADAL" clId="{01D9DC98-1854-DE45-BD15-8F47FA78A89D}" dt="2022-06-10T10:19:24.280" v="215" actId="404"/>
          <ac:spMkLst>
            <pc:docMk/>
            <pc:sldMk cId="2882766139" sldId="348"/>
            <ac:spMk id="5" creationId="{2C0674A6-4990-48BA-9E10-DFE460912648}"/>
          </ac:spMkLst>
        </pc:spChg>
      </pc:sldChg>
      <pc:sldChg chg="add">
        <pc:chgData name="Simon Beevers" userId="22d9a08a-520d-4741-9c59-9014868513b2" providerId="ADAL" clId="{01D9DC98-1854-DE45-BD15-8F47FA78A89D}" dt="2022-06-06T09:42:15.104" v="13"/>
        <pc:sldMkLst>
          <pc:docMk/>
          <pc:sldMk cId="1110952759" sldId="350"/>
        </pc:sldMkLst>
      </pc:sldChg>
      <pc:sldChg chg="del">
        <pc:chgData name="Simon Beevers" userId="22d9a08a-520d-4741-9c59-9014868513b2" providerId="ADAL" clId="{01D9DC98-1854-DE45-BD15-8F47FA78A89D}" dt="2022-06-06T09:42:12.782" v="12" actId="2696"/>
        <pc:sldMkLst>
          <pc:docMk/>
          <pc:sldMk cId="2285567868" sldId="350"/>
        </pc:sldMkLst>
      </pc:sldChg>
      <pc:sldChg chg="delSp modSp add mod modNotesTx">
        <pc:chgData name="Simon Beevers" userId="22d9a08a-520d-4741-9c59-9014868513b2" providerId="ADAL" clId="{01D9DC98-1854-DE45-BD15-8F47FA78A89D}" dt="2022-06-10T10:18:04.143" v="194" actId="478"/>
        <pc:sldMkLst>
          <pc:docMk/>
          <pc:sldMk cId="1715199581" sldId="817"/>
        </pc:sldMkLst>
        <pc:spChg chg="del mod">
          <ac:chgData name="Simon Beevers" userId="22d9a08a-520d-4741-9c59-9014868513b2" providerId="ADAL" clId="{01D9DC98-1854-DE45-BD15-8F47FA78A89D}" dt="2022-06-10T10:18:04.143" v="194" actId="478"/>
          <ac:spMkLst>
            <pc:docMk/>
            <pc:sldMk cId="1715199581" sldId="817"/>
            <ac:spMk id="4" creationId="{7398EAD6-B9AD-3E4E-BE72-76455822C08B}"/>
          </ac:spMkLst>
        </pc:spChg>
      </pc:sldChg>
      <pc:sldChg chg="del">
        <pc:chgData name="Simon Beevers" userId="22d9a08a-520d-4741-9c59-9014868513b2" providerId="ADAL" clId="{01D9DC98-1854-DE45-BD15-8F47FA78A89D}" dt="2022-06-06T09:45:21.581" v="30" actId="2696"/>
        <pc:sldMkLst>
          <pc:docMk/>
          <pc:sldMk cId="2861404160" sldId="1550"/>
        </pc:sldMkLst>
      </pc:sldChg>
      <pc:sldChg chg="add">
        <pc:chgData name="Simon Beevers" userId="22d9a08a-520d-4741-9c59-9014868513b2" providerId="ADAL" clId="{01D9DC98-1854-DE45-BD15-8F47FA78A89D}" dt="2022-06-06T09:45:23.580" v="31"/>
        <pc:sldMkLst>
          <pc:docMk/>
          <pc:sldMk cId="3742648321" sldId="1550"/>
        </pc:sldMkLst>
      </pc:sldChg>
      <pc:sldChg chg="delSp modSp add mod modTransition">
        <pc:chgData name="Simon Beevers" userId="22d9a08a-520d-4741-9c59-9014868513b2" providerId="ADAL" clId="{01D9DC98-1854-DE45-BD15-8F47FA78A89D}" dt="2022-06-10T10:19:17.625" v="214" actId="478"/>
        <pc:sldMkLst>
          <pc:docMk/>
          <pc:sldMk cId="3529863116" sldId="2888"/>
        </pc:sldMkLst>
        <pc:spChg chg="del mod">
          <ac:chgData name="Simon Beevers" userId="22d9a08a-520d-4741-9c59-9014868513b2" providerId="ADAL" clId="{01D9DC98-1854-DE45-BD15-8F47FA78A89D}" dt="2022-06-10T10:19:17.625" v="214" actId="478"/>
          <ac:spMkLst>
            <pc:docMk/>
            <pc:sldMk cId="3529863116" sldId="2888"/>
            <ac:spMk id="4" creationId="{00000000-0000-0000-0000-000000000000}"/>
          </ac:spMkLst>
        </pc:spChg>
      </pc:sldChg>
      <pc:sldChg chg="delSp modSp add mod modTransition">
        <pc:chgData name="Simon Beevers" userId="22d9a08a-520d-4741-9c59-9014868513b2" providerId="ADAL" clId="{01D9DC98-1854-DE45-BD15-8F47FA78A89D}" dt="2022-06-10T10:19:03.958" v="210" actId="478"/>
        <pc:sldMkLst>
          <pc:docMk/>
          <pc:sldMk cId="2835064920" sldId="2892"/>
        </pc:sldMkLst>
        <pc:spChg chg="del mod">
          <ac:chgData name="Simon Beevers" userId="22d9a08a-520d-4741-9c59-9014868513b2" providerId="ADAL" clId="{01D9DC98-1854-DE45-BD15-8F47FA78A89D}" dt="2022-06-10T10:19:03.958" v="210" actId="478"/>
          <ac:spMkLst>
            <pc:docMk/>
            <pc:sldMk cId="2835064920" sldId="2892"/>
            <ac:spMk id="4" creationId="{97172A34-9C08-43C1-96E1-41BB8B728BB5}"/>
          </ac:spMkLst>
        </pc:spChg>
        <pc:spChg chg="del">
          <ac:chgData name="Simon Beevers" userId="22d9a08a-520d-4741-9c59-9014868513b2" providerId="ADAL" clId="{01D9DC98-1854-DE45-BD15-8F47FA78A89D}" dt="2022-06-10T10:19:01.471" v="209" actId="478"/>
          <ac:spMkLst>
            <pc:docMk/>
            <pc:sldMk cId="2835064920" sldId="2892"/>
            <ac:spMk id="5" creationId="{C6E04489-4D95-4F96-A517-D46E02AFB98D}"/>
          </ac:spMkLst>
        </pc:spChg>
        <pc:spChg chg="del">
          <ac:chgData name="Simon Beevers" userId="22d9a08a-520d-4741-9c59-9014868513b2" providerId="ADAL" clId="{01D9DC98-1854-DE45-BD15-8F47FA78A89D}" dt="2022-06-10T10:18:59.480" v="208" actId="478"/>
          <ac:spMkLst>
            <pc:docMk/>
            <pc:sldMk cId="2835064920" sldId="2892"/>
            <ac:spMk id="6" creationId="{CE3575F6-2B59-4DF7-A3D6-F8F849D7791E}"/>
          </ac:spMkLst>
        </pc:spChg>
      </pc:sldChg>
      <pc:sldChg chg="delSp modSp add mod modTransition">
        <pc:chgData name="Simon Beevers" userId="22d9a08a-520d-4741-9c59-9014868513b2" providerId="ADAL" clId="{01D9DC98-1854-DE45-BD15-8F47FA78A89D}" dt="2022-06-10T10:19:14.803" v="213" actId="478"/>
        <pc:sldMkLst>
          <pc:docMk/>
          <pc:sldMk cId="805020842" sldId="2946"/>
        </pc:sldMkLst>
        <pc:spChg chg="del mod">
          <ac:chgData name="Simon Beevers" userId="22d9a08a-520d-4741-9c59-9014868513b2" providerId="ADAL" clId="{01D9DC98-1854-DE45-BD15-8F47FA78A89D}" dt="2022-06-10T10:19:14.803" v="213" actId="478"/>
          <ac:spMkLst>
            <pc:docMk/>
            <pc:sldMk cId="805020842" sldId="2946"/>
            <ac:spMk id="4" creationId="{6AC5F971-1C6F-412F-9A32-BA848433F201}"/>
          </ac:spMkLst>
        </pc:spChg>
        <pc:spChg chg="del">
          <ac:chgData name="Simon Beevers" userId="22d9a08a-520d-4741-9c59-9014868513b2" providerId="ADAL" clId="{01D9DC98-1854-DE45-BD15-8F47FA78A89D}" dt="2022-06-10T10:19:14.803" v="213" actId="478"/>
          <ac:spMkLst>
            <pc:docMk/>
            <pc:sldMk cId="805020842" sldId="2946"/>
            <ac:spMk id="5" creationId="{2A661F02-9B0F-432C-92E9-2D3AF7DB3718}"/>
          </ac:spMkLst>
        </pc:spChg>
      </pc:sldChg>
      <pc:sldChg chg="delSp modSp add mod modTransition">
        <pc:chgData name="Simon Beevers" userId="22d9a08a-520d-4741-9c59-9014868513b2" providerId="ADAL" clId="{01D9DC98-1854-DE45-BD15-8F47FA78A89D}" dt="2022-06-10T10:19:10.257" v="212" actId="478"/>
        <pc:sldMkLst>
          <pc:docMk/>
          <pc:sldMk cId="272902259" sldId="2947"/>
        </pc:sldMkLst>
        <pc:spChg chg="del mod">
          <ac:chgData name="Simon Beevers" userId="22d9a08a-520d-4741-9c59-9014868513b2" providerId="ADAL" clId="{01D9DC98-1854-DE45-BD15-8F47FA78A89D}" dt="2022-06-10T10:19:08.514" v="211" actId="478"/>
          <ac:spMkLst>
            <pc:docMk/>
            <pc:sldMk cId="272902259" sldId="2947"/>
            <ac:spMk id="4" creationId="{D2779117-3363-44F0-B6BE-4ED5440646D7}"/>
          </ac:spMkLst>
        </pc:spChg>
        <pc:spChg chg="del">
          <ac:chgData name="Simon Beevers" userId="22d9a08a-520d-4741-9c59-9014868513b2" providerId="ADAL" clId="{01D9DC98-1854-DE45-BD15-8F47FA78A89D}" dt="2022-06-10T10:19:10.257" v="212" actId="478"/>
          <ac:spMkLst>
            <pc:docMk/>
            <pc:sldMk cId="272902259" sldId="2947"/>
            <ac:spMk id="5" creationId="{988312B3-16B8-4421-B1AE-21445E505E56}"/>
          </ac:spMkLst>
        </pc:spChg>
      </pc:sldChg>
      <pc:sldChg chg="add">
        <pc:chgData name="Simon Beevers" userId="22d9a08a-520d-4741-9c59-9014868513b2" providerId="ADAL" clId="{01D9DC98-1854-DE45-BD15-8F47FA78A89D}" dt="2022-06-06T09:42:34.689" v="15"/>
        <pc:sldMkLst>
          <pc:docMk/>
          <pc:sldMk cId="1617856535" sldId="4270"/>
        </pc:sldMkLst>
      </pc:sldChg>
      <pc:sldChg chg="del">
        <pc:chgData name="Simon Beevers" userId="22d9a08a-520d-4741-9c59-9014868513b2" providerId="ADAL" clId="{01D9DC98-1854-DE45-BD15-8F47FA78A89D}" dt="2022-06-06T09:42:32.680" v="14" actId="2696"/>
        <pc:sldMkLst>
          <pc:docMk/>
          <pc:sldMk cId="3457707980" sldId="4270"/>
        </pc:sldMkLst>
      </pc:sldChg>
      <pc:sldChg chg="add">
        <pc:chgData name="Simon Beevers" userId="22d9a08a-520d-4741-9c59-9014868513b2" providerId="ADAL" clId="{01D9DC98-1854-DE45-BD15-8F47FA78A89D}" dt="2022-06-06T09:42:34.689" v="15"/>
        <pc:sldMkLst>
          <pc:docMk/>
          <pc:sldMk cId="229378081" sldId="4278"/>
        </pc:sldMkLst>
      </pc:sldChg>
      <pc:sldChg chg="del">
        <pc:chgData name="Simon Beevers" userId="22d9a08a-520d-4741-9c59-9014868513b2" providerId="ADAL" clId="{01D9DC98-1854-DE45-BD15-8F47FA78A89D}" dt="2022-06-06T09:42:32.680" v="14" actId="2696"/>
        <pc:sldMkLst>
          <pc:docMk/>
          <pc:sldMk cId="4209436814" sldId="4278"/>
        </pc:sldMkLst>
      </pc:sldChg>
      <pc:sldChg chg="del">
        <pc:chgData name="Simon Beevers" userId="22d9a08a-520d-4741-9c59-9014868513b2" providerId="ADAL" clId="{01D9DC98-1854-DE45-BD15-8F47FA78A89D}" dt="2022-06-06T09:42:12.782" v="12" actId="2696"/>
        <pc:sldMkLst>
          <pc:docMk/>
          <pc:sldMk cId="1999476860" sldId="4285"/>
        </pc:sldMkLst>
      </pc:sldChg>
      <pc:sldChg chg="add">
        <pc:chgData name="Simon Beevers" userId="22d9a08a-520d-4741-9c59-9014868513b2" providerId="ADAL" clId="{01D9DC98-1854-DE45-BD15-8F47FA78A89D}" dt="2022-06-06T09:42:15.104" v="13"/>
        <pc:sldMkLst>
          <pc:docMk/>
          <pc:sldMk cId="2807790573" sldId="4285"/>
        </pc:sldMkLst>
      </pc:sldChg>
      <pc:sldChg chg="del">
        <pc:chgData name="Simon Beevers" userId="22d9a08a-520d-4741-9c59-9014868513b2" providerId="ADAL" clId="{01D9DC98-1854-DE45-BD15-8F47FA78A89D}" dt="2022-06-06T09:42:12.782" v="12" actId="2696"/>
        <pc:sldMkLst>
          <pc:docMk/>
          <pc:sldMk cId="2568216183" sldId="4289"/>
        </pc:sldMkLst>
      </pc:sldChg>
      <pc:sldChg chg="add">
        <pc:chgData name="Simon Beevers" userId="22d9a08a-520d-4741-9c59-9014868513b2" providerId="ADAL" clId="{01D9DC98-1854-DE45-BD15-8F47FA78A89D}" dt="2022-06-06T09:42:15.104" v="13"/>
        <pc:sldMkLst>
          <pc:docMk/>
          <pc:sldMk cId="2867021997" sldId="4289"/>
        </pc:sldMkLst>
      </pc:sldChg>
      <pc:sldChg chg="add modTransition modNotesTx">
        <pc:chgData name="Simon Beevers" userId="22d9a08a-520d-4741-9c59-9014868513b2" providerId="ADAL" clId="{01D9DC98-1854-DE45-BD15-8F47FA78A89D}" dt="2022-06-10T10:04:57" v="94" actId="20577"/>
        <pc:sldMkLst>
          <pc:docMk/>
          <pc:sldMk cId="3782550437" sldId="5360"/>
        </pc:sldMkLst>
      </pc:sldChg>
      <pc:sldChg chg="del">
        <pc:chgData name="Simon Beevers" userId="22d9a08a-520d-4741-9c59-9014868513b2" providerId="ADAL" clId="{01D9DC98-1854-DE45-BD15-8F47FA78A89D}" dt="2022-06-10T10:04:11.758" v="59" actId="2696"/>
        <pc:sldMkLst>
          <pc:docMk/>
          <pc:sldMk cId="696164130" sldId="14863"/>
        </pc:sldMkLst>
      </pc:sldChg>
      <pc:sldChg chg="modNotesTx">
        <pc:chgData name="Simon Beevers" userId="22d9a08a-520d-4741-9c59-9014868513b2" providerId="ADAL" clId="{01D9DC98-1854-DE45-BD15-8F47FA78A89D}" dt="2022-06-06T09:46:10.036" v="39" actId="6549"/>
        <pc:sldMkLst>
          <pc:docMk/>
          <pc:sldMk cId="583539436" sldId="141169307"/>
        </pc:sldMkLst>
      </pc:sldChg>
      <pc:sldChg chg="del">
        <pc:chgData name="Simon Beevers" userId="22d9a08a-520d-4741-9c59-9014868513b2" providerId="ADAL" clId="{01D9DC98-1854-DE45-BD15-8F47FA78A89D}" dt="2022-06-06T09:45:21.581" v="30" actId="2696"/>
        <pc:sldMkLst>
          <pc:docMk/>
          <pc:sldMk cId="401307885" sldId="141169329"/>
        </pc:sldMkLst>
      </pc:sldChg>
      <pc:sldChg chg="add">
        <pc:chgData name="Simon Beevers" userId="22d9a08a-520d-4741-9c59-9014868513b2" providerId="ADAL" clId="{01D9DC98-1854-DE45-BD15-8F47FA78A89D}" dt="2022-06-06T09:45:23.580" v="31"/>
        <pc:sldMkLst>
          <pc:docMk/>
          <pc:sldMk cId="2537233849" sldId="141169329"/>
        </pc:sldMkLst>
      </pc:sldChg>
      <pc:sldChg chg="del modNotesTx">
        <pc:chgData name="Simon Beevers" userId="22d9a08a-520d-4741-9c59-9014868513b2" providerId="ADAL" clId="{01D9DC98-1854-DE45-BD15-8F47FA78A89D}" dt="2022-06-06T09:46:12.320" v="40" actId="2696"/>
        <pc:sldMkLst>
          <pc:docMk/>
          <pc:sldMk cId="3423989183" sldId="141169334"/>
        </pc:sldMkLst>
      </pc:sldChg>
      <pc:sldChg chg="del">
        <pc:chgData name="Simon Beevers" userId="22d9a08a-520d-4741-9c59-9014868513b2" providerId="ADAL" clId="{01D9DC98-1854-DE45-BD15-8F47FA78A89D}" dt="2022-06-06T09:45:44.856" v="35" actId="2696"/>
        <pc:sldMkLst>
          <pc:docMk/>
          <pc:sldMk cId="713061613" sldId="141169335"/>
        </pc:sldMkLst>
      </pc:sldChg>
      <pc:sldChg chg="add">
        <pc:chgData name="Simon Beevers" userId="22d9a08a-520d-4741-9c59-9014868513b2" providerId="ADAL" clId="{01D9DC98-1854-DE45-BD15-8F47FA78A89D}" dt="2022-06-06T09:45:47.907" v="36"/>
        <pc:sldMkLst>
          <pc:docMk/>
          <pc:sldMk cId="2859604794" sldId="141169335"/>
        </pc:sldMkLst>
      </pc:sldChg>
      <pc:sldChg chg="del">
        <pc:chgData name="Simon Beevers" userId="22d9a08a-520d-4741-9c59-9014868513b2" providerId="ADAL" clId="{01D9DC98-1854-DE45-BD15-8F47FA78A89D}" dt="2022-06-06T09:42:47.282" v="16" actId="2696"/>
        <pc:sldMkLst>
          <pc:docMk/>
          <pc:sldMk cId="1408556713" sldId="2147309009"/>
        </pc:sldMkLst>
      </pc:sldChg>
      <pc:sldChg chg="add">
        <pc:chgData name="Simon Beevers" userId="22d9a08a-520d-4741-9c59-9014868513b2" providerId="ADAL" clId="{01D9DC98-1854-DE45-BD15-8F47FA78A89D}" dt="2022-06-06T09:42:51.157" v="17"/>
        <pc:sldMkLst>
          <pc:docMk/>
          <pc:sldMk cId="1449950266" sldId="2147309009"/>
        </pc:sldMkLst>
      </pc:sldChg>
      <pc:sldChg chg="del">
        <pc:chgData name="Simon Beevers" userId="22d9a08a-520d-4741-9c59-9014868513b2" providerId="ADAL" clId="{01D9DC98-1854-DE45-BD15-8F47FA78A89D}" dt="2022-06-06T09:42:47.282" v="16" actId="2696"/>
        <pc:sldMkLst>
          <pc:docMk/>
          <pc:sldMk cId="2034525567" sldId="2147309010"/>
        </pc:sldMkLst>
      </pc:sldChg>
      <pc:sldChg chg="add">
        <pc:chgData name="Simon Beevers" userId="22d9a08a-520d-4741-9c59-9014868513b2" providerId="ADAL" clId="{01D9DC98-1854-DE45-BD15-8F47FA78A89D}" dt="2022-06-06T09:42:51.157" v="17"/>
        <pc:sldMkLst>
          <pc:docMk/>
          <pc:sldMk cId="2681891495" sldId="2147309010"/>
        </pc:sldMkLst>
      </pc:sldChg>
      <pc:sldChg chg="del">
        <pc:chgData name="Simon Beevers" userId="22d9a08a-520d-4741-9c59-9014868513b2" providerId="ADAL" clId="{01D9DC98-1854-DE45-BD15-8F47FA78A89D}" dt="2022-06-06T09:46:38.257" v="41" actId="2696"/>
        <pc:sldMkLst>
          <pc:docMk/>
          <pc:sldMk cId="1834221907" sldId="2147309364"/>
        </pc:sldMkLst>
      </pc:sldChg>
      <pc:sldChg chg="modSp mod">
        <pc:chgData name="Simon Beevers" userId="22d9a08a-520d-4741-9c59-9014868513b2" providerId="ADAL" clId="{01D9DC98-1854-DE45-BD15-8F47FA78A89D}" dt="2022-06-10T10:19:43.769" v="219" actId="20577"/>
        <pc:sldMkLst>
          <pc:docMk/>
          <pc:sldMk cId="2240014268" sldId="2147374993"/>
        </pc:sldMkLst>
        <pc:spChg chg="mod">
          <ac:chgData name="Simon Beevers" userId="22d9a08a-520d-4741-9c59-9014868513b2" providerId="ADAL" clId="{01D9DC98-1854-DE45-BD15-8F47FA78A89D}" dt="2022-06-10T10:19:43.769" v="219" actId="20577"/>
          <ac:spMkLst>
            <pc:docMk/>
            <pc:sldMk cId="2240014268" sldId="2147374993"/>
            <ac:spMk id="7" creationId="{1D58D4CE-8180-4BC6-B52E-4018EC26D28C}"/>
          </ac:spMkLst>
        </pc:spChg>
      </pc:sldChg>
      <pc:sldChg chg="addSp modSp mod">
        <pc:chgData name="Simon Beevers" userId="22d9a08a-520d-4741-9c59-9014868513b2" providerId="ADAL" clId="{01D9DC98-1854-DE45-BD15-8F47FA78A89D}" dt="2022-06-06T09:58:02.224" v="45" actId="1076"/>
        <pc:sldMkLst>
          <pc:docMk/>
          <pc:sldMk cId="3857272285" sldId="2147375045"/>
        </pc:sldMkLst>
        <pc:spChg chg="add mod">
          <ac:chgData name="Simon Beevers" userId="22d9a08a-520d-4741-9c59-9014868513b2" providerId="ADAL" clId="{01D9DC98-1854-DE45-BD15-8F47FA78A89D}" dt="2022-06-06T09:58:02.224" v="45" actId="1076"/>
          <ac:spMkLst>
            <pc:docMk/>
            <pc:sldMk cId="3857272285" sldId="2147375045"/>
            <ac:spMk id="4" creationId="{BC3367F8-4697-F4EE-A2CD-D8B971AFC1FD}"/>
          </ac:spMkLst>
        </pc:spChg>
      </pc:sldChg>
      <pc:sldChg chg="addSp modSp mod">
        <pc:chgData name="Simon Beevers" userId="22d9a08a-520d-4741-9c59-9014868513b2" providerId="ADAL" clId="{01D9DC98-1854-DE45-BD15-8F47FA78A89D}" dt="2022-06-06T09:59:09.216" v="54" actId="1076"/>
        <pc:sldMkLst>
          <pc:docMk/>
          <pc:sldMk cId="3324408513" sldId="2147375050"/>
        </pc:sldMkLst>
        <pc:spChg chg="add mod">
          <ac:chgData name="Simon Beevers" userId="22d9a08a-520d-4741-9c59-9014868513b2" providerId="ADAL" clId="{01D9DC98-1854-DE45-BD15-8F47FA78A89D}" dt="2022-06-06T09:58:49.221" v="49" actId="1076"/>
          <ac:spMkLst>
            <pc:docMk/>
            <pc:sldMk cId="3324408513" sldId="2147375050"/>
            <ac:spMk id="4" creationId="{41C0E346-BC87-813B-70AB-316E8D83EA29}"/>
          </ac:spMkLst>
        </pc:spChg>
        <pc:spChg chg="add mod">
          <ac:chgData name="Simon Beevers" userId="22d9a08a-520d-4741-9c59-9014868513b2" providerId="ADAL" clId="{01D9DC98-1854-DE45-BD15-8F47FA78A89D}" dt="2022-06-06T09:59:09.216" v="54" actId="1076"/>
          <ac:spMkLst>
            <pc:docMk/>
            <pc:sldMk cId="3324408513" sldId="2147375050"/>
            <ac:spMk id="5" creationId="{07CC675E-4240-7370-7DD8-ABAFA75A500A}"/>
          </ac:spMkLst>
        </pc:spChg>
      </pc:sldChg>
      <pc:sldChg chg="addSp modSp mod">
        <pc:chgData name="Simon Beevers" userId="22d9a08a-520d-4741-9c59-9014868513b2" providerId="ADAL" clId="{01D9DC98-1854-DE45-BD15-8F47FA78A89D}" dt="2022-06-06T10:00:47.175" v="58" actId="1076"/>
        <pc:sldMkLst>
          <pc:docMk/>
          <pc:sldMk cId="286749215" sldId="2147375052"/>
        </pc:sldMkLst>
        <pc:spChg chg="add mod">
          <ac:chgData name="Simon Beevers" userId="22d9a08a-520d-4741-9c59-9014868513b2" providerId="ADAL" clId="{01D9DC98-1854-DE45-BD15-8F47FA78A89D}" dt="2022-06-06T10:00:47.175" v="58" actId="1076"/>
          <ac:spMkLst>
            <pc:docMk/>
            <pc:sldMk cId="286749215" sldId="2147375052"/>
            <ac:spMk id="4" creationId="{F112EAB7-469A-C435-BCE7-CB0D8CF50F77}"/>
          </ac:spMkLst>
        </pc:spChg>
      </pc:sldChg>
      <pc:sldChg chg="modSp add mod">
        <pc:chgData name="Simon Beevers" userId="22d9a08a-520d-4741-9c59-9014868513b2" providerId="ADAL" clId="{01D9DC98-1854-DE45-BD15-8F47FA78A89D}" dt="2022-06-06T09:41:00.714" v="11" actId="20577"/>
        <pc:sldMkLst>
          <pc:docMk/>
          <pc:sldMk cId="2521004049" sldId="2147375054"/>
        </pc:sldMkLst>
        <pc:spChg chg="mod">
          <ac:chgData name="Simon Beevers" userId="22d9a08a-520d-4741-9c59-9014868513b2" providerId="ADAL" clId="{01D9DC98-1854-DE45-BD15-8F47FA78A89D}" dt="2022-06-06T09:41:00.714" v="11" actId="20577"/>
          <ac:spMkLst>
            <pc:docMk/>
            <pc:sldMk cId="2521004049" sldId="2147375054"/>
            <ac:spMk id="4" creationId="{EE17F6BD-769B-4D71-AD19-3C854034B62A}"/>
          </ac:spMkLst>
        </pc:spChg>
      </pc:sldChg>
      <pc:sldChg chg="modSp add mod">
        <pc:chgData name="Simon Beevers" userId="22d9a08a-520d-4741-9c59-9014868513b2" providerId="ADAL" clId="{01D9DC98-1854-DE45-BD15-8F47FA78A89D}" dt="2022-06-06T09:43:33.845" v="29" actId="20577"/>
        <pc:sldMkLst>
          <pc:docMk/>
          <pc:sldMk cId="3139167064" sldId="2147375055"/>
        </pc:sldMkLst>
        <pc:spChg chg="mod">
          <ac:chgData name="Simon Beevers" userId="22d9a08a-520d-4741-9c59-9014868513b2" providerId="ADAL" clId="{01D9DC98-1854-DE45-BD15-8F47FA78A89D}" dt="2022-06-06T09:43:33.845" v="29" actId="20577"/>
          <ac:spMkLst>
            <pc:docMk/>
            <pc:sldMk cId="3139167064" sldId="2147375055"/>
            <ac:spMk id="4" creationId="{EE17F6BD-769B-4D71-AD19-3C854034B62A}"/>
          </ac:spMkLst>
        </pc:spChg>
      </pc:sldChg>
      <pc:sldChg chg="add modNotesTx">
        <pc:chgData name="Simon Beevers" userId="22d9a08a-520d-4741-9c59-9014868513b2" providerId="ADAL" clId="{01D9DC98-1854-DE45-BD15-8F47FA78A89D}" dt="2022-06-10T10:17:16.364" v="154" actId="113"/>
        <pc:sldMkLst>
          <pc:docMk/>
          <pc:sldMk cId="3429165456" sldId="2147375056"/>
        </pc:sldMkLst>
      </pc:sldChg>
      <pc:sldChg chg="modSp add mod">
        <pc:chgData name="Simon Beevers" userId="22d9a08a-520d-4741-9c59-9014868513b2" providerId="ADAL" clId="{01D9DC98-1854-DE45-BD15-8F47FA78A89D}" dt="2022-06-10T10:18:41.142" v="207" actId="20577"/>
        <pc:sldMkLst>
          <pc:docMk/>
          <pc:sldMk cId="2068627451" sldId="2147375057"/>
        </pc:sldMkLst>
        <pc:spChg chg="mod">
          <ac:chgData name="Simon Beevers" userId="22d9a08a-520d-4741-9c59-9014868513b2" providerId="ADAL" clId="{01D9DC98-1854-DE45-BD15-8F47FA78A89D}" dt="2022-06-10T10:18:41.142" v="207" actId="20577"/>
          <ac:spMkLst>
            <pc:docMk/>
            <pc:sldMk cId="2068627451" sldId="2147375057"/>
            <ac:spMk id="4" creationId="{EE17F6BD-769B-4D71-AD19-3C854034B62A}"/>
          </ac:spMkLst>
        </pc:spChg>
      </pc:sldChg>
      <pc:sldMasterChg chg="delSldLayout">
        <pc:chgData name="Simon Beevers" userId="22d9a08a-520d-4741-9c59-9014868513b2" providerId="ADAL" clId="{01D9DC98-1854-DE45-BD15-8F47FA78A89D}" dt="2022-06-10T10:04:11.758" v="59" actId="2696"/>
        <pc:sldMasterMkLst>
          <pc:docMk/>
          <pc:sldMasterMk cId="140883708" sldId="2147483660"/>
        </pc:sldMasterMkLst>
        <pc:sldLayoutChg chg="del">
          <pc:chgData name="Simon Beevers" userId="22d9a08a-520d-4741-9c59-9014868513b2" providerId="ADAL" clId="{01D9DC98-1854-DE45-BD15-8F47FA78A89D}" dt="2022-06-10T10:04:11.758" v="59" actId="2696"/>
          <pc:sldLayoutMkLst>
            <pc:docMk/>
            <pc:sldMasterMk cId="140883708" sldId="2147483660"/>
            <pc:sldLayoutMk cId="2696667833" sldId="2147483758"/>
          </pc:sldLayoutMkLst>
        </pc:sldLayoutChg>
      </pc:sldMasterChg>
    </pc:docChg>
  </pc:docChgLst>
  <pc:docChgLst>
    <pc:chgData name="Simon Beevers" userId="22d9a08a-520d-4741-9c59-9014868513b2" providerId="ADAL" clId="{C62C9F47-E656-2748-AB7E-65FFFA47FE3B}"/>
    <pc:docChg chg="undo custSel addSld delSld modSld sldOrd">
      <pc:chgData name="Simon Beevers" userId="22d9a08a-520d-4741-9c59-9014868513b2" providerId="ADAL" clId="{C62C9F47-E656-2748-AB7E-65FFFA47FE3B}" dt="2022-07-25T14:55:39.064" v="389" actId="20578"/>
      <pc:docMkLst>
        <pc:docMk/>
      </pc:docMkLst>
      <pc:sldChg chg="del mod modShow">
        <pc:chgData name="Simon Beevers" userId="22d9a08a-520d-4741-9c59-9014868513b2" providerId="ADAL" clId="{C62C9F47-E656-2748-AB7E-65FFFA47FE3B}" dt="2022-07-25T09:30:09.845" v="10" actId="2696"/>
        <pc:sldMkLst>
          <pc:docMk/>
          <pc:sldMk cId="3764943875" sldId="263"/>
        </pc:sldMkLst>
      </pc:sldChg>
      <pc:sldChg chg="add modTransition">
        <pc:chgData name="Simon Beevers" userId="22d9a08a-520d-4741-9c59-9014868513b2" providerId="ADAL" clId="{C62C9F47-E656-2748-AB7E-65FFFA47FE3B}" dt="2022-07-25T09:35:25.556" v="305"/>
        <pc:sldMkLst>
          <pc:docMk/>
          <pc:sldMk cId="3484813141" sldId="291"/>
        </pc:sldMkLst>
      </pc:sldChg>
      <pc:sldChg chg="del mod modShow">
        <pc:chgData name="Simon Beevers" userId="22d9a08a-520d-4741-9c59-9014868513b2" providerId="ADAL" clId="{C62C9F47-E656-2748-AB7E-65FFFA47FE3B}" dt="2022-07-25T09:30:09.845" v="10" actId="2696"/>
        <pc:sldMkLst>
          <pc:docMk/>
          <pc:sldMk cId="3075425498" sldId="344"/>
        </pc:sldMkLst>
      </pc:sldChg>
      <pc:sldChg chg="del mod modShow">
        <pc:chgData name="Simon Beevers" userId="22d9a08a-520d-4741-9c59-9014868513b2" providerId="ADAL" clId="{C62C9F47-E656-2748-AB7E-65FFFA47FE3B}" dt="2022-07-25T09:30:22.470" v="11" actId="2696"/>
        <pc:sldMkLst>
          <pc:docMk/>
          <pc:sldMk cId="2882766139" sldId="348"/>
        </pc:sldMkLst>
      </pc:sldChg>
      <pc:sldChg chg="del mod modShow">
        <pc:chgData name="Simon Beevers" userId="22d9a08a-520d-4741-9c59-9014868513b2" providerId="ADAL" clId="{C62C9F47-E656-2748-AB7E-65FFFA47FE3B}" dt="2022-07-25T09:30:22.470" v="11" actId="2696"/>
        <pc:sldMkLst>
          <pc:docMk/>
          <pc:sldMk cId="1110952759" sldId="350"/>
        </pc:sldMkLst>
      </pc:sldChg>
      <pc:sldChg chg="del mod modShow">
        <pc:chgData name="Simon Beevers" userId="22d9a08a-520d-4741-9c59-9014868513b2" providerId="ADAL" clId="{C62C9F47-E656-2748-AB7E-65FFFA47FE3B}" dt="2022-07-25T09:30:09.845" v="10" actId="2696"/>
        <pc:sldMkLst>
          <pc:docMk/>
          <pc:sldMk cId="1715199581" sldId="817"/>
        </pc:sldMkLst>
      </pc:sldChg>
      <pc:sldChg chg="add modTransition">
        <pc:chgData name="Simon Beevers" userId="22d9a08a-520d-4741-9c59-9014868513b2" providerId="ADAL" clId="{C62C9F47-E656-2748-AB7E-65FFFA47FE3B}" dt="2022-07-25T09:35:25.556" v="305"/>
        <pc:sldMkLst>
          <pc:docMk/>
          <pc:sldMk cId="1386670688" sldId="1175"/>
        </pc:sldMkLst>
      </pc:sldChg>
      <pc:sldChg chg="ord modNotesTx">
        <pc:chgData name="Simon Beevers" userId="22d9a08a-520d-4741-9c59-9014868513b2" providerId="ADAL" clId="{C62C9F47-E656-2748-AB7E-65FFFA47FE3B}" dt="2022-07-25T14:53:58.700" v="386" actId="313"/>
        <pc:sldMkLst>
          <pc:docMk/>
          <pc:sldMk cId="3742648321" sldId="1550"/>
        </pc:sldMkLst>
      </pc:sldChg>
      <pc:sldChg chg="add modTransition">
        <pc:chgData name="Simon Beevers" userId="22d9a08a-520d-4741-9c59-9014868513b2" providerId="ADAL" clId="{C62C9F47-E656-2748-AB7E-65FFFA47FE3B}" dt="2022-07-25T09:37:08.326" v="308"/>
        <pc:sldMkLst>
          <pc:docMk/>
          <pc:sldMk cId="1114609350" sldId="1591"/>
        </pc:sldMkLst>
      </pc:sldChg>
      <pc:sldChg chg="ord">
        <pc:chgData name="Simon Beevers" userId="22d9a08a-520d-4741-9c59-9014868513b2" providerId="ADAL" clId="{C62C9F47-E656-2748-AB7E-65FFFA47FE3B}" dt="2022-07-25T14:55:18.617" v="388" actId="20578"/>
        <pc:sldMkLst>
          <pc:docMk/>
          <pc:sldMk cId="1282450383" sldId="1600"/>
        </pc:sldMkLst>
      </pc:sldChg>
      <pc:sldChg chg="add del">
        <pc:chgData name="Simon Beevers" userId="22d9a08a-520d-4741-9c59-9014868513b2" providerId="ADAL" clId="{C62C9F47-E656-2748-AB7E-65FFFA47FE3B}" dt="2022-07-25T09:32:08.047" v="19" actId="2696"/>
        <pc:sldMkLst>
          <pc:docMk/>
          <pc:sldMk cId="1466279601" sldId="1613"/>
        </pc:sldMkLst>
      </pc:sldChg>
      <pc:sldChg chg="add modTransition">
        <pc:chgData name="Simon Beevers" userId="22d9a08a-520d-4741-9c59-9014868513b2" providerId="ADAL" clId="{C62C9F47-E656-2748-AB7E-65FFFA47FE3B}" dt="2022-07-25T09:35:25.556" v="305"/>
        <pc:sldMkLst>
          <pc:docMk/>
          <pc:sldMk cId="4262670755" sldId="1618"/>
        </pc:sldMkLst>
      </pc:sldChg>
      <pc:sldChg chg="add modTransition">
        <pc:chgData name="Simon Beevers" userId="22d9a08a-520d-4741-9c59-9014868513b2" providerId="ADAL" clId="{C62C9F47-E656-2748-AB7E-65FFFA47FE3B}" dt="2022-07-25T09:35:25.556" v="305"/>
        <pc:sldMkLst>
          <pc:docMk/>
          <pc:sldMk cId="2008475707" sldId="1896"/>
        </pc:sldMkLst>
      </pc:sldChg>
      <pc:sldChg chg="add">
        <pc:chgData name="Simon Beevers" userId="22d9a08a-520d-4741-9c59-9014868513b2" providerId="ADAL" clId="{C62C9F47-E656-2748-AB7E-65FFFA47FE3B}" dt="2022-07-25T09:35:25.556" v="305"/>
        <pc:sldMkLst>
          <pc:docMk/>
          <pc:sldMk cId="1694342644" sldId="1899"/>
        </pc:sldMkLst>
      </pc:sldChg>
      <pc:sldChg chg="add modTransition">
        <pc:chgData name="Simon Beevers" userId="22d9a08a-520d-4741-9c59-9014868513b2" providerId="ADAL" clId="{C62C9F47-E656-2748-AB7E-65FFFA47FE3B}" dt="2022-07-25T09:35:25.556" v="305"/>
        <pc:sldMkLst>
          <pc:docMk/>
          <pc:sldMk cId="406261188" sldId="1916"/>
        </pc:sldMkLst>
      </pc:sldChg>
      <pc:sldChg chg="add modTransition">
        <pc:chgData name="Simon Beevers" userId="22d9a08a-520d-4741-9c59-9014868513b2" providerId="ADAL" clId="{C62C9F47-E656-2748-AB7E-65FFFA47FE3B}" dt="2022-07-25T09:35:25.556" v="305"/>
        <pc:sldMkLst>
          <pc:docMk/>
          <pc:sldMk cId="352843902" sldId="1917"/>
        </pc:sldMkLst>
      </pc:sldChg>
      <pc:sldChg chg="add modTransition">
        <pc:chgData name="Simon Beevers" userId="22d9a08a-520d-4741-9c59-9014868513b2" providerId="ADAL" clId="{C62C9F47-E656-2748-AB7E-65FFFA47FE3B}" dt="2022-07-25T09:35:25.556" v="305"/>
        <pc:sldMkLst>
          <pc:docMk/>
          <pc:sldMk cId="2485649327" sldId="1918"/>
        </pc:sldMkLst>
      </pc:sldChg>
      <pc:sldChg chg="add modTransition">
        <pc:chgData name="Simon Beevers" userId="22d9a08a-520d-4741-9c59-9014868513b2" providerId="ADAL" clId="{C62C9F47-E656-2748-AB7E-65FFFA47FE3B}" dt="2022-07-25T09:35:25.556" v="305"/>
        <pc:sldMkLst>
          <pc:docMk/>
          <pc:sldMk cId="561822951" sldId="1919"/>
        </pc:sldMkLst>
      </pc:sldChg>
      <pc:sldChg chg="del mod modShow">
        <pc:chgData name="Simon Beevers" userId="22d9a08a-520d-4741-9c59-9014868513b2" providerId="ADAL" clId="{C62C9F47-E656-2748-AB7E-65FFFA47FE3B}" dt="2022-07-25T09:30:22.470" v="11" actId="2696"/>
        <pc:sldMkLst>
          <pc:docMk/>
          <pc:sldMk cId="3529863116" sldId="2888"/>
        </pc:sldMkLst>
      </pc:sldChg>
      <pc:sldChg chg="del mod modShow">
        <pc:chgData name="Simon Beevers" userId="22d9a08a-520d-4741-9c59-9014868513b2" providerId="ADAL" clId="{C62C9F47-E656-2748-AB7E-65FFFA47FE3B}" dt="2022-07-25T09:30:22.470" v="11" actId="2696"/>
        <pc:sldMkLst>
          <pc:docMk/>
          <pc:sldMk cId="2835064920" sldId="2892"/>
        </pc:sldMkLst>
      </pc:sldChg>
      <pc:sldChg chg="del mod modShow">
        <pc:chgData name="Simon Beevers" userId="22d9a08a-520d-4741-9c59-9014868513b2" providerId="ADAL" clId="{C62C9F47-E656-2748-AB7E-65FFFA47FE3B}" dt="2022-07-25T09:30:22.470" v="11" actId="2696"/>
        <pc:sldMkLst>
          <pc:docMk/>
          <pc:sldMk cId="805020842" sldId="2946"/>
        </pc:sldMkLst>
      </pc:sldChg>
      <pc:sldChg chg="del mod modShow">
        <pc:chgData name="Simon Beevers" userId="22d9a08a-520d-4741-9c59-9014868513b2" providerId="ADAL" clId="{C62C9F47-E656-2748-AB7E-65FFFA47FE3B}" dt="2022-07-25T09:30:22.470" v="11" actId="2696"/>
        <pc:sldMkLst>
          <pc:docMk/>
          <pc:sldMk cId="272902259" sldId="2947"/>
        </pc:sldMkLst>
      </pc:sldChg>
      <pc:sldChg chg="del mod modShow">
        <pc:chgData name="Simon Beevers" userId="22d9a08a-520d-4741-9c59-9014868513b2" providerId="ADAL" clId="{C62C9F47-E656-2748-AB7E-65FFFA47FE3B}" dt="2022-07-25T09:30:22.470" v="11" actId="2696"/>
        <pc:sldMkLst>
          <pc:docMk/>
          <pc:sldMk cId="1617856535" sldId="4270"/>
        </pc:sldMkLst>
      </pc:sldChg>
      <pc:sldChg chg="del mod modShow">
        <pc:chgData name="Simon Beevers" userId="22d9a08a-520d-4741-9c59-9014868513b2" providerId="ADAL" clId="{C62C9F47-E656-2748-AB7E-65FFFA47FE3B}" dt="2022-07-25T09:30:09.845" v="10" actId="2696"/>
        <pc:sldMkLst>
          <pc:docMk/>
          <pc:sldMk cId="4286128679" sldId="4274"/>
        </pc:sldMkLst>
      </pc:sldChg>
      <pc:sldChg chg="del mod modShow">
        <pc:chgData name="Simon Beevers" userId="22d9a08a-520d-4741-9c59-9014868513b2" providerId="ADAL" clId="{C62C9F47-E656-2748-AB7E-65FFFA47FE3B}" dt="2022-07-25T09:30:22.470" v="11" actId="2696"/>
        <pc:sldMkLst>
          <pc:docMk/>
          <pc:sldMk cId="229378081" sldId="4278"/>
        </pc:sldMkLst>
      </pc:sldChg>
      <pc:sldChg chg="del mod modShow">
        <pc:chgData name="Simon Beevers" userId="22d9a08a-520d-4741-9c59-9014868513b2" providerId="ADAL" clId="{C62C9F47-E656-2748-AB7E-65FFFA47FE3B}" dt="2022-07-25T09:30:22.470" v="11" actId="2696"/>
        <pc:sldMkLst>
          <pc:docMk/>
          <pc:sldMk cId="2807790573" sldId="4285"/>
        </pc:sldMkLst>
      </pc:sldChg>
      <pc:sldChg chg="del mod modShow">
        <pc:chgData name="Simon Beevers" userId="22d9a08a-520d-4741-9c59-9014868513b2" providerId="ADAL" clId="{C62C9F47-E656-2748-AB7E-65FFFA47FE3B}" dt="2022-07-25T09:30:22.470" v="11" actId="2696"/>
        <pc:sldMkLst>
          <pc:docMk/>
          <pc:sldMk cId="2867021997" sldId="4289"/>
        </pc:sldMkLst>
      </pc:sldChg>
      <pc:sldChg chg="del mod modShow">
        <pc:chgData name="Simon Beevers" userId="22d9a08a-520d-4741-9c59-9014868513b2" providerId="ADAL" clId="{C62C9F47-E656-2748-AB7E-65FFFA47FE3B}" dt="2022-07-25T09:30:09.845" v="10" actId="2696"/>
        <pc:sldMkLst>
          <pc:docMk/>
          <pc:sldMk cId="458168903" sldId="4296"/>
        </pc:sldMkLst>
      </pc:sldChg>
      <pc:sldChg chg="del mod modShow">
        <pc:chgData name="Simon Beevers" userId="22d9a08a-520d-4741-9c59-9014868513b2" providerId="ADAL" clId="{C62C9F47-E656-2748-AB7E-65FFFA47FE3B}" dt="2022-07-25T09:30:09.845" v="10" actId="2696"/>
        <pc:sldMkLst>
          <pc:docMk/>
          <pc:sldMk cId="3948674758" sldId="4298"/>
        </pc:sldMkLst>
      </pc:sldChg>
      <pc:sldChg chg="del mod modShow">
        <pc:chgData name="Simon Beevers" userId="22d9a08a-520d-4741-9c59-9014868513b2" providerId="ADAL" clId="{C62C9F47-E656-2748-AB7E-65FFFA47FE3B}" dt="2022-07-25T09:30:09.845" v="10" actId="2696"/>
        <pc:sldMkLst>
          <pc:docMk/>
          <pc:sldMk cId="1475723386" sldId="4299"/>
        </pc:sldMkLst>
      </pc:sldChg>
      <pc:sldChg chg="del mod modShow">
        <pc:chgData name="Simon Beevers" userId="22d9a08a-520d-4741-9c59-9014868513b2" providerId="ADAL" clId="{C62C9F47-E656-2748-AB7E-65FFFA47FE3B}" dt="2022-07-25T09:30:09.845" v="10" actId="2696"/>
        <pc:sldMkLst>
          <pc:docMk/>
          <pc:sldMk cId="1539197994" sldId="4300"/>
        </pc:sldMkLst>
      </pc:sldChg>
      <pc:sldChg chg="del mod modShow">
        <pc:chgData name="Simon Beevers" userId="22d9a08a-520d-4741-9c59-9014868513b2" providerId="ADAL" clId="{C62C9F47-E656-2748-AB7E-65FFFA47FE3B}" dt="2022-07-25T09:30:09.845" v="10" actId="2696"/>
        <pc:sldMkLst>
          <pc:docMk/>
          <pc:sldMk cId="360061994" sldId="4305"/>
        </pc:sldMkLst>
      </pc:sldChg>
      <pc:sldChg chg="del mod modShow">
        <pc:chgData name="Simon Beevers" userId="22d9a08a-520d-4741-9c59-9014868513b2" providerId="ADAL" clId="{C62C9F47-E656-2748-AB7E-65FFFA47FE3B}" dt="2022-07-25T09:30:09.845" v="10" actId="2696"/>
        <pc:sldMkLst>
          <pc:docMk/>
          <pc:sldMk cId="3782550437" sldId="5360"/>
        </pc:sldMkLst>
      </pc:sldChg>
      <pc:sldChg chg="del mod modShow">
        <pc:chgData name="Simon Beevers" userId="22d9a08a-520d-4741-9c59-9014868513b2" providerId="ADAL" clId="{C62C9F47-E656-2748-AB7E-65FFFA47FE3B}" dt="2022-07-25T09:30:09.845" v="10" actId="2696"/>
        <pc:sldMkLst>
          <pc:docMk/>
          <pc:sldMk cId="3355713755" sldId="14751"/>
        </pc:sldMkLst>
      </pc:sldChg>
      <pc:sldChg chg="mod modShow">
        <pc:chgData name="Simon Beevers" userId="22d9a08a-520d-4741-9c59-9014868513b2" providerId="ADAL" clId="{C62C9F47-E656-2748-AB7E-65FFFA47FE3B}" dt="2022-07-25T14:55:06.263" v="387" actId="729"/>
        <pc:sldMkLst>
          <pc:docMk/>
          <pc:sldMk cId="1752850214" sldId="141169049"/>
        </pc:sldMkLst>
      </pc:sldChg>
      <pc:sldChg chg="ord">
        <pc:chgData name="Simon Beevers" userId="22d9a08a-520d-4741-9c59-9014868513b2" providerId="ADAL" clId="{C62C9F47-E656-2748-AB7E-65FFFA47FE3B}" dt="2022-07-25T09:31:36.015" v="15" actId="20578"/>
        <pc:sldMkLst>
          <pc:docMk/>
          <pc:sldMk cId="583539436" sldId="141169307"/>
        </pc:sldMkLst>
      </pc:sldChg>
      <pc:sldChg chg="add modTransition">
        <pc:chgData name="Simon Beevers" userId="22d9a08a-520d-4741-9c59-9014868513b2" providerId="ADAL" clId="{C62C9F47-E656-2748-AB7E-65FFFA47FE3B}" dt="2022-07-25T09:37:08.326" v="308"/>
        <pc:sldMkLst>
          <pc:docMk/>
          <pc:sldMk cId="766173869" sldId="141169314"/>
        </pc:sldMkLst>
      </pc:sldChg>
      <pc:sldChg chg="ord">
        <pc:chgData name="Simon Beevers" userId="22d9a08a-520d-4741-9c59-9014868513b2" providerId="ADAL" clId="{C62C9F47-E656-2748-AB7E-65FFFA47FE3B}" dt="2022-07-25T09:30:35.368" v="12" actId="20578"/>
        <pc:sldMkLst>
          <pc:docMk/>
          <pc:sldMk cId="1622581519" sldId="141169325"/>
        </pc:sldMkLst>
      </pc:sldChg>
      <pc:sldChg chg="add">
        <pc:chgData name="Simon Beevers" userId="22d9a08a-520d-4741-9c59-9014868513b2" providerId="ADAL" clId="{C62C9F47-E656-2748-AB7E-65FFFA47FE3B}" dt="2022-07-25T09:35:25.556" v="305"/>
        <pc:sldMkLst>
          <pc:docMk/>
          <pc:sldMk cId="287708794" sldId="141169335"/>
        </pc:sldMkLst>
      </pc:sldChg>
      <pc:sldChg chg="del">
        <pc:chgData name="Simon Beevers" userId="22d9a08a-520d-4741-9c59-9014868513b2" providerId="ADAL" clId="{C62C9F47-E656-2748-AB7E-65FFFA47FE3B}" dt="2022-07-25T09:32:46.281" v="20" actId="2696"/>
        <pc:sldMkLst>
          <pc:docMk/>
          <pc:sldMk cId="2859604794" sldId="141169335"/>
        </pc:sldMkLst>
      </pc:sldChg>
      <pc:sldChg chg="add modTransition">
        <pc:chgData name="Simon Beevers" userId="22d9a08a-520d-4741-9c59-9014868513b2" providerId="ADAL" clId="{C62C9F47-E656-2748-AB7E-65FFFA47FE3B}" dt="2022-07-25T09:35:25.556" v="305"/>
        <pc:sldMkLst>
          <pc:docMk/>
          <pc:sldMk cId="953127926" sldId="141169336"/>
        </pc:sldMkLst>
      </pc:sldChg>
      <pc:sldChg chg="add modTransition">
        <pc:chgData name="Simon Beevers" userId="22d9a08a-520d-4741-9c59-9014868513b2" providerId="ADAL" clId="{C62C9F47-E656-2748-AB7E-65FFFA47FE3B}" dt="2022-07-25T09:35:25.556" v="305"/>
        <pc:sldMkLst>
          <pc:docMk/>
          <pc:sldMk cId="46241048" sldId="141169337"/>
        </pc:sldMkLst>
      </pc:sldChg>
      <pc:sldChg chg="add modTransition">
        <pc:chgData name="Simon Beevers" userId="22d9a08a-520d-4741-9c59-9014868513b2" providerId="ADAL" clId="{C62C9F47-E656-2748-AB7E-65FFFA47FE3B}" dt="2022-07-25T09:35:25.556" v="305"/>
        <pc:sldMkLst>
          <pc:docMk/>
          <pc:sldMk cId="166810787" sldId="141169338"/>
        </pc:sldMkLst>
      </pc:sldChg>
      <pc:sldChg chg="add modTransition">
        <pc:chgData name="Simon Beevers" userId="22d9a08a-520d-4741-9c59-9014868513b2" providerId="ADAL" clId="{C62C9F47-E656-2748-AB7E-65FFFA47FE3B}" dt="2022-07-25T09:35:25.556" v="305"/>
        <pc:sldMkLst>
          <pc:docMk/>
          <pc:sldMk cId="476081343" sldId="141169339"/>
        </pc:sldMkLst>
      </pc:sldChg>
      <pc:sldChg chg="add modTransition">
        <pc:chgData name="Simon Beevers" userId="22d9a08a-520d-4741-9c59-9014868513b2" providerId="ADAL" clId="{C62C9F47-E656-2748-AB7E-65FFFA47FE3B}" dt="2022-07-25T09:35:25.556" v="305"/>
        <pc:sldMkLst>
          <pc:docMk/>
          <pc:sldMk cId="2097608991" sldId="141169340"/>
        </pc:sldMkLst>
      </pc:sldChg>
      <pc:sldChg chg="add modTransition">
        <pc:chgData name="Simon Beevers" userId="22d9a08a-520d-4741-9c59-9014868513b2" providerId="ADAL" clId="{C62C9F47-E656-2748-AB7E-65FFFA47FE3B}" dt="2022-07-25T09:35:25.556" v="305"/>
        <pc:sldMkLst>
          <pc:docMk/>
          <pc:sldMk cId="2236407645" sldId="141169341"/>
        </pc:sldMkLst>
      </pc:sldChg>
      <pc:sldChg chg="add ord">
        <pc:chgData name="Simon Beevers" userId="22d9a08a-520d-4741-9c59-9014868513b2" providerId="ADAL" clId="{C62C9F47-E656-2748-AB7E-65FFFA47FE3B}" dt="2022-07-25T14:55:39.064" v="389" actId="20578"/>
        <pc:sldMkLst>
          <pc:docMk/>
          <pc:sldMk cId="1215865319" sldId="141169342"/>
        </pc:sldMkLst>
      </pc:sldChg>
      <pc:sldChg chg="del">
        <pc:chgData name="Simon Beevers" userId="22d9a08a-520d-4741-9c59-9014868513b2" providerId="ADAL" clId="{C62C9F47-E656-2748-AB7E-65FFFA47FE3B}" dt="2022-07-25T09:36:56.385" v="307" actId="2696"/>
        <pc:sldMkLst>
          <pc:docMk/>
          <pc:sldMk cId="1714442217" sldId="2134096172"/>
        </pc:sldMkLst>
      </pc:sldChg>
      <pc:sldChg chg="del mod modShow">
        <pc:chgData name="Simon Beevers" userId="22d9a08a-520d-4741-9c59-9014868513b2" providerId="ADAL" clId="{C62C9F47-E656-2748-AB7E-65FFFA47FE3B}" dt="2022-07-25T09:30:09.845" v="10" actId="2696"/>
        <pc:sldMkLst>
          <pc:docMk/>
          <pc:sldMk cId="516978815" sldId="2147309008"/>
        </pc:sldMkLst>
      </pc:sldChg>
      <pc:sldChg chg="del mod modShow">
        <pc:chgData name="Simon Beevers" userId="22d9a08a-520d-4741-9c59-9014868513b2" providerId="ADAL" clId="{C62C9F47-E656-2748-AB7E-65FFFA47FE3B}" dt="2022-07-25T09:30:22.470" v="11" actId="2696"/>
        <pc:sldMkLst>
          <pc:docMk/>
          <pc:sldMk cId="1449950266" sldId="2147309009"/>
        </pc:sldMkLst>
      </pc:sldChg>
      <pc:sldChg chg="del mod modShow">
        <pc:chgData name="Simon Beevers" userId="22d9a08a-520d-4741-9c59-9014868513b2" providerId="ADAL" clId="{C62C9F47-E656-2748-AB7E-65FFFA47FE3B}" dt="2022-07-25T09:30:22.470" v="11" actId="2696"/>
        <pc:sldMkLst>
          <pc:docMk/>
          <pc:sldMk cId="2681891495" sldId="2147309010"/>
        </pc:sldMkLst>
      </pc:sldChg>
      <pc:sldChg chg="del mod modShow">
        <pc:chgData name="Simon Beevers" userId="22d9a08a-520d-4741-9c59-9014868513b2" providerId="ADAL" clId="{C62C9F47-E656-2748-AB7E-65FFFA47FE3B}" dt="2022-07-25T09:30:09.845" v="10" actId="2696"/>
        <pc:sldMkLst>
          <pc:docMk/>
          <pc:sldMk cId="1429737059" sldId="2147309363"/>
        </pc:sldMkLst>
      </pc:sldChg>
      <pc:sldChg chg="modSp mod">
        <pc:chgData name="Simon Beevers" userId="22d9a08a-520d-4741-9c59-9014868513b2" providerId="ADAL" clId="{C62C9F47-E656-2748-AB7E-65FFFA47FE3B}" dt="2022-07-12T09:10:39.545" v="5" actId="20577"/>
        <pc:sldMkLst>
          <pc:docMk/>
          <pc:sldMk cId="2240014268" sldId="2147374993"/>
        </pc:sldMkLst>
        <pc:spChg chg="mod">
          <ac:chgData name="Simon Beevers" userId="22d9a08a-520d-4741-9c59-9014868513b2" providerId="ADAL" clId="{C62C9F47-E656-2748-AB7E-65FFFA47FE3B}" dt="2022-07-12T09:10:34.456" v="1" actId="20577"/>
          <ac:spMkLst>
            <pc:docMk/>
            <pc:sldMk cId="2240014268" sldId="2147374993"/>
            <ac:spMk id="4" creationId="{EE17F6BD-769B-4D71-AD19-3C854034B62A}"/>
          </ac:spMkLst>
        </pc:spChg>
        <pc:spChg chg="mod">
          <ac:chgData name="Simon Beevers" userId="22d9a08a-520d-4741-9c59-9014868513b2" providerId="ADAL" clId="{C62C9F47-E656-2748-AB7E-65FFFA47FE3B}" dt="2022-07-12T09:10:39.545" v="5" actId="20577"/>
          <ac:spMkLst>
            <pc:docMk/>
            <pc:sldMk cId="2240014268" sldId="2147374993"/>
            <ac:spMk id="7" creationId="{1D58D4CE-8180-4BC6-B52E-4018EC26D28C}"/>
          </ac:spMkLst>
        </pc:spChg>
      </pc:sldChg>
      <pc:sldChg chg="modSp mod">
        <pc:chgData name="Simon Beevers" userId="22d9a08a-520d-4741-9c59-9014868513b2" providerId="ADAL" clId="{C62C9F47-E656-2748-AB7E-65FFFA47FE3B}" dt="2022-07-25T09:30:49.295" v="13" actId="6549"/>
        <pc:sldMkLst>
          <pc:docMk/>
          <pc:sldMk cId="1704171865" sldId="2147375030"/>
        </pc:sldMkLst>
        <pc:spChg chg="mod">
          <ac:chgData name="Simon Beevers" userId="22d9a08a-520d-4741-9c59-9014868513b2" providerId="ADAL" clId="{C62C9F47-E656-2748-AB7E-65FFFA47FE3B}" dt="2022-07-25T09:30:49.295" v="13" actId="6549"/>
          <ac:spMkLst>
            <pc:docMk/>
            <pc:sldMk cId="1704171865" sldId="2147375030"/>
            <ac:spMk id="5" creationId="{55BDFABD-3F1A-4F90-A98C-0C4CB4BD21F2}"/>
          </ac:spMkLst>
        </pc:spChg>
      </pc:sldChg>
      <pc:sldChg chg="del mod modShow">
        <pc:chgData name="Simon Beevers" userId="22d9a08a-520d-4741-9c59-9014868513b2" providerId="ADAL" clId="{C62C9F47-E656-2748-AB7E-65FFFA47FE3B}" dt="2022-07-25T09:30:09.845" v="10" actId="2696"/>
        <pc:sldMkLst>
          <pc:docMk/>
          <pc:sldMk cId="3857272285" sldId="2147375045"/>
        </pc:sldMkLst>
      </pc:sldChg>
      <pc:sldChg chg="del mod modShow">
        <pc:chgData name="Simon Beevers" userId="22d9a08a-520d-4741-9c59-9014868513b2" providerId="ADAL" clId="{C62C9F47-E656-2748-AB7E-65FFFA47FE3B}" dt="2022-07-25T09:30:09.845" v="10" actId="2696"/>
        <pc:sldMkLst>
          <pc:docMk/>
          <pc:sldMk cId="3866050870" sldId="2147375049"/>
        </pc:sldMkLst>
      </pc:sldChg>
      <pc:sldChg chg="del mod modShow">
        <pc:chgData name="Simon Beevers" userId="22d9a08a-520d-4741-9c59-9014868513b2" providerId="ADAL" clId="{C62C9F47-E656-2748-AB7E-65FFFA47FE3B}" dt="2022-07-25T09:30:09.845" v="10" actId="2696"/>
        <pc:sldMkLst>
          <pc:docMk/>
          <pc:sldMk cId="3324408513" sldId="2147375050"/>
        </pc:sldMkLst>
      </pc:sldChg>
      <pc:sldChg chg="modSp mod">
        <pc:chgData name="Simon Beevers" userId="22d9a08a-520d-4741-9c59-9014868513b2" providerId="ADAL" clId="{C62C9F47-E656-2748-AB7E-65FFFA47FE3B}" dt="2022-07-25T09:33:21.153" v="26" actId="20577"/>
        <pc:sldMkLst>
          <pc:docMk/>
          <pc:sldMk cId="286749215" sldId="2147375052"/>
        </pc:sldMkLst>
        <pc:spChg chg="mod">
          <ac:chgData name="Simon Beevers" userId="22d9a08a-520d-4741-9c59-9014868513b2" providerId="ADAL" clId="{C62C9F47-E656-2748-AB7E-65FFFA47FE3B}" dt="2022-07-25T09:33:21.153" v="26" actId="20577"/>
          <ac:spMkLst>
            <pc:docMk/>
            <pc:sldMk cId="286749215" sldId="2147375052"/>
            <ac:spMk id="3" creationId="{3226D1BD-EE75-164F-BB11-B0709B028FD0}"/>
          </ac:spMkLst>
        </pc:spChg>
      </pc:sldChg>
      <pc:sldChg chg="del mod modShow">
        <pc:chgData name="Simon Beevers" userId="22d9a08a-520d-4741-9c59-9014868513b2" providerId="ADAL" clId="{C62C9F47-E656-2748-AB7E-65FFFA47FE3B}" dt="2022-07-25T09:30:09.845" v="10" actId="2696"/>
        <pc:sldMkLst>
          <pc:docMk/>
          <pc:sldMk cId="2284603803" sldId="2147375053"/>
        </pc:sldMkLst>
      </pc:sldChg>
      <pc:sldChg chg="del mod modShow">
        <pc:chgData name="Simon Beevers" userId="22d9a08a-520d-4741-9c59-9014868513b2" providerId="ADAL" clId="{C62C9F47-E656-2748-AB7E-65FFFA47FE3B}" dt="2022-07-25T09:30:22.470" v="11" actId="2696"/>
        <pc:sldMkLst>
          <pc:docMk/>
          <pc:sldMk cId="2521004049" sldId="2147375054"/>
        </pc:sldMkLst>
      </pc:sldChg>
      <pc:sldChg chg="del mod modShow">
        <pc:chgData name="Simon Beevers" userId="22d9a08a-520d-4741-9c59-9014868513b2" providerId="ADAL" clId="{C62C9F47-E656-2748-AB7E-65FFFA47FE3B}" dt="2022-07-25T09:30:09.845" v="10" actId="2696"/>
        <pc:sldMkLst>
          <pc:docMk/>
          <pc:sldMk cId="3429165456" sldId="2147375056"/>
        </pc:sldMkLst>
      </pc:sldChg>
      <pc:sldChg chg="add modTransition">
        <pc:chgData name="Simon Beevers" userId="22d9a08a-520d-4741-9c59-9014868513b2" providerId="ADAL" clId="{C62C9F47-E656-2748-AB7E-65FFFA47FE3B}" dt="2022-07-25T09:31:57.586" v="16"/>
        <pc:sldMkLst>
          <pc:docMk/>
          <pc:sldMk cId="4141546196" sldId="2147375056"/>
        </pc:sldMkLst>
      </pc:sldChg>
      <pc:sldChg chg="del mod modShow">
        <pc:chgData name="Simon Beevers" userId="22d9a08a-520d-4741-9c59-9014868513b2" providerId="ADAL" clId="{C62C9F47-E656-2748-AB7E-65FFFA47FE3B}" dt="2022-07-25T09:30:22.470" v="11" actId="2696"/>
        <pc:sldMkLst>
          <pc:docMk/>
          <pc:sldMk cId="2068627451" sldId="2147375057"/>
        </pc:sldMkLst>
      </pc:sldChg>
      <pc:sldChg chg="add">
        <pc:chgData name="Simon Beevers" userId="22d9a08a-520d-4741-9c59-9014868513b2" providerId="ADAL" clId="{C62C9F47-E656-2748-AB7E-65FFFA47FE3B}" dt="2022-07-25T09:35:25.556" v="305"/>
        <pc:sldMkLst>
          <pc:docMk/>
          <pc:sldMk cId="1038374743" sldId="2147375168"/>
        </pc:sldMkLst>
      </pc:sldChg>
      <pc:sldMasterChg chg="delSldLayout">
        <pc:chgData name="Simon Beevers" userId="22d9a08a-520d-4741-9c59-9014868513b2" providerId="ADAL" clId="{C62C9F47-E656-2748-AB7E-65FFFA47FE3B}" dt="2022-07-25T09:30:09.845" v="10" actId="2696"/>
        <pc:sldMasterMkLst>
          <pc:docMk/>
          <pc:sldMasterMk cId="140883708" sldId="2147483660"/>
        </pc:sldMasterMkLst>
        <pc:sldLayoutChg chg="del">
          <pc:chgData name="Simon Beevers" userId="22d9a08a-520d-4741-9c59-9014868513b2" providerId="ADAL" clId="{C62C9F47-E656-2748-AB7E-65FFFA47FE3B}" dt="2022-07-25T09:30:09.845" v="10" actId="2696"/>
          <pc:sldLayoutMkLst>
            <pc:docMk/>
            <pc:sldMasterMk cId="140883708" sldId="2147483660"/>
            <pc:sldLayoutMk cId="1915807820" sldId="2147483760"/>
          </pc:sldLayoutMkLst>
        </pc:sldLayoutChg>
      </pc:sldMasterChg>
    </pc:docChg>
  </pc:docChgLst>
  <pc:docChgLst>
    <pc:chgData name="Simon Beevers" userId="22d9a08a-520d-4741-9c59-9014868513b2" providerId="ADAL" clId="{7F6EFB8D-C686-E046-8398-BBDE6A679A52}"/>
    <pc:docChg chg="undo custSel addSld delSld modSld sldOrd">
      <pc:chgData name="Simon Beevers" userId="22d9a08a-520d-4741-9c59-9014868513b2" providerId="ADAL" clId="{7F6EFB8D-C686-E046-8398-BBDE6A679A52}" dt="2022-09-18T11:06:28.045" v="1175" actId="20577"/>
      <pc:docMkLst>
        <pc:docMk/>
      </pc:docMkLst>
      <pc:sldChg chg="modNotesTx">
        <pc:chgData name="Simon Beevers" userId="22d9a08a-520d-4741-9c59-9014868513b2" providerId="ADAL" clId="{7F6EFB8D-C686-E046-8398-BBDE6A679A52}" dt="2022-09-18T11:05:53.277" v="1152" actId="20577"/>
        <pc:sldMkLst>
          <pc:docMk/>
          <pc:sldMk cId="3742648321" sldId="1550"/>
        </pc:sldMkLst>
      </pc:sldChg>
      <pc:sldChg chg="modNotesTx">
        <pc:chgData name="Simon Beevers" userId="22d9a08a-520d-4741-9c59-9014868513b2" providerId="ADAL" clId="{7F6EFB8D-C686-E046-8398-BBDE6A679A52}" dt="2022-09-18T11:06:28.045" v="1175" actId="20577"/>
        <pc:sldMkLst>
          <pc:docMk/>
          <pc:sldMk cId="1282450383" sldId="1600"/>
        </pc:sldMkLst>
      </pc:sldChg>
      <pc:sldChg chg="ord">
        <pc:chgData name="Simon Beevers" userId="22d9a08a-520d-4741-9c59-9014868513b2" providerId="ADAL" clId="{7F6EFB8D-C686-E046-8398-BBDE6A679A52}" dt="2022-09-18T11:04:52.531" v="1134" actId="1076"/>
        <pc:sldMkLst>
          <pc:docMk/>
          <pc:sldMk cId="766173869" sldId="141169314"/>
        </pc:sldMkLst>
      </pc:sldChg>
      <pc:sldChg chg="add del modNotesTx">
        <pc:chgData name="Simon Beevers" userId="22d9a08a-520d-4741-9c59-9014868513b2" providerId="ADAL" clId="{7F6EFB8D-C686-E046-8398-BBDE6A679A52}" dt="2022-09-18T11:05:34.290" v="1137" actId="21"/>
        <pc:sldMkLst>
          <pc:docMk/>
          <pc:sldMk cId="1622581519" sldId="141169325"/>
        </pc:sldMkLst>
      </pc:sldChg>
      <pc:sldChg chg="modNotesTx">
        <pc:chgData name="Simon Beevers" userId="22d9a08a-520d-4741-9c59-9014868513b2" providerId="ADAL" clId="{7F6EFB8D-C686-E046-8398-BBDE6A679A52}" dt="2022-09-18T10:41:40.081" v="176" actId="20577"/>
        <pc:sldMkLst>
          <pc:docMk/>
          <pc:sldMk cId="1429737059" sldId="2147309363"/>
        </pc:sldMkLst>
      </pc:sldChg>
      <pc:sldChg chg="modNotesTx">
        <pc:chgData name="Simon Beevers" userId="22d9a08a-520d-4741-9c59-9014868513b2" providerId="ADAL" clId="{7F6EFB8D-C686-E046-8398-BBDE6A679A52}" dt="2022-09-18T10:44:26.462" v="387" actId="20577"/>
        <pc:sldMkLst>
          <pc:docMk/>
          <pc:sldMk cId="286749215" sldId="2147375052"/>
        </pc:sldMkLst>
      </pc:sldChg>
    </pc:docChg>
  </pc:docChgLst>
  <pc:docChgLst>
    <pc:chgData name="Simon Beevers" userId="22d9a08a-520d-4741-9c59-9014868513b2" providerId="ADAL" clId="{CE82D328-2012-3747-8C60-1B4675D293BA}"/>
    <pc:docChg chg="custSel modSld">
      <pc:chgData name="Simon Beevers" userId="22d9a08a-520d-4741-9c59-9014868513b2" providerId="ADAL" clId="{CE82D328-2012-3747-8C60-1B4675D293BA}" dt="2022-09-19T17:24:36.193" v="17" actId="33524"/>
      <pc:docMkLst>
        <pc:docMk/>
      </pc:docMkLst>
      <pc:sldChg chg="modNotesTx">
        <pc:chgData name="Simon Beevers" userId="22d9a08a-520d-4741-9c59-9014868513b2" providerId="ADAL" clId="{CE82D328-2012-3747-8C60-1B4675D293BA}" dt="2022-09-19T17:24:36.193" v="17" actId="33524"/>
        <pc:sldMkLst>
          <pc:docMk/>
          <pc:sldMk cId="1622581519" sldId="141169325"/>
        </pc:sldMkLst>
      </pc:sldChg>
      <pc:sldChg chg="addSp modSp mod">
        <pc:chgData name="Simon Beevers" userId="22d9a08a-520d-4741-9c59-9014868513b2" providerId="ADAL" clId="{CE82D328-2012-3747-8C60-1B4675D293BA}" dt="2022-09-16T14:35:56.601" v="8" actId="1076"/>
        <pc:sldMkLst>
          <pc:docMk/>
          <pc:sldMk cId="608836976" sldId="2147375169"/>
        </pc:sldMkLst>
        <pc:spChg chg="mod">
          <ac:chgData name="Simon Beevers" userId="22d9a08a-520d-4741-9c59-9014868513b2" providerId="ADAL" clId="{CE82D328-2012-3747-8C60-1B4675D293BA}" dt="2022-09-16T14:35:42.080" v="1" actId="20577"/>
          <ac:spMkLst>
            <pc:docMk/>
            <pc:sldMk cId="608836976" sldId="2147375169"/>
            <ac:spMk id="2" creationId="{EFD9E182-F284-6E4C-E72E-4AE6F1DA0BF1}"/>
          </ac:spMkLst>
        </pc:spChg>
        <pc:spChg chg="add mod">
          <ac:chgData name="Simon Beevers" userId="22d9a08a-520d-4741-9c59-9014868513b2" providerId="ADAL" clId="{CE82D328-2012-3747-8C60-1B4675D293BA}" dt="2022-09-16T14:35:56.601" v="8" actId="1076"/>
          <ac:spMkLst>
            <pc:docMk/>
            <pc:sldMk cId="608836976" sldId="2147375169"/>
            <ac:spMk id="4" creationId="{4DB85174-EB40-37FA-EEA0-BA721B3AA290}"/>
          </ac:spMkLst>
        </pc:spChg>
      </pc:sldChg>
    </pc:docChg>
  </pc:docChgLst>
  <pc:docChgLst>
    <pc:chgData name="Simon Beevers" userId="22d9a08a-520d-4741-9c59-9014868513b2" providerId="ADAL" clId="{C905FD59-F4E1-4F44-AF12-C7AB1B2D136C}"/>
    <pc:docChg chg="custSel modSld">
      <pc:chgData name="Simon Beevers" userId="22d9a08a-520d-4741-9c59-9014868513b2" providerId="ADAL" clId="{C905FD59-F4E1-4F44-AF12-C7AB1B2D136C}" dt="2022-05-03T12:05:41.099" v="13" actId="20577"/>
      <pc:docMkLst>
        <pc:docMk/>
      </pc:docMkLst>
      <pc:sldChg chg="addSp delSp modSp mod">
        <pc:chgData name="Simon Beevers" userId="22d9a08a-520d-4741-9c59-9014868513b2" providerId="ADAL" clId="{C905FD59-F4E1-4F44-AF12-C7AB1B2D136C}" dt="2022-05-03T12:05:41.099" v="13" actId="20577"/>
        <pc:sldMkLst>
          <pc:docMk/>
          <pc:sldMk cId="2240014268" sldId="2147374993"/>
        </pc:sldMkLst>
        <pc:spChg chg="mod">
          <ac:chgData name="Simon Beevers" userId="22d9a08a-520d-4741-9c59-9014868513b2" providerId="ADAL" clId="{C905FD59-F4E1-4F44-AF12-C7AB1B2D136C}" dt="2022-05-03T12:05:41.099" v="13" actId="20577"/>
          <ac:spMkLst>
            <pc:docMk/>
            <pc:sldMk cId="2240014268" sldId="2147374993"/>
            <ac:spMk id="7" creationId="{1D58D4CE-8180-4BC6-B52E-4018EC26D28C}"/>
          </ac:spMkLst>
        </pc:spChg>
        <pc:picChg chg="add del mod">
          <ac:chgData name="Simon Beevers" userId="22d9a08a-520d-4741-9c59-9014868513b2" providerId="ADAL" clId="{C905FD59-F4E1-4F44-AF12-C7AB1B2D136C}" dt="2022-05-03T12:05:05.909" v="2" actId="478"/>
          <ac:picMkLst>
            <pc:docMk/>
            <pc:sldMk cId="2240014268" sldId="2147374993"/>
            <ac:picMk id="2" creationId="{684DCAE3-4280-F460-3394-0F0C125CFF65}"/>
          </ac:picMkLst>
        </pc:picChg>
        <pc:picChg chg="add del mod">
          <ac:chgData name="Simon Beevers" userId="22d9a08a-520d-4741-9c59-9014868513b2" providerId="ADAL" clId="{C905FD59-F4E1-4F44-AF12-C7AB1B2D136C}" dt="2022-05-03T12:05:14.019" v="4" actId="478"/>
          <ac:picMkLst>
            <pc:docMk/>
            <pc:sldMk cId="2240014268" sldId="2147374993"/>
            <ac:picMk id="3" creationId="{3EAAA390-B349-5DF4-F919-1A12966B95E4}"/>
          </ac:picMkLst>
        </pc:picChg>
        <pc:picChg chg="add del mod">
          <ac:chgData name="Simon Beevers" userId="22d9a08a-520d-4741-9c59-9014868513b2" providerId="ADAL" clId="{C905FD59-F4E1-4F44-AF12-C7AB1B2D136C}" dt="2022-05-03T12:05:18.902" v="6" actId="478"/>
          <ac:picMkLst>
            <pc:docMk/>
            <pc:sldMk cId="2240014268" sldId="2147374993"/>
            <ac:picMk id="8" creationId="{25604C59-15D9-6CA6-9ECA-CBCA681BE1AB}"/>
          </ac:picMkLst>
        </pc:picChg>
        <pc:picChg chg="del">
          <ac:chgData name="Simon Beevers" userId="22d9a08a-520d-4741-9c59-9014868513b2" providerId="ADAL" clId="{C905FD59-F4E1-4F44-AF12-C7AB1B2D136C}" dt="2022-05-03T12:04:41.074" v="0" actId="478"/>
          <ac:picMkLst>
            <pc:docMk/>
            <pc:sldMk cId="2240014268" sldId="2147374993"/>
            <ac:picMk id="9" creationId="{38E94C2F-CA82-F940-92C6-B646D189FB3D}"/>
          </ac:picMkLst>
        </pc:picChg>
        <pc:picChg chg="add mod">
          <ac:chgData name="Simon Beevers" userId="22d9a08a-520d-4741-9c59-9014868513b2" providerId="ADAL" clId="{C905FD59-F4E1-4F44-AF12-C7AB1B2D136C}" dt="2022-05-03T12:05:35.518" v="10" actId="1076"/>
          <ac:picMkLst>
            <pc:docMk/>
            <pc:sldMk cId="2240014268" sldId="2147374993"/>
            <ac:picMk id="10" creationId="{0C451321-8599-5CB0-97D2-837C24402F9A}"/>
          </ac:picMkLst>
        </pc:picChg>
      </pc:sldChg>
    </pc:docChg>
  </pc:docChgLst>
  <pc:docChgLst>
    <pc:chgData name="Simon Beevers" userId="22d9a08a-520d-4741-9c59-9014868513b2" providerId="ADAL" clId="{E86B0A1C-C089-514D-947F-2CE1441F4F5A}"/>
    <pc:docChg chg="undo custSel addSld modSld sldOrd">
      <pc:chgData name="Simon Beevers" userId="22d9a08a-520d-4741-9c59-9014868513b2" providerId="ADAL" clId="{E86B0A1C-C089-514D-947F-2CE1441F4F5A}" dt="2022-08-23T10:15:29.654" v="1145" actId="729"/>
      <pc:docMkLst>
        <pc:docMk/>
      </pc:docMkLst>
      <pc:sldChg chg="ord">
        <pc:chgData name="Simon Beevers" userId="22d9a08a-520d-4741-9c59-9014868513b2" providerId="ADAL" clId="{E86B0A1C-C089-514D-947F-2CE1441F4F5A}" dt="2022-08-23T10:12:45.204" v="1081" actId="20578"/>
        <pc:sldMkLst>
          <pc:docMk/>
          <pc:sldMk cId="3742648321" sldId="1550"/>
        </pc:sldMkLst>
      </pc:sldChg>
      <pc:sldChg chg="ord">
        <pc:chgData name="Simon Beevers" userId="22d9a08a-520d-4741-9c59-9014868513b2" providerId="ADAL" clId="{E86B0A1C-C089-514D-947F-2CE1441F4F5A}" dt="2022-08-23T10:11:56.105" v="1080" actId="20578"/>
        <pc:sldMkLst>
          <pc:docMk/>
          <pc:sldMk cId="1282450383" sldId="1600"/>
        </pc:sldMkLst>
      </pc:sldChg>
      <pc:sldChg chg="mod modShow">
        <pc:chgData name="Simon Beevers" userId="22d9a08a-520d-4741-9c59-9014868513b2" providerId="ADAL" clId="{E86B0A1C-C089-514D-947F-2CE1441F4F5A}" dt="2022-08-23T10:15:29.654" v="1145" actId="729"/>
        <pc:sldMkLst>
          <pc:docMk/>
          <pc:sldMk cId="1752850214" sldId="141169049"/>
        </pc:sldMkLst>
      </pc:sldChg>
      <pc:sldChg chg="ord modNotesTx">
        <pc:chgData name="Simon Beevers" userId="22d9a08a-520d-4741-9c59-9014868513b2" providerId="ADAL" clId="{E86B0A1C-C089-514D-947F-2CE1441F4F5A}" dt="2022-08-23T10:14:53.056" v="1143" actId="20578"/>
        <pc:sldMkLst>
          <pc:docMk/>
          <pc:sldMk cId="583539436" sldId="141169307"/>
        </pc:sldMkLst>
      </pc:sldChg>
      <pc:sldChg chg="ord modNotesTx">
        <pc:chgData name="Simon Beevers" userId="22d9a08a-520d-4741-9c59-9014868513b2" providerId="ADAL" clId="{E86B0A1C-C089-514D-947F-2CE1441F4F5A}" dt="2022-08-23T10:11:40.730" v="1079" actId="20577"/>
        <pc:sldMkLst>
          <pc:docMk/>
          <pc:sldMk cId="766173869" sldId="141169314"/>
        </pc:sldMkLst>
      </pc:sldChg>
      <pc:sldChg chg="ord">
        <pc:chgData name="Simon Beevers" userId="22d9a08a-520d-4741-9c59-9014868513b2" providerId="ADAL" clId="{E86B0A1C-C089-514D-947F-2CE1441F4F5A}" dt="2022-08-23T10:09:20.659" v="657" actId="20578"/>
        <pc:sldMkLst>
          <pc:docMk/>
          <pc:sldMk cId="1622581519" sldId="141169325"/>
        </pc:sldMkLst>
      </pc:sldChg>
      <pc:sldChg chg="modSp add mod">
        <pc:chgData name="Simon Beevers" userId="22d9a08a-520d-4741-9c59-9014868513b2" providerId="ADAL" clId="{E86B0A1C-C089-514D-947F-2CE1441F4F5A}" dt="2022-08-23T10:02:23.664" v="185" actId="20577"/>
        <pc:sldMkLst>
          <pc:docMk/>
          <pc:sldMk cId="1429737059" sldId="2147309363"/>
        </pc:sldMkLst>
        <pc:spChg chg="mod">
          <ac:chgData name="Simon Beevers" userId="22d9a08a-520d-4741-9c59-9014868513b2" providerId="ADAL" clId="{E86B0A1C-C089-514D-947F-2CE1441F4F5A}" dt="2022-08-23T10:02:23.664" v="185" actId="20577"/>
          <ac:spMkLst>
            <pc:docMk/>
            <pc:sldMk cId="1429737059" sldId="2147309363"/>
            <ac:spMk id="10" creationId="{AEB214DB-B491-DC42-BFC2-B50C1EEDA92D}"/>
          </ac:spMkLst>
        </pc:spChg>
      </pc:sldChg>
      <pc:sldChg chg="ord">
        <pc:chgData name="Simon Beevers" userId="22d9a08a-520d-4741-9c59-9014868513b2" providerId="ADAL" clId="{E86B0A1C-C089-514D-947F-2CE1441F4F5A}" dt="2022-08-23T10:14:59.961" v="1144" actId="20578"/>
        <pc:sldMkLst>
          <pc:docMk/>
          <pc:sldMk cId="3307297333" sldId="2147309370"/>
        </pc:sldMkLst>
      </pc:sldChg>
      <pc:sldChg chg="addSp delSp modSp mod">
        <pc:chgData name="Simon Beevers" userId="22d9a08a-520d-4741-9c59-9014868513b2" providerId="ADAL" clId="{E86B0A1C-C089-514D-947F-2CE1441F4F5A}" dt="2022-08-23T09:55:44.848" v="39" actId="20577"/>
        <pc:sldMkLst>
          <pc:docMk/>
          <pc:sldMk cId="2240014268" sldId="2147374993"/>
        </pc:sldMkLst>
        <pc:spChg chg="mod">
          <ac:chgData name="Simon Beevers" userId="22d9a08a-520d-4741-9c59-9014868513b2" providerId="ADAL" clId="{E86B0A1C-C089-514D-947F-2CE1441F4F5A}" dt="2022-08-23T09:55:44.848" v="39" actId="20577"/>
          <ac:spMkLst>
            <pc:docMk/>
            <pc:sldMk cId="2240014268" sldId="2147374993"/>
            <ac:spMk id="4" creationId="{EE17F6BD-769B-4D71-AD19-3C854034B62A}"/>
          </ac:spMkLst>
        </pc:spChg>
        <pc:spChg chg="mod">
          <ac:chgData name="Simon Beevers" userId="22d9a08a-520d-4741-9c59-9014868513b2" providerId="ADAL" clId="{E86B0A1C-C089-514D-947F-2CE1441F4F5A}" dt="2022-08-23T09:53:33.662" v="10" actId="20577"/>
          <ac:spMkLst>
            <pc:docMk/>
            <pc:sldMk cId="2240014268" sldId="2147374993"/>
            <ac:spMk id="7" creationId="{1D58D4CE-8180-4BC6-B52E-4018EC26D28C}"/>
          </ac:spMkLst>
        </pc:spChg>
        <pc:picChg chg="add mod modCrop">
          <ac:chgData name="Simon Beevers" userId="22d9a08a-520d-4741-9c59-9014868513b2" providerId="ADAL" clId="{E86B0A1C-C089-514D-947F-2CE1441F4F5A}" dt="2022-08-23T09:55:32.472" v="27" actId="1076"/>
          <ac:picMkLst>
            <pc:docMk/>
            <pc:sldMk cId="2240014268" sldId="2147374993"/>
            <ac:picMk id="2" creationId="{04B3FBC8-EA58-99F7-9F7C-913AD7186283}"/>
          </ac:picMkLst>
        </pc:picChg>
        <pc:picChg chg="add mod">
          <ac:chgData name="Simon Beevers" userId="22d9a08a-520d-4741-9c59-9014868513b2" providerId="ADAL" clId="{E86B0A1C-C089-514D-947F-2CE1441F4F5A}" dt="2022-08-23T09:55:24.988" v="26" actId="1076"/>
          <ac:picMkLst>
            <pc:docMk/>
            <pc:sldMk cId="2240014268" sldId="2147374993"/>
            <ac:picMk id="3" creationId="{A4D17699-A5C2-097E-AE60-3D7C5956B5B6}"/>
          </ac:picMkLst>
        </pc:picChg>
        <pc:picChg chg="del">
          <ac:chgData name="Simon Beevers" userId="22d9a08a-520d-4741-9c59-9014868513b2" providerId="ADAL" clId="{E86B0A1C-C089-514D-947F-2CE1441F4F5A}" dt="2022-08-23T09:53:25.449" v="0" actId="478"/>
          <ac:picMkLst>
            <pc:docMk/>
            <pc:sldMk cId="2240014268" sldId="2147374993"/>
            <ac:picMk id="10" creationId="{0C451321-8599-5CB0-97D2-837C24402F9A}"/>
          </ac:picMkLst>
        </pc:picChg>
      </pc:sldChg>
      <pc:sldChg chg="modNotesTx">
        <pc:chgData name="Simon Beevers" userId="22d9a08a-520d-4741-9c59-9014868513b2" providerId="ADAL" clId="{E86B0A1C-C089-514D-947F-2CE1441F4F5A}" dt="2022-08-23T10:09:02.127" v="656" actId="20577"/>
        <pc:sldMkLst>
          <pc:docMk/>
          <pc:sldMk cId="286749215" sldId="2147375052"/>
        </pc:sldMkLst>
      </pc:sldChg>
      <pc:sldChg chg="ord">
        <pc:chgData name="Simon Beevers" userId="22d9a08a-520d-4741-9c59-9014868513b2" providerId="ADAL" clId="{E86B0A1C-C089-514D-947F-2CE1441F4F5A}" dt="2022-08-23T10:14:37.656" v="1142" actId="20578"/>
        <pc:sldMkLst>
          <pc:docMk/>
          <pc:sldMk cId="4141546196" sldId="2147375056"/>
        </pc:sldMkLst>
      </pc:sldChg>
      <pc:sldChg chg="addSp delSp modSp add mod modNotesTx">
        <pc:chgData name="Simon Beevers" userId="22d9a08a-520d-4741-9c59-9014868513b2" providerId="ADAL" clId="{E86B0A1C-C089-514D-947F-2CE1441F4F5A}" dt="2022-08-23T10:06:46.711" v="217" actId="1076"/>
        <pc:sldMkLst>
          <pc:docMk/>
          <pc:sldMk cId="608836976" sldId="2147375169"/>
        </pc:sldMkLst>
        <pc:spChg chg="add mod">
          <ac:chgData name="Simon Beevers" userId="22d9a08a-520d-4741-9c59-9014868513b2" providerId="ADAL" clId="{E86B0A1C-C089-514D-947F-2CE1441F4F5A}" dt="2022-08-23T10:06:46.711" v="217" actId="1076"/>
          <ac:spMkLst>
            <pc:docMk/>
            <pc:sldMk cId="608836976" sldId="2147375169"/>
            <ac:spMk id="2" creationId="{EFD9E182-F284-6E4C-E72E-4AE6F1DA0BF1}"/>
          </ac:spMkLst>
        </pc:spChg>
        <pc:spChg chg="mod">
          <ac:chgData name="Simon Beevers" userId="22d9a08a-520d-4741-9c59-9014868513b2" providerId="ADAL" clId="{E86B0A1C-C089-514D-947F-2CE1441F4F5A}" dt="2022-08-23T10:06:46.711" v="217" actId="1076"/>
          <ac:spMkLst>
            <pc:docMk/>
            <pc:sldMk cId="608836976" sldId="2147375169"/>
            <ac:spMk id="3" creationId="{2D63F54B-C1FE-7545-9EA3-8E52D46B5BD8}"/>
          </ac:spMkLst>
        </pc:spChg>
        <pc:spChg chg="del">
          <ac:chgData name="Simon Beevers" userId="22d9a08a-520d-4741-9c59-9014868513b2" providerId="ADAL" clId="{E86B0A1C-C089-514D-947F-2CE1441F4F5A}" dt="2022-08-23T09:58:16.273" v="43" actId="478"/>
          <ac:spMkLst>
            <pc:docMk/>
            <pc:sldMk cId="608836976" sldId="2147375169"/>
            <ac:spMk id="10" creationId="{AEB214DB-B491-DC42-BFC2-B50C1EEDA92D}"/>
          </ac:spMkLst>
        </pc:spChg>
        <pc:picChg chg="del">
          <ac:chgData name="Simon Beevers" userId="22d9a08a-520d-4741-9c59-9014868513b2" providerId="ADAL" clId="{E86B0A1C-C089-514D-947F-2CE1441F4F5A}" dt="2022-08-23T09:58:14.937" v="42" actId="478"/>
          <ac:picMkLst>
            <pc:docMk/>
            <pc:sldMk cId="608836976" sldId="2147375169"/>
            <ac:picMk id="9" creationId="{E40C204F-560A-0C4A-98D6-1192F2BBA4E6}"/>
          </ac:picMkLst>
        </pc:picChg>
      </pc:sldChg>
    </pc:docChg>
  </pc:docChgLst>
  <pc:docChgLst>
    <pc:chgData name="Simon Beevers" userId="22d9a08a-520d-4741-9c59-9014868513b2" providerId="ADAL" clId="{2D179683-9FB4-CE4A-916C-FE51D714D8EB}"/>
    <pc:docChg chg="modSld">
      <pc:chgData name="Simon Beevers" userId="22d9a08a-520d-4741-9c59-9014868513b2" providerId="ADAL" clId="{2D179683-9FB4-CE4A-916C-FE51D714D8EB}" dt="2022-09-18T11:13:23.759" v="394" actId="20577"/>
      <pc:docMkLst>
        <pc:docMk/>
      </pc:docMkLst>
      <pc:sldChg chg="modNotesTx">
        <pc:chgData name="Simon Beevers" userId="22d9a08a-520d-4741-9c59-9014868513b2" providerId="ADAL" clId="{2D179683-9FB4-CE4A-916C-FE51D714D8EB}" dt="2022-09-18T11:10:24.272" v="161" actId="20577"/>
        <pc:sldMkLst>
          <pc:docMk/>
          <pc:sldMk cId="1282450383" sldId="1600"/>
        </pc:sldMkLst>
      </pc:sldChg>
      <pc:sldChg chg="modNotesTx">
        <pc:chgData name="Simon Beevers" userId="22d9a08a-520d-4741-9c59-9014868513b2" providerId="ADAL" clId="{2D179683-9FB4-CE4A-916C-FE51D714D8EB}" dt="2022-09-18T11:13:23.759" v="394" actId="20577"/>
        <pc:sldMkLst>
          <pc:docMk/>
          <pc:sldMk cId="1752850214" sldId="141169049"/>
        </pc:sldMkLst>
      </pc:sldChg>
      <pc:sldChg chg="modNotesTx">
        <pc:chgData name="Simon Beevers" userId="22d9a08a-520d-4741-9c59-9014868513b2" providerId="ADAL" clId="{2D179683-9FB4-CE4A-916C-FE51D714D8EB}" dt="2022-09-18T11:12:32.529" v="346" actId="20577"/>
        <pc:sldMkLst>
          <pc:docMk/>
          <pc:sldMk cId="3307297333" sldId="214730937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E0A170-468A-4CFA-8C54-C848CE402E8A}"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D63F842D-4054-4E1E-88E4-02A72D787321}">
      <dgm:prSet phldrT="[Text]"/>
      <dgm:spPr/>
      <dgm:t>
        <a:bodyPr/>
        <a:lstStyle/>
        <a:p>
          <a:r>
            <a:rPr lang="en-US"/>
            <a:t> </a:t>
          </a:r>
        </a:p>
      </dgm:t>
    </dgm:pt>
    <dgm:pt modelId="{5286F862-B508-45EA-901B-DC1772D312BF}" type="parTrans" cxnId="{B32C7E6A-ED40-4772-9945-5D0639CDA953}">
      <dgm:prSet/>
      <dgm:spPr/>
      <dgm:t>
        <a:bodyPr/>
        <a:lstStyle/>
        <a:p>
          <a:endParaRPr lang="en-US"/>
        </a:p>
      </dgm:t>
    </dgm:pt>
    <dgm:pt modelId="{DD206EF9-573B-443E-BD65-6896020BB7EC}" type="sibTrans" cxnId="{B32C7E6A-ED40-4772-9945-5D0639CDA953}">
      <dgm:prSet/>
      <dgm:spPr/>
      <dgm:t>
        <a:bodyPr/>
        <a:lstStyle/>
        <a:p>
          <a:endParaRPr lang="en-US"/>
        </a:p>
      </dgm:t>
    </dgm:pt>
    <dgm:pt modelId="{F7B0963D-A827-4CE0-8912-26728B9AEB16}">
      <dgm:prSet phldrT="[Text]"/>
      <dgm:spPr/>
      <dgm:t>
        <a:bodyPr/>
        <a:lstStyle/>
        <a:p>
          <a:r>
            <a:rPr lang="en-US"/>
            <a:t> </a:t>
          </a:r>
        </a:p>
      </dgm:t>
    </dgm:pt>
    <dgm:pt modelId="{3DA3582E-F6A1-42E7-BD39-019DB37D3034}" type="parTrans" cxnId="{203454E2-B690-4073-A168-348CB0C9288B}">
      <dgm:prSet/>
      <dgm:spPr/>
      <dgm:t>
        <a:bodyPr/>
        <a:lstStyle/>
        <a:p>
          <a:endParaRPr lang="en-US"/>
        </a:p>
      </dgm:t>
    </dgm:pt>
    <dgm:pt modelId="{C931A8D6-E1AC-45A3-9272-67E0DA5A49B2}" type="sibTrans" cxnId="{203454E2-B690-4073-A168-348CB0C9288B}">
      <dgm:prSet/>
      <dgm:spPr/>
      <dgm:t>
        <a:bodyPr/>
        <a:lstStyle/>
        <a:p>
          <a:endParaRPr lang="en-US"/>
        </a:p>
      </dgm:t>
    </dgm:pt>
    <dgm:pt modelId="{B37158C5-EED2-4F69-A578-54F051D1E609}">
      <dgm:prSet phldrT="[Text]"/>
      <dgm:spPr/>
      <dgm:t>
        <a:bodyPr/>
        <a:lstStyle/>
        <a:p>
          <a:r>
            <a:rPr lang="en-US"/>
            <a:t> </a:t>
          </a:r>
        </a:p>
      </dgm:t>
    </dgm:pt>
    <dgm:pt modelId="{8B8B20BC-5BB6-4DF5-8E60-0D7E26C5945B}" type="parTrans" cxnId="{5FE49FAD-19AB-4A6C-BA62-E1F7823D464B}">
      <dgm:prSet/>
      <dgm:spPr/>
      <dgm:t>
        <a:bodyPr/>
        <a:lstStyle/>
        <a:p>
          <a:endParaRPr lang="en-US"/>
        </a:p>
      </dgm:t>
    </dgm:pt>
    <dgm:pt modelId="{299A66BD-4EEE-41C5-8E0E-E265ECD9FE8F}" type="sibTrans" cxnId="{5FE49FAD-19AB-4A6C-BA62-E1F7823D464B}">
      <dgm:prSet/>
      <dgm:spPr/>
      <dgm:t>
        <a:bodyPr/>
        <a:lstStyle/>
        <a:p>
          <a:endParaRPr lang="en-US"/>
        </a:p>
      </dgm:t>
    </dgm:pt>
    <dgm:pt modelId="{2876190E-E978-46C8-8A76-2E2F49C5162F}">
      <dgm:prSet phldrT="[Text]"/>
      <dgm:spPr/>
      <dgm:t>
        <a:bodyPr/>
        <a:lstStyle/>
        <a:p>
          <a:r>
            <a:rPr lang="en-US"/>
            <a:t> </a:t>
          </a:r>
        </a:p>
      </dgm:t>
    </dgm:pt>
    <dgm:pt modelId="{830BBED0-12BC-4ED6-9E61-692841AFD162}" type="parTrans" cxnId="{6B1843D1-3844-4484-80E2-2E6CA2FF6A0C}">
      <dgm:prSet/>
      <dgm:spPr/>
      <dgm:t>
        <a:bodyPr/>
        <a:lstStyle/>
        <a:p>
          <a:endParaRPr lang="en-US"/>
        </a:p>
      </dgm:t>
    </dgm:pt>
    <dgm:pt modelId="{23A8CF34-880D-4D9C-93BA-2AC7F0EC344D}" type="sibTrans" cxnId="{6B1843D1-3844-4484-80E2-2E6CA2FF6A0C}">
      <dgm:prSet/>
      <dgm:spPr/>
      <dgm:t>
        <a:bodyPr/>
        <a:lstStyle/>
        <a:p>
          <a:endParaRPr lang="en-US"/>
        </a:p>
      </dgm:t>
    </dgm:pt>
    <dgm:pt modelId="{25AA6824-D752-43B8-B8B3-F3229B067B55}">
      <dgm:prSet phldrT="[Text]"/>
      <dgm:spPr/>
      <dgm:t>
        <a:bodyPr/>
        <a:lstStyle/>
        <a:p>
          <a:r>
            <a:rPr lang="en-US"/>
            <a:t> </a:t>
          </a:r>
        </a:p>
      </dgm:t>
    </dgm:pt>
    <dgm:pt modelId="{E4700F30-EE4B-4DD1-8A5B-B53565D62A83}" type="parTrans" cxnId="{4A40D43F-FBE4-4E29-AF7F-3159001B2772}">
      <dgm:prSet/>
      <dgm:spPr/>
      <dgm:t>
        <a:bodyPr/>
        <a:lstStyle/>
        <a:p>
          <a:endParaRPr lang="en-US"/>
        </a:p>
      </dgm:t>
    </dgm:pt>
    <dgm:pt modelId="{B7043C2C-D888-41DE-A362-24CDEB092501}" type="sibTrans" cxnId="{4A40D43F-FBE4-4E29-AF7F-3159001B2772}">
      <dgm:prSet/>
      <dgm:spPr/>
      <dgm:t>
        <a:bodyPr/>
        <a:lstStyle/>
        <a:p>
          <a:endParaRPr lang="en-US"/>
        </a:p>
      </dgm:t>
    </dgm:pt>
    <dgm:pt modelId="{5D98F1A1-9410-40A4-9492-4E4A42DF750C}" type="pres">
      <dgm:prSet presAssocID="{97E0A170-468A-4CFA-8C54-C848CE402E8A}" presName="cycle" presStyleCnt="0">
        <dgm:presLayoutVars>
          <dgm:dir/>
          <dgm:resizeHandles val="exact"/>
        </dgm:presLayoutVars>
      </dgm:prSet>
      <dgm:spPr/>
    </dgm:pt>
    <dgm:pt modelId="{EB163C40-022A-4417-94F3-821ECF5439D6}" type="pres">
      <dgm:prSet presAssocID="{D63F842D-4054-4E1E-88E4-02A72D787321}" presName="dummy" presStyleCnt="0"/>
      <dgm:spPr/>
    </dgm:pt>
    <dgm:pt modelId="{9E7ED860-A46B-40CA-9BF0-5641E7DD2DCB}" type="pres">
      <dgm:prSet presAssocID="{D63F842D-4054-4E1E-88E4-02A72D787321}" presName="node" presStyleLbl="revTx" presStyleIdx="0" presStyleCnt="5">
        <dgm:presLayoutVars>
          <dgm:bulletEnabled val="1"/>
        </dgm:presLayoutVars>
      </dgm:prSet>
      <dgm:spPr/>
    </dgm:pt>
    <dgm:pt modelId="{0594B1D8-9DAC-4630-9B85-D45E4B52B635}" type="pres">
      <dgm:prSet presAssocID="{DD206EF9-573B-443E-BD65-6896020BB7EC}" presName="sibTrans" presStyleLbl="node1" presStyleIdx="0" presStyleCnt="5" custAng="2796386" custLinFactNeighborX="3492" custLinFactNeighborY="-7499"/>
      <dgm:spPr/>
    </dgm:pt>
    <dgm:pt modelId="{03DF3ECC-2B8E-405E-B34D-4FD72F809177}" type="pres">
      <dgm:prSet presAssocID="{F7B0963D-A827-4CE0-8912-26728B9AEB16}" presName="dummy" presStyleCnt="0"/>
      <dgm:spPr/>
    </dgm:pt>
    <dgm:pt modelId="{6585F383-F243-48B2-94EB-414931E86D56}" type="pres">
      <dgm:prSet presAssocID="{F7B0963D-A827-4CE0-8912-26728B9AEB16}" presName="node" presStyleLbl="revTx" presStyleIdx="1" presStyleCnt="5">
        <dgm:presLayoutVars>
          <dgm:bulletEnabled val="1"/>
        </dgm:presLayoutVars>
      </dgm:prSet>
      <dgm:spPr/>
    </dgm:pt>
    <dgm:pt modelId="{2ED3FCA8-787D-46F7-81AD-1D1F0EA87D84}" type="pres">
      <dgm:prSet presAssocID="{C931A8D6-E1AC-45A3-9272-67E0DA5A49B2}" presName="sibTrans" presStyleLbl="node1" presStyleIdx="1" presStyleCnt="5" custAng="2896293" custLinFactNeighborX="-2190" custLinFactNeighborY="-2577"/>
      <dgm:spPr/>
    </dgm:pt>
    <dgm:pt modelId="{92E65EC6-A530-4A54-9360-477D7941159D}" type="pres">
      <dgm:prSet presAssocID="{B37158C5-EED2-4F69-A578-54F051D1E609}" presName="dummy" presStyleCnt="0"/>
      <dgm:spPr/>
    </dgm:pt>
    <dgm:pt modelId="{2F6B6DD1-A95B-4123-9B93-E8FCBF32C44D}" type="pres">
      <dgm:prSet presAssocID="{B37158C5-EED2-4F69-A578-54F051D1E609}" presName="node" presStyleLbl="revTx" presStyleIdx="2" presStyleCnt="5">
        <dgm:presLayoutVars>
          <dgm:bulletEnabled val="1"/>
        </dgm:presLayoutVars>
      </dgm:prSet>
      <dgm:spPr/>
    </dgm:pt>
    <dgm:pt modelId="{C56C09EE-DCC7-4897-9115-EDF3C7C40BF7}" type="pres">
      <dgm:prSet presAssocID="{299A66BD-4EEE-41C5-8E0E-E265ECD9FE8F}" presName="sibTrans" presStyleLbl="node1" presStyleIdx="2" presStyleCnt="5" custAng="3326190"/>
      <dgm:spPr/>
    </dgm:pt>
    <dgm:pt modelId="{2B9B8280-1914-4A5C-BA65-8C4E2F259048}" type="pres">
      <dgm:prSet presAssocID="{2876190E-E978-46C8-8A76-2E2F49C5162F}" presName="dummy" presStyleCnt="0"/>
      <dgm:spPr/>
    </dgm:pt>
    <dgm:pt modelId="{298FA661-A61C-4899-8918-8E47B7B98596}" type="pres">
      <dgm:prSet presAssocID="{2876190E-E978-46C8-8A76-2E2F49C5162F}" presName="node" presStyleLbl="revTx" presStyleIdx="3" presStyleCnt="5">
        <dgm:presLayoutVars>
          <dgm:bulletEnabled val="1"/>
        </dgm:presLayoutVars>
      </dgm:prSet>
      <dgm:spPr/>
    </dgm:pt>
    <dgm:pt modelId="{6EA2340A-C5D2-433E-ACA2-BF567707B146}" type="pres">
      <dgm:prSet presAssocID="{23A8CF34-880D-4D9C-93BA-2AC7F0EC344D}" presName="sibTrans" presStyleLbl="node1" presStyleIdx="3" presStyleCnt="5" custAng="3083802" custLinFactNeighborX="1390" custLinFactNeighborY="-190"/>
      <dgm:spPr/>
    </dgm:pt>
    <dgm:pt modelId="{C5026187-57F7-4FD2-8C9C-D0BBA1D3A5B6}" type="pres">
      <dgm:prSet presAssocID="{25AA6824-D752-43B8-B8B3-F3229B067B55}" presName="dummy" presStyleCnt="0"/>
      <dgm:spPr/>
    </dgm:pt>
    <dgm:pt modelId="{8B1B4AC8-BBA0-4373-A852-126F6322572D}" type="pres">
      <dgm:prSet presAssocID="{25AA6824-D752-43B8-B8B3-F3229B067B55}" presName="node" presStyleLbl="revTx" presStyleIdx="4" presStyleCnt="5">
        <dgm:presLayoutVars>
          <dgm:bulletEnabled val="1"/>
        </dgm:presLayoutVars>
      </dgm:prSet>
      <dgm:spPr/>
    </dgm:pt>
    <dgm:pt modelId="{9ECF8405-68A0-461A-9831-6D70B4E8EEA0}" type="pres">
      <dgm:prSet presAssocID="{B7043C2C-D888-41DE-A362-24CDEB092501}" presName="sibTrans" presStyleLbl="node1" presStyleIdx="4" presStyleCnt="5" custAng="3323014" custScaleY="102439"/>
      <dgm:spPr/>
    </dgm:pt>
  </dgm:ptLst>
  <dgm:cxnLst>
    <dgm:cxn modelId="{62B2E611-9726-4022-AC42-1A1A302B948E}" type="presOf" srcId="{C931A8D6-E1AC-45A3-9272-67E0DA5A49B2}" destId="{2ED3FCA8-787D-46F7-81AD-1D1F0EA87D84}" srcOrd="0" destOrd="0" presId="urn:microsoft.com/office/officeart/2005/8/layout/cycle1"/>
    <dgm:cxn modelId="{8540001F-C54E-4013-9194-BDB9BCC366FC}" type="presOf" srcId="{97E0A170-468A-4CFA-8C54-C848CE402E8A}" destId="{5D98F1A1-9410-40A4-9492-4E4A42DF750C}" srcOrd="0" destOrd="0" presId="urn:microsoft.com/office/officeart/2005/8/layout/cycle1"/>
    <dgm:cxn modelId="{92F5FC2D-1A48-489F-A728-4963184B98B4}" type="presOf" srcId="{25AA6824-D752-43B8-B8B3-F3229B067B55}" destId="{8B1B4AC8-BBA0-4373-A852-126F6322572D}" srcOrd="0" destOrd="0" presId="urn:microsoft.com/office/officeart/2005/8/layout/cycle1"/>
    <dgm:cxn modelId="{4A40D43F-FBE4-4E29-AF7F-3159001B2772}" srcId="{97E0A170-468A-4CFA-8C54-C848CE402E8A}" destId="{25AA6824-D752-43B8-B8B3-F3229B067B55}" srcOrd="4" destOrd="0" parTransId="{E4700F30-EE4B-4DD1-8A5B-B53565D62A83}" sibTransId="{B7043C2C-D888-41DE-A362-24CDEB092501}"/>
    <dgm:cxn modelId="{94125643-56AE-4149-8F55-FA524A81ED59}" type="presOf" srcId="{B7043C2C-D888-41DE-A362-24CDEB092501}" destId="{9ECF8405-68A0-461A-9831-6D70B4E8EEA0}" srcOrd="0" destOrd="0" presId="urn:microsoft.com/office/officeart/2005/8/layout/cycle1"/>
    <dgm:cxn modelId="{B32C7E6A-ED40-4772-9945-5D0639CDA953}" srcId="{97E0A170-468A-4CFA-8C54-C848CE402E8A}" destId="{D63F842D-4054-4E1E-88E4-02A72D787321}" srcOrd="0" destOrd="0" parTransId="{5286F862-B508-45EA-901B-DC1772D312BF}" sibTransId="{DD206EF9-573B-443E-BD65-6896020BB7EC}"/>
    <dgm:cxn modelId="{5616CA89-43B0-49E6-A09B-7BB3D8BDAE29}" type="presOf" srcId="{F7B0963D-A827-4CE0-8912-26728B9AEB16}" destId="{6585F383-F243-48B2-94EB-414931E86D56}" srcOrd="0" destOrd="0" presId="urn:microsoft.com/office/officeart/2005/8/layout/cycle1"/>
    <dgm:cxn modelId="{BB10FF97-18FD-4C87-8E0A-724A487DD508}" type="presOf" srcId="{D63F842D-4054-4E1E-88E4-02A72D787321}" destId="{9E7ED860-A46B-40CA-9BF0-5641E7DD2DCB}" srcOrd="0" destOrd="0" presId="urn:microsoft.com/office/officeart/2005/8/layout/cycle1"/>
    <dgm:cxn modelId="{5FE49FAD-19AB-4A6C-BA62-E1F7823D464B}" srcId="{97E0A170-468A-4CFA-8C54-C848CE402E8A}" destId="{B37158C5-EED2-4F69-A578-54F051D1E609}" srcOrd="2" destOrd="0" parTransId="{8B8B20BC-5BB6-4DF5-8E60-0D7E26C5945B}" sibTransId="{299A66BD-4EEE-41C5-8E0E-E265ECD9FE8F}"/>
    <dgm:cxn modelId="{CA7062B3-3B84-4B7B-964C-0122F3F3A0C5}" type="presOf" srcId="{2876190E-E978-46C8-8A76-2E2F49C5162F}" destId="{298FA661-A61C-4899-8918-8E47B7B98596}" srcOrd="0" destOrd="0" presId="urn:microsoft.com/office/officeart/2005/8/layout/cycle1"/>
    <dgm:cxn modelId="{6B1843D1-3844-4484-80E2-2E6CA2FF6A0C}" srcId="{97E0A170-468A-4CFA-8C54-C848CE402E8A}" destId="{2876190E-E978-46C8-8A76-2E2F49C5162F}" srcOrd="3" destOrd="0" parTransId="{830BBED0-12BC-4ED6-9E61-692841AFD162}" sibTransId="{23A8CF34-880D-4D9C-93BA-2AC7F0EC344D}"/>
    <dgm:cxn modelId="{203454E2-B690-4073-A168-348CB0C9288B}" srcId="{97E0A170-468A-4CFA-8C54-C848CE402E8A}" destId="{F7B0963D-A827-4CE0-8912-26728B9AEB16}" srcOrd="1" destOrd="0" parTransId="{3DA3582E-F6A1-42E7-BD39-019DB37D3034}" sibTransId="{C931A8D6-E1AC-45A3-9272-67E0DA5A49B2}"/>
    <dgm:cxn modelId="{AD2663E8-126C-468F-AD41-EBBCC959EB54}" type="presOf" srcId="{DD206EF9-573B-443E-BD65-6896020BB7EC}" destId="{0594B1D8-9DAC-4630-9B85-D45E4B52B635}" srcOrd="0" destOrd="0" presId="urn:microsoft.com/office/officeart/2005/8/layout/cycle1"/>
    <dgm:cxn modelId="{24AA41EE-E990-457C-AD0B-325020A49AA4}" type="presOf" srcId="{23A8CF34-880D-4D9C-93BA-2AC7F0EC344D}" destId="{6EA2340A-C5D2-433E-ACA2-BF567707B146}" srcOrd="0" destOrd="0" presId="urn:microsoft.com/office/officeart/2005/8/layout/cycle1"/>
    <dgm:cxn modelId="{A28DE9FC-EA65-47B5-BC51-3D8AEABDE4CC}" type="presOf" srcId="{299A66BD-4EEE-41C5-8E0E-E265ECD9FE8F}" destId="{C56C09EE-DCC7-4897-9115-EDF3C7C40BF7}" srcOrd="0" destOrd="0" presId="urn:microsoft.com/office/officeart/2005/8/layout/cycle1"/>
    <dgm:cxn modelId="{6F6DE3FD-99A8-480C-BC5C-15418D92F16F}" type="presOf" srcId="{B37158C5-EED2-4F69-A578-54F051D1E609}" destId="{2F6B6DD1-A95B-4123-9B93-E8FCBF32C44D}" srcOrd="0" destOrd="0" presId="urn:microsoft.com/office/officeart/2005/8/layout/cycle1"/>
    <dgm:cxn modelId="{1FEB05F7-C9BF-4960-99E3-275DADDFC69E}" type="presParOf" srcId="{5D98F1A1-9410-40A4-9492-4E4A42DF750C}" destId="{EB163C40-022A-4417-94F3-821ECF5439D6}" srcOrd="0" destOrd="0" presId="urn:microsoft.com/office/officeart/2005/8/layout/cycle1"/>
    <dgm:cxn modelId="{497B284B-29A1-4C4C-9939-7BC2EFBCC723}" type="presParOf" srcId="{5D98F1A1-9410-40A4-9492-4E4A42DF750C}" destId="{9E7ED860-A46B-40CA-9BF0-5641E7DD2DCB}" srcOrd="1" destOrd="0" presId="urn:microsoft.com/office/officeart/2005/8/layout/cycle1"/>
    <dgm:cxn modelId="{4344F4E3-2F94-46B8-9A77-B44F6F9C1FA9}" type="presParOf" srcId="{5D98F1A1-9410-40A4-9492-4E4A42DF750C}" destId="{0594B1D8-9DAC-4630-9B85-D45E4B52B635}" srcOrd="2" destOrd="0" presId="urn:microsoft.com/office/officeart/2005/8/layout/cycle1"/>
    <dgm:cxn modelId="{D64636D9-9647-4598-978D-FDBED7860A3C}" type="presParOf" srcId="{5D98F1A1-9410-40A4-9492-4E4A42DF750C}" destId="{03DF3ECC-2B8E-405E-B34D-4FD72F809177}" srcOrd="3" destOrd="0" presId="urn:microsoft.com/office/officeart/2005/8/layout/cycle1"/>
    <dgm:cxn modelId="{AEE0EBBD-C6E6-4BC6-8D0C-32979288E002}" type="presParOf" srcId="{5D98F1A1-9410-40A4-9492-4E4A42DF750C}" destId="{6585F383-F243-48B2-94EB-414931E86D56}" srcOrd="4" destOrd="0" presId="urn:microsoft.com/office/officeart/2005/8/layout/cycle1"/>
    <dgm:cxn modelId="{63EAF588-8017-441D-889F-7381E1D841F0}" type="presParOf" srcId="{5D98F1A1-9410-40A4-9492-4E4A42DF750C}" destId="{2ED3FCA8-787D-46F7-81AD-1D1F0EA87D84}" srcOrd="5" destOrd="0" presId="urn:microsoft.com/office/officeart/2005/8/layout/cycle1"/>
    <dgm:cxn modelId="{7D7F889E-466F-4FF8-B34B-392C93713D9D}" type="presParOf" srcId="{5D98F1A1-9410-40A4-9492-4E4A42DF750C}" destId="{92E65EC6-A530-4A54-9360-477D7941159D}" srcOrd="6" destOrd="0" presId="urn:microsoft.com/office/officeart/2005/8/layout/cycle1"/>
    <dgm:cxn modelId="{FF26F30B-AF8A-4457-A749-A499F5770B35}" type="presParOf" srcId="{5D98F1A1-9410-40A4-9492-4E4A42DF750C}" destId="{2F6B6DD1-A95B-4123-9B93-E8FCBF32C44D}" srcOrd="7" destOrd="0" presId="urn:microsoft.com/office/officeart/2005/8/layout/cycle1"/>
    <dgm:cxn modelId="{CC4C4E2B-24E4-4C3E-881A-B0D7224FB063}" type="presParOf" srcId="{5D98F1A1-9410-40A4-9492-4E4A42DF750C}" destId="{C56C09EE-DCC7-4897-9115-EDF3C7C40BF7}" srcOrd="8" destOrd="0" presId="urn:microsoft.com/office/officeart/2005/8/layout/cycle1"/>
    <dgm:cxn modelId="{93EDB919-E4D9-49C4-98A9-BBC7069A718D}" type="presParOf" srcId="{5D98F1A1-9410-40A4-9492-4E4A42DF750C}" destId="{2B9B8280-1914-4A5C-BA65-8C4E2F259048}" srcOrd="9" destOrd="0" presId="urn:microsoft.com/office/officeart/2005/8/layout/cycle1"/>
    <dgm:cxn modelId="{11D3BD7C-5020-427A-826F-F4151BEA48C6}" type="presParOf" srcId="{5D98F1A1-9410-40A4-9492-4E4A42DF750C}" destId="{298FA661-A61C-4899-8918-8E47B7B98596}" srcOrd="10" destOrd="0" presId="urn:microsoft.com/office/officeart/2005/8/layout/cycle1"/>
    <dgm:cxn modelId="{8CE1D2F1-DDA8-42E5-903E-A1BD54E3D717}" type="presParOf" srcId="{5D98F1A1-9410-40A4-9492-4E4A42DF750C}" destId="{6EA2340A-C5D2-433E-ACA2-BF567707B146}" srcOrd="11" destOrd="0" presId="urn:microsoft.com/office/officeart/2005/8/layout/cycle1"/>
    <dgm:cxn modelId="{05ABF46E-DAE4-43DF-AE88-9045801D782F}" type="presParOf" srcId="{5D98F1A1-9410-40A4-9492-4E4A42DF750C}" destId="{C5026187-57F7-4FD2-8C9C-D0BBA1D3A5B6}" srcOrd="12" destOrd="0" presId="urn:microsoft.com/office/officeart/2005/8/layout/cycle1"/>
    <dgm:cxn modelId="{F65F5BB1-CDA5-4A94-8C66-21F93AD6E527}" type="presParOf" srcId="{5D98F1A1-9410-40A4-9492-4E4A42DF750C}" destId="{8B1B4AC8-BBA0-4373-A852-126F6322572D}" srcOrd="13" destOrd="0" presId="urn:microsoft.com/office/officeart/2005/8/layout/cycle1"/>
    <dgm:cxn modelId="{047B6F75-C952-402F-B9F2-6275851ACA07}" type="presParOf" srcId="{5D98F1A1-9410-40A4-9492-4E4A42DF750C}" destId="{9ECF8405-68A0-461A-9831-6D70B4E8EEA0}"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7ED860-A46B-40CA-9BF0-5641E7DD2DCB}">
      <dsp:nvSpPr>
        <dsp:cNvPr id="0" name=""/>
        <dsp:cNvSpPr/>
      </dsp:nvSpPr>
      <dsp:spPr>
        <a:xfrm>
          <a:off x="2798534" y="128356"/>
          <a:ext cx="1091243" cy="1091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a:t> </a:t>
          </a:r>
        </a:p>
      </dsp:txBody>
      <dsp:txXfrm>
        <a:off x="2798534" y="128356"/>
        <a:ext cx="1091243" cy="1091243"/>
      </dsp:txXfrm>
    </dsp:sp>
    <dsp:sp modelId="{0594B1D8-9DAC-4630-9B85-D45E4B52B635}">
      <dsp:nvSpPr>
        <dsp:cNvPr id="0" name=""/>
        <dsp:cNvSpPr/>
      </dsp:nvSpPr>
      <dsp:spPr>
        <a:xfrm rot="2796386">
          <a:off x="370803" y="-210835"/>
          <a:ext cx="4096131" cy="4096131"/>
        </a:xfrm>
        <a:prstGeom prst="circularArrow">
          <a:avLst>
            <a:gd name="adj1" fmla="val 5195"/>
            <a:gd name="adj2" fmla="val 335535"/>
            <a:gd name="adj3" fmla="val 21294783"/>
            <a:gd name="adj4" fmla="val 19764888"/>
            <a:gd name="adj5" fmla="val 606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85F383-F243-48B2-94EB-414931E86D56}">
      <dsp:nvSpPr>
        <dsp:cNvPr id="0" name=""/>
        <dsp:cNvSpPr/>
      </dsp:nvSpPr>
      <dsp:spPr>
        <a:xfrm>
          <a:off x="3458794" y="2160428"/>
          <a:ext cx="1091243" cy="1091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a:t> </a:t>
          </a:r>
        </a:p>
      </dsp:txBody>
      <dsp:txXfrm>
        <a:off x="3458794" y="2160428"/>
        <a:ext cx="1091243" cy="1091243"/>
      </dsp:txXfrm>
    </dsp:sp>
    <dsp:sp modelId="{2ED3FCA8-787D-46F7-81AD-1D1F0EA87D84}">
      <dsp:nvSpPr>
        <dsp:cNvPr id="0" name=""/>
        <dsp:cNvSpPr/>
      </dsp:nvSpPr>
      <dsp:spPr>
        <a:xfrm rot="2896293">
          <a:off x="138061" y="-9223"/>
          <a:ext cx="4096131" cy="4096131"/>
        </a:xfrm>
        <a:prstGeom prst="circularArrow">
          <a:avLst>
            <a:gd name="adj1" fmla="val 5195"/>
            <a:gd name="adj2" fmla="val 335535"/>
            <a:gd name="adj3" fmla="val 4016296"/>
            <a:gd name="adj4" fmla="val 2251966"/>
            <a:gd name="adj5" fmla="val 606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6B6DD1-A95B-4123-9B93-E8FCBF32C44D}">
      <dsp:nvSpPr>
        <dsp:cNvPr id="0" name=""/>
        <dsp:cNvSpPr/>
      </dsp:nvSpPr>
      <dsp:spPr>
        <a:xfrm>
          <a:off x="1730210" y="3416318"/>
          <a:ext cx="1091243" cy="1091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a:t> </a:t>
          </a:r>
        </a:p>
      </dsp:txBody>
      <dsp:txXfrm>
        <a:off x="1730210" y="3416318"/>
        <a:ext cx="1091243" cy="1091243"/>
      </dsp:txXfrm>
    </dsp:sp>
    <dsp:sp modelId="{C56C09EE-DCC7-4897-9115-EDF3C7C40BF7}">
      <dsp:nvSpPr>
        <dsp:cNvPr id="0" name=""/>
        <dsp:cNvSpPr/>
      </dsp:nvSpPr>
      <dsp:spPr>
        <a:xfrm rot="3326190">
          <a:off x="227766" y="96333"/>
          <a:ext cx="4096131" cy="4096131"/>
        </a:xfrm>
        <a:prstGeom prst="circularArrow">
          <a:avLst>
            <a:gd name="adj1" fmla="val 5195"/>
            <a:gd name="adj2" fmla="val 335535"/>
            <a:gd name="adj3" fmla="val 8212500"/>
            <a:gd name="adj4" fmla="val 6448170"/>
            <a:gd name="adj5" fmla="val 606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8FA661-A61C-4899-8918-8E47B7B98596}">
      <dsp:nvSpPr>
        <dsp:cNvPr id="0" name=""/>
        <dsp:cNvSpPr/>
      </dsp:nvSpPr>
      <dsp:spPr>
        <a:xfrm>
          <a:off x="1626" y="2160428"/>
          <a:ext cx="1091243" cy="1091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a:t> </a:t>
          </a:r>
        </a:p>
      </dsp:txBody>
      <dsp:txXfrm>
        <a:off x="1626" y="2160428"/>
        <a:ext cx="1091243" cy="1091243"/>
      </dsp:txXfrm>
    </dsp:sp>
    <dsp:sp modelId="{6EA2340A-C5D2-433E-ACA2-BF567707B146}">
      <dsp:nvSpPr>
        <dsp:cNvPr id="0" name=""/>
        <dsp:cNvSpPr/>
      </dsp:nvSpPr>
      <dsp:spPr>
        <a:xfrm rot="3083802">
          <a:off x="284702" y="88551"/>
          <a:ext cx="4096131" cy="4096131"/>
        </a:xfrm>
        <a:prstGeom prst="circularArrow">
          <a:avLst>
            <a:gd name="adj1" fmla="val 5195"/>
            <a:gd name="adj2" fmla="val 335535"/>
            <a:gd name="adj3" fmla="val 12299577"/>
            <a:gd name="adj4" fmla="val 10769682"/>
            <a:gd name="adj5" fmla="val 606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1B4AC8-BBA0-4373-A852-126F6322572D}">
      <dsp:nvSpPr>
        <dsp:cNvPr id="0" name=""/>
        <dsp:cNvSpPr/>
      </dsp:nvSpPr>
      <dsp:spPr>
        <a:xfrm>
          <a:off x="661887" y="128356"/>
          <a:ext cx="1091243" cy="1091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a:t> </a:t>
          </a:r>
        </a:p>
      </dsp:txBody>
      <dsp:txXfrm>
        <a:off x="661887" y="128356"/>
        <a:ext cx="1091243" cy="1091243"/>
      </dsp:txXfrm>
    </dsp:sp>
    <dsp:sp modelId="{9ECF8405-68A0-461A-9831-6D70B4E8EEA0}">
      <dsp:nvSpPr>
        <dsp:cNvPr id="0" name=""/>
        <dsp:cNvSpPr/>
      </dsp:nvSpPr>
      <dsp:spPr>
        <a:xfrm rot="3323014">
          <a:off x="227766" y="46381"/>
          <a:ext cx="4096131" cy="4196036"/>
        </a:xfrm>
        <a:prstGeom prst="circularArrow">
          <a:avLst>
            <a:gd name="adj1" fmla="val 5195"/>
            <a:gd name="adj2" fmla="val 335535"/>
            <a:gd name="adj3" fmla="val 16867279"/>
            <a:gd name="adj4" fmla="val 15197186"/>
            <a:gd name="adj5" fmla="val 606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0F0921-05A0-40ED-8849-8C4A18CCAE62}" type="datetimeFigureOut">
              <a:rPr lang="en-US" smtClean="0"/>
              <a:t>9/16/22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0A7B0C-41F4-4FE7-8DA5-6ED59D6F41DA}" type="slidenum">
              <a:rPr lang="en-US" smtClean="0"/>
              <a:t>‹#›</a:t>
            </a:fld>
            <a:endParaRPr lang="en-US"/>
          </a:p>
        </p:txBody>
      </p:sp>
    </p:spTree>
    <p:extLst>
      <p:ext uri="{BB962C8B-B14F-4D97-AF65-F5344CB8AC3E}">
        <p14:creationId xmlns:p14="http://schemas.microsoft.com/office/powerpoint/2010/main" val="4134688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Who am I and why am I giving this presentation?</a:t>
            </a:r>
          </a:p>
          <a:p>
            <a:endParaRPr lang="en-GB" dirty="0"/>
          </a:p>
          <a:p>
            <a:r>
              <a:rPr lang="en-GB"/>
              <a:t>For those in the who don’t know me, I’ve been operating since 2008 on several UK </a:t>
            </a:r>
            <a:r>
              <a:rPr lang="en-GB" dirty="0"/>
              <a:t>SP networks, and </a:t>
            </a:r>
            <a:r>
              <a:rPr lang="en-GB"/>
              <a:t>joined Juniper in 2021.</a:t>
            </a:r>
            <a:endParaRPr lang="en-GB" dirty="0"/>
          </a:p>
        </p:txBody>
      </p:sp>
      <p:sp>
        <p:nvSpPr>
          <p:cNvPr id="4" name="Slide Number Placeholder 3"/>
          <p:cNvSpPr>
            <a:spLocks noGrp="1"/>
          </p:cNvSpPr>
          <p:nvPr>
            <p:ph type="sldNum" sz="quarter" idx="5"/>
          </p:nvPr>
        </p:nvSpPr>
        <p:spPr/>
        <p:txBody>
          <a:bodyPr/>
          <a:lstStyle/>
          <a:p>
            <a:fld id="{E10A7B0C-41F4-4FE7-8DA5-6ED59D6F41DA}" type="slidenum">
              <a:rPr lang="en-US" smtClean="0"/>
              <a:t>3</a:t>
            </a:fld>
            <a:endParaRPr lang="en-US"/>
          </a:p>
        </p:txBody>
      </p:sp>
    </p:spTree>
    <p:extLst>
      <p:ext uri="{BB962C8B-B14F-4D97-AF65-F5344CB8AC3E}">
        <p14:creationId xmlns:p14="http://schemas.microsoft.com/office/powerpoint/2010/main" val="364624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rial" panose="020B0604020202020204" pitchFamily="34" charset="0"/>
                <a:ea typeface="Calibri" panose="020F0502020204030204" pitchFamily="34" charset="0"/>
                <a:cs typeface="Latha"/>
              </a:rPr>
              <a:t>With this in mind, Juniper is introducing Paragon Automation, a modular portfolio of cloud-ready software-based tools that deliver closed-loop automation to translate business intent into service performance, assuring your customers receive a differentiated service experience throughout the life of their service.  </a:t>
            </a:r>
          </a:p>
          <a:p>
            <a:pPr marL="0" marR="0">
              <a:spcBef>
                <a:spcPts val="0"/>
              </a:spcBef>
              <a:spcAft>
                <a:spcPts val="0"/>
              </a:spcAft>
            </a:pPr>
            <a:endParaRPr lang="en-US" sz="1800" dirty="0">
              <a:effectLst/>
              <a:latin typeface="Arial" panose="020B0604020202020204" pitchFamily="34" charset="0"/>
              <a:ea typeface="Calibri" panose="020F0502020204030204" pitchFamily="34" charset="0"/>
              <a:cs typeface="Latha"/>
            </a:endParaRPr>
          </a:p>
          <a:p>
            <a:pPr marL="0" marR="0">
              <a:spcBef>
                <a:spcPts val="0"/>
              </a:spcBef>
              <a:spcAft>
                <a:spcPts val="0"/>
              </a:spcAft>
            </a:pPr>
            <a:r>
              <a:rPr lang="en-US" sz="1800" dirty="0">
                <a:effectLst/>
                <a:latin typeface="Arial" panose="020B0604020202020204" pitchFamily="34" charset="0"/>
                <a:ea typeface="Calibri" panose="020F0502020204030204" pitchFamily="34" charset="0"/>
                <a:cs typeface="Latha"/>
              </a:rPr>
              <a:t>Its cloud-native software applications can be deployed in redundant clusters within your own private data centers and public or private clouds, providing cloud grade resiliency and scale. Its applications are fully integrated out of the box, with a common UI, UX and API for ease of adoption and deployment. </a:t>
            </a:r>
          </a:p>
          <a:p>
            <a:pPr marL="0" marR="0">
              <a:spcBef>
                <a:spcPts val="0"/>
              </a:spcBef>
              <a:spcAft>
                <a:spcPts val="0"/>
              </a:spcAft>
            </a:pPr>
            <a:endParaRPr lang="en-US" sz="1800" dirty="0">
              <a:effectLst/>
              <a:latin typeface="Arial" panose="020B0604020202020204" pitchFamily="34" charset="0"/>
              <a:ea typeface="Calibri" panose="020F0502020204030204" pitchFamily="34" charset="0"/>
              <a:cs typeface="Latha"/>
            </a:endParaRPr>
          </a:p>
          <a:p>
            <a:pPr marL="0" marR="0">
              <a:spcBef>
                <a:spcPts val="0"/>
              </a:spcBef>
              <a:spcAft>
                <a:spcPts val="0"/>
              </a:spcAft>
            </a:pPr>
            <a:r>
              <a:rPr lang="en-US" sz="1800" dirty="0">
                <a:effectLst/>
                <a:latin typeface="Arial" panose="020B0604020202020204" pitchFamily="34" charset="0"/>
                <a:ea typeface="Calibri" panose="020F0502020204030204" pitchFamily="34" charset="0"/>
                <a:cs typeface="Latha"/>
              </a:rPr>
              <a:t>Paragon Planner provides service design, modeling, and testing, prior to deployment</a:t>
            </a:r>
          </a:p>
          <a:p>
            <a:pPr marL="0" marR="0">
              <a:spcBef>
                <a:spcPts val="0"/>
              </a:spcBef>
              <a:spcAft>
                <a:spcPts val="0"/>
              </a:spcAft>
            </a:pPr>
            <a:endParaRPr lang="en-US" sz="1800" dirty="0">
              <a:effectLst/>
              <a:latin typeface="Arial" panose="020B0604020202020204" pitchFamily="34" charset="0"/>
              <a:ea typeface="Calibri" panose="020F0502020204030204" pitchFamily="34" charset="0"/>
              <a:cs typeface="Latha"/>
            </a:endParaRPr>
          </a:p>
          <a:p>
            <a:pPr marL="0" marR="0">
              <a:spcBef>
                <a:spcPts val="0"/>
              </a:spcBef>
              <a:spcAft>
                <a:spcPts val="0"/>
              </a:spcAft>
            </a:pPr>
            <a:r>
              <a:rPr lang="en-US" sz="1800" dirty="0">
                <a:effectLst/>
                <a:latin typeface="Arial" panose="020B0604020202020204" pitchFamily="34" charset="0"/>
                <a:ea typeface="Calibri" panose="020F0502020204030204" pitchFamily="34" charset="0"/>
                <a:cs typeface="Latha"/>
              </a:rPr>
              <a:t>Paragon Active Assurance validates actual service paths across pre and post deployment, and troubleshoots issues to reduce MTTR</a:t>
            </a:r>
          </a:p>
          <a:p>
            <a:pPr marL="0" marR="0">
              <a:spcBef>
                <a:spcPts val="0"/>
              </a:spcBef>
              <a:spcAft>
                <a:spcPts val="0"/>
              </a:spcAft>
            </a:pPr>
            <a:endParaRPr lang="en-US" sz="1800" dirty="0">
              <a:effectLst/>
              <a:latin typeface="Arial" panose="020B0604020202020204" pitchFamily="34" charset="0"/>
              <a:ea typeface="Calibri" panose="020F0502020204030204" pitchFamily="34" charset="0"/>
              <a:cs typeface="Latha"/>
            </a:endParaRPr>
          </a:p>
          <a:p>
            <a:pPr marL="0" marR="0">
              <a:spcBef>
                <a:spcPts val="0"/>
              </a:spcBef>
              <a:spcAft>
                <a:spcPts val="0"/>
              </a:spcAft>
            </a:pPr>
            <a:r>
              <a:rPr lang="en-US" sz="1800" dirty="0" err="1">
                <a:effectLst/>
                <a:latin typeface="Arial" panose="020B0604020202020204" pitchFamily="34" charset="0"/>
                <a:ea typeface="Calibri" panose="020F0502020204030204" pitchFamily="34" charset="0"/>
                <a:cs typeface="Latha"/>
              </a:rPr>
              <a:t>Anuta</a:t>
            </a:r>
            <a:r>
              <a:rPr lang="en-US" sz="1800" dirty="0">
                <a:effectLst/>
                <a:latin typeface="Arial" panose="020B0604020202020204" pitchFamily="34" charset="0"/>
                <a:ea typeface="Calibri" panose="020F0502020204030204" pitchFamily="34" charset="0"/>
                <a:cs typeface="Latha"/>
              </a:rPr>
              <a:t> ATOM automates process-oriented tasks, streamlining execution of service provisioning, resulting in greater efficiency and improved service experience</a:t>
            </a:r>
          </a:p>
          <a:p>
            <a:pPr marL="0" marR="0">
              <a:spcBef>
                <a:spcPts val="0"/>
              </a:spcBef>
              <a:spcAft>
                <a:spcPts val="0"/>
              </a:spcAft>
            </a:pPr>
            <a:endParaRPr lang="en-US" sz="1800" dirty="0">
              <a:effectLst/>
              <a:latin typeface="Arial" panose="020B0604020202020204" pitchFamily="34" charset="0"/>
              <a:ea typeface="Calibri" panose="020F0502020204030204" pitchFamily="34" charset="0"/>
              <a:cs typeface="Latha"/>
            </a:endParaRPr>
          </a:p>
          <a:p>
            <a:pPr marL="0" marR="0">
              <a:spcBef>
                <a:spcPts val="0"/>
              </a:spcBef>
              <a:spcAft>
                <a:spcPts val="0"/>
              </a:spcAft>
            </a:pPr>
            <a:r>
              <a:rPr lang="en-US" sz="1800" dirty="0">
                <a:effectLst/>
                <a:latin typeface="Arial" panose="020B0604020202020204" pitchFamily="34" charset="0"/>
                <a:ea typeface="Calibri" panose="020F0502020204030204" pitchFamily="34" charset="0"/>
                <a:cs typeface="Latha"/>
              </a:rPr>
              <a:t>Paragon Insights leverages ML analytics to identify and remediate issues in a make-before-break fashion.</a:t>
            </a:r>
          </a:p>
          <a:p>
            <a:pPr marL="0" marR="0">
              <a:spcBef>
                <a:spcPts val="0"/>
              </a:spcBef>
              <a:spcAft>
                <a:spcPts val="0"/>
              </a:spcAft>
            </a:pPr>
            <a:endParaRPr lang="en-US" sz="1800" dirty="0">
              <a:effectLst/>
              <a:latin typeface="Arial" panose="020B0604020202020204" pitchFamily="34" charset="0"/>
              <a:ea typeface="Calibri" panose="020F0502020204030204" pitchFamily="34" charset="0"/>
              <a:cs typeface="Latha"/>
            </a:endParaRPr>
          </a:p>
          <a:p>
            <a:pPr marL="0" marR="0">
              <a:spcBef>
                <a:spcPts val="0"/>
              </a:spcBef>
              <a:spcAft>
                <a:spcPts val="0"/>
              </a:spcAft>
            </a:pPr>
            <a:r>
              <a:rPr lang="en-US" sz="1800" dirty="0">
                <a:effectLst/>
                <a:latin typeface="Arial" panose="020B0604020202020204" pitchFamily="34" charset="0"/>
                <a:ea typeface="Calibri" panose="020F0502020204030204" pitchFamily="34" charset="0"/>
                <a:cs typeface="Latha"/>
              </a:rPr>
              <a:t>Paragon Pathfinder simplifies traffic engineering and path management, providing computation and provisioning capabilities for SR and Network Slicing. </a:t>
            </a:r>
          </a:p>
          <a:p>
            <a:pPr marL="0" marR="0">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C45B998-40B1-4B98-8BB4-DD46ED311BAD}" type="slidenum">
              <a:rPr lang="en-US" smtClean="0"/>
              <a:t>13</a:t>
            </a:fld>
            <a:endParaRPr lang="en-US"/>
          </a:p>
        </p:txBody>
      </p:sp>
    </p:spTree>
    <p:extLst>
      <p:ext uri="{BB962C8B-B14F-4D97-AF65-F5344CB8AC3E}">
        <p14:creationId xmlns:p14="http://schemas.microsoft.com/office/powerpoint/2010/main" val="2990298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API’s following Junipers API 1</a:t>
            </a:r>
            <a:r>
              <a:rPr lang="en-GB" baseline="30000"/>
              <a:t>st</a:t>
            </a:r>
            <a:r>
              <a:rPr lang="en-GB"/>
              <a:t> methodology.</a:t>
            </a:r>
            <a:endParaRPr lang="en-US"/>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CC45B998-40B1-4B98-8BB4-DD46ED311B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879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5887">
              <a:defRPr/>
            </a:pPr>
            <a:fld id="{3C0F2928-AA2C-7647-96D7-84E161294F12}" type="slidenum">
              <a:rPr lang="uk-UA" sz="1300">
                <a:solidFill>
                  <a:prstClr val="black"/>
                </a:solidFill>
                <a:latin typeface="Calibri"/>
              </a:rPr>
              <a:pPr defTabSz="465887">
                <a:defRPr/>
              </a:pPr>
              <a:t>17</a:t>
            </a:fld>
            <a:endParaRPr lang="uk-UA" sz="1300" dirty="0">
              <a:solidFill>
                <a:prstClr val="black"/>
              </a:solidFill>
              <a:latin typeface="Calibri"/>
            </a:endParaRPr>
          </a:p>
        </p:txBody>
      </p:sp>
    </p:spTree>
    <p:extLst>
      <p:ext uri="{BB962C8B-B14F-4D97-AF65-F5344CB8AC3E}">
        <p14:creationId xmlns:p14="http://schemas.microsoft.com/office/powerpoint/2010/main" val="1081298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Experience is top strategic priority for Service Providers</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 In an Erns &amp; Young survey, many CSPs answered the question “What are your most important strategic priorities over the next three years? With the resounding “improving customer experience”.</a:t>
            </a:r>
          </a:p>
          <a:p>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The net promoter score that measures the customer rating is pretty low compared to the other industries – This leads to customer churn.</a:t>
            </a:r>
          </a:p>
          <a:p>
            <a:r>
              <a:rPr lang="en-US" sz="1200" kern="1200">
                <a:solidFill>
                  <a:schemeClr val="tx1"/>
                </a:solidFill>
                <a:effectLst/>
                <a:latin typeface="+mn-lt"/>
                <a:ea typeface="+mn-ea"/>
                <a:cs typeface="+mn-cs"/>
              </a:rPr>
              <a:t>CSPs do understand the “customer experience” is the only way to differentiate and grow.</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They also understand that delivering service experience is the best driver of the customer experience.</a:t>
            </a:r>
          </a:p>
        </p:txBody>
      </p:sp>
      <p:sp>
        <p:nvSpPr>
          <p:cNvPr id="4" name="Slide Number Placeholder 3"/>
          <p:cNvSpPr>
            <a:spLocks noGrp="1"/>
          </p:cNvSpPr>
          <p:nvPr>
            <p:ph type="sldNum" sz="quarter" idx="5"/>
          </p:nvPr>
        </p:nvSpPr>
        <p:spPr/>
        <p:txBody>
          <a:bodyPr/>
          <a:lstStyle/>
          <a:p>
            <a:fld id="{E10A7B0C-41F4-4FE7-8DA5-6ED59D6F41DA}" type="slidenum">
              <a:rPr lang="en-US" smtClean="0"/>
              <a:t>18</a:t>
            </a:fld>
            <a:endParaRPr lang="en-US"/>
          </a:p>
        </p:txBody>
      </p:sp>
    </p:spTree>
    <p:extLst>
      <p:ext uri="{BB962C8B-B14F-4D97-AF65-F5344CB8AC3E}">
        <p14:creationId xmlns:p14="http://schemas.microsoft.com/office/powerpoint/2010/main" val="4005593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Control Center other than supplying the APIs and GUI, also provides the command-and-control elements of the agents keeping them up-to-date, collecting the metrics and programing them for the test cycles.</a:t>
            </a:r>
          </a:p>
          <a:p>
            <a:endParaRPr lang="en-US"/>
          </a:p>
          <a:p>
            <a:r>
              <a:rPr lang="en-US"/>
              <a:t>As per the opening slides for hosting the agent, we support </a:t>
            </a:r>
            <a:r>
              <a:rPr lang="en-GB"/>
              <a:t>all of the major cloud environments, as well as various computing options and several routers support our agent. As well as prebuilt </a:t>
            </a:r>
            <a:r>
              <a:rPr lang="en-GB" err="1"/>
              <a:t>Kube</a:t>
            </a:r>
            <a:r>
              <a:rPr lang="en-GB"/>
              <a:t> and Docker images.</a:t>
            </a:r>
          </a:p>
          <a:p>
            <a:endParaRPr lang="en-GB"/>
          </a:p>
          <a:p>
            <a:r>
              <a:rPr lang="en-GB"/>
              <a:t>Test from the agent can be used in five different ways:</a:t>
            </a:r>
          </a:p>
          <a:p>
            <a:r>
              <a:rPr lang="en-GB"/>
              <a:t>1. Between agents.</a:t>
            </a:r>
          </a:p>
          <a:p>
            <a:r>
              <a:rPr lang="en-GB"/>
              <a:t>2. Reflection - y1731, TWAMP, IP reflection.</a:t>
            </a:r>
          </a:p>
          <a:p>
            <a:r>
              <a:rPr lang="en-GB"/>
              <a:t>3. Application/activation requests or as part of our L2 through L7 feature set, we can test applications by using calls to the applications to get determined responses.</a:t>
            </a:r>
          </a:p>
          <a:p>
            <a:r>
              <a:rPr lang="en-GB"/>
              <a:t>4. IP Path Tracking by </a:t>
            </a:r>
            <a:r>
              <a:rPr lang="en-GB" sz="1200" b="0" i="0" u="none" strike="noStrike" kern="1200">
                <a:solidFill>
                  <a:schemeClr val="tx1"/>
                </a:solidFill>
                <a:effectLst/>
                <a:latin typeface="+mn-lt"/>
                <a:ea typeface="+mn-ea"/>
                <a:cs typeface="+mn-cs"/>
              </a:rPr>
              <a:t>path tracing with Paris traceroute </a:t>
            </a:r>
            <a:r>
              <a:rPr lang="en-GB"/>
              <a:t>and measuring the TTL expiry messages of the path taken to work out the quality of the path and if there’s been any path changes.</a:t>
            </a:r>
          </a:p>
          <a:p>
            <a:r>
              <a:rPr lang="en-GB"/>
              <a:t>5. Performance testing via an HTML5 browser.</a:t>
            </a:r>
            <a:endParaRPr lang="en-US"/>
          </a:p>
          <a:p>
            <a:endParaRPr lang="en-US"/>
          </a:p>
        </p:txBody>
      </p:sp>
      <p:sp>
        <p:nvSpPr>
          <p:cNvPr id="4" name="Slide Number Placeholder 3"/>
          <p:cNvSpPr>
            <a:spLocks noGrp="1"/>
          </p:cNvSpPr>
          <p:nvPr>
            <p:ph type="sldNum" sz="quarter" idx="10"/>
          </p:nvPr>
        </p:nvSpPr>
        <p:spPr/>
        <p:txBody>
          <a:bodyPr/>
          <a:lstStyle/>
          <a:p>
            <a:pPr defTabSz="465887">
              <a:defRPr/>
            </a:pPr>
            <a:fld id="{3C0F2928-AA2C-7647-96D7-84E161294F12}" type="slidenum">
              <a:rPr lang="uk-UA" sz="1300">
                <a:solidFill>
                  <a:prstClr val="black"/>
                </a:solidFill>
                <a:latin typeface="Calibri"/>
              </a:rPr>
              <a:pPr defTabSz="465887">
                <a:defRPr/>
              </a:pPr>
              <a:t>19</a:t>
            </a:fld>
            <a:endParaRPr lang="uk-UA" sz="1300">
              <a:solidFill>
                <a:prstClr val="black"/>
              </a:solidFill>
              <a:latin typeface="Calibri"/>
            </a:endParaRPr>
          </a:p>
        </p:txBody>
      </p:sp>
    </p:spTree>
    <p:extLst>
      <p:ext uri="{BB962C8B-B14F-4D97-AF65-F5344CB8AC3E}">
        <p14:creationId xmlns:p14="http://schemas.microsoft.com/office/powerpoint/2010/main" val="1393746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5887">
              <a:defRPr/>
            </a:pPr>
            <a:fld id="{3C0F2928-AA2C-7647-96D7-84E161294F12}" type="slidenum">
              <a:rPr lang="uk-UA" sz="1300">
                <a:solidFill>
                  <a:prstClr val="black"/>
                </a:solidFill>
                <a:latin typeface="Calibri"/>
              </a:rPr>
              <a:pPr defTabSz="465887">
                <a:defRPr/>
              </a:pPr>
              <a:t>20</a:t>
            </a:fld>
            <a:endParaRPr lang="uk-UA" sz="1300">
              <a:solidFill>
                <a:prstClr val="black"/>
              </a:solidFill>
              <a:latin typeface="Calibri"/>
            </a:endParaRPr>
          </a:p>
        </p:txBody>
      </p:sp>
    </p:spTree>
    <p:extLst>
      <p:ext uri="{BB962C8B-B14F-4D97-AF65-F5344CB8AC3E}">
        <p14:creationId xmlns:p14="http://schemas.microsoft.com/office/powerpoint/2010/main" val="476525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altLang="en-US"/>
              <a:t>Let me briefly describe a typical workflow when PAA is used for automated active assurance, just to make this important part a bit more concrete.</a:t>
            </a: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eaLnBrk="0" fontAlgn="base" hangingPunct="0">
              <a:spcBef>
                <a:spcPct val="0"/>
              </a:spcBef>
              <a:spcAft>
                <a:spcPct val="0"/>
              </a:spcAft>
              <a:defRPr>
                <a:solidFill>
                  <a:schemeClr val="tx1"/>
                </a:solidFill>
                <a:latin typeface="Calibri" charset="0"/>
              </a:defRPr>
            </a:lvl6pPr>
            <a:lvl7pPr marL="2971800" indent="-228600" defTabSz="457200" eaLnBrk="0" fontAlgn="base" hangingPunct="0">
              <a:spcBef>
                <a:spcPct val="0"/>
              </a:spcBef>
              <a:spcAft>
                <a:spcPct val="0"/>
              </a:spcAft>
              <a:defRPr>
                <a:solidFill>
                  <a:schemeClr val="tx1"/>
                </a:solidFill>
                <a:latin typeface="Calibri" charset="0"/>
              </a:defRPr>
            </a:lvl7pPr>
            <a:lvl8pPr marL="3429000" indent="-228600" defTabSz="457200" eaLnBrk="0" fontAlgn="base" hangingPunct="0">
              <a:spcBef>
                <a:spcPct val="0"/>
              </a:spcBef>
              <a:spcAft>
                <a:spcPct val="0"/>
              </a:spcAft>
              <a:defRPr>
                <a:solidFill>
                  <a:schemeClr val="tx1"/>
                </a:solidFill>
                <a:latin typeface="Calibri" charset="0"/>
              </a:defRPr>
            </a:lvl8pPr>
            <a:lvl9pPr marL="3886200" indent="-228600" defTabSz="457200" eaLnBrk="0" fontAlgn="base" hangingPunct="0">
              <a:spcBef>
                <a:spcPct val="0"/>
              </a:spcBef>
              <a:spcAft>
                <a:spcPct val="0"/>
              </a:spcAft>
              <a:defRPr>
                <a:solidFill>
                  <a:schemeClr val="tx1"/>
                </a:solidFill>
                <a:latin typeface="Calibri" charset="0"/>
              </a:defRPr>
            </a:lvl9pPr>
          </a:lstStyle>
          <a:p>
            <a:pPr fontAlgn="base">
              <a:spcBef>
                <a:spcPct val="0"/>
              </a:spcBef>
              <a:spcAft>
                <a:spcPct val="0"/>
              </a:spcAft>
            </a:pPr>
            <a:fld id="{D6AA8C89-9FC4-F947-990A-1DC195C096BE}" type="slidenum">
              <a:rPr lang="en-US" altLang="en-US"/>
              <a:pPr fontAlgn="base">
                <a:spcBef>
                  <a:spcPct val="0"/>
                </a:spcBef>
                <a:spcAft>
                  <a:spcPct val="0"/>
                </a:spcAft>
              </a:pPr>
              <a:t>23</a:t>
            </a:fld>
            <a:endParaRPr lang="en-US" altLang="en-US"/>
          </a:p>
        </p:txBody>
      </p:sp>
    </p:spTree>
    <p:extLst>
      <p:ext uri="{BB962C8B-B14F-4D97-AF65-F5344CB8AC3E}">
        <p14:creationId xmlns:p14="http://schemas.microsoft.com/office/powerpoint/2010/main" val="526723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C0F2928-AA2C-7647-96D7-84E161294F12}" type="slidenum">
              <a:rPr lang="en-US" smtClean="0"/>
              <a:pPr>
                <a:defRPr/>
              </a:pPr>
              <a:t>29</a:t>
            </a:fld>
            <a:endParaRPr lang="en-US" dirty="0"/>
          </a:p>
        </p:txBody>
      </p:sp>
    </p:spTree>
    <p:extLst>
      <p:ext uri="{BB962C8B-B14F-4D97-AF65-F5344CB8AC3E}">
        <p14:creationId xmlns:p14="http://schemas.microsoft.com/office/powerpoint/2010/main" val="141301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a:p>
        </p:txBody>
      </p:sp>
      <p:sp>
        <p:nvSpPr>
          <p:cNvPr id="4" name="Slide Number Placeholder 3"/>
          <p:cNvSpPr>
            <a:spLocks noGrp="1"/>
          </p:cNvSpPr>
          <p:nvPr>
            <p:ph type="sldNum" sz="quarter" idx="5"/>
          </p:nvPr>
        </p:nvSpPr>
        <p:spPr/>
        <p:txBody>
          <a:bodyPr/>
          <a:lstStyle/>
          <a:p>
            <a:fld id="{E10A7B0C-41F4-4FE7-8DA5-6ED59D6F41DA}" type="slidenum">
              <a:rPr lang="en-US" smtClean="0"/>
              <a:t>35</a:t>
            </a:fld>
            <a:endParaRPr lang="en-US"/>
          </a:p>
        </p:txBody>
      </p:sp>
    </p:spTree>
    <p:extLst>
      <p:ext uri="{BB962C8B-B14F-4D97-AF65-F5344CB8AC3E}">
        <p14:creationId xmlns:p14="http://schemas.microsoft.com/office/powerpoint/2010/main" val="1463489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a:p>
        </p:txBody>
      </p:sp>
      <p:sp>
        <p:nvSpPr>
          <p:cNvPr id="4" name="Slide Number Placeholder 3"/>
          <p:cNvSpPr>
            <a:spLocks noGrp="1"/>
          </p:cNvSpPr>
          <p:nvPr>
            <p:ph type="sldNum" sz="quarter" idx="5"/>
          </p:nvPr>
        </p:nvSpPr>
        <p:spPr/>
        <p:txBody>
          <a:bodyPr/>
          <a:lstStyle/>
          <a:p>
            <a:fld id="{E10A7B0C-41F4-4FE7-8DA5-6ED59D6F41DA}" type="slidenum">
              <a:rPr lang="en-US" smtClean="0"/>
              <a:t>36</a:t>
            </a:fld>
            <a:endParaRPr lang="en-US"/>
          </a:p>
        </p:txBody>
      </p:sp>
    </p:spTree>
    <p:extLst>
      <p:ext uri="{BB962C8B-B14F-4D97-AF65-F5344CB8AC3E}">
        <p14:creationId xmlns:p14="http://schemas.microsoft.com/office/powerpoint/2010/main" val="4102953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u="none" strike="noStrike" dirty="0">
                <a:solidFill>
                  <a:srgbClr val="565656"/>
                </a:solidFill>
                <a:effectLst/>
                <a:latin typeface="Lato" panose="020F0502020204030203" pitchFamily="34" charset="0"/>
              </a:rPr>
              <a:t>what does it mean to get the network out of the way? </a:t>
            </a:r>
            <a:r>
              <a:rPr lang="en-GB" b="0" i="0" u="none" strike="noStrike" dirty="0">
                <a:solidFill>
                  <a:srgbClr val="565656"/>
                </a:solidFill>
                <a:effectLst/>
                <a:latin typeface="Lato" panose="020F0502020204030203" pitchFamily="34" charset="0"/>
              </a:rPr>
              <a:t>Simply stated, it means that we need to build and operate networks in such a way that they become transparent to end-users</a:t>
            </a:r>
            <a:endParaRPr lang="en-GB" dirty="0"/>
          </a:p>
        </p:txBody>
      </p:sp>
      <p:sp>
        <p:nvSpPr>
          <p:cNvPr id="4" name="Slide Number Placeholder 3"/>
          <p:cNvSpPr>
            <a:spLocks noGrp="1"/>
          </p:cNvSpPr>
          <p:nvPr>
            <p:ph type="sldNum" sz="quarter" idx="5"/>
          </p:nvPr>
        </p:nvSpPr>
        <p:spPr/>
        <p:txBody>
          <a:bodyPr/>
          <a:lstStyle/>
          <a:p>
            <a:fld id="{E10A7B0C-41F4-4FE7-8DA5-6ED59D6F41DA}" type="slidenum">
              <a:rPr lang="en-US" smtClean="0"/>
              <a:t>4</a:t>
            </a:fld>
            <a:endParaRPr lang="en-US"/>
          </a:p>
        </p:txBody>
      </p:sp>
    </p:spTree>
    <p:extLst>
      <p:ext uri="{BB962C8B-B14F-4D97-AF65-F5344CB8AC3E}">
        <p14:creationId xmlns:p14="http://schemas.microsoft.com/office/powerpoint/2010/main" val="1622242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 is </a:t>
            </a:r>
            <a:r>
              <a:rPr lang="en-GB" dirty="0"/>
              <a:t>PAA</a:t>
            </a:r>
            <a:r>
              <a:rPr lang="en-GB"/>
              <a:t> and how </a:t>
            </a:r>
            <a:r>
              <a:rPr lang="en-GB" dirty="0"/>
              <a:t>does </a:t>
            </a:r>
            <a:r>
              <a:rPr lang="en-GB"/>
              <a:t>it </a:t>
            </a:r>
            <a:r>
              <a:rPr lang="en-GB" dirty="0"/>
              <a:t>help get the network out of the way?</a:t>
            </a:r>
          </a:p>
          <a:p>
            <a:endParaRPr lang="en-GB" dirty="0"/>
          </a:p>
          <a:p>
            <a:r>
              <a:rPr lang="en-GB"/>
              <a:t>Starting at the bringing newly </a:t>
            </a:r>
            <a:r>
              <a:rPr lang="en-GB" dirty="0"/>
              <a:t>provisioned services can have a </a:t>
            </a:r>
            <a:r>
              <a:rPr lang="en-GB" sz="1200" dirty="0"/>
              <a:t>‘birth certificate’ which allows you the operator to give that level of guarantee to the customer that their service will be working 1</a:t>
            </a:r>
            <a:r>
              <a:rPr lang="en-GB" sz="1200" baseline="30000" dirty="0"/>
              <a:t>st</a:t>
            </a:r>
            <a:r>
              <a:rPr lang="en-GB" sz="1200" dirty="0"/>
              <a:t> time</a:t>
            </a:r>
            <a:r>
              <a:rPr lang="en-GB" sz="1200"/>
              <a:t>.</a:t>
            </a:r>
          </a:p>
          <a:p>
            <a:endParaRPr lang="en-GB" sz="1200"/>
          </a:p>
          <a:p>
            <a:r>
              <a:rPr lang="en-GB" sz="1200"/>
              <a:t>And from this it gives</a:t>
            </a:r>
            <a:r>
              <a:rPr lang="en-GB" sz="1200" dirty="0"/>
              <a:t> you a benchmark to come back to if there’s any service faults</a:t>
            </a:r>
            <a:r>
              <a:rPr lang="en-GB" sz="1200"/>
              <a:t>. This can be done via normal BAU OPS methods</a:t>
            </a:r>
            <a:r>
              <a:rPr lang="en-GB" sz="1200" dirty="0"/>
              <a:t>, </a:t>
            </a:r>
            <a:r>
              <a:rPr lang="en-GB" sz="1200"/>
              <a:t>or by running </a:t>
            </a:r>
            <a:r>
              <a:rPr lang="en-GB" sz="1200" dirty="0"/>
              <a:t>PAA to </a:t>
            </a:r>
            <a:r>
              <a:rPr lang="en-GB" sz="1200"/>
              <a:t>re-validated the initial </a:t>
            </a:r>
            <a:r>
              <a:rPr lang="en-GB" sz="1200" dirty="0"/>
              <a:t>steps to </a:t>
            </a:r>
            <a:r>
              <a:rPr lang="en-GB" sz="1200"/>
              <a:t>highlight </a:t>
            </a:r>
            <a:r>
              <a:rPr lang="en-GB" sz="1200" dirty="0"/>
              <a:t>which</a:t>
            </a:r>
            <a:r>
              <a:rPr lang="en-GB" sz="1200"/>
              <a:t> (if any)</a:t>
            </a:r>
            <a:r>
              <a:rPr lang="en-GB" sz="1200" dirty="0"/>
              <a:t> parameter is beyond your agreed SLAs.</a:t>
            </a:r>
            <a:endParaRPr lang="en-GB" dirty="0"/>
          </a:p>
          <a:p>
            <a:endParaRPr lang="en-GB" dirty="0"/>
          </a:p>
          <a:p>
            <a:r>
              <a:rPr lang="en-GB" dirty="0"/>
              <a:t>To do this PAA uses:</a:t>
            </a:r>
          </a:p>
          <a:p>
            <a:endParaRPr lang="en-GB" dirty="0"/>
          </a:p>
          <a:p>
            <a:r>
              <a:rPr lang="en-GB" sz="1200" dirty="0"/>
              <a:t>Deep networking capabilities:</a:t>
            </a:r>
          </a:p>
          <a:p>
            <a:pPr marL="285750" indent="-285750">
              <a:buFont typeface="Arial" panose="020B0604020202020204" pitchFamily="34" charset="0"/>
              <a:buChar char="•"/>
            </a:pPr>
            <a:r>
              <a:rPr lang="en-GB" sz="1200" dirty="0"/>
              <a:t>L2 to L7 traffic generation</a:t>
            </a:r>
          </a:p>
          <a:p>
            <a:pPr marL="285750" indent="-285750">
              <a:buFont typeface="Arial" panose="020B0604020202020204" pitchFamily="34" charset="0"/>
              <a:buChar char="•"/>
            </a:pPr>
            <a:r>
              <a:rPr lang="en-GB" sz="1200" dirty="0"/>
              <a:t>Flexible networking           </a:t>
            </a:r>
          </a:p>
          <a:p>
            <a:pPr marL="285750" indent="-285750">
              <a:buFont typeface="Arial" panose="020B0604020202020204" pitchFamily="34" charset="0"/>
              <a:buChar char="•"/>
            </a:pPr>
            <a:endParaRPr lang="en-GB" sz="1200" dirty="0"/>
          </a:p>
          <a:p>
            <a:r>
              <a:rPr lang="en-GB" sz="1200" dirty="0"/>
              <a:t>Automated testing and monitoring:</a:t>
            </a:r>
          </a:p>
          <a:p>
            <a:pPr marL="285750" indent="-285750">
              <a:buFont typeface="Arial" panose="020B0604020202020204" pitchFamily="34" charset="0"/>
              <a:buChar char="•"/>
            </a:pPr>
            <a:r>
              <a:rPr lang="en-GB" sz="1200" dirty="0"/>
              <a:t>Validate deliveries &amp; changes</a:t>
            </a:r>
          </a:p>
          <a:p>
            <a:pPr marL="285750" indent="-285750">
              <a:buFont typeface="Arial" panose="020B0604020202020204" pitchFamily="34" charset="0"/>
              <a:buChar char="•"/>
            </a:pPr>
            <a:r>
              <a:rPr lang="en-GB" sz="1200" dirty="0"/>
              <a:t>Real-time data plane monitoring</a:t>
            </a:r>
          </a:p>
          <a:p>
            <a:endParaRPr lang="en-GB" dirty="0"/>
          </a:p>
        </p:txBody>
      </p:sp>
      <p:sp>
        <p:nvSpPr>
          <p:cNvPr id="4" name="Slide Number Placeholder 3"/>
          <p:cNvSpPr>
            <a:spLocks noGrp="1"/>
          </p:cNvSpPr>
          <p:nvPr>
            <p:ph type="sldNum" sz="quarter" idx="5"/>
          </p:nvPr>
        </p:nvSpPr>
        <p:spPr/>
        <p:txBody>
          <a:bodyPr/>
          <a:lstStyle/>
          <a:p>
            <a:fld id="{E10A7B0C-41F4-4FE7-8DA5-6ED59D6F41DA}" type="slidenum">
              <a:rPr lang="en-US" smtClean="0"/>
              <a:t>6</a:t>
            </a:fld>
            <a:endParaRPr lang="en-US"/>
          </a:p>
        </p:txBody>
      </p:sp>
    </p:spTree>
    <p:extLst>
      <p:ext uri="{BB962C8B-B14F-4D97-AF65-F5344CB8AC3E}">
        <p14:creationId xmlns:p14="http://schemas.microsoft.com/office/powerpoint/2010/main" val="841524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2:notes"/>
          <p:cNvSpPr txBox="1">
            <a:spLocks noGrp="1"/>
          </p:cNvSpPr>
          <p:nvPr>
            <p:ph type="body" idx="1"/>
          </p:nvPr>
        </p:nvSpPr>
        <p:spPr>
          <a:xfrm>
            <a:off x="701041" y="4415790"/>
            <a:ext cx="5608320" cy="4183380"/>
          </a:xfrm>
          <a:prstGeom prst="rect">
            <a:avLst/>
          </a:prstGeom>
          <a:noFill/>
          <a:ln>
            <a:noFill/>
          </a:ln>
        </p:spPr>
        <p:txBody>
          <a:bodyPr spcFirstLastPara="1" wrap="square" lIns="95550" tIns="47775" rIns="95550" bIns="477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We’ve all had it when operating networks, in a lot of cases it is the user that finds the problem 1</a:t>
            </a:r>
            <a:r>
              <a:rPr lang="en-GB" baseline="30000" dirty="0"/>
              <a:t>st</a:t>
            </a:r>
            <a:r>
              <a:rPr lang="en-GB" dirty="0"/>
              <a:t>, not the operator.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as we know this leads to dissatisfied customers.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Due to the positioning and limitation of most classic monitoring systems aren’t capable of actually monitoring the customer experience, i.e., the classic system might be able to check to see if HTTPS on a web server is responding, and maybe it can capture if the response time is say, greater than 200 seconds. However, that is on say a 5min </a:t>
            </a:r>
            <a:r>
              <a:rPr lang="en-GB" dirty="0" err="1"/>
              <a:t>poller</a:t>
            </a:r>
            <a:r>
              <a:rPr lang="en-GB" dirty="0"/>
              <a:t>, and don’t check to see if the page is rendered correctly.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Then there is the whole world of streaming services and how to measure and monitor those, and I’m sure there’s a PHD thesis waiting for someone there.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50000"/>
                  <a:lumOff val="50000"/>
                </a:schemeClr>
              </a:solidFill>
            </a:endParaRPr>
          </a:p>
        </p:txBody>
      </p:sp>
      <p:sp>
        <p:nvSpPr>
          <p:cNvPr id="377" name="Google Shape;377;p2:notes"/>
          <p:cNvSpPr txBox="1">
            <a:spLocks noGrp="1"/>
          </p:cNvSpPr>
          <p:nvPr>
            <p:ph type="sldNum" idx="12"/>
          </p:nvPr>
        </p:nvSpPr>
        <p:spPr>
          <a:xfrm>
            <a:off x="3970938" y="8829967"/>
            <a:ext cx="3037840" cy="464820"/>
          </a:xfrm>
          <a:prstGeom prst="rect">
            <a:avLst/>
          </a:prstGeom>
          <a:noFill/>
          <a:ln>
            <a:noFill/>
          </a:ln>
        </p:spPr>
        <p:txBody>
          <a:bodyPr spcFirstLastPara="1" wrap="square" lIns="95550" tIns="47775" rIns="95550" bIns="47775"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1427041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50000"/>
                    <a:lumOff val="50000"/>
                  </a:schemeClr>
                </a:solidFill>
              </a:rPr>
              <a:t>So, what is the current state?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50000"/>
                  <a:lumOff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50000"/>
                    <a:lumOff val="50000"/>
                  </a:schemeClr>
                </a:solidFill>
              </a:rPr>
              <a:t>And what problem are we trying to solve?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50000"/>
                  <a:lumOff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50000"/>
                    <a:lumOff val="50000"/>
                  </a:schemeClr>
                </a:solidFill>
              </a:rPr>
              <a:t>The current state is that most NOC NMS show a green service, however that service could be degraded, and a simple ping or SNMP response isn’t going to capture that. Whether that be in-life BAU or post maintenance, upgrade or install.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50000"/>
                  <a:lumOff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50000"/>
                    <a:lumOff val="50000"/>
                  </a:schemeClr>
                </a:solidFill>
              </a:rPr>
              <a:t>Failed deliveries of service lead to bad reputation and churn, plus expensive repair</a:t>
            </a:r>
          </a:p>
          <a:p>
            <a:endParaRPr lang="en-GB" dirty="0"/>
          </a:p>
          <a:p>
            <a:r>
              <a:rPr lang="en-GB"/>
              <a:t>And </a:t>
            </a:r>
            <a:r>
              <a:rPr lang="en-GB" sz="1200">
                <a:solidFill>
                  <a:schemeClr val="tx1">
                    <a:lumMod val="50000"/>
                    <a:lumOff val="50000"/>
                  </a:schemeClr>
                </a:solidFill>
              </a:rPr>
              <a:t>as a </a:t>
            </a:r>
            <a:r>
              <a:rPr lang="en-US" sz="1200">
                <a:solidFill>
                  <a:schemeClr val="tx1">
                    <a:lumMod val="50000"/>
                    <a:lumOff val="50000"/>
                  </a:schemeClr>
                </a:solidFill>
              </a:rPr>
              <a:t>result, operation teams can spend a lot of their time </a:t>
            </a:r>
            <a:r>
              <a:rPr lang="en-GB" sz="1200">
                <a:solidFill>
                  <a:schemeClr val="tx1">
                    <a:lumMod val="50000"/>
                    <a:lumOff val="50000"/>
                  </a:schemeClr>
                </a:solidFill>
              </a:rPr>
              <a:t>trying to replicate customer problems and where applicable send a truck roll to sit to see the problem in action.</a:t>
            </a:r>
            <a:endParaRPr lang="en-GB"/>
          </a:p>
        </p:txBody>
      </p:sp>
      <p:sp>
        <p:nvSpPr>
          <p:cNvPr id="4" name="Slide Number Placeholder 3"/>
          <p:cNvSpPr>
            <a:spLocks noGrp="1"/>
          </p:cNvSpPr>
          <p:nvPr>
            <p:ph type="sldNum" sz="quarter" idx="5"/>
          </p:nvPr>
        </p:nvSpPr>
        <p:spPr/>
        <p:txBody>
          <a:bodyPr/>
          <a:lstStyle/>
          <a:p>
            <a:fld id="{E10A7B0C-41F4-4FE7-8DA5-6ED59D6F41DA}" type="slidenum">
              <a:rPr lang="en-US" smtClean="0"/>
              <a:t>8</a:t>
            </a:fld>
            <a:endParaRPr lang="en-US"/>
          </a:p>
        </p:txBody>
      </p:sp>
    </p:spTree>
    <p:extLst>
      <p:ext uri="{BB962C8B-B14F-4D97-AF65-F5344CB8AC3E}">
        <p14:creationId xmlns:p14="http://schemas.microsoft.com/office/powerpoint/2010/main" val="175345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 noticed over my 15yrs of operating is that today, we make more day-to-day configuration changes in active networks than before (even if they’re not scheduled via a formal process).</a:t>
            </a:r>
          </a:p>
          <a:p>
            <a:endParaRPr lang="en-GB" dirty="0"/>
          </a:p>
          <a:p>
            <a:r>
              <a:rPr lang="en-GB" dirty="0"/>
              <a:t>Customers demand higher quality networks due to the bandwidth intensive applications they’re not running.</a:t>
            </a:r>
          </a:p>
          <a:p>
            <a:endParaRPr lang="en-GB" dirty="0"/>
          </a:p>
          <a:p>
            <a:r>
              <a:rPr lang="en-GB" dirty="0"/>
              <a:t>So, there’s quite a few touch points or degrees at which the networks we’re measured at before.</a:t>
            </a:r>
          </a:p>
        </p:txBody>
      </p:sp>
      <p:sp>
        <p:nvSpPr>
          <p:cNvPr id="4" name="Slide Number Placeholder 3"/>
          <p:cNvSpPr>
            <a:spLocks noGrp="1"/>
          </p:cNvSpPr>
          <p:nvPr>
            <p:ph type="sldNum" sz="quarter" idx="5"/>
          </p:nvPr>
        </p:nvSpPr>
        <p:spPr/>
        <p:txBody>
          <a:bodyPr/>
          <a:lstStyle/>
          <a:p>
            <a:fld id="{E10A7B0C-41F4-4FE7-8DA5-6ED59D6F41DA}" type="slidenum">
              <a:rPr lang="en-US" smtClean="0"/>
              <a:t>9</a:t>
            </a:fld>
            <a:endParaRPr lang="en-US"/>
          </a:p>
        </p:txBody>
      </p:sp>
    </p:spTree>
    <p:extLst>
      <p:ext uri="{BB962C8B-B14F-4D97-AF65-F5344CB8AC3E}">
        <p14:creationId xmlns:p14="http://schemas.microsoft.com/office/powerpoint/2010/main" val="4228132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So how will PAA help you this these problems?</a:t>
            </a:r>
            <a:r>
              <a:rPr lang="en-GB" dirty="0"/>
              <a:t> </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PAA </a:t>
            </a:r>
            <a:r>
              <a:rPr lang="en-GB" dirty="0"/>
              <a:t>allows you to identify problems within your networks and see the current state end-to-end, and quality of your network.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PAA can validate your designs and </a:t>
            </a:r>
            <a:r>
              <a:rPr lang="en-GB"/>
              <a:t>as mentioned in the opening slides, </a:t>
            </a:r>
            <a:r>
              <a:rPr lang="en-GB" dirty="0"/>
              <a:t>if needed </a:t>
            </a:r>
            <a:r>
              <a:rPr lang="en-GB"/>
              <a:t>produce </a:t>
            </a:r>
            <a:r>
              <a:rPr lang="en-GB" dirty="0"/>
              <a:t>a PDF ‘birth-certificate</a:t>
            </a:r>
            <a:r>
              <a:rPr lang="en-GB"/>
              <a:t>’, </a:t>
            </a:r>
            <a:r>
              <a:rPr lang="en-GB" dirty="0"/>
              <a:t>detailing what tests were undertaken and the results of said tests.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PAA is also useful </a:t>
            </a:r>
            <a:r>
              <a:rPr lang="en-GB"/>
              <a:t>post-maintenance</a:t>
            </a:r>
            <a:r>
              <a:rPr lang="en-GB" dirty="0"/>
              <a:t> window, because how many of us have completed a maintenance window and whist our OSS/NMS give us an all clear, </a:t>
            </a:r>
            <a:r>
              <a:rPr lang="en-GB"/>
              <a:t>and as per the earlier slides </a:t>
            </a:r>
            <a:r>
              <a:rPr lang="en-GB" dirty="0"/>
              <a:t>the customer experience is broken in someway which we can’t detect without end-to-end testing which PAA can provide.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with end-to-end testing it helps improve the</a:t>
            </a:r>
            <a:r>
              <a:rPr lang="en-GB"/>
              <a:t> BAU operational</a:t>
            </a:r>
            <a:r>
              <a:rPr lang="en-GB" dirty="0"/>
              <a:t> mean-time-to-repair (MTTR).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done via TWAMP or echo replies … etc.</a:t>
            </a:r>
          </a:p>
        </p:txBody>
      </p:sp>
      <p:sp>
        <p:nvSpPr>
          <p:cNvPr id="4" name="Slide Number Placeholder 3"/>
          <p:cNvSpPr>
            <a:spLocks noGrp="1"/>
          </p:cNvSpPr>
          <p:nvPr>
            <p:ph type="sldNum" sz="quarter" idx="5"/>
          </p:nvPr>
        </p:nvSpPr>
        <p:spPr/>
        <p:txBody>
          <a:bodyPr/>
          <a:lstStyle/>
          <a:p>
            <a:pPr>
              <a:defRPr/>
            </a:pPr>
            <a:fld id="{3C0F2928-AA2C-7647-96D7-84E161294F12}" type="slidenum">
              <a:rPr lang="sv-SE"/>
              <a:pPr>
                <a:defRPr/>
              </a:pPr>
              <a:t>10</a:t>
            </a:fld>
            <a:endParaRPr lang="sv-SE" dirty="0"/>
          </a:p>
        </p:txBody>
      </p:sp>
    </p:spTree>
    <p:extLst>
      <p:ext uri="{BB962C8B-B14F-4D97-AF65-F5344CB8AC3E}">
        <p14:creationId xmlns:p14="http://schemas.microsoft.com/office/powerpoint/2010/main" val="3864863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ANIMATION – 3 clicks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CLICK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how can PAA look to resolve this? As you can see, we have a few devices here such as an IoT car, factory machines, end users, connected via a variety of different mediums.</a:t>
            </a:r>
          </a:p>
          <a:p>
            <a:endParaRPr lang="en-GB" dirty="0"/>
          </a:p>
          <a:p>
            <a:r>
              <a:rPr lang="en-GB" dirty="0"/>
              <a:t>Using PAA we can measure between L2 and L7 for SLAs, and this can easily extend to nearly any device connected to your network.</a:t>
            </a:r>
            <a:endParaRPr lang="en-SE"/>
          </a:p>
          <a:p>
            <a:endParaRPr lang="en-GB" dirty="0"/>
          </a:p>
          <a:p>
            <a:r>
              <a:rPr lang="en-GB" b="1" dirty="0"/>
              <a:t>CLICK 2</a:t>
            </a:r>
          </a:p>
          <a:p>
            <a:r>
              <a:rPr lang="en-GB" dirty="0"/>
              <a:t>PAA can be deployed as a dedicated test agent, use RPM or TWAMP as a reflector, or be called into life via a traditional HTML5 browser.</a:t>
            </a:r>
          </a:p>
          <a:p>
            <a:endParaRPr lang="en-GB" b="1" dirty="0"/>
          </a:p>
          <a:p>
            <a:r>
              <a:rPr lang="en-GB" b="1" dirty="0"/>
              <a:t>CLICK 3</a:t>
            </a:r>
          </a:p>
          <a:p>
            <a:r>
              <a:rPr lang="en-GB" dirty="0"/>
              <a:t>Tests can be run end-to-end or between agents, giving you different perspectives on your network.</a:t>
            </a:r>
          </a:p>
        </p:txBody>
      </p:sp>
      <p:sp>
        <p:nvSpPr>
          <p:cNvPr id="4" name="Slide Number Placeholder 3"/>
          <p:cNvSpPr>
            <a:spLocks noGrp="1"/>
          </p:cNvSpPr>
          <p:nvPr>
            <p:ph type="sldNum" sz="quarter" idx="5"/>
          </p:nvPr>
        </p:nvSpPr>
        <p:spPr/>
        <p:txBody>
          <a:bodyPr/>
          <a:lstStyle/>
          <a:p>
            <a:fld id="{E10A7B0C-41F4-4FE7-8DA5-6ED59D6F41DA}" type="slidenum">
              <a:rPr lang="en-US" smtClean="0"/>
              <a:t>11</a:t>
            </a:fld>
            <a:endParaRPr lang="en-US"/>
          </a:p>
        </p:txBody>
      </p:sp>
    </p:spTree>
    <p:extLst>
      <p:ext uri="{BB962C8B-B14F-4D97-AF65-F5344CB8AC3E}">
        <p14:creationId xmlns:p14="http://schemas.microsoft.com/office/powerpoint/2010/main" val="2501637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Validate service quality with Active Assurance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Paragon Active Assurance uses active test agents within the physical, hybrid, and virtual networks to assure service experience. It utilizes synthetic traffic to verify application services across the lifecycle of the service.</a:t>
            </a:r>
            <a:endParaRPr lang="en-GB" sz="1200" kern="1200">
              <a:solidFill>
                <a:schemeClr val="tx1"/>
              </a:solidFill>
              <a:effectLst/>
              <a:latin typeface="+mn-lt"/>
              <a:ea typeface="+mn-ea"/>
              <a:cs typeface="+mn-cs"/>
            </a:endParaRP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Combine PAA with </a:t>
            </a:r>
            <a:r>
              <a:rPr lang="en-GB" sz="1200" kern="1200" err="1">
                <a:solidFill>
                  <a:schemeClr val="tx1"/>
                </a:solidFill>
                <a:effectLst/>
                <a:latin typeface="+mn-lt"/>
                <a:ea typeface="+mn-ea"/>
                <a:cs typeface="+mn-cs"/>
              </a:rPr>
              <a:t>anuta</a:t>
            </a:r>
            <a:r>
              <a:rPr lang="en-GB" sz="1200" kern="1200">
                <a:solidFill>
                  <a:schemeClr val="tx1"/>
                </a:solidFill>
                <a:effectLst/>
                <a:latin typeface="+mn-lt"/>
                <a:ea typeface="+mn-ea"/>
                <a:cs typeface="+mn-cs"/>
              </a:rPr>
              <a:t> Atom, and you have the ability to set automatic remediate to the ‘know good state’ of your parameters and configuration.</a:t>
            </a:r>
            <a:endParaRPr lang="en-US" sz="1200" kern="1200">
              <a:solidFill>
                <a:schemeClr val="tx1"/>
              </a:solidFill>
              <a:effectLst/>
              <a:latin typeface="+mn-lt"/>
              <a:ea typeface="+mn-ea"/>
              <a:cs typeface="+mn-cs"/>
            </a:endParaRPr>
          </a:p>
          <a:p>
            <a:endParaRPr lang="en-GB"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 Paragon Active Assurance, you can now</a:t>
            </a:r>
            <a:r>
              <a:rPr lang="en-US" sz="1200" b="1" kern="1200" dirty="0">
                <a:solidFill>
                  <a:schemeClr val="tx1"/>
                </a:solidFill>
                <a:effectLst/>
                <a:latin typeface="+mn-lt"/>
                <a:ea typeface="+mn-ea"/>
                <a:cs typeface="+mn-cs"/>
              </a:rPr>
              <a:t> assure customer experience </a:t>
            </a:r>
            <a:r>
              <a:rPr lang="en-US" sz="1200" kern="1200" dirty="0">
                <a:solidFill>
                  <a:schemeClr val="tx1"/>
                </a:solidFill>
                <a:effectLst/>
                <a:latin typeface="+mn-lt"/>
                <a:ea typeface="+mn-ea"/>
                <a:cs typeface="+mn-cs"/>
              </a:rPr>
              <a:t>by: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Confirming that network service levels support business objectives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Validating changes to ensure nothing breaks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Assuring based on L2−L7 service quality metrics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can now</a:t>
            </a:r>
            <a:r>
              <a:rPr lang="en-US" sz="1200" b="1" kern="1200" dirty="0">
                <a:solidFill>
                  <a:schemeClr val="tx1"/>
                </a:solidFill>
                <a:effectLst/>
                <a:latin typeface="+mn-lt"/>
                <a:ea typeface="+mn-ea"/>
                <a:cs typeface="+mn-cs"/>
              </a:rPr>
              <a:t> accelerate time to revenue </a:t>
            </a:r>
            <a:r>
              <a:rPr lang="en-US" sz="1200" kern="1200" dirty="0">
                <a:solidFill>
                  <a:schemeClr val="tx1"/>
                </a:solidFill>
                <a:effectLst/>
                <a:latin typeface="+mn-lt"/>
                <a:ea typeface="+mn-ea"/>
                <a:cs typeface="+mn-cs"/>
              </a:rPr>
              <a:t>by: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Automating turn-up testing processes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Simplifying deployment for visibility across complex networks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Cloud-ready with either SaaS or on-prem deployment options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can now</a:t>
            </a:r>
            <a:r>
              <a:rPr lang="en-US" sz="1200" b="1" kern="1200" dirty="0">
                <a:solidFill>
                  <a:schemeClr val="tx1"/>
                </a:solidFill>
                <a:effectLst/>
                <a:latin typeface="+mn-lt"/>
                <a:ea typeface="+mn-ea"/>
                <a:cs typeface="+mn-cs"/>
              </a:rPr>
              <a:t> shorten the time to resolve problems </a:t>
            </a:r>
            <a:r>
              <a:rPr lang="en-US" sz="1200" kern="1200" dirty="0">
                <a:solidFill>
                  <a:schemeClr val="tx1"/>
                </a:solidFill>
                <a:effectLst/>
                <a:latin typeface="+mn-lt"/>
                <a:ea typeface="+mn-ea"/>
                <a:cs typeface="+mn-cs"/>
              </a:rPr>
              <a:t>by: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Empowering service operation engineers with real-time data plane monitoring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Quickly locating issues on the end-to-end service chain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Gaining visibility over third-party providers’ networks performance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Confirming performance in Virtualized Networks</a:t>
            </a:r>
          </a:p>
        </p:txBody>
      </p:sp>
      <p:sp>
        <p:nvSpPr>
          <p:cNvPr id="4" name="Slide Number Placeholder 3"/>
          <p:cNvSpPr>
            <a:spLocks noGrp="1"/>
          </p:cNvSpPr>
          <p:nvPr>
            <p:ph type="sldNum" sz="quarter" idx="5"/>
          </p:nvPr>
        </p:nvSpPr>
        <p:spPr/>
        <p:txBody>
          <a:bodyPr/>
          <a:lstStyle/>
          <a:p>
            <a:fld id="{E10A7B0C-41F4-4FE7-8DA5-6ED59D6F41DA}" type="slidenum">
              <a:rPr lang="en-US" smtClean="0"/>
              <a:t>12</a:t>
            </a:fld>
            <a:endParaRPr lang="en-US"/>
          </a:p>
        </p:txBody>
      </p:sp>
    </p:spTree>
    <p:extLst>
      <p:ext uri="{BB962C8B-B14F-4D97-AF65-F5344CB8AC3E}">
        <p14:creationId xmlns:p14="http://schemas.microsoft.com/office/powerpoint/2010/main" val="34187519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0.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D39115-6FB0-4960-858F-5EB2E7DEBB50}"/>
              </a:ext>
            </a:extLst>
          </p:cNvPr>
          <p:cNvPicPr>
            <a:picLocks noChangeAspect="1"/>
          </p:cNvPicPr>
          <p:nvPr userDrawn="1"/>
        </p:nvPicPr>
        <p:blipFill>
          <a:blip r:embed="rId2"/>
          <a:stretch/>
        </p:blipFill>
        <p:spPr>
          <a:xfrm>
            <a:off x="-3003" y="3"/>
            <a:ext cx="12217207" cy="6857997"/>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17842" y="4243757"/>
            <a:ext cx="6112621" cy="308546"/>
          </a:xfrm>
        </p:spPr>
        <p:txBody>
          <a:bodyPr wrap="square">
            <a:spAutoFit/>
          </a:bodyPr>
          <a:lstStyle>
            <a:lvl1pPr marL="0" indent="0">
              <a:buNone/>
              <a:defRPr sz="2000">
                <a:solidFill>
                  <a:srgbClr val="FEFEFE"/>
                </a:solidFill>
                <a:effectLst>
                  <a:outerShdw blurRad="38100" dist="12700" dir="2700000" algn="tl" rotWithShape="0">
                    <a:prstClr val="black">
                      <a:alpha val="40000"/>
                    </a:prstClr>
                  </a:outerShdw>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GB"/>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17839" y="1711570"/>
            <a:ext cx="7716735" cy="1688111"/>
          </a:xfrm>
        </p:spPr>
        <p:txBody>
          <a:bodyPr anchor="b">
            <a:normAutofit/>
          </a:bodyPr>
          <a:lstStyle>
            <a:lvl1pPr algn="l">
              <a:defRPr sz="4400">
                <a:solidFill>
                  <a:srgbClr val="FEFEFE"/>
                </a:solidFill>
                <a:effectLst>
                  <a:outerShdw blurRad="381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17842" y="3651352"/>
            <a:ext cx="7716732" cy="431978"/>
          </a:xfrm>
        </p:spPr>
        <p:txBody>
          <a:bodyPr wrap="square" anchor="b" anchorCtr="0">
            <a:spAutoFit/>
          </a:bodyPr>
          <a:lstStyle>
            <a:lvl1pPr marL="0" indent="0" algn="l">
              <a:buNone/>
              <a:defRPr sz="2800" b="0">
                <a:solidFill>
                  <a:srgbClr val="FEFEFE"/>
                </a:solidFill>
                <a:effectLst>
                  <a:outerShdw blurRad="381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Presenter’s name or Subtitle</a:t>
            </a:r>
          </a:p>
        </p:txBody>
      </p:sp>
      <p:pic>
        <p:nvPicPr>
          <p:cNvPr id="9" name="Graphic 8">
            <a:extLst>
              <a:ext uri="{FF2B5EF4-FFF2-40B4-BE49-F238E27FC236}">
                <a16:creationId xmlns:a16="http://schemas.microsoft.com/office/drawing/2014/main" id="{01D7FF2F-F819-4746-91B0-82781872755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58755" y="4905633"/>
            <a:ext cx="2292824" cy="359117"/>
          </a:xfrm>
          <a:prstGeom prst="rect">
            <a:avLst/>
          </a:prstGeom>
        </p:spPr>
      </p:pic>
    </p:spTree>
    <p:extLst>
      <p:ext uri="{BB962C8B-B14F-4D97-AF65-F5344CB8AC3E}">
        <p14:creationId xmlns:p14="http://schemas.microsoft.com/office/powerpoint/2010/main" val="197999020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Agenda">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6E17D85-786F-4C46-997E-1D2A8BC3ECAE}"/>
              </a:ext>
            </a:extLst>
          </p:cNvPr>
          <p:cNvPicPr>
            <a:picLocks noChangeAspect="1"/>
          </p:cNvPicPr>
          <p:nvPr userDrawn="1"/>
        </p:nvPicPr>
        <p:blipFill>
          <a:blip r:embed="rId2"/>
          <a:srcRect/>
          <a:stretch/>
        </p:blipFill>
        <p:spPr>
          <a:xfrm>
            <a:off x="0" y="0"/>
            <a:ext cx="6400800"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6096000" y="-9235"/>
            <a:ext cx="6097588" cy="6873372"/>
          </a:xfrm>
          <a:prstGeom prst="rect">
            <a:avLst/>
          </a:prstGeom>
          <a:gradFill flip="none" rotWithShape="1">
            <a:gsLst>
              <a:gs pos="93000">
                <a:schemeClr val="accent1">
                  <a:lumMod val="78000"/>
                </a:schemeClr>
              </a:gs>
              <a:gs pos="2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6751637" y="1949450"/>
            <a:ext cx="5091113" cy="4203700"/>
          </a:xfrm>
        </p:spPr>
        <p:txBody>
          <a:bodyPr anchor="t" anchorCtr="0"/>
          <a:lstStyle>
            <a:lvl1pPr marL="0" indent="0">
              <a:buNone/>
              <a:defRPr sz="320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GB"/>
              <a:t>Click to edit Master text styles</a:t>
            </a:r>
          </a:p>
          <a:p>
            <a:pPr lvl="1"/>
            <a:r>
              <a:rPr lang="en-GB"/>
              <a:t>Second level</a:t>
            </a:r>
          </a:p>
        </p:txBody>
      </p:sp>
      <p:grpSp>
        <p:nvGrpSpPr>
          <p:cNvPr id="6" name="Group 5">
            <a:extLst>
              <a:ext uri="{FF2B5EF4-FFF2-40B4-BE49-F238E27FC236}">
                <a16:creationId xmlns:a16="http://schemas.microsoft.com/office/drawing/2014/main" id="{2F0DC5F4-351E-4540-B21F-77CCCC6DAA34}"/>
              </a:ext>
            </a:extLst>
          </p:cNvPr>
          <p:cNvGrpSpPr/>
          <p:nvPr userDrawn="1"/>
        </p:nvGrpSpPr>
        <p:grpSpPr>
          <a:xfrm>
            <a:off x="10610277" y="6639079"/>
            <a:ext cx="639703" cy="175734"/>
            <a:chOff x="1855788" y="3378201"/>
            <a:chExt cx="3709987" cy="1019175"/>
          </a:xfrm>
          <a:solidFill>
            <a:srgbClr val="FFFFFF"/>
          </a:solidFill>
        </p:grpSpPr>
        <p:sp>
          <p:nvSpPr>
            <p:cNvPr id="7" name="Freeform 5">
              <a:extLst>
                <a:ext uri="{FF2B5EF4-FFF2-40B4-BE49-F238E27FC236}">
                  <a16:creationId xmlns:a16="http://schemas.microsoft.com/office/drawing/2014/main" id="{7A45B120-23D0-4249-AB9D-4A86F8C7105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1B9F1E10-89BD-4BD6-93D4-DCF1FEAC900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BD13CF20-47DD-4460-92FF-BF776987C1F4}"/>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4C1E6C0D-E4FF-4EF3-9091-956E363EE7BF}"/>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8662ADE5-70D5-468E-A92A-2190431E089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F8621A95-4200-4D4D-B82A-02B96E58A66F}"/>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D6489382-3307-42EF-B4B9-5F0DDD86E67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D67E1CC4-1437-4A26-9F77-5FA691258FF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D81D88F9-819E-4204-8DFD-FA00A7A5D49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58323217-C2E3-45E2-93BE-30E433445B03}"/>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AF7687E8-6A31-416D-B147-1EC632116CE2}"/>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166BE1A9-D80B-4561-A5D3-75E652B7A750}"/>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B363FB92-1155-4E07-BA60-F22EE5746F94}"/>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042031DC-F735-4128-9486-BF11A254D1AF}"/>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98661D4B-EB1F-44BF-BFF6-E4762B885DA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77C7CFC1-C179-426E-BC67-5CAD3E3A1EDF}"/>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3BC642B0-1B8E-49DA-9615-3E5CCE69008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
        <p:nvSpPr>
          <p:cNvPr id="2" name="TextBox 1">
            <a:extLst>
              <a:ext uri="{FF2B5EF4-FFF2-40B4-BE49-F238E27FC236}">
                <a16:creationId xmlns:a16="http://schemas.microsoft.com/office/drawing/2014/main" id="{C5F651FF-CE5E-4E0E-BC85-E7CBFDA8E124}"/>
              </a:ext>
            </a:extLst>
          </p:cNvPr>
          <p:cNvSpPr txBox="1"/>
          <p:nvPr userDrawn="1"/>
        </p:nvSpPr>
        <p:spPr>
          <a:xfrm>
            <a:off x="6933695" y="454172"/>
            <a:ext cx="3088371" cy="738664"/>
          </a:xfrm>
          <a:prstGeom prst="rect">
            <a:avLst/>
          </a:prstGeom>
          <a:noFill/>
        </p:spPr>
        <p:txBody>
          <a:bodyPr wrap="square" lIns="0" tIns="0" rIns="0" bIns="0" rtlCol="0">
            <a:spAutoFit/>
          </a:bodyPr>
          <a:lstStyle/>
          <a:p>
            <a:pPr algn="l">
              <a:spcBef>
                <a:spcPts val="600"/>
              </a:spcBef>
            </a:pPr>
            <a:r>
              <a:rPr lang="en-US" sz="4800" dirty="0">
                <a:solidFill>
                  <a:schemeClr val="bg1"/>
                </a:solidFill>
              </a:rPr>
              <a:t>Agenda</a:t>
            </a:r>
          </a:p>
        </p:txBody>
      </p:sp>
    </p:spTree>
    <p:extLst>
      <p:ext uri="{BB962C8B-B14F-4D97-AF65-F5344CB8AC3E}">
        <p14:creationId xmlns:p14="http://schemas.microsoft.com/office/powerpoint/2010/main" val="275833065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Agenda">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45C12E15-0364-43FD-B56A-D353833EAC01}"/>
              </a:ext>
            </a:extLst>
          </p:cNvPr>
          <p:cNvPicPr>
            <a:picLocks noChangeAspect="1"/>
          </p:cNvPicPr>
          <p:nvPr userDrawn="1"/>
        </p:nvPicPr>
        <p:blipFill>
          <a:blip r:embed="rId2"/>
          <a:srcRect/>
          <a:stretch/>
        </p:blipFill>
        <p:spPr>
          <a:xfrm>
            <a:off x="0" y="0"/>
            <a:ext cx="6400800"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6096000" y="-9235"/>
            <a:ext cx="6097588" cy="6873372"/>
          </a:xfrm>
          <a:prstGeom prst="rect">
            <a:avLst/>
          </a:prstGeom>
          <a:gradFill flip="none" rotWithShape="1">
            <a:gsLst>
              <a:gs pos="93000">
                <a:schemeClr val="accent1">
                  <a:lumMod val="78000"/>
                </a:schemeClr>
              </a:gs>
              <a:gs pos="2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6751637" y="1949450"/>
            <a:ext cx="5091113" cy="4203700"/>
          </a:xfrm>
        </p:spPr>
        <p:txBody>
          <a:bodyPr anchor="t" anchorCtr="0"/>
          <a:lstStyle>
            <a:lvl1pPr marL="0" indent="0">
              <a:buNone/>
              <a:defRPr sz="320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GB"/>
              <a:t>Click to edit Master text styles</a:t>
            </a:r>
          </a:p>
          <a:p>
            <a:pPr lvl="1"/>
            <a:r>
              <a:rPr lang="en-GB"/>
              <a:t>Second level</a:t>
            </a:r>
          </a:p>
        </p:txBody>
      </p:sp>
      <p:grpSp>
        <p:nvGrpSpPr>
          <p:cNvPr id="6" name="Group 5">
            <a:extLst>
              <a:ext uri="{FF2B5EF4-FFF2-40B4-BE49-F238E27FC236}">
                <a16:creationId xmlns:a16="http://schemas.microsoft.com/office/drawing/2014/main" id="{2F0DC5F4-351E-4540-B21F-77CCCC6DAA34}"/>
              </a:ext>
            </a:extLst>
          </p:cNvPr>
          <p:cNvGrpSpPr/>
          <p:nvPr userDrawn="1"/>
        </p:nvGrpSpPr>
        <p:grpSpPr>
          <a:xfrm>
            <a:off x="10610277" y="6639079"/>
            <a:ext cx="639703" cy="175734"/>
            <a:chOff x="1855788" y="3378201"/>
            <a:chExt cx="3709987" cy="1019175"/>
          </a:xfrm>
          <a:solidFill>
            <a:srgbClr val="FFFFFF"/>
          </a:solidFill>
        </p:grpSpPr>
        <p:sp>
          <p:nvSpPr>
            <p:cNvPr id="7" name="Freeform 5">
              <a:extLst>
                <a:ext uri="{FF2B5EF4-FFF2-40B4-BE49-F238E27FC236}">
                  <a16:creationId xmlns:a16="http://schemas.microsoft.com/office/drawing/2014/main" id="{7A45B120-23D0-4249-AB9D-4A86F8C7105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1B9F1E10-89BD-4BD6-93D4-DCF1FEAC900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BD13CF20-47DD-4460-92FF-BF776987C1F4}"/>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4C1E6C0D-E4FF-4EF3-9091-956E363EE7BF}"/>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8662ADE5-70D5-468E-A92A-2190431E089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F8621A95-4200-4D4D-B82A-02B96E58A66F}"/>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D6489382-3307-42EF-B4B9-5F0DDD86E67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D67E1CC4-1437-4A26-9F77-5FA691258FF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D81D88F9-819E-4204-8DFD-FA00A7A5D49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58323217-C2E3-45E2-93BE-30E433445B03}"/>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AF7687E8-6A31-416D-B147-1EC632116CE2}"/>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166BE1A9-D80B-4561-A5D3-75E652B7A750}"/>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B363FB92-1155-4E07-BA60-F22EE5746F94}"/>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042031DC-F735-4128-9486-BF11A254D1AF}"/>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98661D4B-EB1F-44BF-BFF6-E4762B885DA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77C7CFC1-C179-426E-BC67-5CAD3E3A1EDF}"/>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3BC642B0-1B8E-49DA-9615-3E5CCE69008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
        <p:nvSpPr>
          <p:cNvPr id="2" name="TextBox 1">
            <a:extLst>
              <a:ext uri="{FF2B5EF4-FFF2-40B4-BE49-F238E27FC236}">
                <a16:creationId xmlns:a16="http://schemas.microsoft.com/office/drawing/2014/main" id="{C5F651FF-CE5E-4E0E-BC85-E7CBFDA8E124}"/>
              </a:ext>
            </a:extLst>
          </p:cNvPr>
          <p:cNvSpPr txBox="1"/>
          <p:nvPr userDrawn="1"/>
        </p:nvSpPr>
        <p:spPr>
          <a:xfrm>
            <a:off x="6933695" y="454172"/>
            <a:ext cx="3088371" cy="738664"/>
          </a:xfrm>
          <a:prstGeom prst="rect">
            <a:avLst/>
          </a:prstGeom>
          <a:noFill/>
        </p:spPr>
        <p:txBody>
          <a:bodyPr wrap="square" lIns="0" tIns="0" rIns="0" bIns="0" rtlCol="0">
            <a:spAutoFit/>
          </a:bodyPr>
          <a:lstStyle/>
          <a:p>
            <a:pPr algn="l">
              <a:spcBef>
                <a:spcPts val="600"/>
              </a:spcBef>
            </a:pPr>
            <a:r>
              <a:rPr lang="en-US" sz="4800" dirty="0">
                <a:solidFill>
                  <a:schemeClr val="bg1"/>
                </a:solidFill>
              </a:rPr>
              <a:t>Agenda</a:t>
            </a:r>
          </a:p>
        </p:txBody>
      </p:sp>
    </p:spTree>
    <p:extLst>
      <p:ext uri="{BB962C8B-B14F-4D97-AF65-F5344CB8AC3E}">
        <p14:creationId xmlns:p14="http://schemas.microsoft.com/office/powerpoint/2010/main" val="350981828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Divis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8E6A9AD-3B19-4963-A7B3-76AF4E3150FD}"/>
              </a:ext>
            </a:extLst>
          </p:cNvPr>
          <p:cNvPicPr>
            <a:picLocks noChangeAspect="1"/>
          </p:cNvPicPr>
          <p:nvPr userDrawn="1"/>
        </p:nvPicPr>
        <p:blipFill>
          <a:blip r:embed="rId2"/>
          <a:srcRect/>
          <a:stretch/>
        </p:blipFill>
        <p:spPr>
          <a:xfrm>
            <a:off x="1" y="0"/>
            <a:ext cx="6592824"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6096000" y="-9235"/>
            <a:ext cx="6097588" cy="6873372"/>
          </a:xfrm>
          <a:prstGeom prst="rect">
            <a:avLst/>
          </a:prstGeom>
          <a:gradFill flip="none" rotWithShape="1">
            <a:gsLst>
              <a:gs pos="93000">
                <a:schemeClr val="accent1">
                  <a:lumMod val="78000"/>
                </a:schemeClr>
              </a:gs>
              <a:gs pos="2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6751637" y="1619249"/>
            <a:ext cx="5019675" cy="3486151"/>
          </a:xfrm>
        </p:spPr>
        <p:txBody>
          <a:bodyPr anchor="ctr" anchorCtr="0"/>
          <a:lstStyle>
            <a:lvl1pPr marL="0" indent="0">
              <a:buNone/>
              <a:defRPr sz="480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GB"/>
              <a:t>Click to edit Master text styles</a:t>
            </a:r>
          </a:p>
          <a:p>
            <a:pPr lvl="1"/>
            <a:r>
              <a:rPr lang="en-GB"/>
              <a:t>Second level</a:t>
            </a:r>
          </a:p>
        </p:txBody>
      </p:sp>
      <p:grpSp>
        <p:nvGrpSpPr>
          <p:cNvPr id="6" name="Group 5">
            <a:extLst>
              <a:ext uri="{FF2B5EF4-FFF2-40B4-BE49-F238E27FC236}">
                <a16:creationId xmlns:a16="http://schemas.microsoft.com/office/drawing/2014/main" id="{2F0DC5F4-351E-4540-B21F-77CCCC6DAA34}"/>
              </a:ext>
            </a:extLst>
          </p:cNvPr>
          <p:cNvGrpSpPr/>
          <p:nvPr userDrawn="1"/>
        </p:nvGrpSpPr>
        <p:grpSpPr>
          <a:xfrm>
            <a:off x="10610277" y="6639079"/>
            <a:ext cx="639703" cy="175734"/>
            <a:chOff x="1855788" y="3378201"/>
            <a:chExt cx="3709987" cy="1019175"/>
          </a:xfrm>
          <a:solidFill>
            <a:srgbClr val="FFFFFF"/>
          </a:solidFill>
        </p:grpSpPr>
        <p:sp>
          <p:nvSpPr>
            <p:cNvPr id="7" name="Freeform 5">
              <a:extLst>
                <a:ext uri="{FF2B5EF4-FFF2-40B4-BE49-F238E27FC236}">
                  <a16:creationId xmlns:a16="http://schemas.microsoft.com/office/drawing/2014/main" id="{7A45B120-23D0-4249-AB9D-4A86F8C7105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1B9F1E10-89BD-4BD6-93D4-DCF1FEAC900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BD13CF20-47DD-4460-92FF-BF776987C1F4}"/>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4C1E6C0D-E4FF-4EF3-9091-956E363EE7BF}"/>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8662ADE5-70D5-468E-A92A-2190431E089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F8621A95-4200-4D4D-B82A-02B96E58A66F}"/>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D6489382-3307-42EF-B4B9-5F0DDD86E67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D67E1CC4-1437-4A26-9F77-5FA691258FF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D81D88F9-819E-4204-8DFD-FA00A7A5D49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58323217-C2E3-45E2-93BE-30E433445B03}"/>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AF7687E8-6A31-416D-B147-1EC632116CE2}"/>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166BE1A9-D80B-4561-A5D3-75E652B7A750}"/>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B363FB92-1155-4E07-BA60-F22EE5746F94}"/>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042031DC-F735-4128-9486-BF11A254D1AF}"/>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98661D4B-EB1F-44BF-BFF6-E4762B885DA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77C7CFC1-C179-426E-BC67-5CAD3E3A1EDF}"/>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3BC642B0-1B8E-49DA-9615-3E5CCE69008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50667863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Division">
    <p:spTree>
      <p:nvGrpSpPr>
        <p:cNvPr id="1" name=""/>
        <p:cNvGrpSpPr/>
        <p:nvPr/>
      </p:nvGrpSpPr>
      <p:grpSpPr>
        <a:xfrm>
          <a:off x="0" y="0"/>
          <a:ext cx="0" cy="0"/>
          <a:chOff x="0" y="0"/>
          <a:chExt cx="0" cy="0"/>
        </a:xfrm>
      </p:grpSpPr>
      <p:pic>
        <p:nvPicPr>
          <p:cNvPr id="26" name="Picture 25" descr="A person holding a cell phone&#10;&#10;Description automatically generated with medium confidence">
            <a:extLst>
              <a:ext uri="{FF2B5EF4-FFF2-40B4-BE49-F238E27FC236}">
                <a16:creationId xmlns:a16="http://schemas.microsoft.com/office/drawing/2014/main" id="{08690C13-76AD-4D3F-B45D-BEBB4D32EE3E}"/>
              </a:ext>
            </a:extLst>
          </p:cNvPr>
          <p:cNvPicPr>
            <a:picLocks noChangeAspect="1"/>
          </p:cNvPicPr>
          <p:nvPr userDrawn="1"/>
        </p:nvPicPr>
        <p:blipFill>
          <a:blip r:embed="rId2"/>
          <a:stretch>
            <a:fillRect/>
          </a:stretch>
        </p:blipFill>
        <p:spPr>
          <a:xfrm>
            <a:off x="0" y="0"/>
            <a:ext cx="6400800"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6096000" y="-9235"/>
            <a:ext cx="6097588" cy="6873372"/>
          </a:xfrm>
          <a:prstGeom prst="rect">
            <a:avLst/>
          </a:prstGeom>
          <a:gradFill flip="none" rotWithShape="1">
            <a:gsLst>
              <a:gs pos="93000">
                <a:schemeClr val="accent1">
                  <a:lumMod val="78000"/>
                </a:schemeClr>
              </a:gs>
              <a:gs pos="2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6751637" y="1619249"/>
            <a:ext cx="5019675" cy="3486151"/>
          </a:xfrm>
        </p:spPr>
        <p:txBody>
          <a:bodyPr anchor="ctr" anchorCtr="0"/>
          <a:lstStyle>
            <a:lvl1pPr marL="0" indent="0">
              <a:buNone/>
              <a:defRPr sz="480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GB"/>
              <a:t>Click to edit Master text styles</a:t>
            </a:r>
          </a:p>
          <a:p>
            <a:pPr lvl="1"/>
            <a:r>
              <a:rPr lang="en-GB"/>
              <a:t>Second level</a:t>
            </a:r>
          </a:p>
        </p:txBody>
      </p:sp>
      <p:grpSp>
        <p:nvGrpSpPr>
          <p:cNvPr id="6" name="Group 5">
            <a:extLst>
              <a:ext uri="{FF2B5EF4-FFF2-40B4-BE49-F238E27FC236}">
                <a16:creationId xmlns:a16="http://schemas.microsoft.com/office/drawing/2014/main" id="{2F0DC5F4-351E-4540-B21F-77CCCC6DAA34}"/>
              </a:ext>
            </a:extLst>
          </p:cNvPr>
          <p:cNvGrpSpPr/>
          <p:nvPr userDrawn="1"/>
        </p:nvGrpSpPr>
        <p:grpSpPr>
          <a:xfrm>
            <a:off x="10610277" y="6639079"/>
            <a:ext cx="639703" cy="175734"/>
            <a:chOff x="1855788" y="3378201"/>
            <a:chExt cx="3709987" cy="1019175"/>
          </a:xfrm>
          <a:solidFill>
            <a:srgbClr val="FFFFFF"/>
          </a:solidFill>
        </p:grpSpPr>
        <p:sp>
          <p:nvSpPr>
            <p:cNvPr id="7" name="Freeform 5">
              <a:extLst>
                <a:ext uri="{FF2B5EF4-FFF2-40B4-BE49-F238E27FC236}">
                  <a16:creationId xmlns:a16="http://schemas.microsoft.com/office/drawing/2014/main" id="{7A45B120-23D0-4249-AB9D-4A86F8C7105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1B9F1E10-89BD-4BD6-93D4-DCF1FEAC900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BD13CF20-47DD-4460-92FF-BF776987C1F4}"/>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4C1E6C0D-E4FF-4EF3-9091-956E363EE7BF}"/>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8662ADE5-70D5-468E-A92A-2190431E089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F8621A95-4200-4D4D-B82A-02B96E58A66F}"/>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D6489382-3307-42EF-B4B9-5F0DDD86E67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D67E1CC4-1437-4A26-9F77-5FA691258FF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D81D88F9-819E-4204-8DFD-FA00A7A5D49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58323217-C2E3-45E2-93BE-30E433445B03}"/>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AF7687E8-6A31-416D-B147-1EC632116CE2}"/>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166BE1A9-D80B-4561-A5D3-75E652B7A750}"/>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B363FB92-1155-4E07-BA60-F22EE5746F94}"/>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042031DC-F735-4128-9486-BF11A254D1AF}"/>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98661D4B-EB1F-44BF-BFF6-E4762B885DA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77C7CFC1-C179-426E-BC67-5CAD3E3A1EDF}"/>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3BC642B0-1B8E-49DA-9615-3E5CCE69008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374722048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Divis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8E6A9AD-3B19-4963-A7B3-76AF4E3150FD}"/>
              </a:ext>
            </a:extLst>
          </p:cNvPr>
          <p:cNvPicPr>
            <a:picLocks noChangeAspect="1"/>
          </p:cNvPicPr>
          <p:nvPr userDrawn="1"/>
        </p:nvPicPr>
        <p:blipFill>
          <a:blip r:embed="rId2"/>
          <a:stretch/>
        </p:blipFill>
        <p:spPr>
          <a:xfrm>
            <a:off x="1" y="0"/>
            <a:ext cx="6592824"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6096000" y="-9235"/>
            <a:ext cx="6097588" cy="6873372"/>
          </a:xfrm>
          <a:prstGeom prst="rect">
            <a:avLst/>
          </a:prstGeom>
          <a:gradFill flip="none" rotWithShape="1">
            <a:gsLst>
              <a:gs pos="93000">
                <a:schemeClr val="accent1">
                  <a:lumMod val="78000"/>
                </a:schemeClr>
              </a:gs>
              <a:gs pos="2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6751637" y="1619249"/>
            <a:ext cx="5019675" cy="3486151"/>
          </a:xfrm>
        </p:spPr>
        <p:txBody>
          <a:bodyPr anchor="ctr" anchorCtr="0"/>
          <a:lstStyle>
            <a:lvl1pPr marL="0" indent="0">
              <a:buNone/>
              <a:defRPr sz="480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GB"/>
              <a:t>Click to edit Master text styles</a:t>
            </a:r>
          </a:p>
          <a:p>
            <a:pPr lvl="1"/>
            <a:r>
              <a:rPr lang="en-GB"/>
              <a:t>Second level</a:t>
            </a:r>
          </a:p>
        </p:txBody>
      </p:sp>
      <p:grpSp>
        <p:nvGrpSpPr>
          <p:cNvPr id="6" name="Group 5">
            <a:extLst>
              <a:ext uri="{FF2B5EF4-FFF2-40B4-BE49-F238E27FC236}">
                <a16:creationId xmlns:a16="http://schemas.microsoft.com/office/drawing/2014/main" id="{2F0DC5F4-351E-4540-B21F-77CCCC6DAA34}"/>
              </a:ext>
            </a:extLst>
          </p:cNvPr>
          <p:cNvGrpSpPr/>
          <p:nvPr userDrawn="1"/>
        </p:nvGrpSpPr>
        <p:grpSpPr>
          <a:xfrm>
            <a:off x="10610277" y="6639079"/>
            <a:ext cx="639703" cy="175734"/>
            <a:chOff x="1855788" y="3378201"/>
            <a:chExt cx="3709987" cy="1019175"/>
          </a:xfrm>
          <a:solidFill>
            <a:srgbClr val="FFFFFF"/>
          </a:solidFill>
        </p:grpSpPr>
        <p:sp>
          <p:nvSpPr>
            <p:cNvPr id="7" name="Freeform 5">
              <a:extLst>
                <a:ext uri="{FF2B5EF4-FFF2-40B4-BE49-F238E27FC236}">
                  <a16:creationId xmlns:a16="http://schemas.microsoft.com/office/drawing/2014/main" id="{7A45B120-23D0-4249-AB9D-4A86F8C7105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1B9F1E10-89BD-4BD6-93D4-DCF1FEAC900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BD13CF20-47DD-4460-92FF-BF776987C1F4}"/>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4C1E6C0D-E4FF-4EF3-9091-956E363EE7BF}"/>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8662ADE5-70D5-468E-A92A-2190431E089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F8621A95-4200-4D4D-B82A-02B96E58A66F}"/>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D6489382-3307-42EF-B4B9-5F0DDD86E67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D67E1CC4-1437-4A26-9F77-5FA691258FF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D81D88F9-819E-4204-8DFD-FA00A7A5D49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58323217-C2E3-45E2-93BE-30E433445B03}"/>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AF7687E8-6A31-416D-B147-1EC632116CE2}"/>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166BE1A9-D80B-4561-A5D3-75E652B7A750}"/>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B363FB92-1155-4E07-BA60-F22EE5746F94}"/>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042031DC-F735-4128-9486-BF11A254D1AF}"/>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98661D4B-EB1F-44BF-BFF6-E4762B885DA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77C7CFC1-C179-426E-BC67-5CAD3E3A1EDF}"/>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3BC642B0-1B8E-49DA-9615-3E5CCE69008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262690851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_Divis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08690C13-76AD-4D3F-B45D-BEBB4D32EE3E}"/>
              </a:ext>
            </a:extLst>
          </p:cNvPr>
          <p:cNvPicPr>
            <a:picLocks noChangeAspect="1"/>
          </p:cNvPicPr>
          <p:nvPr userDrawn="1"/>
        </p:nvPicPr>
        <p:blipFill>
          <a:blip r:embed="rId2"/>
          <a:srcRect/>
          <a:stretch/>
        </p:blipFill>
        <p:spPr>
          <a:xfrm>
            <a:off x="0" y="0"/>
            <a:ext cx="6400800"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6096000" y="-9235"/>
            <a:ext cx="6097588" cy="6873372"/>
          </a:xfrm>
          <a:prstGeom prst="rect">
            <a:avLst/>
          </a:prstGeom>
          <a:gradFill flip="none" rotWithShape="1">
            <a:gsLst>
              <a:gs pos="93000">
                <a:schemeClr val="accent1">
                  <a:lumMod val="78000"/>
                </a:schemeClr>
              </a:gs>
              <a:gs pos="2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6751637" y="1619249"/>
            <a:ext cx="5019675" cy="3486151"/>
          </a:xfrm>
        </p:spPr>
        <p:txBody>
          <a:bodyPr anchor="ctr" anchorCtr="0"/>
          <a:lstStyle>
            <a:lvl1pPr marL="0" indent="0">
              <a:buNone/>
              <a:defRPr sz="480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GB"/>
              <a:t>Click to edit Master text styles</a:t>
            </a:r>
          </a:p>
          <a:p>
            <a:pPr lvl="1"/>
            <a:r>
              <a:rPr lang="en-GB"/>
              <a:t>Second level</a:t>
            </a:r>
          </a:p>
        </p:txBody>
      </p:sp>
      <p:grpSp>
        <p:nvGrpSpPr>
          <p:cNvPr id="6" name="Group 5">
            <a:extLst>
              <a:ext uri="{FF2B5EF4-FFF2-40B4-BE49-F238E27FC236}">
                <a16:creationId xmlns:a16="http://schemas.microsoft.com/office/drawing/2014/main" id="{2F0DC5F4-351E-4540-B21F-77CCCC6DAA34}"/>
              </a:ext>
            </a:extLst>
          </p:cNvPr>
          <p:cNvGrpSpPr/>
          <p:nvPr userDrawn="1"/>
        </p:nvGrpSpPr>
        <p:grpSpPr>
          <a:xfrm>
            <a:off x="10610277" y="6639079"/>
            <a:ext cx="639703" cy="175734"/>
            <a:chOff x="1855788" y="3378201"/>
            <a:chExt cx="3709987" cy="1019175"/>
          </a:xfrm>
          <a:solidFill>
            <a:srgbClr val="FFFFFF"/>
          </a:solidFill>
        </p:grpSpPr>
        <p:sp>
          <p:nvSpPr>
            <p:cNvPr id="7" name="Freeform 5">
              <a:extLst>
                <a:ext uri="{FF2B5EF4-FFF2-40B4-BE49-F238E27FC236}">
                  <a16:creationId xmlns:a16="http://schemas.microsoft.com/office/drawing/2014/main" id="{7A45B120-23D0-4249-AB9D-4A86F8C7105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1B9F1E10-89BD-4BD6-93D4-DCF1FEAC900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BD13CF20-47DD-4460-92FF-BF776987C1F4}"/>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4C1E6C0D-E4FF-4EF3-9091-956E363EE7BF}"/>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8662ADE5-70D5-468E-A92A-2190431E089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F8621A95-4200-4D4D-B82A-02B96E58A66F}"/>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D6489382-3307-42EF-B4B9-5F0DDD86E67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D67E1CC4-1437-4A26-9F77-5FA691258FF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D81D88F9-819E-4204-8DFD-FA00A7A5D49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58323217-C2E3-45E2-93BE-30E433445B03}"/>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AF7687E8-6A31-416D-B147-1EC632116CE2}"/>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166BE1A9-D80B-4561-A5D3-75E652B7A750}"/>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B363FB92-1155-4E07-BA60-F22EE5746F94}"/>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042031DC-F735-4128-9486-BF11A254D1AF}"/>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98661D4B-EB1F-44BF-BFF6-E4762B885DA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77C7CFC1-C179-426E-BC67-5CAD3E3A1EDF}"/>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3BC642B0-1B8E-49DA-9615-3E5CCE69008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18698393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5_Divis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8E6A9AD-3B19-4963-A7B3-76AF4E3150FD}"/>
              </a:ext>
            </a:extLst>
          </p:cNvPr>
          <p:cNvPicPr>
            <a:picLocks noChangeAspect="1"/>
          </p:cNvPicPr>
          <p:nvPr userDrawn="1"/>
        </p:nvPicPr>
        <p:blipFill>
          <a:blip r:embed="rId2"/>
          <a:srcRect l="2424" r="2424"/>
          <a:stretch/>
        </p:blipFill>
        <p:spPr>
          <a:xfrm flipH="1">
            <a:off x="1" y="0"/>
            <a:ext cx="6273208"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6096000" y="-9235"/>
            <a:ext cx="6097588" cy="6873372"/>
          </a:xfrm>
          <a:prstGeom prst="rect">
            <a:avLst/>
          </a:prstGeom>
          <a:gradFill flip="none" rotWithShape="1">
            <a:gsLst>
              <a:gs pos="93000">
                <a:schemeClr val="accent1">
                  <a:lumMod val="78000"/>
                </a:schemeClr>
              </a:gs>
              <a:gs pos="2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6751637" y="1619249"/>
            <a:ext cx="5019675" cy="3486151"/>
          </a:xfrm>
        </p:spPr>
        <p:txBody>
          <a:bodyPr anchor="ctr" anchorCtr="0"/>
          <a:lstStyle>
            <a:lvl1pPr marL="0" indent="0">
              <a:buNone/>
              <a:defRPr sz="480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GB"/>
              <a:t>Click to edit Master text styles</a:t>
            </a:r>
          </a:p>
          <a:p>
            <a:pPr lvl="1"/>
            <a:r>
              <a:rPr lang="en-GB"/>
              <a:t>Second level</a:t>
            </a:r>
          </a:p>
        </p:txBody>
      </p:sp>
      <p:grpSp>
        <p:nvGrpSpPr>
          <p:cNvPr id="6" name="Group 5">
            <a:extLst>
              <a:ext uri="{FF2B5EF4-FFF2-40B4-BE49-F238E27FC236}">
                <a16:creationId xmlns:a16="http://schemas.microsoft.com/office/drawing/2014/main" id="{2F0DC5F4-351E-4540-B21F-77CCCC6DAA34}"/>
              </a:ext>
            </a:extLst>
          </p:cNvPr>
          <p:cNvGrpSpPr/>
          <p:nvPr userDrawn="1"/>
        </p:nvGrpSpPr>
        <p:grpSpPr>
          <a:xfrm>
            <a:off x="10610277" y="6639079"/>
            <a:ext cx="639703" cy="175734"/>
            <a:chOff x="1855788" y="3378201"/>
            <a:chExt cx="3709987" cy="1019175"/>
          </a:xfrm>
          <a:solidFill>
            <a:srgbClr val="FFFFFF"/>
          </a:solidFill>
        </p:grpSpPr>
        <p:sp>
          <p:nvSpPr>
            <p:cNvPr id="7" name="Freeform 5">
              <a:extLst>
                <a:ext uri="{FF2B5EF4-FFF2-40B4-BE49-F238E27FC236}">
                  <a16:creationId xmlns:a16="http://schemas.microsoft.com/office/drawing/2014/main" id="{7A45B120-23D0-4249-AB9D-4A86F8C7105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1B9F1E10-89BD-4BD6-93D4-DCF1FEAC900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BD13CF20-47DD-4460-92FF-BF776987C1F4}"/>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4C1E6C0D-E4FF-4EF3-9091-956E363EE7BF}"/>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8662ADE5-70D5-468E-A92A-2190431E089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F8621A95-4200-4D4D-B82A-02B96E58A66F}"/>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D6489382-3307-42EF-B4B9-5F0DDD86E67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D67E1CC4-1437-4A26-9F77-5FA691258FF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D81D88F9-819E-4204-8DFD-FA00A7A5D49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58323217-C2E3-45E2-93BE-30E433445B03}"/>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AF7687E8-6A31-416D-B147-1EC632116CE2}"/>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166BE1A9-D80B-4561-A5D3-75E652B7A750}"/>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B363FB92-1155-4E07-BA60-F22EE5746F94}"/>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042031DC-F735-4128-9486-BF11A254D1AF}"/>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98661D4B-EB1F-44BF-BFF6-E4762B885DA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77C7CFC1-C179-426E-BC67-5CAD3E3A1EDF}"/>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3BC642B0-1B8E-49DA-9615-3E5CCE69008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323706410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3266901565"/>
      </p:ext>
    </p:extLst>
  </p:cSld>
  <p:clrMapOvr>
    <a:masterClrMapping/>
  </p:clrMapOvr>
  <p:transition>
    <p:fade/>
  </p:transition>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Subtit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GB"/>
              <a:t>Click to edit Master title style</a:t>
            </a:r>
            <a:endParaRPr lang="en-US" dirty="0"/>
          </a:p>
        </p:txBody>
      </p:sp>
      <p:sp>
        <p:nvSpPr>
          <p:cNvPr id="8" name="Text Placeholder 6">
            <a:extLst>
              <a:ext uri="{FF2B5EF4-FFF2-40B4-BE49-F238E27FC236}">
                <a16:creationId xmlns:a16="http://schemas.microsoft.com/office/drawing/2014/main" id="{B2E72ABD-7529-456D-97E2-F470CB60CC20}"/>
              </a:ext>
            </a:extLst>
          </p:cNvPr>
          <p:cNvSpPr>
            <a:spLocks noGrp="1"/>
          </p:cNvSpPr>
          <p:nvPr>
            <p:ph type="body" sz="quarter" idx="13" hasCustomPrompt="1"/>
          </p:nvPr>
        </p:nvSpPr>
        <p:spPr>
          <a:xfrm>
            <a:off x="604011" y="1121730"/>
            <a:ext cx="11081528" cy="460439"/>
          </a:xfrm>
        </p:spPr>
        <p:txBody>
          <a:bodyPr/>
          <a:lstStyle>
            <a:lvl1pPr marL="0" indent="0">
              <a:buNone/>
              <a:defRPr sz="2000" b="1">
                <a:solidFill>
                  <a:srgbClr val="615F61"/>
                </a:solidFill>
                <a:latin typeface="+mn-lt"/>
              </a:defRPr>
            </a:lvl1pPr>
          </a:lstStyle>
          <a:p>
            <a:pPr lvl="0"/>
            <a:r>
              <a:rPr lang="en-US" dirty="0"/>
              <a:t>Edit Master subtitle styles</a:t>
            </a:r>
          </a:p>
        </p:txBody>
      </p:sp>
    </p:spTree>
    <p:extLst>
      <p:ext uri="{BB962C8B-B14F-4D97-AF65-F5344CB8AC3E}">
        <p14:creationId xmlns:p14="http://schemas.microsoft.com/office/powerpoint/2010/main" val="138267402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88900A0F-BE51-4119-A570-5810C65FA109}"/>
              </a:ext>
            </a:extLst>
          </p:cNvPr>
          <p:cNvSpPr>
            <a:spLocks noGrp="1"/>
          </p:cNvSpPr>
          <p:nvPr>
            <p:ph idx="1"/>
          </p:nvPr>
        </p:nvSpPr>
        <p:spPr>
          <a:xfrm>
            <a:off x="604011" y="1495254"/>
            <a:ext cx="11071242" cy="4398956"/>
          </a:xfrm>
        </p:spPr>
        <p:txBody>
          <a:bodyPr/>
          <a:lstStyle>
            <a:lvl1pPr marL="0" indent="0">
              <a:buNone/>
              <a:defRPr/>
            </a:lvl1pPr>
            <a:lvl2pPr marL="403225" indent="-174625">
              <a:buFont typeface="Arial" panose="020B0604020202020204" pitchFamily="34" charset="0"/>
              <a:buChar char="•"/>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55730968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0F7D58-933F-4886-A349-E257C5B0F727}"/>
              </a:ext>
            </a:extLst>
          </p:cNvPr>
          <p:cNvPicPr>
            <a:picLocks noChangeAspect="1"/>
          </p:cNvPicPr>
          <p:nvPr userDrawn="1"/>
        </p:nvPicPr>
        <p:blipFill>
          <a:blip r:embed="rId2"/>
          <a:srcRect/>
          <a:stretch/>
        </p:blipFill>
        <p:spPr>
          <a:xfrm>
            <a:off x="2288" y="0"/>
            <a:ext cx="12188948" cy="6857998"/>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17842" y="4243757"/>
            <a:ext cx="6112621" cy="308546"/>
          </a:xfrm>
        </p:spPr>
        <p:txBody>
          <a:bodyPr wrap="square">
            <a:spAutoFit/>
          </a:bodyPr>
          <a:lstStyle>
            <a:lvl1pPr marL="0" indent="0">
              <a:buNone/>
              <a:defRPr sz="2000">
                <a:solidFill>
                  <a:srgbClr val="FEFEFE"/>
                </a:solidFill>
                <a:effectLst>
                  <a:outerShdw blurRad="38100" dist="12700" dir="2700000" algn="tl" rotWithShape="0">
                    <a:prstClr val="black">
                      <a:alpha val="40000"/>
                    </a:prstClr>
                  </a:outerShdw>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GB"/>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17839" y="1711570"/>
            <a:ext cx="7716735" cy="1688111"/>
          </a:xfrm>
        </p:spPr>
        <p:txBody>
          <a:bodyPr anchor="b">
            <a:normAutofit/>
          </a:bodyPr>
          <a:lstStyle>
            <a:lvl1pPr algn="l" defTabSz="914377" rtl="0" eaLnBrk="1" latinLnBrk="0" hangingPunct="1">
              <a:lnSpc>
                <a:spcPct val="90000"/>
              </a:lnSpc>
              <a:spcBef>
                <a:spcPct val="0"/>
              </a:spcBef>
              <a:buNone/>
              <a:defRPr lang="en-US" sz="4400" b="1" kern="1200" cap="none" baseline="0" dirty="0">
                <a:solidFill>
                  <a:srgbClr val="FEFEFE"/>
                </a:solidFill>
                <a:effectLst>
                  <a:outerShdw blurRad="381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17842" y="3651352"/>
            <a:ext cx="7716732" cy="431978"/>
          </a:xfrm>
        </p:spPr>
        <p:txBody>
          <a:bodyPr wrap="square" anchor="b" anchorCtr="0">
            <a:spAutoFit/>
          </a:bodyPr>
          <a:lstStyle>
            <a:lvl1pPr marL="0" indent="0" algn="l">
              <a:buNone/>
              <a:defRPr sz="2800" b="0">
                <a:solidFill>
                  <a:srgbClr val="FEFEFE"/>
                </a:solidFill>
                <a:effectLst>
                  <a:outerShdw blurRad="381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Presenter’s name or Subtitle</a:t>
            </a:r>
          </a:p>
        </p:txBody>
      </p:sp>
      <p:pic>
        <p:nvPicPr>
          <p:cNvPr id="9" name="Graphic 8">
            <a:extLst>
              <a:ext uri="{FF2B5EF4-FFF2-40B4-BE49-F238E27FC236}">
                <a16:creationId xmlns:a16="http://schemas.microsoft.com/office/drawing/2014/main" id="{01D7FF2F-F819-4746-91B0-82781872755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58755" y="4905633"/>
            <a:ext cx="2292824" cy="359117"/>
          </a:xfrm>
          <a:prstGeom prst="rect">
            <a:avLst/>
          </a:prstGeom>
        </p:spPr>
      </p:pic>
    </p:spTree>
    <p:extLst>
      <p:ext uri="{BB962C8B-B14F-4D97-AF65-F5344CB8AC3E}">
        <p14:creationId xmlns:p14="http://schemas.microsoft.com/office/powerpoint/2010/main" val="48737979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65916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tatm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993A41-1080-465C-BC33-A8A067D58FCA}"/>
              </a:ext>
            </a:extLst>
          </p:cNvPr>
          <p:cNvSpPr/>
          <p:nvPr/>
        </p:nvSpPr>
        <p:spPr>
          <a:xfrm>
            <a:off x="0" y="0"/>
            <a:ext cx="12192000" cy="811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DAE514BC-00CF-4C5D-BE11-8FF1CECC9075}"/>
              </a:ext>
            </a:extLst>
          </p:cNvPr>
          <p:cNvSpPr/>
          <p:nvPr/>
        </p:nvSpPr>
        <p:spPr>
          <a:xfrm>
            <a:off x="0" y="1586548"/>
            <a:ext cx="12192000" cy="3892061"/>
          </a:xfrm>
          <a:prstGeom prst="rect">
            <a:avLst/>
          </a:prstGeom>
          <a:solidFill>
            <a:srgbClr val="83B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Tree>
    <p:extLst>
      <p:ext uri="{BB962C8B-B14F-4D97-AF65-F5344CB8AC3E}">
        <p14:creationId xmlns:p14="http://schemas.microsoft.com/office/powerpoint/2010/main" val="125929235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greeen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AE514BC-00CF-4C5D-BE11-8FF1CECC9075}"/>
              </a:ext>
            </a:extLst>
          </p:cNvPr>
          <p:cNvSpPr/>
          <p:nvPr/>
        </p:nvSpPr>
        <p:spPr>
          <a:xfrm>
            <a:off x="0" y="7951"/>
            <a:ext cx="12191999" cy="6858000"/>
          </a:xfrm>
          <a:prstGeom prst="rect">
            <a:avLst/>
          </a:prstGeom>
          <a:solidFill>
            <a:srgbClr val="83B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Tree>
    <p:extLst>
      <p:ext uri="{BB962C8B-B14F-4D97-AF65-F5344CB8AC3E}">
        <p14:creationId xmlns:p14="http://schemas.microsoft.com/office/powerpoint/2010/main" val="1004557904"/>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eal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AE514BC-00CF-4C5D-BE11-8FF1CECC9075}"/>
              </a:ext>
            </a:extLst>
          </p:cNvPr>
          <p:cNvSpPr/>
          <p:nvPr/>
        </p:nvSpPr>
        <p:spPr>
          <a:xfrm>
            <a:off x="0" y="7951"/>
            <a:ext cx="1219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Tree>
    <p:extLst>
      <p:ext uri="{BB962C8B-B14F-4D97-AF65-F5344CB8AC3E}">
        <p14:creationId xmlns:p14="http://schemas.microsoft.com/office/powerpoint/2010/main" val="3706939817"/>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jad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AE514BC-00CF-4C5D-BE11-8FF1CECC9075}"/>
              </a:ext>
            </a:extLst>
          </p:cNvPr>
          <p:cNvSpPr/>
          <p:nvPr/>
        </p:nvSpPr>
        <p:spPr>
          <a:xfrm>
            <a:off x="0" y="7951"/>
            <a:ext cx="1219199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Tree>
    <p:extLst>
      <p:ext uri="{BB962C8B-B14F-4D97-AF65-F5344CB8AC3E}">
        <p14:creationId xmlns:p14="http://schemas.microsoft.com/office/powerpoint/2010/main" val="490517351"/>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Closin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0945E6-9F0D-4A30-B596-ACD5623EB498}"/>
              </a:ext>
            </a:extLst>
          </p:cNvPr>
          <p:cNvPicPr>
            <a:picLocks noChangeAspect="1"/>
          </p:cNvPicPr>
          <p:nvPr userDrawn="1"/>
        </p:nvPicPr>
        <p:blipFill>
          <a:blip r:embed="rId2"/>
          <a:srcRect/>
          <a:stretch/>
        </p:blipFill>
        <p:spPr>
          <a:xfrm>
            <a:off x="1525" y="1"/>
            <a:ext cx="12188948" cy="6857997"/>
          </a:xfrm>
          <a:prstGeom prst="rect">
            <a:avLst/>
          </a:prstGeom>
        </p:spPr>
      </p:pic>
      <p:sp>
        <p:nvSpPr>
          <p:cNvPr id="2" name="TextBox 1">
            <a:extLst>
              <a:ext uri="{FF2B5EF4-FFF2-40B4-BE49-F238E27FC236}">
                <a16:creationId xmlns:a16="http://schemas.microsoft.com/office/drawing/2014/main" id="{F63D57B8-BFAE-4905-8E3F-3A6F125AA18B}"/>
              </a:ext>
            </a:extLst>
          </p:cNvPr>
          <p:cNvSpPr txBox="1"/>
          <p:nvPr/>
        </p:nvSpPr>
        <p:spPr>
          <a:xfrm>
            <a:off x="3381375" y="2257287"/>
            <a:ext cx="5429250" cy="830997"/>
          </a:xfrm>
          <a:prstGeom prst="rect">
            <a:avLst/>
          </a:prstGeom>
          <a:noFill/>
        </p:spPr>
        <p:txBody>
          <a:bodyPr wrap="square" lIns="0" tIns="0" rIns="0" bIns="0" rtlCol="0">
            <a:spAutoFit/>
          </a:bodyPr>
          <a:lstStyle/>
          <a:p>
            <a:pPr algn="ctr">
              <a:spcBef>
                <a:spcPts val="600"/>
              </a:spcBef>
            </a:pPr>
            <a:r>
              <a:rPr lang="en-US" sz="5400" spc="-100" baseline="0">
                <a:solidFill>
                  <a:srgbClr val="FEFFFF"/>
                </a:solidFill>
                <a:effectLst/>
                <a:latin typeface="Lato Light" panose="020F0502020204030203" pitchFamily="34" charset="0"/>
                <a:ea typeface="Lato Light" panose="020F0502020204030203" pitchFamily="34" charset="0"/>
                <a:cs typeface="Lato Light" panose="020F0502020204030203" pitchFamily="34" charset="0"/>
              </a:rPr>
              <a:t>Thank you</a:t>
            </a:r>
          </a:p>
        </p:txBody>
      </p:sp>
      <p:cxnSp>
        <p:nvCxnSpPr>
          <p:cNvPr id="8" name="Straight Connector 7">
            <a:extLst>
              <a:ext uri="{FF2B5EF4-FFF2-40B4-BE49-F238E27FC236}">
                <a16:creationId xmlns:a16="http://schemas.microsoft.com/office/drawing/2014/main" id="{876C7951-1CB5-4306-96BC-4209AE3AA7E5}"/>
              </a:ext>
            </a:extLst>
          </p:cNvPr>
          <p:cNvCxnSpPr>
            <a:cxnSpLocks/>
          </p:cNvCxnSpPr>
          <p:nvPr/>
        </p:nvCxnSpPr>
        <p:spPr>
          <a:xfrm>
            <a:off x="4619897" y="3276839"/>
            <a:ext cx="2952206" cy="0"/>
          </a:xfrm>
          <a:prstGeom prst="line">
            <a:avLst/>
          </a:prstGeom>
          <a:ln w="15875">
            <a:solidFill>
              <a:srgbClr val="FEFFFF"/>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3C3FF5D4-8337-40F7-AEC0-0BF55BA3CD9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65388" y="3657601"/>
            <a:ext cx="2715581" cy="425332"/>
          </a:xfrm>
          <a:prstGeom prst="rect">
            <a:avLst/>
          </a:prstGeom>
        </p:spPr>
      </p:pic>
    </p:spTree>
    <p:extLst>
      <p:ext uri="{BB962C8B-B14F-4D97-AF65-F5344CB8AC3E}">
        <p14:creationId xmlns:p14="http://schemas.microsoft.com/office/powerpoint/2010/main" val="3643330703"/>
      </p:ext>
    </p:extLst>
  </p:cSld>
  <p:clrMapOvr>
    <a:masterClrMapping/>
  </p:clrMapOvr>
  <p:transition>
    <p:fade/>
  </p:transition>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_Closin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562AD-808F-4F70-BDCB-8959D13EF648}"/>
              </a:ext>
            </a:extLst>
          </p:cNvPr>
          <p:cNvPicPr>
            <a:picLocks noChangeAspect="1"/>
          </p:cNvPicPr>
          <p:nvPr userDrawn="1"/>
        </p:nvPicPr>
        <p:blipFill>
          <a:blip r:embed="rId2"/>
          <a:srcRect/>
          <a:stretch/>
        </p:blipFill>
        <p:spPr>
          <a:xfrm>
            <a:off x="0" y="4"/>
            <a:ext cx="12188944" cy="6857996"/>
          </a:xfrm>
          <a:prstGeom prst="rect">
            <a:avLst/>
          </a:prstGeom>
        </p:spPr>
      </p:pic>
      <p:sp>
        <p:nvSpPr>
          <p:cNvPr id="2" name="TextBox 1">
            <a:extLst>
              <a:ext uri="{FF2B5EF4-FFF2-40B4-BE49-F238E27FC236}">
                <a16:creationId xmlns:a16="http://schemas.microsoft.com/office/drawing/2014/main" id="{F63D57B8-BFAE-4905-8E3F-3A6F125AA18B}"/>
              </a:ext>
            </a:extLst>
          </p:cNvPr>
          <p:cNvSpPr txBox="1"/>
          <p:nvPr/>
        </p:nvSpPr>
        <p:spPr>
          <a:xfrm>
            <a:off x="3381375" y="2257287"/>
            <a:ext cx="5429250" cy="830997"/>
          </a:xfrm>
          <a:prstGeom prst="rect">
            <a:avLst/>
          </a:prstGeom>
          <a:noFill/>
        </p:spPr>
        <p:txBody>
          <a:bodyPr wrap="square" lIns="0" tIns="0" rIns="0" bIns="0" rtlCol="0">
            <a:spAutoFit/>
          </a:bodyPr>
          <a:lstStyle/>
          <a:p>
            <a:pPr algn="ctr">
              <a:spcBef>
                <a:spcPts val="600"/>
              </a:spcBef>
            </a:pPr>
            <a:r>
              <a:rPr lang="en-US" sz="5400" spc="-100" baseline="0">
                <a:solidFill>
                  <a:srgbClr val="FEFFFF"/>
                </a:solidFill>
                <a:effectLst/>
                <a:latin typeface="Lato Light" panose="020F0502020204030203" pitchFamily="34" charset="0"/>
                <a:ea typeface="Lato Light" panose="020F0502020204030203" pitchFamily="34" charset="0"/>
                <a:cs typeface="Lato Light" panose="020F0502020204030203" pitchFamily="34" charset="0"/>
              </a:rPr>
              <a:t>Thank you</a:t>
            </a:r>
          </a:p>
        </p:txBody>
      </p:sp>
      <p:cxnSp>
        <p:nvCxnSpPr>
          <p:cNvPr id="8" name="Straight Connector 7">
            <a:extLst>
              <a:ext uri="{FF2B5EF4-FFF2-40B4-BE49-F238E27FC236}">
                <a16:creationId xmlns:a16="http://schemas.microsoft.com/office/drawing/2014/main" id="{876C7951-1CB5-4306-96BC-4209AE3AA7E5}"/>
              </a:ext>
            </a:extLst>
          </p:cNvPr>
          <p:cNvCxnSpPr>
            <a:cxnSpLocks/>
          </p:cNvCxnSpPr>
          <p:nvPr/>
        </p:nvCxnSpPr>
        <p:spPr>
          <a:xfrm>
            <a:off x="4619897" y="3276839"/>
            <a:ext cx="2952206" cy="0"/>
          </a:xfrm>
          <a:prstGeom prst="line">
            <a:avLst/>
          </a:prstGeom>
          <a:ln w="15875">
            <a:solidFill>
              <a:srgbClr val="FEFFFF"/>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3C3FF5D4-8337-40F7-AEC0-0BF55BA3CD9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65388" y="3657601"/>
            <a:ext cx="2715581" cy="425332"/>
          </a:xfrm>
          <a:prstGeom prst="rect">
            <a:avLst/>
          </a:prstGeom>
        </p:spPr>
      </p:pic>
    </p:spTree>
    <p:extLst>
      <p:ext uri="{BB962C8B-B14F-4D97-AF65-F5344CB8AC3E}">
        <p14:creationId xmlns:p14="http://schemas.microsoft.com/office/powerpoint/2010/main" val="2506601140"/>
      </p:ext>
    </p:extLst>
  </p:cSld>
  <p:clrMapOvr>
    <a:masterClrMapping/>
  </p:clrMapOvr>
  <p:transition>
    <p:fade/>
  </p:transition>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_Closin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C3DD3D-D264-4F93-A482-783DBEA10550}"/>
              </a:ext>
            </a:extLst>
          </p:cNvPr>
          <p:cNvPicPr>
            <a:picLocks noChangeAspect="1"/>
          </p:cNvPicPr>
          <p:nvPr userDrawn="1"/>
        </p:nvPicPr>
        <p:blipFill>
          <a:blip r:embed="rId2"/>
          <a:srcRect/>
          <a:stretch/>
        </p:blipFill>
        <p:spPr>
          <a:xfrm>
            <a:off x="1524" y="1"/>
            <a:ext cx="12188950" cy="6857998"/>
          </a:xfrm>
          <a:prstGeom prst="rect">
            <a:avLst/>
          </a:prstGeom>
        </p:spPr>
      </p:pic>
      <p:sp>
        <p:nvSpPr>
          <p:cNvPr id="2" name="TextBox 1">
            <a:extLst>
              <a:ext uri="{FF2B5EF4-FFF2-40B4-BE49-F238E27FC236}">
                <a16:creationId xmlns:a16="http://schemas.microsoft.com/office/drawing/2014/main" id="{F63D57B8-BFAE-4905-8E3F-3A6F125AA18B}"/>
              </a:ext>
            </a:extLst>
          </p:cNvPr>
          <p:cNvSpPr txBox="1"/>
          <p:nvPr/>
        </p:nvSpPr>
        <p:spPr>
          <a:xfrm>
            <a:off x="3381375" y="2257287"/>
            <a:ext cx="5429250" cy="830997"/>
          </a:xfrm>
          <a:prstGeom prst="rect">
            <a:avLst/>
          </a:prstGeom>
          <a:noFill/>
        </p:spPr>
        <p:txBody>
          <a:bodyPr wrap="square" lIns="0" tIns="0" rIns="0" bIns="0" rtlCol="0">
            <a:spAutoFit/>
          </a:bodyPr>
          <a:lstStyle/>
          <a:p>
            <a:pPr algn="ctr">
              <a:spcBef>
                <a:spcPts val="600"/>
              </a:spcBef>
            </a:pPr>
            <a:r>
              <a:rPr lang="en-US" sz="5400" spc="-100" baseline="0">
                <a:solidFill>
                  <a:srgbClr val="FEFFFF"/>
                </a:solidFill>
                <a:effectLst/>
                <a:latin typeface="Lato Light" panose="020F0502020204030203" pitchFamily="34" charset="0"/>
                <a:ea typeface="Lato Light" panose="020F0502020204030203" pitchFamily="34" charset="0"/>
                <a:cs typeface="Lato Light" panose="020F0502020204030203" pitchFamily="34" charset="0"/>
              </a:rPr>
              <a:t>Thank you</a:t>
            </a:r>
          </a:p>
        </p:txBody>
      </p:sp>
      <p:cxnSp>
        <p:nvCxnSpPr>
          <p:cNvPr id="8" name="Straight Connector 7">
            <a:extLst>
              <a:ext uri="{FF2B5EF4-FFF2-40B4-BE49-F238E27FC236}">
                <a16:creationId xmlns:a16="http://schemas.microsoft.com/office/drawing/2014/main" id="{876C7951-1CB5-4306-96BC-4209AE3AA7E5}"/>
              </a:ext>
            </a:extLst>
          </p:cNvPr>
          <p:cNvCxnSpPr>
            <a:cxnSpLocks/>
          </p:cNvCxnSpPr>
          <p:nvPr/>
        </p:nvCxnSpPr>
        <p:spPr>
          <a:xfrm>
            <a:off x="4619897" y="3276839"/>
            <a:ext cx="2952206" cy="0"/>
          </a:xfrm>
          <a:prstGeom prst="line">
            <a:avLst/>
          </a:prstGeom>
          <a:ln w="15875">
            <a:solidFill>
              <a:srgbClr val="FEFFFF"/>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3C3FF5D4-8337-40F7-AEC0-0BF55BA3CD9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65388" y="3657601"/>
            <a:ext cx="2715581" cy="425332"/>
          </a:xfrm>
          <a:prstGeom prst="rect">
            <a:avLst/>
          </a:prstGeom>
        </p:spPr>
      </p:pic>
    </p:spTree>
    <p:extLst>
      <p:ext uri="{BB962C8B-B14F-4D97-AF65-F5344CB8AC3E}">
        <p14:creationId xmlns:p14="http://schemas.microsoft.com/office/powerpoint/2010/main" val="564568474"/>
      </p:ext>
    </p:extLst>
  </p:cSld>
  <p:clrMapOvr>
    <a:masterClrMapping/>
  </p:clrMapOvr>
  <p:transition>
    <p:fade/>
  </p:transition>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4_Closin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C511A2-2685-450B-B9C0-7DCDF6CBF5E5}"/>
              </a:ext>
            </a:extLst>
          </p:cNvPr>
          <p:cNvPicPr>
            <a:picLocks noChangeAspect="1"/>
          </p:cNvPicPr>
          <p:nvPr userDrawn="1"/>
        </p:nvPicPr>
        <p:blipFill>
          <a:blip r:embed="rId2"/>
          <a:srcRect/>
          <a:stretch/>
        </p:blipFill>
        <p:spPr>
          <a:xfrm>
            <a:off x="2288" y="0"/>
            <a:ext cx="12188948" cy="6886805"/>
          </a:xfrm>
          <a:prstGeom prst="rect">
            <a:avLst/>
          </a:prstGeom>
        </p:spPr>
      </p:pic>
      <p:sp>
        <p:nvSpPr>
          <p:cNvPr id="2" name="TextBox 1">
            <a:extLst>
              <a:ext uri="{FF2B5EF4-FFF2-40B4-BE49-F238E27FC236}">
                <a16:creationId xmlns:a16="http://schemas.microsoft.com/office/drawing/2014/main" id="{F63D57B8-BFAE-4905-8E3F-3A6F125AA18B}"/>
              </a:ext>
            </a:extLst>
          </p:cNvPr>
          <p:cNvSpPr txBox="1"/>
          <p:nvPr/>
        </p:nvSpPr>
        <p:spPr>
          <a:xfrm>
            <a:off x="3381375" y="2257287"/>
            <a:ext cx="5429250" cy="830997"/>
          </a:xfrm>
          <a:prstGeom prst="rect">
            <a:avLst/>
          </a:prstGeom>
          <a:noFill/>
        </p:spPr>
        <p:txBody>
          <a:bodyPr wrap="square" lIns="0" tIns="0" rIns="0" bIns="0" rtlCol="0">
            <a:spAutoFit/>
          </a:bodyPr>
          <a:lstStyle/>
          <a:p>
            <a:pPr algn="ctr">
              <a:spcBef>
                <a:spcPts val="600"/>
              </a:spcBef>
            </a:pPr>
            <a:r>
              <a:rPr lang="en-US" sz="5400" spc="-100" baseline="0">
                <a:solidFill>
                  <a:srgbClr val="FEFFFF"/>
                </a:solidFill>
                <a:effectLst/>
                <a:latin typeface="Lato Light" panose="020F0502020204030203" pitchFamily="34" charset="0"/>
                <a:ea typeface="Lato Light" panose="020F0502020204030203" pitchFamily="34" charset="0"/>
                <a:cs typeface="Lato Light" panose="020F0502020204030203" pitchFamily="34" charset="0"/>
              </a:rPr>
              <a:t>Thank you</a:t>
            </a:r>
          </a:p>
        </p:txBody>
      </p:sp>
      <p:cxnSp>
        <p:nvCxnSpPr>
          <p:cNvPr id="8" name="Straight Connector 7">
            <a:extLst>
              <a:ext uri="{FF2B5EF4-FFF2-40B4-BE49-F238E27FC236}">
                <a16:creationId xmlns:a16="http://schemas.microsoft.com/office/drawing/2014/main" id="{876C7951-1CB5-4306-96BC-4209AE3AA7E5}"/>
              </a:ext>
            </a:extLst>
          </p:cNvPr>
          <p:cNvCxnSpPr>
            <a:cxnSpLocks/>
          </p:cNvCxnSpPr>
          <p:nvPr/>
        </p:nvCxnSpPr>
        <p:spPr>
          <a:xfrm>
            <a:off x="4619897" y="3276839"/>
            <a:ext cx="2952206" cy="0"/>
          </a:xfrm>
          <a:prstGeom prst="line">
            <a:avLst/>
          </a:prstGeom>
          <a:ln w="15875">
            <a:solidFill>
              <a:srgbClr val="FEFFFF"/>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3C3FF5D4-8337-40F7-AEC0-0BF55BA3CD9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65388" y="3657601"/>
            <a:ext cx="2715581" cy="425332"/>
          </a:xfrm>
          <a:prstGeom prst="rect">
            <a:avLst/>
          </a:prstGeom>
        </p:spPr>
      </p:pic>
    </p:spTree>
    <p:extLst>
      <p:ext uri="{BB962C8B-B14F-4D97-AF65-F5344CB8AC3E}">
        <p14:creationId xmlns:p14="http://schemas.microsoft.com/office/powerpoint/2010/main" val="616710062"/>
      </p:ext>
    </p:extLst>
  </p:cSld>
  <p:clrMapOvr>
    <a:masterClrMapping/>
  </p:clrMapOvr>
  <p:transition>
    <p:fade/>
  </p:transition>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6040080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FC8C49-D510-447D-994B-F2FA99EE337A}"/>
              </a:ext>
            </a:extLst>
          </p:cNvPr>
          <p:cNvPicPr>
            <a:picLocks noChangeAspect="1"/>
          </p:cNvPicPr>
          <p:nvPr/>
        </p:nvPicPr>
        <p:blipFill>
          <a:blip r:embed="rId2"/>
          <a:srcRect/>
          <a:stretch/>
        </p:blipFill>
        <p:spPr>
          <a:xfrm>
            <a:off x="1524" y="1"/>
            <a:ext cx="12188950" cy="6857998"/>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17842" y="4243757"/>
            <a:ext cx="6112621" cy="308546"/>
          </a:xfrm>
        </p:spPr>
        <p:txBody>
          <a:bodyPr wrap="square">
            <a:spAutoFit/>
          </a:bodyPr>
          <a:lstStyle>
            <a:lvl1pPr marL="0" indent="0">
              <a:buNone/>
              <a:defRPr sz="2000">
                <a:solidFill>
                  <a:srgbClr val="FEFEFE"/>
                </a:solidFill>
                <a:effectLst>
                  <a:outerShdw blurRad="38100" dist="12700" dir="2700000" algn="tl">
                    <a:srgbClr val="000000">
                      <a:alpha val="43137"/>
                    </a:srgbClr>
                  </a:outerShdw>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GB"/>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17839" y="1711570"/>
            <a:ext cx="7716735" cy="1688111"/>
          </a:xfrm>
        </p:spPr>
        <p:txBody>
          <a:bodyPr anchor="b">
            <a:normAutofit/>
          </a:bodyPr>
          <a:lstStyle>
            <a:lvl1pPr algn="l" defTabSz="914377" rtl="0" eaLnBrk="1" latinLnBrk="0" hangingPunct="1">
              <a:lnSpc>
                <a:spcPct val="90000"/>
              </a:lnSpc>
              <a:spcBef>
                <a:spcPct val="0"/>
              </a:spcBef>
              <a:buNone/>
              <a:defRPr lang="en-US" sz="4400" b="1" kern="1200" cap="none" baseline="0" dirty="0">
                <a:solidFill>
                  <a:srgbClr val="FEFEFE"/>
                </a:solidFill>
                <a:effectLst>
                  <a:outerShdw blurRad="381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17842" y="3651352"/>
            <a:ext cx="7716732" cy="431978"/>
          </a:xfrm>
        </p:spPr>
        <p:txBody>
          <a:bodyPr wrap="square" anchor="b" anchorCtr="0">
            <a:spAutoFit/>
          </a:bodyPr>
          <a:lstStyle>
            <a:lvl1pPr marL="0" indent="0" algn="l">
              <a:buNone/>
              <a:defRPr sz="2800" b="0">
                <a:solidFill>
                  <a:srgbClr val="FEFEFE"/>
                </a:solidFill>
                <a:effectLst>
                  <a:outerShdw blurRad="38100" dist="25400" dir="2700000" algn="tl">
                    <a:srgbClr val="000000">
                      <a:alpha val="43137"/>
                    </a:srgbClr>
                  </a:outerShdw>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Presenter’s name or Subtitle</a:t>
            </a:r>
          </a:p>
        </p:txBody>
      </p:sp>
      <p:pic>
        <p:nvPicPr>
          <p:cNvPr id="7" name="Graphic 6">
            <a:extLst>
              <a:ext uri="{FF2B5EF4-FFF2-40B4-BE49-F238E27FC236}">
                <a16:creationId xmlns:a16="http://schemas.microsoft.com/office/drawing/2014/main" id="{0619C7FD-B6DA-44EE-A9E3-5941A6911A4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58755" y="4905633"/>
            <a:ext cx="2292824" cy="359117"/>
          </a:xfrm>
          <a:prstGeom prst="rect">
            <a:avLst/>
          </a:prstGeom>
        </p:spPr>
      </p:pic>
    </p:spTree>
    <p:extLst>
      <p:ext uri="{BB962C8B-B14F-4D97-AF65-F5344CB8AC3E}">
        <p14:creationId xmlns:p14="http://schemas.microsoft.com/office/powerpoint/2010/main" val="2103489596"/>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Title - group">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FC8C49-D510-447D-994B-F2FA99EE337A}"/>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 y="3"/>
            <a:ext cx="12191998" cy="6857997"/>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17842" y="4243757"/>
            <a:ext cx="6112621" cy="308546"/>
          </a:xfrm>
        </p:spPr>
        <p:txBody>
          <a:bodyPr wrap="square">
            <a:spAutoFit/>
          </a:bodyPr>
          <a:lstStyle>
            <a:lvl1pPr marL="0" indent="0">
              <a:buNone/>
              <a:defRPr sz="2000">
                <a:solidFill>
                  <a:srgbClr val="FEFEFE"/>
                </a:solidFill>
                <a:latin typeface="+mn-lt"/>
                <a:ea typeface="Lato Light" panose="020F0502020204030203" pitchFamily="34" charset="0"/>
                <a:cs typeface="Lato Light" panose="020F0502020204030203" pitchFamily="34" charset="0"/>
              </a:defRPr>
            </a:lvl1pPr>
            <a:lvl2pPr marL="457189" indent="0">
              <a:buNone/>
              <a:defRPr/>
            </a:lvl2pPr>
          </a:lstStyle>
          <a:p>
            <a:pPr lvl="0"/>
            <a:r>
              <a:rPr lang="en-US"/>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17839" y="1711570"/>
            <a:ext cx="7716735" cy="1688111"/>
          </a:xfrm>
        </p:spPr>
        <p:txBody>
          <a:bodyPr anchor="b">
            <a:normAutofit/>
          </a:bodyPr>
          <a:lstStyle>
            <a:lvl1pPr algn="l">
              <a:defRPr sz="4400">
                <a:solidFill>
                  <a:srgbClr val="FEFEFE"/>
                </a:solidFill>
                <a:latin typeface="+mj-lt"/>
                <a:ea typeface="Lato Light" panose="020F0502020204030203" pitchFamily="34" charset="0"/>
                <a:cs typeface="Lato Light" panose="020F050202020403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17842" y="3651352"/>
            <a:ext cx="7716732" cy="431978"/>
          </a:xfrm>
        </p:spPr>
        <p:txBody>
          <a:bodyPr wrap="square" anchor="b" anchorCtr="0">
            <a:spAutoFit/>
          </a:bodyPr>
          <a:lstStyle>
            <a:lvl1pPr marL="0" indent="0" algn="l">
              <a:buNone/>
              <a:defRPr sz="2800" b="0">
                <a:solidFill>
                  <a:srgbClr val="FEFEFE"/>
                </a:solidFill>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Presenter’s name or Subtitle</a:t>
            </a:r>
          </a:p>
        </p:txBody>
      </p:sp>
      <p:pic>
        <p:nvPicPr>
          <p:cNvPr id="10" name="Graphic 9">
            <a:extLst>
              <a:ext uri="{FF2B5EF4-FFF2-40B4-BE49-F238E27FC236}">
                <a16:creationId xmlns:a16="http://schemas.microsoft.com/office/drawing/2014/main" id="{AC741065-8BCC-4C03-8ECF-7779F895CF7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02889" y="4999211"/>
            <a:ext cx="2366936" cy="365367"/>
          </a:xfrm>
          <a:prstGeom prst="rect">
            <a:avLst/>
          </a:prstGeom>
        </p:spPr>
      </p:pic>
    </p:spTree>
    <p:extLst>
      <p:ext uri="{BB962C8B-B14F-4D97-AF65-F5344CB8AC3E}">
        <p14:creationId xmlns:p14="http://schemas.microsoft.com/office/powerpoint/2010/main" val="1315271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FC8C49-D510-447D-994B-F2FA99EE337A}"/>
              </a:ext>
            </a:extLst>
          </p:cNvPr>
          <p:cNvPicPr>
            <a:picLocks noChangeAspect="1"/>
          </p:cNvPicPr>
          <p:nvPr/>
        </p:nvPicPr>
        <p:blipFill>
          <a:blip r:embed="rId2"/>
          <a:srcRect/>
          <a:stretch/>
        </p:blipFill>
        <p:spPr>
          <a:xfrm>
            <a:off x="1525" y="1"/>
            <a:ext cx="12188948" cy="6857998"/>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17842" y="4243757"/>
            <a:ext cx="6112621" cy="308546"/>
          </a:xfrm>
        </p:spPr>
        <p:txBody>
          <a:bodyPr wrap="square">
            <a:spAutoFit/>
          </a:bodyPr>
          <a:lstStyle>
            <a:lvl1pPr marL="0" indent="0">
              <a:buNone/>
              <a:defRPr sz="2000">
                <a:solidFill>
                  <a:srgbClr val="FEFEFE"/>
                </a:solidFill>
                <a:effectLst>
                  <a:outerShdw blurRad="38100" dist="12700" dir="2700000" algn="tl">
                    <a:srgbClr val="000000">
                      <a:alpha val="43137"/>
                    </a:srgbClr>
                  </a:outerShdw>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GB"/>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17839" y="1711570"/>
            <a:ext cx="7716735" cy="1688111"/>
          </a:xfrm>
        </p:spPr>
        <p:txBody>
          <a:bodyPr anchor="b">
            <a:normAutofit/>
          </a:bodyPr>
          <a:lstStyle>
            <a:lvl1pPr algn="l">
              <a:defRPr sz="4400">
                <a:solidFill>
                  <a:srgbClr val="FEFEFE"/>
                </a:solidFill>
                <a:effectLst>
                  <a:outerShdw blurRad="381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17842" y="3651352"/>
            <a:ext cx="7716732" cy="431978"/>
          </a:xfrm>
        </p:spPr>
        <p:txBody>
          <a:bodyPr wrap="square" anchor="b" anchorCtr="0">
            <a:spAutoFit/>
          </a:bodyPr>
          <a:lstStyle>
            <a:lvl1pPr marL="0" indent="0" algn="l">
              <a:buNone/>
              <a:defRPr sz="2800" b="0">
                <a:solidFill>
                  <a:srgbClr val="FEFEFE"/>
                </a:solidFill>
                <a:effectLst>
                  <a:outerShdw blurRad="38100" dist="25400" dir="2700000" algn="tl">
                    <a:srgbClr val="000000">
                      <a:alpha val="43137"/>
                    </a:srgbClr>
                  </a:outerShdw>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Presenter’s name or Subtitle</a:t>
            </a:r>
          </a:p>
        </p:txBody>
      </p:sp>
      <p:pic>
        <p:nvPicPr>
          <p:cNvPr id="7" name="Graphic 6">
            <a:extLst>
              <a:ext uri="{FF2B5EF4-FFF2-40B4-BE49-F238E27FC236}">
                <a16:creationId xmlns:a16="http://schemas.microsoft.com/office/drawing/2014/main" id="{0619C7FD-B6DA-44EE-A9E3-5941A6911A4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58755" y="4905633"/>
            <a:ext cx="2292824" cy="359117"/>
          </a:xfrm>
          <a:prstGeom prst="rect">
            <a:avLst/>
          </a:prstGeom>
        </p:spPr>
      </p:pic>
    </p:spTree>
    <p:extLst>
      <p:ext uri="{BB962C8B-B14F-4D97-AF65-F5344CB8AC3E}">
        <p14:creationId xmlns:p14="http://schemas.microsoft.com/office/powerpoint/2010/main" val="192411906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Title ">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D39115-6FB0-4960-858F-5EB2E7DEBB50}"/>
              </a:ext>
            </a:extLst>
          </p:cNvPr>
          <p:cNvPicPr>
            <a:picLocks noChangeAspect="1"/>
          </p:cNvPicPr>
          <p:nvPr userDrawn="1"/>
        </p:nvPicPr>
        <p:blipFill>
          <a:blip r:embed="rId2"/>
          <a:srcRect/>
          <a:stretch/>
        </p:blipFill>
        <p:spPr>
          <a:xfrm>
            <a:off x="11127" y="3"/>
            <a:ext cx="12188946" cy="6857997"/>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17842" y="4243757"/>
            <a:ext cx="6112621" cy="308546"/>
          </a:xfrm>
        </p:spPr>
        <p:txBody>
          <a:bodyPr wrap="square">
            <a:spAutoFit/>
          </a:bodyPr>
          <a:lstStyle>
            <a:lvl1pPr marL="0" indent="0">
              <a:buNone/>
              <a:defRPr sz="2000">
                <a:solidFill>
                  <a:srgbClr val="FEFEFE"/>
                </a:solidFill>
                <a:effectLst>
                  <a:outerShdw blurRad="38100" dist="12700" dir="2700000" algn="tl" rotWithShape="0">
                    <a:prstClr val="black">
                      <a:alpha val="40000"/>
                    </a:prstClr>
                  </a:outerShdw>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GB"/>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17839" y="1711570"/>
            <a:ext cx="7716735" cy="1688111"/>
          </a:xfrm>
        </p:spPr>
        <p:txBody>
          <a:bodyPr anchor="b">
            <a:normAutofit/>
          </a:bodyPr>
          <a:lstStyle>
            <a:lvl1pPr algn="l">
              <a:defRPr sz="4400">
                <a:solidFill>
                  <a:srgbClr val="FEFEFE"/>
                </a:solidFill>
                <a:effectLst>
                  <a:outerShdw blurRad="381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17842" y="3651352"/>
            <a:ext cx="7716732" cy="431978"/>
          </a:xfrm>
        </p:spPr>
        <p:txBody>
          <a:bodyPr wrap="square" anchor="b" anchorCtr="0">
            <a:spAutoFit/>
          </a:bodyPr>
          <a:lstStyle>
            <a:lvl1pPr marL="0" indent="0" algn="l">
              <a:buNone/>
              <a:defRPr sz="2800" b="0">
                <a:solidFill>
                  <a:srgbClr val="FEFEFE"/>
                </a:solidFill>
                <a:effectLst>
                  <a:outerShdw blurRad="381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Presenter’s name or Subtitle</a:t>
            </a:r>
          </a:p>
        </p:txBody>
      </p:sp>
      <p:pic>
        <p:nvPicPr>
          <p:cNvPr id="9" name="Graphic 8">
            <a:extLst>
              <a:ext uri="{FF2B5EF4-FFF2-40B4-BE49-F238E27FC236}">
                <a16:creationId xmlns:a16="http://schemas.microsoft.com/office/drawing/2014/main" id="{01D7FF2F-F819-4746-91B0-82781872755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58755" y="4905633"/>
            <a:ext cx="2292824" cy="359117"/>
          </a:xfrm>
          <a:prstGeom prst="rect">
            <a:avLst/>
          </a:prstGeom>
        </p:spPr>
      </p:pic>
    </p:spTree>
    <p:extLst>
      <p:ext uri="{BB962C8B-B14F-4D97-AF65-F5344CB8AC3E}">
        <p14:creationId xmlns:p14="http://schemas.microsoft.com/office/powerpoint/2010/main" val="289471124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_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D39115-6FB0-4960-858F-5EB2E7DEBB50}"/>
              </a:ext>
            </a:extLst>
          </p:cNvPr>
          <p:cNvPicPr>
            <a:picLocks noChangeAspect="1"/>
          </p:cNvPicPr>
          <p:nvPr userDrawn="1"/>
        </p:nvPicPr>
        <p:blipFill>
          <a:blip r:embed="rId2"/>
          <a:srcRect/>
          <a:stretch/>
        </p:blipFill>
        <p:spPr>
          <a:xfrm>
            <a:off x="0" y="4"/>
            <a:ext cx="12188944" cy="6857996"/>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45977" y="4153859"/>
            <a:ext cx="5540491" cy="308546"/>
          </a:xfrm>
        </p:spPr>
        <p:txBody>
          <a:bodyPr wrap="square">
            <a:spAutoFit/>
          </a:bodyPr>
          <a:lstStyle>
            <a:lvl1pPr marL="0" indent="0">
              <a:buNone/>
              <a:defRPr sz="2000">
                <a:solidFill>
                  <a:srgbClr val="FEFEFE"/>
                </a:solidFill>
                <a:effectLst>
                  <a:outerShdw blurRad="38100" dist="12700" dir="2700000" algn="tl" rotWithShape="0">
                    <a:prstClr val="black">
                      <a:alpha val="40000"/>
                    </a:prstClr>
                  </a:outerShdw>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GB"/>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30887" y="1700046"/>
            <a:ext cx="7716735" cy="1688111"/>
          </a:xfrm>
        </p:spPr>
        <p:txBody>
          <a:bodyPr anchor="b">
            <a:normAutofit/>
          </a:bodyPr>
          <a:lstStyle>
            <a:lvl1pPr algn="l">
              <a:defRPr sz="4400">
                <a:solidFill>
                  <a:srgbClr val="FEFEFE"/>
                </a:solidFill>
                <a:effectLst>
                  <a:outerShdw blurRad="381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67079" y="3578954"/>
            <a:ext cx="5589727" cy="431978"/>
          </a:xfrm>
        </p:spPr>
        <p:txBody>
          <a:bodyPr wrap="square" anchor="b" anchorCtr="0">
            <a:spAutoFit/>
          </a:bodyPr>
          <a:lstStyle>
            <a:lvl1pPr marL="0" indent="0" algn="l">
              <a:buNone/>
              <a:defRPr sz="2800" b="0">
                <a:solidFill>
                  <a:srgbClr val="FEFEFE"/>
                </a:solidFill>
                <a:effectLst>
                  <a:outerShdw blurRad="508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Presenter’s name</a:t>
            </a:r>
          </a:p>
        </p:txBody>
      </p:sp>
      <p:pic>
        <p:nvPicPr>
          <p:cNvPr id="9" name="Graphic 8">
            <a:extLst>
              <a:ext uri="{FF2B5EF4-FFF2-40B4-BE49-F238E27FC236}">
                <a16:creationId xmlns:a16="http://schemas.microsoft.com/office/drawing/2014/main" id="{01D7FF2F-F819-4746-91B0-82781872755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58755" y="4905633"/>
            <a:ext cx="2292824" cy="359117"/>
          </a:xfrm>
          <a:prstGeom prst="rect">
            <a:avLst/>
          </a:prstGeom>
        </p:spPr>
      </p:pic>
    </p:spTree>
    <p:extLst>
      <p:ext uri="{BB962C8B-B14F-4D97-AF65-F5344CB8AC3E}">
        <p14:creationId xmlns:p14="http://schemas.microsoft.com/office/powerpoint/2010/main" val="272208517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7_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D39115-6FB0-4960-858F-5EB2E7DEBB50}"/>
              </a:ext>
            </a:extLst>
          </p:cNvPr>
          <p:cNvPicPr>
            <a:picLocks noChangeAspect="1"/>
          </p:cNvPicPr>
          <p:nvPr userDrawn="1"/>
        </p:nvPicPr>
        <p:blipFill>
          <a:blip r:embed="rId2"/>
          <a:srcRect/>
          <a:stretch/>
        </p:blipFill>
        <p:spPr>
          <a:xfrm>
            <a:off x="2288" y="0"/>
            <a:ext cx="12188948" cy="6886805"/>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17842" y="4243757"/>
            <a:ext cx="6112621" cy="308546"/>
          </a:xfrm>
        </p:spPr>
        <p:txBody>
          <a:bodyPr wrap="square">
            <a:spAutoFit/>
          </a:bodyPr>
          <a:lstStyle>
            <a:lvl1pPr marL="0" indent="0">
              <a:buNone/>
              <a:defRPr sz="2000">
                <a:solidFill>
                  <a:srgbClr val="FEFEFE"/>
                </a:solidFill>
                <a:effectLst>
                  <a:outerShdw blurRad="38100" dist="12700" dir="2700000" algn="tl">
                    <a:srgbClr val="000000">
                      <a:alpha val="43137"/>
                    </a:srgbClr>
                  </a:outerShdw>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GB"/>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17839" y="1711570"/>
            <a:ext cx="7716735" cy="1688111"/>
          </a:xfrm>
        </p:spPr>
        <p:txBody>
          <a:bodyPr anchor="b">
            <a:normAutofit/>
          </a:bodyPr>
          <a:lstStyle>
            <a:lvl1pPr algn="l">
              <a:defRPr sz="4400">
                <a:solidFill>
                  <a:srgbClr val="FEFEFE"/>
                </a:solidFill>
                <a:effectLst>
                  <a:outerShdw blurRad="38100" dist="25400" dir="2700000" algn="tl">
                    <a:srgbClr val="000000">
                      <a:alpha val="43137"/>
                    </a:srgbClr>
                  </a:outerShdw>
                </a:effectLst>
                <a:latin typeface="+mj-lt"/>
                <a:ea typeface="Lato Light" panose="020F0502020204030203" pitchFamily="34" charset="0"/>
                <a:cs typeface="Lato Light" panose="020F0502020204030203" pitchFamily="34" charset="0"/>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17842" y="3651352"/>
            <a:ext cx="7716732" cy="431978"/>
          </a:xfrm>
        </p:spPr>
        <p:txBody>
          <a:bodyPr wrap="square" anchor="b" anchorCtr="0">
            <a:spAutoFit/>
          </a:bodyPr>
          <a:lstStyle>
            <a:lvl1pPr marL="0" indent="0" algn="l">
              <a:buNone/>
              <a:defRPr sz="2800" b="0">
                <a:solidFill>
                  <a:srgbClr val="FEFEFE"/>
                </a:solidFill>
                <a:effectLst>
                  <a:outerShdw blurRad="38100" dist="25400" dir="2700000" algn="tl">
                    <a:srgbClr val="000000">
                      <a:alpha val="43137"/>
                    </a:srgbClr>
                  </a:outerShdw>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Presenter’s name or Subtitle</a:t>
            </a:r>
          </a:p>
        </p:txBody>
      </p:sp>
      <p:pic>
        <p:nvPicPr>
          <p:cNvPr id="9" name="Graphic 8">
            <a:extLst>
              <a:ext uri="{FF2B5EF4-FFF2-40B4-BE49-F238E27FC236}">
                <a16:creationId xmlns:a16="http://schemas.microsoft.com/office/drawing/2014/main" id="{01D7FF2F-F819-4746-91B0-82781872755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58755" y="4905633"/>
            <a:ext cx="2292824" cy="359117"/>
          </a:xfrm>
          <a:prstGeom prst="rect">
            <a:avLst/>
          </a:prstGeom>
        </p:spPr>
      </p:pic>
    </p:spTree>
    <p:extLst>
      <p:ext uri="{BB962C8B-B14F-4D97-AF65-F5344CB8AC3E}">
        <p14:creationId xmlns:p14="http://schemas.microsoft.com/office/powerpoint/2010/main" val="131661873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8_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FC8C49-D510-447D-994B-F2FA99EE337A}"/>
              </a:ext>
            </a:extLst>
          </p:cNvPr>
          <p:cNvPicPr>
            <a:picLocks noChangeAspect="1"/>
          </p:cNvPicPr>
          <p:nvPr/>
        </p:nvPicPr>
        <p:blipFill>
          <a:blip r:embed="rId2"/>
          <a:srcRect/>
          <a:stretch/>
        </p:blipFill>
        <p:spPr>
          <a:xfrm>
            <a:off x="1525" y="1"/>
            <a:ext cx="12188948" cy="6857997"/>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17842" y="4243757"/>
            <a:ext cx="6112621" cy="308546"/>
          </a:xfrm>
        </p:spPr>
        <p:txBody>
          <a:bodyPr wrap="square">
            <a:spAutoFit/>
          </a:bodyPr>
          <a:lstStyle>
            <a:lvl1pPr marL="0" indent="0">
              <a:buNone/>
              <a:defRPr sz="2000">
                <a:solidFill>
                  <a:srgbClr val="FEFEFE"/>
                </a:solidFill>
                <a:effectLst>
                  <a:outerShdw blurRad="38100" dist="12700" dir="2700000" algn="tl">
                    <a:srgbClr val="000000">
                      <a:alpha val="43137"/>
                    </a:srgbClr>
                  </a:outerShdw>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GB"/>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17839" y="1711570"/>
            <a:ext cx="7716735" cy="1688111"/>
          </a:xfrm>
        </p:spPr>
        <p:txBody>
          <a:bodyPr anchor="b">
            <a:normAutofit/>
          </a:bodyPr>
          <a:lstStyle>
            <a:lvl1pPr algn="l">
              <a:defRPr sz="4400">
                <a:solidFill>
                  <a:srgbClr val="FEFEFE"/>
                </a:solidFill>
                <a:effectLst>
                  <a:outerShdw blurRad="38100" dist="25400" dir="2700000" algn="tl">
                    <a:srgbClr val="000000">
                      <a:alpha val="43137"/>
                    </a:srgbClr>
                  </a:outerShdw>
                </a:effectLst>
                <a:latin typeface="+mj-lt"/>
                <a:ea typeface="Lato Light" panose="020F0502020204030203" pitchFamily="34" charset="0"/>
                <a:cs typeface="Lato Light" panose="020F0502020204030203" pitchFamily="34" charset="0"/>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17842" y="3651352"/>
            <a:ext cx="7716732" cy="431978"/>
          </a:xfrm>
        </p:spPr>
        <p:txBody>
          <a:bodyPr wrap="square" anchor="b" anchorCtr="0">
            <a:spAutoFit/>
          </a:bodyPr>
          <a:lstStyle>
            <a:lvl1pPr marL="0" indent="0" algn="l">
              <a:buNone/>
              <a:defRPr sz="2800" b="0">
                <a:solidFill>
                  <a:srgbClr val="FEFEFE"/>
                </a:solidFill>
                <a:effectLst>
                  <a:outerShdw blurRad="38100" dist="25400" dir="2700000" algn="tl">
                    <a:srgbClr val="000000">
                      <a:alpha val="43137"/>
                    </a:srgbClr>
                  </a:outerShdw>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Presenter’s name or Subtitle</a:t>
            </a:r>
          </a:p>
        </p:txBody>
      </p:sp>
      <p:pic>
        <p:nvPicPr>
          <p:cNvPr id="7" name="Graphic 6">
            <a:extLst>
              <a:ext uri="{FF2B5EF4-FFF2-40B4-BE49-F238E27FC236}">
                <a16:creationId xmlns:a16="http://schemas.microsoft.com/office/drawing/2014/main" id="{0619C7FD-B6DA-44EE-A9E3-5941A6911A4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58755" y="4905633"/>
            <a:ext cx="2292824" cy="359117"/>
          </a:xfrm>
          <a:prstGeom prst="rect">
            <a:avLst/>
          </a:prstGeom>
        </p:spPr>
      </p:pic>
    </p:spTree>
    <p:extLst>
      <p:ext uri="{BB962C8B-B14F-4D97-AF65-F5344CB8AC3E}">
        <p14:creationId xmlns:p14="http://schemas.microsoft.com/office/powerpoint/2010/main" val="171440710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Agenda">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08690C13-76AD-4D3F-B45D-BEBB4D32EE3E}"/>
              </a:ext>
            </a:extLst>
          </p:cNvPr>
          <p:cNvPicPr>
            <a:picLocks noChangeAspect="1"/>
          </p:cNvPicPr>
          <p:nvPr userDrawn="1"/>
        </p:nvPicPr>
        <p:blipFill>
          <a:blip r:embed="rId2"/>
          <a:srcRect/>
          <a:stretch/>
        </p:blipFill>
        <p:spPr>
          <a:xfrm>
            <a:off x="0" y="0"/>
            <a:ext cx="6400800"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6096000" y="-9235"/>
            <a:ext cx="6097588" cy="6873372"/>
          </a:xfrm>
          <a:prstGeom prst="rect">
            <a:avLst/>
          </a:prstGeom>
          <a:gradFill flip="none" rotWithShape="1">
            <a:gsLst>
              <a:gs pos="93000">
                <a:schemeClr val="accent1">
                  <a:lumMod val="78000"/>
                </a:schemeClr>
              </a:gs>
              <a:gs pos="2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6751637" y="1949450"/>
            <a:ext cx="5091113" cy="4203700"/>
          </a:xfrm>
        </p:spPr>
        <p:txBody>
          <a:bodyPr anchor="t" anchorCtr="0"/>
          <a:lstStyle>
            <a:lvl1pPr marL="0" indent="0">
              <a:buNone/>
              <a:defRPr sz="320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GB"/>
              <a:t>Click to edit Master text styles</a:t>
            </a:r>
          </a:p>
          <a:p>
            <a:pPr lvl="1"/>
            <a:r>
              <a:rPr lang="en-GB"/>
              <a:t>Second level</a:t>
            </a:r>
          </a:p>
        </p:txBody>
      </p:sp>
      <p:grpSp>
        <p:nvGrpSpPr>
          <p:cNvPr id="6" name="Group 5">
            <a:extLst>
              <a:ext uri="{FF2B5EF4-FFF2-40B4-BE49-F238E27FC236}">
                <a16:creationId xmlns:a16="http://schemas.microsoft.com/office/drawing/2014/main" id="{2F0DC5F4-351E-4540-B21F-77CCCC6DAA34}"/>
              </a:ext>
            </a:extLst>
          </p:cNvPr>
          <p:cNvGrpSpPr/>
          <p:nvPr userDrawn="1"/>
        </p:nvGrpSpPr>
        <p:grpSpPr>
          <a:xfrm>
            <a:off x="10610277" y="6639079"/>
            <a:ext cx="639703" cy="175734"/>
            <a:chOff x="1855788" y="3378201"/>
            <a:chExt cx="3709987" cy="1019175"/>
          </a:xfrm>
          <a:solidFill>
            <a:srgbClr val="FFFFFF"/>
          </a:solidFill>
        </p:grpSpPr>
        <p:sp>
          <p:nvSpPr>
            <p:cNvPr id="7" name="Freeform 5">
              <a:extLst>
                <a:ext uri="{FF2B5EF4-FFF2-40B4-BE49-F238E27FC236}">
                  <a16:creationId xmlns:a16="http://schemas.microsoft.com/office/drawing/2014/main" id="{7A45B120-23D0-4249-AB9D-4A86F8C7105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1B9F1E10-89BD-4BD6-93D4-DCF1FEAC900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BD13CF20-47DD-4460-92FF-BF776987C1F4}"/>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4C1E6C0D-E4FF-4EF3-9091-956E363EE7BF}"/>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8662ADE5-70D5-468E-A92A-2190431E089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F8621A95-4200-4D4D-B82A-02B96E58A66F}"/>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D6489382-3307-42EF-B4B9-5F0DDD86E67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D67E1CC4-1437-4A26-9F77-5FA691258FF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D81D88F9-819E-4204-8DFD-FA00A7A5D49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58323217-C2E3-45E2-93BE-30E433445B03}"/>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AF7687E8-6A31-416D-B147-1EC632116CE2}"/>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166BE1A9-D80B-4561-A5D3-75E652B7A750}"/>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B363FB92-1155-4E07-BA60-F22EE5746F94}"/>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042031DC-F735-4128-9486-BF11A254D1AF}"/>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98661D4B-EB1F-44BF-BFF6-E4762B885DA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77C7CFC1-C179-426E-BC67-5CAD3E3A1EDF}"/>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3BC642B0-1B8E-49DA-9615-3E5CCE69008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
        <p:nvSpPr>
          <p:cNvPr id="2" name="TextBox 1">
            <a:extLst>
              <a:ext uri="{FF2B5EF4-FFF2-40B4-BE49-F238E27FC236}">
                <a16:creationId xmlns:a16="http://schemas.microsoft.com/office/drawing/2014/main" id="{C5F651FF-CE5E-4E0E-BC85-E7CBFDA8E124}"/>
              </a:ext>
            </a:extLst>
          </p:cNvPr>
          <p:cNvSpPr txBox="1"/>
          <p:nvPr userDrawn="1"/>
        </p:nvSpPr>
        <p:spPr>
          <a:xfrm>
            <a:off x="6933695" y="454172"/>
            <a:ext cx="3088371" cy="738664"/>
          </a:xfrm>
          <a:prstGeom prst="rect">
            <a:avLst/>
          </a:prstGeom>
          <a:noFill/>
        </p:spPr>
        <p:txBody>
          <a:bodyPr wrap="square" lIns="0" tIns="0" rIns="0" bIns="0" rtlCol="0">
            <a:spAutoFit/>
          </a:bodyPr>
          <a:lstStyle/>
          <a:p>
            <a:pPr algn="l">
              <a:spcBef>
                <a:spcPts val="600"/>
              </a:spcBef>
            </a:pPr>
            <a:r>
              <a:rPr lang="en-US" sz="4800" dirty="0">
                <a:solidFill>
                  <a:schemeClr val="bg1"/>
                </a:solidFill>
              </a:rPr>
              <a:t>Agenda</a:t>
            </a:r>
          </a:p>
        </p:txBody>
      </p:sp>
    </p:spTree>
    <p:extLst>
      <p:ext uri="{BB962C8B-B14F-4D97-AF65-F5344CB8AC3E}">
        <p14:creationId xmlns:p14="http://schemas.microsoft.com/office/powerpoint/2010/main" val="342024893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7740587-8E63-4DFE-9AF5-EE9B927E84A9}"/>
              </a:ext>
            </a:extLst>
          </p:cNvPr>
          <p:cNvSpPr/>
          <p:nvPr/>
        </p:nvSpPr>
        <p:spPr>
          <a:xfrm>
            <a:off x="0" y="0"/>
            <a:ext cx="12192000" cy="108997"/>
          </a:xfrm>
          <a:prstGeom prst="rect">
            <a:avLst/>
          </a:prstGeom>
          <a:solidFill>
            <a:srgbClr val="83B136"/>
          </a:solidFill>
          <a:ln>
            <a:noFill/>
          </a:ln>
          <a:effectLst/>
        </p:spPr>
        <p:style>
          <a:lnRef idx="1">
            <a:schemeClr val="accent1"/>
          </a:lnRef>
          <a:fillRef idx="3">
            <a:schemeClr val="accent1"/>
          </a:fillRef>
          <a:effectRef idx="2">
            <a:schemeClr val="accent1"/>
          </a:effectRef>
          <a:fontRef idx="minor">
            <a:schemeClr val="lt1"/>
          </a:fontRef>
        </p:style>
        <p:txBody>
          <a:bodyPr lIns="121900" tIns="60951" rIns="121900" bIns="60951" rtlCol="0" anchor="ctr"/>
          <a:lstStyle/>
          <a:p>
            <a:pPr algn="ctr"/>
            <a:endParaRPr lang="en-US" sz="1867">
              <a:latin typeface="Arial"/>
              <a:cs typeface="Arial"/>
            </a:endParaRPr>
          </a:p>
        </p:txBody>
      </p:sp>
      <p:sp>
        <p:nvSpPr>
          <p:cNvPr id="2" name="Title Placeholder 1">
            <a:extLst>
              <a:ext uri="{FF2B5EF4-FFF2-40B4-BE49-F238E27FC236}">
                <a16:creationId xmlns:a16="http://schemas.microsoft.com/office/drawing/2014/main" id="{CD69BD9F-EB35-416C-A36A-048D2DFEC1B5}"/>
              </a:ext>
            </a:extLst>
          </p:cNvPr>
          <p:cNvSpPr>
            <a:spLocks noGrp="1"/>
          </p:cNvSpPr>
          <p:nvPr>
            <p:ph type="title"/>
          </p:nvPr>
        </p:nvSpPr>
        <p:spPr>
          <a:xfrm>
            <a:off x="604011" y="125771"/>
            <a:ext cx="11071242" cy="856407"/>
          </a:xfrm>
          <a:prstGeom prst="rect">
            <a:avLst/>
          </a:prstGeom>
        </p:spPr>
        <p:txBody>
          <a:bodyPr vert="horz" lIns="0" tIns="0" rIns="0" bIns="0" rtlCol="0" anchor="b" anchorCtr="0">
            <a:no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BEC8B1A5-CCD1-4F18-B737-A7EC38F8DC8D}"/>
              </a:ext>
            </a:extLst>
          </p:cNvPr>
          <p:cNvSpPr>
            <a:spLocks noGrp="1"/>
          </p:cNvSpPr>
          <p:nvPr>
            <p:ph type="body" idx="1"/>
          </p:nvPr>
        </p:nvSpPr>
        <p:spPr>
          <a:xfrm>
            <a:off x="606391" y="1450975"/>
            <a:ext cx="11068861" cy="2838983"/>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grpSp>
        <p:nvGrpSpPr>
          <p:cNvPr id="19" name="Group 18">
            <a:extLst>
              <a:ext uri="{FF2B5EF4-FFF2-40B4-BE49-F238E27FC236}">
                <a16:creationId xmlns:a16="http://schemas.microsoft.com/office/drawing/2014/main" id="{C2DC55FA-CAD4-44ED-8FE8-B532D9D45D7C}"/>
              </a:ext>
            </a:extLst>
          </p:cNvPr>
          <p:cNvGrpSpPr/>
          <p:nvPr/>
        </p:nvGrpSpPr>
        <p:grpSpPr>
          <a:xfrm>
            <a:off x="10625883" y="6587460"/>
            <a:ext cx="639703" cy="175734"/>
            <a:chOff x="1855788" y="3378201"/>
            <a:chExt cx="3709987" cy="1019175"/>
          </a:xfrm>
          <a:solidFill>
            <a:schemeClr val="tx1"/>
          </a:solidFill>
        </p:grpSpPr>
        <p:sp>
          <p:nvSpPr>
            <p:cNvPr id="20" name="Freeform 5">
              <a:extLst>
                <a:ext uri="{FF2B5EF4-FFF2-40B4-BE49-F238E27FC236}">
                  <a16:creationId xmlns:a16="http://schemas.microsoft.com/office/drawing/2014/main" id="{528325C0-29E5-4B68-9CAD-B1E00E29EA67}"/>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6">
              <a:extLst>
                <a:ext uri="{FF2B5EF4-FFF2-40B4-BE49-F238E27FC236}">
                  <a16:creationId xmlns:a16="http://schemas.microsoft.com/office/drawing/2014/main" id="{27DAAFCF-EBBB-40B1-A4E9-BD28A752CF75}"/>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7">
              <a:extLst>
                <a:ext uri="{FF2B5EF4-FFF2-40B4-BE49-F238E27FC236}">
                  <a16:creationId xmlns:a16="http://schemas.microsoft.com/office/drawing/2014/main" id="{C16A8744-DF49-401D-91E1-6B9DACAC8543}"/>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8">
              <a:extLst>
                <a:ext uri="{FF2B5EF4-FFF2-40B4-BE49-F238E27FC236}">
                  <a16:creationId xmlns:a16="http://schemas.microsoft.com/office/drawing/2014/main" id="{9065924E-3C4C-40E8-A61D-8795FCEC413C}"/>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4" name="Freeform 9">
              <a:extLst>
                <a:ext uri="{FF2B5EF4-FFF2-40B4-BE49-F238E27FC236}">
                  <a16:creationId xmlns:a16="http://schemas.microsoft.com/office/drawing/2014/main" id="{1AF69FF3-7959-4A54-A9FB-9C5840723D94}"/>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5" name="Freeform 10">
              <a:extLst>
                <a:ext uri="{FF2B5EF4-FFF2-40B4-BE49-F238E27FC236}">
                  <a16:creationId xmlns:a16="http://schemas.microsoft.com/office/drawing/2014/main" id="{99D13606-871E-4901-89B0-5C3B55A97593}"/>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6" name="Freeform 11">
              <a:extLst>
                <a:ext uri="{FF2B5EF4-FFF2-40B4-BE49-F238E27FC236}">
                  <a16:creationId xmlns:a16="http://schemas.microsoft.com/office/drawing/2014/main" id="{27E6C4DA-CA2E-4D2F-955D-9AD1AF6D2B9B}"/>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7" name="Freeform 12">
              <a:extLst>
                <a:ext uri="{FF2B5EF4-FFF2-40B4-BE49-F238E27FC236}">
                  <a16:creationId xmlns:a16="http://schemas.microsoft.com/office/drawing/2014/main" id="{3C74F658-4046-43D7-821E-B57E1764A22A}"/>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8" name="Freeform 13">
              <a:extLst>
                <a:ext uri="{FF2B5EF4-FFF2-40B4-BE49-F238E27FC236}">
                  <a16:creationId xmlns:a16="http://schemas.microsoft.com/office/drawing/2014/main" id="{602C543C-0B72-482A-81C3-40109F6C0B74}"/>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14">
              <a:extLst>
                <a:ext uri="{FF2B5EF4-FFF2-40B4-BE49-F238E27FC236}">
                  <a16:creationId xmlns:a16="http://schemas.microsoft.com/office/drawing/2014/main" id="{CF467010-8FDA-4A2D-9686-3EE6030767C2}"/>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15">
              <a:extLst>
                <a:ext uri="{FF2B5EF4-FFF2-40B4-BE49-F238E27FC236}">
                  <a16:creationId xmlns:a16="http://schemas.microsoft.com/office/drawing/2014/main" id="{712681F6-4BBB-445D-834F-A0B7158FF7A5}"/>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Rectangle 16">
              <a:extLst>
                <a:ext uri="{FF2B5EF4-FFF2-40B4-BE49-F238E27FC236}">
                  <a16:creationId xmlns:a16="http://schemas.microsoft.com/office/drawing/2014/main" id="{399A461A-9060-41DA-9839-4ECF67A7FF89}"/>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17">
              <a:extLst>
                <a:ext uri="{FF2B5EF4-FFF2-40B4-BE49-F238E27FC236}">
                  <a16:creationId xmlns:a16="http://schemas.microsoft.com/office/drawing/2014/main" id="{263C464E-C18C-4330-8F6A-E817C9584E7F}"/>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8">
              <a:extLst>
                <a:ext uri="{FF2B5EF4-FFF2-40B4-BE49-F238E27FC236}">
                  <a16:creationId xmlns:a16="http://schemas.microsoft.com/office/drawing/2014/main" id="{BA3EDC79-511C-483A-AE43-8F87F16342DD}"/>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9">
              <a:extLst>
                <a:ext uri="{FF2B5EF4-FFF2-40B4-BE49-F238E27FC236}">
                  <a16:creationId xmlns:a16="http://schemas.microsoft.com/office/drawing/2014/main" id="{DE9FEF45-3930-476F-AA2F-C96BD95155CD}"/>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20">
              <a:extLst>
                <a:ext uri="{FF2B5EF4-FFF2-40B4-BE49-F238E27FC236}">
                  <a16:creationId xmlns:a16="http://schemas.microsoft.com/office/drawing/2014/main" id="{524DBCB1-1B70-473A-83D4-52B6E2D32B4A}"/>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21">
              <a:extLst>
                <a:ext uri="{FF2B5EF4-FFF2-40B4-BE49-F238E27FC236}">
                  <a16:creationId xmlns:a16="http://schemas.microsoft.com/office/drawing/2014/main" id="{EF3D6A59-1A3E-4EA6-987D-D03885F30276}"/>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
        <p:nvSpPr>
          <p:cNvPr id="39" name="TextBox 38">
            <a:extLst>
              <a:ext uri="{FF2B5EF4-FFF2-40B4-BE49-F238E27FC236}">
                <a16:creationId xmlns:a16="http://schemas.microsoft.com/office/drawing/2014/main" id="{53A26C65-5E9D-4B0D-AC12-4EBEC46EDCDE}"/>
              </a:ext>
            </a:extLst>
          </p:cNvPr>
          <p:cNvSpPr txBox="1"/>
          <p:nvPr/>
        </p:nvSpPr>
        <p:spPr>
          <a:xfrm>
            <a:off x="603497" y="6670004"/>
            <a:ext cx="2494618" cy="96950"/>
          </a:xfrm>
          <a:prstGeom prst="rect">
            <a:avLst/>
          </a:prstGeom>
          <a:ln>
            <a:noFill/>
          </a:ln>
        </p:spPr>
        <p:txBody>
          <a:bodyPr wrap="square" lIns="0" tIns="0" rIns="0" bIns="0" rtlCol="0">
            <a:spAutoFit/>
          </a:bodyPr>
          <a:lstStyle/>
          <a:p>
            <a:pPr algn="l">
              <a:lnSpc>
                <a:spcPct val="90000"/>
              </a:lnSpc>
            </a:pPr>
            <a:r>
              <a:rPr lang="en-US" sz="700" kern="1200" dirty="0">
                <a:solidFill>
                  <a:schemeClr val="tx1"/>
                </a:solidFill>
                <a:latin typeface="Calibri" panose="020F0502020204030204" pitchFamily="34" charset="0"/>
                <a:ea typeface="+mn-ea"/>
                <a:cs typeface="Calibri" panose="020F0502020204030204" pitchFamily="34" charset="0"/>
              </a:rPr>
              <a:t>© 2022 Juniper Networks</a:t>
            </a:r>
          </a:p>
        </p:txBody>
      </p:sp>
      <p:sp>
        <p:nvSpPr>
          <p:cNvPr id="5" name="TextBox 4">
            <a:extLst>
              <a:ext uri="{FF2B5EF4-FFF2-40B4-BE49-F238E27FC236}">
                <a16:creationId xmlns:a16="http://schemas.microsoft.com/office/drawing/2014/main" id="{2BA4EE81-B719-4DC5-9FBB-34AA8A2ABF95}"/>
              </a:ext>
            </a:extLst>
          </p:cNvPr>
          <p:cNvSpPr txBox="1"/>
          <p:nvPr userDrawn="1"/>
        </p:nvSpPr>
        <p:spPr>
          <a:xfrm>
            <a:off x="11475416" y="6632956"/>
            <a:ext cx="287571" cy="92333"/>
          </a:xfrm>
          <a:prstGeom prst="rect">
            <a:avLst/>
          </a:prstGeom>
          <a:noFill/>
        </p:spPr>
        <p:txBody>
          <a:bodyPr wrap="square" lIns="0" tIns="0" rIns="0" bIns="0" rtlCol="0">
            <a:spAutoFit/>
          </a:bodyPr>
          <a:lstStyle/>
          <a:p>
            <a:pPr algn="r">
              <a:spcBef>
                <a:spcPts val="600"/>
              </a:spcBef>
            </a:pPr>
            <a:fld id="{A9190996-0CE1-4162-A170-BB14DF216BD4}" type="slidenum">
              <a:rPr lang="en-US" sz="600" smtClean="0"/>
              <a:pPr algn="r">
                <a:spcBef>
                  <a:spcPts val="600"/>
                </a:spcBef>
              </a:pPr>
              <a:t>‹#›</a:t>
            </a:fld>
            <a:endParaRPr lang="en-US" sz="600" dirty="0"/>
          </a:p>
        </p:txBody>
      </p:sp>
      <p:cxnSp>
        <p:nvCxnSpPr>
          <p:cNvPr id="7" name="Straight Connector 6">
            <a:extLst>
              <a:ext uri="{FF2B5EF4-FFF2-40B4-BE49-F238E27FC236}">
                <a16:creationId xmlns:a16="http://schemas.microsoft.com/office/drawing/2014/main" id="{6537293A-600C-478E-BF29-CF68A17D82E6}"/>
              </a:ext>
            </a:extLst>
          </p:cNvPr>
          <p:cNvCxnSpPr>
            <a:cxnSpLocks/>
          </p:cNvCxnSpPr>
          <p:nvPr userDrawn="1"/>
        </p:nvCxnSpPr>
        <p:spPr>
          <a:xfrm>
            <a:off x="11433030" y="6570358"/>
            <a:ext cx="0" cy="164592"/>
          </a:xfrm>
          <a:prstGeom prst="line">
            <a:avLst/>
          </a:prstGeom>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FCC432E5-515B-4768-95B7-F5E7C71CF60B}"/>
              </a:ext>
            </a:extLst>
          </p:cNvPr>
          <p:cNvSpPr txBox="1"/>
          <p:nvPr userDrawn="1">
            <p:extLst>
              <p:ext uri="{1162E1C5-73C7-4A58-AE30-91384D911F3F}">
                <p184:classification xmlns:p184="http://schemas.microsoft.com/office/powerpoint/2018/4/main" val="ftr"/>
              </p:ext>
            </p:extLst>
          </p:nvPr>
        </p:nvSpPr>
        <p:spPr>
          <a:xfrm>
            <a:off x="5641975" y="6751320"/>
            <a:ext cx="744538" cy="106680"/>
          </a:xfrm>
          <a:prstGeom prst="rect">
            <a:avLst/>
          </a:prstGeom>
        </p:spPr>
        <p:txBody>
          <a:bodyPr horzOverflow="overflow" lIns="0" tIns="0" rIns="0" bIns="0">
            <a:spAutoFit/>
          </a:bodyPr>
          <a:lstStyle/>
          <a:p>
            <a:pPr algn="ctr"/>
            <a:r>
              <a:rPr lang="en-US" sz="700">
                <a:solidFill>
                  <a:srgbClr val="000000"/>
                </a:solidFill>
                <a:latin typeface="Calibri" panose="020F0502020204030204" pitchFamily="34" charset="0"/>
                <a:cs typeface="Calibri" panose="020F0502020204030204" pitchFamily="34" charset="0"/>
              </a:rPr>
              <a:t>Juniper Confidential</a:t>
            </a:r>
          </a:p>
        </p:txBody>
      </p:sp>
    </p:spTree>
    <p:extLst>
      <p:ext uri="{BB962C8B-B14F-4D97-AF65-F5344CB8AC3E}">
        <p14:creationId xmlns:p14="http://schemas.microsoft.com/office/powerpoint/2010/main" val="14088370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732" r:id="rId3"/>
    <p:sldLayoutId id="2147483733" r:id="rId4"/>
    <p:sldLayoutId id="2147483749" r:id="rId5"/>
    <p:sldLayoutId id="2147483704" r:id="rId6"/>
    <p:sldLayoutId id="2147483734" r:id="rId7"/>
    <p:sldLayoutId id="2147483748" r:id="rId8"/>
    <p:sldLayoutId id="2147483752" r:id="rId9"/>
    <p:sldLayoutId id="2147483753" r:id="rId10"/>
    <p:sldLayoutId id="2147483755" r:id="rId11"/>
    <p:sldLayoutId id="2147483742" r:id="rId12"/>
    <p:sldLayoutId id="2147483686" r:id="rId13"/>
    <p:sldLayoutId id="2147483737" r:id="rId14"/>
    <p:sldLayoutId id="2147483750" r:id="rId15"/>
    <p:sldLayoutId id="2147483739" r:id="rId16"/>
    <p:sldLayoutId id="2147483665" r:id="rId17"/>
    <p:sldLayoutId id="2147483666" r:id="rId18"/>
    <p:sldLayoutId id="2147483667" r:id="rId19"/>
    <p:sldLayoutId id="2147483669" r:id="rId20"/>
    <p:sldLayoutId id="2147483672" r:id="rId21"/>
    <p:sldLayoutId id="2147483674" r:id="rId22"/>
    <p:sldLayoutId id="2147483756" r:id="rId23"/>
    <p:sldLayoutId id="2147483757" r:id="rId24"/>
    <p:sldLayoutId id="2147483751" r:id="rId25"/>
    <p:sldLayoutId id="2147483744" r:id="rId26"/>
    <p:sldLayoutId id="2147483745" r:id="rId27"/>
    <p:sldLayoutId id="2147483743" r:id="rId28"/>
    <p:sldLayoutId id="2147483759" r:id="rId29"/>
    <p:sldLayoutId id="2147483760" r:id="rId30"/>
  </p:sldLayoutIdLst>
  <p:transition>
    <p:fade/>
  </p:transition>
  <p:txStyles>
    <p:titleStyle>
      <a:lvl1pPr algn="l" defTabSz="914377" rtl="0" eaLnBrk="1" latinLnBrk="0" hangingPunct="1">
        <a:lnSpc>
          <a:spcPct val="90000"/>
        </a:lnSpc>
        <a:spcBef>
          <a:spcPct val="0"/>
        </a:spcBef>
        <a:buNone/>
        <a:defRPr sz="3200" b="1" kern="1200" cap="none" baseline="0">
          <a:solidFill>
            <a:schemeClr val="tx1"/>
          </a:solidFill>
          <a:latin typeface="+mn-lt"/>
          <a:ea typeface="Lato Light" panose="020F0302020204030203" pitchFamily="34" charset="0"/>
          <a:cs typeface="Lato Light" panose="020F0302020204030203" pitchFamily="34" charset="0"/>
        </a:defRPr>
      </a:lvl1pPr>
    </p:titleStyle>
    <p:bodyStyle>
      <a:lvl1pPr marL="173038" indent="-173038" algn="l" defTabSz="914377" rtl="0" eaLnBrk="1" latinLnBrk="0" hangingPunct="1">
        <a:lnSpc>
          <a:spcPct val="110000"/>
        </a:lnSpc>
        <a:spcBef>
          <a:spcPts val="1600"/>
        </a:spcBef>
        <a:buFont typeface="Arial" panose="020B0604020202020204" pitchFamily="34" charset="0"/>
        <a:buChar char="•"/>
        <a:defRPr sz="1800" kern="1200">
          <a:solidFill>
            <a:schemeClr val="tx1"/>
          </a:solidFill>
          <a:latin typeface="+mn-lt"/>
          <a:ea typeface="+mn-ea"/>
          <a:cs typeface="+mn-cs"/>
        </a:defRPr>
      </a:lvl1pPr>
      <a:lvl2pPr marL="574675" indent="-228600" algn="l" defTabSz="914377" rtl="0" eaLnBrk="1" latinLnBrk="0" hangingPunct="1">
        <a:lnSpc>
          <a:spcPct val="95000"/>
        </a:lnSpc>
        <a:spcBef>
          <a:spcPts val="500"/>
        </a:spcBef>
        <a:buFont typeface="Lato" panose="020F0502020204030203" pitchFamily="34" charset="0"/>
        <a:buChar char="–"/>
        <a:defRPr sz="1400" kern="1200">
          <a:solidFill>
            <a:schemeClr val="tx1"/>
          </a:solidFill>
          <a:latin typeface="+mn-lt"/>
          <a:ea typeface="+mn-ea"/>
          <a:cs typeface="+mn-cs"/>
        </a:defRPr>
      </a:lvl2pPr>
      <a:lvl3pPr marL="914400" indent="-173038" algn="l" defTabSz="914377" rtl="0" eaLnBrk="1" latinLnBrk="0" hangingPunct="1">
        <a:lnSpc>
          <a:spcPct val="95000"/>
        </a:lnSpc>
        <a:spcBef>
          <a:spcPts val="500"/>
        </a:spcBef>
        <a:buFont typeface="Arial" panose="020B0604020202020204" pitchFamily="34" charset="0"/>
        <a:buChar char="•"/>
        <a:defRPr sz="1200" kern="1200">
          <a:solidFill>
            <a:schemeClr val="tx1"/>
          </a:solidFill>
          <a:latin typeface="+mn-lt"/>
          <a:ea typeface="+mn-ea"/>
          <a:cs typeface="+mn-cs"/>
        </a:defRPr>
      </a:lvl3pPr>
      <a:lvl4pPr marL="1260475" indent="-195263" algn="l" defTabSz="914377" rtl="0" eaLnBrk="1" latinLnBrk="0" hangingPunct="1">
        <a:lnSpc>
          <a:spcPct val="95000"/>
        </a:lnSpc>
        <a:spcBef>
          <a:spcPts val="500"/>
        </a:spcBef>
        <a:buFont typeface="Lato" panose="020F0502020204030203" pitchFamily="34" charset="0"/>
        <a:buChar char="–"/>
        <a:defRPr sz="1100" kern="1200">
          <a:solidFill>
            <a:schemeClr val="tx1"/>
          </a:solidFill>
          <a:latin typeface="+mn-lt"/>
          <a:ea typeface="+mn-ea"/>
          <a:cs typeface="+mn-cs"/>
        </a:defRPr>
      </a:lvl4pPr>
      <a:lvl5pPr marL="1600200" indent="-171450" algn="l" defTabSz="914377" rtl="0" eaLnBrk="1" latinLnBrk="0" hangingPunct="1">
        <a:lnSpc>
          <a:spcPct val="95000"/>
        </a:lnSpc>
        <a:spcBef>
          <a:spcPts val="500"/>
        </a:spcBef>
        <a:buFont typeface="Lato" panose="020F0502020204030203" pitchFamily="34" charset="0"/>
        <a:buChar char="–"/>
        <a:defRPr sz="11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15:clr>
            <a:srgbClr val="F26B43"/>
          </p15:clr>
        </p15:guide>
        <p15:guide id="6">
          <p15:clr>
            <a:srgbClr val="F26B43"/>
          </p15:clr>
        </p15:guide>
        <p15:guide id="7" pos="7680">
          <p15:clr>
            <a:srgbClr val="F26B43"/>
          </p15:clr>
        </p15:guide>
        <p15:guide id="10" orient="horz" pos="432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emf"/><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tiff"/></Relationships>
</file>

<file path=ppt/slides/_rels/slide11.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svg"/><Relationship Id="rId18" Type="http://schemas.openxmlformats.org/officeDocument/2006/relationships/image" Target="../media/image47.png"/><Relationship Id="rId3" Type="http://schemas.openxmlformats.org/officeDocument/2006/relationships/image" Target="../media/image32.png"/><Relationship Id="rId21" Type="http://schemas.openxmlformats.org/officeDocument/2006/relationships/image" Target="../media/image50.sv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svg"/><Relationship Id="rId2" Type="http://schemas.openxmlformats.org/officeDocument/2006/relationships/notesSlide" Target="../notesSlides/notesSlide8.xml"/><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17.xml"/><Relationship Id="rId6" Type="http://schemas.openxmlformats.org/officeDocument/2006/relationships/image" Target="../media/image35.svg"/><Relationship Id="rId11" Type="http://schemas.openxmlformats.org/officeDocument/2006/relationships/image" Target="../media/image40.tiff"/><Relationship Id="rId5" Type="http://schemas.openxmlformats.org/officeDocument/2006/relationships/image" Target="../media/image34.png"/><Relationship Id="rId15" Type="http://schemas.openxmlformats.org/officeDocument/2006/relationships/image" Target="../media/image44.svg"/><Relationship Id="rId23" Type="http://schemas.openxmlformats.org/officeDocument/2006/relationships/image" Target="../media/image52.emf"/><Relationship Id="rId10" Type="http://schemas.openxmlformats.org/officeDocument/2006/relationships/image" Target="../media/image39.tiff"/><Relationship Id="rId19" Type="http://schemas.openxmlformats.org/officeDocument/2006/relationships/image" Target="../media/image48.svg"/><Relationship Id="rId4" Type="http://schemas.openxmlformats.org/officeDocument/2006/relationships/image" Target="../media/image33.svg"/><Relationship Id="rId9" Type="http://schemas.openxmlformats.org/officeDocument/2006/relationships/image" Target="../media/image38.tiff"/><Relationship Id="rId14" Type="http://schemas.openxmlformats.org/officeDocument/2006/relationships/image" Target="../media/image43.png"/><Relationship Id="rId22" Type="http://schemas.openxmlformats.org/officeDocument/2006/relationships/image" Target="../media/image51.jpeg"/></Relationships>
</file>

<file path=ppt/slides/_rels/slide12.xml.rels><?xml version="1.0" encoding="UTF-8" standalone="yes"?>
<Relationships xmlns="http://schemas.openxmlformats.org/package/2006/relationships"><Relationship Id="rId13" Type="http://schemas.openxmlformats.org/officeDocument/2006/relationships/image" Target="../media/image62.png"/><Relationship Id="rId18" Type="http://schemas.openxmlformats.org/officeDocument/2006/relationships/image" Target="../media/image67.svg"/><Relationship Id="rId26" Type="http://schemas.openxmlformats.org/officeDocument/2006/relationships/image" Target="../media/image75.png"/><Relationship Id="rId39" Type="http://schemas.openxmlformats.org/officeDocument/2006/relationships/image" Target="../media/image88.svg"/><Relationship Id="rId21" Type="http://schemas.openxmlformats.org/officeDocument/2006/relationships/image" Target="../media/image70.svg"/><Relationship Id="rId34" Type="http://schemas.openxmlformats.org/officeDocument/2006/relationships/image" Target="../media/image83.png"/><Relationship Id="rId7" Type="http://schemas.openxmlformats.org/officeDocument/2006/relationships/image" Target="../media/image56.png"/><Relationship Id="rId2" Type="http://schemas.openxmlformats.org/officeDocument/2006/relationships/notesSlide" Target="../notesSlides/notesSlide9.xml"/><Relationship Id="rId16" Type="http://schemas.openxmlformats.org/officeDocument/2006/relationships/image" Target="../media/image65.png"/><Relationship Id="rId20" Type="http://schemas.openxmlformats.org/officeDocument/2006/relationships/image" Target="../media/image69.svg"/><Relationship Id="rId29" Type="http://schemas.openxmlformats.org/officeDocument/2006/relationships/image" Target="../media/image78.png"/><Relationship Id="rId41" Type="http://schemas.openxmlformats.org/officeDocument/2006/relationships/image" Target="../media/image90.svg"/><Relationship Id="rId1" Type="http://schemas.openxmlformats.org/officeDocument/2006/relationships/slideLayout" Target="../slideLayouts/slideLayout18.xml"/><Relationship Id="rId6" Type="http://schemas.openxmlformats.org/officeDocument/2006/relationships/image" Target="../media/image55.svg"/><Relationship Id="rId11" Type="http://schemas.openxmlformats.org/officeDocument/2006/relationships/image" Target="../media/image60.png"/><Relationship Id="rId24" Type="http://schemas.openxmlformats.org/officeDocument/2006/relationships/image" Target="../media/image73.svg"/><Relationship Id="rId32" Type="http://schemas.openxmlformats.org/officeDocument/2006/relationships/image" Target="../media/image81.png"/><Relationship Id="rId37" Type="http://schemas.openxmlformats.org/officeDocument/2006/relationships/image" Target="../media/image86.svg"/><Relationship Id="rId40" Type="http://schemas.openxmlformats.org/officeDocument/2006/relationships/image" Target="../media/image89.png"/><Relationship Id="rId5" Type="http://schemas.openxmlformats.org/officeDocument/2006/relationships/image" Target="../media/image54.png"/><Relationship Id="rId15" Type="http://schemas.openxmlformats.org/officeDocument/2006/relationships/image" Target="../media/image64.png"/><Relationship Id="rId23" Type="http://schemas.openxmlformats.org/officeDocument/2006/relationships/image" Target="../media/image72.png"/><Relationship Id="rId28" Type="http://schemas.openxmlformats.org/officeDocument/2006/relationships/image" Target="../media/image77.emf"/><Relationship Id="rId36" Type="http://schemas.openxmlformats.org/officeDocument/2006/relationships/image" Target="../media/image85.png"/><Relationship Id="rId10" Type="http://schemas.openxmlformats.org/officeDocument/2006/relationships/image" Target="../media/image59.svg"/><Relationship Id="rId19" Type="http://schemas.openxmlformats.org/officeDocument/2006/relationships/image" Target="../media/image68.png"/><Relationship Id="rId31" Type="http://schemas.openxmlformats.org/officeDocument/2006/relationships/image" Target="../media/image80.emf"/><Relationship Id="rId4" Type="http://schemas.openxmlformats.org/officeDocument/2006/relationships/image" Target="../media/image53.svg"/><Relationship Id="rId9" Type="http://schemas.openxmlformats.org/officeDocument/2006/relationships/image" Target="../media/image58.png"/><Relationship Id="rId14" Type="http://schemas.openxmlformats.org/officeDocument/2006/relationships/image" Target="../media/image63.svg"/><Relationship Id="rId22" Type="http://schemas.openxmlformats.org/officeDocument/2006/relationships/image" Target="../media/image71.emf"/><Relationship Id="rId27" Type="http://schemas.openxmlformats.org/officeDocument/2006/relationships/image" Target="../media/image76.svg"/><Relationship Id="rId30" Type="http://schemas.openxmlformats.org/officeDocument/2006/relationships/image" Target="../media/image79.svg"/><Relationship Id="rId35" Type="http://schemas.openxmlformats.org/officeDocument/2006/relationships/image" Target="../media/image84.svg"/><Relationship Id="rId8" Type="http://schemas.openxmlformats.org/officeDocument/2006/relationships/image" Target="../media/image57.svg"/><Relationship Id="rId3" Type="http://schemas.openxmlformats.org/officeDocument/2006/relationships/image" Target="../media/image45.png"/><Relationship Id="rId12" Type="http://schemas.openxmlformats.org/officeDocument/2006/relationships/image" Target="../media/image61.svg"/><Relationship Id="rId17" Type="http://schemas.openxmlformats.org/officeDocument/2006/relationships/image" Target="../media/image66.png"/><Relationship Id="rId25" Type="http://schemas.openxmlformats.org/officeDocument/2006/relationships/image" Target="../media/image74.emf"/><Relationship Id="rId33" Type="http://schemas.openxmlformats.org/officeDocument/2006/relationships/image" Target="../media/image82.svg"/><Relationship Id="rId38" Type="http://schemas.openxmlformats.org/officeDocument/2006/relationships/image" Target="../media/image87.png"/></Relationships>
</file>

<file path=ppt/slides/_rels/slide13.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svg"/><Relationship Id="rId18" Type="http://schemas.openxmlformats.org/officeDocument/2006/relationships/image" Target="../media/image100.svg"/><Relationship Id="rId3" Type="http://schemas.openxmlformats.org/officeDocument/2006/relationships/diagramData" Target="../diagrams/data1.xml"/><Relationship Id="rId21" Type="http://schemas.openxmlformats.org/officeDocument/2006/relationships/image" Target="../media/image68.png"/><Relationship Id="rId7" Type="http://schemas.microsoft.com/office/2007/relationships/diagramDrawing" Target="../diagrams/drawing1.xml"/><Relationship Id="rId12" Type="http://schemas.openxmlformats.org/officeDocument/2006/relationships/image" Target="../media/image95.png"/><Relationship Id="rId17" Type="http://schemas.openxmlformats.org/officeDocument/2006/relationships/image" Target="../media/image99.png"/><Relationship Id="rId2" Type="http://schemas.openxmlformats.org/officeDocument/2006/relationships/notesSlide" Target="../notesSlides/notesSlide10.xml"/><Relationship Id="rId16" Type="http://schemas.openxmlformats.org/officeDocument/2006/relationships/image" Target="../media/image65.png"/><Relationship Id="rId20" Type="http://schemas.openxmlformats.org/officeDocument/2006/relationships/image" Target="../media/image102.svg"/><Relationship Id="rId1" Type="http://schemas.openxmlformats.org/officeDocument/2006/relationships/slideLayout" Target="../slideLayouts/slideLayout17.xml"/><Relationship Id="rId6" Type="http://schemas.openxmlformats.org/officeDocument/2006/relationships/diagramColors" Target="../diagrams/colors1.xml"/><Relationship Id="rId11" Type="http://schemas.openxmlformats.org/officeDocument/2006/relationships/image" Target="../media/image94.svg"/><Relationship Id="rId5" Type="http://schemas.openxmlformats.org/officeDocument/2006/relationships/diagramQuickStyle" Target="../diagrams/quickStyle1.xml"/><Relationship Id="rId15" Type="http://schemas.openxmlformats.org/officeDocument/2006/relationships/image" Target="../media/image98.svg"/><Relationship Id="rId10" Type="http://schemas.openxmlformats.org/officeDocument/2006/relationships/image" Target="../media/image93.svg"/><Relationship Id="rId19" Type="http://schemas.openxmlformats.org/officeDocument/2006/relationships/image" Target="../media/image101.png"/><Relationship Id="rId4" Type="http://schemas.openxmlformats.org/officeDocument/2006/relationships/diagramLayout" Target="../diagrams/layout1.xml"/><Relationship Id="rId9" Type="http://schemas.openxmlformats.org/officeDocument/2006/relationships/image" Target="../media/image92.png"/><Relationship Id="rId14" Type="http://schemas.openxmlformats.org/officeDocument/2006/relationships/image" Target="../media/image97.png"/><Relationship Id="rId22" Type="http://schemas.openxmlformats.org/officeDocument/2006/relationships/image" Target="../media/image69.svg"/></Relationships>
</file>

<file path=ppt/slides/_rels/slide14.xml.rels><?xml version="1.0" encoding="UTF-8" standalone="yes"?>
<Relationships xmlns="http://schemas.openxmlformats.org/package/2006/relationships"><Relationship Id="rId8" Type="http://schemas.openxmlformats.org/officeDocument/2006/relationships/image" Target="../media/image108.svg"/><Relationship Id="rId13" Type="http://schemas.openxmlformats.org/officeDocument/2006/relationships/image" Target="../media/image112.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106.sv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svg"/><Relationship Id="rId4" Type="http://schemas.openxmlformats.org/officeDocument/2006/relationships/image" Target="../media/image104.svg"/><Relationship Id="rId9" Type="http://schemas.openxmlformats.org/officeDocument/2006/relationships/image" Target="../media/image109.png"/><Relationship Id="rId14" Type="http://schemas.openxmlformats.org/officeDocument/2006/relationships/image" Target="../media/image113.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4.png"/><Relationship Id="rId7" Type="http://schemas.openxmlformats.org/officeDocument/2006/relationships/image" Target="../media/image116.png"/><Relationship Id="rId12" Type="http://schemas.openxmlformats.org/officeDocument/2006/relationships/image" Target="../media/image121.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microsoft.com/office/2007/relationships/hdphoto" Target="../media/hdphoto2.wdp"/><Relationship Id="rId11" Type="http://schemas.openxmlformats.org/officeDocument/2006/relationships/image" Target="../media/image120.png"/><Relationship Id="rId5" Type="http://schemas.openxmlformats.org/officeDocument/2006/relationships/image" Target="../media/image115.png"/><Relationship Id="rId10" Type="http://schemas.openxmlformats.org/officeDocument/2006/relationships/image" Target="../media/image119.png"/><Relationship Id="rId4" Type="http://schemas.microsoft.com/office/2007/relationships/hdphoto" Target="../media/hdphoto1.wdp"/><Relationship Id="rId9" Type="http://schemas.openxmlformats.org/officeDocument/2006/relationships/image" Target="../media/image118.png"/></Relationships>
</file>

<file path=ppt/slides/_rels/slide18.xml.rels><?xml version="1.0" encoding="UTF-8" standalone="yes"?>
<Relationships xmlns="http://schemas.openxmlformats.org/package/2006/relationships"><Relationship Id="rId3" Type="http://schemas.openxmlformats.org/officeDocument/2006/relationships/image" Target="../media/image122.tiff"/><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33.png"/><Relationship Id="rId18" Type="http://schemas.openxmlformats.org/officeDocument/2006/relationships/image" Target="../media/image135.svg"/><Relationship Id="rId3" Type="http://schemas.openxmlformats.org/officeDocument/2006/relationships/image" Target="../media/image123.png"/><Relationship Id="rId21" Type="http://schemas.openxmlformats.org/officeDocument/2006/relationships/image" Target="../media/image52.emf"/><Relationship Id="rId7" Type="http://schemas.openxmlformats.org/officeDocument/2006/relationships/image" Target="../media/image127.png"/><Relationship Id="rId12" Type="http://schemas.openxmlformats.org/officeDocument/2006/relationships/image" Target="../media/image132.tiff"/><Relationship Id="rId17" Type="http://schemas.openxmlformats.org/officeDocument/2006/relationships/image" Target="../media/image41.png"/><Relationship Id="rId2" Type="http://schemas.openxmlformats.org/officeDocument/2006/relationships/notesSlide" Target="../notesSlides/notesSlide14.xml"/><Relationship Id="rId16" Type="http://schemas.openxmlformats.org/officeDocument/2006/relationships/image" Target="../media/image46.svg"/><Relationship Id="rId20" Type="http://schemas.openxmlformats.org/officeDocument/2006/relationships/image" Target="../media/image48.svg"/><Relationship Id="rId1" Type="http://schemas.openxmlformats.org/officeDocument/2006/relationships/slideLayout" Target="../slideLayouts/slideLayout17.xml"/><Relationship Id="rId6" Type="http://schemas.openxmlformats.org/officeDocument/2006/relationships/image" Target="../media/image126.png"/><Relationship Id="rId11" Type="http://schemas.openxmlformats.org/officeDocument/2006/relationships/image" Target="../media/image131.tiff"/><Relationship Id="rId5" Type="http://schemas.openxmlformats.org/officeDocument/2006/relationships/image" Target="../media/image125.png"/><Relationship Id="rId15" Type="http://schemas.openxmlformats.org/officeDocument/2006/relationships/image" Target="../media/image45.png"/><Relationship Id="rId10" Type="http://schemas.openxmlformats.org/officeDocument/2006/relationships/image" Target="../media/image130.tiff"/><Relationship Id="rId19" Type="http://schemas.openxmlformats.org/officeDocument/2006/relationships/image" Target="../media/image47.png"/><Relationship Id="rId4" Type="http://schemas.openxmlformats.org/officeDocument/2006/relationships/image" Target="../media/image124.png"/><Relationship Id="rId9" Type="http://schemas.openxmlformats.org/officeDocument/2006/relationships/image" Target="../media/image129.png"/><Relationship Id="rId14" Type="http://schemas.openxmlformats.org/officeDocument/2006/relationships/image" Target="../media/image134.png"/><Relationship Id="rId22" Type="http://schemas.openxmlformats.org/officeDocument/2006/relationships/image" Target="../media/image136.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133.png"/><Relationship Id="rId7" Type="http://schemas.openxmlformats.org/officeDocument/2006/relationships/image" Target="../media/image138.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137.svg"/><Relationship Id="rId5" Type="http://schemas.openxmlformats.org/officeDocument/2006/relationships/image" Target="../media/image68.png"/><Relationship Id="rId4" Type="http://schemas.openxmlformats.org/officeDocument/2006/relationships/image" Target="../media/image1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50.jpeg"/><Relationship Id="rId18" Type="http://schemas.openxmlformats.org/officeDocument/2006/relationships/image" Target="../media/image155.png"/><Relationship Id="rId26" Type="http://schemas.openxmlformats.org/officeDocument/2006/relationships/image" Target="../media/image163.jpeg"/><Relationship Id="rId3" Type="http://schemas.openxmlformats.org/officeDocument/2006/relationships/image" Target="../media/image140.png"/><Relationship Id="rId21" Type="http://schemas.openxmlformats.org/officeDocument/2006/relationships/image" Target="../media/image158.tiff"/><Relationship Id="rId7" Type="http://schemas.openxmlformats.org/officeDocument/2006/relationships/image" Target="../media/image144.jpeg"/><Relationship Id="rId12" Type="http://schemas.openxmlformats.org/officeDocument/2006/relationships/image" Target="../media/image149.png"/><Relationship Id="rId17" Type="http://schemas.openxmlformats.org/officeDocument/2006/relationships/image" Target="../media/image154.png"/><Relationship Id="rId25" Type="http://schemas.openxmlformats.org/officeDocument/2006/relationships/image" Target="../media/image162.png"/><Relationship Id="rId2" Type="http://schemas.openxmlformats.org/officeDocument/2006/relationships/image" Target="../media/image139.emf"/><Relationship Id="rId16" Type="http://schemas.openxmlformats.org/officeDocument/2006/relationships/image" Target="../media/image153.jpeg"/><Relationship Id="rId20" Type="http://schemas.openxmlformats.org/officeDocument/2006/relationships/image" Target="../media/image157.tiff"/><Relationship Id="rId29" Type="http://schemas.openxmlformats.org/officeDocument/2006/relationships/image" Target="../media/image166.tiff"/><Relationship Id="rId1" Type="http://schemas.openxmlformats.org/officeDocument/2006/relationships/slideLayout" Target="../slideLayouts/slideLayout17.xml"/><Relationship Id="rId6" Type="http://schemas.openxmlformats.org/officeDocument/2006/relationships/image" Target="../media/image143.png"/><Relationship Id="rId11" Type="http://schemas.openxmlformats.org/officeDocument/2006/relationships/image" Target="../media/image148.png"/><Relationship Id="rId24" Type="http://schemas.openxmlformats.org/officeDocument/2006/relationships/image" Target="../media/image161.jpeg"/><Relationship Id="rId5" Type="http://schemas.openxmlformats.org/officeDocument/2006/relationships/image" Target="../media/image142.png"/><Relationship Id="rId15" Type="http://schemas.openxmlformats.org/officeDocument/2006/relationships/image" Target="../media/image152.png"/><Relationship Id="rId23" Type="http://schemas.openxmlformats.org/officeDocument/2006/relationships/image" Target="../media/image160.tiff"/><Relationship Id="rId28" Type="http://schemas.openxmlformats.org/officeDocument/2006/relationships/image" Target="../media/image165.tiff"/><Relationship Id="rId10" Type="http://schemas.openxmlformats.org/officeDocument/2006/relationships/image" Target="../media/image147.png"/><Relationship Id="rId19" Type="http://schemas.openxmlformats.org/officeDocument/2006/relationships/image" Target="../media/image156.png"/><Relationship Id="rId4" Type="http://schemas.openxmlformats.org/officeDocument/2006/relationships/image" Target="../media/image141.png"/><Relationship Id="rId9" Type="http://schemas.openxmlformats.org/officeDocument/2006/relationships/image" Target="../media/image146.png"/><Relationship Id="rId14" Type="http://schemas.openxmlformats.org/officeDocument/2006/relationships/image" Target="../media/image151.jpeg"/><Relationship Id="rId22" Type="http://schemas.openxmlformats.org/officeDocument/2006/relationships/image" Target="../media/image159.tiff"/><Relationship Id="rId27" Type="http://schemas.openxmlformats.org/officeDocument/2006/relationships/image" Target="../media/image164.png"/></Relationships>
</file>

<file path=ppt/slides/_rels/slide23.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67.emf"/><Relationship Id="rId7" Type="http://schemas.openxmlformats.org/officeDocument/2006/relationships/image" Target="../media/image169.pn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168.emf"/><Relationship Id="rId9" Type="http://schemas.openxmlformats.org/officeDocument/2006/relationships/image" Target="../media/image171.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60.png"/><Relationship Id="rId18" Type="http://schemas.openxmlformats.org/officeDocument/2006/relationships/image" Target="../media/image63.svg"/><Relationship Id="rId3" Type="http://schemas.openxmlformats.org/officeDocument/2006/relationships/image" Target="../media/image173.tiff"/><Relationship Id="rId21" Type="http://schemas.openxmlformats.org/officeDocument/2006/relationships/image" Target="../media/image179.tiff"/><Relationship Id="rId7" Type="http://schemas.openxmlformats.org/officeDocument/2006/relationships/image" Target="../media/image45.png"/><Relationship Id="rId12" Type="http://schemas.openxmlformats.org/officeDocument/2006/relationships/image" Target="../media/image178.svg"/><Relationship Id="rId17" Type="http://schemas.openxmlformats.org/officeDocument/2006/relationships/image" Target="../media/image62.png"/><Relationship Id="rId2" Type="http://schemas.openxmlformats.org/officeDocument/2006/relationships/image" Target="../media/image172.tiff"/><Relationship Id="rId16" Type="http://schemas.openxmlformats.org/officeDocument/2006/relationships/image" Target="../media/image55.svg"/><Relationship Id="rId20" Type="http://schemas.openxmlformats.org/officeDocument/2006/relationships/image" Target="../media/image57.svg"/><Relationship Id="rId1" Type="http://schemas.openxmlformats.org/officeDocument/2006/relationships/slideLayout" Target="../slideLayouts/slideLayout17.xml"/><Relationship Id="rId6" Type="http://schemas.openxmlformats.org/officeDocument/2006/relationships/image" Target="../media/image176.tiff"/><Relationship Id="rId11" Type="http://schemas.openxmlformats.org/officeDocument/2006/relationships/image" Target="../media/image177.png"/><Relationship Id="rId5" Type="http://schemas.openxmlformats.org/officeDocument/2006/relationships/image" Target="../media/image175.tiff"/><Relationship Id="rId15" Type="http://schemas.openxmlformats.org/officeDocument/2006/relationships/image" Target="../media/image54.png"/><Relationship Id="rId10" Type="http://schemas.openxmlformats.org/officeDocument/2006/relationships/image" Target="../media/image59.svg"/><Relationship Id="rId19" Type="http://schemas.openxmlformats.org/officeDocument/2006/relationships/image" Target="../media/image56.png"/><Relationship Id="rId4" Type="http://schemas.openxmlformats.org/officeDocument/2006/relationships/image" Target="../media/image174.tiff"/><Relationship Id="rId9" Type="http://schemas.openxmlformats.org/officeDocument/2006/relationships/image" Target="../media/image58.png"/><Relationship Id="rId14" Type="http://schemas.openxmlformats.org/officeDocument/2006/relationships/image" Target="../media/image61.svg"/><Relationship Id="rId22" Type="http://schemas.openxmlformats.org/officeDocument/2006/relationships/image" Target="../media/image136.tiff"/></Relationships>
</file>

<file path=ppt/slides/_rels/slide26.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55.svg"/><Relationship Id="rId3" Type="http://schemas.openxmlformats.org/officeDocument/2006/relationships/image" Target="../media/image175.tiff"/><Relationship Id="rId7" Type="http://schemas.openxmlformats.org/officeDocument/2006/relationships/image" Target="../media/image58.png"/><Relationship Id="rId12" Type="http://schemas.openxmlformats.org/officeDocument/2006/relationships/image" Target="../media/image54.png"/><Relationship Id="rId2" Type="http://schemas.openxmlformats.org/officeDocument/2006/relationships/image" Target="../media/image174.tiff"/><Relationship Id="rId1" Type="http://schemas.openxmlformats.org/officeDocument/2006/relationships/slideLayout" Target="../slideLayouts/slideLayout17.xml"/><Relationship Id="rId6" Type="http://schemas.openxmlformats.org/officeDocument/2006/relationships/image" Target="../media/image46.svg"/><Relationship Id="rId11" Type="http://schemas.openxmlformats.org/officeDocument/2006/relationships/image" Target="../media/image181.svg"/><Relationship Id="rId5" Type="http://schemas.openxmlformats.org/officeDocument/2006/relationships/image" Target="../media/image45.png"/><Relationship Id="rId15" Type="http://schemas.openxmlformats.org/officeDocument/2006/relationships/image" Target="../media/image182.jpeg"/><Relationship Id="rId10" Type="http://schemas.openxmlformats.org/officeDocument/2006/relationships/image" Target="../media/image180.svg"/><Relationship Id="rId4" Type="http://schemas.openxmlformats.org/officeDocument/2006/relationships/image" Target="../media/image176.tiff"/><Relationship Id="rId9" Type="http://schemas.openxmlformats.org/officeDocument/2006/relationships/image" Target="../media/image177.png"/><Relationship Id="rId14" Type="http://schemas.openxmlformats.org/officeDocument/2006/relationships/image" Target="../media/image136.tiff"/></Relationships>
</file>

<file path=ppt/slides/_rels/slide27.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60.png"/><Relationship Id="rId18" Type="http://schemas.openxmlformats.org/officeDocument/2006/relationships/image" Target="../media/image63.svg"/><Relationship Id="rId3" Type="http://schemas.openxmlformats.org/officeDocument/2006/relationships/image" Target="../media/image173.tiff"/><Relationship Id="rId21" Type="http://schemas.openxmlformats.org/officeDocument/2006/relationships/image" Target="../media/image183.tiff"/><Relationship Id="rId7" Type="http://schemas.openxmlformats.org/officeDocument/2006/relationships/image" Target="../media/image45.png"/><Relationship Id="rId12" Type="http://schemas.openxmlformats.org/officeDocument/2006/relationships/image" Target="../media/image178.svg"/><Relationship Id="rId17" Type="http://schemas.openxmlformats.org/officeDocument/2006/relationships/image" Target="../media/image62.png"/><Relationship Id="rId2" Type="http://schemas.openxmlformats.org/officeDocument/2006/relationships/image" Target="../media/image172.tiff"/><Relationship Id="rId16" Type="http://schemas.openxmlformats.org/officeDocument/2006/relationships/image" Target="../media/image55.svg"/><Relationship Id="rId20" Type="http://schemas.openxmlformats.org/officeDocument/2006/relationships/image" Target="../media/image57.svg"/><Relationship Id="rId1" Type="http://schemas.openxmlformats.org/officeDocument/2006/relationships/slideLayout" Target="../slideLayouts/slideLayout17.xml"/><Relationship Id="rId6" Type="http://schemas.openxmlformats.org/officeDocument/2006/relationships/image" Target="../media/image176.tiff"/><Relationship Id="rId11" Type="http://schemas.openxmlformats.org/officeDocument/2006/relationships/image" Target="../media/image177.png"/><Relationship Id="rId5" Type="http://schemas.openxmlformats.org/officeDocument/2006/relationships/image" Target="../media/image175.tiff"/><Relationship Id="rId15" Type="http://schemas.openxmlformats.org/officeDocument/2006/relationships/image" Target="../media/image54.png"/><Relationship Id="rId10" Type="http://schemas.openxmlformats.org/officeDocument/2006/relationships/image" Target="../media/image59.svg"/><Relationship Id="rId19" Type="http://schemas.openxmlformats.org/officeDocument/2006/relationships/image" Target="../media/image56.png"/><Relationship Id="rId4" Type="http://schemas.openxmlformats.org/officeDocument/2006/relationships/image" Target="../media/image174.tiff"/><Relationship Id="rId9" Type="http://schemas.openxmlformats.org/officeDocument/2006/relationships/image" Target="../media/image58.png"/><Relationship Id="rId14" Type="http://schemas.openxmlformats.org/officeDocument/2006/relationships/image" Target="../media/image61.svg"/><Relationship Id="rId22" Type="http://schemas.openxmlformats.org/officeDocument/2006/relationships/image" Target="../media/image136.tiff"/></Relationships>
</file>

<file path=ppt/slides/_rels/slide28.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60.png"/><Relationship Id="rId18" Type="http://schemas.openxmlformats.org/officeDocument/2006/relationships/image" Target="../media/image63.svg"/><Relationship Id="rId3" Type="http://schemas.openxmlformats.org/officeDocument/2006/relationships/image" Target="../media/image173.tiff"/><Relationship Id="rId21" Type="http://schemas.openxmlformats.org/officeDocument/2006/relationships/image" Target="../media/image184.tiff"/><Relationship Id="rId7" Type="http://schemas.openxmlformats.org/officeDocument/2006/relationships/image" Target="../media/image45.png"/><Relationship Id="rId12" Type="http://schemas.openxmlformats.org/officeDocument/2006/relationships/image" Target="../media/image178.svg"/><Relationship Id="rId17" Type="http://schemas.openxmlformats.org/officeDocument/2006/relationships/image" Target="../media/image62.png"/><Relationship Id="rId2" Type="http://schemas.openxmlformats.org/officeDocument/2006/relationships/image" Target="../media/image172.tiff"/><Relationship Id="rId16" Type="http://schemas.openxmlformats.org/officeDocument/2006/relationships/image" Target="../media/image55.svg"/><Relationship Id="rId20" Type="http://schemas.openxmlformats.org/officeDocument/2006/relationships/image" Target="../media/image57.svg"/><Relationship Id="rId1" Type="http://schemas.openxmlformats.org/officeDocument/2006/relationships/slideLayout" Target="../slideLayouts/slideLayout17.xml"/><Relationship Id="rId6" Type="http://schemas.openxmlformats.org/officeDocument/2006/relationships/image" Target="../media/image176.tiff"/><Relationship Id="rId11" Type="http://schemas.openxmlformats.org/officeDocument/2006/relationships/image" Target="../media/image177.png"/><Relationship Id="rId5" Type="http://schemas.openxmlformats.org/officeDocument/2006/relationships/image" Target="../media/image175.tiff"/><Relationship Id="rId15" Type="http://schemas.openxmlformats.org/officeDocument/2006/relationships/image" Target="../media/image54.png"/><Relationship Id="rId10" Type="http://schemas.openxmlformats.org/officeDocument/2006/relationships/image" Target="../media/image59.svg"/><Relationship Id="rId19" Type="http://schemas.openxmlformats.org/officeDocument/2006/relationships/image" Target="../media/image56.png"/><Relationship Id="rId4" Type="http://schemas.openxmlformats.org/officeDocument/2006/relationships/image" Target="../media/image174.tiff"/><Relationship Id="rId9" Type="http://schemas.openxmlformats.org/officeDocument/2006/relationships/image" Target="../media/image58.png"/><Relationship Id="rId14" Type="http://schemas.openxmlformats.org/officeDocument/2006/relationships/image" Target="../media/image61.svg"/><Relationship Id="rId22" Type="http://schemas.openxmlformats.org/officeDocument/2006/relationships/image" Target="../media/image136.tiff"/></Relationships>
</file>

<file path=ppt/slides/_rels/slide29.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186.emf"/><Relationship Id="rId4" Type="http://schemas.openxmlformats.org/officeDocument/2006/relationships/image" Target="../media/image139.emf"/></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hyperlink" Target="https://www.linkedin.com/in/meckanix/"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17.xml"/><Relationship Id="rId4" Type="http://schemas.openxmlformats.org/officeDocument/2006/relationships/image" Target="../media/image189.svg"/></Relationships>
</file>

<file path=ppt/slides/_rels/slide31.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60.png"/><Relationship Id="rId18" Type="http://schemas.openxmlformats.org/officeDocument/2006/relationships/image" Target="../media/image63.svg"/><Relationship Id="rId3" Type="http://schemas.openxmlformats.org/officeDocument/2006/relationships/image" Target="../media/image173.tiff"/><Relationship Id="rId21" Type="http://schemas.openxmlformats.org/officeDocument/2006/relationships/image" Target="../media/image190.tiff"/><Relationship Id="rId7" Type="http://schemas.openxmlformats.org/officeDocument/2006/relationships/image" Target="../media/image45.png"/><Relationship Id="rId12" Type="http://schemas.openxmlformats.org/officeDocument/2006/relationships/image" Target="../media/image178.svg"/><Relationship Id="rId17" Type="http://schemas.openxmlformats.org/officeDocument/2006/relationships/image" Target="../media/image62.png"/><Relationship Id="rId25" Type="http://schemas.openxmlformats.org/officeDocument/2006/relationships/image" Target="../media/image136.tiff"/><Relationship Id="rId2" Type="http://schemas.openxmlformats.org/officeDocument/2006/relationships/image" Target="../media/image172.tiff"/><Relationship Id="rId16" Type="http://schemas.openxmlformats.org/officeDocument/2006/relationships/image" Target="../media/image55.svg"/><Relationship Id="rId20" Type="http://schemas.openxmlformats.org/officeDocument/2006/relationships/image" Target="../media/image57.svg"/><Relationship Id="rId1" Type="http://schemas.openxmlformats.org/officeDocument/2006/relationships/slideLayout" Target="../slideLayouts/slideLayout17.xml"/><Relationship Id="rId6" Type="http://schemas.openxmlformats.org/officeDocument/2006/relationships/image" Target="../media/image176.tiff"/><Relationship Id="rId11" Type="http://schemas.openxmlformats.org/officeDocument/2006/relationships/image" Target="../media/image177.png"/><Relationship Id="rId24" Type="http://schemas.openxmlformats.org/officeDocument/2006/relationships/image" Target="../media/image193.tiff"/><Relationship Id="rId5" Type="http://schemas.openxmlformats.org/officeDocument/2006/relationships/image" Target="../media/image175.tiff"/><Relationship Id="rId15" Type="http://schemas.openxmlformats.org/officeDocument/2006/relationships/image" Target="../media/image54.png"/><Relationship Id="rId23" Type="http://schemas.openxmlformats.org/officeDocument/2006/relationships/image" Target="../media/image192.tiff"/><Relationship Id="rId10" Type="http://schemas.openxmlformats.org/officeDocument/2006/relationships/image" Target="../media/image59.svg"/><Relationship Id="rId19" Type="http://schemas.openxmlformats.org/officeDocument/2006/relationships/image" Target="../media/image56.png"/><Relationship Id="rId4" Type="http://schemas.openxmlformats.org/officeDocument/2006/relationships/image" Target="../media/image174.tiff"/><Relationship Id="rId9" Type="http://schemas.openxmlformats.org/officeDocument/2006/relationships/image" Target="../media/image58.png"/><Relationship Id="rId14" Type="http://schemas.openxmlformats.org/officeDocument/2006/relationships/image" Target="../media/image61.svg"/><Relationship Id="rId22" Type="http://schemas.openxmlformats.org/officeDocument/2006/relationships/image" Target="../media/image191.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8" Type="http://schemas.openxmlformats.org/officeDocument/2006/relationships/image" Target="../media/image177.png"/><Relationship Id="rId13" Type="http://schemas.openxmlformats.org/officeDocument/2006/relationships/image" Target="../media/image60.png"/><Relationship Id="rId18" Type="http://schemas.openxmlformats.org/officeDocument/2006/relationships/image" Target="../media/image63.svg"/><Relationship Id="rId3" Type="http://schemas.openxmlformats.org/officeDocument/2006/relationships/image" Target="../media/image195.tiff"/><Relationship Id="rId21" Type="http://schemas.openxmlformats.org/officeDocument/2006/relationships/image" Target="../media/image198.png"/><Relationship Id="rId7" Type="http://schemas.openxmlformats.org/officeDocument/2006/relationships/image" Target="../media/image59.svg"/><Relationship Id="rId12" Type="http://schemas.openxmlformats.org/officeDocument/2006/relationships/image" Target="../media/image197.tiff"/><Relationship Id="rId17" Type="http://schemas.openxmlformats.org/officeDocument/2006/relationships/image" Target="../media/image62.png"/><Relationship Id="rId2" Type="http://schemas.openxmlformats.org/officeDocument/2006/relationships/image" Target="../media/image194.tiff"/><Relationship Id="rId16" Type="http://schemas.openxmlformats.org/officeDocument/2006/relationships/image" Target="../media/image55.svg"/><Relationship Id="rId20" Type="http://schemas.openxmlformats.org/officeDocument/2006/relationships/image" Target="../media/image57.svg"/><Relationship Id="rId1" Type="http://schemas.openxmlformats.org/officeDocument/2006/relationships/slideLayout" Target="../slideLayouts/slideLayout17.xml"/><Relationship Id="rId6" Type="http://schemas.openxmlformats.org/officeDocument/2006/relationships/image" Target="../media/image58.png"/><Relationship Id="rId11" Type="http://schemas.openxmlformats.org/officeDocument/2006/relationships/image" Target="../media/image175.tiff"/><Relationship Id="rId24" Type="http://schemas.openxmlformats.org/officeDocument/2006/relationships/image" Target="../media/image201.tiff"/><Relationship Id="rId5" Type="http://schemas.openxmlformats.org/officeDocument/2006/relationships/image" Target="../media/image53.svg"/><Relationship Id="rId15" Type="http://schemas.openxmlformats.org/officeDocument/2006/relationships/image" Target="../media/image54.png"/><Relationship Id="rId23" Type="http://schemas.openxmlformats.org/officeDocument/2006/relationships/image" Target="../media/image200.tiff"/><Relationship Id="rId10" Type="http://schemas.openxmlformats.org/officeDocument/2006/relationships/image" Target="../media/image196.tiff"/><Relationship Id="rId19" Type="http://schemas.openxmlformats.org/officeDocument/2006/relationships/image" Target="../media/image56.png"/><Relationship Id="rId4" Type="http://schemas.openxmlformats.org/officeDocument/2006/relationships/image" Target="../media/image45.png"/><Relationship Id="rId9" Type="http://schemas.openxmlformats.org/officeDocument/2006/relationships/image" Target="../media/image178.svg"/><Relationship Id="rId14" Type="http://schemas.openxmlformats.org/officeDocument/2006/relationships/image" Target="../media/image61.svg"/><Relationship Id="rId22" Type="http://schemas.openxmlformats.org/officeDocument/2006/relationships/image" Target="../media/image199.svg"/></Relationships>
</file>

<file path=ppt/slides/_rels/slide34.xml.rels><?xml version="1.0" encoding="UTF-8" standalone="yes"?>
<Relationships xmlns="http://schemas.openxmlformats.org/package/2006/relationships"><Relationship Id="rId8" Type="http://schemas.openxmlformats.org/officeDocument/2006/relationships/image" Target="../media/image177.png"/><Relationship Id="rId13" Type="http://schemas.openxmlformats.org/officeDocument/2006/relationships/image" Target="../media/image60.png"/><Relationship Id="rId18" Type="http://schemas.openxmlformats.org/officeDocument/2006/relationships/image" Target="../media/image63.svg"/><Relationship Id="rId3" Type="http://schemas.openxmlformats.org/officeDocument/2006/relationships/image" Target="../media/image195.tiff"/><Relationship Id="rId21" Type="http://schemas.openxmlformats.org/officeDocument/2006/relationships/image" Target="../media/image198.png"/><Relationship Id="rId7" Type="http://schemas.openxmlformats.org/officeDocument/2006/relationships/image" Target="../media/image59.svg"/><Relationship Id="rId12" Type="http://schemas.openxmlformats.org/officeDocument/2006/relationships/image" Target="../media/image197.tiff"/><Relationship Id="rId17" Type="http://schemas.openxmlformats.org/officeDocument/2006/relationships/image" Target="../media/image62.png"/><Relationship Id="rId2" Type="http://schemas.openxmlformats.org/officeDocument/2006/relationships/image" Target="../media/image194.tiff"/><Relationship Id="rId16" Type="http://schemas.openxmlformats.org/officeDocument/2006/relationships/image" Target="../media/image55.svg"/><Relationship Id="rId20" Type="http://schemas.openxmlformats.org/officeDocument/2006/relationships/image" Target="../media/image57.svg"/><Relationship Id="rId1" Type="http://schemas.openxmlformats.org/officeDocument/2006/relationships/slideLayout" Target="../slideLayouts/slideLayout17.xml"/><Relationship Id="rId6" Type="http://schemas.openxmlformats.org/officeDocument/2006/relationships/image" Target="../media/image58.png"/><Relationship Id="rId11" Type="http://schemas.openxmlformats.org/officeDocument/2006/relationships/image" Target="../media/image175.tiff"/><Relationship Id="rId24" Type="http://schemas.openxmlformats.org/officeDocument/2006/relationships/image" Target="../media/image201.tiff"/><Relationship Id="rId5" Type="http://schemas.openxmlformats.org/officeDocument/2006/relationships/image" Target="../media/image53.svg"/><Relationship Id="rId15" Type="http://schemas.openxmlformats.org/officeDocument/2006/relationships/image" Target="../media/image54.png"/><Relationship Id="rId23" Type="http://schemas.openxmlformats.org/officeDocument/2006/relationships/image" Target="../media/image200.tiff"/><Relationship Id="rId10" Type="http://schemas.openxmlformats.org/officeDocument/2006/relationships/image" Target="../media/image196.tiff"/><Relationship Id="rId19" Type="http://schemas.openxmlformats.org/officeDocument/2006/relationships/image" Target="../media/image56.png"/><Relationship Id="rId4" Type="http://schemas.openxmlformats.org/officeDocument/2006/relationships/image" Target="../media/image45.png"/><Relationship Id="rId9" Type="http://schemas.openxmlformats.org/officeDocument/2006/relationships/image" Target="../media/image178.svg"/><Relationship Id="rId14" Type="http://schemas.openxmlformats.org/officeDocument/2006/relationships/image" Target="../media/image61.svg"/><Relationship Id="rId22" Type="http://schemas.openxmlformats.org/officeDocument/2006/relationships/image" Target="../media/image199.svg"/></Relationships>
</file>

<file path=ppt/slides/_rels/slide35.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197.tiff"/><Relationship Id="rId18" Type="http://schemas.openxmlformats.org/officeDocument/2006/relationships/image" Target="../media/image62.png"/><Relationship Id="rId26" Type="http://schemas.openxmlformats.org/officeDocument/2006/relationships/image" Target="../media/image203.svg"/><Relationship Id="rId3" Type="http://schemas.openxmlformats.org/officeDocument/2006/relationships/image" Target="../media/image194.tiff"/><Relationship Id="rId21" Type="http://schemas.openxmlformats.org/officeDocument/2006/relationships/image" Target="../media/image57.svg"/><Relationship Id="rId7" Type="http://schemas.openxmlformats.org/officeDocument/2006/relationships/image" Target="../media/image58.png"/><Relationship Id="rId12" Type="http://schemas.openxmlformats.org/officeDocument/2006/relationships/image" Target="../media/image175.tiff"/><Relationship Id="rId17" Type="http://schemas.openxmlformats.org/officeDocument/2006/relationships/image" Target="../media/image55.svg"/><Relationship Id="rId25" Type="http://schemas.openxmlformats.org/officeDocument/2006/relationships/image" Target="../media/image202.png"/><Relationship Id="rId2" Type="http://schemas.openxmlformats.org/officeDocument/2006/relationships/notesSlide" Target="../notesSlides/notesSlide18.xml"/><Relationship Id="rId16" Type="http://schemas.openxmlformats.org/officeDocument/2006/relationships/image" Target="../media/image54.png"/><Relationship Id="rId20" Type="http://schemas.openxmlformats.org/officeDocument/2006/relationships/image" Target="../media/image56.png"/><Relationship Id="rId29" Type="http://schemas.openxmlformats.org/officeDocument/2006/relationships/image" Target="../media/image201.tiff"/><Relationship Id="rId1" Type="http://schemas.openxmlformats.org/officeDocument/2006/relationships/slideLayout" Target="../slideLayouts/slideLayout17.xml"/><Relationship Id="rId6" Type="http://schemas.openxmlformats.org/officeDocument/2006/relationships/image" Target="../media/image53.svg"/><Relationship Id="rId11" Type="http://schemas.openxmlformats.org/officeDocument/2006/relationships/image" Target="../media/image196.tiff"/><Relationship Id="rId24" Type="http://schemas.openxmlformats.org/officeDocument/2006/relationships/image" Target="../media/image200.tiff"/><Relationship Id="rId5" Type="http://schemas.openxmlformats.org/officeDocument/2006/relationships/image" Target="../media/image45.png"/><Relationship Id="rId15" Type="http://schemas.openxmlformats.org/officeDocument/2006/relationships/image" Target="../media/image61.svg"/><Relationship Id="rId23" Type="http://schemas.openxmlformats.org/officeDocument/2006/relationships/image" Target="../media/image199.svg"/><Relationship Id="rId28" Type="http://schemas.openxmlformats.org/officeDocument/2006/relationships/image" Target="../media/image204.svg"/><Relationship Id="rId10" Type="http://schemas.openxmlformats.org/officeDocument/2006/relationships/image" Target="../media/image178.svg"/><Relationship Id="rId19" Type="http://schemas.openxmlformats.org/officeDocument/2006/relationships/image" Target="../media/image63.svg"/><Relationship Id="rId4" Type="http://schemas.openxmlformats.org/officeDocument/2006/relationships/image" Target="../media/image195.tiff"/><Relationship Id="rId9" Type="http://schemas.openxmlformats.org/officeDocument/2006/relationships/image" Target="../media/image177.png"/><Relationship Id="rId14" Type="http://schemas.openxmlformats.org/officeDocument/2006/relationships/image" Target="../media/image60.png"/><Relationship Id="rId22" Type="http://schemas.openxmlformats.org/officeDocument/2006/relationships/image" Target="../media/image198.png"/><Relationship Id="rId27" Type="http://schemas.openxmlformats.org/officeDocument/2006/relationships/image" Target="../media/image85.png"/></Relationships>
</file>

<file path=ppt/slides/_rels/slide36.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197.tiff"/><Relationship Id="rId18" Type="http://schemas.openxmlformats.org/officeDocument/2006/relationships/image" Target="../media/image62.png"/><Relationship Id="rId26" Type="http://schemas.openxmlformats.org/officeDocument/2006/relationships/image" Target="../media/image203.svg"/><Relationship Id="rId3" Type="http://schemas.openxmlformats.org/officeDocument/2006/relationships/image" Target="../media/image194.tiff"/><Relationship Id="rId21" Type="http://schemas.openxmlformats.org/officeDocument/2006/relationships/image" Target="../media/image57.svg"/><Relationship Id="rId7" Type="http://schemas.openxmlformats.org/officeDocument/2006/relationships/image" Target="../media/image58.png"/><Relationship Id="rId12" Type="http://schemas.openxmlformats.org/officeDocument/2006/relationships/image" Target="../media/image175.tiff"/><Relationship Id="rId17" Type="http://schemas.openxmlformats.org/officeDocument/2006/relationships/image" Target="../media/image55.svg"/><Relationship Id="rId25" Type="http://schemas.openxmlformats.org/officeDocument/2006/relationships/image" Target="../media/image202.png"/><Relationship Id="rId2" Type="http://schemas.openxmlformats.org/officeDocument/2006/relationships/notesSlide" Target="../notesSlides/notesSlide19.xml"/><Relationship Id="rId16" Type="http://schemas.openxmlformats.org/officeDocument/2006/relationships/image" Target="../media/image54.png"/><Relationship Id="rId20" Type="http://schemas.openxmlformats.org/officeDocument/2006/relationships/image" Target="../media/image56.png"/><Relationship Id="rId29" Type="http://schemas.openxmlformats.org/officeDocument/2006/relationships/image" Target="../media/image201.tiff"/><Relationship Id="rId1" Type="http://schemas.openxmlformats.org/officeDocument/2006/relationships/slideLayout" Target="../slideLayouts/slideLayout17.xml"/><Relationship Id="rId6" Type="http://schemas.openxmlformats.org/officeDocument/2006/relationships/image" Target="../media/image53.svg"/><Relationship Id="rId11" Type="http://schemas.openxmlformats.org/officeDocument/2006/relationships/image" Target="../media/image196.tiff"/><Relationship Id="rId24" Type="http://schemas.openxmlformats.org/officeDocument/2006/relationships/image" Target="../media/image200.tiff"/><Relationship Id="rId5" Type="http://schemas.openxmlformats.org/officeDocument/2006/relationships/image" Target="../media/image45.png"/><Relationship Id="rId15" Type="http://schemas.openxmlformats.org/officeDocument/2006/relationships/image" Target="../media/image61.svg"/><Relationship Id="rId23" Type="http://schemas.openxmlformats.org/officeDocument/2006/relationships/image" Target="../media/image199.svg"/><Relationship Id="rId28" Type="http://schemas.openxmlformats.org/officeDocument/2006/relationships/image" Target="../media/image204.svg"/><Relationship Id="rId10" Type="http://schemas.openxmlformats.org/officeDocument/2006/relationships/image" Target="../media/image178.svg"/><Relationship Id="rId19" Type="http://schemas.openxmlformats.org/officeDocument/2006/relationships/image" Target="../media/image63.svg"/><Relationship Id="rId4" Type="http://schemas.openxmlformats.org/officeDocument/2006/relationships/image" Target="../media/image195.tiff"/><Relationship Id="rId9" Type="http://schemas.openxmlformats.org/officeDocument/2006/relationships/image" Target="../media/image177.png"/><Relationship Id="rId14" Type="http://schemas.openxmlformats.org/officeDocument/2006/relationships/image" Target="../media/image60.png"/><Relationship Id="rId22" Type="http://schemas.openxmlformats.org/officeDocument/2006/relationships/image" Target="../media/image198.png"/><Relationship Id="rId27"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hyperlink" Target="https://blogs.juniper.net/en-us/service-provider-transformation/juniper-moves-the-network-out-of-the-way-so-you-can-focus-on-customer-experience" TargetMode="External"/><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www.juniper.net/us/en/products/network-automation/paragon-active-assurance.html" TargetMode="External"/><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26.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D58D4CE-8180-4BC6-B52E-4018EC26D28C}"/>
              </a:ext>
            </a:extLst>
          </p:cNvPr>
          <p:cNvSpPr>
            <a:spLocks noGrp="1"/>
          </p:cNvSpPr>
          <p:nvPr>
            <p:ph type="body" sz="quarter" idx="10"/>
          </p:nvPr>
        </p:nvSpPr>
        <p:spPr>
          <a:xfrm>
            <a:off x="2217842" y="4243757"/>
            <a:ext cx="6112621" cy="308546"/>
          </a:xfrm>
        </p:spPr>
        <p:txBody>
          <a:bodyPr/>
          <a:lstStyle/>
          <a:p>
            <a:r>
              <a:rPr lang="en-US" dirty="0" err="1"/>
              <a:t>Septemeber</a:t>
            </a:r>
            <a:r>
              <a:rPr lang="en-US" dirty="0"/>
              <a:t> 2022</a:t>
            </a:r>
          </a:p>
        </p:txBody>
      </p:sp>
      <p:sp>
        <p:nvSpPr>
          <p:cNvPr id="4" name="Title 3">
            <a:extLst>
              <a:ext uri="{FF2B5EF4-FFF2-40B4-BE49-F238E27FC236}">
                <a16:creationId xmlns:a16="http://schemas.microsoft.com/office/drawing/2014/main" id="{EE17F6BD-769B-4D71-AD19-3C854034B62A}"/>
              </a:ext>
            </a:extLst>
          </p:cNvPr>
          <p:cNvSpPr>
            <a:spLocks noGrp="1"/>
          </p:cNvSpPr>
          <p:nvPr>
            <p:ph type="ctrTitle"/>
          </p:nvPr>
        </p:nvSpPr>
        <p:spPr/>
        <p:txBody>
          <a:bodyPr/>
          <a:lstStyle/>
          <a:p>
            <a:pPr algn="ctr"/>
            <a:r>
              <a:rPr lang="en-US" b="0" dirty="0">
                <a:solidFill>
                  <a:schemeClr val="bg1"/>
                </a:solidFill>
                <a:ea typeface="Lato Light"/>
                <a:cs typeface="Lato Light"/>
              </a:rPr>
              <a:t>UKNOF 50</a:t>
            </a:r>
          </a:p>
        </p:txBody>
      </p:sp>
      <p:sp>
        <p:nvSpPr>
          <p:cNvPr id="6" name="Subtitle 5">
            <a:extLst>
              <a:ext uri="{FF2B5EF4-FFF2-40B4-BE49-F238E27FC236}">
                <a16:creationId xmlns:a16="http://schemas.microsoft.com/office/drawing/2014/main" id="{530F4E8A-845C-4EA9-B0AF-2634C3D75000}"/>
              </a:ext>
            </a:extLst>
          </p:cNvPr>
          <p:cNvSpPr>
            <a:spLocks noGrp="1"/>
          </p:cNvSpPr>
          <p:nvPr>
            <p:ph type="subTitle" idx="1"/>
          </p:nvPr>
        </p:nvSpPr>
        <p:spPr/>
        <p:txBody>
          <a:bodyPr/>
          <a:lstStyle/>
          <a:p>
            <a:r>
              <a:rPr lang="en-US" dirty="0"/>
              <a:t>Simon Beevers</a:t>
            </a:r>
          </a:p>
        </p:txBody>
      </p:sp>
      <p:cxnSp>
        <p:nvCxnSpPr>
          <p:cNvPr id="5" name="Straight Connector 4">
            <a:extLst>
              <a:ext uri="{FF2B5EF4-FFF2-40B4-BE49-F238E27FC236}">
                <a16:creationId xmlns:a16="http://schemas.microsoft.com/office/drawing/2014/main" id="{3E2D445E-5B95-4662-8247-4D223C7EF470}"/>
              </a:ext>
            </a:extLst>
          </p:cNvPr>
          <p:cNvCxnSpPr>
            <a:cxnSpLocks/>
          </p:cNvCxnSpPr>
          <p:nvPr/>
        </p:nvCxnSpPr>
        <p:spPr>
          <a:xfrm>
            <a:off x="2235381" y="3448305"/>
            <a:ext cx="6825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4B3FBC8-EA58-99F7-9F7C-913AD7186283}"/>
              </a:ext>
            </a:extLst>
          </p:cNvPr>
          <p:cNvPicPr>
            <a:picLocks noChangeAspect="1"/>
          </p:cNvPicPr>
          <p:nvPr/>
        </p:nvPicPr>
        <p:blipFill rotWithShape="1">
          <a:blip r:embed="rId2"/>
          <a:srcRect b="49398"/>
          <a:stretch/>
        </p:blipFill>
        <p:spPr>
          <a:xfrm>
            <a:off x="2155741" y="1792828"/>
            <a:ext cx="3426696" cy="569920"/>
          </a:xfrm>
          <a:prstGeom prst="rect">
            <a:avLst/>
          </a:prstGeom>
        </p:spPr>
      </p:pic>
      <p:pic>
        <p:nvPicPr>
          <p:cNvPr id="3" name="Picture 2">
            <a:extLst>
              <a:ext uri="{FF2B5EF4-FFF2-40B4-BE49-F238E27FC236}">
                <a16:creationId xmlns:a16="http://schemas.microsoft.com/office/drawing/2014/main" id="{A4D17699-A5C2-097E-AE60-3D7C5956B5B6}"/>
              </a:ext>
            </a:extLst>
          </p:cNvPr>
          <p:cNvPicPr>
            <a:picLocks noChangeAspect="1"/>
          </p:cNvPicPr>
          <p:nvPr/>
        </p:nvPicPr>
        <p:blipFill>
          <a:blip r:embed="rId3"/>
          <a:stretch>
            <a:fillRect/>
          </a:stretch>
        </p:blipFill>
        <p:spPr>
          <a:xfrm>
            <a:off x="6609564" y="1392846"/>
            <a:ext cx="4160935" cy="1184500"/>
          </a:xfrm>
          <a:prstGeom prst="rect">
            <a:avLst/>
          </a:prstGeom>
        </p:spPr>
      </p:pic>
    </p:spTree>
    <p:extLst>
      <p:ext uri="{BB962C8B-B14F-4D97-AF65-F5344CB8AC3E}">
        <p14:creationId xmlns:p14="http://schemas.microsoft.com/office/powerpoint/2010/main" val="224001426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Rounded Corners 115">
            <a:extLst>
              <a:ext uri="{FF2B5EF4-FFF2-40B4-BE49-F238E27FC236}">
                <a16:creationId xmlns:a16="http://schemas.microsoft.com/office/drawing/2014/main" id="{D212E4AC-4FD5-4490-8BDD-C302379DE390}"/>
              </a:ext>
            </a:extLst>
          </p:cNvPr>
          <p:cNvSpPr/>
          <p:nvPr/>
        </p:nvSpPr>
        <p:spPr>
          <a:xfrm>
            <a:off x="8235695" y="1947672"/>
            <a:ext cx="3346703" cy="548640"/>
          </a:xfrm>
          <a:prstGeom prst="roundRect">
            <a:avLst/>
          </a:prstGeom>
          <a:solidFill>
            <a:schemeClr val="tx1">
              <a:lumMod val="40000"/>
              <a:lumOff val="60000"/>
            </a:schemeClr>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r>
              <a:rPr lang="en-US" sz="1440" dirty="0"/>
              <a:t>Troubleshooting tests for reduced restoration time</a:t>
            </a:r>
          </a:p>
        </p:txBody>
      </p:sp>
      <p:sp>
        <p:nvSpPr>
          <p:cNvPr id="115" name="Rectangle: Rounded Corners 114">
            <a:extLst>
              <a:ext uri="{FF2B5EF4-FFF2-40B4-BE49-F238E27FC236}">
                <a16:creationId xmlns:a16="http://schemas.microsoft.com/office/drawing/2014/main" id="{2526FEA4-61D0-4EB8-9046-E733DE2335FE}"/>
              </a:ext>
            </a:extLst>
          </p:cNvPr>
          <p:cNvSpPr/>
          <p:nvPr/>
        </p:nvSpPr>
        <p:spPr>
          <a:xfrm>
            <a:off x="4411179" y="1947672"/>
            <a:ext cx="3390680" cy="548640"/>
          </a:xfrm>
          <a:prstGeom prst="roundRect">
            <a:avLst/>
          </a:prstGeom>
          <a:solidFill>
            <a:schemeClr val="tx1">
              <a:lumMod val="40000"/>
              <a:lumOff val="60000"/>
            </a:schemeClr>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r>
              <a:rPr lang="en-US" sz="1440" dirty="0"/>
              <a:t>Non-intrusive active monitoring</a:t>
            </a:r>
          </a:p>
        </p:txBody>
      </p:sp>
      <p:sp>
        <p:nvSpPr>
          <p:cNvPr id="14" name="Rectangle: Rounded Corners 13">
            <a:extLst>
              <a:ext uri="{FF2B5EF4-FFF2-40B4-BE49-F238E27FC236}">
                <a16:creationId xmlns:a16="http://schemas.microsoft.com/office/drawing/2014/main" id="{CCEA59A1-F21D-4DC1-8671-DF67AE1EA725}"/>
              </a:ext>
            </a:extLst>
          </p:cNvPr>
          <p:cNvSpPr/>
          <p:nvPr/>
        </p:nvSpPr>
        <p:spPr>
          <a:xfrm>
            <a:off x="577106" y="1947672"/>
            <a:ext cx="3302616" cy="548640"/>
          </a:xfrm>
          <a:prstGeom prst="roundRect">
            <a:avLst/>
          </a:prstGeom>
          <a:solidFill>
            <a:schemeClr val="tx1">
              <a:lumMod val="40000"/>
              <a:lumOff val="60000"/>
            </a:schemeClr>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r>
              <a:rPr lang="en-US" sz="1440" dirty="0"/>
              <a:t>Synthetic testing at operational load scale before release</a:t>
            </a:r>
          </a:p>
        </p:txBody>
      </p:sp>
      <p:sp>
        <p:nvSpPr>
          <p:cNvPr id="2" name="Title 1"/>
          <p:cNvSpPr>
            <a:spLocks noGrp="1"/>
          </p:cNvSpPr>
          <p:nvPr>
            <p:ph type="title"/>
          </p:nvPr>
        </p:nvSpPr>
        <p:spPr/>
        <p:txBody>
          <a:bodyPr/>
          <a:lstStyle/>
          <a:p>
            <a:r>
              <a:rPr lang="en-US" dirty="0"/>
              <a:t>One Solution for the Operational Service Lifecycle</a:t>
            </a:r>
          </a:p>
        </p:txBody>
      </p:sp>
      <p:sp>
        <p:nvSpPr>
          <p:cNvPr id="4" name="Round Same Side Corner Rectangle 3">
            <a:extLst>
              <a:ext uri="{FF2B5EF4-FFF2-40B4-BE49-F238E27FC236}">
                <a16:creationId xmlns:a16="http://schemas.microsoft.com/office/drawing/2014/main" id="{318EC7CA-662A-8941-BADE-50B178A6C2BD}"/>
              </a:ext>
            </a:extLst>
          </p:cNvPr>
          <p:cNvSpPr/>
          <p:nvPr/>
        </p:nvSpPr>
        <p:spPr>
          <a:xfrm>
            <a:off x="609600" y="1522592"/>
            <a:ext cx="3336580" cy="368808"/>
          </a:xfrm>
          <a:prstGeom prst="round2SameRect">
            <a:avLst/>
          </a:prstGeom>
          <a:solidFill>
            <a:schemeClr val="tx1">
              <a:lumMod val="40000"/>
              <a:lumOff val="60000"/>
            </a:schemeClr>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160" dirty="0"/>
          </a:p>
        </p:txBody>
      </p:sp>
      <p:sp>
        <p:nvSpPr>
          <p:cNvPr id="5" name="Oval 4">
            <a:extLst>
              <a:ext uri="{FF2B5EF4-FFF2-40B4-BE49-F238E27FC236}">
                <a16:creationId xmlns:a16="http://schemas.microsoft.com/office/drawing/2014/main" id="{3FC23C8C-A959-B24B-812A-19983795B78F}"/>
              </a:ext>
            </a:extLst>
          </p:cNvPr>
          <p:cNvSpPr/>
          <p:nvPr/>
        </p:nvSpPr>
        <p:spPr>
          <a:xfrm>
            <a:off x="752857" y="1641303"/>
            <a:ext cx="131386" cy="131386"/>
          </a:xfrm>
          <a:prstGeom prst="ellipse">
            <a:avLst/>
          </a:prstGeom>
          <a:solidFill>
            <a:schemeClr val="tx1">
              <a:lumMod val="60000"/>
              <a:lumOff val="40000"/>
            </a:schemeClr>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160" dirty="0"/>
          </a:p>
        </p:txBody>
      </p:sp>
      <p:sp>
        <p:nvSpPr>
          <p:cNvPr id="6" name="Oval 5">
            <a:extLst>
              <a:ext uri="{FF2B5EF4-FFF2-40B4-BE49-F238E27FC236}">
                <a16:creationId xmlns:a16="http://schemas.microsoft.com/office/drawing/2014/main" id="{D76DA4AC-0BF5-6D43-9D4D-7471DC11A088}"/>
              </a:ext>
            </a:extLst>
          </p:cNvPr>
          <p:cNvSpPr/>
          <p:nvPr/>
        </p:nvSpPr>
        <p:spPr>
          <a:xfrm>
            <a:off x="1015879" y="1641303"/>
            <a:ext cx="131386" cy="131386"/>
          </a:xfrm>
          <a:prstGeom prst="ellipse">
            <a:avLst/>
          </a:prstGeom>
          <a:solidFill>
            <a:schemeClr val="tx1">
              <a:lumMod val="60000"/>
              <a:lumOff val="40000"/>
            </a:schemeClr>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160" dirty="0"/>
          </a:p>
        </p:txBody>
      </p:sp>
      <p:sp>
        <p:nvSpPr>
          <p:cNvPr id="7" name="Oval 6">
            <a:extLst>
              <a:ext uri="{FF2B5EF4-FFF2-40B4-BE49-F238E27FC236}">
                <a16:creationId xmlns:a16="http://schemas.microsoft.com/office/drawing/2014/main" id="{5947DCD6-3760-9A4B-A1E8-75FE9DCBD0EC}"/>
              </a:ext>
            </a:extLst>
          </p:cNvPr>
          <p:cNvSpPr/>
          <p:nvPr/>
        </p:nvSpPr>
        <p:spPr>
          <a:xfrm>
            <a:off x="1282045" y="1641303"/>
            <a:ext cx="131386" cy="131386"/>
          </a:xfrm>
          <a:prstGeom prst="ellipse">
            <a:avLst/>
          </a:prstGeom>
          <a:solidFill>
            <a:schemeClr val="tx1">
              <a:lumMod val="60000"/>
              <a:lumOff val="40000"/>
            </a:schemeClr>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160" dirty="0"/>
          </a:p>
        </p:txBody>
      </p:sp>
      <p:sp>
        <p:nvSpPr>
          <p:cNvPr id="8" name="Round Same Side Corner Rectangle 7">
            <a:extLst>
              <a:ext uri="{FF2B5EF4-FFF2-40B4-BE49-F238E27FC236}">
                <a16:creationId xmlns:a16="http://schemas.microsoft.com/office/drawing/2014/main" id="{A65B2997-E1D7-664A-80DA-8104E11DA9CA}"/>
              </a:ext>
            </a:extLst>
          </p:cNvPr>
          <p:cNvSpPr/>
          <p:nvPr/>
        </p:nvSpPr>
        <p:spPr>
          <a:xfrm rot="10800000">
            <a:off x="631969" y="4960287"/>
            <a:ext cx="3291840" cy="1299938"/>
          </a:xfrm>
          <a:prstGeom prst="round2SameRect">
            <a:avLst>
              <a:gd name="adj1" fmla="val 5825"/>
              <a:gd name="adj2" fmla="val 0"/>
            </a:avLst>
          </a:prstGeom>
          <a:solidFill>
            <a:schemeClr val="accent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160" dirty="0"/>
          </a:p>
        </p:txBody>
      </p:sp>
      <p:sp>
        <p:nvSpPr>
          <p:cNvPr id="9" name="TextBox 8">
            <a:extLst>
              <a:ext uri="{FF2B5EF4-FFF2-40B4-BE49-F238E27FC236}">
                <a16:creationId xmlns:a16="http://schemas.microsoft.com/office/drawing/2014/main" id="{E83BD4A7-36D5-7943-9816-0B46AAD535AC}"/>
              </a:ext>
            </a:extLst>
          </p:cNvPr>
          <p:cNvSpPr txBox="1"/>
          <p:nvPr/>
        </p:nvSpPr>
        <p:spPr>
          <a:xfrm>
            <a:off x="837799" y="5167789"/>
            <a:ext cx="2929002" cy="886397"/>
          </a:xfrm>
          <a:prstGeom prst="rect">
            <a:avLst/>
          </a:prstGeom>
          <a:noFill/>
        </p:spPr>
        <p:txBody>
          <a:bodyPr wrap="square" lIns="0" tIns="0" rIns="0" bIns="0" rtlCol="0">
            <a:spAutoFit/>
          </a:bodyPr>
          <a:lstStyle/>
          <a:p>
            <a:pPr algn="ctr"/>
            <a:r>
              <a:rPr lang="en-US" sz="1920" dirty="0">
                <a:solidFill>
                  <a:schemeClr val="bg1"/>
                </a:solidFill>
                <a:ea typeface="Flexo Medium" charset="0"/>
                <a:cs typeface="Arial" panose="020B0604020202020204" pitchFamily="34" charset="0"/>
              </a:rPr>
              <a:t>Augment service change with comprehensive synthetic testing</a:t>
            </a:r>
          </a:p>
        </p:txBody>
      </p:sp>
      <p:pic>
        <p:nvPicPr>
          <p:cNvPr id="29" name="Picture 28">
            <a:extLst>
              <a:ext uri="{FF2B5EF4-FFF2-40B4-BE49-F238E27FC236}">
                <a16:creationId xmlns:a16="http://schemas.microsoft.com/office/drawing/2014/main" id="{BEC44B9B-21A4-174B-909C-137B981868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0905" y="2551176"/>
            <a:ext cx="2316818" cy="295066"/>
          </a:xfrm>
          <a:prstGeom prst="rect">
            <a:avLst/>
          </a:prstGeom>
        </p:spPr>
      </p:pic>
      <p:sp>
        <p:nvSpPr>
          <p:cNvPr id="30" name="Oval 29">
            <a:extLst>
              <a:ext uri="{FF2B5EF4-FFF2-40B4-BE49-F238E27FC236}">
                <a16:creationId xmlns:a16="http://schemas.microsoft.com/office/drawing/2014/main" id="{C445A0F9-852D-F740-898C-D3FFBA04EF4D}"/>
              </a:ext>
            </a:extLst>
          </p:cNvPr>
          <p:cNvSpPr/>
          <p:nvPr/>
        </p:nvSpPr>
        <p:spPr>
          <a:xfrm>
            <a:off x="3499687" y="1401197"/>
            <a:ext cx="622427" cy="611599"/>
          </a:xfrm>
          <a:prstGeom prst="ellipse">
            <a:avLst/>
          </a:prstGeom>
          <a:solidFill>
            <a:schemeClr val="tx1">
              <a:lumMod val="75000"/>
            </a:schemeClr>
          </a:solidFill>
          <a:ln w="76200">
            <a:solidFill>
              <a:schemeClr val="bg1"/>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548618"/>
            <a:r>
              <a:rPr lang="en-US" sz="2880" dirty="0">
                <a:solidFill>
                  <a:srgbClr val="FFFFFF"/>
                </a:solidFill>
                <a:ea typeface="Flexo" charset="0"/>
                <a:cs typeface="Arial" panose="020B0604020202020204" pitchFamily="34" charset="0"/>
              </a:rPr>
              <a:t>1</a:t>
            </a:r>
          </a:p>
        </p:txBody>
      </p:sp>
      <p:sp>
        <p:nvSpPr>
          <p:cNvPr id="33" name="TextBox 32">
            <a:extLst>
              <a:ext uri="{FF2B5EF4-FFF2-40B4-BE49-F238E27FC236}">
                <a16:creationId xmlns:a16="http://schemas.microsoft.com/office/drawing/2014/main" id="{D4A6E1B3-DED0-A04F-9747-95CA803CC439}"/>
              </a:ext>
            </a:extLst>
          </p:cNvPr>
          <p:cNvSpPr txBox="1"/>
          <p:nvPr/>
        </p:nvSpPr>
        <p:spPr>
          <a:xfrm>
            <a:off x="1101163" y="2988221"/>
            <a:ext cx="2106667" cy="1735860"/>
          </a:xfrm>
          <a:prstGeom prst="rect">
            <a:avLst/>
          </a:prstGeom>
          <a:noFill/>
        </p:spPr>
        <p:txBody>
          <a:bodyPr wrap="none" rtlCol="0">
            <a:spAutoFit/>
          </a:bodyPr>
          <a:lstStyle/>
          <a:p>
            <a:pPr>
              <a:spcAft>
                <a:spcPts val="1200"/>
              </a:spcAft>
            </a:pPr>
            <a:r>
              <a:rPr lang="en-US" sz="1920" dirty="0">
                <a:ea typeface="Flexo Medium" charset="0"/>
                <a:cs typeface="Flexo Medium" charset="0"/>
              </a:rPr>
              <a:t>One-way Jitter</a:t>
            </a:r>
          </a:p>
          <a:p>
            <a:pPr>
              <a:spcAft>
                <a:spcPts val="1200"/>
              </a:spcAft>
            </a:pPr>
            <a:r>
              <a:rPr lang="en-US" sz="1920" dirty="0">
                <a:ea typeface="Flexo Medium" charset="0"/>
                <a:cs typeface="Flexo Medium" charset="0"/>
              </a:rPr>
              <a:t>Packet Loss</a:t>
            </a:r>
          </a:p>
          <a:p>
            <a:pPr>
              <a:spcAft>
                <a:spcPts val="1200"/>
              </a:spcAft>
            </a:pPr>
            <a:r>
              <a:rPr lang="en-US" sz="1920" dirty="0">
                <a:ea typeface="Flexo Medium" charset="0"/>
                <a:cs typeface="Flexo Medium" charset="0"/>
              </a:rPr>
              <a:t>Service Latency</a:t>
            </a:r>
          </a:p>
          <a:p>
            <a:pPr>
              <a:spcAft>
                <a:spcPts val="1200"/>
              </a:spcAft>
            </a:pPr>
            <a:r>
              <a:rPr lang="en-US" sz="1920" dirty="0">
                <a:ea typeface="Flexo Medium" charset="0"/>
                <a:cs typeface="Flexo Medium" charset="0"/>
              </a:rPr>
              <a:t>QoS Prioritization</a:t>
            </a:r>
          </a:p>
        </p:txBody>
      </p:sp>
      <p:pic>
        <p:nvPicPr>
          <p:cNvPr id="35" name="Picture 34">
            <a:extLst>
              <a:ext uri="{FF2B5EF4-FFF2-40B4-BE49-F238E27FC236}">
                <a16:creationId xmlns:a16="http://schemas.microsoft.com/office/drawing/2014/main" id="{07A8D07C-5ED9-6946-B2AE-6AB7D1FF12F7}"/>
              </a:ext>
            </a:extLst>
          </p:cNvPr>
          <p:cNvPicPr>
            <a:picLocks noChangeAspect="1"/>
          </p:cNvPicPr>
          <p:nvPr/>
        </p:nvPicPr>
        <p:blipFill>
          <a:blip r:embed="rId4" cstate="email">
            <a:grayscl/>
            <a:extLst>
              <a:ext uri="{28A0092B-C50C-407E-A947-70E740481C1C}">
                <a14:useLocalDpi xmlns:a14="http://schemas.microsoft.com/office/drawing/2010/main"/>
              </a:ext>
            </a:extLst>
          </a:blip>
          <a:stretch>
            <a:fillRect/>
          </a:stretch>
        </p:blipFill>
        <p:spPr>
          <a:xfrm>
            <a:off x="888750" y="3060945"/>
            <a:ext cx="233314" cy="228242"/>
          </a:xfrm>
          <a:prstGeom prst="rect">
            <a:avLst/>
          </a:prstGeom>
        </p:spPr>
      </p:pic>
      <p:pic>
        <p:nvPicPr>
          <p:cNvPr id="36" name="Picture 35">
            <a:extLst>
              <a:ext uri="{FF2B5EF4-FFF2-40B4-BE49-F238E27FC236}">
                <a16:creationId xmlns:a16="http://schemas.microsoft.com/office/drawing/2014/main" id="{28C0855A-43E3-E64D-87CE-2D0BDCFF5B7B}"/>
              </a:ext>
            </a:extLst>
          </p:cNvPr>
          <p:cNvPicPr>
            <a:picLocks noChangeAspect="1"/>
          </p:cNvPicPr>
          <p:nvPr/>
        </p:nvPicPr>
        <p:blipFill>
          <a:blip r:embed="rId4" cstate="email">
            <a:grayscl/>
            <a:extLst>
              <a:ext uri="{28A0092B-C50C-407E-A947-70E740481C1C}">
                <a14:useLocalDpi xmlns:a14="http://schemas.microsoft.com/office/drawing/2010/main"/>
              </a:ext>
            </a:extLst>
          </a:blip>
          <a:stretch>
            <a:fillRect/>
          </a:stretch>
        </p:blipFill>
        <p:spPr>
          <a:xfrm>
            <a:off x="888750" y="3524806"/>
            <a:ext cx="233314" cy="228242"/>
          </a:xfrm>
          <a:prstGeom prst="rect">
            <a:avLst/>
          </a:prstGeom>
        </p:spPr>
      </p:pic>
      <p:pic>
        <p:nvPicPr>
          <p:cNvPr id="37" name="Picture 36">
            <a:extLst>
              <a:ext uri="{FF2B5EF4-FFF2-40B4-BE49-F238E27FC236}">
                <a16:creationId xmlns:a16="http://schemas.microsoft.com/office/drawing/2014/main" id="{B6DBB800-D9E9-5D47-B3F3-A221603E69AF}"/>
              </a:ext>
            </a:extLst>
          </p:cNvPr>
          <p:cNvPicPr>
            <a:picLocks noChangeAspect="1"/>
          </p:cNvPicPr>
          <p:nvPr/>
        </p:nvPicPr>
        <p:blipFill>
          <a:blip r:embed="rId4" cstate="email">
            <a:grayscl/>
            <a:extLst>
              <a:ext uri="{28A0092B-C50C-407E-A947-70E740481C1C}">
                <a14:useLocalDpi xmlns:a14="http://schemas.microsoft.com/office/drawing/2010/main"/>
              </a:ext>
            </a:extLst>
          </a:blip>
          <a:stretch>
            <a:fillRect/>
          </a:stretch>
        </p:blipFill>
        <p:spPr>
          <a:xfrm>
            <a:off x="888750" y="3953119"/>
            <a:ext cx="233314" cy="228242"/>
          </a:xfrm>
          <a:prstGeom prst="rect">
            <a:avLst/>
          </a:prstGeom>
        </p:spPr>
      </p:pic>
      <p:pic>
        <p:nvPicPr>
          <p:cNvPr id="38" name="Picture 37">
            <a:extLst>
              <a:ext uri="{FF2B5EF4-FFF2-40B4-BE49-F238E27FC236}">
                <a16:creationId xmlns:a16="http://schemas.microsoft.com/office/drawing/2014/main" id="{1D1D46C5-2D4D-8447-AD10-96016499BD33}"/>
              </a:ext>
            </a:extLst>
          </p:cNvPr>
          <p:cNvPicPr>
            <a:picLocks noChangeAspect="1"/>
          </p:cNvPicPr>
          <p:nvPr/>
        </p:nvPicPr>
        <p:blipFill>
          <a:blip r:embed="rId4" cstate="email">
            <a:grayscl/>
            <a:extLst>
              <a:ext uri="{28A0092B-C50C-407E-A947-70E740481C1C}">
                <a14:useLocalDpi xmlns:a14="http://schemas.microsoft.com/office/drawing/2010/main"/>
              </a:ext>
            </a:extLst>
          </a:blip>
          <a:stretch>
            <a:fillRect/>
          </a:stretch>
        </p:blipFill>
        <p:spPr>
          <a:xfrm>
            <a:off x="888750" y="4404577"/>
            <a:ext cx="233314" cy="228242"/>
          </a:xfrm>
          <a:prstGeom prst="rect">
            <a:avLst/>
          </a:prstGeom>
        </p:spPr>
      </p:pic>
      <p:sp>
        <p:nvSpPr>
          <p:cNvPr id="12" name="TextBox 11">
            <a:extLst>
              <a:ext uri="{FF2B5EF4-FFF2-40B4-BE49-F238E27FC236}">
                <a16:creationId xmlns:a16="http://schemas.microsoft.com/office/drawing/2014/main" id="{1AF8C969-B79A-3D4B-A173-8F07038004C1}"/>
              </a:ext>
            </a:extLst>
          </p:cNvPr>
          <p:cNvSpPr txBox="1"/>
          <p:nvPr/>
        </p:nvSpPr>
        <p:spPr>
          <a:xfrm>
            <a:off x="8285066" y="1145487"/>
            <a:ext cx="3297334" cy="307777"/>
          </a:xfrm>
          <a:prstGeom prst="rect">
            <a:avLst/>
          </a:prstGeom>
          <a:noFill/>
        </p:spPr>
        <p:txBody>
          <a:bodyPr wrap="square" lIns="0" tIns="0" rIns="0" bIns="0" rtlCol="0">
            <a:spAutoFit/>
          </a:bodyPr>
          <a:lstStyle/>
          <a:p>
            <a:pPr algn="ctr"/>
            <a:r>
              <a:rPr lang="en-US" sz="2000" dirty="0">
                <a:ea typeface="Flexo Medium" charset="0"/>
                <a:cs typeface="Arial" panose="020B0604020202020204" pitchFamily="34" charset="0"/>
              </a:rPr>
              <a:t>Resolve Problems Faster</a:t>
            </a:r>
          </a:p>
        </p:txBody>
      </p:sp>
      <p:sp>
        <p:nvSpPr>
          <p:cNvPr id="22" name="Round Same Side Corner Rectangle 21">
            <a:extLst>
              <a:ext uri="{FF2B5EF4-FFF2-40B4-BE49-F238E27FC236}">
                <a16:creationId xmlns:a16="http://schemas.microsoft.com/office/drawing/2014/main" id="{A697EB46-24BC-CF42-8CDF-1E4467F082F5}"/>
              </a:ext>
            </a:extLst>
          </p:cNvPr>
          <p:cNvSpPr/>
          <p:nvPr/>
        </p:nvSpPr>
        <p:spPr>
          <a:xfrm>
            <a:off x="8245821" y="1522592"/>
            <a:ext cx="3336580" cy="368808"/>
          </a:xfrm>
          <a:prstGeom prst="round2SameRect">
            <a:avLst/>
          </a:prstGeom>
          <a:solidFill>
            <a:schemeClr val="tx1">
              <a:lumMod val="40000"/>
              <a:lumOff val="60000"/>
            </a:schemeClr>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160" dirty="0"/>
          </a:p>
        </p:txBody>
      </p:sp>
      <p:sp>
        <p:nvSpPr>
          <p:cNvPr id="26" name="Round Same Side Corner Rectangle 25">
            <a:extLst>
              <a:ext uri="{FF2B5EF4-FFF2-40B4-BE49-F238E27FC236}">
                <a16:creationId xmlns:a16="http://schemas.microsoft.com/office/drawing/2014/main" id="{85B7E0F1-AED7-7B4E-AA45-24665FF3D010}"/>
              </a:ext>
            </a:extLst>
          </p:cNvPr>
          <p:cNvSpPr/>
          <p:nvPr/>
        </p:nvSpPr>
        <p:spPr>
          <a:xfrm rot="10800000">
            <a:off x="8290559" y="4960287"/>
            <a:ext cx="3291840" cy="1299938"/>
          </a:xfrm>
          <a:prstGeom prst="round2SameRect">
            <a:avLst>
              <a:gd name="adj1" fmla="val 5825"/>
              <a:gd name="adj2" fmla="val 0"/>
            </a:avLst>
          </a:prstGeom>
          <a:solidFill>
            <a:schemeClr val="accent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160" dirty="0"/>
          </a:p>
        </p:txBody>
      </p:sp>
      <p:sp>
        <p:nvSpPr>
          <p:cNvPr id="27" name="TextBox 26">
            <a:extLst>
              <a:ext uri="{FF2B5EF4-FFF2-40B4-BE49-F238E27FC236}">
                <a16:creationId xmlns:a16="http://schemas.microsoft.com/office/drawing/2014/main" id="{27B4A03F-E203-EA49-9CAC-914B01D58E10}"/>
              </a:ext>
            </a:extLst>
          </p:cNvPr>
          <p:cNvSpPr txBox="1"/>
          <p:nvPr/>
        </p:nvSpPr>
        <p:spPr>
          <a:xfrm>
            <a:off x="8513265" y="5162683"/>
            <a:ext cx="2840936" cy="886397"/>
          </a:xfrm>
          <a:prstGeom prst="rect">
            <a:avLst/>
          </a:prstGeom>
          <a:noFill/>
        </p:spPr>
        <p:txBody>
          <a:bodyPr wrap="square" lIns="0" tIns="0" rIns="0" bIns="0" rtlCol="0">
            <a:spAutoFit/>
          </a:bodyPr>
          <a:lstStyle/>
          <a:p>
            <a:pPr algn="ctr"/>
            <a:r>
              <a:rPr lang="en-US" sz="1920" dirty="0">
                <a:solidFill>
                  <a:schemeClr val="bg1"/>
                </a:solidFill>
                <a:cs typeface="Arial" panose="020B0604020202020204" pitchFamily="34" charset="0"/>
              </a:rPr>
              <a:t>Automate trouble-shooting at any location in service delivery chain</a:t>
            </a:r>
          </a:p>
        </p:txBody>
      </p:sp>
      <p:grpSp>
        <p:nvGrpSpPr>
          <p:cNvPr id="73" name="Group 72">
            <a:extLst>
              <a:ext uri="{FF2B5EF4-FFF2-40B4-BE49-F238E27FC236}">
                <a16:creationId xmlns:a16="http://schemas.microsoft.com/office/drawing/2014/main" id="{C494C8FD-04E3-4646-B1E2-83DB1E6FFEE6}"/>
              </a:ext>
            </a:extLst>
          </p:cNvPr>
          <p:cNvGrpSpPr>
            <a:grpSpLocks noChangeAspect="1"/>
          </p:cNvGrpSpPr>
          <p:nvPr/>
        </p:nvGrpSpPr>
        <p:grpSpPr>
          <a:xfrm>
            <a:off x="8456801" y="3209544"/>
            <a:ext cx="2916156" cy="1020208"/>
            <a:chOff x="1247428" y="2109450"/>
            <a:chExt cx="3796874" cy="1328324"/>
          </a:xfrm>
        </p:grpSpPr>
        <p:grpSp>
          <p:nvGrpSpPr>
            <p:cNvPr id="74" name="Group 2">
              <a:extLst>
                <a:ext uri="{FF2B5EF4-FFF2-40B4-BE49-F238E27FC236}">
                  <a16:creationId xmlns:a16="http://schemas.microsoft.com/office/drawing/2014/main" id="{E9A9CD5C-0D6B-8046-B4B9-1A7E985C67FD}"/>
                </a:ext>
              </a:extLst>
            </p:cNvPr>
            <p:cNvGrpSpPr/>
            <p:nvPr/>
          </p:nvGrpSpPr>
          <p:grpSpPr>
            <a:xfrm>
              <a:off x="2180918" y="2913432"/>
              <a:ext cx="579772" cy="524342"/>
              <a:chOff x="2180918" y="2913432"/>
              <a:chExt cx="579772" cy="524342"/>
            </a:xfrm>
            <a:noFill/>
          </p:grpSpPr>
          <p:sp>
            <p:nvSpPr>
              <p:cNvPr id="108" name="Free Form 3">
                <a:extLst>
                  <a:ext uri="{FF2B5EF4-FFF2-40B4-BE49-F238E27FC236}">
                    <a16:creationId xmlns:a16="http://schemas.microsoft.com/office/drawing/2014/main" id="{87D7195A-F75A-8443-BA8E-A20329D5B221}"/>
                  </a:ext>
                </a:extLst>
              </p:cNvPr>
              <p:cNvSpPr/>
              <p:nvPr/>
            </p:nvSpPr>
            <p:spPr>
              <a:xfrm>
                <a:off x="2180918" y="3233837"/>
                <a:ext cx="554368" cy="178537"/>
              </a:xfrm>
              <a:custGeom>
                <a:avLst/>
                <a:gdLst/>
                <a:ahLst/>
                <a:cxnLst/>
                <a:rect l="0" t="0" r="0" b="0"/>
                <a:pathLst>
                  <a:path w="554367" h="178536">
                    <a:moveTo>
                      <a:pt x="79882" y="0"/>
                    </a:moveTo>
                    <a:lnTo>
                      <a:pt x="0" y="39941"/>
                    </a:lnTo>
                    <a:lnTo>
                      <a:pt x="277190" y="178536"/>
                    </a:lnTo>
                    <a:lnTo>
                      <a:pt x="554367" y="39941"/>
                    </a:lnTo>
                    <a:lnTo>
                      <a:pt x="474484" y="0"/>
                    </a:lnTo>
                    <a:lnTo>
                      <a:pt x="277190" y="98653"/>
                    </a:lnTo>
                    <a:close/>
                  </a:path>
                </a:pathLst>
              </a:custGeom>
              <a:solidFill>
                <a:srgbClr val="399BDF">
                  <a:alpha val="100000"/>
                </a:srgbClr>
              </a:solidFill>
              <a:ln w="12700" cap="flat" cmpd="sng">
                <a:noFill/>
                <a:prstDash val="solid"/>
                <a:miter lim="800000"/>
              </a:ln>
            </p:spPr>
            <p:txBody>
              <a:bodyPr anchor="ctr">
                <a:spAutoFit/>
              </a:bodyPr>
              <a:lstStyle/>
              <a:p>
                <a:pPr algn="ctr"/>
                <a:endParaRPr lang="en-US" sz="2160" dirty="0"/>
              </a:p>
            </p:txBody>
          </p:sp>
          <p:sp>
            <p:nvSpPr>
              <p:cNvPr id="109" name="Free Form 4">
                <a:extLst>
                  <a:ext uri="{FF2B5EF4-FFF2-40B4-BE49-F238E27FC236}">
                    <a16:creationId xmlns:a16="http://schemas.microsoft.com/office/drawing/2014/main" id="{8E440C33-B9CB-BB48-91DE-7C08C2E5AF24}"/>
                  </a:ext>
                </a:extLst>
              </p:cNvPr>
              <p:cNvSpPr/>
              <p:nvPr/>
            </p:nvSpPr>
            <p:spPr>
              <a:xfrm>
                <a:off x="2180922" y="3122960"/>
                <a:ext cx="554368" cy="178537"/>
              </a:xfrm>
              <a:custGeom>
                <a:avLst/>
                <a:gdLst/>
                <a:ahLst/>
                <a:cxnLst/>
                <a:rect l="0" t="0" r="0" b="0"/>
                <a:pathLst>
                  <a:path w="554367" h="178536">
                    <a:moveTo>
                      <a:pt x="474484" y="0"/>
                    </a:moveTo>
                    <a:lnTo>
                      <a:pt x="277190" y="98653"/>
                    </a:lnTo>
                    <a:lnTo>
                      <a:pt x="79882" y="0"/>
                    </a:lnTo>
                    <a:lnTo>
                      <a:pt x="0" y="39941"/>
                    </a:lnTo>
                    <a:lnTo>
                      <a:pt x="277190" y="178536"/>
                    </a:lnTo>
                    <a:lnTo>
                      <a:pt x="554367" y="39941"/>
                    </a:lnTo>
                    <a:close/>
                  </a:path>
                </a:pathLst>
              </a:custGeom>
              <a:solidFill>
                <a:srgbClr val="399BDF">
                  <a:alpha val="100000"/>
                </a:srgbClr>
              </a:solidFill>
              <a:ln w="12700" cap="flat" cmpd="sng">
                <a:noFill/>
                <a:prstDash val="solid"/>
                <a:miter lim="800000"/>
              </a:ln>
            </p:spPr>
            <p:txBody>
              <a:bodyPr anchor="ctr">
                <a:spAutoFit/>
              </a:bodyPr>
              <a:lstStyle/>
              <a:p>
                <a:pPr algn="ctr"/>
                <a:endParaRPr lang="en-US" sz="2160" dirty="0"/>
              </a:p>
            </p:txBody>
          </p:sp>
          <p:sp>
            <p:nvSpPr>
              <p:cNvPr id="110" name="Free Form 5">
                <a:extLst>
                  <a:ext uri="{FF2B5EF4-FFF2-40B4-BE49-F238E27FC236}">
                    <a16:creationId xmlns:a16="http://schemas.microsoft.com/office/drawing/2014/main" id="{D9764760-EF0D-164B-92D6-1A764D446BDA}"/>
                  </a:ext>
                </a:extLst>
              </p:cNvPr>
              <p:cNvSpPr/>
              <p:nvPr/>
            </p:nvSpPr>
            <p:spPr>
              <a:xfrm>
                <a:off x="2180920" y="2913432"/>
                <a:ext cx="554367" cy="277190"/>
              </a:xfrm>
              <a:custGeom>
                <a:avLst/>
                <a:gdLst/>
                <a:ahLst/>
                <a:cxnLst/>
                <a:rect l="0" t="0" r="0" b="0"/>
                <a:pathLst>
                  <a:path w="554367" h="277190">
                    <a:moveTo>
                      <a:pt x="277190" y="277190"/>
                    </a:moveTo>
                    <a:lnTo>
                      <a:pt x="554367" y="138595"/>
                    </a:lnTo>
                    <a:lnTo>
                      <a:pt x="277190" y="0"/>
                    </a:lnTo>
                    <a:lnTo>
                      <a:pt x="0" y="138595"/>
                    </a:lnTo>
                    <a:close/>
                  </a:path>
                </a:pathLst>
              </a:custGeom>
              <a:solidFill>
                <a:srgbClr val="399BDF">
                  <a:alpha val="100000"/>
                </a:srgbClr>
              </a:solidFill>
              <a:ln w="12700" cap="flat" cmpd="sng">
                <a:noFill/>
                <a:prstDash val="solid"/>
                <a:miter lim="800000"/>
              </a:ln>
            </p:spPr>
            <p:txBody>
              <a:bodyPr anchor="ctr">
                <a:spAutoFit/>
              </a:bodyPr>
              <a:lstStyle/>
              <a:p>
                <a:pPr algn="ctr"/>
                <a:endParaRPr lang="en-US" sz="2160" dirty="0"/>
              </a:p>
            </p:txBody>
          </p:sp>
          <p:sp>
            <p:nvSpPr>
              <p:cNvPr id="111" name="Free Form 6">
                <a:extLst>
                  <a:ext uri="{FF2B5EF4-FFF2-40B4-BE49-F238E27FC236}">
                    <a16:creationId xmlns:a16="http://schemas.microsoft.com/office/drawing/2014/main" id="{931434E4-E0E8-274E-97E1-FE38B15DB078}"/>
                  </a:ext>
                </a:extLst>
              </p:cNvPr>
              <p:cNvSpPr/>
              <p:nvPr/>
            </p:nvSpPr>
            <p:spPr>
              <a:xfrm>
                <a:off x="2180918" y="3233837"/>
                <a:ext cx="554368" cy="178537"/>
              </a:xfrm>
              <a:custGeom>
                <a:avLst/>
                <a:gdLst/>
                <a:ahLst/>
                <a:cxnLst/>
                <a:rect l="0" t="0" r="0" b="0"/>
                <a:pathLst>
                  <a:path w="554367" h="178536">
                    <a:moveTo>
                      <a:pt x="79882" y="0"/>
                    </a:moveTo>
                    <a:lnTo>
                      <a:pt x="0" y="39941"/>
                    </a:lnTo>
                    <a:lnTo>
                      <a:pt x="277190" y="178536"/>
                    </a:lnTo>
                    <a:lnTo>
                      <a:pt x="554367" y="39941"/>
                    </a:lnTo>
                    <a:lnTo>
                      <a:pt x="474484" y="0"/>
                    </a:lnTo>
                    <a:lnTo>
                      <a:pt x="277190" y="98653"/>
                    </a:lnTo>
                    <a:close/>
                  </a:path>
                </a:pathLst>
              </a:custGeom>
              <a:solidFill>
                <a:schemeClr val="tx1">
                  <a:lumMod val="60000"/>
                  <a:lumOff val="40000"/>
                </a:schemeClr>
              </a:solidFill>
              <a:ln w="12700" cap="flat" cmpd="sng">
                <a:noFill/>
                <a:prstDash val="solid"/>
                <a:miter lim="800000"/>
              </a:ln>
            </p:spPr>
            <p:txBody>
              <a:bodyPr anchor="ctr">
                <a:spAutoFit/>
              </a:bodyPr>
              <a:lstStyle/>
              <a:p>
                <a:pPr algn="ctr"/>
                <a:endParaRPr lang="en-US" sz="2160" dirty="0"/>
              </a:p>
            </p:txBody>
          </p:sp>
          <p:sp>
            <p:nvSpPr>
              <p:cNvPr id="112" name="Free Form 7">
                <a:extLst>
                  <a:ext uri="{FF2B5EF4-FFF2-40B4-BE49-F238E27FC236}">
                    <a16:creationId xmlns:a16="http://schemas.microsoft.com/office/drawing/2014/main" id="{3E0F9B91-3317-E84F-83F6-575D851DDCDB}"/>
                  </a:ext>
                </a:extLst>
              </p:cNvPr>
              <p:cNvSpPr/>
              <p:nvPr/>
            </p:nvSpPr>
            <p:spPr>
              <a:xfrm>
                <a:off x="2180922" y="3122960"/>
                <a:ext cx="554368" cy="178537"/>
              </a:xfrm>
              <a:custGeom>
                <a:avLst/>
                <a:gdLst/>
                <a:ahLst/>
                <a:cxnLst/>
                <a:rect l="0" t="0" r="0" b="0"/>
                <a:pathLst>
                  <a:path w="554367" h="178536">
                    <a:moveTo>
                      <a:pt x="474484" y="0"/>
                    </a:moveTo>
                    <a:lnTo>
                      <a:pt x="277190" y="98653"/>
                    </a:lnTo>
                    <a:lnTo>
                      <a:pt x="79882" y="0"/>
                    </a:lnTo>
                    <a:lnTo>
                      <a:pt x="0" y="39941"/>
                    </a:lnTo>
                    <a:lnTo>
                      <a:pt x="277190" y="178536"/>
                    </a:lnTo>
                    <a:lnTo>
                      <a:pt x="554367" y="39941"/>
                    </a:lnTo>
                    <a:close/>
                  </a:path>
                </a:pathLst>
              </a:custGeom>
              <a:solidFill>
                <a:schemeClr val="tx1">
                  <a:lumMod val="60000"/>
                  <a:lumOff val="40000"/>
                </a:schemeClr>
              </a:solidFill>
              <a:ln w="12700" cap="flat" cmpd="sng">
                <a:noFill/>
                <a:prstDash val="solid"/>
                <a:miter lim="800000"/>
              </a:ln>
            </p:spPr>
            <p:txBody>
              <a:bodyPr anchor="ctr">
                <a:spAutoFit/>
              </a:bodyPr>
              <a:lstStyle/>
              <a:p>
                <a:pPr algn="ctr"/>
                <a:endParaRPr lang="en-US" sz="2160" dirty="0"/>
              </a:p>
            </p:txBody>
          </p:sp>
          <p:sp>
            <p:nvSpPr>
              <p:cNvPr id="113" name="Free Form 8">
                <a:extLst>
                  <a:ext uri="{FF2B5EF4-FFF2-40B4-BE49-F238E27FC236}">
                    <a16:creationId xmlns:a16="http://schemas.microsoft.com/office/drawing/2014/main" id="{88805E00-335E-7645-BB91-3828B6F5116B}"/>
                  </a:ext>
                </a:extLst>
              </p:cNvPr>
              <p:cNvSpPr/>
              <p:nvPr/>
            </p:nvSpPr>
            <p:spPr>
              <a:xfrm>
                <a:off x="2180920" y="2913432"/>
                <a:ext cx="554367" cy="277190"/>
              </a:xfrm>
              <a:custGeom>
                <a:avLst/>
                <a:gdLst/>
                <a:ahLst/>
                <a:cxnLst/>
                <a:rect l="0" t="0" r="0" b="0"/>
                <a:pathLst>
                  <a:path w="554367" h="277190">
                    <a:moveTo>
                      <a:pt x="277190" y="277190"/>
                    </a:moveTo>
                    <a:lnTo>
                      <a:pt x="554367" y="138595"/>
                    </a:lnTo>
                    <a:lnTo>
                      <a:pt x="277190" y="0"/>
                    </a:lnTo>
                    <a:lnTo>
                      <a:pt x="0" y="138595"/>
                    </a:lnTo>
                    <a:close/>
                  </a:path>
                </a:pathLst>
              </a:custGeom>
              <a:solidFill>
                <a:schemeClr val="tx1">
                  <a:lumMod val="60000"/>
                  <a:lumOff val="40000"/>
                </a:schemeClr>
              </a:solidFill>
              <a:ln w="12700" cap="flat" cmpd="sng">
                <a:noFill/>
                <a:prstDash val="solid"/>
                <a:miter lim="800000"/>
              </a:ln>
            </p:spPr>
            <p:txBody>
              <a:bodyPr anchor="ctr">
                <a:spAutoFit/>
              </a:bodyPr>
              <a:lstStyle/>
              <a:p>
                <a:pPr algn="ctr"/>
                <a:endParaRPr lang="en-US" sz="2160" dirty="0"/>
              </a:p>
            </p:txBody>
          </p:sp>
        </p:grpSp>
        <p:grpSp>
          <p:nvGrpSpPr>
            <p:cNvPr id="75" name="Group 9">
              <a:extLst>
                <a:ext uri="{FF2B5EF4-FFF2-40B4-BE49-F238E27FC236}">
                  <a16:creationId xmlns:a16="http://schemas.microsoft.com/office/drawing/2014/main" id="{3690B349-B65B-C841-9AA1-41A1C762FE73}"/>
                </a:ext>
              </a:extLst>
            </p:cNvPr>
            <p:cNvGrpSpPr/>
            <p:nvPr/>
          </p:nvGrpSpPr>
          <p:grpSpPr>
            <a:xfrm>
              <a:off x="2853980" y="2913432"/>
              <a:ext cx="579785" cy="524342"/>
              <a:chOff x="2853980" y="2913432"/>
              <a:chExt cx="579785" cy="524342"/>
            </a:xfrm>
            <a:noFill/>
          </p:grpSpPr>
          <p:sp>
            <p:nvSpPr>
              <p:cNvPr id="102" name="Free Form 10">
                <a:extLst>
                  <a:ext uri="{FF2B5EF4-FFF2-40B4-BE49-F238E27FC236}">
                    <a16:creationId xmlns:a16="http://schemas.microsoft.com/office/drawing/2014/main" id="{3EE9BC7C-FE04-B94B-9CE6-D0A2EDD61B18}"/>
                  </a:ext>
                </a:extLst>
              </p:cNvPr>
              <p:cNvSpPr/>
              <p:nvPr/>
            </p:nvSpPr>
            <p:spPr>
              <a:xfrm>
                <a:off x="2853980" y="3233837"/>
                <a:ext cx="554381" cy="178537"/>
              </a:xfrm>
              <a:custGeom>
                <a:avLst/>
                <a:gdLst/>
                <a:ahLst/>
                <a:cxnLst/>
                <a:rect l="0" t="0" r="0" b="0"/>
                <a:pathLst>
                  <a:path w="554380" h="178536">
                    <a:moveTo>
                      <a:pt x="79895" y="0"/>
                    </a:moveTo>
                    <a:lnTo>
                      <a:pt x="0" y="39941"/>
                    </a:lnTo>
                    <a:lnTo>
                      <a:pt x="277190" y="178536"/>
                    </a:lnTo>
                    <a:lnTo>
                      <a:pt x="554380" y="39941"/>
                    </a:lnTo>
                    <a:lnTo>
                      <a:pt x="474484" y="0"/>
                    </a:lnTo>
                    <a:lnTo>
                      <a:pt x="277190" y="98653"/>
                    </a:lnTo>
                    <a:close/>
                  </a:path>
                </a:pathLst>
              </a:custGeom>
              <a:solidFill>
                <a:srgbClr val="399BDF">
                  <a:alpha val="100000"/>
                </a:srgbClr>
              </a:solidFill>
              <a:ln w="12700" cap="flat" cmpd="sng">
                <a:noFill/>
                <a:prstDash val="solid"/>
                <a:miter lim="800000"/>
              </a:ln>
            </p:spPr>
            <p:txBody>
              <a:bodyPr anchor="ctr">
                <a:spAutoFit/>
              </a:bodyPr>
              <a:lstStyle/>
              <a:p>
                <a:pPr algn="ctr"/>
                <a:endParaRPr lang="en-US" sz="2160" dirty="0"/>
              </a:p>
            </p:txBody>
          </p:sp>
          <p:sp>
            <p:nvSpPr>
              <p:cNvPr id="103" name="Free Form 11">
                <a:extLst>
                  <a:ext uri="{FF2B5EF4-FFF2-40B4-BE49-F238E27FC236}">
                    <a16:creationId xmlns:a16="http://schemas.microsoft.com/office/drawing/2014/main" id="{1D0E668C-1BDD-9343-BC04-60552F415B39}"/>
                  </a:ext>
                </a:extLst>
              </p:cNvPr>
              <p:cNvSpPr/>
              <p:nvPr/>
            </p:nvSpPr>
            <p:spPr>
              <a:xfrm>
                <a:off x="2853984" y="3122960"/>
                <a:ext cx="554381" cy="178537"/>
              </a:xfrm>
              <a:custGeom>
                <a:avLst/>
                <a:gdLst/>
                <a:ahLst/>
                <a:cxnLst/>
                <a:rect l="0" t="0" r="0" b="0"/>
                <a:pathLst>
                  <a:path w="554380" h="178536">
                    <a:moveTo>
                      <a:pt x="474484" y="0"/>
                    </a:moveTo>
                    <a:lnTo>
                      <a:pt x="277190" y="98653"/>
                    </a:lnTo>
                    <a:lnTo>
                      <a:pt x="79895" y="0"/>
                    </a:lnTo>
                    <a:lnTo>
                      <a:pt x="0" y="39941"/>
                    </a:lnTo>
                    <a:lnTo>
                      <a:pt x="277190" y="178536"/>
                    </a:lnTo>
                    <a:lnTo>
                      <a:pt x="554380" y="39941"/>
                    </a:lnTo>
                    <a:close/>
                  </a:path>
                </a:pathLst>
              </a:custGeom>
              <a:solidFill>
                <a:srgbClr val="399BDF">
                  <a:alpha val="100000"/>
                </a:srgbClr>
              </a:solidFill>
              <a:ln w="12700" cap="flat" cmpd="sng">
                <a:noFill/>
                <a:prstDash val="solid"/>
                <a:miter lim="800000"/>
              </a:ln>
            </p:spPr>
            <p:txBody>
              <a:bodyPr anchor="ctr">
                <a:spAutoFit/>
              </a:bodyPr>
              <a:lstStyle/>
              <a:p>
                <a:pPr algn="ctr"/>
                <a:endParaRPr lang="en-US" sz="2160" dirty="0"/>
              </a:p>
            </p:txBody>
          </p:sp>
          <p:sp>
            <p:nvSpPr>
              <p:cNvPr id="104" name="Free Form 12">
                <a:extLst>
                  <a:ext uri="{FF2B5EF4-FFF2-40B4-BE49-F238E27FC236}">
                    <a16:creationId xmlns:a16="http://schemas.microsoft.com/office/drawing/2014/main" id="{8AE675A9-9552-6A40-BF61-FF2EBDEAEC18}"/>
                  </a:ext>
                </a:extLst>
              </p:cNvPr>
              <p:cNvSpPr/>
              <p:nvPr/>
            </p:nvSpPr>
            <p:spPr>
              <a:xfrm>
                <a:off x="2853983" y="2913432"/>
                <a:ext cx="554380" cy="277190"/>
              </a:xfrm>
              <a:custGeom>
                <a:avLst/>
                <a:gdLst/>
                <a:ahLst/>
                <a:cxnLst/>
                <a:rect l="0" t="0" r="0" b="0"/>
                <a:pathLst>
                  <a:path w="554380" h="277190">
                    <a:moveTo>
                      <a:pt x="277190" y="277190"/>
                    </a:moveTo>
                    <a:lnTo>
                      <a:pt x="554380" y="138595"/>
                    </a:lnTo>
                    <a:lnTo>
                      <a:pt x="277190" y="0"/>
                    </a:lnTo>
                    <a:lnTo>
                      <a:pt x="0" y="138595"/>
                    </a:lnTo>
                    <a:close/>
                  </a:path>
                </a:pathLst>
              </a:custGeom>
              <a:solidFill>
                <a:srgbClr val="399BDF">
                  <a:alpha val="100000"/>
                </a:srgbClr>
              </a:solidFill>
              <a:ln w="12700" cap="flat" cmpd="sng">
                <a:noFill/>
                <a:prstDash val="solid"/>
                <a:miter lim="800000"/>
              </a:ln>
            </p:spPr>
            <p:txBody>
              <a:bodyPr anchor="ctr">
                <a:spAutoFit/>
              </a:bodyPr>
              <a:lstStyle/>
              <a:p>
                <a:pPr algn="ctr"/>
                <a:endParaRPr lang="en-US" sz="2160" dirty="0"/>
              </a:p>
            </p:txBody>
          </p:sp>
          <p:sp>
            <p:nvSpPr>
              <p:cNvPr id="105" name="Free Form 13">
                <a:extLst>
                  <a:ext uri="{FF2B5EF4-FFF2-40B4-BE49-F238E27FC236}">
                    <a16:creationId xmlns:a16="http://schemas.microsoft.com/office/drawing/2014/main" id="{9194AD40-E02A-B54C-A1C7-AFC24753F9D0}"/>
                  </a:ext>
                </a:extLst>
              </p:cNvPr>
              <p:cNvSpPr/>
              <p:nvPr/>
            </p:nvSpPr>
            <p:spPr>
              <a:xfrm>
                <a:off x="2853980" y="3233837"/>
                <a:ext cx="554381" cy="178537"/>
              </a:xfrm>
              <a:custGeom>
                <a:avLst/>
                <a:gdLst/>
                <a:ahLst/>
                <a:cxnLst/>
                <a:rect l="0" t="0" r="0" b="0"/>
                <a:pathLst>
                  <a:path w="554380" h="178536">
                    <a:moveTo>
                      <a:pt x="79895" y="0"/>
                    </a:moveTo>
                    <a:lnTo>
                      <a:pt x="0" y="39941"/>
                    </a:lnTo>
                    <a:lnTo>
                      <a:pt x="277190" y="178536"/>
                    </a:lnTo>
                    <a:lnTo>
                      <a:pt x="554380" y="39941"/>
                    </a:lnTo>
                    <a:lnTo>
                      <a:pt x="474484" y="0"/>
                    </a:lnTo>
                    <a:lnTo>
                      <a:pt x="277190" y="98653"/>
                    </a:lnTo>
                    <a:close/>
                  </a:path>
                </a:pathLst>
              </a:custGeom>
              <a:solidFill>
                <a:schemeClr val="tx1">
                  <a:lumMod val="60000"/>
                  <a:lumOff val="40000"/>
                </a:schemeClr>
              </a:solidFill>
              <a:ln w="12700" cap="flat" cmpd="sng">
                <a:noFill/>
                <a:prstDash val="solid"/>
                <a:miter lim="800000"/>
              </a:ln>
            </p:spPr>
            <p:txBody>
              <a:bodyPr anchor="ctr">
                <a:spAutoFit/>
              </a:bodyPr>
              <a:lstStyle/>
              <a:p>
                <a:pPr algn="ctr"/>
                <a:endParaRPr lang="en-US" sz="2160" dirty="0"/>
              </a:p>
            </p:txBody>
          </p:sp>
          <p:sp>
            <p:nvSpPr>
              <p:cNvPr id="106" name="Free Form 14">
                <a:extLst>
                  <a:ext uri="{FF2B5EF4-FFF2-40B4-BE49-F238E27FC236}">
                    <a16:creationId xmlns:a16="http://schemas.microsoft.com/office/drawing/2014/main" id="{ADB4DDE8-B49B-9345-9A5A-48F27782C6F3}"/>
                  </a:ext>
                </a:extLst>
              </p:cNvPr>
              <p:cNvSpPr/>
              <p:nvPr/>
            </p:nvSpPr>
            <p:spPr>
              <a:xfrm>
                <a:off x="2853984" y="3122960"/>
                <a:ext cx="554381" cy="178537"/>
              </a:xfrm>
              <a:custGeom>
                <a:avLst/>
                <a:gdLst/>
                <a:ahLst/>
                <a:cxnLst/>
                <a:rect l="0" t="0" r="0" b="0"/>
                <a:pathLst>
                  <a:path w="554380" h="178536">
                    <a:moveTo>
                      <a:pt x="474484" y="0"/>
                    </a:moveTo>
                    <a:lnTo>
                      <a:pt x="277190" y="98653"/>
                    </a:lnTo>
                    <a:lnTo>
                      <a:pt x="79895" y="0"/>
                    </a:lnTo>
                    <a:lnTo>
                      <a:pt x="0" y="39941"/>
                    </a:lnTo>
                    <a:lnTo>
                      <a:pt x="277190" y="178536"/>
                    </a:lnTo>
                    <a:lnTo>
                      <a:pt x="554380" y="39941"/>
                    </a:lnTo>
                    <a:close/>
                  </a:path>
                </a:pathLst>
              </a:custGeom>
              <a:solidFill>
                <a:schemeClr val="tx1">
                  <a:lumMod val="60000"/>
                  <a:lumOff val="40000"/>
                </a:schemeClr>
              </a:solidFill>
              <a:ln w="12700" cap="flat" cmpd="sng">
                <a:noFill/>
                <a:prstDash val="solid"/>
                <a:miter lim="800000"/>
              </a:ln>
            </p:spPr>
            <p:txBody>
              <a:bodyPr anchor="ctr">
                <a:spAutoFit/>
              </a:bodyPr>
              <a:lstStyle/>
              <a:p>
                <a:pPr algn="ctr"/>
                <a:endParaRPr lang="en-US" sz="2160" dirty="0"/>
              </a:p>
            </p:txBody>
          </p:sp>
          <p:sp>
            <p:nvSpPr>
              <p:cNvPr id="107" name="Free Form 15">
                <a:extLst>
                  <a:ext uri="{FF2B5EF4-FFF2-40B4-BE49-F238E27FC236}">
                    <a16:creationId xmlns:a16="http://schemas.microsoft.com/office/drawing/2014/main" id="{4590BEEE-8280-B44D-9958-7CD315AB5887}"/>
                  </a:ext>
                </a:extLst>
              </p:cNvPr>
              <p:cNvSpPr/>
              <p:nvPr/>
            </p:nvSpPr>
            <p:spPr>
              <a:xfrm>
                <a:off x="2853983" y="2913432"/>
                <a:ext cx="554380" cy="277190"/>
              </a:xfrm>
              <a:custGeom>
                <a:avLst/>
                <a:gdLst/>
                <a:ahLst/>
                <a:cxnLst/>
                <a:rect l="0" t="0" r="0" b="0"/>
                <a:pathLst>
                  <a:path w="554380" h="277190">
                    <a:moveTo>
                      <a:pt x="277190" y="277190"/>
                    </a:moveTo>
                    <a:lnTo>
                      <a:pt x="554380" y="138595"/>
                    </a:lnTo>
                    <a:lnTo>
                      <a:pt x="277190" y="0"/>
                    </a:lnTo>
                    <a:lnTo>
                      <a:pt x="0" y="138595"/>
                    </a:lnTo>
                    <a:close/>
                  </a:path>
                </a:pathLst>
              </a:custGeom>
              <a:solidFill>
                <a:schemeClr val="tx1">
                  <a:lumMod val="60000"/>
                  <a:lumOff val="40000"/>
                </a:schemeClr>
              </a:solidFill>
              <a:ln w="12700" cap="flat" cmpd="sng">
                <a:noFill/>
                <a:prstDash val="solid"/>
                <a:miter lim="800000"/>
              </a:ln>
            </p:spPr>
            <p:txBody>
              <a:bodyPr anchor="ctr">
                <a:spAutoFit/>
              </a:bodyPr>
              <a:lstStyle/>
              <a:p>
                <a:pPr algn="ctr"/>
                <a:endParaRPr lang="en-US" sz="2160" dirty="0"/>
              </a:p>
            </p:txBody>
          </p:sp>
        </p:grpSp>
        <p:grpSp>
          <p:nvGrpSpPr>
            <p:cNvPr id="76" name="Group 16">
              <a:extLst>
                <a:ext uri="{FF2B5EF4-FFF2-40B4-BE49-F238E27FC236}">
                  <a16:creationId xmlns:a16="http://schemas.microsoft.com/office/drawing/2014/main" id="{F15A00EA-CB74-8147-8355-A14D5243EEE6}"/>
                </a:ext>
              </a:extLst>
            </p:cNvPr>
            <p:cNvGrpSpPr/>
            <p:nvPr/>
          </p:nvGrpSpPr>
          <p:grpSpPr>
            <a:xfrm>
              <a:off x="3527056" y="2913432"/>
              <a:ext cx="579772" cy="524342"/>
              <a:chOff x="3527056" y="2913432"/>
              <a:chExt cx="579772" cy="524342"/>
            </a:xfrm>
            <a:noFill/>
          </p:grpSpPr>
          <p:sp>
            <p:nvSpPr>
              <p:cNvPr id="99" name="Free Form 17">
                <a:extLst>
                  <a:ext uri="{FF2B5EF4-FFF2-40B4-BE49-F238E27FC236}">
                    <a16:creationId xmlns:a16="http://schemas.microsoft.com/office/drawing/2014/main" id="{A23E4E83-8779-EB4F-B871-4BC6F12C0933}"/>
                  </a:ext>
                </a:extLst>
              </p:cNvPr>
              <p:cNvSpPr/>
              <p:nvPr/>
            </p:nvSpPr>
            <p:spPr>
              <a:xfrm>
                <a:off x="3527056" y="3233837"/>
                <a:ext cx="554368" cy="178537"/>
              </a:xfrm>
              <a:custGeom>
                <a:avLst/>
                <a:gdLst/>
                <a:ahLst/>
                <a:cxnLst/>
                <a:rect l="0" t="0" r="0" b="0"/>
                <a:pathLst>
                  <a:path w="554367" h="178536">
                    <a:moveTo>
                      <a:pt x="79883" y="0"/>
                    </a:moveTo>
                    <a:lnTo>
                      <a:pt x="0" y="39941"/>
                    </a:lnTo>
                    <a:lnTo>
                      <a:pt x="277177" y="178536"/>
                    </a:lnTo>
                    <a:lnTo>
                      <a:pt x="554367" y="39941"/>
                    </a:lnTo>
                    <a:lnTo>
                      <a:pt x="474484" y="0"/>
                    </a:lnTo>
                    <a:lnTo>
                      <a:pt x="277177" y="98653"/>
                    </a:lnTo>
                    <a:close/>
                  </a:path>
                </a:pathLst>
              </a:custGeom>
              <a:solidFill>
                <a:schemeClr val="tx1">
                  <a:lumMod val="60000"/>
                  <a:lumOff val="40000"/>
                </a:schemeClr>
              </a:solidFill>
              <a:ln w="12700" cap="flat" cmpd="sng">
                <a:noFill/>
                <a:prstDash val="solid"/>
                <a:miter lim="800000"/>
              </a:ln>
            </p:spPr>
            <p:txBody>
              <a:bodyPr anchor="ctr">
                <a:spAutoFit/>
              </a:bodyPr>
              <a:lstStyle/>
              <a:p>
                <a:pPr algn="ctr"/>
                <a:endParaRPr lang="en-US" sz="2160" dirty="0"/>
              </a:p>
            </p:txBody>
          </p:sp>
          <p:sp>
            <p:nvSpPr>
              <p:cNvPr id="100" name="Free Form 18">
                <a:extLst>
                  <a:ext uri="{FF2B5EF4-FFF2-40B4-BE49-F238E27FC236}">
                    <a16:creationId xmlns:a16="http://schemas.microsoft.com/office/drawing/2014/main" id="{94775ED6-B458-9240-8D69-6A83E12402FF}"/>
                  </a:ext>
                </a:extLst>
              </p:cNvPr>
              <p:cNvSpPr/>
              <p:nvPr/>
            </p:nvSpPr>
            <p:spPr>
              <a:xfrm>
                <a:off x="3527060" y="3122960"/>
                <a:ext cx="554368" cy="178537"/>
              </a:xfrm>
              <a:custGeom>
                <a:avLst/>
                <a:gdLst/>
                <a:ahLst/>
                <a:cxnLst/>
                <a:rect l="0" t="0" r="0" b="0"/>
                <a:pathLst>
                  <a:path w="554367" h="178536">
                    <a:moveTo>
                      <a:pt x="474484" y="0"/>
                    </a:moveTo>
                    <a:lnTo>
                      <a:pt x="277177" y="98653"/>
                    </a:lnTo>
                    <a:lnTo>
                      <a:pt x="79882" y="0"/>
                    </a:lnTo>
                    <a:lnTo>
                      <a:pt x="0" y="39941"/>
                    </a:lnTo>
                    <a:lnTo>
                      <a:pt x="277177" y="178536"/>
                    </a:lnTo>
                    <a:lnTo>
                      <a:pt x="554367" y="39941"/>
                    </a:lnTo>
                    <a:close/>
                  </a:path>
                </a:pathLst>
              </a:custGeom>
              <a:solidFill>
                <a:srgbClr val="E43341">
                  <a:alpha val="100000"/>
                </a:srgbClr>
              </a:solidFill>
              <a:ln w="12700" cap="flat" cmpd="sng">
                <a:noFill/>
                <a:prstDash val="solid"/>
                <a:miter lim="800000"/>
              </a:ln>
            </p:spPr>
            <p:txBody>
              <a:bodyPr anchor="ctr">
                <a:spAutoFit/>
              </a:bodyPr>
              <a:lstStyle/>
              <a:p>
                <a:pPr algn="ctr"/>
                <a:endParaRPr lang="en-US" sz="2160" dirty="0"/>
              </a:p>
            </p:txBody>
          </p:sp>
          <p:sp>
            <p:nvSpPr>
              <p:cNvPr id="101" name="Free Form 19">
                <a:extLst>
                  <a:ext uri="{FF2B5EF4-FFF2-40B4-BE49-F238E27FC236}">
                    <a16:creationId xmlns:a16="http://schemas.microsoft.com/office/drawing/2014/main" id="{537F36A3-E616-144E-9E71-8AD9B3D6C74A}"/>
                  </a:ext>
                </a:extLst>
              </p:cNvPr>
              <p:cNvSpPr/>
              <p:nvPr/>
            </p:nvSpPr>
            <p:spPr>
              <a:xfrm>
                <a:off x="3527057" y="2913432"/>
                <a:ext cx="554368" cy="277190"/>
              </a:xfrm>
              <a:custGeom>
                <a:avLst/>
                <a:gdLst/>
                <a:ahLst/>
                <a:cxnLst/>
                <a:rect l="0" t="0" r="0" b="0"/>
                <a:pathLst>
                  <a:path w="554367" h="277190">
                    <a:moveTo>
                      <a:pt x="277177" y="277190"/>
                    </a:moveTo>
                    <a:lnTo>
                      <a:pt x="554367" y="138595"/>
                    </a:lnTo>
                    <a:lnTo>
                      <a:pt x="277177" y="0"/>
                    </a:lnTo>
                    <a:lnTo>
                      <a:pt x="0" y="138595"/>
                    </a:lnTo>
                    <a:close/>
                  </a:path>
                </a:pathLst>
              </a:custGeom>
              <a:solidFill>
                <a:schemeClr val="tx1">
                  <a:lumMod val="60000"/>
                  <a:lumOff val="40000"/>
                </a:schemeClr>
              </a:solidFill>
              <a:ln w="12700" cap="flat" cmpd="sng">
                <a:noFill/>
                <a:prstDash val="solid"/>
                <a:miter lim="800000"/>
              </a:ln>
            </p:spPr>
            <p:txBody>
              <a:bodyPr anchor="ctr">
                <a:spAutoFit/>
              </a:bodyPr>
              <a:lstStyle/>
              <a:p>
                <a:pPr algn="ctr"/>
                <a:endParaRPr lang="en-US" sz="2160" dirty="0"/>
              </a:p>
            </p:txBody>
          </p:sp>
        </p:grpSp>
        <p:grpSp>
          <p:nvGrpSpPr>
            <p:cNvPr id="77" name="Group 20">
              <a:extLst>
                <a:ext uri="{FF2B5EF4-FFF2-40B4-BE49-F238E27FC236}">
                  <a16:creationId xmlns:a16="http://schemas.microsoft.com/office/drawing/2014/main" id="{D3391776-ECCC-584A-ACEB-1B0D4954DC3B}"/>
                </a:ext>
              </a:extLst>
            </p:cNvPr>
            <p:cNvGrpSpPr/>
            <p:nvPr/>
          </p:nvGrpSpPr>
          <p:grpSpPr>
            <a:xfrm>
              <a:off x="1247428" y="2185337"/>
              <a:ext cx="593522" cy="686506"/>
              <a:chOff x="1247428" y="2185337"/>
              <a:chExt cx="593522" cy="686506"/>
            </a:xfrm>
            <a:noFill/>
          </p:grpSpPr>
          <p:sp>
            <p:nvSpPr>
              <p:cNvPr id="95" name="Free Form 21">
                <a:extLst>
                  <a:ext uri="{FF2B5EF4-FFF2-40B4-BE49-F238E27FC236}">
                    <a16:creationId xmlns:a16="http://schemas.microsoft.com/office/drawing/2014/main" id="{DCED189F-84DA-494D-9B08-309991A1AE6A}"/>
                  </a:ext>
                </a:extLst>
              </p:cNvPr>
              <p:cNvSpPr/>
              <p:nvPr/>
            </p:nvSpPr>
            <p:spPr>
              <a:xfrm>
                <a:off x="1378633" y="2185337"/>
                <a:ext cx="305701" cy="372846"/>
              </a:xfrm>
              <a:custGeom>
                <a:avLst/>
                <a:gdLst/>
                <a:ahLst/>
                <a:cxnLst/>
                <a:rect l="0" t="0" r="0" b="0"/>
                <a:pathLst>
                  <a:path w="305701" h="372846">
                    <a:moveTo>
                      <a:pt x="152844" y="372846"/>
                    </a:moveTo>
                    <a:cubicBezTo>
                      <a:pt x="198462" y="372846"/>
                      <a:pt x="305701" y="317957"/>
                      <a:pt x="305701" y="186423"/>
                    </a:cubicBezTo>
                    <a:cubicBezTo>
                      <a:pt x="305701" y="83464"/>
                      <a:pt x="291807" y="0"/>
                      <a:pt x="152844" y="0"/>
                    </a:cubicBezTo>
                    <a:cubicBezTo>
                      <a:pt x="13906" y="0"/>
                      <a:pt x="0" y="83464"/>
                      <a:pt x="0" y="186423"/>
                    </a:cubicBezTo>
                    <a:cubicBezTo>
                      <a:pt x="0" y="317957"/>
                      <a:pt x="107251" y="372846"/>
                      <a:pt x="152844" y="372846"/>
                    </a:cubicBezTo>
                    <a:close/>
                    <a:moveTo>
                      <a:pt x="22847" y="155308"/>
                    </a:moveTo>
                    <a:cubicBezTo>
                      <a:pt x="33591" y="134543"/>
                      <a:pt x="56807" y="110553"/>
                      <a:pt x="106756" y="111620"/>
                    </a:cubicBezTo>
                    <a:cubicBezTo>
                      <a:pt x="106756" y="111620"/>
                      <a:pt x="136525" y="183819"/>
                      <a:pt x="282676" y="151396"/>
                    </a:cubicBezTo>
                    <a:cubicBezTo>
                      <a:pt x="283273" y="162928"/>
                      <a:pt x="283464" y="174701"/>
                      <a:pt x="283464" y="186423"/>
                    </a:cubicBezTo>
                    <a:cubicBezTo>
                      <a:pt x="283464" y="250710"/>
                      <a:pt x="255066" y="290550"/>
                      <a:pt x="231254" y="312648"/>
                    </a:cubicBezTo>
                    <a:cubicBezTo>
                      <a:pt x="201244" y="340487"/>
                      <a:pt x="167932" y="350596"/>
                      <a:pt x="152844" y="350596"/>
                    </a:cubicBezTo>
                    <a:cubicBezTo>
                      <a:pt x="137782" y="350596"/>
                      <a:pt x="104470" y="340487"/>
                      <a:pt x="74447" y="312648"/>
                    </a:cubicBezTo>
                    <a:cubicBezTo>
                      <a:pt x="50634" y="290550"/>
                      <a:pt x="22250" y="250710"/>
                      <a:pt x="22250" y="186423"/>
                    </a:cubicBezTo>
                    <a:cubicBezTo>
                      <a:pt x="22250" y="176021"/>
                      <a:pt x="22402" y="165582"/>
                      <a:pt x="22847" y="155308"/>
                    </a:cubicBezTo>
                    <a:close/>
                  </a:path>
                </a:pathLst>
              </a:custGeom>
              <a:solidFill>
                <a:srgbClr val="399BDF">
                  <a:alpha val="100000"/>
                </a:srgbClr>
              </a:solidFill>
              <a:ln w="12700" cap="flat" cmpd="sng">
                <a:noFill/>
                <a:prstDash val="solid"/>
                <a:miter lim="800000"/>
              </a:ln>
            </p:spPr>
            <p:txBody>
              <a:bodyPr anchor="ctr">
                <a:spAutoFit/>
              </a:bodyPr>
              <a:lstStyle/>
              <a:p>
                <a:pPr algn="ctr"/>
                <a:endParaRPr lang="en-US" sz="2160" dirty="0"/>
              </a:p>
            </p:txBody>
          </p:sp>
          <p:sp>
            <p:nvSpPr>
              <p:cNvPr id="96" name="Free Form 22">
                <a:extLst>
                  <a:ext uri="{FF2B5EF4-FFF2-40B4-BE49-F238E27FC236}">
                    <a16:creationId xmlns:a16="http://schemas.microsoft.com/office/drawing/2014/main" id="{983E7BB5-4A2E-634D-8802-80768EB0CD33}"/>
                  </a:ext>
                </a:extLst>
              </p:cNvPr>
              <p:cNvSpPr/>
              <p:nvPr/>
            </p:nvSpPr>
            <p:spPr>
              <a:xfrm>
                <a:off x="1247428" y="2540119"/>
                <a:ext cx="568122" cy="306324"/>
              </a:xfrm>
              <a:custGeom>
                <a:avLst/>
                <a:gdLst/>
                <a:ahLst/>
                <a:cxnLst/>
                <a:rect l="0" t="0" r="0" b="0"/>
                <a:pathLst>
                  <a:path w="568121" h="306324">
                    <a:moveTo>
                      <a:pt x="567829" y="209257"/>
                    </a:moveTo>
                    <a:cubicBezTo>
                      <a:pt x="560031" y="160731"/>
                      <a:pt x="543953" y="98221"/>
                      <a:pt x="511733" y="76009"/>
                    </a:cubicBezTo>
                    <a:cubicBezTo>
                      <a:pt x="489737" y="60845"/>
                      <a:pt x="412965" y="19824"/>
                      <a:pt x="380187" y="2311"/>
                    </a:cubicBezTo>
                    <a:lnTo>
                      <a:pt x="379615" y="2006"/>
                    </a:lnTo>
                    <a:cubicBezTo>
                      <a:pt x="375869" y="0"/>
                      <a:pt x="371297" y="406"/>
                      <a:pt x="367957" y="3035"/>
                    </a:cubicBezTo>
                    <a:cubicBezTo>
                      <a:pt x="350774" y="16509"/>
                      <a:pt x="331965" y="25603"/>
                      <a:pt x="312039" y="30035"/>
                    </a:cubicBezTo>
                    <a:cubicBezTo>
                      <a:pt x="308521" y="30822"/>
                      <a:pt x="305638" y="33324"/>
                      <a:pt x="304355" y="36690"/>
                    </a:cubicBezTo>
                    <a:lnTo>
                      <a:pt x="284048" y="90182"/>
                    </a:lnTo>
                    <a:lnTo>
                      <a:pt x="263766" y="36690"/>
                    </a:lnTo>
                    <a:cubicBezTo>
                      <a:pt x="262483" y="33324"/>
                      <a:pt x="259600" y="30822"/>
                      <a:pt x="256070" y="30035"/>
                    </a:cubicBezTo>
                    <a:cubicBezTo>
                      <a:pt x="236143" y="25603"/>
                      <a:pt x="217335" y="16509"/>
                      <a:pt x="200164" y="3035"/>
                    </a:cubicBezTo>
                    <a:cubicBezTo>
                      <a:pt x="196824" y="406"/>
                      <a:pt x="192252" y="0"/>
                      <a:pt x="188493" y="2006"/>
                    </a:cubicBezTo>
                    <a:cubicBezTo>
                      <a:pt x="156108" y="19316"/>
                      <a:pt x="78397" y="61163"/>
                      <a:pt x="56464" y="75945"/>
                    </a:cubicBezTo>
                    <a:cubicBezTo>
                      <a:pt x="19380" y="100939"/>
                      <a:pt x="3162" y="191376"/>
                      <a:pt x="292" y="209257"/>
                    </a:cubicBezTo>
                    <a:cubicBezTo>
                      <a:pt x="0" y="211023"/>
                      <a:pt x="165" y="212839"/>
                      <a:pt x="762" y="214528"/>
                    </a:cubicBezTo>
                    <a:cubicBezTo>
                      <a:pt x="2082" y="218274"/>
                      <a:pt x="36131" y="306324"/>
                      <a:pt x="284048" y="306324"/>
                    </a:cubicBezTo>
                    <a:cubicBezTo>
                      <a:pt x="531977" y="306324"/>
                      <a:pt x="566026" y="218274"/>
                      <a:pt x="567347" y="214528"/>
                    </a:cubicBezTo>
                    <a:cubicBezTo>
                      <a:pt x="567956" y="212839"/>
                      <a:pt x="568121" y="211023"/>
                      <a:pt x="567829" y="209257"/>
                    </a:cubicBezTo>
                    <a:close/>
                    <a:moveTo>
                      <a:pt x="453593" y="179641"/>
                    </a:moveTo>
                    <a:lnTo>
                      <a:pt x="405066" y="194767"/>
                    </a:lnTo>
                    <a:lnTo>
                      <a:pt x="356527" y="179641"/>
                    </a:lnTo>
                    <a:lnTo>
                      <a:pt x="356527" y="153530"/>
                    </a:lnTo>
                    <a:lnTo>
                      <a:pt x="453593" y="153530"/>
                    </a:lnTo>
                    <a:close/>
                  </a:path>
                </a:pathLst>
              </a:custGeom>
              <a:solidFill>
                <a:srgbClr val="399BDF">
                  <a:alpha val="100000"/>
                </a:srgbClr>
              </a:solidFill>
              <a:ln w="12700" cap="flat" cmpd="sng">
                <a:noFill/>
                <a:prstDash val="solid"/>
                <a:miter lim="800000"/>
              </a:ln>
            </p:spPr>
            <p:txBody>
              <a:bodyPr anchor="ctr">
                <a:spAutoFit/>
              </a:bodyPr>
              <a:lstStyle/>
              <a:p>
                <a:pPr algn="ctr"/>
                <a:endParaRPr lang="en-US" sz="2160" dirty="0"/>
              </a:p>
            </p:txBody>
          </p:sp>
          <p:sp>
            <p:nvSpPr>
              <p:cNvPr id="97" name="Free Form 23">
                <a:extLst>
                  <a:ext uri="{FF2B5EF4-FFF2-40B4-BE49-F238E27FC236}">
                    <a16:creationId xmlns:a16="http://schemas.microsoft.com/office/drawing/2014/main" id="{1C5CF588-CA24-5A4E-985C-889FB3380180}"/>
                  </a:ext>
                </a:extLst>
              </p:cNvPr>
              <p:cNvSpPr/>
              <p:nvPr/>
            </p:nvSpPr>
            <p:spPr>
              <a:xfrm>
                <a:off x="1378633" y="2185337"/>
                <a:ext cx="305701" cy="372846"/>
              </a:xfrm>
              <a:custGeom>
                <a:avLst/>
                <a:gdLst/>
                <a:ahLst/>
                <a:cxnLst/>
                <a:rect l="0" t="0" r="0" b="0"/>
                <a:pathLst>
                  <a:path w="305701" h="372846">
                    <a:moveTo>
                      <a:pt x="152844" y="372846"/>
                    </a:moveTo>
                    <a:cubicBezTo>
                      <a:pt x="198462" y="372846"/>
                      <a:pt x="305701" y="317957"/>
                      <a:pt x="305701" y="186423"/>
                    </a:cubicBezTo>
                    <a:cubicBezTo>
                      <a:pt x="305701" y="83464"/>
                      <a:pt x="291807" y="0"/>
                      <a:pt x="152844" y="0"/>
                    </a:cubicBezTo>
                    <a:cubicBezTo>
                      <a:pt x="13906" y="0"/>
                      <a:pt x="0" y="83464"/>
                      <a:pt x="0" y="186423"/>
                    </a:cubicBezTo>
                    <a:cubicBezTo>
                      <a:pt x="0" y="317957"/>
                      <a:pt x="107251" y="372846"/>
                      <a:pt x="152844" y="372846"/>
                    </a:cubicBezTo>
                    <a:close/>
                    <a:moveTo>
                      <a:pt x="22847" y="155308"/>
                    </a:moveTo>
                    <a:cubicBezTo>
                      <a:pt x="33591" y="134543"/>
                      <a:pt x="56807" y="110553"/>
                      <a:pt x="106756" y="111620"/>
                    </a:cubicBezTo>
                    <a:cubicBezTo>
                      <a:pt x="106756" y="111620"/>
                      <a:pt x="136525" y="183819"/>
                      <a:pt x="282676" y="151396"/>
                    </a:cubicBezTo>
                    <a:cubicBezTo>
                      <a:pt x="283273" y="162928"/>
                      <a:pt x="283464" y="174701"/>
                      <a:pt x="283464" y="186423"/>
                    </a:cubicBezTo>
                    <a:cubicBezTo>
                      <a:pt x="283464" y="250710"/>
                      <a:pt x="255066" y="290550"/>
                      <a:pt x="231254" y="312648"/>
                    </a:cubicBezTo>
                    <a:cubicBezTo>
                      <a:pt x="201244" y="340487"/>
                      <a:pt x="167932" y="350596"/>
                      <a:pt x="152844" y="350596"/>
                    </a:cubicBezTo>
                    <a:cubicBezTo>
                      <a:pt x="137782" y="350596"/>
                      <a:pt x="104470" y="340487"/>
                      <a:pt x="74447" y="312648"/>
                    </a:cubicBezTo>
                    <a:cubicBezTo>
                      <a:pt x="50634" y="290550"/>
                      <a:pt x="22250" y="250710"/>
                      <a:pt x="22250" y="186423"/>
                    </a:cubicBezTo>
                    <a:cubicBezTo>
                      <a:pt x="22250" y="176021"/>
                      <a:pt x="22402" y="165582"/>
                      <a:pt x="22847" y="155308"/>
                    </a:cubicBezTo>
                    <a:close/>
                  </a:path>
                </a:pathLst>
              </a:custGeom>
              <a:solidFill>
                <a:schemeClr val="tx1"/>
              </a:solidFill>
              <a:ln w="12700" cap="flat" cmpd="sng">
                <a:noFill/>
                <a:prstDash val="solid"/>
                <a:miter lim="800000"/>
              </a:ln>
            </p:spPr>
            <p:txBody>
              <a:bodyPr anchor="ctr">
                <a:spAutoFit/>
              </a:bodyPr>
              <a:lstStyle/>
              <a:p>
                <a:pPr algn="ctr"/>
                <a:endParaRPr lang="en-US" sz="2160" dirty="0"/>
              </a:p>
            </p:txBody>
          </p:sp>
          <p:sp>
            <p:nvSpPr>
              <p:cNvPr id="98" name="Free Form 24">
                <a:extLst>
                  <a:ext uri="{FF2B5EF4-FFF2-40B4-BE49-F238E27FC236}">
                    <a16:creationId xmlns:a16="http://schemas.microsoft.com/office/drawing/2014/main" id="{E22E28C6-F485-114E-899A-8639E7E6D0CC}"/>
                  </a:ext>
                </a:extLst>
              </p:cNvPr>
              <p:cNvSpPr/>
              <p:nvPr/>
            </p:nvSpPr>
            <p:spPr>
              <a:xfrm>
                <a:off x="1247428" y="2540119"/>
                <a:ext cx="568122" cy="306324"/>
              </a:xfrm>
              <a:custGeom>
                <a:avLst/>
                <a:gdLst/>
                <a:ahLst/>
                <a:cxnLst/>
                <a:rect l="0" t="0" r="0" b="0"/>
                <a:pathLst>
                  <a:path w="568121" h="306324">
                    <a:moveTo>
                      <a:pt x="567829" y="209257"/>
                    </a:moveTo>
                    <a:cubicBezTo>
                      <a:pt x="560031" y="160731"/>
                      <a:pt x="543953" y="98221"/>
                      <a:pt x="511733" y="76009"/>
                    </a:cubicBezTo>
                    <a:cubicBezTo>
                      <a:pt x="489737" y="60845"/>
                      <a:pt x="412965" y="19824"/>
                      <a:pt x="380187" y="2311"/>
                    </a:cubicBezTo>
                    <a:lnTo>
                      <a:pt x="379615" y="2006"/>
                    </a:lnTo>
                    <a:cubicBezTo>
                      <a:pt x="375869" y="0"/>
                      <a:pt x="371297" y="406"/>
                      <a:pt x="367957" y="3035"/>
                    </a:cubicBezTo>
                    <a:cubicBezTo>
                      <a:pt x="350774" y="16509"/>
                      <a:pt x="331965" y="25603"/>
                      <a:pt x="312039" y="30035"/>
                    </a:cubicBezTo>
                    <a:cubicBezTo>
                      <a:pt x="308521" y="30822"/>
                      <a:pt x="305638" y="33324"/>
                      <a:pt x="304355" y="36690"/>
                    </a:cubicBezTo>
                    <a:lnTo>
                      <a:pt x="284048" y="90182"/>
                    </a:lnTo>
                    <a:lnTo>
                      <a:pt x="263766" y="36690"/>
                    </a:lnTo>
                    <a:cubicBezTo>
                      <a:pt x="262483" y="33324"/>
                      <a:pt x="259600" y="30822"/>
                      <a:pt x="256070" y="30035"/>
                    </a:cubicBezTo>
                    <a:cubicBezTo>
                      <a:pt x="236143" y="25603"/>
                      <a:pt x="217335" y="16509"/>
                      <a:pt x="200164" y="3035"/>
                    </a:cubicBezTo>
                    <a:cubicBezTo>
                      <a:pt x="196824" y="406"/>
                      <a:pt x="192252" y="0"/>
                      <a:pt x="188493" y="2006"/>
                    </a:cubicBezTo>
                    <a:cubicBezTo>
                      <a:pt x="156108" y="19316"/>
                      <a:pt x="78397" y="61163"/>
                      <a:pt x="56464" y="75945"/>
                    </a:cubicBezTo>
                    <a:cubicBezTo>
                      <a:pt x="19380" y="100939"/>
                      <a:pt x="3162" y="191376"/>
                      <a:pt x="292" y="209257"/>
                    </a:cubicBezTo>
                    <a:cubicBezTo>
                      <a:pt x="0" y="211023"/>
                      <a:pt x="165" y="212839"/>
                      <a:pt x="762" y="214528"/>
                    </a:cubicBezTo>
                    <a:cubicBezTo>
                      <a:pt x="2082" y="218274"/>
                      <a:pt x="36131" y="306324"/>
                      <a:pt x="284048" y="306324"/>
                    </a:cubicBezTo>
                    <a:cubicBezTo>
                      <a:pt x="531977" y="306324"/>
                      <a:pt x="566026" y="218274"/>
                      <a:pt x="567347" y="214528"/>
                    </a:cubicBezTo>
                    <a:cubicBezTo>
                      <a:pt x="567956" y="212839"/>
                      <a:pt x="568121" y="211023"/>
                      <a:pt x="567829" y="209257"/>
                    </a:cubicBezTo>
                    <a:close/>
                    <a:moveTo>
                      <a:pt x="453593" y="179641"/>
                    </a:moveTo>
                    <a:lnTo>
                      <a:pt x="405066" y="194767"/>
                    </a:lnTo>
                    <a:lnTo>
                      <a:pt x="356527" y="179641"/>
                    </a:lnTo>
                    <a:lnTo>
                      <a:pt x="356527" y="153530"/>
                    </a:lnTo>
                    <a:lnTo>
                      <a:pt x="453593" y="153530"/>
                    </a:lnTo>
                    <a:close/>
                  </a:path>
                </a:pathLst>
              </a:custGeom>
              <a:solidFill>
                <a:schemeClr val="tx1"/>
              </a:solidFill>
              <a:ln w="12700" cap="flat" cmpd="sng">
                <a:noFill/>
                <a:prstDash val="solid"/>
                <a:miter lim="800000"/>
              </a:ln>
            </p:spPr>
            <p:txBody>
              <a:bodyPr anchor="ctr">
                <a:spAutoFit/>
              </a:bodyPr>
              <a:lstStyle/>
              <a:p>
                <a:pPr algn="ctr"/>
                <a:endParaRPr lang="en-US" sz="2160" dirty="0"/>
              </a:p>
            </p:txBody>
          </p:sp>
        </p:grpSp>
        <p:grpSp>
          <p:nvGrpSpPr>
            <p:cNvPr id="78" name="Group 25">
              <a:extLst>
                <a:ext uri="{FF2B5EF4-FFF2-40B4-BE49-F238E27FC236}">
                  <a16:creationId xmlns:a16="http://schemas.microsoft.com/office/drawing/2014/main" id="{C9FF9AA3-306A-AF4C-A6C8-85724BA4E53B}"/>
                </a:ext>
              </a:extLst>
            </p:cNvPr>
            <p:cNvGrpSpPr/>
            <p:nvPr/>
          </p:nvGrpSpPr>
          <p:grpSpPr>
            <a:xfrm>
              <a:off x="4447771" y="2109450"/>
              <a:ext cx="596531" cy="701395"/>
              <a:chOff x="4447771" y="2109450"/>
              <a:chExt cx="596531" cy="701395"/>
            </a:xfrm>
            <a:noFill/>
          </p:grpSpPr>
          <p:sp>
            <p:nvSpPr>
              <p:cNvPr id="90" name="Free Form 26">
                <a:extLst>
                  <a:ext uri="{FF2B5EF4-FFF2-40B4-BE49-F238E27FC236}">
                    <a16:creationId xmlns:a16="http://schemas.microsoft.com/office/drawing/2014/main" id="{D9F8FEAC-C2B8-5148-B106-C4295CAFBD6D}"/>
                  </a:ext>
                </a:extLst>
              </p:cNvPr>
              <p:cNvSpPr/>
              <p:nvPr/>
            </p:nvSpPr>
            <p:spPr>
              <a:xfrm>
                <a:off x="4621199" y="2495180"/>
                <a:ext cx="371602" cy="129007"/>
              </a:xfrm>
              <a:custGeom>
                <a:avLst/>
                <a:gdLst/>
                <a:ahLst/>
                <a:cxnLst/>
                <a:rect l="0" t="0" r="0" b="0"/>
                <a:pathLst>
                  <a:path w="371601" h="129006">
                    <a:moveTo>
                      <a:pt x="371601" y="110299"/>
                    </a:moveTo>
                    <a:lnTo>
                      <a:pt x="371601" y="18707"/>
                    </a:lnTo>
                    <a:cubicBezTo>
                      <a:pt x="371601" y="8280"/>
                      <a:pt x="363537" y="0"/>
                      <a:pt x="353593" y="0"/>
                    </a:cubicBezTo>
                    <a:lnTo>
                      <a:pt x="0" y="0"/>
                    </a:lnTo>
                    <a:lnTo>
                      <a:pt x="0" y="129006"/>
                    </a:lnTo>
                    <a:lnTo>
                      <a:pt x="353593" y="129006"/>
                    </a:lnTo>
                    <a:cubicBezTo>
                      <a:pt x="363524" y="129006"/>
                      <a:pt x="371601" y="120726"/>
                      <a:pt x="371601" y="110299"/>
                    </a:cubicBezTo>
                    <a:close/>
                    <a:moveTo>
                      <a:pt x="290093" y="82245"/>
                    </a:moveTo>
                    <a:lnTo>
                      <a:pt x="290093" y="49733"/>
                    </a:lnTo>
                    <a:lnTo>
                      <a:pt x="322618" y="49733"/>
                    </a:lnTo>
                    <a:lnTo>
                      <a:pt x="322618" y="82245"/>
                    </a:lnTo>
                    <a:close/>
                  </a:path>
                </a:pathLst>
              </a:custGeom>
              <a:solidFill>
                <a:schemeClr val="tx1"/>
              </a:solidFill>
              <a:ln w="12700" cap="flat" cmpd="sng">
                <a:noFill/>
                <a:prstDash val="solid"/>
                <a:miter lim="800000"/>
              </a:ln>
            </p:spPr>
            <p:txBody>
              <a:bodyPr anchor="ctr">
                <a:spAutoFit/>
              </a:bodyPr>
              <a:lstStyle/>
              <a:p>
                <a:pPr algn="ctr"/>
                <a:endParaRPr lang="en-US" sz="2160" dirty="0"/>
              </a:p>
            </p:txBody>
          </p:sp>
          <p:sp>
            <p:nvSpPr>
              <p:cNvPr id="91" name="Free Form 27">
                <a:extLst>
                  <a:ext uri="{FF2B5EF4-FFF2-40B4-BE49-F238E27FC236}">
                    <a16:creationId xmlns:a16="http://schemas.microsoft.com/office/drawing/2014/main" id="{AE6D0CC0-5899-1C4F-979F-27E4B79E1363}"/>
                  </a:ext>
                </a:extLst>
              </p:cNvPr>
              <p:cNvSpPr/>
              <p:nvPr/>
            </p:nvSpPr>
            <p:spPr>
              <a:xfrm>
                <a:off x="4475358" y="2495175"/>
                <a:ext cx="113893" cy="129006"/>
              </a:xfrm>
              <a:custGeom>
                <a:avLst/>
                <a:gdLst/>
                <a:ahLst/>
                <a:cxnLst/>
                <a:rect l="0" t="0" r="0" b="0"/>
                <a:pathLst>
                  <a:path w="113893" h="129006">
                    <a:moveTo>
                      <a:pt x="15621" y="129006"/>
                    </a:moveTo>
                    <a:lnTo>
                      <a:pt x="113893" y="129006"/>
                    </a:lnTo>
                    <a:lnTo>
                      <a:pt x="113893" y="0"/>
                    </a:lnTo>
                    <a:lnTo>
                      <a:pt x="16624" y="0"/>
                    </a:lnTo>
                    <a:cubicBezTo>
                      <a:pt x="6642" y="0"/>
                      <a:pt x="0" y="8407"/>
                      <a:pt x="0" y="18694"/>
                    </a:cubicBezTo>
                    <a:lnTo>
                      <a:pt x="0" y="109334"/>
                    </a:lnTo>
                    <a:cubicBezTo>
                      <a:pt x="12" y="119634"/>
                      <a:pt x="5651" y="129006"/>
                      <a:pt x="15621" y="129006"/>
                    </a:cubicBezTo>
                    <a:close/>
                  </a:path>
                </a:pathLst>
              </a:custGeom>
              <a:solidFill>
                <a:schemeClr val="tx1"/>
              </a:solidFill>
              <a:ln w="12700" cap="flat" cmpd="sng">
                <a:noFill/>
                <a:prstDash val="solid"/>
                <a:miter lim="800000"/>
              </a:ln>
            </p:spPr>
            <p:txBody>
              <a:bodyPr anchor="ctr">
                <a:spAutoFit/>
              </a:bodyPr>
              <a:lstStyle/>
              <a:p>
                <a:pPr algn="ctr"/>
                <a:endParaRPr lang="en-US" sz="2160" dirty="0"/>
              </a:p>
            </p:txBody>
          </p:sp>
          <p:sp>
            <p:nvSpPr>
              <p:cNvPr id="92" name="Free Form 28">
                <a:extLst>
                  <a:ext uri="{FF2B5EF4-FFF2-40B4-BE49-F238E27FC236}">
                    <a16:creationId xmlns:a16="http://schemas.microsoft.com/office/drawing/2014/main" id="{0697E3BC-308F-FC4B-8FD1-5432ABF58D86}"/>
                  </a:ext>
                </a:extLst>
              </p:cNvPr>
              <p:cNvSpPr/>
              <p:nvPr/>
            </p:nvSpPr>
            <p:spPr>
              <a:xfrm>
                <a:off x="4621199" y="2657454"/>
                <a:ext cx="371602" cy="127991"/>
              </a:xfrm>
              <a:custGeom>
                <a:avLst/>
                <a:gdLst/>
                <a:ahLst/>
                <a:cxnLst/>
                <a:rect l="0" t="0" r="0" b="0"/>
                <a:pathLst>
                  <a:path w="371601" h="127990">
                    <a:moveTo>
                      <a:pt x="371601" y="109423"/>
                    </a:moveTo>
                    <a:lnTo>
                      <a:pt x="371601" y="18554"/>
                    </a:lnTo>
                    <a:cubicBezTo>
                      <a:pt x="371601" y="8204"/>
                      <a:pt x="363537" y="0"/>
                      <a:pt x="353593" y="0"/>
                    </a:cubicBezTo>
                    <a:lnTo>
                      <a:pt x="0" y="0"/>
                    </a:lnTo>
                    <a:lnTo>
                      <a:pt x="0" y="127990"/>
                    </a:lnTo>
                    <a:lnTo>
                      <a:pt x="353593" y="127990"/>
                    </a:lnTo>
                    <a:cubicBezTo>
                      <a:pt x="363524" y="127990"/>
                      <a:pt x="371601" y="119773"/>
                      <a:pt x="371601" y="109423"/>
                    </a:cubicBezTo>
                    <a:close/>
                    <a:moveTo>
                      <a:pt x="290093" y="81597"/>
                    </a:moveTo>
                    <a:lnTo>
                      <a:pt x="290093" y="49364"/>
                    </a:lnTo>
                    <a:lnTo>
                      <a:pt x="322618" y="49364"/>
                    </a:lnTo>
                    <a:lnTo>
                      <a:pt x="322618" y="81597"/>
                    </a:lnTo>
                    <a:close/>
                  </a:path>
                </a:pathLst>
              </a:custGeom>
              <a:solidFill>
                <a:schemeClr val="tx1"/>
              </a:solidFill>
              <a:ln w="12700" cap="flat" cmpd="sng">
                <a:noFill/>
                <a:prstDash val="solid"/>
                <a:miter lim="800000"/>
              </a:ln>
            </p:spPr>
            <p:txBody>
              <a:bodyPr anchor="ctr">
                <a:spAutoFit/>
              </a:bodyPr>
              <a:lstStyle/>
              <a:p>
                <a:pPr algn="ctr"/>
                <a:endParaRPr lang="en-US" sz="2160" dirty="0"/>
              </a:p>
            </p:txBody>
          </p:sp>
          <p:sp>
            <p:nvSpPr>
              <p:cNvPr id="93" name="Free Form 29">
                <a:extLst>
                  <a:ext uri="{FF2B5EF4-FFF2-40B4-BE49-F238E27FC236}">
                    <a16:creationId xmlns:a16="http://schemas.microsoft.com/office/drawing/2014/main" id="{B777ADD9-140C-D741-9B65-32FAAE3B795B}"/>
                  </a:ext>
                </a:extLst>
              </p:cNvPr>
              <p:cNvSpPr/>
              <p:nvPr/>
            </p:nvSpPr>
            <p:spPr>
              <a:xfrm>
                <a:off x="4475358" y="2657364"/>
                <a:ext cx="113893" cy="128080"/>
              </a:xfrm>
              <a:custGeom>
                <a:avLst/>
                <a:gdLst/>
                <a:ahLst/>
                <a:cxnLst/>
                <a:rect l="0" t="0" r="0" b="0"/>
                <a:pathLst>
                  <a:path w="113893" h="128079">
                    <a:moveTo>
                      <a:pt x="15621" y="128079"/>
                    </a:moveTo>
                    <a:lnTo>
                      <a:pt x="113893" y="128079"/>
                    </a:lnTo>
                    <a:lnTo>
                      <a:pt x="113893" y="0"/>
                    </a:lnTo>
                    <a:lnTo>
                      <a:pt x="16624" y="0"/>
                    </a:lnTo>
                    <a:cubicBezTo>
                      <a:pt x="6642" y="0"/>
                      <a:pt x="0" y="8331"/>
                      <a:pt x="0" y="18567"/>
                    </a:cubicBezTo>
                    <a:lnTo>
                      <a:pt x="0" y="108521"/>
                    </a:lnTo>
                    <a:cubicBezTo>
                      <a:pt x="12" y="118770"/>
                      <a:pt x="5651" y="128079"/>
                      <a:pt x="15621" y="128079"/>
                    </a:cubicBezTo>
                    <a:close/>
                  </a:path>
                </a:pathLst>
              </a:custGeom>
              <a:solidFill>
                <a:schemeClr val="tx1"/>
              </a:solidFill>
              <a:ln w="12700" cap="flat" cmpd="sng">
                <a:noFill/>
                <a:prstDash val="solid"/>
                <a:miter lim="800000"/>
              </a:ln>
            </p:spPr>
            <p:txBody>
              <a:bodyPr anchor="ctr">
                <a:spAutoFit/>
              </a:bodyPr>
              <a:lstStyle/>
              <a:p>
                <a:pPr algn="ctr"/>
                <a:endParaRPr lang="en-US" sz="2160" dirty="0"/>
              </a:p>
            </p:txBody>
          </p:sp>
          <p:sp>
            <p:nvSpPr>
              <p:cNvPr id="94" name="Free Form 30">
                <a:extLst>
                  <a:ext uri="{FF2B5EF4-FFF2-40B4-BE49-F238E27FC236}">
                    <a16:creationId xmlns:a16="http://schemas.microsoft.com/office/drawing/2014/main" id="{1573ED9E-3F11-1D4B-803C-A0CF566F8083}"/>
                  </a:ext>
                </a:extLst>
              </p:cNvPr>
              <p:cNvSpPr/>
              <p:nvPr/>
            </p:nvSpPr>
            <p:spPr>
              <a:xfrm>
                <a:off x="4447771" y="2109450"/>
                <a:ext cx="571131" cy="351473"/>
              </a:xfrm>
              <a:custGeom>
                <a:avLst/>
                <a:gdLst/>
                <a:ahLst/>
                <a:cxnLst/>
                <a:rect l="0" t="0" r="0" b="0"/>
                <a:pathLst>
                  <a:path w="571131" h="351472">
                    <a:moveTo>
                      <a:pt x="483044" y="133984"/>
                    </a:moveTo>
                    <a:cubicBezTo>
                      <a:pt x="483044" y="133261"/>
                      <a:pt x="483260" y="132575"/>
                      <a:pt x="483260" y="131800"/>
                    </a:cubicBezTo>
                    <a:cubicBezTo>
                      <a:pt x="483260" y="58991"/>
                      <a:pt x="424268" y="0"/>
                      <a:pt x="351459" y="0"/>
                    </a:cubicBezTo>
                    <a:cubicBezTo>
                      <a:pt x="300062" y="0"/>
                      <a:pt x="256044" y="29692"/>
                      <a:pt x="234289" y="72593"/>
                    </a:cubicBezTo>
                    <a:cubicBezTo>
                      <a:pt x="222796" y="68554"/>
                      <a:pt x="210604" y="65900"/>
                      <a:pt x="197688" y="65900"/>
                    </a:cubicBezTo>
                    <a:cubicBezTo>
                      <a:pt x="137502" y="65900"/>
                      <a:pt x="88760" y="114299"/>
                      <a:pt x="87998" y="174358"/>
                    </a:cubicBezTo>
                    <a:lnTo>
                      <a:pt x="87858" y="174358"/>
                    </a:lnTo>
                    <a:lnTo>
                      <a:pt x="87858" y="175044"/>
                    </a:lnTo>
                    <a:cubicBezTo>
                      <a:pt x="39331" y="175044"/>
                      <a:pt x="0" y="214388"/>
                      <a:pt x="0" y="262915"/>
                    </a:cubicBezTo>
                    <a:cubicBezTo>
                      <a:pt x="0" y="311442"/>
                      <a:pt x="39331" y="350773"/>
                      <a:pt x="87858" y="350773"/>
                    </a:cubicBezTo>
                    <a:lnTo>
                      <a:pt x="87858" y="351472"/>
                    </a:lnTo>
                    <a:lnTo>
                      <a:pt x="461289" y="351472"/>
                    </a:lnTo>
                    <a:cubicBezTo>
                      <a:pt x="521957" y="351472"/>
                      <a:pt x="571131" y="302298"/>
                      <a:pt x="571131" y="241630"/>
                    </a:cubicBezTo>
                    <a:cubicBezTo>
                      <a:pt x="571131" y="188429"/>
                      <a:pt x="533285" y="144068"/>
                      <a:pt x="483044" y="133984"/>
                    </a:cubicBezTo>
                    <a:close/>
                  </a:path>
                </a:pathLst>
              </a:custGeom>
              <a:solidFill>
                <a:schemeClr val="tx1"/>
              </a:solidFill>
              <a:ln w="12700" cap="flat" cmpd="sng">
                <a:noFill/>
                <a:prstDash val="solid"/>
                <a:miter lim="800000"/>
              </a:ln>
            </p:spPr>
            <p:txBody>
              <a:bodyPr anchor="ctr">
                <a:spAutoFit/>
              </a:bodyPr>
              <a:lstStyle/>
              <a:p>
                <a:pPr algn="ctr"/>
                <a:endParaRPr lang="en-US" sz="2160" dirty="0"/>
              </a:p>
            </p:txBody>
          </p:sp>
        </p:grpSp>
        <p:grpSp>
          <p:nvGrpSpPr>
            <p:cNvPr id="79" name="Group 46">
              <a:extLst>
                <a:ext uri="{FF2B5EF4-FFF2-40B4-BE49-F238E27FC236}">
                  <a16:creationId xmlns:a16="http://schemas.microsoft.com/office/drawing/2014/main" id="{ABE49E28-39C8-A44B-A74F-5B9E218343B0}"/>
                </a:ext>
              </a:extLst>
            </p:cNvPr>
            <p:cNvGrpSpPr/>
            <p:nvPr/>
          </p:nvGrpSpPr>
          <p:grpSpPr>
            <a:xfrm>
              <a:off x="1952203" y="2189962"/>
              <a:ext cx="2385920" cy="649923"/>
              <a:chOff x="1952203" y="2189962"/>
              <a:chExt cx="2385920" cy="649923"/>
            </a:xfrm>
            <a:noFill/>
          </p:grpSpPr>
          <p:sp>
            <p:nvSpPr>
              <p:cNvPr id="80" name="Line 47">
                <a:extLst>
                  <a:ext uri="{FF2B5EF4-FFF2-40B4-BE49-F238E27FC236}">
                    <a16:creationId xmlns:a16="http://schemas.microsoft.com/office/drawing/2014/main" id="{6ADCD3F7-E2E1-0643-B5B7-580575266810}"/>
                  </a:ext>
                </a:extLst>
              </p:cNvPr>
              <p:cNvSpPr/>
              <p:nvPr/>
            </p:nvSpPr>
            <p:spPr>
              <a:xfrm>
                <a:off x="3614541" y="2645111"/>
                <a:ext cx="526238" cy="0"/>
              </a:xfrm>
              <a:prstGeom prst="line">
                <a:avLst/>
              </a:prstGeom>
              <a:noFill/>
              <a:ln w="38100" cap="flat" cmpd="sng">
                <a:solidFill>
                  <a:srgbClr val="E43341">
                    <a:alpha val="100000"/>
                  </a:srgbClr>
                </a:solidFill>
                <a:prstDash val="solid"/>
                <a:miter lim="800000"/>
              </a:ln>
            </p:spPr>
            <p:txBody>
              <a:bodyPr anchor="ctr">
                <a:spAutoFit/>
              </a:bodyPr>
              <a:lstStyle/>
              <a:p>
                <a:pPr algn="ctr"/>
                <a:endParaRPr lang="en-US" sz="2160" dirty="0"/>
              </a:p>
            </p:txBody>
          </p:sp>
          <p:sp>
            <p:nvSpPr>
              <p:cNvPr id="81" name="Line 48">
                <a:extLst>
                  <a:ext uri="{FF2B5EF4-FFF2-40B4-BE49-F238E27FC236}">
                    <a16:creationId xmlns:a16="http://schemas.microsoft.com/office/drawing/2014/main" id="{17C1284C-303E-E042-9C04-57327BBA025E}"/>
                  </a:ext>
                </a:extLst>
              </p:cNvPr>
              <p:cNvSpPr/>
              <p:nvPr/>
            </p:nvSpPr>
            <p:spPr>
              <a:xfrm>
                <a:off x="2121573" y="2645111"/>
                <a:ext cx="541388" cy="0"/>
              </a:xfrm>
              <a:prstGeom prst="line">
                <a:avLst/>
              </a:prstGeom>
              <a:solidFill>
                <a:schemeClr val="tx1">
                  <a:lumMod val="60000"/>
                  <a:lumOff val="40000"/>
                </a:schemeClr>
              </a:solidFill>
              <a:ln w="38100" cap="flat" cmpd="sng">
                <a:solidFill>
                  <a:schemeClr val="tx1">
                    <a:lumMod val="60000"/>
                    <a:lumOff val="40000"/>
                  </a:schemeClr>
                </a:solidFill>
                <a:prstDash val="solid"/>
                <a:miter lim="800000"/>
              </a:ln>
            </p:spPr>
            <p:txBody>
              <a:bodyPr anchor="ctr">
                <a:spAutoFit/>
              </a:bodyPr>
              <a:lstStyle/>
              <a:p>
                <a:pPr algn="ctr"/>
                <a:endParaRPr lang="en-US" sz="2160" dirty="0"/>
              </a:p>
            </p:txBody>
          </p:sp>
          <p:sp>
            <p:nvSpPr>
              <p:cNvPr id="82" name="Line 49">
                <a:extLst>
                  <a:ext uri="{FF2B5EF4-FFF2-40B4-BE49-F238E27FC236}">
                    <a16:creationId xmlns:a16="http://schemas.microsoft.com/office/drawing/2014/main" id="{92FBCBD1-11F0-AC49-AD0A-0F639E0B56DB}"/>
                  </a:ext>
                </a:extLst>
              </p:cNvPr>
              <p:cNvSpPr/>
              <p:nvPr/>
            </p:nvSpPr>
            <p:spPr>
              <a:xfrm>
                <a:off x="2922602" y="2645111"/>
                <a:ext cx="418300" cy="0"/>
              </a:xfrm>
              <a:prstGeom prst="line">
                <a:avLst/>
              </a:prstGeom>
              <a:solidFill>
                <a:schemeClr val="tx1">
                  <a:lumMod val="60000"/>
                  <a:lumOff val="40000"/>
                </a:schemeClr>
              </a:solidFill>
              <a:ln w="38100" cap="flat" cmpd="sng">
                <a:solidFill>
                  <a:schemeClr val="tx1">
                    <a:lumMod val="60000"/>
                    <a:lumOff val="40000"/>
                  </a:schemeClr>
                </a:solidFill>
                <a:prstDash val="solid"/>
                <a:miter lim="800000"/>
              </a:ln>
            </p:spPr>
            <p:txBody>
              <a:bodyPr anchor="ctr">
                <a:spAutoFit/>
              </a:bodyPr>
              <a:lstStyle/>
              <a:p>
                <a:pPr algn="ctr"/>
                <a:endParaRPr lang="en-US" sz="2160" dirty="0"/>
              </a:p>
            </p:txBody>
          </p:sp>
          <p:sp>
            <p:nvSpPr>
              <p:cNvPr id="83" name="Line 50">
                <a:extLst>
                  <a:ext uri="{FF2B5EF4-FFF2-40B4-BE49-F238E27FC236}">
                    <a16:creationId xmlns:a16="http://schemas.microsoft.com/office/drawing/2014/main" id="{F7E7B43A-1975-EB45-8BC9-8B00B5779345}"/>
                  </a:ext>
                </a:extLst>
              </p:cNvPr>
              <p:cNvSpPr/>
              <p:nvPr/>
            </p:nvSpPr>
            <p:spPr>
              <a:xfrm>
                <a:off x="2086809" y="2302433"/>
                <a:ext cx="2140115" cy="0"/>
              </a:xfrm>
              <a:prstGeom prst="line">
                <a:avLst/>
              </a:prstGeom>
              <a:noFill/>
              <a:ln w="38100" cap="flat" cmpd="sng">
                <a:solidFill>
                  <a:srgbClr val="FF6C36">
                    <a:alpha val="100000"/>
                  </a:srgbClr>
                </a:solidFill>
                <a:prstDash val="solid"/>
                <a:miter lim="800000"/>
              </a:ln>
            </p:spPr>
            <p:txBody>
              <a:bodyPr anchor="ctr">
                <a:spAutoFit/>
              </a:bodyPr>
              <a:lstStyle/>
              <a:p>
                <a:pPr algn="ctr"/>
                <a:endParaRPr lang="en-US" sz="2160" dirty="0"/>
              </a:p>
            </p:txBody>
          </p:sp>
          <p:sp>
            <p:nvSpPr>
              <p:cNvPr id="84" name="Free Form 51">
                <a:extLst>
                  <a:ext uri="{FF2B5EF4-FFF2-40B4-BE49-F238E27FC236}">
                    <a16:creationId xmlns:a16="http://schemas.microsoft.com/office/drawing/2014/main" id="{FB0D041D-CAA6-B747-B9F9-F14EDF01821A}"/>
                  </a:ext>
                </a:extLst>
              </p:cNvPr>
              <p:cNvSpPr/>
              <p:nvPr/>
            </p:nvSpPr>
            <p:spPr>
              <a:xfrm>
                <a:off x="1952204" y="2475744"/>
                <a:ext cx="338747" cy="338734"/>
              </a:xfrm>
              <a:custGeom>
                <a:avLst/>
                <a:gdLst/>
                <a:ahLst/>
                <a:cxnLst/>
                <a:rect l="0" t="0" r="0" b="0"/>
                <a:pathLst>
                  <a:path w="338747" h="338734">
                    <a:moveTo>
                      <a:pt x="338747" y="169367"/>
                    </a:moveTo>
                    <a:cubicBezTo>
                      <a:pt x="338747" y="262915"/>
                      <a:pt x="262915" y="338734"/>
                      <a:pt x="169367" y="338734"/>
                    </a:cubicBezTo>
                    <a:cubicBezTo>
                      <a:pt x="75831" y="338734"/>
                      <a:pt x="0" y="262915"/>
                      <a:pt x="0" y="169367"/>
                    </a:cubicBezTo>
                    <a:cubicBezTo>
                      <a:pt x="0" y="75831"/>
                      <a:pt x="75831" y="0"/>
                      <a:pt x="169367" y="0"/>
                    </a:cubicBezTo>
                    <a:cubicBezTo>
                      <a:pt x="262915" y="0"/>
                      <a:pt x="338747" y="75831"/>
                      <a:pt x="338747" y="169367"/>
                    </a:cubicBezTo>
                    <a:close/>
                  </a:path>
                </a:pathLst>
              </a:custGeom>
              <a:solidFill>
                <a:schemeClr val="tx1">
                  <a:lumMod val="60000"/>
                  <a:lumOff val="40000"/>
                </a:schemeClr>
              </a:solidFill>
              <a:ln w="12700" cap="flat" cmpd="sng">
                <a:noFill/>
                <a:prstDash val="solid"/>
                <a:miter lim="800000"/>
              </a:ln>
            </p:spPr>
            <p:txBody>
              <a:bodyPr anchor="ctr">
                <a:spAutoFit/>
              </a:bodyPr>
              <a:lstStyle/>
              <a:p>
                <a:pPr algn="ctr"/>
                <a:endParaRPr lang="en-US" sz="2160" dirty="0"/>
              </a:p>
            </p:txBody>
          </p:sp>
          <p:sp>
            <p:nvSpPr>
              <p:cNvPr id="85" name="Free Form 52">
                <a:extLst>
                  <a:ext uri="{FF2B5EF4-FFF2-40B4-BE49-F238E27FC236}">
                    <a16:creationId xmlns:a16="http://schemas.microsoft.com/office/drawing/2014/main" id="{DB4484DA-C408-2348-9DD5-1D85DE5CC8F2}"/>
                  </a:ext>
                </a:extLst>
              </p:cNvPr>
              <p:cNvSpPr/>
              <p:nvPr/>
            </p:nvSpPr>
            <p:spPr>
              <a:xfrm>
                <a:off x="2625267" y="2475738"/>
                <a:ext cx="338747" cy="338747"/>
              </a:xfrm>
              <a:custGeom>
                <a:avLst/>
                <a:gdLst/>
                <a:ahLst/>
                <a:cxnLst/>
                <a:rect l="0" t="0" r="0" b="0"/>
                <a:pathLst>
                  <a:path w="338747" h="338747">
                    <a:moveTo>
                      <a:pt x="169379" y="0"/>
                    </a:moveTo>
                    <a:cubicBezTo>
                      <a:pt x="75831" y="0"/>
                      <a:pt x="0" y="75831"/>
                      <a:pt x="0" y="169367"/>
                    </a:cubicBezTo>
                    <a:cubicBezTo>
                      <a:pt x="0" y="262915"/>
                      <a:pt x="75831" y="338747"/>
                      <a:pt x="169379" y="338747"/>
                    </a:cubicBezTo>
                    <a:cubicBezTo>
                      <a:pt x="262915" y="338747"/>
                      <a:pt x="338747" y="262915"/>
                      <a:pt x="338747" y="169367"/>
                    </a:cubicBezTo>
                    <a:cubicBezTo>
                      <a:pt x="338747" y="75831"/>
                      <a:pt x="262915" y="0"/>
                      <a:pt x="169379" y="0"/>
                    </a:cubicBezTo>
                    <a:close/>
                    <a:moveTo>
                      <a:pt x="169379" y="64604"/>
                    </a:moveTo>
                    <a:cubicBezTo>
                      <a:pt x="227152" y="64604"/>
                      <a:pt x="274142" y="111607"/>
                      <a:pt x="274142" y="169367"/>
                    </a:cubicBezTo>
                    <a:cubicBezTo>
                      <a:pt x="274142" y="227139"/>
                      <a:pt x="227152" y="274142"/>
                      <a:pt x="169379" y="274142"/>
                    </a:cubicBezTo>
                    <a:cubicBezTo>
                      <a:pt x="111607" y="274142"/>
                      <a:pt x="64604" y="227139"/>
                      <a:pt x="64604" y="169367"/>
                    </a:cubicBezTo>
                    <a:cubicBezTo>
                      <a:pt x="64604" y="111607"/>
                      <a:pt x="111607" y="64604"/>
                      <a:pt x="169379" y="64604"/>
                    </a:cubicBezTo>
                    <a:close/>
                  </a:path>
                </a:pathLst>
              </a:custGeom>
              <a:solidFill>
                <a:schemeClr val="tx1">
                  <a:lumMod val="60000"/>
                  <a:lumOff val="40000"/>
                </a:schemeClr>
              </a:solidFill>
              <a:ln w="12700" cap="flat" cmpd="sng">
                <a:noFill/>
                <a:prstDash val="solid"/>
                <a:miter lim="800000"/>
              </a:ln>
            </p:spPr>
            <p:txBody>
              <a:bodyPr anchor="ctr">
                <a:spAutoFit/>
              </a:bodyPr>
              <a:lstStyle/>
              <a:p>
                <a:pPr algn="ctr"/>
                <a:endParaRPr lang="en-US" sz="2160" dirty="0"/>
              </a:p>
            </p:txBody>
          </p:sp>
          <p:sp>
            <p:nvSpPr>
              <p:cNvPr id="86" name="Free Form 53">
                <a:extLst>
                  <a:ext uri="{FF2B5EF4-FFF2-40B4-BE49-F238E27FC236}">
                    <a16:creationId xmlns:a16="http://schemas.microsoft.com/office/drawing/2014/main" id="{68533311-6F8D-914A-BCB8-8CF21D3BA769}"/>
                  </a:ext>
                </a:extLst>
              </p:cNvPr>
              <p:cNvSpPr/>
              <p:nvPr/>
            </p:nvSpPr>
            <p:spPr>
              <a:xfrm>
                <a:off x="3298330" y="2475738"/>
                <a:ext cx="338748" cy="338747"/>
              </a:xfrm>
              <a:custGeom>
                <a:avLst/>
                <a:gdLst/>
                <a:ahLst/>
                <a:cxnLst/>
                <a:rect l="0" t="0" r="0" b="0"/>
                <a:pathLst>
                  <a:path w="338747" h="338747">
                    <a:moveTo>
                      <a:pt x="169379" y="0"/>
                    </a:moveTo>
                    <a:cubicBezTo>
                      <a:pt x="75831" y="0"/>
                      <a:pt x="0" y="75831"/>
                      <a:pt x="0" y="169367"/>
                    </a:cubicBezTo>
                    <a:cubicBezTo>
                      <a:pt x="0" y="262915"/>
                      <a:pt x="75831" y="338747"/>
                      <a:pt x="169379" y="338747"/>
                    </a:cubicBezTo>
                    <a:cubicBezTo>
                      <a:pt x="262915" y="338747"/>
                      <a:pt x="338747" y="262915"/>
                      <a:pt x="338747" y="169367"/>
                    </a:cubicBezTo>
                    <a:cubicBezTo>
                      <a:pt x="338747" y="75831"/>
                      <a:pt x="262915" y="0"/>
                      <a:pt x="169379" y="0"/>
                    </a:cubicBezTo>
                    <a:close/>
                    <a:moveTo>
                      <a:pt x="169379" y="64604"/>
                    </a:moveTo>
                    <a:cubicBezTo>
                      <a:pt x="227152" y="64604"/>
                      <a:pt x="274142" y="111607"/>
                      <a:pt x="274142" y="169367"/>
                    </a:cubicBezTo>
                    <a:cubicBezTo>
                      <a:pt x="274142" y="227139"/>
                      <a:pt x="227152" y="274142"/>
                      <a:pt x="169379" y="274142"/>
                    </a:cubicBezTo>
                    <a:cubicBezTo>
                      <a:pt x="111607" y="274142"/>
                      <a:pt x="64617" y="227139"/>
                      <a:pt x="64617" y="169367"/>
                    </a:cubicBezTo>
                    <a:cubicBezTo>
                      <a:pt x="64617" y="111607"/>
                      <a:pt x="111607" y="64604"/>
                      <a:pt x="169379" y="64604"/>
                    </a:cubicBezTo>
                    <a:close/>
                  </a:path>
                </a:pathLst>
              </a:custGeom>
              <a:solidFill>
                <a:schemeClr val="tx1">
                  <a:lumMod val="60000"/>
                  <a:lumOff val="40000"/>
                </a:schemeClr>
              </a:solidFill>
              <a:ln w="12700" cap="flat" cmpd="sng">
                <a:noFill/>
                <a:prstDash val="solid"/>
                <a:miter lim="800000"/>
              </a:ln>
            </p:spPr>
            <p:txBody>
              <a:bodyPr anchor="ctr">
                <a:spAutoFit/>
              </a:bodyPr>
              <a:lstStyle/>
              <a:p>
                <a:pPr algn="ctr"/>
                <a:endParaRPr lang="en-US" sz="2160" dirty="0"/>
              </a:p>
            </p:txBody>
          </p:sp>
          <p:sp>
            <p:nvSpPr>
              <p:cNvPr id="87" name="Free Form 54">
                <a:extLst>
                  <a:ext uri="{FF2B5EF4-FFF2-40B4-BE49-F238E27FC236}">
                    <a16:creationId xmlns:a16="http://schemas.microsoft.com/office/drawing/2014/main" id="{8F2ADB03-38AB-2246-83A7-FDCC5CCFBCA0}"/>
                  </a:ext>
                </a:extLst>
              </p:cNvPr>
              <p:cNvSpPr/>
              <p:nvPr/>
            </p:nvSpPr>
            <p:spPr>
              <a:xfrm>
                <a:off x="3971392" y="2475744"/>
                <a:ext cx="338747" cy="338734"/>
              </a:xfrm>
              <a:custGeom>
                <a:avLst/>
                <a:gdLst/>
                <a:ahLst/>
                <a:cxnLst/>
                <a:rect l="0" t="0" r="0" b="0"/>
                <a:pathLst>
                  <a:path w="338747" h="338734">
                    <a:moveTo>
                      <a:pt x="338747" y="169367"/>
                    </a:moveTo>
                    <a:cubicBezTo>
                      <a:pt x="338747" y="262915"/>
                      <a:pt x="262915" y="338734"/>
                      <a:pt x="169379" y="338734"/>
                    </a:cubicBezTo>
                    <a:cubicBezTo>
                      <a:pt x="75831" y="338734"/>
                      <a:pt x="0" y="262915"/>
                      <a:pt x="0" y="169367"/>
                    </a:cubicBezTo>
                    <a:cubicBezTo>
                      <a:pt x="0" y="75831"/>
                      <a:pt x="75831" y="0"/>
                      <a:pt x="169379" y="0"/>
                    </a:cubicBezTo>
                    <a:cubicBezTo>
                      <a:pt x="262915" y="0"/>
                      <a:pt x="338747" y="75831"/>
                      <a:pt x="338747" y="169367"/>
                    </a:cubicBezTo>
                    <a:close/>
                  </a:path>
                </a:pathLst>
              </a:custGeom>
              <a:solidFill>
                <a:schemeClr val="tx1">
                  <a:lumMod val="60000"/>
                  <a:lumOff val="40000"/>
                </a:schemeClr>
              </a:solidFill>
              <a:ln w="12700" cap="flat" cmpd="sng">
                <a:noFill/>
                <a:prstDash val="solid"/>
                <a:miter lim="800000"/>
              </a:ln>
            </p:spPr>
            <p:txBody>
              <a:bodyPr anchor="ctr">
                <a:spAutoFit/>
              </a:bodyPr>
              <a:lstStyle/>
              <a:p>
                <a:pPr algn="ctr"/>
                <a:endParaRPr lang="en-US" sz="2160" dirty="0"/>
              </a:p>
            </p:txBody>
          </p:sp>
          <p:sp>
            <p:nvSpPr>
              <p:cNvPr id="88" name="Free Form 55">
                <a:extLst>
                  <a:ext uri="{FF2B5EF4-FFF2-40B4-BE49-F238E27FC236}">
                    <a16:creationId xmlns:a16="http://schemas.microsoft.com/office/drawing/2014/main" id="{3367D9EE-AAF1-7840-A519-50391D3BC454}"/>
                  </a:ext>
                </a:extLst>
              </p:cNvPr>
              <p:cNvSpPr/>
              <p:nvPr/>
            </p:nvSpPr>
            <p:spPr>
              <a:xfrm>
                <a:off x="1952203" y="2189962"/>
                <a:ext cx="171602" cy="224943"/>
              </a:xfrm>
              <a:custGeom>
                <a:avLst/>
                <a:gdLst/>
                <a:ahLst/>
                <a:cxnLst/>
                <a:rect l="0" t="0" r="0" b="0"/>
                <a:pathLst>
                  <a:path w="171602" h="224942">
                    <a:moveTo>
                      <a:pt x="171602" y="224942"/>
                    </a:moveTo>
                    <a:lnTo>
                      <a:pt x="0" y="112471"/>
                    </a:lnTo>
                    <a:lnTo>
                      <a:pt x="171602" y="0"/>
                    </a:lnTo>
                    <a:close/>
                  </a:path>
                </a:pathLst>
              </a:custGeom>
              <a:solidFill>
                <a:srgbClr val="FF6C36">
                  <a:alpha val="100000"/>
                </a:srgbClr>
              </a:solidFill>
              <a:ln w="12700" cap="flat" cmpd="sng">
                <a:noFill/>
                <a:prstDash val="solid"/>
                <a:miter lim="800000"/>
              </a:ln>
            </p:spPr>
            <p:txBody>
              <a:bodyPr anchor="ctr">
                <a:spAutoFit/>
              </a:bodyPr>
              <a:lstStyle/>
              <a:p>
                <a:pPr algn="ctr"/>
                <a:endParaRPr lang="en-US" sz="2160" dirty="0"/>
              </a:p>
            </p:txBody>
          </p:sp>
          <p:sp>
            <p:nvSpPr>
              <p:cNvPr id="89" name="Free Form 56">
                <a:extLst>
                  <a:ext uri="{FF2B5EF4-FFF2-40B4-BE49-F238E27FC236}">
                    <a16:creationId xmlns:a16="http://schemas.microsoft.com/office/drawing/2014/main" id="{D916BA59-4BB5-8041-94CE-179D63D3BD6D}"/>
                  </a:ext>
                </a:extLst>
              </p:cNvPr>
              <p:cNvSpPr/>
              <p:nvPr/>
            </p:nvSpPr>
            <p:spPr>
              <a:xfrm>
                <a:off x="4141120" y="2189962"/>
                <a:ext cx="171603" cy="224943"/>
              </a:xfrm>
              <a:custGeom>
                <a:avLst/>
                <a:gdLst/>
                <a:ahLst/>
                <a:cxnLst/>
                <a:rect l="0" t="0" r="0" b="0"/>
                <a:pathLst>
                  <a:path w="171602" h="224942">
                    <a:moveTo>
                      <a:pt x="0" y="224942"/>
                    </a:moveTo>
                    <a:lnTo>
                      <a:pt x="171602" y="112471"/>
                    </a:lnTo>
                    <a:lnTo>
                      <a:pt x="0" y="0"/>
                    </a:lnTo>
                    <a:close/>
                  </a:path>
                </a:pathLst>
              </a:custGeom>
              <a:solidFill>
                <a:srgbClr val="FF6C36">
                  <a:alpha val="100000"/>
                </a:srgbClr>
              </a:solidFill>
              <a:ln w="12700" cap="flat" cmpd="sng">
                <a:noFill/>
                <a:prstDash val="solid"/>
                <a:miter lim="800000"/>
              </a:ln>
            </p:spPr>
            <p:txBody>
              <a:bodyPr anchor="ctr">
                <a:spAutoFit/>
              </a:bodyPr>
              <a:lstStyle/>
              <a:p>
                <a:pPr algn="ctr"/>
                <a:endParaRPr lang="en-US" sz="2160" dirty="0"/>
              </a:p>
            </p:txBody>
          </p:sp>
        </p:grpSp>
      </p:grpSp>
      <p:sp>
        <p:nvSpPr>
          <p:cNvPr id="23" name="Oval 22">
            <a:extLst>
              <a:ext uri="{FF2B5EF4-FFF2-40B4-BE49-F238E27FC236}">
                <a16:creationId xmlns:a16="http://schemas.microsoft.com/office/drawing/2014/main" id="{38A2FBD3-2213-8D46-9169-F545FCDC1B21}"/>
              </a:ext>
            </a:extLst>
          </p:cNvPr>
          <p:cNvSpPr/>
          <p:nvPr/>
        </p:nvSpPr>
        <p:spPr>
          <a:xfrm>
            <a:off x="8389077" y="1641303"/>
            <a:ext cx="131386" cy="131386"/>
          </a:xfrm>
          <a:prstGeom prst="ellipse">
            <a:avLst/>
          </a:prstGeom>
          <a:solidFill>
            <a:schemeClr val="tx1">
              <a:lumMod val="60000"/>
              <a:lumOff val="40000"/>
            </a:schemeClr>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160" dirty="0"/>
          </a:p>
        </p:txBody>
      </p:sp>
      <p:sp>
        <p:nvSpPr>
          <p:cNvPr id="24" name="Oval 23">
            <a:extLst>
              <a:ext uri="{FF2B5EF4-FFF2-40B4-BE49-F238E27FC236}">
                <a16:creationId xmlns:a16="http://schemas.microsoft.com/office/drawing/2014/main" id="{DE1FE533-8667-4D4B-8B40-B7194E26E04A}"/>
              </a:ext>
            </a:extLst>
          </p:cNvPr>
          <p:cNvSpPr/>
          <p:nvPr/>
        </p:nvSpPr>
        <p:spPr>
          <a:xfrm>
            <a:off x="8652099" y="1641303"/>
            <a:ext cx="131386" cy="131386"/>
          </a:xfrm>
          <a:prstGeom prst="ellipse">
            <a:avLst/>
          </a:prstGeom>
          <a:solidFill>
            <a:schemeClr val="tx1">
              <a:lumMod val="60000"/>
              <a:lumOff val="40000"/>
            </a:schemeClr>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160" dirty="0"/>
          </a:p>
        </p:txBody>
      </p:sp>
      <p:sp>
        <p:nvSpPr>
          <p:cNvPr id="25" name="Oval 24">
            <a:extLst>
              <a:ext uri="{FF2B5EF4-FFF2-40B4-BE49-F238E27FC236}">
                <a16:creationId xmlns:a16="http://schemas.microsoft.com/office/drawing/2014/main" id="{4B26AF34-501A-2640-8434-A91555D9D306}"/>
              </a:ext>
            </a:extLst>
          </p:cNvPr>
          <p:cNvSpPr/>
          <p:nvPr/>
        </p:nvSpPr>
        <p:spPr>
          <a:xfrm>
            <a:off x="8918265" y="1641303"/>
            <a:ext cx="131386" cy="131386"/>
          </a:xfrm>
          <a:prstGeom prst="ellipse">
            <a:avLst/>
          </a:prstGeom>
          <a:solidFill>
            <a:schemeClr val="tx1">
              <a:lumMod val="60000"/>
              <a:lumOff val="40000"/>
            </a:schemeClr>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160" dirty="0"/>
          </a:p>
        </p:txBody>
      </p:sp>
      <p:sp>
        <p:nvSpPr>
          <p:cNvPr id="32" name="Oval 31">
            <a:extLst>
              <a:ext uri="{FF2B5EF4-FFF2-40B4-BE49-F238E27FC236}">
                <a16:creationId xmlns:a16="http://schemas.microsoft.com/office/drawing/2014/main" id="{2031F26B-74EB-B24E-B99A-A699468053C7}"/>
              </a:ext>
            </a:extLst>
          </p:cNvPr>
          <p:cNvSpPr/>
          <p:nvPr/>
        </p:nvSpPr>
        <p:spPr>
          <a:xfrm>
            <a:off x="11194612" y="1414081"/>
            <a:ext cx="622428" cy="585830"/>
          </a:xfrm>
          <a:prstGeom prst="ellipse">
            <a:avLst/>
          </a:prstGeom>
          <a:solidFill>
            <a:schemeClr val="tx1">
              <a:lumMod val="75000"/>
            </a:schemeClr>
          </a:solidFill>
          <a:ln w="76200">
            <a:solidFill>
              <a:schemeClr val="bg1"/>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548618"/>
            <a:r>
              <a:rPr lang="en-US" sz="2880" dirty="0">
                <a:solidFill>
                  <a:srgbClr val="FFFFFF"/>
                </a:solidFill>
                <a:ea typeface="Flexo" charset="0"/>
                <a:cs typeface="Arial" panose="020B0604020202020204" pitchFamily="34" charset="0"/>
              </a:rPr>
              <a:t>3</a:t>
            </a:r>
          </a:p>
        </p:txBody>
      </p:sp>
      <p:pic>
        <p:nvPicPr>
          <p:cNvPr id="66" name="Picture 65">
            <a:extLst>
              <a:ext uri="{FF2B5EF4-FFF2-40B4-BE49-F238E27FC236}">
                <a16:creationId xmlns:a16="http://schemas.microsoft.com/office/drawing/2014/main" id="{CBCEF647-4998-CB44-ABD3-B49BC13DEF0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429387" y="2496313"/>
            <a:ext cx="3344459" cy="1789650"/>
          </a:xfrm>
          <a:prstGeom prst="rect">
            <a:avLst/>
          </a:prstGeom>
          <a:ln>
            <a:noFill/>
          </a:ln>
          <a:effectLst>
            <a:outerShdw sx="1000" sy="1000" algn="t" rotWithShape="0">
              <a:prstClr val="black"/>
            </a:outerShdw>
          </a:effectLst>
        </p:spPr>
      </p:pic>
      <p:pic>
        <p:nvPicPr>
          <p:cNvPr id="67" name="Picture 66">
            <a:extLst>
              <a:ext uri="{FF2B5EF4-FFF2-40B4-BE49-F238E27FC236}">
                <a16:creationId xmlns:a16="http://schemas.microsoft.com/office/drawing/2014/main" id="{403B778C-59BD-5541-9566-9B03580B024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37301" y="3972734"/>
            <a:ext cx="3336545" cy="1508580"/>
          </a:xfrm>
          <a:prstGeom prst="rect">
            <a:avLst/>
          </a:prstGeom>
          <a:ln>
            <a:noFill/>
          </a:ln>
          <a:effectLst>
            <a:outerShdw sx="1000" sy="1000" algn="t" rotWithShape="0">
              <a:prstClr val="black"/>
            </a:outerShdw>
          </a:effectLst>
        </p:spPr>
      </p:pic>
      <p:sp>
        <p:nvSpPr>
          <p:cNvPr id="11" name="TextBox 10">
            <a:extLst>
              <a:ext uri="{FF2B5EF4-FFF2-40B4-BE49-F238E27FC236}">
                <a16:creationId xmlns:a16="http://schemas.microsoft.com/office/drawing/2014/main" id="{71BEB11B-9CDD-0543-B5C4-4F006626F785}"/>
              </a:ext>
            </a:extLst>
          </p:cNvPr>
          <p:cNvSpPr txBox="1"/>
          <p:nvPr/>
        </p:nvSpPr>
        <p:spPr>
          <a:xfrm>
            <a:off x="4429387" y="1145487"/>
            <a:ext cx="3372474" cy="307777"/>
          </a:xfrm>
          <a:prstGeom prst="rect">
            <a:avLst/>
          </a:prstGeom>
          <a:noFill/>
        </p:spPr>
        <p:txBody>
          <a:bodyPr wrap="square" lIns="0" tIns="0" rIns="0" bIns="0" rtlCol="0">
            <a:spAutoFit/>
          </a:bodyPr>
          <a:lstStyle/>
          <a:p>
            <a:pPr algn="ctr"/>
            <a:r>
              <a:rPr lang="en-US" sz="2000" dirty="0">
                <a:ea typeface="Flexo Demi" charset="0"/>
                <a:cs typeface="Arial" panose="020B0604020202020204" pitchFamily="34" charset="0"/>
              </a:rPr>
              <a:t>Discover Issues Earlier</a:t>
            </a:r>
          </a:p>
        </p:txBody>
      </p:sp>
      <p:sp>
        <p:nvSpPr>
          <p:cNvPr id="15" name="Round Same Side Corner Rectangle 14">
            <a:extLst>
              <a:ext uri="{FF2B5EF4-FFF2-40B4-BE49-F238E27FC236}">
                <a16:creationId xmlns:a16="http://schemas.microsoft.com/office/drawing/2014/main" id="{7E2A3A01-DAC8-C44E-B8FA-AE7E496FBB62}"/>
              </a:ext>
            </a:extLst>
          </p:cNvPr>
          <p:cNvSpPr/>
          <p:nvPr/>
        </p:nvSpPr>
        <p:spPr>
          <a:xfrm>
            <a:off x="4437266" y="1522592"/>
            <a:ext cx="3336580" cy="368808"/>
          </a:xfrm>
          <a:prstGeom prst="round2SameRect">
            <a:avLst/>
          </a:prstGeom>
          <a:solidFill>
            <a:schemeClr val="tx1">
              <a:lumMod val="40000"/>
              <a:lumOff val="60000"/>
            </a:schemeClr>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160" dirty="0"/>
          </a:p>
        </p:txBody>
      </p:sp>
      <p:sp>
        <p:nvSpPr>
          <p:cNvPr id="16" name="Oval 15">
            <a:extLst>
              <a:ext uri="{FF2B5EF4-FFF2-40B4-BE49-F238E27FC236}">
                <a16:creationId xmlns:a16="http://schemas.microsoft.com/office/drawing/2014/main" id="{ED340F9E-35EF-814B-879E-B3B865FB7AB8}"/>
              </a:ext>
            </a:extLst>
          </p:cNvPr>
          <p:cNvSpPr/>
          <p:nvPr/>
        </p:nvSpPr>
        <p:spPr>
          <a:xfrm>
            <a:off x="4580522" y="1641303"/>
            <a:ext cx="131386" cy="131386"/>
          </a:xfrm>
          <a:prstGeom prst="ellipse">
            <a:avLst/>
          </a:prstGeom>
          <a:solidFill>
            <a:schemeClr val="tx1">
              <a:lumMod val="60000"/>
              <a:lumOff val="40000"/>
            </a:schemeClr>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160" dirty="0"/>
          </a:p>
        </p:txBody>
      </p:sp>
      <p:sp>
        <p:nvSpPr>
          <p:cNvPr id="17" name="Oval 16">
            <a:extLst>
              <a:ext uri="{FF2B5EF4-FFF2-40B4-BE49-F238E27FC236}">
                <a16:creationId xmlns:a16="http://schemas.microsoft.com/office/drawing/2014/main" id="{793E3EB5-3538-4D49-B472-BEA39061D60F}"/>
              </a:ext>
            </a:extLst>
          </p:cNvPr>
          <p:cNvSpPr/>
          <p:nvPr/>
        </p:nvSpPr>
        <p:spPr>
          <a:xfrm>
            <a:off x="4843544" y="1641303"/>
            <a:ext cx="131386" cy="131386"/>
          </a:xfrm>
          <a:prstGeom prst="ellipse">
            <a:avLst/>
          </a:prstGeom>
          <a:solidFill>
            <a:schemeClr val="tx1">
              <a:lumMod val="60000"/>
              <a:lumOff val="40000"/>
            </a:schemeClr>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160" dirty="0"/>
          </a:p>
        </p:txBody>
      </p:sp>
      <p:sp>
        <p:nvSpPr>
          <p:cNvPr id="18" name="Oval 17">
            <a:extLst>
              <a:ext uri="{FF2B5EF4-FFF2-40B4-BE49-F238E27FC236}">
                <a16:creationId xmlns:a16="http://schemas.microsoft.com/office/drawing/2014/main" id="{EE93E8BB-51D8-F14F-A6E2-B86AD3E499A0}"/>
              </a:ext>
            </a:extLst>
          </p:cNvPr>
          <p:cNvSpPr/>
          <p:nvPr/>
        </p:nvSpPr>
        <p:spPr>
          <a:xfrm>
            <a:off x="5109710" y="1641303"/>
            <a:ext cx="131386" cy="131386"/>
          </a:xfrm>
          <a:prstGeom prst="ellipse">
            <a:avLst/>
          </a:prstGeom>
          <a:solidFill>
            <a:schemeClr val="tx1">
              <a:lumMod val="60000"/>
              <a:lumOff val="40000"/>
            </a:schemeClr>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160" dirty="0"/>
          </a:p>
        </p:txBody>
      </p:sp>
      <p:sp>
        <p:nvSpPr>
          <p:cNvPr id="20" name="Round Same Side Corner Rectangle 19">
            <a:extLst>
              <a:ext uri="{FF2B5EF4-FFF2-40B4-BE49-F238E27FC236}">
                <a16:creationId xmlns:a16="http://schemas.microsoft.com/office/drawing/2014/main" id="{7CF9FE90-A1A2-C744-A904-59F8730AFE3E}"/>
              </a:ext>
            </a:extLst>
          </p:cNvPr>
          <p:cNvSpPr/>
          <p:nvPr/>
        </p:nvSpPr>
        <p:spPr>
          <a:xfrm rot="10800000">
            <a:off x="4466044" y="4960287"/>
            <a:ext cx="3291840" cy="1299938"/>
          </a:xfrm>
          <a:prstGeom prst="round2SameRect">
            <a:avLst>
              <a:gd name="adj1" fmla="val 5825"/>
              <a:gd name="adj2" fmla="val 0"/>
            </a:avLst>
          </a:prstGeom>
          <a:solidFill>
            <a:schemeClr val="accent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160" dirty="0"/>
          </a:p>
        </p:txBody>
      </p:sp>
      <p:sp>
        <p:nvSpPr>
          <p:cNvPr id="21" name="TextBox 20">
            <a:extLst>
              <a:ext uri="{FF2B5EF4-FFF2-40B4-BE49-F238E27FC236}">
                <a16:creationId xmlns:a16="http://schemas.microsoft.com/office/drawing/2014/main" id="{8A27C120-315B-8B4F-87AB-0861FE50F7FE}"/>
              </a:ext>
            </a:extLst>
          </p:cNvPr>
          <p:cNvSpPr txBox="1"/>
          <p:nvPr/>
        </p:nvSpPr>
        <p:spPr>
          <a:xfrm>
            <a:off x="4579531" y="5167789"/>
            <a:ext cx="3070330" cy="886397"/>
          </a:xfrm>
          <a:prstGeom prst="rect">
            <a:avLst/>
          </a:prstGeom>
          <a:noFill/>
        </p:spPr>
        <p:txBody>
          <a:bodyPr wrap="square" lIns="0" tIns="0" rIns="0" bIns="0" rtlCol="0">
            <a:spAutoFit/>
          </a:bodyPr>
          <a:lstStyle/>
          <a:p>
            <a:pPr algn="ctr"/>
            <a:r>
              <a:rPr lang="en-US" sz="1920" dirty="0">
                <a:solidFill>
                  <a:schemeClr val="bg1"/>
                </a:solidFill>
                <a:ea typeface="Flexo Medium" charset="0"/>
                <a:cs typeface="Arial" panose="020B0604020202020204" pitchFamily="34" charset="0"/>
              </a:rPr>
              <a:t>Monitor end-to-end SLAs using active traffic with realtime KPI drill-down</a:t>
            </a:r>
          </a:p>
        </p:txBody>
      </p:sp>
      <p:sp>
        <p:nvSpPr>
          <p:cNvPr id="31" name="Oval 30">
            <a:extLst>
              <a:ext uri="{FF2B5EF4-FFF2-40B4-BE49-F238E27FC236}">
                <a16:creationId xmlns:a16="http://schemas.microsoft.com/office/drawing/2014/main" id="{92517038-ABF4-D04D-B090-435355E74E0F}"/>
              </a:ext>
            </a:extLst>
          </p:cNvPr>
          <p:cNvSpPr/>
          <p:nvPr/>
        </p:nvSpPr>
        <p:spPr>
          <a:xfrm>
            <a:off x="7366946" y="1414081"/>
            <a:ext cx="622428" cy="585830"/>
          </a:xfrm>
          <a:prstGeom prst="ellipse">
            <a:avLst/>
          </a:prstGeom>
          <a:solidFill>
            <a:schemeClr val="tx1">
              <a:lumMod val="75000"/>
            </a:schemeClr>
          </a:solidFill>
          <a:ln w="76200">
            <a:solidFill>
              <a:schemeClr val="bg1"/>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548618"/>
            <a:r>
              <a:rPr lang="en-US" sz="2880" dirty="0">
                <a:solidFill>
                  <a:srgbClr val="FFFFFF"/>
                </a:solidFill>
                <a:ea typeface="Flexo" charset="0"/>
                <a:cs typeface="Arial" panose="020B0604020202020204" pitchFamily="34" charset="0"/>
              </a:rPr>
              <a:t>2</a:t>
            </a:r>
          </a:p>
        </p:txBody>
      </p:sp>
      <p:sp>
        <p:nvSpPr>
          <p:cNvPr id="70" name="TextBox 69">
            <a:extLst>
              <a:ext uri="{FF2B5EF4-FFF2-40B4-BE49-F238E27FC236}">
                <a16:creationId xmlns:a16="http://schemas.microsoft.com/office/drawing/2014/main" id="{5C65D3BE-FFEF-DD45-BD10-CCCEB9C9D536}"/>
              </a:ext>
            </a:extLst>
          </p:cNvPr>
          <p:cNvSpPr txBox="1"/>
          <p:nvPr/>
        </p:nvSpPr>
        <p:spPr>
          <a:xfrm>
            <a:off x="540389" y="2572715"/>
            <a:ext cx="3071675" cy="313932"/>
          </a:xfrm>
          <a:prstGeom prst="rect">
            <a:avLst/>
          </a:prstGeom>
          <a:solidFill>
            <a:schemeClr val="bg1"/>
          </a:solidFill>
        </p:spPr>
        <p:txBody>
          <a:bodyPr wrap="none" rtlCol="0">
            <a:spAutoFit/>
          </a:bodyPr>
          <a:lstStyle/>
          <a:p>
            <a:r>
              <a:rPr lang="en-US" sz="1440" dirty="0">
                <a:ea typeface="Flexo Medium" charset="0"/>
                <a:cs typeface="Arial" panose="020B0604020202020204" pitchFamily="34" charset="0"/>
              </a:rPr>
              <a:t>Example Service Activation Testing:</a:t>
            </a:r>
          </a:p>
        </p:txBody>
      </p:sp>
      <p:pic>
        <p:nvPicPr>
          <p:cNvPr id="19" name="Picture 18">
            <a:extLst>
              <a:ext uri="{FF2B5EF4-FFF2-40B4-BE49-F238E27FC236}">
                <a16:creationId xmlns:a16="http://schemas.microsoft.com/office/drawing/2014/main" id="{69AFEBEA-3550-EC46-A6FA-B6154E782C93}"/>
              </a:ext>
            </a:extLst>
          </p:cNvPr>
          <p:cNvPicPr>
            <a:picLocks noChangeAspect="1"/>
          </p:cNvPicPr>
          <p:nvPr/>
        </p:nvPicPr>
        <p:blipFill>
          <a:blip r:embed="rId7"/>
          <a:stretch>
            <a:fillRect/>
          </a:stretch>
        </p:blipFill>
        <p:spPr>
          <a:xfrm>
            <a:off x="4690250" y="3228138"/>
            <a:ext cx="1296022" cy="803533"/>
          </a:xfrm>
          <a:prstGeom prst="rect">
            <a:avLst/>
          </a:prstGeom>
        </p:spPr>
      </p:pic>
      <p:sp>
        <p:nvSpPr>
          <p:cNvPr id="10" name="TextBox 9">
            <a:extLst>
              <a:ext uri="{FF2B5EF4-FFF2-40B4-BE49-F238E27FC236}">
                <a16:creationId xmlns:a16="http://schemas.microsoft.com/office/drawing/2014/main" id="{F8B7A58C-B221-8B47-88E2-E984B90A107F}"/>
              </a:ext>
            </a:extLst>
          </p:cNvPr>
          <p:cNvSpPr txBox="1"/>
          <p:nvPr/>
        </p:nvSpPr>
        <p:spPr>
          <a:xfrm>
            <a:off x="137665" y="1145487"/>
            <a:ext cx="4181497" cy="307777"/>
          </a:xfrm>
          <a:prstGeom prst="rect">
            <a:avLst/>
          </a:prstGeom>
          <a:noFill/>
        </p:spPr>
        <p:txBody>
          <a:bodyPr wrap="square" lIns="0" tIns="0" rIns="0" bIns="0" rtlCol="0">
            <a:spAutoFit/>
          </a:bodyPr>
          <a:lstStyle/>
          <a:p>
            <a:pPr algn="ctr"/>
            <a:r>
              <a:rPr lang="en-US" sz="2000" dirty="0">
                <a:ea typeface="Flexo Demi" charset="0"/>
                <a:cs typeface="Arial" panose="020B0604020202020204" pitchFamily="34" charset="0"/>
              </a:rPr>
              <a:t>Validate Designs and Changes</a:t>
            </a:r>
          </a:p>
        </p:txBody>
      </p:sp>
      <p:sp>
        <p:nvSpPr>
          <p:cNvPr id="114" name="Rounded Rectangle 113">
            <a:extLst>
              <a:ext uri="{FF2B5EF4-FFF2-40B4-BE49-F238E27FC236}">
                <a16:creationId xmlns:a16="http://schemas.microsoft.com/office/drawing/2014/main" id="{D3DC10FE-0A36-4B4C-8FC5-F11D7FA558CB}"/>
              </a:ext>
            </a:extLst>
          </p:cNvPr>
          <p:cNvSpPr/>
          <p:nvPr/>
        </p:nvSpPr>
        <p:spPr>
          <a:xfrm>
            <a:off x="2407158" y="1598945"/>
            <a:ext cx="486453" cy="247153"/>
          </a:xfrm>
          <a:prstGeom prst="roundRect">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100" dirty="0"/>
              <a:t>Eng </a:t>
            </a:r>
          </a:p>
        </p:txBody>
      </p:sp>
      <p:sp>
        <p:nvSpPr>
          <p:cNvPr id="120" name="Rounded Rectangle 119">
            <a:extLst>
              <a:ext uri="{FF2B5EF4-FFF2-40B4-BE49-F238E27FC236}">
                <a16:creationId xmlns:a16="http://schemas.microsoft.com/office/drawing/2014/main" id="{70E28E3A-1424-F34C-8CFC-4F0F14830D5A}"/>
              </a:ext>
            </a:extLst>
          </p:cNvPr>
          <p:cNvSpPr/>
          <p:nvPr/>
        </p:nvSpPr>
        <p:spPr>
          <a:xfrm>
            <a:off x="2935795" y="1598945"/>
            <a:ext cx="486453" cy="247153"/>
          </a:xfrm>
          <a:prstGeom prst="roundRect">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100" dirty="0"/>
              <a:t>Ops </a:t>
            </a:r>
          </a:p>
        </p:txBody>
      </p:sp>
      <p:sp>
        <p:nvSpPr>
          <p:cNvPr id="121" name="Rounded Rectangle 120">
            <a:extLst>
              <a:ext uri="{FF2B5EF4-FFF2-40B4-BE49-F238E27FC236}">
                <a16:creationId xmlns:a16="http://schemas.microsoft.com/office/drawing/2014/main" id="{9ACA3023-4ABB-4041-B102-137A1E676B60}"/>
              </a:ext>
            </a:extLst>
          </p:cNvPr>
          <p:cNvSpPr/>
          <p:nvPr/>
        </p:nvSpPr>
        <p:spPr>
          <a:xfrm>
            <a:off x="10079546" y="1598945"/>
            <a:ext cx="486453" cy="247153"/>
          </a:xfrm>
          <a:prstGeom prst="roundRect">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100" dirty="0"/>
              <a:t>Eng </a:t>
            </a:r>
          </a:p>
        </p:txBody>
      </p:sp>
      <p:sp>
        <p:nvSpPr>
          <p:cNvPr id="122" name="Rounded Rectangle 121">
            <a:extLst>
              <a:ext uri="{FF2B5EF4-FFF2-40B4-BE49-F238E27FC236}">
                <a16:creationId xmlns:a16="http://schemas.microsoft.com/office/drawing/2014/main" id="{26C30314-C676-E44B-8F78-7FDF6B628611}"/>
              </a:ext>
            </a:extLst>
          </p:cNvPr>
          <p:cNvSpPr/>
          <p:nvPr/>
        </p:nvSpPr>
        <p:spPr>
          <a:xfrm>
            <a:off x="10608183" y="1598945"/>
            <a:ext cx="486453" cy="247153"/>
          </a:xfrm>
          <a:prstGeom prst="roundRect">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100" dirty="0"/>
              <a:t>Ops </a:t>
            </a:r>
          </a:p>
        </p:txBody>
      </p:sp>
      <p:sp>
        <p:nvSpPr>
          <p:cNvPr id="123" name="Rounded Rectangle 122">
            <a:extLst>
              <a:ext uri="{FF2B5EF4-FFF2-40B4-BE49-F238E27FC236}">
                <a16:creationId xmlns:a16="http://schemas.microsoft.com/office/drawing/2014/main" id="{E5AA0FB3-5B88-F44E-8B1E-3FDEFA7DCD92}"/>
              </a:ext>
            </a:extLst>
          </p:cNvPr>
          <p:cNvSpPr/>
          <p:nvPr/>
        </p:nvSpPr>
        <p:spPr>
          <a:xfrm>
            <a:off x="6736270" y="1598945"/>
            <a:ext cx="486453" cy="247153"/>
          </a:xfrm>
          <a:prstGeom prst="roundRect">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100" dirty="0"/>
              <a:t>Ops </a:t>
            </a:r>
          </a:p>
        </p:txBody>
      </p:sp>
    </p:spTree>
    <p:extLst>
      <p:ext uri="{BB962C8B-B14F-4D97-AF65-F5344CB8AC3E}">
        <p14:creationId xmlns:p14="http://schemas.microsoft.com/office/powerpoint/2010/main" val="128245038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Graphic 76">
            <a:extLst>
              <a:ext uri="{FF2B5EF4-FFF2-40B4-BE49-F238E27FC236}">
                <a16:creationId xmlns:a16="http://schemas.microsoft.com/office/drawing/2014/main" id="{254A1900-5599-C146-9A37-ED0E562D24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05884" y="3284830"/>
            <a:ext cx="588146" cy="608783"/>
          </a:xfrm>
          <a:prstGeom prst="rect">
            <a:avLst/>
          </a:prstGeom>
          <a:effectLst/>
        </p:spPr>
      </p:pic>
      <p:pic>
        <p:nvPicPr>
          <p:cNvPr id="78" name="Graphic 77">
            <a:extLst>
              <a:ext uri="{FF2B5EF4-FFF2-40B4-BE49-F238E27FC236}">
                <a16:creationId xmlns:a16="http://schemas.microsoft.com/office/drawing/2014/main" id="{13445B45-A41D-7F42-A4BD-36ABCED1198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55200" y="2430688"/>
            <a:ext cx="689515" cy="551612"/>
          </a:xfrm>
          <a:prstGeom prst="rect">
            <a:avLst/>
          </a:prstGeom>
          <a:effectLst/>
        </p:spPr>
      </p:pic>
      <p:pic>
        <p:nvPicPr>
          <p:cNvPr id="79" name="Graphic 78">
            <a:extLst>
              <a:ext uri="{FF2B5EF4-FFF2-40B4-BE49-F238E27FC236}">
                <a16:creationId xmlns:a16="http://schemas.microsoft.com/office/drawing/2014/main" id="{1A89D13C-942B-9F48-8753-56318143C1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38612" y="4240463"/>
            <a:ext cx="722691" cy="572130"/>
          </a:xfrm>
          <a:prstGeom prst="rect">
            <a:avLst/>
          </a:prstGeom>
          <a:effectLst/>
        </p:spPr>
      </p:pic>
      <p:sp>
        <p:nvSpPr>
          <p:cNvPr id="3" name="Title 2">
            <a:extLst>
              <a:ext uri="{FF2B5EF4-FFF2-40B4-BE49-F238E27FC236}">
                <a16:creationId xmlns:a16="http://schemas.microsoft.com/office/drawing/2014/main" id="{34BC2C69-E44F-1F48-A1EC-D05BE1471AB3}"/>
              </a:ext>
            </a:extLst>
          </p:cNvPr>
          <p:cNvSpPr>
            <a:spLocks noGrp="1"/>
          </p:cNvSpPr>
          <p:nvPr>
            <p:ph type="title"/>
          </p:nvPr>
        </p:nvSpPr>
        <p:spPr/>
        <p:txBody>
          <a:bodyPr/>
          <a:lstStyle/>
          <a:p>
            <a:r>
              <a:rPr lang="en-US" dirty="0"/>
              <a:t>Paragon Active Assurance: Active Traffic on the Data Plane</a:t>
            </a:r>
          </a:p>
        </p:txBody>
      </p:sp>
      <p:pic>
        <p:nvPicPr>
          <p:cNvPr id="213" name="Picture 212">
            <a:extLst>
              <a:ext uri="{FF2B5EF4-FFF2-40B4-BE49-F238E27FC236}">
                <a16:creationId xmlns:a16="http://schemas.microsoft.com/office/drawing/2014/main" id="{D2AFF06E-A148-0244-9D1F-7110BDC14068}"/>
              </a:ext>
            </a:extLst>
          </p:cNvPr>
          <p:cNvPicPr>
            <a:picLocks noChangeAspect="1"/>
          </p:cNvPicPr>
          <p:nvPr/>
        </p:nvPicPr>
        <p:blipFill>
          <a:blip r:embed="rId9" cstate="screen">
            <a:lum bright="70000" contrast="-70000"/>
            <a:extLst>
              <a:ext uri="{28A0092B-C50C-407E-A947-70E740481C1C}">
                <a14:useLocalDpi xmlns:a14="http://schemas.microsoft.com/office/drawing/2010/main"/>
              </a:ext>
            </a:extLst>
          </a:blip>
          <a:stretch>
            <a:fillRect/>
          </a:stretch>
        </p:blipFill>
        <p:spPr>
          <a:xfrm>
            <a:off x="3974162" y="3704227"/>
            <a:ext cx="908896" cy="503706"/>
          </a:xfrm>
          <a:prstGeom prst="rect">
            <a:avLst/>
          </a:prstGeom>
        </p:spPr>
      </p:pic>
      <p:cxnSp>
        <p:nvCxnSpPr>
          <p:cNvPr id="215" name="Straight Connector 214">
            <a:extLst>
              <a:ext uri="{FF2B5EF4-FFF2-40B4-BE49-F238E27FC236}">
                <a16:creationId xmlns:a16="http://schemas.microsoft.com/office/drawing/2014/main" id="{38AA555D-A197-D544-9632-A0C09944194F}"/>
              </a:ext>
            </a:extLst>
          </p:cNvPr>
          <p:cNvCxnSpPr>
            <a:cxnSpLocks/>
            <a:stCxn id="83" idx="3"/>
          </p:cNvCxnSpPr>
          <p:nvPr/>
        </p:nvCxnSpPr>
        <p:spPr>
          <a:xfrm>
            <a:off x="5230467" y="3971927"/>
            <a:ext cx="1109466" cy="471944"/>
          </a:xfrm>
          <a:prstGeom prst="line">
            <a:avLst/>
          </a:prstGeom>
          <a:ln>
            <a:tailEnd type="none"/>
          </a:ln>
          <a:effectLst/>
        </p:spPr>
        <p:style>
          <a:lnRef idx="2">
            <a:schemeClr val="accent1"/>
          </a:lnRef>
          <a:fillRef idx="0">
            <a:schemeClr val="accent1"/>
          </a:fillRef>
          <a:effectRef idx="1">
            <a:schemeClr val="accent1"/>
          </a:effectRef>
          <a:fontRef idx="minor">
            <a:schemeClr val="tx1"/>
          </a:fontRef>
        </p:style>
      </p:cxnSp>
      <p:cxnSp>
        <p:nvCxnSpPr>
          <p:cNvPr id="217" name="Straight Connector 216">
            <a:extLst>
              <a:ext uri="{FF2B5EF4-FFF2-40B4-BE49-F238E27FC236}">
                <a16:creationId xmlns:a16="http://schemas.microsoft.com/office/drawing/2014/main" id="{DF776FEC-CB12-C74E-8801-1388394A2411}"/>
              </a:ext>
            </a:extLst>
          </p:cNvPr>
          <p:cNvCxnSpPr>
            <a:cxnSpLocks/>
            <a:stCxn id="83" idx="3"/>
          </p:cNvCxnSpPr>
          <p:nvPr/>
        </p:nvCxnSpPr>
        <p:spPr>
          <a:xfrm flipV="1">
            <a:off x="5230467" y="3566235"/>
            <a:ext cx="1208714" cy="405692"/>
          </a:xfrm>
          <a:prstGeom prst="line">
            <a:avLst/>
          </a:prstGeom>
          <a:ln>
            <a:tailEnd type="none"/>
          </a:ln>
          <a:effectLst/>
        </p:spPr>
        <p:style>
          <a:lnRef idx="2">
            <a:schemeClr val="accent1"/>
          </a:lnRef>
          <a:fillRef idx="0">
            <a:schemeClr val="accent1"/>
          </a:fillRef>
          <a:effectRef idx="1">
            <a:schemeClr val="accent1"/>
          </a:effectRef>
          <a:fontRef idx="minor">
            <a:schemeClr val="tx1"/>
          </a:fontRef>
        </p:style>
      </p:cxnSp>
      <p:sp>
        <p:nvSpPr>
          <p:cNvPr id="218" name="TextBox 217">
            <a:extLst>
              <a:ext uri="{FF2B5EF4-FFF2-40B4-BE49-F238E27FC236}">
                <a16:creationId xmlns:a16="http://schemas.microsoft.com/office/drawing/2014/main" id="{FD0113B7-8212-474E-BE64-4FECEFC1330E}"/>
              </a:ext>
            </a:extLst>
          </p:cNvPr>
          <p:cNvSpPr txBox="1"/>
          <p:nvPr/>
        </p:nvSpPr>
        <p:spPr>
          <a:xfrm>
            <a:off x="3356844" y="4543430"/>
            <a:ext cx="689612" cy="338554"/>
          </a:xfrm>
          <a:prstGeom prst="rect">
            <a:avLst/>
          </a:prstGeom>
          <a:noFill/>
        </p:spPr>
        <p:txBody>
          <a:bodyPr wrap="none" rtlCol="0">
            <a:spAutoFit/>
          </a:bodyPr>
          <a:lstStyle/>
          <a:p>
            <a:r>
              <a:rPr lang="en-US" sz="1600">
                <a:ea typeface="Arial" charset="0"/>
                <a:cs typeface="Arial" panose="020B0604020202020204" pitchFamily="34" charset="0"/>
              </a:rPr>
              <a:t>Wi-Fi</a:t>
            </a:r>
          </a:p>
        </p:txBody>
      </p:sp>
      <p:sp>
        <p:nvSpPr>
          <p:cNvPr id="220" name="TextBox 219">
            <a:extLst>
              <a:ext uri="{FF2B5EF4-FFF2-40B4-BE49-F238E27FC236}">
                <a16:creationId xmlns:a16="http://schemas.microsoft.com/office/drawing/2014/main" id="{E77EA054-E9D2-464E-9F9D-5841CF233BD4}"/>
              </a:ext>
            </a:extLst>
          </p:cNvPr>
          <p:cNvSpPr txBox="1"/>
          <p:nvPr/>
        </p:nvSpPr>
        <p:spPr>
          <a:xfrm>
            <a:off x="4271644" y="4251571"/>
            <a:ext cx="1130438" cy="584775"/>
          </a:xfrm>
          <a:prstGeom prst="rect">
            <a:avLst/>
          </a:prstGeom>
          <a:noFill/>
        </p:spPr>
        <p:txBody>
          <a:bodyPr wrap="none" rtlCol="0">
            <a:spAutoFit/>
          </a:bodyPr>
          <a:lstStyle/>
          <a:p>
            <a:pPr algn="ctr"/>
            <a:r>
              <a:rPr lang="en-US" sz="1600">
                <a:ea typeface="Arial" charset="0"/>
                <a:cs typeface="Arial" panose="020B0604020202020204" pitchFamily="34" charset="0"/>
              </a:rPr>
              <a:t>SD-WAN/</a:t>
            </a:r>
            <a:br>
              <a:rPr lang="en-US" sz="1600">
                <a:ea typeface="Arial" charset="0"/>
                <a:cs typeface="Arial" panose="020B0604020202020204" pitchFamily="34" charset="0"/>
              </a:rPr>
            </a:br>
            <a:r>
              <a:rPr lang="en-US" sz="1600">
                <a:ea typeface="Arial" charset="0"/>
                <a:cs typeface="Arial" panose="020B0604020202020204" pitchFamily="34" charset="0"/>
              </a:rPr>
              <a:t>Edge</a:t>
            </a:r>
          </a:p>
        </p:txBody>
      </p:sp>
      <p:cxnSp>
        <p:nvCxnSpPr>
          <p:cNvPr id="221" name="Straight Connector 220">
            <a:extLst>
              <a:ext uri="{FF2B5EF4-FFF2-40B4-BE49-F238E27FC236}">
                <a16:creationId xmlns:a16="http://schemas.microsoft.com/office/drawing/2014/main" id="{CA7A47F2-FF99-714E-AF8D-E36409F65E15}"/>
              </a:ext>
            </a:extLst>
          </p:cNvPr>
          <p:cNvCxnSpPr>
            <a:cxnSpLocks/>
          </p:cNvCxnSpPr>
          <p:nvPr/>
        </p:nvCxnSpPr>
        <p:spPr>
          <a:xfrm>
            <a:off x="3905138" y="3119452"/>
            <a:ext cx="2568981" cy="258326"/>
          </a:xfrm>
          <a:prstGeom prst="line">
            <a:avLst/>
          </a:prstGeom>
          <a:ln>
            <a:tailEnd type="none"/>
          </a:ln>
          <a:effectLst/>
        </p:spPr>
        <p:style>
          <a:lnRef idx="2">
            <a:schemeClr val="accent1"/>
          </a:lnRef>
          <a:fillRef idx="0">
            <a:schemeClr val="accent1"/>
          </a:fillRef>
          <a:effectRef idx="1">
            <a:schemeClr val="accent1"/>
          </a:effectRef>
          <a:fontRef idx="minor">
            <a:schemeClr val="tx1"/>
          </a:fontRef>
        </p:style>
      </p:cxnSp>
      <p:pic>
        <p:nvPicPr>
          <p:cNvPr id="235" name="Picture 234">
            <a:extLst>
              <a:ext uri="{FF2B5EF4-FFF2-40B4-BE49-F238E27FC236}">
                <a16:creationId xmlns:a16="http://schemas.microsoft.com/office/drawing/2014/main" id="{CA309587-A519-A248-A39B-0C68F53DFD9D}"/>
              </a:ext>
            </a:extLst>
          </p:cNvPr>
          <p:cNvPicPr>
            <a:picLocks noChangeAspect="1"/>
          </p:cNvPicPr>
          <p:nvPr/>
        </p:nvPicPr>
        <p:blipFill>
          <a:blip r:embed="rId10" cstate="screen">
            <a:lum bright="70000" contrast="-70000"/>
            <a:extLst>
              <a:ext uri="{28A0092B-C50C-407E-A947-70E740481C1C}">
                <a14:useLocalDpi xmlns:a14="http://schemas.microsoft.com/office/drawing/2010/main"/>
              </a:ext>
            </a:extLst>
          </a:blip>
          <a:stretch>
            <a:fillRect/>
          </a:stretch>
        </p:blipFill>
        <p:spPr>
          <a:xfrm>
            <a:off x="9707946" y="3876644"/>
            <a:ext cx="1490732" cy="842929"/>
          </a:xfrm>
          <a:prstGeom prst="rect">
            <a:avLst/>
          </a:prstGeom>
        </p:spPr>
      </p:pic>
      <p:sp>
        <p:nvSpPr>
          <p:cNvPr id="237" name="TextBox 236">
            <a:extLst>
              <a:ext uri="{FF2B5EF4-FFF2-40B4-BE49-F238E27FC236}">
                <a16:creationId xmlns:a16="http://schemas.microsoft.com/office/drawing/2014/main" id="{FD7D1DBA-A72E-824F-AF46-A04C74CB56E9}"/>
              </a:ext>
            </a:extLst>
          </p:cNvPr>
          <p:cNvSpPr txBox="1"/>
          <p:nvPr/>
        </p:nvSpPr>
        <p:spPr>
          <a:xfrm>
            <a:off x="10093333" y="4093404"/>
            <a:ext cx="639599" cy="547842"/>
          </a:xfrm>
          <a:prstGeom prst="rect">
            <a:avLst/>
          </a:prstGeom>
          <a:noFill/>
        </p:spPr>
        <p:txBody>
          <a:bodyPr wrap="none" lIns="0" tIns="0" rIns="0" bIns="0" rtlCol="0">
            <a:spAutoFit/>
          </a:bodyPr>
          <a:lstStyle/>
          <a:p>
            <a:pPr algn="ctr">
              <a:lnSpc>
                <a:spcPct val="117000"/>
              </a:lnSpc>
            </a:pPr>
            <a:r>
              <a:rPr lang="en-US" sz="1600">
                <a:ea typeface="Flexo Medium" charset="0"/>
                <a:cs typeface="Arial" panose="020B0604020202020204" pitchFamily="34" charset="0"/>
              </a:rPr>
              <a:t>Private</a:t>
            </a:r>
          </a:p>
          <a:p>
            <a:pPr algn="ctr">
              <a:lnSpc>
                <a:spcPct val="117000"/>
              </a:lnSpc>
            </a:pPr>
            <a:r>
              <a:rPr lang="en-US" sz="1600">
                <a:ea typeface="Flexo Medium" charset="0"/>
                <a:cs typeface="Arial" panose="020B0604020202020204" pitchFamily="34" charset="0"/>
              </a:rPr>
              <a:t>Cloud</a:t>
            </a:r>
          </a:p>
        </p:txBody>
      </p:sp>
      <p:sp>
        <p:nvSpPr>
          <p:cNvPr id="243" name="TextBox 242">
            <a:extLst>
              <a:ext uri="{FF2B5EF4-FFF2-40B4-BE49-F238E27FC236}">
                <a16:creationId xmlns:a16="http://schemas.microsoft.com/office/drawing/2014/main" id="{98F72789-2FD0-694B-A1D2-E29AE568D6AF}"/>
              </a:ext>
            </a:extLst>
          </p:cNvPr>
          <p:cNvSpPr txBox="1"/>
          <p:nvPr/>
        </p:nvSpPr>
        <p:spPr>
          <a:xfrm>
            <a:off x="4056417" y="3894863"/>
            <a:ext cx="755335" cy="286232"/>
          </a:xfrm>
          <a:prstGeom prst="rect">
            <a:avLst/>
          </a:prstGeom>
          <a:noFill/>
        </p:spPr>
        <p:txBody>
          <a:bodyPr wrap="none" rtlCol="0">
            <a:spAutoFit/>
          </a:bodyPr>
          <a:lstStyle/>
          <a:p>
            <a:pPr algn="ctr"/>
            <a:r>
              <a:rPr lang="en-US" sz="1260">
                <a:ea typeface="Arial" charset="0"/>
                <a:cs typeface="Arial" panose="020B0604020202020204" pitchFamily="34" charset="0"/>
              </a:rPr>
              <a:t>Campus</a:t>
            </a:r>
          </a:p>
        </p:txBody>
      </p:sp>
      <p:sp>
        <p:nvSpPr>
          <p:cNvPr id="246" name="Freeform 245">
            <a:extLst>
              <a:ext uri="{FF2B5EF4-FFF2-40B4-BE49-F238E27FC236}">
                <a16:creationId xmlns:a16="http://schemas.microsoft.com/office/drawing/2014/main" id="{53FD24AB-172B-0A46-A129-AD8DBDB2C96C}"/>
              </a:ext>
            </a:extLst>
          </p:cNvPr>
          <p:cNvSpPr>
            <a:spLocks noChangeArrowheads="1"/>
          </p:cNvSpPr>
          <p:nvPr/>
        </p:nvSpPr>
        <p:spPr bwMode="auto">
          <a:xfrm>
            <a:off x="6705581" y="2635913"/>
            <a:ext cx="1834220" cy="1112505"/>
          </a:xfrm>
          <a:custGeom>
            <a:avLst/>
            <a:gdLst>
              <a:gd name="T0" fmla="*/ 11125 w 13157"/>
              <a:gd name="T1" fmla="*/ 7843 h 7875"/>
              <a:gd name="T2" fmla="*/ 11125 w 13157"/>
              <a:gd name="T3" fmla="*/ 7843 h 7875"/>
              <a:gd name="T4" fmla="*/ 11187 w 13157"/>
              <a:gd name="T5" fmla="*/ 7843 h 7875"/>
              <a:gd name="T6" fmla="*/ 11250 w 13157"/>
              <a:gd name="T7" fmla="*/ 7811 h 7875"/>
              <a:gd name="T8" fmla="*/ 13156 w 13157"/>
              <a:gd name="T9" fmla="*/ 5499 h 7875"/>
              <a:gd name="T10" fmla="*/ 11281 w 13157"/>
              <a:gd name="T11" fmla="*/ 3187 h 7875"/>
              <a:gd name="T12" fmla="*/ 11281 w 13157"/>
              <a:gd name="T13" fmla="*/ 3000 h 7875"/>
              <a:gd name="T14" fmla="*/ 8312 w 13157"/>
              <a:gd name="T15" fmla="*/ 0 h 7875"/>
              <a:gd name="T16" fmla="*/ 6094 w 13157"/>
              <a:gd name="T17" fmla="*/ 969 h 7875"/>
              <a:gd name="T18" fmla="*/ 4501 w 13157"/>
              <a:gd name="T19" fmla="*/ 500 h 7875"/>
              <a:gd name="T20" fmla="*/ 1532 w 13157"/>
              <a:gd name="T21" fmla="*/ 3281 h 7875"/>
              <a:gd name="T22" fmla="*/ 1532 w 13157"/>
              <a:gd name="T23" fmla="*/ 3281 h 7875"/>
              <a:gd name="T24" fmla="*/ 0 w 13157"/>
              <a:gd name="T25" fmla="*/ 5499 h 7875"/>
              <a:gd name="T26" fmla="*/ 2344 w 13157"/>
              <a:gd name="T27" fmla="*/ 7874 h 7875"/>
              <a:gd name="T28" fmla="*/ 2344 w 13157"/>
              <a:gd name="T29" fmla="*/ 7874 h 7875"/>
              <a:gd name="T30" fmla="*/ 10843 w 13157"/>
              <a:gd name="T31" fmla="*/ 7874 h 7875"/>
              <a:gd name="T32" fmla="*/ 10906 w 13157"/>
              <a:gd name="T33" fmla="*/ 7874 h 7875"/>
              <a:gd name="T34" fmla="*/ 10906 w 13157"/>
              <a:gd name="T35" fmla="*/ 7874 h 7875"/>
              <a:gd name="T36" fmla="*/ 11125 w 13157"/>
              <a:gd name="T37" fmla="*/ 7843 h 7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157" h="7875">
                <a:moveTo>
                  <a:pt x="11125" y="7843"/>
                </a:moveTo>
                <a:lnTo>
                  <a:pt x="11125" y="7843"/>
                </a:lnTo>
                <a:cubicBezTo>
                  <a:pt x="11156" y="7843"/>
                  <a:pt x="11156" y="7843"/>
                  <a:pt x="11187" y="7843"/>
                </a:cubicBezTo>
                <a:cubicBezTo>
                  <a:pt x="11218" y="7811"/>
                  <a:pt x="11218" y="7811"/>
                  <a:pt x="11250" y="7811"/>
                </a:cubicBezTo>
                <a:cubicBezTo>
                  <a:pt x="12343" y="7593"/>
                  <a:pt x="13156" y="6655"/>
                  <a:pt x="13156" y="5499"/>
                </a:cubicBezTo>
                <a:cubicBezTo>
                  <a:pt x="13156" y="4374"/>
                  <a:pt x="12343" y="3406"/>
                  <a:pt x="11281" y="3187"/>
                </a:cubicBezTo>
                <a:cubicBezTo>
                  <a:pt x="11281" y="3125"/>
                  <a:pt x="11281" y="3062"/>
                  <a:pt x="11281" y="3000"/>
                </a:cubicBezTo>
                <a:cubicBezTo>
                  <a:pt x="11281" y="1344"/>
                  <a:pt x="9937" y="0"/>
                  <a:pt x="8312" y="0"/>
                </a:cubicBezTo>
                <a:cubicBezTo>
                  <a:pt x="7437" y="0"/>
                  <a:pt x="6656" y="375"/>
                  <a:pt x="6094" y="969"/>
                </a:cubicBezTo>
                <a:cubicBezTo>
                  <a:pt x="5626" y="687"/>
                  <a:pt x="5094" y="500"/>
                  <a:pt x="4501" y="500"/>
                </a:cubicBezTo>
                <a:cubicBezTo>
                  <a:pt x="2938" y="500"/>
                  <a:pt x="1625" y="1719"/>
                  <a:pt x="1532" y="3281"/>
                </a:cubicBezTo>
                <a:lnTo>
                  <a:pt x="1532" y="3281"/>
                </a:lnTo>
                <a:cubicBezTo>
                  <a:pt x="626" y="3625"/>
                  <a:pt x="0" y="4499"/>
                  <a:pt x="0" y="5499"/>
                </a:cubicBezTo>
                <a:cubicBezTo>
                  <a:pt x="0" y="6811"/>
                  <a:pt x="1063" y="7874"/>
                  <a:pt x="2344" y="7874"/>
                </a:cubicBezTo>
                <a:lnTo>
                  <a:pt x="2344" y="7874"/>
                </a:lnTo>
                <a:cubicBezTo>
                  <a:pt x="10843" y="7874"/>
                  <a:pt x="10843" y="7874"/>
                  <a:pt x="10843" y="7874"/>
                </a:cubicBezTo>
                <a:cubicBezTo>
                  <a:pt x="10875" y="7874"/>
                  <a:pt x="10875" y="7874"/>
                  <a:pt x="10906" y="7874"/>
                </a:cubicBezTo>
                <a:lnTo>
                  <a:pt x="10906" y="7874"/>
                </a:lnTo>
                <a:cubicBezTo>
                  <a:pt x="11000" y="7843"/>
                  <a:pt x="11062" y="7843"/>
                  <a:pt x="11125" y="7843"/>
                </a:cubicBezTo>
              </a:path>
            </a:pathLst>
          </a:custGeom>
          <a:solidFill>
            <a:schemeClr val="bg1">
              <a:lumMod val="85000"/>
            </a:schemeClr>
          </a:solidFill>
          <a:ln w="38100">
            <a:solidFill>
              <a:schemeClr val="bg1"/>
            </a:solidFill>
          </a:ln>
          <a:effectLst/>
        </p:spPr>
        <p:txBody>
          <a:bodyPr wrap="none" tIns="172800" anchor="ctr"/>
          <a:lstStyle/>
          <a:p>
            <a:pPr algn="ctr"/>
            <a:endParaRPr lang="en-US" sz="1440">
              <a:solidFill>
                <a:schemeClr val="bg1"/>
              </a:solidFill>
              <a:cs typeface="Arial" panose="020B0604020202020204" pitchFamily="34" charset="0"/>
            </a:endParaRPr>
          </a:p>
        </p:txBody>
      </p:sp>
      <p:sp>
        <p:nvSpPr>
          <p:cNvPr id="255" name="TextBox 254">
            <a:extLst>
              <a:ext uri="{FF2B5EF4-FFF2-40B4-BE49-F238E27FC236}">
                <a16:creationId xmlns:a16="http://schemas.microsoft.com/office/drawing/2014/main" id="{1A856F1A-3AFE-6C49-AFEA-6A1F14650847}"/>
              </a:ext>
            </a:extLst>
          </p:cNvPr>
          <p:cNvSpPr txBox="1"/>
          <p:nvPr/>
        </p:nvSpPr>
        <p:spPr>
          <a:xfrm>
            <a:off x="7183898" y="3158682"/>
            <a:ext cx="816249" cy="338554"/>
          </a:xfrm>
          <a:prstGeom prst="rect">
            <a:avLst/>
          </a:prstGeom>
          <a:noFill/>
        </p:spPr>
        <p:txBody>
          <a:bodyPr wrap="none" rtlCol="0">
            <a:spAutoFit/>
          </a:bodyPr>
          <a:lstStyle/>
          <a:p>
            <a:pPr algn="ctr"/>
            <a:r>
              <a:rPr lang="en-US" sz="1600">
                <a:ea typeface="Arial" charset="0"/>
                <a:cs typeface="Arial" panose="020B0604020202020204" pitchFamily="34" charset="0"/>
              </a:rPr>
              <a:t>4G/5G</a:t>
            </a:r>
          </a:p>
        </p:txBody>
      </p:sp>
      <p:cxnSp>
        <p:nvCxnSpPr>
          <p:cNvPr id="256" name="Straight Connector 255">
            <a:extLst>
              <a:ext uri="{FF2B5EF4-FFF2-40B4-BE49-F238E27FC236}">
                <a16:creationId xmlns:a16="http://schemas.microsoft.com/office/drawing/2014/main" id="{8ECC2015-6D59-5E4E-9C9B-B8B7186B022F}"/>
              </a:ext>
            </a:extLst>
          </p:cNvPr>
          <p:cNvCxnSpPr>
            <a:cxnSpLocks/>
          </p:cNvCxnSpPr>
          <p:nvPr/>
        </p:nvCxnSpPr>
        <p:spPr>
          <a:xfrm flipV="1">
            <a:off x="8808909" y="3029845"/>
            <a:ext cx="586595" cy="287762"/>
          </a:xfrm>
          <a:prstGeom prst="line">
            <a:avLst/>
          </a:prstGeom>
          <a:ln>
            <a:tailEnd type="none"/>
          </a:ln>
          <a:effectLst/>
        </p:spPr>
        <p:style>
          <a:lnRef idx="2">
            <a:schemeClr val="accent1"/>
          </a:lnRef>
          <a:fillRef idx="0">
            <a:schemeClr val="accent1"/>
          </a:fillRef>
          <a:effectRef idx="1">
            <a:schemeClr val="accent1"/>
          </a:effectRef>
          <a:fontRef idx="minor">
            <a:schemeClr val="tx1"/>
          </a:fontRef>
        </p:style>
      </p:cxnSp>
      <p:cxnSp>
        <p:nvCxnSpPr>
          <p:cNvPr id="257" name="Straight Connector 256">
            <a:extLst>
              <a:ext uri="{FF2B5EF4-FFF2-40B4-BE49-F238E27FC236}">
                <a16:creationId xmlns:a16="http://schemas.microsoft.com/office/drawing/2014/main" id="{AB617C33-3307-DC46-85A5-04DAF0C17670}"/>
              </a:ext>
            </a:extLst>
          </p:cNvPr>
          <p:cNvCxnSpPr>
            <a:cxnSpLocks/>
          </p:cNvCxnSpPr>
          <p:nvPr/>
        </p:nvCxnSpPr>
        <p:spPr>
          <a:xfrm flipH="1" flipV="1">
            <a:off x="8810832" y="3541717"/>
            <a:ext cx="1014382" cy="369179"/>
          </a:xfrm>
          <a:prstGeom prst="line">
            <a:avLst/>
          </a:prstGeom>
          <a:ln>
            <a:tailEnd type="none"/>
          </a:ln>
          <a:effectLst/>
        </p:spPr>
        <p:style>
          <a:lnRef idx="2">
            <a:schemeClr val="accent1"/>
          </a:lnRef>
          <a:fillRef idx="0">
            <a:schemeClr val="accent1"/>
          </a:fillRef>
          <a:effectRef idx="1">
            <a:schemeClr val="accent1"/>
          </a:effectRef>
          <a:fontRef idx="minor">
            <a:schemeClr val="tx1"/>
          </a:fontRef>
        </p:style>
      </p:cxnSp>
      <p:pic>
        <p:nvPicPr>
          <p:cNvPr id="262" name="Picture 261">
            <a:extLst>
              <a:ext uri="{FF2B5EF4-FFF2-40B4-BE49-F238E27FC236}">
                <a16:creationId xmlns:a16="http://schemas.microsoft.com/office/drawing/2014/main" id="{DE808241-46F0-4B48-9D65-60F118FDE121}"/>
              </a:ext>
            </a:extLst>
          </p:cNvPr>
          <p:cNvPicPr>
            <a:picLocks noChangeAspect="1"/>
          </p:cNvPicPr>
          <p:nvPr/>
        </p:nvPicPr>
        <p:blipFill>
          <a:blip r:embed="rId11" cstate="screen">
            <a:lum bright="70000" contrast="-70000"/>
            <a:extLst>
              <a:ext uri="{28A0092B-C50C-407E-A947-70E740481C1C}">
                <a14:useLocalDpi xmlns:a14="http://schemas.microsoft.com/office/drawing/2010/main"/>
              </a:ext>
            </a:extLst>
          </a:blip>
          <a:stretch>
            <a:fillRect/>
          </a:stretch>
        </p:blipFill>
        <p:spPr>
          <a:xfrm>
            <a:off x="5569234" y="4028965"/>
            <a:ext cx="651234" cy="368238"/>
          </a:xfrm>
          <a:prstGeom prst="rect">
            <a:avLst/>
          </a:prstGeom>
        </p:spPr>
      </p:pic>
      <p:cxnSp>
        <p:nvCxnSpPr>
          <p:cNvPr id="263" name="Straight Connector 262">
            <a:extLst>
              <a:ext uri="{FF2B5EF4-FFF2-40B4-BE49-F238E27FC236}">
                <a16:creationId xmlns:a16="http://schemas.microsoft.com/office/drawing/2014/main" id="{BC7943BB-D3DE-1549-A3AD-8CB6FB35CC4B}"/>
              </a:ext>
            </a:extLst>
          </p:cNvPr>
          <p:cNvCxnSpPr>
            <a:cxnSpLocks/>
          </p:cNvCxnSpPr>
          <p:nvPr/>
        </p:nvCxnSpPr>
        <p:spPr>
          <a:xfrm flipV="1">
            <a:off x="8892423" y="3910896"/>
            <a:ext cx="932791" cy="532976"/>
          </a:xfrm>
          <a:prstGeom prst="line">
            <a:avLst/>
          </a:prstGeom>
          <a:ln>
            <a:tailEnd type="none"/>
          </a:ln>
          <a:effectLst/>
        </p:spPr>
        <p:style>
          <a:lnRef idx="2">
            <a:schemeClr val="accent1"/>
          </a:lnRef>
          <a:fillRef idx="0">
            <a:schemeClr val="accent1"/>
          </a:fillRef>
          <a:effectRef idx="1">
            <a:schemeClr val="accent1"/>
          </a:effectRef>
          <a:fontRef idx="minor">
            <a:schemeClr val="tx1"/>
          </a:fontRef>
        </p:style>
      </p:cxnSp>
      <p:pic>
        <p:nvPicPr>
          <p:cNvPr id="266" name="Picture 265">
            <a:extLst>
              <a:ext uri="{FF2B5EF4-FFF2-40B4-BE49-F238E27FC236}">
                <a16:creationId xmlns:a16="http://schemas.microsoft.com/office/drawing/2014/main" id="{C36EAF20-E679-C641-AC1F-7D0FAED74ECD}"/>
              </a:ext>
            </a:extLst>
          </p:cNvPr>
          <p:cNvPicPr>
            <a:picLocks noChangeAspect="1"/>
          </p:cNvPicPr>
          <p:nvPr/>
        </p:nvPicPr>
        <p:blipFill>
          <a:blip r:embed="rId11" cstate="screen">
            <a:lum bright="70000" contrast="-70000"/>
            <a:extLst>
              <a:ext uri="{28A0092B-C50C-407E-A947-70E740481C1C}">
                <a14:useLocalDpi xmlns:a14="http://schemas.microsoft.com/office/drawing/2010/main"/>
              </a:ext>
            </a:extLst>
          </a:blip>
          <a:stretch>
            <a:fillRect/>
          </a:stretch>
        </p:blipFill>
        <p:spPr>
          <a:xfrm>
            <a:off x="8958851" y="4028965"/>
            <a:ext cx="651234" cy="368238"/>
          </a:xfrm>
          <a:prstGeom prst="rect">
            <a:avLst/>
          </a:prstGeom>
        </p:spPr>
      </p:pic>
      <p:pic>
        <p:nvPicPr>
          <p:cNvPr id="268" name="Picture 267">
            <a:extLst>
              <a:ext uri="{FF2B5EF4-FFF2-40B4-BE49-F238E27FC236}">
                <a16:creationId xmlns:a16="http://schemas.microsoft.com/office/drawing/2014/main" id="{F0511A0B-313B-4B4A-B90B-063915237BC2}"/>
              </a:ext>
            </a:extLst>
          </p:cNvPr>
          <p:cNvPicPr>
            <a:picLocks noChangeAspect="1"/>
          </p:cNvPicPr>
          <p:nvPr/>
        </p:nvPicPr>
        <p:blipFill>
          <a:blip r:embed="rId10" cstate="screen">
            <a:lum bright="70000" contrast="-70000"/>
            <a:extLst>
              <a:ext uri="{28A0092B-C50C-407E-A947-70E740481C1C}">
                <a14:useLocalDpi xmlns:a14="http://schemas.microsoft.com/office/drawing/2010/main"/>
              </a:ext>
            </a:extLst>
          </a:blip>
          <a:stretch>
            <a:fillRect/>
          </a:stretch>
        </p:blipFill>
        <p:spPr>
          <a:xfrm>
            <a:off x="9707946" y="2268748"/>
            <a:ext cx="1490732" cy="842929"/>
          </a:xfrm>
          <a:prstGeom prst="rect">
            <a:avLst/>
          </a:prstGeom>
        </p:spPr>
      </p:pic>
      <p:sp>
        <p:nvSpPr>
          <p:cNvPr id="270" name="TextBox 269">
            <a:extLst>
              <a:ext uri="{FF2B5EF4-FFF2-40B4-BE49-F238E27FC236}">
                <a16:creationId xmlns:a16="http://schemas.microsoft.com/office/drawing/2014/main" id="{E3EE9E54-00EA-C34B-B474-FC059BB1D0E8}"/>
              </a:ext>
            </a:extLst>
          </p:cNvPr>
          <p:cNvSpPr txBox="1"/>
          <p:nvPr/>
        </p:nvSpPr>
        <p:spPr>
          <a:xfrm>
            <a:off x="10139019" y="2485508"/>
            <a:ext cx="548228" cy="547842"/>
          </a:xfrm>
          <a:prstGeom prst="rect">
            <a:avLst/>
          </a:prstGeom>
          <a:noFill/>
        </p:spPr>
        <p:txBody>
          <a:bodyPr wrap="none" lIns="0" tIns="0" rIns="0" bIns="0" rtlCol="0">
            <a:spAutoFit/>
          </a:bodyPr>
          <a:lstStyle/>
          <a:p>
            <a:pPr algn="ctr">
              <a:lnSpc>
                <a:spcPct val="117000"/>
              </a:lnSpc>
            </a:pPr>
            <a:r>
              <a:rPr lang="en-US" sz="1600">
                <a:ea typeface="Flexo Medium" charset="0"/>
                <a:cs typeface="Arial" panose="020B0604020202020204" pitchFamily="34" charset="0"/>
              </a:rPr>
              <a:t>Public</a:t>
            </a:r>
          </a:p>
          <a:p>
            <a:pPr algn="ctr">
              <a:lnSpc>
                <a:spcPct val="117000"/>
              </a:lnSpc>
            </a:pPr>
            <a:r>
              <a:rPr lang="en-US" sz="1600">
                <a:ea typeface="Flexo Medium" charset="0"/>
                <a:cs typeface="Arial" panose="020B0604020202020204" pitchFamily="34" charset="0"/>
              </a:rPr>
              <a:t>Cloud</a:t>
            </a:r>
          </a:p>
        </p:txBody>
      </p:sp>
      <p:sp>
        <p:nvSpPr>
          <p:cNvPr id="272" name="TextBox 271">
            <a:extLst>
              <a:ext uri="{FF2B5EF4-FFF2-40B4-BE49-F238E27FC236}">
                <a16:creationId xmlns:a16="http://schemas.microsoft.com/office/drawing/2014/main" id="{1E02362F-A8DF-CA4E-92FD-9125862D25D7}"/>
              </a:ext>
            </a:extLst>
          </p:cNvPr>
          <p:cNvSpPr txBox="1"/>
          <p:nvPr/>
        </p:nvSpPr>
        <p:spPr>
          <a:xfrm>
            <a:off x="5593253" y="4133872"/>
            <a:ext cx="636713" cy="258532"/>
          </a:xfrm>
          <a:prstGeom prst="rect">
            <a:avLst/>
          </a:prstGeom>
          <a:noFill/>
        </p:spPr>
        <p:txBody>
          <a:bodyPr wrap="none" rtlCol="0">
            <a:spAutoFit/>
          </a:bodyPr>
          <a:lstStyle/>
          <a:p>
            <a:pPr algn="ctr"/>
            <a:r>
              <a:rPr lang="en-US" sz="1080">
                <a:ea typeface="Arial" charset="0"/>
                <a:cs typeface="Arial" panose="020B0604020202020204" pitchFamily="34" charset="0"/>
              </a:rPr>
              <a:t>Partner</a:t>
            </a:r>
          </a:p>
        </p:txBody>
      </p:sp>
      <p:sp>
        <p:nvSpPr>
          <p:cNvPr id="273" name="TextBox 272">
            <a:extLst>
              <a:ext uri="{FF2B5EF4-FFF2-40B4-BE49-F238E27FC236}">
                <a16:creationId xmlns:a16="http://schemas.microsoft.com/office/drawing/2014/main" id="{E285D136-DB4C-C140-BA09-53930E1E5517}"/>
              </a:ext>
            </a:extLst>
          </p:cNvPr>
          <p:cNvSpPr txBox="1"/>
          <p:nvPr/>
        </p:nvSpPr>
        <p:spPr>
          <a:xfrm>
            <a:off x="8982870" y="4133872"/>
            <a:ext cx="636713" cy="258532"/>
          </a:xfrm>
          <a:prstGeom prst="rect">
            <a:avLst/>
          </a:prstGeom>
          <a:noFill/>
        </p:spPr>
        <p:txBody>
          <a:bodyPr wrap="none" rtlCol="0">
            <a:spAutoFit/>
          </a:bodyPr>
          <a:lstStyle/>
          <a:p>
            <a:pPr algn="ctr"/>
            <a:r>
              <a:rPr lang="en-US" sz="1080">
                <a:ea typeface="Arial" charset="0"/>
                <a:cs typeface="Arial" panose="020B0604020202020204" pitchFamily="34" charset="0"/>
              </a:rPr>
              <a:t>Partner</a:t>
            </a:r>
          </a:p>
        </p:txBody>
      </p:sp>
      <p:pic>
        <p:nvPicPr>
          <p:cNvPr id="81" name="Graphic 80">
            <a:extLst>
              <a:ext uri="{FF2B5EF4-FFF2-40B4-BE49-F238E27FC236}">
                <a16:creationId xmlns:a16="http://schemas.microsoft.com/office/drawing/2014/main" id="{EC216ECB-7A34-E546-831D-7BB79F084C6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567562" y="2750044"/>
            <a:ext cx="247650" cy="600075"/>
          </a:xfrm>
          <a:prstGeom prst="rect">
            <a:avLst/>
          </a:prstGeom>
        </p:spPr>
      </p:pic>
      <p:pic>
        <p:nvPicPr>
          <p:cNvPr id="82" name="Graphic 81">
            <a:extLst>
              <a:ext uri="{FF2B5EF4-FFF2-40B4-BE49-F238E27FC236}">
                <a16:creationId xmlns:a16="http://schemas.microsoft.com/office/drawing/2014/main" id="{CF8E5E88-7A61-5542-89CC-243C065FF8A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0800000">
            <a:off x="3477637" y="3907419"/>
            <a:ext cx="427501" cy="629377"/>
          </a:xfrm>
          <a:prstGeom prst="rect">
            <a:avLst/>
          </a:prstGeom>
        </p:spPr>
      </p:pic>
      <p:pic>
        <p:nvPicPr>
          <p:cNvPr id="83" name="Graphic 82">
            <a:extLst>
              <a:ext uri="{FF2B5EF4-FFF2-40B4-BE49-F238E27FC236}">
                <a16:creationId xmlns:a16="http://schemas.microsoft.com/office/drawing/2014/main" id="{676BED42-ED69-2A4B-88A5-351D1A390AD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830417" y="3775723"/>
            <a:ext cx="400050" cy="392408"/>
          </a:xfrm>
          <a:prstGeom prst="rect">
            <a:avLst/>
          </a:prstGeom>
        </p:spPr>
      </p:pic>
      <p:pic>
        <p:nvPicPr>
          <p:cNvPr id="84" name="Graphic 83">
            <a:extLst>
              <a:ext uri="{FF2B5EF4-FFF2-40B4-BE49-F238E27FC236}">
                <a16:creationId xmlns:a16="http://schemas.microsoft.com/office/drawing/2014/main" id="{D126D472-9A48-EB4E-A033-5B04180AEF9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432950" y="3288208"/>
            <a:ext cx="400050" cy="392408"/>
          </a:xfrm>
          <a:prstGeom prst="rect">
            <a:avLst/>
          </a:prstGeom>
        </p:spPr>
      </p:pic>
      <p:pic>
        <p:nvPicPr>
          <p:cNvPr id="86" name="Graphic 85">
            <a:extLst>
              <a:ext uri="{FF2B5EF4-FFF2-40B4-BE49-F238E27FC236}">
                <a16:creationId xmlns:a16="http://schemas.microsoft.com/office/drawing/2014/main" id="{8736995B-88E5-7F4B-94EE-6CA34CC006D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328832" y="4258102"/>
            <a:ext cx="400050" cy="392408"/>
          </a:xfrm>
          <a:prstGeom prst="rect">
            <a:avLst/>
          </a:prstGeom>
        </p:spPr>
      </p:pic>
      <p:pic>
        <p:nvPicPr>
          <p:cNvPr id="87" name="Graphic 86">
            <a:extLst>
              <a:ext uri="{FF2B5EF4-FFF2-40B4-BE49-F238E27FC236}">
                <a16:creationId xmlns:a16="http://schemas.microsoft.com/office/drawing/2014/main" id="{4BA1C63B-5842-814F-A65A-7D7D0600F42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447427" y="3230650"/>
            <a:ext cx="400050" cy="392408"/>
          </a:xfrm>
          <a:prstGeom prst="rect">
            <a:avLst/>
          </a:prstGeom>
        </p:spPr>
      </p:pic>
      <p:pic>
        <p:nvPicPr>
          <p:cNvPr id="89" name="Graphic 88">
            <a:extLst>
              <a:ext uri="{FF2B5EF4-FFF2-40B4-BE49-F238E27FC236}">
                <a16:creationId xmlns:a16="http://schemas.microsoft.com/office/drawing/2014/main" id="{FC10EBF9-0E76-9946-819C-1ECE2EE2631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499705" y="4247667"/>
            <a:ext cx="400050" cy="392408"/>
          </a:xfrm>
          <a:prstGeom prst="rect">
            <a:avLst/>
          </a:prstGeom>
        </p:spPr>
      </p:pic>
      <p:pic>
        <p:nvPicPr>
          <p:cNvPr id="90" name="Graphic 89">
            <a:extLst>
              <a:ext uri="{FF2B5EF4-FFF2-40B4-BE49-F238E27FC236}">
                <a16:creationId xmlns:a16="http://schemas.microsoft.com/office/drawing/2014/main" id="{7CDD5420-C40A-FC45-A24D-C593CC6E01C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821279" y="3740276"/>
            <a:ext cx="400050" cy="392408"/>
          </a:xfrm>
          <a:prstGeom prst="rect">
            <a:avLst/>
          </a:prstGeom>
        </p:spPr>
      </p:pic>
      <p:pic>
        <p:nvPicPr>
          <p:cNvPr id="91" name="Graphic 90">
            <a:extLst>
              <a:ext uri="{FF2B5EF4-FFF2-40B4-BE49-F238E27FC236}">
                <a16:creationId xmlns:a16="http://schemas.microsoft.com/office/drawing/2014/main" id="{DDA08E44-890C-C141-8539-2580F0CDFC0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361174" y="2720412"/>
            <a:ext cx="400050" cy="392408"/>
          </a:xfrm>
          <a:prstGeom prst="rect">
            <a:avLst/>
          </a:prstGeom>
        </p:spPr>
      </p:pic>
      <p:pic>
        <p:nvPicPr>
          <p:cNvPr id="110" name="Graphic 109">
            <a:extLst>
              <a:ext uri="{FF2B5EF4-FFF2-40B4-BE49-F238E27FC236}">
                <a16:creationId xmlns:a16="http://schemas.microsoft.com/office/drawing/2014/main" id="{D7E2E36C-D0DA-3E43-90E7-8CDEB3E26AA1}"/>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1198678" y="2557865"/>
            <a:ext cx="254534" cy="512555"/>
          </a:xfrm>
          <a:prstGeom prst="rect">
            <a:avLst/>
          </a:prstGeom>
        </p:spPr>
      </p:pic>
      <p:pic>
        <p:nvPicPr>
          <p:cNvPr id="112" name="Graphic 111">
            <a:extLst>
              <a:ext uri="{FF2B5EF4-FFF2-40B4-BE49-F238E27FC236}">
                <a16:creationId xmlns:a16="http://schemas.microsoft.com/office/drawing/2014/main" id="{4E5592FD-C767-DF48-9D35-FC1D3F4B7836}"/>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11498280" y="2830541"/>
            <a:ext cx="229671" cy="239879"/>
          </a:xfrm>
          <a:prstGeom prst="rect">
            <a:avLst/>
          </a:prstGeom>
        </p:spPr>
      </p:pic>
      <p:pic>
        <p:nvPicPr>
          <p:cNvPr id="113" name="Graphic 112">
            <a:extLst>
              <a:ext uri="{FF2B5EF4-FFF2-40B4-BE49-F238E27FC236}">
                <a16:creationId xmlns:a16="http://schemas.microsoft.com/office/drawing/2014/main" id="{BF044315-EAB9-0641-8E77-4E0A8BFC68BF}"/>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1185764" y="4207933"/>
            <a:ext cx="254534" cy="512555"/>
          </a:xfrm>
          <a:prstGeom prst="rect">
            <a:avLst/>
          </a:prstGeom>
        </p:spPr>
      </p:pic>
      <p:pic>
        <p:nvPicPr>
          <p:cNvPr id="114" name="Graphic 113">
            <a:extLst>
              <a:ext uri="{FF2B5EF4-FFF2-40B4-BE49-F238E27FC236}">
                <a16:creationId xmlns:a16="http://schemas.microsoft.com/office/drawing/2014/main" id="{5F4B43EB-F806-E54D-B026-3C550FD6FB26}"/>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11485366" y="4480609"/>
            <a:ext cx="229671" cy="239879"/>
          </a:xfrm>
          <a:prstGeom prst="rect">
            <a:avLst/>
          </a:prstGeom>
        </p:spPr>
      </p:pic>
      <p:sp>
        <p:nvSpPr>
          <p:cNvPr id="68" name="TextBox 67">
            <a:extLst>
              <a:ext uri="{FF2B5EF4-FFF2-40B4-BE49-F238E27FC236}">
                <a16:creationId xmlns:a16="http://schemas.microsoft.com/office/drawing/2014/main" id="{9002AACE-CB6B-E141-84B4-637104E05EC7}"/>
              </a:ext>
            </a:extLst>
          </p:cNvPr>
          <p:cNvSpPr txBox="1"/>
          <p:nvPr/>
        </p:nvSpPr>
        <p:spPr>
          <a:xfrm>
            <a:off x="3433752" y="3333177"/>
            <a:ext cx="453970" cy="338554"/>
          </a:xfrm>
          <a:prstGeom prst="rect">
            <a:avLst/>
          </a:prstGeom>
          <a:noFill/>
        </p:spPr>
        <p:txBody>
          <a:bodyPr wrap="none" rtlCol="0">
            <a:spAutoFit/>
          </a:bodyPr>
          <a:lstStyle/>
          <a:p>
            <a:r>
              <a:rPr lang="en-US" sz="1600">
                <a:ea typeface="Arial" charset="0"/>
                <a:cs typeface="Arial" panose="020B0604020202020204" pitchFamily="34" charset="0"/>
              </a:rPr>
              <a:t>5G</a:t>
            </a:r>
          </a:p>
        </p:txBody>
      </p:sp>
      <p:pic>
        <p:nvPicPr>
          <p:cNvPr id="70" name="Picture 69">
            <a:extLst>
              <a:ext uri="{FF2B5EF4-FFF2-40B4-BE49-F238E27FC236}">
                <a16:creationId xmlns:a16="http://schemas.microsoft.com/office/drawing/2014/main" id="{A0CD5B2A-0829-434B-A8A2-06757E6D0364}"/>
              </a:ext>
            </a:extLst>
          </p:cNvPr>
          <p:cNvPicPr>
            <a:picLocks noChangeAspect="1"/>
          </p:cNvPicPr>
          <p:nvPr/>
        </p:nvPicPr>
        <p:blipFill>
          <a:blip r:embed="rId10" cstate="screen">
            <a:lum bright="70000" contrast="-70000"/>
            <a:extLst>
              <a:ext uri="{28A0092B-C50C-407E-A947-70E740481C1C}">
                <a14:useLocalDpi xmlns:a14="http://schemas.microsoft.com/office/drawing/2010/main"/>
              </a:ext>
            </a:extLst>
          </a:blip>
          <a:stretch>
            <a:fillRect/>
          </a:stretch>
        </p:blipFill>
        <p:spPr>
          <a:xfrm>
            <a:off x="6679521" y="3652411"/>
            <a:ext cx="1834220" cy="1037153"/>
          </a:xfrm>
          <a:prstGeom prst="rect">
            <a:avLst/>
          </a:prstGeom>
        </p:spPr>
      </p:pic>
      <p:sp>
        <p:nvSpPr>
          <p:cNvPr id="71" name="TextBox 70">
            <a:extLst>
              <a:ext uri="{FF2B5EF4-FFF2-40B4-BE49-F238E27FC236}">
                <a16:creationId xmlns:a16="http://schemas.microsoft.com/office/drawing/2014/main" id="{4F9F4BAD-B9FB-5947-9D08-B1F881F69AC0}"/>
              </a:ext>
            </a:extLst>
          </p:cNvPr>
          <p:cNvSpPr txBox="1"/>
          <p:nvPr/>
        </p:nvSpPr>
        <p:spPr>
          <a:xfrm>
            <a:off x="7073291" y="3990965"/>
            <a:ext cx="1037465" cy="584775"/>
          </a:xfrm>
          <a:prstGeom prst="rect">
            <a:avLst/>
          </a:prstGeom>
          <a:noFill/>
        </p:spPr>
        <p:txBody>
          <a:bodyPr wrap="none" rtlCol="0">
            <a:spAutoFit/>
          </a:bodyPr>
          <a:lstStyle/>
          <a:p>
            <a:pPr algn="ctr"/>
            <a:r>
              <a:rPr lang="en-US" sz="1600">
                <a:ea typeface="Arial" charset="0"/>
                <a:cs typeface="Arial" panose="020B0604020202020204" pitchFamily="34" charset="0"/>
              </a:rPr>
              <a:t>Internet/</a:t>
            </a:r>
          </a:p>
          <a:p>
            <a:pPr algn="ctr"/>
            <a:r>
              <a:rPr lang="en-US" sz="1600">
                <a:ea typeface="Arial" charset="0"/>
                <a:cs typeface="Arial" panose="020B0604020202020204" pitchFamily="34" charset="0"/>
              </a:rPr>
              <a:t>SD-WAN</a:t>
            </a:r>
          </a:p>
        </p:txBody>
      </p:sp>
      <p:grpSp>
        <p:nvGrpSpPr>
          <p:cNvPr id="57" name="Group 56">
            <a:extLst>
              <a:ext uri="{FF2B5EF4-FFF2-40B4-BE49-F238E27FC236}">
                <a16:creationId xmlns:a16="http://schemas.microsoft.com/office/drawing/2014/main" id="{369B640D-B00D-C74A-95D9-9A70689188FF}"/>
              </a:ext>
            </a:extLst>
          </p:cNvPr>
          <p:cNvGrpSpPr/>
          <p:nvPr/>
        </p:nvGrpSpPr>
        <p:grpSpPr>
          <a:xfrm>
            <a:off x="2501168" y="2758378"/>
            <a:ext cx="8568615" cy="1702362"/>
            <a:chOff x="2100404" y="1928388"/>
            <a:chExt cx="7140512" cy="1418635"/>
          </a:xfrm>
        </p:grpSpPr>
        <p:sp>
          <p:nvSpPr>
            <p:cNvPr id="58" name="Freeform 57">
              <a:extLst>
                <a:ext uri="{FF2B5EF4-FFF2-40B4-BE49-F238E27FC236}">
                  <a16:creationId xmlns:a16="http://schemas.microsoft.com/office/drawing/2014/main" id="{41A9A41B-4C81-C740-86AC-88EFAFC68156}"/>
                </a:ext>
              </a:extLst>
            </p:cNvPr>
            <p:cNvSpPr/>
            <p:nvPr/>
          </p:nvSpPr>
          <p:spPr>
            <a:xfrm>
              <a:off x="2100404" y="1928388"/>
              <a:ext cx="6979482" cy="896293"/>
            </a:xfrm>
            <a:custGeom>
              <a:avLst/>
              <a:gdLst>
                <a:gd name="connsiteX0" fmla="*/ 0 w 6880634"/>
                <a:gd name="connsiteY0" fmla="*/ 896293 h 896293"/>
                <a:gd name="connsiteX1" fmla="*/ 2453489 w 6880634"/>
                <a:gd name="connsiteY1" fmla="*/ 896293 h 896293"/>
                <a:gd name="connsiteX2" fmla="*/ 3304515 w 6880634"/>
                <a:gd name="connsiteY2" fmla="*/ 579422 h 896293"/>
                <a:gd name="connsiteX3" fmla="*/ 5251010 w 6880634"/>
                <a:gd name="connsiteY3" fmla="*/ 579422 h 896293"/>
                <a:gd name="connsiteX4" fmla="*/ 5251010 w 6880634"/>
                <a:gd name="connsiteY4" fmla="*/ 706170 h 896293"/>
                <a:gd name="connsiteX5" fmla="*/ 5776111 w 6880634"/>
                <a:gd name="connsiteY5" fmla="*/ 0 h 896293"/>
                <a:gd name="connsiteX6" fmla="*/ 6880634 w 6880634"/>
                <a:gd name="connsiteY6" fmla="*/ 0 h 896293"/>
                <a:gd name="connsiteX0" fmla="*/ 0 w 6880634"/>
                <a:gd name="connsiteY0" fmla="*/ 896293 h 896293"/>
                <a:gd name="connsiteX1" fmla="*/ 2453489 w 6880634"/>
                <a:gd name="connsiteY1" fmla="*/ 896293 h 896293"/>
                <a:gd name="connsiteX2" fmla="*/ 3304515 w 6880634"/>
                <a:gd name="connsiteY2" fmla="*/ 579422 h 896293"/>
                <a:gd name="connsiteX3" fmla="*/ 5251010 w 6880634"/>
                <a:gd name="connsiteY3" fmla="*/ 579422 h 896293"/>
                <a:gd name="connsiteX4" fmla="*/ 5776111 w 6880634"/>
                <a:gd name="connsiteY4" fmla="*/ 0 h 896293"/>
                <a:gd name="connsiteX5" fmla="*/ 6880634 w 6880634"/>
                <a:gd name="connsiteY5" fmla="*/ 0 h 89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0634" h="896293">
                  <a:moveTo>
                    <a:pt x="0" y="896293"/>
                  </a:moveTo>
                  <a:lnTo>
                    <a:pt x="2453489" y="896293"/>
                  </a:lnTo>
                  <a:lnTo>
                    <a:pt x="3304515" y="579422"/>
                  </a:lnTo>
                  <a:lnTo>
                    <a:pt x="5251010" y="579422"/>
                  </a:lnTo>
                  <a:lnTo>
                    <a:pt x="5776111" y="0"/>
                  </a:lnTo>
                  <a:lnTo>
                    <a:pt x="6880634" y="0"/>
                  </a:lnTo>
                </a:path>
              </a:pathLst>
            </a:custGeom>
            <a:noFill/>
            <a:ln w="82550">
              <a:solidFill>
                <a:srgbClr val="FF6C36">
                  <a:alpha val="67000"/>
                </a:srgbClr>
              </a:solidFill>
              <a:headEnd type="arrow" w="med" len="med"/>
              <a:tailEnd type="arrow" w="med" len="med"/>
            </a:ln>
            <a:effectLst/>
          </p:spPr>
          <p:style>
            <a:lnRef idx="1">
              <a:schemeClr val="accent1"/>
            </a:lnRef>
            <a:fillRef idx="1001">
              <a:schemeClr val="l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160">
                <a:cs typeface="Arial" panose="020B0604020202020204" pitchFamily="34" charset="0"/>
              </a:endParaRPr>
            </a:p>
          </p:txBody>
        </p:sp>
        <p:cxnSp>
          <p:nvCxnSpPr>
            <p:cNvPr id="59" name="Straight Arrow Connector 58">
              <a:extLst>
                <a:ext uri="{FF2B5EF4-FFF2-40B4-BE49-F238E27FC236}">
                  <a16:creationId xmlns:a16="http://schemas.microsoft.com/office/drawing/2014/main" id="{2F91C4F7-5404-DC4E-A404-BCAA50983968}"/>
                </a:ext>
              </a:extLst>
            </p:cNvPr>
            <p:cNvCxnSpPr>
              <a:cxnSpLocks/>
            </p:cNvCxnSpPr>
            <p:nvPr/>
          </p:nvCxnSpPr>
          <p:spPr>
            <a:xfrm flipH="1" flipV="1">
              <a:off x="4831759" y="2840778"/>
              <a:ext cx="4409157" cy="337380"/>
            </a:xfrm>
            <a:prstGeom prst="straightConnector1">
              <a:avLst/>
            </a:prstGeom>
            <a:noFill/>
            <a:ln w="82550">
              <a:solidFill>
                <a:srgbClr val="FF6C36">
                  <a:alpha val="67000"/>
                </a:srgbClr>
              </a:solidFill>
              <a:headEnd type="arrow" w="med" len="med"/>
              <a:tailEnd type="arrow" w="med" len="med"/>
            </a:ln>
            <a:effectLst/>
          </p:spPr>
          <p:style>
            <a:lnRef idx="1">
              <a:schemeClr val="accent1"/>
            </a:lnRef>
            <a:fillRef idx="1001">
              <a:schemeClr val="lt1"/>
            </a:fillRef>
            <a:effectRef idx="2">
              <a:schemeClr val="accent1"/>
            </a:effectRef>
            <a:fontRef idx="minor">
              <a:schemeClr val="lt1"/>
            </a:fontRef>
          </p:style>
        </p:cxnSp>
        <p:cxnSp>
          <p:nvCxnSpPr>
            <p:cNvPr id="131" name="Straight Arrow Connector 130">
              <a:extLst>
                <a:ext uri="{FF2B5EF4-FFF2-40B4-BE49-F238E27FC236}">
                  <a16:creationId xmlns:a16="http://schemas.microsoft.com/office/drawing/2014/main" id="{F2C3BB47-2B49-DA4B-8621-8A2143AFA50E}"/>
                </a:ext>
              </a:extLst>
            </p:cNvPr>
            <p:cNvCxnSpPr>
              <a:cxnSpLocks/>
            </p:cNvCxnSpPr>
            <p:nvPr/>
          </p:nvCxnSpPr>
          <p:spPr>
            <a:xfrm flipH="1">
              <a:off x="2177354" y="2841155"/>
              <a:ext cx="2197466" cy="505868"/>
            </a:xfrm>
            <a:prstGeom prst="straightConnector1">
              <a:avLst/>
            </a:prstGeom>
            <a:noFill/>
            <a:ln w="82550">
              <a:solidFill>
                <a:srgbClr val="FF6C36">
                  <a:alpha val="67000"/>
                </a:srgbClr>
              </a:solidFill>
              <a:headEnd type="none" w="med" len="med"/>
              <a:tailEnd type="arrow" w="med" len="med"/>
            </a:ln>
            <a:effectLst/>
          </p:spPr>
          <p:style>
            <a:lnRef idx="1">
              <a:schemeClr val="accent1"/>
            </a:lnRef>
            <a:fillRef idx="1001">
              <a:schemeClr val="lt1"/>
            </a:fillRef>
            <a:effectRef idx="2">
              <a:schemeClr val="accent1"/>
            </a:effectRef>
            <a:fontRef idx="minor">
              <a:schemeClr val="lt1"/>
            </a:fontRef>
          </p:style>
        </p:cxnSp>
      </p:grpSp>
      <p:grpSp>
        <p:nvGrpSpPr>
          <p:cNvPr id="5" name="Group 4">
            <a:extLst>
              <a:ext uri="{FF2B5EF4-FFF2-40B4-BE49-F238E27FC236}">
                <a16:creationId xmlns:a16="http://schemas.microsoft.com/office/drawing/2014/main" id="{D12CF12D-855A-6F42-9611-ACB43F5B43FB}"/>
              </a:ext>
            </a:extLst>
          </p:cNvPr>
          <p:cNvGrpSpPr/>
          <p:nvPr/>
        </p:nvGrpSpPr>
        <p:grpSpPr>
          <a:xfrm>
            <a:off x="534187" y="1233416"/>
            <a:ext cx="5385350" cy="996968"/>
            <a:chOff x="550027" y="1632236"/>
            <a:chExt cx="5385350" cy="996968"/>
          </a:xfrm>
        </p:grpSpPr>
        <p:grpSp>
          <p:nvGrpSpPr>
            <p:cNvPr id="56" name="Group 55">
              <a:extLst>
                <a:ext uri="{FF2B5EF4-FFF2-40B4-BE49-F238E27FC236}">
                  <a16:creationId xmlns:a16="http://schemas.microsoft.com/office/drawing/2014/main" id="{47A64086-FCD2-914F-80C9-5EDD977F6477}"/>
                </a:ext>
              </a:extLst>
            </p:cNvPr>
            <p:cNvGrpSpPr/>
            <p:nvPr/>
          </p:nvGrpSpPr>
          <p:grpSpPr>
            <a:xfrm>
              <a:off x="550027" y="1632236"/>
              <a:ext cx="5385350" cy="996968"/>
              <a:chOff x="474453" y="989937"/>
              <a:chExt cx="4487791" cy="830807"/>
            </a:xfrm>
          </p:grpSpPr>
          <p:sp>
            <p:nvSpPr>
              <p:cNvPr id="60" name="Rounded Rectangle 59">
                <a:extLst>
                  <a:ext uri="{FF2B5EF4-FFF2-40B4-BE49-F238E27FC236}">
                    <a16:creationId xmlns:a16="http://schemas.microsoft.com/office/drawing/2014/main" id="{617C906E-E02E-AC4E-BA96-1E871AA86999}"/>
                  </a:ext>
                </a:extLst>
              </p:cNvPr>
              <p:cNvSpPr/>
              <p:nvPr/>
            </p:nvSpPr>
            <p:spPr>
              <a:xfrm>
                <a:off x="474453" y="989937"/>
                <a:ext cx="4487791" cy="830807"/>
              </a:xfrm>
              <a:prstGeom prst="roundRect">
                <a:avLst>
                  <a:gd name="adj" fmla="val 10889"/>
                </a:avLst>
              </a:prstGeom>
              <a:noFill/>
              <a:ln w="15875"/>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160"/>
              </a:p>
            </p:txBody>
          </p:sp>
          <p:sp>
            <p:nvSpPr>
              <p:cNvPr id="61" name="TextBox 60">
                <a:extLst>
                  <a:ext uri="{FF2B5EF4-FFF2-40B4-BE49-F238E27FC236}">
                    <a16:creationId xmlns:a16="http://schemas.microsoft.com/office/drawing/2014/main" id="{58BF43F1-5F13-B840-9E6D-1FDF01EB9CEC}"/>
                  </a:ext>
                </a:extLst>
              </p:cNvPr>
              <p:cNvSpPr txBox="1"/>
              <p:nvPr/>
            </p:nvSpPr>
            <p:spPr>
              <a:xfrm>
                <a:off x="2843648" y="1361955"/>
                <a:ext cx="2118596" cy="415498"/>
              </a:xfrm>
              <a:prstGeom prst="rect">
                <a:avLst/>
              </a:prstGeom>
              <a:noFill/>
            </p:spPr>
            <p:txBody>
              <a:bodyPr wrap="square" rtlCol="0">
                <a:spAutoFit/>
              </a:bodyPr>
              <a:lstStyle/>
              <a:p>
                <a:r>
                  <a:rPr lang="en-US" sz="1320">
                    <a:cs typeface="Arial" panose="020B0604020202020204" pitchFamily="34" charset="0"/>
                  </a:rPr>
                  <a:t>Active traffic for test sequences or continuous monitoring</a:t>
                </a:r>
              </a:p>
            </p:txBody>
          </p:sp>
          <p:cxnSp>
            <p:nvCxnSpPr>
              <p:cNvPr id="62" name="Straight Connector 61">
                <a:extLst>
                  <a:ext uri="{FF2B5EF4-FFF2-40B4-BE49-F238E27FC236}">
                    <a16:creationId xmlns:a16="http://schemas.microsoft.com/office/drawing/2014/main" id="{646EDDFB-C812-474C-B11D-622513533166}"/>
                  </a:ext>
                </a:extLst>
              </p:cNvPr>
              <p:cNvCxnSpPr/>
              <p:nvPr/>
            </p:nvCxnSpPr>
            <p:spPr>
              <a:xfrm>
                <a:off x="2527924" y="1558391"/>
                <a:ext cx="252997" cy="0"/>
              </a:xfrm>
              <a:prstGeom prst="line">
                <a:avLst/>
              </a:prstGeom>
              <a:ln w="38100">
                <a:solidFill>
                  <a:schemeClr val="accent6">
                    <a:alpha val="63000"/>
                  </a:schemeClr>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00" name="TextBox 99">
              <a:extLst>
                <a:ext uri="{FF2B5EF4-FFF2-40B4-BE49-F238E27FC236}">
                  <a16:creationId xmlns:a16="http://schemas.microsoft.com/office/drawing/2014/main" id="{FEC52BED-F8F8-894D-86DA-1852C2ED61DC}"/>
                </a:ext>
              </a:extLst>
            </p:cNvPr>
            <p:cNvSpPr txBox="1"/>
            <p:nvPr/>
          </p:nvSpPr>
          <p:spPr>
            <a:xfrm>
              <a:off x="1095856" y="1804668"/>
              <a:ext cx="1891227" cy="295467"/>
            </a:xfrm>
            <a:prstGeom prst="rect">
              <a:avLst/>
            </a:prstGeom>
            <a:noFill/>
          </p:spPr>
          <p:txBody>
            <a:bodyPr wrap="square" rtlCol="0">
              <a:spAutoFit/>
            </a:bodyPr>
            <a:lstStyle/>
            <a:p>
              <a:r>
                <a:rPr lang="en-US" sz="1320">
                  <a:ea typeface="Flexo Medium" charset="0"/>
                  <a:cs typeface="Arial" panose="020B0604020202020204" pitchFamily="34" charset="0"/>
                </a:rPr>
                <a:t>Test Agent</a:t>
              </a:r>
            </a:p>
          </p:txBody>
        </p:sp>
        <p:sp>
          <p:nvSpPr>
            <p:cNvPr id="101" name="Oval 100">
              <a:extLst>
                <a:ext uri="{FF2B5EF4-FFF2-40B4-BE49-F238E27FC236}">
                  <a16:creationId xmlns:a16="http://schemas.microsoft.com/office/drawing/2014/main" id="{C7F35D14-84D3-6C4D-9F3D-9E2D449340AD}"/>
                </a:ext>
              </a:extLst>
            </p:cNvPr>
            <p:cNvSpPr/>
            <p:nvPr/>
          </p:nvSpPr>
          <p:spPr>
            <a:xfrm rot="5271504">
              <a:off x="3065788" y="1819476"/>
              <a:ext cx="200404" cy="200404"/>
            </a:xfrm>
            <a:prstGeom prst="ellipse">
              <a:avLst/>
            </a:prstGeom>
            <a:solidFill>
              <a:schemeClr val="accent6">
                <a:alpha val="93000"/>
              </a:schemeClr>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1400"/>
            </a:p>
          </p:txBody>
        </p:sp>
        <p:sp>
          <p:nvSpPr>
            <p:cNvPr id="102" name="TextBox 101">
              <a:extLst>
                <a:ext uri="{FF2B5EF4-FFF2-40B4-BE49-F238E27FC236}">
                  <a16:creationId xmlns:a16="http://schemas.microsoft.com/office/drawing/2014/main" id="{8577D574-897D-5346-BFA5-500A145610AA}"/>
                </a:ext>
              </a:extLst>
            </p:cNvPr>
            <p:cNvSpPr txBox="1"/>
            <p:nvPr/>
          </p:nvSpPr>
          <p:spPr>
            <a:xfrm>
              <a:off x="3393061" y="1800398"/>
              <a:ext cx="1891227" cy="295467"/>
            </a:xfrm>
            <a:prstGeom prst="rect">
              <a:avLst/>
            </a:prstGeom>
            <a:noFill/>
          </p:spPr>
          <p:txBody>
            <a:bodyPr wrap="square" rtlCol="0">
              <a:spAutoFit/>
            </a:bodyPr>
            <a:lstStyle/>
            <a:p>
              <a:r>
                <a:rPr lang="en-US" sz="1320">
                  <a:cs typeface="Arial" panose="020B0604020202020204" pitchFamily="34" charset="0"/>
                </a:rPr>
                <a:t>Built-in reflector</a:t>
              </a:r>
            </a:p>
          </p:txBody>
        </p:sp>
        <p:sp>
          <p:nvSpPr>
            <p:cNvPr id="104" name="Oval 103">
              <a:extLst>
                <a:ext uri="{FF2B5EF4-FFF2-40B4-BE49-F238E27FC236}">
                  <a16:creationId xmlns:a16="http://schemas.microsoft.com/office/drawing/2014/main" id="{D82FFC27-8213-F64C-8CFD-6A8BC6F45AA5}"/>
                </a:ext>
              </a:extLst>
            </p:cNvPr>
            <p:cNvSpPr/>
            <p:nvPr/>
          </p:nvSpPr>
          <p:spPr>
            <a:xfrm rot="5271504">
              <a:off x="802457" y="2198504"/>
              <a:ext cx="200404" cy="200404"/>
            </a:xfrm>
            <a:prstGeom prst="ellipse">
              <a:avLst/>
            </a:prstGeom>
            <a:solidFill>
              <a:srgbClr val="00B0F0">
                <a:alpha val="63000"/>
              </a:srgbClr>
            </a:solidFill>
            <a:ln w="28575">
              <a:solidFill>
                <a:schemeClr val="accent5">
                  <a:lumMod val="75000"/>
                </a:schemeClr>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1400">
                <a:cs typeface="Arial" panose="020B0604020202020204" pitchFamily="34" charset="0"/>
              </a:endParaRPr>
            </a:p>
          </p:txBody>
        </p:sp>
        <p:sp>
          <p:nvSpPr>
            <p:cNvPr id="105" name="TextBox 104">
              <a:extLst>
                <a:ext uri="{FF2B5EF4-FFF2-40B4-BE49-F238E27FC236}">
                  <a16:creationId xmlns:a16="http://schemas.microsoft.com/office/drawing/2014/main" id="{90CDF18E-9788-CD4B-90F6-94229C1835CE}"/>
                </a:ext>
              </a:extLst>
            </p:cNvPr>
            <p:cNvSpPr txBox="1"/>
            <p:nvPr/>
          </p:nvSpPr>
          <p:spPr>
            <a:xfrm>
              <a:off x="1095856" y="2164130"/>
              <a:ext cx="1891227" cy="295467"/>
            </a:xfrm>
            <a:prstGeom prst="rect">
              <a:avLst/>
            </a:prstGeom>
            <a:noFill/>
          </p:spPr>
          <p:txBody>
            <a:bodyPr wrap="square" rtlCol="0">
              <a:spAutoFit/>
            </a:bodyPr>
            <a:lstStyle/>
            <a:p>
              <a:r>
                <a:rPr lang="en-US" sz="1320">
                  <a:cs typeface="Arial" panose="020B0604020202020204" pitchFamily="34" charset="0"/>
                </a:rPr>
                <a:t>HTML5 Test Agent</a:t>
              </a:r>
            </a:p>
          </p:txBody>
        </p:sp>
      </p:grpSp>
      <p:grpSp>
        <p:nvGrpSpPr>
          <p:cNvPr id="8" name="Group 7">
            <a:extLst>
              <a:ext uri="{FF2B5EF4-FFF2-40B4-BE49-F238E27FC236}">
                <a16:creationId xmlns:a16="http://schemas.microsoft.com/office/drawing/2014/main" id="{76C88314-1384-2B47-B435-2B6105363FB6}"/>
              </a:ext>
            </a:extLst>
          </p:cNvPr>
          <p:cNvGrpSpPr/>
          <p:nvPr/>
        </p:nvGrpSpPr>
        <p:grpSpPr>
          <a:xfrm>
            <a:off x="2252352" y="4107051"/>
            <a:ext cx="310349" cy="500634"/>
            <a:chOff x="405366" y="3585101"/>
            <a:chExt cx="310349" cy="500634"/>
          </a:xfrm>
        </p:grpSpPr>
        <p:pic>
          <p:nvPicPr>
            <p:cNvPr id="73" name="Picture 2" descr="Wifi Free Icon">
              <a:extLst>
                <a:ext uri="{FF2B5EF4-FFF2-40B4-BE49-F238E27FC236}">
                  <a16:creationId xmlns:a16="http://schemas.microsoft.com/office/drawing/2014/main" id="{6B8A8A33-5C27-1640-90C9-20DED3F28F18}"/>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405366" y="3585101"/>
              <a:ext cx="310349" cy="310349"/>
            </a:xfrm>
            <a:prstGeom prst="rect">
              <a:avLst/>
            </a:prstGeom>
            <a:noFill/>
            <a:extLst>
              <a:ext uri="{909E8E84-426E-40DD-AFC4-6F175D3DCCD1}">
                <a14:hiddenFill xmlns:a14="http://schemas.microsoft.com/office/drawing/2010/main">
                  <a:solidFill>
                    <a:srgbClr val="FFFFFF"/>
                  </a:solidFill>
                </a14:hiddenFill>
              </a:ext>
            </a:extLst>
          </p:spPr>
        </p:pic>
        <p:sp>
          <p:nvSpPr>
            <p:cNvPr id="122" name="Oval 121">
              <a:extLst>
                <a:ext uri="{FF2B5EF4-FFF2-40B4-BE49-F238E27FC236}">
                  <a16:creationId xmlns:a16="http://schemas.microsoft.com/office/drawing/2014/main" id="{F869C148-FE9F-8647-AB88-A3490DD40A52}"/>
                </a:ext>
              </a:extLst>
            </p:cNvPr>
            <p:cNvSpPr/>
            <p:nvPr/>
          </p:nvSpPr>
          <p:spPr>
            <a:xfrm rot="5271504">
              <a:off x="460851" y="3885331"/>
              <a:ext cx="200404" cy="200404"/>
            </a:xfrm>
            <a:prstGeom prst="ellipse">
              <a:avLst/>
            </a:prstGeom>
            <a:solidFill>
              <a:srgbClr val="00B0F0">
                <a:alpha val="63000"/>
              </a:srgbClr>
            </a:solidFill>
            <a:ln w="28575">
              <a:solidFill>
                <a:schemeClr val="accent5">
                  <a:lumMod val="75000"/>
                </a:schemeClr>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1400">
                <a:cs typeface="Arial" panose="020B0604020202020204" pitchFamily="34" charset="0"/>
              </a:endParaRPr>
            </a:p>
          </p:txBody>
        </p:sp>
      </p:grpSp>
      <p:grpSp>
        <p:nvGrpSpPr>
          <p:cNvPr id="4" name="Group 3">
            <a:extLst>
              <a:ext uri="{FF2B5EF4-FFF2-40B4-BE49-F238E27FC236}">
                <a16:creationId xmlns:a16="http://schemas.microsoft.com/office/drawing/2014/main" id="{32B76689-7787-B34A-9D97-9EEBB1E32E16}"/>
              </a:ext>
            </a:extLst>
          </p:cNvPr>
          <p:cNvGrpSpPr/>
          <p:nvPr/>
        </p:nvGrpSpPr>
        <p:grpSpPr>
          <a:xfrm>
            <a:off x="3770774" y="2946896"/>
            <a:ext cx="2361380" cy="291583"/>
            <a:chOff x="3770774" y="2946896"/>
            <a:chExt cx="2361380" cy="291583"/>
          </a:xfrm>
        </p:grpSpPr>
        <p:sp>
          <p:nvSpPr>
            <p:cNvPr id="106" name="Freeform 105">
              <a:extLst>
                <a:ext uri="{FF2B5EF4-FFF2-40B4-BE49-F238E27FC236}">
                  <a16:creationId xmlns:a16="http://schemas.microsoft.com/office/drawing/2014/main" id="{47DC19B5-EF11-B24A-899A-832AB8530838}"/>
                </a:ext>
              </a:extLst>
            </p:cNvPr>
            <p:cNvSpPr/>
            <p:nvPr/>
          </p:nvSpPr>
          <p:spPr>
            <a:xfrm rot="5918765" flipH="1" flipV="1">
              <a:off x="4971989" y="2078315"/>
              <a:ext cx="190545" cy="2129784"/>
            </a:xfrm>
            <a:custGeom>
              <a:avLst/>
              <a:gdLst>
                <a:gd name="connsiteX0" fmla="*/ 3600 w 251250"/>
                <a:gd name="connsiteY0" fmla="*/ 1954253 h 1954253"/>
                <a:gd name="connsiteX1" fmla="*/ 22650 w 251250"/>
                <a:gd name="connsiteY1" fmla="*/ 382628 h 1954253"/>
                <a:gd name="connsiteX2" fmla="*/ 175050 w 251250"/>
                <a:gd name="connsiteY2" fmla="*/ 115928 h 1954253"/>
                <a:gd name="connsiteX3" fmla="*/ 251250 w 251250"/>
                <a:gd name="connsiteY3" fmla="*/ 1954253 h 1954253"/>
                <a:gd name="connsiteX0" fmla="*/ 8960 w 243531"/>
                <a:gd name="connsiteY0" fmla="*/ 1632666 h 1944507"/>
                <a:gd name="connsiteX1" fmla="*/ 14931 w 243531"/>
                <a:gd name="connsiteY1" fmla="*/ 372882 h 1944507"/>
                <a:gd name="connsiteX2" fmla="*/ 167331 w 243531"/>
                <a:gd name="connsiteY2" fmla="*/ 106182 h 1944507"/>
                <a:gd name="connsiteX3" fmla="*/ 243531 w 243531"/>
                <a:gd name="connsiteY3" fmla="*/ 1944507 h 1944507"/>
                <a:gd name="connsiteX0" fmla="*/ 11479 w 246050"/>
                <a:gd name="connsiteY0" fmla="*/ 1418115 h 1729956"/>
                <a:gd name="connsiteX1" fmla="*/ 17450 w 246050"/>
                <a:gd name="connsiteY1" fmla="*/ 158331 h 1729956"/>
                <a:gd name="connsiteX2" fmla="*/ 205504 w 246050"/>
                <a:gd name="connsiteY2" fmla="*/ 191483 h 1729956"/>
                <a:gd name="connsiteX3" fmla="*/ 246050 w 246050"/>
                <a:gd name="connsiteY3" fmla="*/ 1729956 h 1729956"/>
              </a:gdLst>
              <a:ahLst/>
              <a:cxnLst>
                <a:cxn ang="0">
                  <a:pos x="connsiteX0" y="connsiteY0"/>
                </a:cxn>
                <a:cxn ang="0">
                  <a:pos x="connsiteX1" y="connsiteY1"/>
                </a:cxn>
                <a:cxn ang="0">
                  <a:pos x="connsiteX2" y="connsiteY2"/>
                </a:cxn>
                <a:cxn ang="0">
                  <a:pos x="connsiteX3" y="connsiteY3"/>
                </a:cxn>
              </a:cxnLst>
              <a:rect l="l" t="t" r="r" b="b"/>
              <a:pathLst>
                <a:path w="246050" h="1729956">
                  <a:moveTo>
                    <a:pt x="11479" y="1418115"/>
                  </a:moveTo>
                  <a:cubicBezTo>
                    <a:pt x="6716" y="785496"/>
                    <a:pt x="-14887" y="362770"/>
                    <a:pt x="17450" y="158331"/>
                  </a:cubicBezTo>
                  <a:cubicBezTo>
                    <a:pt x="49787" y="-46108"/>
                    <a:pt x="167404" y="-70454"/>
                    <a:pt x="205504" y="191483"/>
                  </a:cubicBezTo>
                  <a:cubicBezTo>
                    <a:pt x="243604" y="453420"/>
                    <a:pt x="227000" y="941762"/>
                    <a:pt x="246050" y="1729956"/>
                  </a:cubicBezTo>
                </a:path>
              </a:pathLst>
            </a:custGeom>
            <a:ln w="38100">
              <a:solidFill>
                <a:srgbClr val="FF9E7C"/>
              </a:solidFill>
              <a:prstDash val="solid"/>
              <a:headEnd type="arrow"/>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160"/>
            </a:p>
          </p:txBody>
        </p:sp>
        <p:sp>
          <p:nvSpPr>
            <p:cNvPr id="107" name="Oval 106">
              <a:extLst>
                <a:ext uri="{FF2B5EF4-FFF2-40B4-BE49-F238E27FC236}">
                  <a16:creationId xmlns:a16="http://schemas.microsoft.com/office/drawing/2014/main" id="{71355299-DF0F-1D48-ABF0-F2887FF18D71}"/>
                </a:ext>
              </a:extLst>
            </p:cNvPr>
            <p:cNvSpPr/>
            <p:nvPr/>
          </p:nvSpPr>
          <p:spPr>
            <a:xfrm rot="5271504">
              <a:off x="3773494" y="2944176"/>
              <a:ext cx="155947" cy="161388"/>
            </a:xfrm>
            <a:prstGeom prst="ellipse">
              <a:avLst/>
            </a:prstGeom>
            <a:solidFill>
              <a:schemeClr val="accent6">
                <a:alpha val="90000"/>
              </a:schemeClr>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1400"/>
            </a:p>
          </p:txBody>
        </p:sp>
      </p:grpSp>
      <p:pic>
        <p:nvPicPr>
          <p:cNvPr id="2" name="Picture 1">
            <a:extLst>
              <a:ext uri="{FF2B5EF4-FFF2-40B4-BE49-F238E27FC236}">
                <a16:creationId xmlns:a16="http://schemas.microsoft.com/office/drawing/2014/main" id="{3FF6AB25-D9DE-304A-B43D-8DF5A9E09179}"/>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718972" y="1373126"/>
            <a:ext cx="301261" cy="295467"/>
          </a:xfrm>
          <a:prstGeom prst="rect">
            <a:avLst/>
          </a:prstGeom>
        </p:spPr>
      </p:pic>
      <p:pic>
        <p:nvPicPr>
          <p:cNvPr id="92" name="Picture 91">
            <a:extLst>
              <a:ext uri="{FF2B5EF4-FFF2-40B4-BE49-F238E27FC236}">
                <a16:creationId xmlns:a16="http://schemas.microsoft.com/office/drawing/2014/main" id="{2E00EE9B-38B2-E843-9C1D-FFCBB7861850}"/>
              </a:ext>
            </a:extLst>
          </p:cNvPr>
          <p:cNvPicPr>
            <a:picLocks noChangeAspect="1"/>
          </p:cNvPicPr>
          <p:nvPr/>
        </p:nvPicPr>
        <p:blipFill>
          <a:blip r:embed="rId23"/>
          <a:stretch>
            <a:fillRect/>
          </a:stretch>
        </p:blipFill>
        <p:spPr>
          <a:xfrm>
            <a:off x="6189198" y="3256376"/>
            <a:ext cx="330354" cy="324000"/>
          </a:xfrm>
          <a:prstGeom prst="rect">
            <a:avLst/>
          </a:prstGeom>
        </p:spPr>
      </p:pic>
      <p:pic>
        <p:nvPicPr>
          <p:cNvPr id="93" name="Picture 92">
            <a:extLst>
              <a:ext uri="{FF2B5EF4-FFF2-40B4-BE49-F238E27FC236}">
                <a16:creationId xmlns:a16="http://schemas.microsoft.com/office/drawing/2014/main" id="{8EB7AB6D-1593-BB42-9924-F6F0D66D4408}"/>
              </a:ext>
            </a:extLst>
          </p:cNvPr>
          <p:cNvPicPr>
            <a:picLocks noChangeAspect="1"/>
          </p:cNvPicPr>
          <p:nvPr/>
        </p:nvPicPr>
        <p:blipFill>
          <a:blip r:embed="rId23"/>
          <a:stretch>
            <a:fillRect/>
          </a:stretch>
        </p:blipFill>
        <p:spPr>
          <a:xfrm>
            <a:off x="5178688" y="3673730"/>
            <a:ext cx="330354" cy="324000"/>
          </a:xfrm>
          <a:prstGeom prst="rect">
            <a:avLst/>
          </a:prstGeom>
        </p:spPr>
      </p:pic>
      <p:pic>
        <p:nvPicPr>
          <p:cNvPr id="94" name="Picture 93">
            <a:extLst>
              <a:ext uri="{FF2B5EF4-FFF2-40B4-BE49-F238E27FC236}">
                <a16:creationId xmlns:a16="http://schemas.microsoft.com/office/drawing/2014/main" id="{57C0D6B4-9747-B542-BEFE-EA229EEAF64E}"/>
              </a:ext>
            </a:extLst>
          </p:cNvPr>
          <p:cNvPicPr>
            <a:picLocks noChangeAspect="1"/>
          </p:cNvPicPr>
          <p:nvPr/>
        </p:nvPicPr>
        <p:blipFill>
          <a:blip r:embed="rId23"/>
          <a:stretch>
            <a:fillRect/>
          </a:stretch>
        </p:blipFill>
        <p:spPr>
          <a:xfrm>
            <a:off x="2132372" y="3654075"/>
            <a:ext cx="330354" cy="324000"/>
          </a:xfrm>
          <a:prstGeom prst="rect">
            <a:avLst/>
          </a:prstGeom>
        </p:spPr>
      </p:pic>
      <p:pic>
        <p:nvPicPr>
          <p:cNvPr id="96" name="Picture 95">
            <a:extLst>
              <a:ext uri="{FF2B5EF4-FFF2-40B4-BE49-F238E27FC236}">
                <a16:creationId xmlns:a16="http://schemas.microsoft.com/office/drawing/2014/main" id="{0891DC34-EB6B-BE43-A39E-1A95CD26E249}"/>
              </a:ext>
            </a:extLst>
          </p:cNvPr>
          <p:cNvPicPr>
            <a:picLocks noChangeAspect="1"/>
          </p:cNvPicPr>
          <p:nvPr/>
        </p:nvPicPr>
        <p:blipFill>
          <a:blip r:embed="rId23"/>
          <a:stretch>
            <a:fillRect/>
          </a:stretch>
        </p:blipFill>
        <p:spPr>
          <a:xfrm>
            <a:off x="11050087" y="4015298"/>
            <a:ext cx="330354" cy="324000"/>
          </a:xfrm>
          <a:prstGeom prst="rect">
            <a:avLst/>
          </a:prstGeom>
        </p:spPr>
      </p:pic>
      <p:pic>
        <p:nvPicPr>
          <p:cNvPr id="97" name="Picture 96">
            <a:extLst>
              <a:ext uri="{FF2B5EF4-FFF2-40B4-BE49-F238E27FC236}">
                <a16:creationId xmlns:a16="http://schemas.microsoft.com/office/drawing/2014/main" id="{3CA403A3-21EC-144A-AC37-04F325AF4EF9}"/>
              </a:ext>
            </a:extLst>
          </p:cNvPr>
          <p:cNvPicPr>
            <a:picLocks noChangeAspect="1"/>
          </p:cNvPicPr>
          <p:nvPr/>
        </p:nvPicPr>
        <p:blipFill>
          <a:blip r:embed="rId23"/>
          <a:stretch>
            <a:fillRect/>
          </a:stretch>
        </p:blipFill>
        <p:spPr>
          <a:xfrm>
            <a:off x="10938677" y="2652142"/>
            <a:ext cx="330354" cy="324000"/>
          </a:xfrm>
          <a:prstGeom prst="rect">
            <a:avLst/>
          </a:prstGeom>
        </p:spPr>
      </p:pic>
      <p:grpSp>
        <p:nvGrpSpPr>
          <p:cNvPr id="75" name="Group 74">
            <a:extLst>
              <a:ext uri="{FF2B5EF4-FFF2-40B4-BE49-F238E27FC236}">
                <a16:creationId xmlns:a16="http://schemas.microsoft.com/office/drawing/2014/main" id="{9110B64D-31D2-834B-984F-3B603CECE537}"/>
              </a:ext>
            </a:extLst>
          </p:cNvPr>
          <p:cNvGrpSpPr/>
          <p:nvPr/>
        </p:nvGrpSpPr>
        <p:grpSpPr>
          <a:xfrm>
            <a:off x="2978341" y="5053767"/>
            <a:ext cx="8931502" cy="751618"/>
            <a:chOff x="2978341" y="5053767"/>
            <a:chExt cx="8931502" cy="751618"/>
          </a:xfrm>
        </p:grpSpPr>
        <p:sp>
          <p:nvSpPr>
            <p:cNvPr id="76" name="Hexagon 75">
              <a:extLst>
                <a:ext uri="{FF2B5EF4-FFF2-40B4-BE49-F238E27FC236}">
                  <a16:creationId xmlns:a16="http://schemas.microsoft.com/office/drawing/2014/main" id="{7A94787B-C8BA-2849-9B9F-2736EF7297D6}"/>
                </a:ext>
              </a:extLst>
            </p:cNvPr>
            <p:cNvSpPr/>
            <p:nvPr/>
          </p:nvSpPr>
          <p:spPr>
            <a:xfrm>
              <a:off x="2978341" y="5053767"/>
              <a:ext cx="8931502" cy="751618"/>
            </a:xfrm>
            <a:prstGeom prst="hexagon">
              <a:avLst>
                <a:gd name="adj" fmla="val 76550"/>
                <a:gd name="vf" fmla="val 115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80" name="Rectangle 79">
              <a:extLst>
                <a:ext uri="{FF2B5EF4-FFF2-40B4-BE49-F238E27FC236}">
                  <a16:creationId xmlns:a16="http://schemas.microsoft.com/office/drawing/2014/main" id="{AABCFD6D-C46A-B64A-B0D5-8FEC6F5B1D19}"/>
                </a:ext>
              </a:extLst>
            </p:cNvPr>
            <p:cNvSpPr/>
            <p:nvPr/>
          </p:nvSpPr>
          <p:spPr>
            <a:xfrm>
              <a:off x="5052447" y="5079210"/>
              <a:ext cx="6542428" cy="707886"/>
            </a:xfrm>
            <a:prstGeom prst="rect">
              <a:avLst/>
            </a:prstGeom>
          </p:spPr>
          <p:txBody>
            <a:bodyPr wrap="square">
              <a:spAutoFit/>
            </a:bodyPr>
            <a:lstStyle/>
            <a:p>
              <a:r>
                <a:rPr lang="en-SE" sz="2000" b="1">
                  <a:solidFill>
                    <a:schemeClr val="bg1"/>
                  </a:solidFill>
                </a:rPr>
                <a:t>Data plane measurements required to</a:t>
              </a:r>
              <a:br>
                <a:rPr lang="en-SE" sz="2000" b="1">
                  <a:solidFill>
                    <a:schemeClr val="bg1"/>
                  </a:solidFill>
                </a:rPr>
              </a:br>
              <a:r>
                <a:rPr lang="en-SE" sz="2000" b="1">
                  <a:solidFill>
                    <a:schemeClr val="bg1"/>
                  </a:solidFill>
                </a:rPr>
                <a:t>understand and resolve quality issues</a:t>
              </a:r>
              <a:endParaRPr lang="en-SE" sz="1400" b="1">
                <a:solidFill>
                  <a:schemeClr val="bg1"/>
                </a:solidFill>
              </a:endParaRPr>
            </a:p>
          </p:txBody>
        </p:sp>
      </p:grpSp>
    </p:spTree>
    <p:extLst>
      <p:ext uri="{BB962C8B-B14F-4D97-AF65-F5344CB8AC3E}">
        <p14:creationId xmlns:p14="http://schemas.microsoft.com/office/powerpoint/2010/main" val="583539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10AF2-7E33-A748-820D-6654497FA168}"/>
              </a:ext>
            </a:extLst>
          </p:cNvPr>
          <p:cNvSpPr>
            <a:spLocks noGrp="1"/>
          </p:cNvSpPr>
          <p:nvPr>
            <p:ph type="title"/>
          </p:nvPr>
        </p:nvSpPr>
        <p:spPr>
          <a:xfrm>
            <a:off x="604011" y="125771"/>
            <a:ext cx="11071242" cy="856407"/>
          </a:xfrm>
        </p:spPr>
        <p:txBody>
          <a:bodyPr/>
          <a:lstStyle/>
          <a:p>
            <a:r>
              <a:rPr lang="en-US"/>
              <a:t>Validate service quality with Active Assurance</a:t>
            </a:r>
          </a:p>
        </p:txBody>
      </p:sp>
      <p:sp>
        <p:nvSpPr>
          <p:cNvPr id="16" name="Text Placeholder 15">
            <a:extLst>
              <a:ext uri="{FF2B5EF4-FFF2-40B4-BE49-F238E27FC236}">
                <a16:creationId xmlns:a16="http://schemas.microsoft.com/office/drawing/2014/main" id="{0D3FEA9B-0B14-1A4D-BCA8-9088A729BA0E}"/>
              </a:ext>
            </a:extLst>
          </p:cNvPr>
          <p:cNvSpPr>
            <a:spLocks noGrp="1"/>
          </p:cNvSpPr>
          <p:nvPr>
            <p:ph type="body" sz="quarter" idx="13"/>
          </p:nvPr>
        </p:nvSpPr>
        <p:spPr>
          <a:xfrm>
            <a:off x="604011" y="1121730"/>
            <a:ext cx="11081528" cy="460439"/>
          </a:xfrm>
        </p:spPr>
        <p:txBody>
          <a:bodyPr/>
          <a:lstStyle/>
          <a:p>
            <a:r>
              <a:rPr lang="en-US"/>
              <a:t>Paragon Active Assurance</a:t>
            </a:r>
          </a:p>
          <a:p>
            <a:endParaRPr lang="en-US"/>
          </a:p>
        </p:txBody>
      </p:sp>
      <p:grpSp>
        <p:nvGrpSpPr>
          <p:cNvPr id="3" name="Group 2">
            <a:extLst>
              <a:ext uri="{FF2B5EF4-FFF2-40B4-BE49-F238E27FC236}">
                <a16:creationId xmlns:a16="http://schemas.microsoft.com/office/drawing/2014/main" id="{6E5FF136-5217-6941-9D28-78743912E4A7}"/>
              </a:ext>
            </a:extLst>
          </p:cNvPr>
          <p:cNvGrpSpPr/>
          <p:nvPr/>
        </p:nvGrpSpPr>
        <p:grpSpPr>
          <a:xfrm>
            <a:off x="629974" y="1672521"/>
            <a:ext cx="7113600" cy="4595004"/>
            <a:chOff x="629974" y="1672521"/>
            <a:chExt cx="7113600" cy="4595004"/>
          </a:xfrm>
        </p:grpSpPr>
        <p:sp>
          <p:nvSpPr>
            <p:cNvPr id="199" name="Oval 198">
              <a:extLst>
                <a:ext uri="{FF2B5EF4-FFF2-40B4-BE49-F238E27FC236}">
                  <a16:creationId xmlns:a16="http://schemas.microsoft.com/office/drawing/2014/main" id="{6490212F-2029-6A43-846C-44736F555839}"/>
                </a:ext>
              </a:extLst>
            </p:cNvPr>
            <p:cNvSpPr/>
            <p:nvPr/>
          </p:nvSpPr>
          <p:spPr>
            <a:xfrm>
              <a:off x="3193831" y="4385880"/>
              <a:ext cx="3122198" cy="9902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00" name="Oval 199">
              <a:extLst>
                <a:ext uri="{FF2B5EF4-FFF2-40B4-BE49-F238E27FC236}">
                  <a16:creationId xmlns:a16="http://schemas.microsoft.com/office/drawing/2014/main" id="{4030AD55-0642-2441-BF3C-D42D48CB211B}"/>
                </a:ext>
              </a:extLst>
            </p:cNvPr>
            <p:cNvSpPr/>
            <p:nvPr/>
          </p:nvSpPr>
          <p:spPr>
            <a:xfrm>
              <a:off x="4209977" y="4422611"/>
              <a:ext cx="2106052" cy="916737"/>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01" name="Oval 200">
              <a:extLst>
                <a:ext uri="{FF2B5EF4-FFF2-40B4-BE49-F238E27FC236}">
                  <a16:creationId xmlns:a16="http://schemas.microsoft.com/office/drawing/2014/main" id="{1258F6C9-A6A6-8D47-A54E-44DA4FEF2109}"/>
                </a:ext>
              </a:extLst>
            </p:cNvPr>
            <p:cNvSpPr/>
            <p:nvPr/>
          </p:nvSpPr>
          <p:spPr>
            <a:xfrm>
              <a:off x="5120310" y="4516086"/>
              <a:ext cx="1195717" cy="729786"/>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nvGrpSpPr>
            <p:cNvPr id="202" name="Group 201">
              <a:extLst>
                <a:ext uri="{FF2B5EF4-FFF2-40B4-BE49-F238E27FC236}">
                  <a16:creationId xmlns:a16="http://schemas.microsoft.com/office/drawing/2014/main" id="{FF6E11A0-325D-034A-B94C-5C8AB363AE73}"/>
                </a:ext>
              </a:extLst>
            </p:cNvPr>
            <p:cNvGrpSpPr/>
            <p:nvPr/>
          </p:nvGrpSpPr>
          <p:grpSpPr>
            <a:xfrm>
              <a:off x="5398637" y="4495578"/>
              <a:ext cx="478562" cy="698663"/>
              <a:chOff x="6718786" y="3200709"/>
              <a:chExt cx="660752" cy="964647"/>
            </a:xfrm>
          </p:grpSpPr>
          <p:sp>
            <p:nvSpPr>
              <p:cNvPr id="231" name="Rectangle 5">
                <a:extLst>
                  <a:ext uri="{FF2B5EF4-FFF2-40B4-BE49-F238E27FC236}">
                    <a16:creationId xmlns:a16="http://schemas.microsoft.com/office/drawing/2014/main" id="{1BCA309D-51CE-EC47-9B06-0DAAB755F017}"/>
                  </a:ext>
                </a:extLst>
              </p:cNvPr>
              <p:cNvSpPr>
                <a:spLocks noChangeArrowheads="1"/>
              </p:cNvSpPr>
              <p:nvPr/>
            </p:nvSpPr>
            <p:spPr bwMode="auto">
              <a:xfrm>
                <a:off x="6718786" y="3923135"/>
                <a:ext cx="391749" cy="242221"/>
              </a:xfrm>
              <a:prstGeom prst="rect">
                <a:avLst/>
              </a:prstGeom>
              <a:noFill/>
              <a:ln w="28575">
                <a:noFill/>
                <a:miter lim="800000"/>
                <a:headEnd/>
                <a:tailEnd/>
              </a:ln>
            </p:spPr>
            <p:txBody>
              <a:bodyPr wrap="none" lIns="0" tIns="0" rIns="0" bIns="0">
                <a:spAutoFit/>
              </a:bodyPr>
              <a:lstStyle/>
              <a:p>
                <a:pPr algn="ctr">
                  <a:lnSpc>
                    <a:spcPct val="95000"/>
                  </a:lnSpc>
                  <a:spcBef>
                    <a:spcPts val="333"/>
                  </a:spcBef>
                </a:pPr>
                <a:r>
                  <a:rPr lang="en-US" sz="1200"/>
                  <a:t>PTX</a:t>
                </a:r>
              </a:p>
            </p:txBody>
          </p:sp>
          <p:pic>
            <p:nvPicPr>
              <p:cNvPr id="232" name="Graphic 231">
                <a:extLst>
                  <a:ext uri="{FF2B5EF4-FFF2-40B4-BE49-F238E27FC236}">
                    <a16:creationId xmlns:a16="http://schemas.microsoft.com/office/drawing/2014/main" id="{78D2E809-71B9-824D-9223-E862B051AA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61480" y="3528788"/>
                <a:ext cx="396962" cy="389378"/>
              </a:xfrm>
              <a:prstGeom prst="rect">
                <a:avLst/>
              </a:prstGeom>
            </p:spPr>
          </p:pic>
          <p:sp>
            <p:nvSpPr>
              <p:cNvPr id="233" name="Rectangle 5">
                <a:extLst>
                  <a:ext uri="{FF2B5EF4-FFF2-40B4-BE49-F238E27FC236}">
                    <a16:creationId xmlns:a16="http://schemas.microsoft.com/office/drawing/2014/main" id="{E507FC2E-6553-6144-97D4-4F7DC9B96E7C}"/>
                  </a:ext>
                </a:extLst>
              </p:cNvPr>
              <p:cNvSpPr>
                <a:spLocks noChangeArrowheads="1"/>
              </p:cNvSpPr>
              <p:nvPr/>
            </p:nvSpPr>
            <p:spPr bwMode="auto">
              <a:xfrm>
                <a:off x="6928029" y="3200709"/>
                <a:ext cx="451509" cy="242221"/>
              </a:xfrm>
              <a:prstGeom prst="rect">
                <a:avLst/>
              </a:prstGeom>
              <a:noFill/>
              <a:ln w="28575">
                <a:noFill/>
                <a:miter lim="800000"/>
                <a:headEnd/>
                <a:tailEnd/>
              </a:ln>
            </p:spPr>
            <p:txBody>
              <a:bodyPr wrap="none" lIns="0" tIns="0" rIns="0" bIns="0">
                <a:spAutoFit/>
              </a:bodyPr>
              <a:lstStyle/>
              <a:p>
                <a:pPr algn="ctr">
                  <a:lnSpc>
                    <a:spcPct val="95000"/>
                  </a:lnSpc>
                  <a:spcBef>
                    <a:spcPts val="333"/>
                  </a:spcBef>
                </a:pPr>
                <a:r>
                  <a:rPr lang="en-US" sz="1200"/>
                  <a:t>Core</a:t>
                </a:r>
              </a:p>
            </p:txBody>
          </p:sp>
        </p:grpSp>
        <p:cxnSp>
          <p:nvCxnSpPr>
            <p:cNvPr id="203" name="Straight Connector 202">
              <a:extLst>
                <a:ext uri="{FF2B5EF4-FFF2-40B4-BE49-F238E27FC236}">
                  <a16:creationId xmlns:a16="http://schemas.microsoft.com/office/drawing/2014/main" id="{F56032D9-B089-9648-B990-5CD7D7336CD7}"/>
                </a:ext>
              </a:extLst>
            </p:cNvPr>
            <p:cNvCxnSpPr>
              <a:cxnSpLocks/>
            </p:cNvCxnSpPr>
            <p:nvPr/>
          </p:nvCxnSpPr>
          <p:spPr>
            <a:xfrm>
              <a:off x="3982901" y="4880979"/>
              <a:ext cx="70103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996DC42A-0806-6342-9CCA-581A492C0D7E}"/>
                </a:ext>
              </a:extLst>
            </p:cNvPr>
            <p:cNvCxnSpPr>
              <a:cxnSpLocks/>
              <a:stCxn id="229" idx="3"/>
              <a:endCxn id="232" idx="1"/>
            </p:cNvCxnSpPr>
            <p:nvPr/>
          </p:nvCxnSpPr>
          <p:spPr>
            <a:xfrm flipV="1">
              <a:off x="4909338" y="4874202"/>
              <a:ext cx="665075" cy="6779"/>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205" name="Group 204">
              <a:extLst>
                <a:ext uri="{FF2B5EF4-FFF2-40B4-BE49-F238E27FC236}">
                  <a16:creationId xmlns:a16="http://schemas.microsoft.com/office/drawing/2014/main" id="{D3E1E3E7-371C-3349-B57B-4F4A098B46FC}"/>
                </a:ext>
              </a:extLst>
            </p:cNvPr>
            <p:cNvGrpSpPr/>
            <p:nvPr/>
          </p:nvGrpSpPr>
          <p:grpSpPr>
            <a:xfrm>
              <a:off x="4621831" y="4472174"/>
              <a:ext cx="511368" cy="742473"/>
              <a:chOff x="5733333" y="3168389"/>
              <a:chExt cx="706048" cy="1025135"/>
            </a:xfrm>
          </p:grpSpPr>
          <p:sp>
            <p:nvSpPr>
              <p:cNvPr id="228" name="Rectangle 5">
                <a:extLst>
                  <a:ext uri="{FF2B5EF4-FFF2-40B4-BE49-F238E27FC236}">
                    <a16:creationId xmlns:a16="http://schemas.microsoft.com/office/drawing/2014/main" id="{F98080F4-BED2-2946-BBDC-C5AC26765D3D}"/>
                  </a:ext>
                </a:extLst>
              </p:cNvPr>
              <p:cNvSpPr>
                <a:spLocks noChangeArrowheads="1"/>
              </p:cNvSpPr>
              <p:nvPr/>
            </p:nvSpPr>
            <p:spPr bwMode="auto">
              <a:xfrm>
                <a:off x="5764713" y="3951303"/>
                <a:ext cx="334205" cy="242221"/>
              </a:xfrm>
              <a:prstGeom prst="rect">
                <a:avLst/>
              </a:prstGeom>
              <a:noFill/>
              <a:ln w="28575">
                <a:noFill/>
                <a:miter lim="800000"/>
                <a:headEnd/>
                <a:tailEnd/>
              </a:ln>
            </p:spPr>
            <p:txBody>
              <a:bodyPr wrap="none" lIns="0" tIns="0" rIns="0" bIns="0">
                <a:spAutoFit/>
              </a:bodyPr>
              <a:lstStyle/>
              <a:p>
                <a:pPr algn="ctr">
                  <a:lnSpc>
                    <a:spcPct val="95000"/>
                  </a:lnSpc>
                  <a:spcBef>
                    <a:spcPts val="333"/>
                  </a:spcBef>
                </a:pPr>
                <a:r>
                  <a:rPr lang="en-US" sz="1200"/>
                  <a:t>MX</a:t>
                </a:r>
              </a:p>
            </p:txBody>
          </p:sp>
          <p:pic>
            <p:nvPicPr>
              <p:cNvPr id="229" name="Graphic 228">
                <a:extLst>
                  <a:ext uri="{FF2B5EF4-FFF2-40B4-BE49-F238E27FC236}">
                    <a16:creationId xmlns:a16="http://schemas.microsoft.com/office/drawing/2014/main" id="{11D984ED-8831-B947-984F-32A54159A5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33333" y="3538142"/>
                <a:ext cx="396962" cy="389379"/>
              </a:xfrm>
              <a:prstGeom prst="rect">
                <a:avLst/>
              </a:prstGeom>
            </p:spPr>
          </p:pic>
          <p:sp>
            <p:nvSpPr>
              <p:cNvPr id="230" name="Rectangle 5">
                <a:extLst>
                  <a:ext uri="{FF2B5EF4-FFF2-40B4-BE49-F238E27FC236}">
                    <a16:creationId xmlns:a16="http://schemas.microsoft.com/office/drawing/2014/main" id="{0D4E14B2-A932-874D-ACFA-6B9ED6CB6516}"/>
                  </a:ext>
                </a:extLst>
              </p:cNvPr>
              <p:cNvSpPr>
                <a:spLocks noChangeArrowheads="1"/>
              </p:cNvSpPr>
              <p:nvPr/>
            </p:nvSpPr>
            <p:spPr bwMode="auto">
              <a:xfrm>
                <a:off x="5857290" y="3168389"/>
                <a:ext cx="582091" cy="242221"/>
              </a:xfrm>
              <a:prstGeom prst="rect">
                <a:avLst/>
              </a:prstGeom>
              <a:noFill/>
              <a:ln w="28575">
                <a:noFill/>
                <a:miter lim="800000"/>
                <a:headEnd/>
                <a:tailEnd/>
              </a:ln>
            </p:spPr>
            <p:txBody>
              <a:bodyPr wrap="none" lIns="0" tIns="0" rIns="0" bIns="0">
                <a:spAutoFit/>
              </a:bodyPr>
              <a:lstStyle/>
              <a:p>
                <a:pPr algn="ctr">
                  <a:lnSpc>
                    <a:spcPct val="95000"/>
                  </a:lnSpc>
                  <a:spcBef>
                    <a:spcPts val="333"/>
                  </a:spcBef>
                </a:pPr>
                <a:r>
                  <a:rPr lang="en-US" sz="1200"/>
                  <a:t>Metro</a:t>
                </a:r>
              </a:p>
            </p:txBody>
          </p:sp>
        </p:grpSp>
        <p:pic>
          <p:nvPicPr>
            <p:cNvPr id="207" name="Graphic 206">
              <a:extLst>
                <a:ext uri="{FF2B5EF4-FFF2-40B4-BE49-F238E27FC236}">
                  <a16:creationId xmlns:a16="http://schemas.microsoft.com/office/drawing/2014/main" id="{1007435C-2705-874D-AD1D-976FFD5424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63582" y="4306326"/>
              <a:ext cx="566644" cy="309677"/>
            </a:xfrm>
            <a:prstGeom prst="rect">
              <a:avLst/>
            </a:prstGeom>
          </p:spPr>
        </p:pic>
        <p:cxnSp>
          <p:nvCxnSpPr>
            <p:cNvPr id="209" name="Straight Connector 208">
              <a:extLst>
                <a:ext uri="{FF2B5EF4-FFF2-40B4-BE49-F238E27FC236}">
                  <a16:creationId xmlns:a16="http://schemas.microsoft.com/office/drawing/2014/main" id="{C84A2F46-669D-424B-B705-843FD99CD29F}"/>
                </a:ext>
              </a:extLst>
            </p:cNvPr>
            <p:cNvCxnSpPr>
              <a:cxnSpLocks/>
              <a:stCxn id="214" idx="0"/>
              <a:endCxn id="226" idx="1"/>
            </p:cNvCxnSpPr>
            <p:nvPr/>
          </p:nvCxnSpPr>
          <p:spPr>
            <a:xfrm flipV="1">
              <a:off x="3113341" y="4880980"/>
              <a:ext cx="604287" cy="205750"/>
            </a:xfrm>
            <a:prstGeom prst="line">
              <a:avLst/>
            </a:prstGeom>
            <a:ln w="12700" cap="rnd"/>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BE45F61E-79EE-1A49-83CD-F0BC3BD45C4A}"/>
                </a:ext>
              </a:extLst>
            </p:cNvPr>
            <p:cNvCxnSpPr>
              <a:cxnSpLocks/>
              <a:stCxn id="224" idx="3"/>
              <a:endCxn id="226" idx="1"/>
            </p:cNvCxnSpPr>
            <p:nvPr/>
          </p:nvCxnSpPr>
          <p:spPr>
            <a:xfrm>
              <a:off x="2535312" y="4673093"/>
              <a:ext cx="1182316" cy="207887"/>
            </a:xfrm>
            <a:prstGeom prst="line">
              <a:avLst/>
            </a:prstGeom>
            <a:ln w="12700" cap="rnd"/>
          </p:spPr>
          <p:style>
            <a:lnRef idx="1">
              <a:schemeClr val="accent1"/>
            </a:lnRef>
            <a:fillRef idx="0">
              <a:schemeClr val="accent1"/>
            </a:fillRef>
            <a:effectRef idx="0">
              <a:schemeClr val="accent1"/>
            </a:effectRef>
            <a:fontRef idx="minor">
              <a:schemeClr val="tx1"/>
            </a:fontRef>
          </p:style>
        </p:cxnSp>
        <p:grpSp>
          <p:nvGrpSpPr>
            <p:cNvPr id="211" name="Group 210">
              <a:extLst>
                <a:ext uri="{FF2B5EF4-FFF2-40B4-BE49-F238E27FC236}">
                  <a16:creationId xmlns:a16="http://schemas.microsoft.com/office/drawing/2014/main" id="{2B450799-F2B2-024D-88F2-68E9331EA9AC}"/>
                </a:ext>
              </a:extLst>
            </p:cNvPr>
            <p:cNvGrpSpPr/>
            <p:nvPr/>
          </p:nvGrpSpPr>
          <p:grpSpPr>
            <a:xfrm>
              <a:off x="3470941" y="4481357"/>
              <a:ext cx="786649" cy="699725"/>
              <a:chOff x="4057206" y="3181073"/>
              <a:chExt cx="1086129" cy="966114"/>
            </a:xfrm>
          </p:grpSpPr>
          <p:sp>
            <p:nvSpPr>
              <p:cNvPr id="225" name="Rectangle 5">
                <a:extLst>
                  <a:ext uri="{FF2B5EF4-FFF2-40B4-BE49-F238E27FC236}">
                    <a16:creationId xmlns:a16="http://schemas.microsoft.com/office/drawing/2014/main" id="{235336F4-6F35-E845-B981-39D468C7DCAB}"/>
                  </a:ext>
                </a:extLst>
              </p:cNvPr>
              <p:cNvSpPr>
                <a:spLocks noChangeArrowheads="1"/>
              </p:cNvSpPr>
              <p:nvPr/>
            </p:nvSpPr>
            <p:spPr bwMode="auto">
              <a:xfrm>
                <a:off x="4057206" y="3904966"/>
                <a:ext cx="422737" cy="242221"/>
              </a:xfrm>
              <a:prstGeom prst="rect">
                <a:avLst/>
              </a:prstGeom>
              <a:noFill/>
              <a:ln w="28575">
                <a:noFill/>
                <a:miter lim="800000"/>
                <a:headEnd/>
                <a:tailEnd/>
              </a:ln>
            </p:spPr>
            <p:txBody>
              <a:bodyPr wrap="none" lIns="0" tIns="0" rIns="0" bIns="0">
                <a:spAutoFit/>
              </a:bodyPr>
              <a:lstStyle/>
              <a:p>
                <a:pPr algn="ctr">
                  <a:lnSpc>
                    <a:spcPct val="95000"/>
                  </a:lnSpc>
                  <a:spcBef>
                    <a:spcPts val="333"/>
                  </a:spcBef>
                </a:pPr>
                <a:r>
                  <a:rPr lang="en-US" sz="1200"/>
                  <a:t>ACX</a:t>
                </a:r>
              </a:p>
            </p:txBody>
          </p:sp>
          <p:pic>
            <p:nvPicPr>
              <p:cNvPr id="226" name="Graphic 225">
                <a:extLst>
                  <a:ext uri="{FF2B5EF4-FFF2-40B4-BE49-F238E27FC236}">
                    <a16:creationId xmlns:a16="http://schemas.microsoft.com/office/drawing/2014/main" id="{F5509A8F-5283-2D4C-8E73-1DECB53676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97806" y="3538142"/>
                <a:ext cx="396962" cy="389379"/>
              </a:xfrm>
              <a:prstGeom prst="rect">
                <a:avLst/>
              </a:prstGeom>
            </p:spPr>
          </p:pic>
          <p:sp>
            <p:nvSpPr>
              <p:cNvPr id="227" name="Rectangle 5">
                <a:extLst>
                  <a:ext uri="{FF2B5EF4-FFF2-40B4-BE49-F238E27FC236}">
                    <a16:creationId xmlns:a16="http://schemas.microsoft.com/office/drawing/2014/main" id="{C77E3118-325F-404E-A927-6F8110D735A0}"/>
                  </a:ext>
                </a:extLst>
              </p:cNvPr>
              <p:cNvSpPr>
                <a:spLocks noChangeArrowheads="1"/>
              </p:cNvSpPr>
              <p:nvPr/>
            </p:nvSpPr>
            <p:spPr bwMode="auto">
              <a:xfrm>
                <a:off x="4497057" y="3181073"/>
                <a:ext cx="646278" cy="242221"/>
              </a:xfrm>
              <a:prstGeom prst="rect">
                <a:avLst/>
              </a:prstGeom>
              <a:noFill/>
              <a:ln w="28575">
                <a:noFill/>
                <a:miter lim="800000"/>
                <a:headEnd/>
                <a:tailEnd/>
              </a:ln>
            </p:spPr>
            <p:txBody>
              <a:bodyPr wrap="none" lIns="0" tIns="0" rIns="0" bIns="0">
                <a:spAutoFit/>
              </a:bodyPr>
              <a:lstStyle/>
              <a:p>
                <a:pPr algn="ctr">
                  <a:lnSpc>
                    <a:spcPct val="95000"/>
                  </a:lnSpc>
                  <a:spcBef>
                    <a:spcPts val="333"/>
                  </a:spcBef>
                </a:pPr>
                <a:r>
                  <a:rPr lang="en-US" sz="1200"/>
                  <a:t>Access</a:t>
                </a:r>
              </a:p>
            </p:txBody>
          </p:sp>
        </p:grpSp>
        <p:pic>
          <p:nvPicPr>
            <p:cNvPr id="212" name="Graphic 211">
              <a:extLst>
                <a:ext uri="{FF2B5EF4-FFF2-40B4-BE49-F238E27FC236}">
                  <a16:creationId xmlns:a16="http://schemas.microsoft.com/office/drawing/2014/main" id="{97A44311-46EF-8D42-8F94-1F762E13C9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32062" y="5248095"/>
              <a:ext cx="211546" cy="301566"/>
            </a:xfrm>
            <a:prstGeom prst="rect">
              <a:avLst/>
            </a:prstGeom>
          </p:spPr>
        </p:pic>
        <p:pic>
          <p:nvPicPr>
            <p:cNvPr id="213" name="Graphic 212">
              <a:extLst>
                <a:ext uri="{FF2B5EF4-FFF2-40B4-BE49-F238E27FC236}">
                  <a16:creationId xmlns:a16="http://schemas.microsoft.com/office/drawing/2014/main" id="{BE771618-B32D-3942-ACE5-66614F2517BD}"/>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643613" y="5050491"/>
              <a:ext cx="159041" cy="226719"/>
            </a:xfrm>
            <a:prstGeom prst="rect">
              <a:avLst/>
            </a:prstGeom>
          </p:spPr>
        </p:pic>
        <p:pic>
          <p:nvPicPr>
            <p:cNvPr id="214" name="Graphic 213">
              <a:extLst>
                <a:ext uri="{FF2B5EF4-FFF2-40B4-BE49-F238E27FC236}">
                  <a16:creationId xmlns:a16="http://schemas.microsoft.com/office/drawing/2014/main" id="{E2ADFF39-5834-2243-BEA2-4098BB63E97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18799" y="5086730"/>
              <a:ext cx="389084" cy="282970"/>
            </a:xfrm>
            <a:prstGeom prst="rect">
              <a:avLst/>
            </a:prstGeom>
          </p:spPr>
        </p:pic>
        <p:cxnSp>
          <p:nvCxnSpPr>
            <p:cNvPr id="215" name="Straight Connector 214">
              <a:extLst>
                <a:ext uri="{FF2B5EF4-FFF2-40B4-BE49-F238E27FC236}">
                  <a16:creationId xmlns:a16="http://schemas.microsoft.com/office/drawing/2014/main" id="{7A1FAA3D-6125-D54D-B0A2-E73342EDEAB5}"/>
                </a:ext>
              </a:extLst>
            </p:cNvPr>
            <p:cNvCxnSpPr>
              <a:cxnSpLocks/>
              <a:endCxn id="214" idx="2"/>
            </p:cNvCxnSpPr>
            <p:nvPr/>
          </p:nvCxnSpPr>
          <p:spPr>
            <a:xfrm flipV="1">
              <a:off x="2689076" y="5369700"/>
              <a:ext cx="424265" cy="152544"/>
            </a:xfrm>
            <a:prstGeom prst="line">
              <a:avLst/>
            </a:prstGeom>
            <a:ln w="12700" cap="rnd"/>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E491382D-E448-9544-8309-2BEDBF40C7C4}"/>
                </a:ext>
              </a:extLst>
            </p:cNvPr>
            <p:cNvCxnSpPr>
              <a:cxnSpLocks/>
            </p:cNvCxnSpPr>
            <p:nvPr/>
          </p:nvCxnSpPr>
          <p:spPr>
            <a:xfrm>
              <a:off x="2745864" y="5302009"/>
              <a:ext cx="231990" cy="116299"/>
            </a:xfrm>
            <a:prstGeom prst="line">
              <a:avLst/>
            </a:prstGeom>
            <a:ln w="12700" cap="rnd"/>
          </p:spPr>
          <p:style>
            <a:lnRef idx="1">
              <a:schemeClr val="accent1"/>
            </a:lnRef>
            <a:fillRef idx="0">
              <a:schemeClr val="accent1"/>
            </a:fillRef>
            <a:effectRef idx="0">
              <a:schemeClr val="accent1"/>
            </a:effectRef>
            <a:fontRef idx="minor">
              <a:schemeClr val="tx1"/>
            </a:fontRef>
          </p:style>
        </p:cxnSp>
        <p:grpSp>
          <p:nvGrpSpPr>
            <p:cNvPr id="217" name="Group 216">
              <a:extLst>
                <a:ext uri="{FF2B5EF4-FFF2-40B4-BE49-F238E27FC236}">
                  <a16:creationId xmlns:a16="http://schemas.microsoft.com/office/drawing/2014/main" id="{17BF0528-1F9C-ED4B-875E-507BBAFF6DF1}"/>
                </a:ext>
              </a:extLst>
            </p:cNvPr>
            <p:cNvGrpSpPr/>
            <p:nvPr/>
          </p:nvGrpSpPr>
          <p:grpSpPr>
            <a:xfrm>
              <a:off x="2341307" y="4577945"/>
              <a:ext cx="687104" cy="390283"/>
              <a:chOff x="3131989" y="2565983"/>
              <a:chExt cx="1068100" cy="606694"/>
            </a:xfrm>
          </p:grpSpPr>
          <p:sp>
            <p:nvSpPr>
              <p:cNvPr id="223" name="Rectangle 5">
                <a:extLst>
                  <a:ext uri="{FF2B5EF4-FFF2-40B4-BE49-F238E27FC236}">
                    <a16:creationId xmlns:a16="http://schemas.microsoft.com/office/drawing/2014/main" id="{8A25288F-93DB-D747-BE29-6AABB718E453}"/>
                  </a:ext>
                </a:extLst>
              </p:cNvPr>
              <p:cNvSpPr>
                <a:spLocks noChangeArrowheads="1"/>
              </p:cNvSpPr>
              <p:nvPr/>
            </p:nvSpPr>
            <p:spPr bwMode="auto">
              <a:xfrm>
                <a:off x="3188392" y="2899967"/>
                <a:ext cx="1011697" cy="272710"/>
              </a:xfrm>
              <a:prstGeom prst="rect">
                <a:avLst/>
              </a:prstGeom>
              <a:noFill/>
              <a:ln w="28575">
                <a:noFill/>
                <a:miter lim="800000"/>
                <a:headEnd/>
                <a:tailEnd/>
              </a:ln>
            </p:spPr>
            <p:txBody>
              <a:bodyPr wrap="none" lIns="0" tIns="0" rIns="0" bIns="0">
                <a:spAutoFit/>
              </a:bodyPr>
              <a:lstStyle/>
              <a:p>
                <a:pPr algn="ctr">
                  <a:lnSpc>
                    <a:spcPct val="95000"/>
                  </a:lnSpc>
                  <a:spcBef>
                    <a:spcPts val="333"/>
                  </a:spcBef>
                </a:pPr>
                <a:r>
                  <a:rPr lang="en-US" sz="1200"/>
                  <a:t>NFX/SRX</a:t>
                </a:r>
              </a:p>
            </p:txBody>
          </p:sp>
          <p:pic>
            <p:nvPicPr>
              <p:cNvPr id="224" name="Graphic 223">
                <a:extLst>
                  <a:ext uri="{FF2B5EF4-FFF2-40B4-BE49-F238E27FC236}">
                    <a16:creationId xmlns:a16="http://schemas.microsoft.com/office/drawing/2014/main" id="{A07A8CEB-BB7C-774C-BFFA-E45E04DDD3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31989" y="2565983"/>
                <a:ext cx="301577" cy="295816"/>
              </a:xfrm>
              <a:prstGeom prst="rect">
                <a:avLst/>
              </a:prstGeom>
            </p:spPr>
          </p:pic>
        </p:grpSp>
        <p:sp>
          <p:nvSpPr>
            <p:cNvPr id="152" name="TextBox 151">
              <a:extLst>
                <a:ext uri="{FF2B5EF4-FFF2-40B4-BE49-F238E27FC236}">
                  <a16:creationId xmlns:a16="http://schemas.microsoft.com/office/drawing/2014/main" id="{774B68ED-7364-A94D-A08E-28B8B6F78517}"/>
                </a:ext>
              </a:extLst>
            </p:cNvPr>
            <p:cNvSpPr txBox="1"/>
            <p:nvPr/>
          </p:nvSpPr>
          <p:spPr>
            <a:xfrm>
              <a:off x="5216047" y="1672521"/>
              <a:ext cx="586644" cy="316461"/>
            </a:xfrm>
            <a:prstGeom prst="rect">
              <a:avLst/>
            </a:prstGeom>
            <a:solidFill>
              <a:schemeClr val="bg2"/>
            </a:solidFill>
          </p:spPr>
          <p:txBody>
            <a:bodyPr wrap="square" lIns="91440" tIns="91440" rIns="91440" bIns="91440" rtlCol="0" anchor="ctr">
              <a:spAutoFit/>
            </a:bodyPr>
            <a:lstStyle/>
            <a:p>
              <a:pPr algn="ctr">
                <a:spcBef>
                  <a:spcPts val="600"/>
                </a:spcBef>
              </a:pPr>
              <a:r>
                <a:rPr lang="en-US" sz="1200">
                  <a:solidFill>
                    <a:schemeClr val="bg1"/>
                  </a:solidFill>
                </a:rPr>
                <a:t>OSS</a:t>
              </a:r>
            </a:p>
          </p:txBody>
        </p:sp>
        <p:cxnSp>
          <p:nvCxnSpPr>
            <p:cNvPr id="238" name="Straight Arrow Connector 237">
              <a:extLst>
                <a:ext uri="{FF2B5EF4-FFF2-40B4-BE49-F238E27FC236}">
                  <a16:creationId xmlns:a16="http://schemas.microsoft.com/office/drawing/2014/main" id="{050112B7-4A8C-764E-8EFC-752F9D4DA240}"/>
                </a:ext>
              </a:extLst>
            </p:cNvPr>
            <p:cNvCxnSpPr>
              <a:cxnSpLocks/>
            </p:cNvCxnSpPr>
            <p:nvPr/>
          </p:nvCxnSpPr>
          <p:spPr>
            <a:xfrm>
              <a:off x="5509369" y="1988982"/>
              <a:ext cx="0" cy="763308"/>
            </a:xfrm>
            <a:prstGeom prst="straightConnector1">
              <a:avLst/>
            </a:prstGeom>
            <a:ln w="19050">
              <a:solidFill>
                <a:schemeClr val="tx1"/>
              </a:solidFill>
              <a:headEnd type="triangle" w="med" len="med"/>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1C75F581-89EF-8148-B43D-D007A5858A9E}"/>
                </a:ext>
              </a:extLst>
            </p:cNvPr>
            <p:cNvCxnSpPr>
              <a:cxnSpLocks/>
              <a:endCxn id="165" idx="3"/>
            </p:cNvCxnSpPr>
            <p:nvPr/>
          </p:nvCxnSpPr>
          <p:spPr>
            <a:xfrm flipH="1">
              <a:off x="4329018" y="2928900"/>
              <a:ext cx="564450" cy="739187"/>
            </a:xfrm>
            <a:prstGeom prst="straightConnector1">
              <a:avLst/>
            </a:prstGeom>
            <a:ln w="254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D0FC5DCA-BD10-DC43-A6E2-D939F7EEB1E5}"/>
                </a:ext>
              </a:extLst>
            </p:cNvPr>
            <p:cNvCxnSpPr>
              <a:cxnSpLocks/>
              <a:stCxn id="177" idx="2"/>
            </p:cNvCxnSpPr>
            <p:nvPr/>
          </p:nvCxnSpPr>
          <p:spPr>
            <a:xfrm>
              <a:off x="5485535" y="3248686"/>
              <a:ext cx="6384" cy="951042"/>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1C0F1BAA-3CA6-0F41-B745-0ACD9C5087F7}"/>
                </a:ext>
              </a:extLst>
            </p:cNvPr>
            <p:cNvSpPr txBox="1"/>
            <p:nvPr/>
          </p:nvSpPr>
          <p:spPr>
            <a:xfrm>
              <a:off x="4588852" y="3398799"/>
              <a:ext cx="572763" cy="112080"/>
            </a:xfrm>
            <a:prstGeom prst="rect">
              <a:avLst/>
            </a:prstGeom>
            <a:solidFill>
              <a:schemeClr val="bg1"/>
            </a:solidFill>
          </p:spPr>
          <p:txBody>
            <a:bodyPr wrap="none" lIns="0" tIns="0" rIns="0" bIns="0" rtlCol="0">
              <a:spAutoFit/>
            </a:bodyPr>
            <a:lstStyle/>
            <a:p>
              <a:pPr algn="ctr">
                <a:lnSpc>
                  <a:spcPct val="85000"/>
                </a:lnSpc>
              </a:pPr>
              <a:r>
                <a:rPr lang="en-US" sz="1000"/>
                <a:t>Automation</a:t>
              </a:r>
            </a:p>
          </p:txBody>
        </p:sp>
        <p:sp>
          <p:nvSpPr>
            <p:cNvPr id="89" name="TextBox 88">
              <a:extLst>
                <a:ext uri="{FF2B5EF4-FFF2-40B4-BE49-F238E27FC236}">
                  <a16:creationId xmlns:a16="http://schemas.microsoft.com/office/drawing/2014/main" id="{C127AD43-DF10-F14E-876D-CB328BB2C187}"/>
                </a:ext>
              </a:extLst>
            </p:cNvPr>
            <p:cNvSpPr txBox="1"/>
            <p:nvPr/>
          </p:nvSpPr>
          <p:spPr>
            <a:xfrm>
              <a:off x="3789441" y="3038843"/>
              <a:ext cx="692498" cy="130805"/>
            </a:xfrm>
            <a:prstGeom prst="rect">
              <a:avLst/>
            </a:prstGeom>
            <a:solidFill>
              <a:schemeClr val="bg1"/>
            </a:solidFill>
          </p:spPr>
          <p:txBody>
            <a:bodyPr wrap="none" lIns="0" tIns="0" rIns="0" bIns="0" rtlCol="0">
              <a:spAutoFit/>
            </a:bodyPr>
            <a:lstStyle/>
            <a:p>
              <a:pPr algn="ctr">
                <a:lnSpc>
                  <a:spcPct val="85000"/>
                </a:lnSpc>
              </a:pPr>
              <a:r>
                <a:rPr lang="en-US" sz="1000"/>
                <a:t>Service KPIs</a:t>
              </a:r>
            </a:p>
          </p:txBody>
        </p:sp>
        <p:pic>
          <p:nvPicPr>
            <p:cNvPr id="101" name="Graphic 100">
              <a:extLst>
                <a:ext uri="{FF2B5EF4-FFF2-40B4-BE49-F238E27FC236}">
                  <a16:creationId xmlns:a16="http://schemas.microsoft.com/office/drawing/2014/main" id="{C2CFD330-61F2-FA4B-9AEA-10E4B419A85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89945" y="4924143"/>
              <a:ext cx="391483" cy="309924"/>
            </a:xfrm>
            <a:prstGeom prst="rect">
              <a:avLst/>
            </a:prstGeom>
          </p:spPr>
        </p:pic>
        <p:pic>
          <p:nvPicPr>
            <p:cNvPr id="102" name="Graphic 101">
              <a:extLst>
                <a:ext uri="{FF2B5EF4-FFF2-40B4-BE49-F238E27FC236}">
                  <a16:creationId xmlns:a16="http://schemas.microsoft.com/office/drawing/2014/main" id="{3094334A-4E8B-2449-B5EC-7D12D052909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060857" y="5619324"/>
              <a:ext cx="426705" cy="353554"/>
            </a:xfrm>
            <a:prstGeom prst="rect">
              <a:avLst/>
            </a:prstGeom>
          </p:spPr>
        </p:pic>
        <p:sp>
          <p:nvSpPr>
            <p:cNvPr id="103" name="Rectangle 5">
              <a:extLst>
                <a:ext uri="{FF2B5EF4-FFF2-40B4-BE49-F238E27FC236}">
                  <a16:creationId xmlns:a16="http://schemas.microsoft.com/office/drawing/2014/main" id="{2E304E18-EB2B-F443-A1D0-F0B9D1ACED8E}"/>
                </a:ext>
              </a:extLst>
            </p:cNvPr>
            <p:cNvSpPr>
              <a:spLocks noChangeArrowheads="1"/>
            </p:cNvSpPr>
            <p:nvPr/>
          </p:nvSpPr>
          <p:spPr bwMode="auto">
            <a:xfrm>
              <a:off x="1721103" y="5401677"/>
              <a:ext cx="620363" cy="154273"/>
            </a:xfrm>
            <a:prstGeom prst="rect">
              <a:avLst/>
            </a:prstGeom>
            <a:noFill/>
            <a:ln w="28575">
              <a:noFill/>
              <a:miter lim="800000"/>
              <a:headEnd/>
              <a:tailEnd/>
            </a:ln>
          </p:spPr>
          <p:txBody>
            <a:bodyPr wrap="none" lIns="0" tIns="0" rIns="0" bIns="0" anchor="ctr">
              <a:spAutoFit/>
            </a:bodyPr>
            <a:lstStyle/>
            <a:p>
              <a:pPr algn="ctr">
                <a:lnSpc>
                  <a:spcPct val="110000"/>
                </a:lnSpc>
                <a:spcBef>
                  <a:spcPts val="333"/>
                </a:spcBef>
              </a:pPr>
              <a:r>
                <a:rPr lang="en-US" sz="1000"/>
                <a:t>Edge cloud</a:t>
              </a:r>
            </a:p>
          </p:txBody>
        </p:sp>
        <p:sp>
          <p:nvSpPr>
            <p:cNvPr id="104" name="Rectangle 5">
              <a:extLst>
                <a:ext uri="{FF2B5EF4-FFF2-40B4-BE49-F238E27FC236}">
                  <a16:creationId xmlns:a16="http://schemas.microsoft.com/office/drawing/2014/main" id="{63656116-E8C8-1549-88C8-88EA03E9679E}"/>
                </a:ext>
              </a:extLst>
            </p:cNvPr>
            <p:cNvSpPr>
              <a:spLocks noChangeArrowheads="1"/>
            </p:cNvSpPr>
            <p:nvPr/>
          </p:nvSpPr>
          <p:spPr bwMode="auto">
            <a:xfrm>
              <a:off x="1155216" y="4234371"/>
              <a:ext cx="548227" cy="325282"/>
            </a:xfrm>
            <a:prstGeom prst="rect">
              <a:avLst/>
            </a:prstGeom>
            <a:noFill/>
            <a:ln w="28575">
              <a:noFill/>
              <a:miter lim="800000"/>
              <a:headEnd/>
              <a:tailEnd/>
            </a:ln>
          </p:spPr>
          <p:txBody>
            <a:bodyPr wrap="none" lIns="0" tIns="0" rIns="0" bIns="0" anchor="ctr">
              <a:spAutoFit/>
            </a:bodyPr>
            <a:lstStyle/>
            <a:p>
              <a:pPr algn="ctr">
                <a:lnSpc>
                  <a:spcPct val="110000"/>
                </a:lnSpc>
                <a:spcBef>
                  <a:spcPts val="333"/>
                </a:spcBef>
              </a:pPr>
              <a:r>
                <a:rPr lang="en-US" sz="1000"/>
                <a:t>Customer</a:t>
              </a:r>
              <a:br>
                <a:rPr lang="en-US" sz="1000"/>
              </a:br>
              <a:r>
                <a:rPr lang="en-US" sz="1000"/>
                <a:t>premises</a:t>
              </a:r>
            </a:p>
          </p:txBody>
        </p:sp>
        <p:grpSp>
          <p:nvGrpSpPr>
            <p:cNvPr id="105" name="Group 104">
              <a:extLst>
                <a:ext uri="{FF2B5EF4-FFF2-40B4-BE49-F238E27FC236}">
                  <a16:creationId xmlns:a16="http://schemas.microsoft.com/office/drawing/2014/main" id="{0AAAA017-8A5E-6F40-ABA8-DF6C4282F76B}"/>
                </a:ext>
              </a:extLst>
            </p:cNvPr>
            <p:cNvGrpSpPr/>
            <p:nvPr/>
          </p:nvGrpSpPr>
          <p:grpSpPr>
            <a:xfrm>
              <a:off x="2763124" y="6144158"/>
              <a:ext cx="2152847" cy="123367"/>
              <a:chOff x="1632960" y="5439870"/>
              <a:chExt cx="2512517" cy="143978"/>
            </a:xfrm>
          </p:grpSpPr>
          <p:sp>
            <p:nvSpPr>
              <p:cNvPr id="191" name="Rectangle 190">
                <a:extLst>
                  <a:ext uri="{FF2B5EF4-FFF2-40B4-BE49-F238E27FC236}">
                    <a16:creationId xmlns:a16="http://schemas.microsoft.com/office/drawing/2014/main" id="{F8D4D52F-5D42-1F4D-B720-2273252F621E}"/>
                  </a:ext>
                </a:extLst>
              </p:cNvPr>
              <p:cNvSpPr>
                <a:spLocks noChangeArrowheads="1"/>
              </p:cNvSpPr>
              <p:nvPr/>
            </p:nvSpPr>
            <p:spPr bwMode="auto">
              <a:xfrm>
                <a:off x="1979145" y="5439870"/>
                <a:ext cx="2166332" cy="143978"/>
              </a:xfrm>
              <a:prstGeom prst="rect">
                <a:avLst/>
              </a:prstGeom>
              <a:noFill/>
              <a:ln w="28575">
                <a:noFill/>
                <a:miter lim="800000"/>
                <a:headEnd/>
                <a:tailEnd/>
              </a:ln>
            </p:spPr>
            <p:txBody>
              <a:bodyPr wrap="square" lIns="0" tIns="0" rIns="0" bIns="0" anchor="ctr">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nSpc>
                    <a:spcPct val="110000"/>
                  </a:lnSpc>
                </a:pPr>
                <a:r>
                  <a:rPr lang="en-US" sz="800"/>
                  <a:t>Active reflecting traffic using TWAMP</a:t>
                </a:r>
              </a:p>
            </p:txBody>
          </p:sp>
          <p:sp>
            <p:nvSpPr>
              <p:cNvPr id="192" name="Rounded Rectangle 102">
                <a:extLst>
                  <a:ext uri="{FF2B5EF4-FFF2-40B4-BE49-F238E27FC236}">
                    <a16:creationId xmlns:a16="http://schemas.microsoft.com/office/drawing/2014/main" id="{BB6FCBDA-6F68-B445-A0C0-B393D6BA8025}"/>
                  </a:ext>
                </a:extLst>
              </p:cNvPr>
              <p:cNvSpPr/>
              <p:nvPr/>
            </p:nvSpPr>
            <p:spPr>
              <a:xfrm flipV="1">
                <a:off x="1632960" y="5456958"/>
                <a:ext cx="245327" cy="109803"/>
              </a:xfrm>
              <a:custGeom>
                <a:avLst/>
                <a:gdLst>
                  <a:gd name="connsiteX0" fmla="*/ 0 w 2211881"/>
                  <a:gd name="connsiteY0" fmla="*/ 139390 h 278780"/>
                  <a:gd name="connsiteX1" fmla="*/ 139390 w 2211881"/>
                  <a:gd name="connsiteY1" fmla="*/ 0 h 278780"/>
                  <a:gd name="connsiteX2" fmla="*/ 2072491 w 2211881"/>
                  <a:gd name="connsiteY2" fmla="*/ 0 h 278780"/>
                  <a:gd name="connsiteX3" fmla="*/ 2211881 w 2211881"/>
                  <a:gd name="connsiteY3" fmla="*/ 139390 h 278780"/>
                  <a:gd name="connsiteX4" fmla="*/ 2211881 w 2211881"/>
                  <a:gd name="connsiteY4" fmla="*/ 139390 h 278780"/>
                  <a:gd name="connsiteX5" fmla="*/ 2072491 w 2211881"/>
                  <a:gd name="connsiteY5" fmla="*/ 278780 h 278780"/>
                  <a:gd name="connsiteX6" fmla="*/ 139390 w 2211881"/>
                  <a:gd name="connsiteY6" fmla="*/ 278780 h 278780"/>
                  <a:gd name="connsiteX7" fmla="*/ 0 w 2211881"/>
                  <a:gd name="connsiteY7" fmla="*/ 139390 h 278780"/>
                  <a:gd name="connsiteX0" fmla="*/ 2211881 w 2303321"/>
                  <a:gd name="connsiteY0" fmla="*/ 139390 h 278780"/>
                  <a:gd name="connsiteX1" fmla="*/ 2072491 w 2303321"/>
                  <a:gd name="connsiteY1" fmla="*/ 278780 h 278780"/>
                  <a:gd name="connsiteX2" fmla="*/ 139390 w 2303321"/>
                  <a:gd name="connsiteY2" fmla="*/ 278780 h 278780"/>
                  <a:gd name="connsiteX3" fmla="*/ 0 w 2303321"/>
                  <a:gd name="connsiteY3" fmla="*/ 139390 h 278780"/>
                  <a:gd name="connsiteX4" fmla="*/ 139390 w 2303321"/>
                  <a:gd name="connsiteY4" fmla="*/ 0 h 278780"/>
                  <a:gd name="connsiteX5" fmla="*/ 2072491 w 2303321"/>
                  <a:gd name="connsiteY5" fmla="*/ 0 h 278780"/>
                  <a:gd name="connsiteX6" fmla="*/ 2211881 w 2303321"/>
                  <a:gd name="connsiteY6" fmla="*/ 139390 h 278780"/>
                  <a:gd name="connsiteX7" fmla="*/ 2303321 w 2303321"/>
                  <a:gd name="connsiteY7" fmla="*/ 230830 h 278780"/>
                  <a:gd name="connsiteX0" fmla="*/ 2211881 w 2211881"/>
                  <a:gd name="connsiteY0" fmla="*/ 139390 h 278780"/>
                  <a:gd name="connsiteX1" fmla="*/ 2072491 w 2211881"/>
                  <a:gd name="connsiteY1" fmla="*/ 278780 h 278780"/>
                  <a:gd name="connsiteX2" fmla="*/ 139390 w 2211881"/>
                  <a:gd name="connsiteY2" fmla="*/ 278780 h 278780"/>
                  <a:gd name="connsiteX3" fmla="*/ 0 w 2211881"/>
                  <a:gd name="connsiteY3" fmla="*/ 139390 h 278780"/>
                  <a:gd name="connsiteX4" fmla="*/ 139390 w 2211881"/>
                  <a:gd name="connsiteY4" fmla="*/ 0 h 278780"/>
                  <a:gd name="connsiteX5" fmla="*/ 2072491 w 2211881"/>
                  <a:gd name="connsiteY5" fmla="*/ 0 h 278780"/>
                  <a:gd name="connsiteX6" fmla="*/ 2211881 w 2211881"/>
                  <a:gd name="connsiteY6" fmla="*/ 139390 h 278780"/>
                  <a:gd name="connsiteX0" fmla="*/ 2211881 w 2211881"/>
                  <a:gd name="connsiteY0" fmla="*/ 139390 h 278780"/>
                  <a:gd name="connsiteX1" fmla="*/ 2072491 w 2211881"/>
                  <a:gd name="connsiteY1" fmla="*/ 278780 h 278780"/>
                  <a:gd name="connsiteX2" fmla="*/ 139390 w 2211881"/>
                  <a:gd name="connsiteY2" fmla="*/ 278780 h 278780"/>
                  <a:gd name="connsiteX3" fmla="*/ 0 w 2211881"/>
                  <a:gd name="connsiteY3" fmla="*/ 139390 h 278780"/>
                  <a:gd name="connsiteX4" fmla="*/ 139390 w 2211881"/>
                  <a:gd name="connsiteY4" fmla="*/ 0 h 278780"/>
                  <a:gd name="connsiteX5" fmla="*/ 2072491 w 2211881"/>
                  <a:gd name="connsiteY5" fmla="*/ 0 h 278780"/>
                  <a:gd name="connsiteX0" fmla="*/ 2072491 w 2072491"/>
                  <a:gd name="connsiteY0" fmla="*/ 278780 h 278780"/>
                  <a:gd name="connsiteX1" fmla="*/ 139390 w 2072491"/>
                  <a:gd name="connsiteY1" fmla="*/ 278780 h 278780"/>
                  <a:gd name="connsiteX2" fmla="*/ 0 w 2072491"/>
                  <a:gd name="connsiteY2" fmla="*/ 139390 h 278780"/>
                  <a:gd name="connsiteX3" fmla="*/ 139390 w 2072491"/>
                  <a:gd name="connsiteY3" fmla="*/ 0 h 278780"/>
                  <a:gd name="connsiteX4" fmla="*/ 2072491 w 2072491"/>
                  <a:gd name="connsiteY4" fmla="*/ 0 h 278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491" h="278780">
                    <a:moveTo>
                      <a:pt x="2072491" y="278780"/>
                    </a:moveTo>
                    <a:lnTo>
                      <a:pt x="139390" y="278780"/>
                    </a:lnTo>
                    <a:cubicBezTo>
                      <a:pt x="62407" y="278780"/>
                      <a:pt x="0" y="216373"/>
                      <a:pt x="0" y="139390"/>
                    </a:cubicBezTo>
                    <a:cubicBezTo>
                      <a:pt x="0" y="62407"/>
                      <a:pt x="62407" y="0"/>
                      <a:pt x="139390" y="0"/>
                    </a:cubicBezTo>
                    <a:lnTo>
                      <a:pt x="2072491" y="0"/>
                    </a:lnTo>
                  </a:path>
                </a:pathLst>
              </a:custGeom>
              <a:noFill/>
              <a:ln w="19050">
                <a:solidFill>
                  <a:schemeClr val="accent4"/>
                </a:solidFill>
                <a:headEnd type="none" w="med" len="med"/>
                <a:tailEnd type="triangle" w="med" len="med"/>
                <a:extLst>
                  <a:ext uri="{C807C97D-BFC1-408E-A445-0C87EB9F89A2}">
                    <ask:lineSketchStyleProps xmlns:ask="http://schemas.microsoft.com/office/drawing/2018/sketchyshapes" sd="1219033472">
                      <a:custGeom>
                        <a:avLst/>
                        <a:gdLst>
                          <a:gd name="connsiteX0" fmla="*/ 0 w 2211881"/>
                          <a:gd name="connsiteY0" fmla="*/ 139390 h 278780"/>
                          <a:gd name="connsiteX1" fmla="*/ 139390 w 2211881"/>
                          <a:gd name="connsiteY1" fmla="*/ 0 h 278780"/>
                          <a:gd name="connsiteX2" fmla="*/ 822419 w 2211881"/>
                          <a:gd name="connsiteY2" fmla="*/ 0 h 278780"/>
                          <a:gd name="connsiteX3" fmla="*/ 1505448 w 2211881"/>
                          <a:gd name="connsiteY3" fmla="*/ 0 h 278780"/>
                          <a:gd name="connsiteX4" fmla="*/ 2072491 w 2211881"/>
                          <a:gd name="connsiteY4" fmla="*/ 0 h 278780"/>
                          <a:gd name="connsiteX5" fmla="*/ 2211881 w 2211881"/>
                          <a:gd name="connsiteY5" fmla="*/ 139390 h 278780"/>
                          <a:gd name="connsiteX6" fmla="*/ 2211881 w 2211881"/>
                          <a:gd name="connsiteY6" fmla="*/ 139390 h 278780"/>
                          <a:gd name="connsiteX7" fmla="*/ 2072491 w 2211881"/>
                          <a:gd name="connsiteY7" fmla="*/ 278780 h 278780"/>
                          <a:gd name="connsiteX8" fmla="*/ 1486117 w 2211881"/>
                          <a:gd name="connsiteY8" fmla="*/ 278780 h 278780"/>
                          <a:gd name="connsiteX9" fmla="*/ 803088 w 2211881"/>
                          <a:gd name="connsiteY9" fmla="*/ 278780 h 278780"/>
                          <a:gd name="connsiteX10" fmla="*/ 139390 w 2211881"/>
                          <a:gd name="connsiteY10" fmla="*/ 278780 h 278780"/>
                          <a:gd name="connsiteX11" fmla="*/ 0 w 2211881"/>
                          <a:gd name="connsiteY11" fmla="*/ 139390 h 27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1881" h="278780" fill="none" extrusionOk="0">
                            <a:moveTo>
                              <a:pt x="0" y="139390"/>
                            </a:moveTo>
                            <a:cubicBezTo>
                              <a:pt x="1523" y="78185"/>
                              <a:pt x="66394" y="6142"/>
                              <a:pt x="139390" y="0"/>
                            </a:cubicBezTo>
                            <a:cubicBezTo>
                              <a:pt x="443780" y="26482"/>
                              <a:pt x="660328" y="-33775"/>
                              <a:pt x="822419" y="0"/>
                            </a:cubicBezTo>
                            <a:cubicBezTo>
                              <a:pt x="984510" y="33775"/>
                              <a:pt x="1303212" y="6231"/>
                              <a:pt x="1505448" y="0"/>
                            </a:cubicBezTo>
                            <a:cubicBezTo>
                              <a:pt x="1707684" y="-6231"/>
                              <a:pt x="1852489" y="26254"/>
                              <a:pt x="2072491" y="0"/>
                            </a:cubicBezTo>
                            <a:cubicBezTo>
                              <a:pt x="2141165" y="-12420"/>
                              <a:pt x="2211033" y="65598"/>
                              <a:pt x="2211881" y="139390"/>
                            </a:cubicBezTo>
                            <a:lnTo>
                              <a:pt x="2211881" y="139390"/>
                            </a:lnTo>
                            <a:cubicBezTo>
                              <a:pt x="2209359" y="208786"/>
                              <a:pt x="2167460" y="275126"/>
                              <a:pt x="2072491" y="278780"/>
                            </a:cubicBezTo>
                            <a:cubicBezTo>
                              <a:pt x="1808934" y="249822"/>
                              <a:pt x="1751809" y="294681"/>
                              <a:pt x="1486117" y="278780"/>
                            </a:cubicBezTo>
                            <a:cubicBezTo>
                              <a:pt x="1220425" y="262879"/>
                              <a:pt x="957578" y="261594"/>
                              <a:pt x="803088" y="278780"/>
                            </a:cubicBezTo>
                            <a:cubicBezTo>
                              <a:pt x="648598" y="295966"/>
                              <a:pt x="439970" y="279469"/>
                              <a:pt x="139390" y="278780"/>
                            </a:cubicBezTo>
                            <a:cubicBezTo>
                              <a:pt x="67648" y="289156"/>
                              <a:pt x="-2760" y="217829"/>
                              <a:pt x="0" y="139390"/>
                            </a:cubicBezTo>
                            <a:close/>
                          </a:path>
                          <a:path w="2211881" h="278780" stroke="0" extrusionOk="0">
                            <a:moveTo>
                              <a:pt x="0" y="139390"/>
                            </a:moveTo>
                            <a:cubicBezTo>
                              <a:pt x="-2103" y="61110"/>
                              <a:pt x="50228" y="4571"/>
                              <a:pt x="139390" y="0"/>
                            </a:cubicBezTo>
                            <a:cubicBezTo>
                              <a:pt x="471748" y="18892"/>
                              <a:pt x="516588" y="28332"/>
                              <a:pt x="822419" y="0"/>
                            </a:cubicBezTo>
                            <a:cubicBezTo>
                              <a:pt x="1128250" y="-28332"/>
                              <a:pt x="1194219" y="-1137"/>
                              <a:pt x="1447455" y="0"/>
                            </a:cubicBezTo>
                            <a:cubicBezTo>
                              <a:pt x="1700691" y="1137"/>
                              <a:pt x="1761613" y="3041"/>
                              <a:pt x="2072491" y="0"/>
                            </a:cubicBezTo>
                            <a:cubicBezTo>
                              <a:pt x="2143927" y="-17865"/>
                              <a:pt x="2216884" y="43892"/>
                              <a:pt x="2211881" y="139390"/>
                            </a:cubicBezTo>
                            <a:lnTo>
                              <a:pt x="2211881" y="139390"/>
                            </a:lnTo>
                            <a:cubicBezTo>
                              <a:pt x="2196277" y="206142"/>
                              <a:pt x="2154466" y="270655"/>
                              <a:pt x="2072491" y="278780"/>
                            </a:cubicBezTo>
                            <a:cubicBezTo>
                              <a:pt x="1871287" y="259781"/>
                              <a:pt x="1528851" y="281240"/>
                              <a:pt x="1389462" y="278780"/>
                            </a:cubicBezTo>
                            <a:cubicBezTo>
                              <a:pt x="1250073" y="276320"/>
                              <a:pt x="970303" y="290337"/>
                              <a:pt x="783757" y="278780"/>
                            </a:cubicBezTo>
                            <a:cubicBezTo>
                              <a:pt x="597211" y="267223"/>
                              <a:pt x="329632" y="261184"/>
                              <a:pt x="139390" y="278780"/>
                            </a:cubicBezTo>
                            <a:cubicBezTo>
                              <a:pt x="67247" y="282738"/>
                              <a:pt x="5326" y="224302"/>
                              <a:pt x="0" y="13939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endParaRPr lang="en-SE"/>
              </a:p>
            </p:txBody>
          </p:sp>
        </p:grpSp>
        <p:grpSp>
          <p:nvGrpSpPr>
            <p:cNvPr id="106" name="Group 105">
              <a:extLst>
                <a:ext uri="{FF2B5EF4-FFF2-40B4-BE49-F238E27FC236}">
                  <a16:creationId xmlns:a16="http://schemas.microsoft.com/office/drawing/2014/main" id="{200EEA0C-2C43-6B46-A286-5D2F3A4CA302}"/>
                </a:ext>
              </a:extLst>
            </p:cNvPr>
            <p:cNvGrpSpPr/>
            <p:nvPr/>
          </p:nvGrpSpPr>
          <p:grpSpPr>
            <a:xfrm>
              <a:off x="629974" y="6144158"/>
              <a:ext cx="2058434" cy="123367"/>
              <a:chOff x="1588519" y="4980768"/>
              <a:chExt cx="2402331" cy="143978"/>
            </a:xfrm>
          </p:grpSpPr>
          <p:cxnSp>
            <p:nvCxnSpPr>
              <p:cNvPr id="189" name="Straight Arrow Connector 188">
                <a:extLst>
                  <a:ext uri="{FF2B5EF4-FFF2-40B4-BE49-F238E27FC236}">
                    <a16:creationId xmlns:a16="http://schemas.microsoft.com/office/drawing/2014/main" id="{E3694692-76A6-6B46-AD41-1A44735162A2}"/>
                  </a:ext>
                </a:extLst>
              </p:cNvPr>
              <p:cNvCxnSpPr>
                <a:cxnSpLocks/>
              </p:cNvCxnSpPr>
              <p:nvPr/>
            </p:nvCxnSpPr>
            <p:spPr>
              <a:xfrm>
                <a:off x="1588519" y="5052757"/>
                <a:ext cx="292790" cy="0"/>
              </a:xfrm>
              <a:prstGeom prst="straightConnector1">
                <a:avLst/>
              </a:prstGeom>
              <a:ln w="19050">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0" name="Rectangle 5">
                <a:extLst>
                  <a:ext uri="{FF2B5EF4-FFF2-40B4-BE49-F238E27FC236}">
                    <a16:creationId xmlns:a16="http://schemas.microsoft.com/office/drawing/2014/main" id="{F7D8BC8E-2701-BA4C-9B00-B14BBFC1CBC7}"/>
                  </a:ext>
                </a:extLst>
              </p:cNvPr>
              <p:cNvSpPr>
                <a:spLocks noChangeArrowheads="1"/>
              </p:cNvSpPr>
              <p:nvPr/>
            </p:nvSpPr>
            <p:spPr bwMode="auto">
              <a:xfrm>
                <a:off x="1979145" y="4980768"/>
                <a:ext cx="2011705" cy="143978"/>
              </a:xfrm>
              <a:prstGeom prst="rect">
                <a:avLst/>
              </a:prstGeom>
              <a:noFill/>
              <a:ln w="28575">
                <a:noFill/>
                <a:miter lim="800000"/>
                <a:headEnd/>
                <a:tailEnd/>
              </a:ln>
            </p:spPr>
            <p:txBody>
              <a:bodyPr wrap="square" lIns="0" tIns="0" rIns="0" bIns="0" anchor="ctr">
                <a:spAutoFit/>
              </a:bodyPr>
              <a:lstStyle/>
              <a:p>
                <a:pPr>
                  <a:lnSpc>
                    <a:spcPct val="110000"/>
                  </a:lnSpc>
                </a:pPr>
                <a:r>
                  <a:rPr lang="en-US" sz="800"/>
                  <a:t>Multi-layer, multi-QoS active traffic</a:t>
                </a:r>
              </a:p>
            </p:txBody>
          </p:sp>
        </p:grpSp>
        <p:cxnSp>
          <p:nvCxnSpPr>
            <p:cNvPr id="109" name="Straight Arrow Connector 108">
              <a:extLst>
                <a:ext uri="{FF2B5EF4-FFF2-40B4-BE49-F238E27FC236}">
                  <a16:creationId xmlns:a16="http://schemas.microsoft.com/office/drawing/2014/main" id="{ACC86D0D-5758-FD40-9BBC-5BE1CDAB9ED4}"/>
                </a:ext>
              </a:extLst>
            </p:cNvPr>
            <p:cNvCxnSpPr>
              <a:cxnSpLocks/>
            </p:cNvCxnSpPr>
            <p:nvPr/>
          </p:nvCxnSpPr>
          <p:spPr>
            <a:xfrm flipV="1">
              <a:off x="4299294" y="2865757"/>
              <a:ext cx="474092" cy="586692"/>
            </a:xfrm>
            <a:prstGeom prst="straightConnector1">
              <a:avLst/>
            </a:prstGeom>
            <a:ln w="254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16" name="Group 115">
              <a:extLst>
                <a:ext uri="{FF2B5EF4-FFF2-40B4-BE49-F238E27FC236}">
                  <a16:creationId xmlns:a16="http://schemas.microsoft.com/office/drawing/2014/main" id="{2F13C247-5464-6E40-8E95-C7373F7B05A1}"/>
                </a:ext>
              </a:extLst>
            </p:cNvPr>
            <p:cNvGrpSpPr/>
            <p:nvPr/>
          </p:nvGrpSpPr>
          <p:grpSpPr>
            <a:xfrm>
              <a:off x="4893465" y="2755679"/>
              <a:ext cx="1184139" cy="493007"/>
              <a:chOff x="6564302" y="2413683"/>
              <a:chExt cx="1381971" cy="575373"/>
            </a:xfrm>
          </p:grpSpPr>
          <p:sp>
            <p:nvSpPr>
              <p:cNvPr id="177" name="Rounded Rectangle 339">
                <a:extLst>
                  <a:ext uri="{FF2B5EF4-FFF2-40B4-BE49-F238E27FC236}">
                    <a16:creationId xmlns:a16="http://schemas.microsoft.com/office/drawing/2014/main" id="{2AA92A56-B7C4-0741-A00B-E9679D71D717}"/>
                  </a:ext>
                </a:extLst>
              </p:cNvPr>
              <p:cNvSpPr/>
              <p:nvPr/>
            </p:nvSpPr>
            <p:spPr>
              <a:xfrm>
                <a:off x="6564302" y="2413683"/>
                <a:ext cx="1381971" cy="575373"/>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8" name="Group 177">
                <a:extLst>
                  <a:ext uri="{FF2B5EF4-FFF2-40B4-BE49-F238E27FC236}">
                    <a16:creationId xmlns:a16="http://schemas.microsoft.com/office/drawing/2014/main" id="{76075850-F5CC-AF47-A7F3-D4AF58BA2D0C}"/>
                  </a:ext>
                </a:extLst>
              </p:cNvPr>
              <p:cNvGrpSpPr/>
              <p:nvPr/>
            </p:nvGrpSpPr>
            <p:grpSpPr>
              <a:xfrm>
                <a:off x="6647325" y="2475182"/>
                <a:ext cx="1215925" cy="452374"/>
                <a:chOff x="6642091" y="2456148"/>
                <a:chExt cx="1215925" cy="452374"/>
              </a:xfrm>
            </p:grpSpPr>
            <p:pic>
              <p:nvPicPr>
                <p:cNvPr id="179" name="Picture 178">
                  <a:extLst>
                    <a:ext uri="{FF2B5EF4-FFF2-40B4-BE49-F238E27FC236}">
                      <a16:creationId xmlns:a16="http://schemas.microsoft.com/office/drawing/2014/main" id="{7E3D872E-382B-D44F-A81B-D8C3773A61FB}"/>
                    </a:ext>
                  </a:extLst>
                </p:cNvPr>
                <p:cNvPicPr>
                  <a:picLocks noChangeAspect="1"/>
                </p:cNvPicPr>
                <p:nvPr/>
              </p:nvPicPr>
              <p:blipFill>
                <a:blip r:embed="rId15"/>
                <a:stretch>
                  <a:fillRect/>
                </a:stretch>
              </p:blipFill>
              <p:spPr>
                <a:xfrm>
                  <a:off x="6642091" y="2456148"/>
                  <a:ext cx="1215925" cy="149011"/>
                </a:xfrm>
                <a:prstGeom prst="rect">
                  <a:avLst/>
                </a:prstGeom>
              </p:spPr>
            </p:pic>
            <p:pic>
              <p:nvPicPr>
                <p:cNvPr id="180" name="Picture 179">
                  <a:extLst>
                    <a:ext uri="{FF2B5EF4-FFF2-40B4-BE49-F238E27FC236}">
                      <a16:creationId xmlns:a16="http://schemas.microsoft.com/office/drawing/2014/main" id="{95F56948-0884-6742-867C-B6D0AE92DBA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844898" y="2674151"/>
                  <a:ext cx="780532" cy="234371"/>
                </a:xfrm>
                <a:prstGeom prst="rect">
                  <a:avLst/>
                </a:prstGeom>
              </p:spPr>
            </p:pic>
          </p:grpSp>
        </p:grpSp>
        <p:grpSp>
          <p:nvGrpSpPr>
            <p:cNvPr id="119" name="Group 118">
              <a:extLst>
                <a:ext uri="{FF2B5EF4-FFF2-40B4-BE49-F238E27FC236}">
                  <a16:creationId xmlns:a16="http://schemas.microsoft.com/office/drawing/2014/main" id="{DAA4C934-8DEF-AF4C-B37D-1914E7FF6ECF}"/>
                </a:ext>
              </a:extLst>
            </p:cNvPr>
            <p:cNvGrpSpPr/>
            <p:nvPr/>
          </p:nvGrpSpPr>
          <p:grpSpPr>
            <a:xfrm>
              <a:off x="4835198" y="4603774"/>
              <a:ext cx="258442" cy="254788"/>
              <a:chOff x="10132324" y="2500065"/>
              <a:chExt cx="502597" cy="501533"/>
            </a:xfrm>
          </p:grpSpPr>
          <p:sp>
            <p:nvSpPr>
              <p:cNvPr id="171" name="Rectangle: Rounded Corners 125">
                <a:extLst>
                  <a:ext uri="{FF2B5EF4-FFF2-40B4-BE49-F238E27FC236}">
                    <a16:creationId xmlns:a16="http://schemas.microsoft.com/office/drawing/2014/main" id="{F368864A-E40E-3046-B5B7-76854A605945}"/>
                  </a:ext>
                </a:extLst>
              </p:cNvPr>
              <p:cNvSpPr/>
              <p:nvPr/>
            </p:nvSpPr>
            <p:spPr>
              <a:xfrm>
                <a:off x="10132324" y="2500065"/>
                <a:ext cx="502597" cy="501533"/>
              </a:xfrm>
              <a:prstGeom prst="roundRect">
                <a:avLst>
                  <a:gd name="adj" fmla="val 11276"/>
                </a:avLst>
              </a:prstGeom>
              <a:solidFill>
                <a:srgbClr val="84B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2" name="Graphic 171">
                <a:extLst>
                  <a:ext uri="{FF2B5EF4-FFF2-40B4-BE49-F238E27FC236}">
                    <a16:creationId xmlns:a16="http://schemas.microsoft.com/office/drawing/2014/main" id="{98E9A8B5-39F9-6645-97EC-AD76FAC097E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170668" y="2546634"/>
                <a:ext cx="425897" cy="425892"/>
              </a:xfrm>
              <a:prstGeom prst="rect">
                <a:avLst/>
              </a:prstGeom>
            </p:spPr>
          </p:pic>
        </p:grpSp>
        <p:sp>
          <p:nvSpPr>
            <p:cNvPr id="120" name="TextBox 119">
              <a:extLst>
                <a:ext uri="{FF2B5EF4-FFF2-40B4-BE49-F238E27FC236}">
                  <a16:creationId xmlns:a16="http://schemas.microsoft.com/office/drawing/2014/main" id="{146F48D6-78D3-9948-A9DE-28D1ADEE08EB}"/>
                </a:ext>
              </a:extLst>
            </p:cNvPr>
            <p:cNvSpPr txBox="1"/>
            <p:nvPr/>
          </p:nvSpPr>
          <p:spPr>
            <a:xfrm>
              <a:off x="705521" y="4832691"/>
              <a:ext cx="624259" cy="492827"/>
            </a:xfrm>
            <a:prstGeom prst="rect">
              <a:avLst/>
            </a:prstGeom>
            <a:noFill/>
          </p:spPr>
          <p:txBody>
            <a:bodyPr wrap="square" lIns="0" tIns="0" rIns="0" bIns="0" anchor="ctr">
              <a:spAutoFit/>
            </a:bodyPr>
            <a:lstStyle/>
            <a:p>
              <a:pPr algn="ctr" defTabSz="548618">
                <a:lnSpc>
                  <a:spcPct val="110000"/>
                </a:lnSpc>
                <a:spcBef>
                  <a:spcPct val="0"/>
                </a:spcBef>
                <a:buClrTx/>
                <a:buNone/>
              </a:pPr>
              <a:r>
                <a:rPr lang="en-US" altLang="en-US" sz="1000"/>
                <a:t>HTML5</a:t>
              </a:r>
              <a:br>
                <a:rPr lang="en-US" altLang="en-US" sz="1000"/>
              </a:br>
              <a:r>
                <a:rPr lang="en-US" altLang="en-US" sz="1000"/>
                <a:t>device testing</a:t>
              </a:r>
            </a:p>
          </p:txBody>
        </p:sp>
        <p:sp>
          <p:nvSpPr>
            <p:cNvPr id="122" name="Rectangle 121">
              <a:extLst>
                <a:ext uri="{FF2B5EF4-FFF2-40B4-BE49-F238E27FC236}">
                  <a16:creationId xmlns:a16="http://schemas.microsoft.com/office/drawing/2014/main" id="{AD0ED482-530C-9C4B-BE29-C9C21FA3B016}"/>
                </a:ext>
              </a:extLst>
            </p:cNvPr>
            <p:cNvSpPr/>
            <p:nvPr/>
          </p:nvSpPr>
          <p:spPr>
            <a:xfrm>
              <a:off x="991460" y="2144378"/>
              <a:ext cx="2393863" cy="19253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extBox 378">
              <a:extLst>
                <a:ext uri="{FF2B5EF4-FFF2-40B4-BE49-F238E27FC236}">
                  <a16:creationId xmlns:a16="http://schemas.microsoft.com/office/drawing/2014/main" id="{B18684A1-1F4A-3D4F-8A4C-F8D1FD1CC2F9}"/>
                </a:ext>
              </a:extLst>
            </p:cNvPr>
            <p:cNvSpPr txBox="1">
              <a:spLocks noChangeArrowheads="1"/>
            </p:cNvSpPr>
            <p:nvPr/>
          </p:nvSpPr>
          <p:spPr bwMode="auto">
            <a:xfrm>
              <a:off x="1742690" y="3361449"/>
              <a:ext cx="823944" cy="124842"/>
            </a:xfrm>
            <a:prstGeom prst="rect">
              <a:avLst/>
            </a:prstGeom>
            <a:noFill/>
            <a:ln>
              <a:noFill/>
            </a:ln>
          </p:spPr>
          <p:txBody>
            <a:bodyPr wrap="none" lIns="0" tIns="0" rIns="0" bIns="0">
              <a:spAutoFit/>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42950" indent="-285750">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algn="ctr" defTabSz="548618">
                <a:lnSpc>
                  <a:spcPct val="110000"/>
                </a:lnSpc>
                <a:spcBef>
                  <a:spcPct val="0"/>
                </a:spcBef>
                <a:buClrTx/>
                <a:buNone/>
              </a:pPr>
              <a:r>
                <a:rPr lang="en-US" altLang="en-US" sz="800">
                  <a:solidFill>
                    <a:schemeClr val="accent1"/>
                  </a:solidFill>
                  <a:latin typeface="+mn-lt"/>
                  <a:cs typeface="Arial" panose="020B0604020202020204" pitchFamily="34" charset="0"/>
                </a:rPr>
                <a:t>Virtual test agents</a:t>
              </a:r>
            </a:p>
          </p:txBody>
        </p:sp>
        <p:cxnSp>
          <p:nvCxnSpPr>
            <p:cNvPr id="124" name="Straight Connector 123">
              <a:extLst>
                <a:ext uri="{FF2B5EF4-FFF2-40B4-BE49-F238E27FC236}">
                  <a16:creationId xmlns:a16="http://schemas.microsoft.com/office/drawing/2014/main" id="{4B764127-BB4C-684F-9CB4-91FB21E636F7}"/>
                </a:ext>
              </a:extLst>
            </p:cNvPr>
            <p:cNvCxnSpPr>
              <a:cxnSpLocks/>
            </p:cNvCxnSpPr>
            <p:nvPr/>
          </p:nvCxnSpPr>
          <p:spPr>
            <a:xfrm>
              <a:off x="2958082" y="3022088"/>
              <a:ext cx="0" cy="251374"/>
            </a:xfrm>
            <a:prstGeom prst="line">
              <a:avLst/>
            </a:prstGeom>
            <a:ln w="19050">
              <a:solidFill>
                <a:schemeClr val="accent5"/>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a:extLst>
                <a:ext uri="{FF2B5EF4-FFF2-40B4-BE49-F238E27FC236}">
                  <a16:creationId xmlns:a16="http://schemas.microsoft.com/office/drawing/2014/main" id="{19370BE4-ECFB-ED4D-9162-01CAC3D37C9B}"/>
                </a:ext>
              </a:extLst>
            </p:cNvPr>
            <p:cNvCxnSpPr>
              <a:cxnSpLocks/>
            </p:cNvCxnSpPr>
            <p:nvPr/>
          </p:nvCxnSpPr>
          <p:spPr>
            <a:xfrm>
              <a:off x="1415289" y="3022088"/>
              <a:ext cx="0" cy="251374"/>
            </a:xfrm>
            <a:prstGeom prst="line">
              <a:avLst/>
            </a:prstGeom>
            <a:ln w="19050">
              <a:solidFill>
                <a:schemeClr val="accent5"/>
              </a:solidFill>
              <a:prstDash val="sysDash"/>
            </a:ln>
            <a:effectLst/>
          </p:spPr>
          <p:style>
            <a:lnRef idx="2">
              <a:schemeClr val="accent1"/>
            </a:lnRef>
            <a:fillRef idx="0">
              <a:schemeClr val="accent1"/>
            </a:fillRef>
            <a:effectRef idx="1">
              <a:schemeClr val="accent1"/>
            </a:effectRef>
            <a:fontRef idx="minor">
              <a:schemeClr val="tx1"/>
            </a:fontRef>
          </p:style>
        </p:cxnSp>
        <p:pic>
          <p:nvPicPr>
            <p:cNvPr id="126" name="Graphic 125">
              <a:extLst>
                <a:ext uri="{FF2B5EF4-FFF2-40B4-BE49-F238E27FC236}">
                  <a16:creationId xmlns:a16="http://schemas.microsoft.com/office/drawing/2014/main" id="{EECF5B85-6794-0748-B3D3-E9A80627766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997986" y="2324088"/>
              <a:ext cx="380811" cy="342729"/>
            </a:xfrm>
            <a:prstGeom prst="rect">
              <a:avLst/>
            </a:prstGeom>
          </p:spPr>
        </p:pic>
        <p:grpSp>
          <p:nvGrpSpPr>
            <p:cNvPr id="127" name="Group 126">
              <a:extLst>
                <a:ext uri="{FF2B5EF4-FFF2-40B4-BE49-F238E27FC236}">
                  <a16:creationId xmlns:a16="http://schemas.microsoft.com/office/drawing/2014/main" id="{F5A3F00D-4C98-8241-98D3-E6EC56F6AA02}"/>
                </a:ext>
              </a:extLst>
            </p:cNvPr>
            <p:cNvGrpSpPr/>
            <p:nvPr/>
          </p:nvGrpSpPr>
          <p:grpSpPr>
            <a:xfrm>
              <a:off x="1286069" y="3186195"/>
              <a:ext cx="258442" cy="254788"/>
              <a:chOff x="10487959" y="2018486"/>
              <a:chExt cx="502596" cy="501533"/>
            </a:xfrm>
          </p:grpSpPr>
          <p:sp>
            <p:nvSpPr>
              <p:cNvPr id="169" name="Rectangle: Rounded Corners 311">
                <a:extLst>
                  <a:ext uri="{FF2B5EF4-FFF2-40B4-BE49-F238E27FC236}">
                    <a16:creationId xmlns:a16="http://schemas.microsoft.com/office/drawing/2014/main" id="{2F90BB1E-2616-9A4A-A345-DBD0233B2DC3}"/>
                  </a:ext>
                </a:extLst>
              </p:cNvPr>
              <p:cNvSpPr/>
              <p:nvPr/>
            </p:nvSpPr>
            <p:spPr>
              <a:xfrm>
                <a:off x="10487959" y="2018486"/>
                <a:ext cx="502596" cy="501533"/>
              </a:xfrm>
              <a:prstGeom prst="roundRect">
                <a:avLst>
                  <a:gd name="adj" fmla="val 11276"/>
                </a:avLst>
              </a:prstGeom>
              <a:solidFill>
                <a:srgbClr val="84B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0" name="Graphic 169">
                <a:extLst>
                  <a:ext uri="{FF2B5EF4-FFF2-40B4-BE49-F238E27FC236}">
                    <a16:creationId xmlns:a16="http://schemas.microsoft.com/office/drawing/2014/main" id="{C7C7C1A2-C15F-5D44-A622-12F7804F971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526310" y="2065057"/>
                <a:ext cx="425893" cy="425893"/>
              </a:xfrm>
              <a:prstGeom prst="rect">
                <a:avLst/>
              </a:prstGeom>
            </p:spPr>
          </p:pic>
        </p:grpSp>
        <p:grpSp>
          <p:nvGrpSpPr>
            <p:cNvPr id="128" name="Group 127">
              <a:extLst>
                <a:ext uri="{FF2B5EF4-FFF2-40B4-BE49-F238E27FC236}">
                  <a16:creationId xmlns:a16="http://schemas.microsoft.com/office/drawing/2014/main" id="{D35EE5A1-0147-474F-85AB-62F11E0E1735}"/>
                </a:ext>
              </a:extLst>
            </p:cNvPr>
            <p:cNvGrpSpPr/>
            <p:nvPr/>
          </p:nvGrpSpPr>
          <p:grpSpPr>
            <a:xfrm>
              <a:off x="2828862" y="3203297"/>
              <a:ext cx="258442" cy="254788"/>
              <a:chOff x="10480742" y="2024487"/>
              <a:chExt cx="502596" cy="501533"/>
            </a:xfrm>
          </p:grpSpPr>
          <p:sp>
            <p:nvSpPr>
              <p:cNvPr id="167" name="Rectangle: Rounded Corners 307">
                <a:extLst>
                  <a:ext uri="{FF2B5EF4-FFF2-40B4-BE49-F238E27FC236}">
                    <a16:creationId xmlns:a16="http://schemas.microsoft.com/office/drawing/2014/main" id="{13E48831-0080-0B40-9F17-A623A4ECD2AF}"/>
                  </a:ext>
                </a:extLst>
              </p:cNvPr>
              <p:cNvSpPr/>
              <p:nvPr/>
            </p:nvSpPr>
            <p:spPr>
              <a:xfrm>
                <a:off x="10480742" y="2024487"/>
                <a:ext cx="502596" cy="501533"/>
              </a:xfrm>
              <a:prstGeom prst="roundRect">
                <a:avLst>
                  <a:gd name="adj" fmla="val 11276"/>
                </a:avLst>
              </a:prstGeom>
              <a:solidFill>
                <a:srgbClr val="84B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8" name="Graphic 167">
                <a:extLst>
                  <a:ext uri="{FF2B5EF4-FFF2-40B4-BE49-F238E27FC236}">
                    <a16:creationId xmlns:a16="http://schemas.microsoft.com/office/drawing/2014/main" id="{6999A635-1508-6D48-9792-2423A33025D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512311" y="2062956"/>
                <a:ext cx="425893" cy="425893"/>
              </a:xfrm>
              <a:prstGeom prst="rect">
                <a:avLst/>
              </a:prstGeom>
            </p:spPr>
          </p:pic>
        </p:grpSp>
        <p:cxnSp>
          <p:nvCxnSpPr>
            <p:cNvPr id="129" name="Straight Connector 128">
              <a:extLst>
                <a:ext uri="{FF2B5EF4-FFF2-40B4-BE49-F238E27FC236}">
                  <a16:creationId xmlns:a16="http://schemas.microsoft.com/office/drawing/2014/main" id="{1D6FD521-8497-F543-9778-5AEBDF5B28A9}"/>
                </a:ext>
              </a:extLst>
            </p:cNvPr>
            <p:cNvCxnSpPr>
              <a:cxnSpLocks/>
              <a:stCxn id="126" idx="2"/>
              <a:endCxn id="132" idx="0"/>
            </p:cNvCxnSpPr>
            <p:nvPr/>
          </p:nvCxnSpPr>
          <p:spPr>
            <a:xfrm flipH="1">
              <a:off x="2184166" y="2666817"/>
              <a:ext cx="4226" cy="323891"/>
            </a:xfrm>
            <a:prstGeom prst="line">
              <a:avLst/>
            </a:prstGeom>
            <a:ln w="19050">
              <a:solidFill>
                <a:schemeClr val="accent5"/>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a:extLst>
                <a:ext uri="{FF2B5EF4-FFF2-40B4-BE49-F238E27FC236}">
                  <a16:creationId xmlns:a16="http://schemas.microsoft.com/office/drawing/2014/main" id="{80147BB0-DA68-7E4F-9BAA-D6ED75B17D28}"/>
                </a:ext>
              </a:extLst>
            </p:cNvPr>
            <p:cNvCxnSpPr>
              <a:cxnSpLocks/>
            </p:cNvCxnSpPr>
            <p:nvPr/>
          </p:nvCxnSpPr>
          <p:spPr>
            <a:xfrm>
              <a:off x="1410330" y="2996612"/>
              <a:ext cx="1556125" cy="0"/>
            </a:xfrm>
            <a:prstGeom prst="line">
              <a:avLst/>
            </a:prstGeom>
            <a:ln w="19050">
              <a:solidFill>
                <a:schemeClr val="accent5"/>
              </a:solidFill>
              <a:prstDash val="sysDash"/>
            </a:ln>
            <a:effectLst/>
          </p:spPr>
          <p:style>
            <a:lnRef idx="2">
              <a:schemeClr val="accent1"/>
            </a:lnRef>
            <a:fillRef idx="0">
              <a:schemeClr val="accent1"/>
            </a:fillRef>
            <a:effectRef idx="1">
              <a:schemeClr val="accent1"/>
            </a:effectRef>
            <a:fontRef idx="minor">
              <a:schemeClr val="tx1"/>
            </a:fontRef>
          </p:style>
        </p:cxnSp>
        <p:sp>
          <p:nvSpPr>
            <p:cNvPr id="131" name="TextBox 130">
              <a:extLst>
                <a:ext uri="{FF2B5EF4-FFF2-40B4-BE49-F238E27FC236}">
                  <a16:creationId xmlns:a16="http://schemas.microsoft.com/office/drawing/2014/main" id="{71B23433-F875-0D4D-9FCA-74626B2E2D4F}"/>
                </a:ext>
              </a:extLst>
            </p:cNvPr>
            <p:cNvSpPr txBox="1"/>
            <p:nvPr/>
          </p:nvSpPr>
          <p:spPr>
            <a:xfrm>
              <a:off x="2502791" y="2176495"/>
              <a:ext cx="811119" cy="156005"/>
            </a:xfrm>
            <a:prstGeom prst="rect">
              <a:avLst/>
            </a:prstGeom>
            <a:noFill/>
          </p:spPr>
          <p:txBody>
            <a:bodyPr wrap="none" lIns="0" tIns="0" rIns="0" bIns="0">
              <a:spAutoFit/>
            </a:bodyPr>
            <a:lstStyle/>
            <a:p>
              <a:pPr algn="ctr" defTabSz="548618">
                <a:lnSpc>
                  <a:spcPct val="110000"/>
                </a:lnSpc>
                <a:spcBef>
                  <a:spcPct val="0"/>
                </a:spcBef>
                <a:buClrTx/>
                <a:buNone/>
              </a:pPr>
              <a:r>
                <a:rPr lang="en-US" altLang="en-US" sz="1000">
                  <a:solidFill>
                    <a:schemeClr val="accent1"/>
                  </a:solidFill>
                  <a:cs typeface="Arial" panose="020B0604020202020204" pitchFamily="34" charset="0"/>
                </a:rPr>
                <a:t>Control center</a:t>
              </a:r>
            </a:p>
          </p:txBody>
        </p:sp>
        <p:sp>
          <p:nvSpPr>
            <p:cNvPr id="132" name="TextBox 419">
              <a:extLst>
                <a:ext uri="{FF2B5EF4-FFF2-40B4-BE49-F238E27FC236}">
                  <a16:creationId xmlns:a16="http://schemas.microsoft.com/office/drawing/2014/main" id="{0FC64655-23A4-3742-A9C1-C28ADBF9AAA7}"/>
                </a:ext>
              </a:extLst>
            </p:cNvPr>
            <p:cNvSpPr txBox="1">
              <a:spLocks noChangeArrowheads="1"/>
            </p:cNvSpPr>
            <p:nvPr/>
          </p:nvSpPr>
          <p:spPr bwMode="auto">
            <a:xfrm>
              <a:off x="1484644" y="2990708"/>
              <a:ext cx="1399044" cy="352597"/>
            </a:xfrm>
            <a:prstGeom prst="rect">
              <a:avLst/>
            </a:prstGeom>
            <a:noFill/>
            <a:ln>
              <a:noFill/>
            </a:ln>
          </p:spPr>
          <p:txBody>
            <a:bodyPr wrap="square">
              <a:spAutoFit/>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42950" indent="-285750">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algn="ctr" defTabSz="548618">
                <a:lnSpc>
                  <a:spcPct val="110000"/>
                </a:lnSpc>
                <a:spcBef>
                  <a:spcPct val="0"/>
                </a:spcBef>
                <a:buClrTx/>
                <a:buNone/>
              </a:pPr>
              <a:r>
                <a:rPr lang="en-US" altLang="en-US" sz="800">
                  <a:solidFill>
                    <a:srgbClr val="FFB71B"/>
                  </a:solidFill>
                  <a:latin typeface="+mn-lt"/>
                  <a:ea typeface="+mn-ea"/>
                  <a:cs typeface="Arial" panose="020B0604020202020204" pitchFamily="34" charset="0"/>
                </a:rPr>
                <a:t>Management and </a:t>
              </a:r>
              <a:br>
                <a:rPr lang="en-US" altLang="en-US" sz="800">
                  <a:solidFill>
                    <a:srgbClr val="FFB71B"/>
                  </a:solidFill>
                  <a:latin typeface="+mn-lt"/>
                  <a:ea typeface="+mn-ea"/>
                  <a:cs typeface="Arial" panose="020B0604020202020204" pitchFamily="34" charset="0"/>
                </a:rPr>
              </a:br>
              <a:r>
                <a:rPr lang="en-US" altLang="en-US" sz="800">
                  <a:solidFill>
                    <a:srgbClr val="FFB71B"/>
                  </a:solidFill>
                  <a:latin typeface="+mn-lt"/>
                  <a:ea typeface="+mn-ea"/>
                  <a:cs typeface="Arial" panose="020B0604020202020204" pitchFamily="34" charset="0"/>
                </a:rPr>
                <a:t>data collection</a:t>
              </a:r>
            </a:p>
          </p:txBody>
        </p:sp>
        <p:grpSp>
          <p:nvGrpSpPr>
            <p:cNvPr id="134" name="Group 133">
              <a:extLst>
                <a:ext uri="{FF2B5EF4-FFF2-40B4-BE49-F238E27FC236}">
                  <a16:creationId xmlns:a16="http://schemas.microsoft.com/office/drawing/2014/main" id="{35A35D58-DA61-874B-BEE8-5F4D5720E602}"/>
                </a:ext>
              </a:extLst>
            </p:cNvPr>
            <p:cNvGrpSpPr/>
            <p:nvPr/>
          </p:nvGrpSpPr>
          <p:grpSpPr>
            <a:xfrm>
              <a:off x="3471561" y="3481836"/>
              <a:ext cx="857458" cy="372501"/>
              <a:chOff x="4904843" y="3261157"/>
              <a:chExt cx="1000712" cy="434733"/>
            </a:xfrm>
          </p:grpSpPr>
          <p:pic>
            <p:nvPicPr>
              <p:cNvPr id="165" name="Graphic 164">
                <a:extLst>
                  <a:ext uri="{FF2B5EF4-FFF2-40B4-BE49-F238E27FC236}">
                    <a16:creationId xmlns:a16="http://schemas.microsoft.com/office/drawing/2014/main" id="{817D0EFF-5DDE-A24A-A41B-E65ADC03E84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422518" y="3261157"/>
                <a:ext cx="483037" cy="434733"/>
              </a:xfrm>
              <a:prstGeom prst="rect">
                <a:avLst/>
              </a:prstGeom>
            </p:spPr>
          </p:pic>
          <p:sp>
            <p:nvSpPr>
              <p:cNvPr id="166" name="TextBox 165">
                <a:extLst>
                  <a:ext uri="{FF2B5EF4-FFF2-40B4-BE49-F238E27FC236}">
                    <a16:creationId xmlns:a16="http://schemas.microsoft.com/office/drawing/2014/main" id="{BA177B70-5356-1F45-BAF7-808B0C7C5534}"/>
                  </a:ext>
                </a:extLst>
              </p:cNvPr>
              <p:cNvSpPr txBox="1"/>
              <p:nvPr/>
            </p:nvSpPr>
            <p:spPr>
              <a:xfrm>
                <a:off x="4904843" y="3324635"/>
                <a:ext cx="533182" cy="359196"/>
              </a:xfrm>
              <a:prstGeom prst="rect">
                <a:avLst/>
              </a:prstGeom>
              <a:noFill/>
            </p:spPr>
            <p:txBody>
              <a:bodyPr wrap="none" lIns="0" tIns="0" rIns="0" bIns="0">
                <a:spAutoFit/>
              </a:bodyPr>
              <a:lstStyle/>
              <a:p>
                <a:pPr algn="ctr"/>
                <a:r>
                  <a:rPr lang="en-US" sz="1000">
                    <a:solidFill>
                      <a:schemeClr val="accent1"/>
                    </a:solidFill>
                  </a:rPr>
                  <a:t>Control </a:t>
                </a:r>
              </a:p>
              <a:p>
                <a:pPr algn="ctr"/>
                <a:r>
                  <a:rPr lang="en-US" sz="1000">
                    <a:solidFill>
                      <a:schemeClr val="accent1"/>
                    </a:solidFill>
                  </a:rPr>
                  <a:t>center</a:t>
                </a:r>
              </a:p>
            </p:txBody>
          </p:sp>
        </p:grpSp>
        <p:sp>
          <p:nvSpPr>
            <p:cNvPr id="135" name="Rectangle 5">
              <a:extLst>
                <a:ext uri="{FF2B5EF4-FFF2-40B4-BE49-F238E27FC236}">
                  <a16:creationId xmlns:a16="http://schemas.microsoft.com/office/drawing/2014/main" id="{A5BBC557-3D38-FD40-BA87-59F04C9465CD}"/>
                </a:ext>
              </a:extLst>
            </p:cNvPr>
            <p:cNvSpPr>
              <a:spLocks noChangeArrowheads="1"/>
            </p:cNvSpPr>
            <p:nvPr/>
          </p:nvSpPr>
          <p:spPr bwMode="auto">
            <a:xfrm>
              <a:off x="4344110" y="3974627"/>
              <a:ext cx="724558" cy="325282"/>
            </a:xfrm>
            <a:prstGeom prst="rect">
              <a:avLst/>
            </a:prstGeom>
            <a:noFill/>
            <a:ln w="28575">
              <a:noFill/>
              <a:miter lim="800000"/>
              <a:headEnd/>
              <a:tailEnd/>
            </a:ln>
          </p:spPr>
          <p:txBody>
            <a:bodyPr wrap="none" lIns="0" tIns="0" rIns="0" bIns="0">
              <a:spAutoFit/>
            </a:bodyPr>
            <a:lstStyle/>
            <a:p>
              <a:pPr algn="ctr">
                <a:lnSpc>
                  <a:spcPct val="110000"/>
                </a:lnSpc>
              </a:pPr>
              <a:r>
                <a:rPr lang="en-US" sz="1000"/>
                <a:t>SaaS</a:t>
              </a:r>
            </a:p>
            <a:p>
              <a:pPr algn="ctr">
                <a:lnSpc>
                  <a:spcPct val="110000"/>
                </a:lnSpc>
              </a:pPr>
              <a:r>
                <a:rPr lang="en-US" sz="1000"/>
                <a:t>On-premises</a:t>
              </a:r>
            </a:p>
          </p:txBody>
        </p:sp>
        <p:grpSp>
          <p:nvGrpSpPr>
            <p:cNvPr id="137" name="Group 136">
              <a:extLst>
                <a:ext uri="{FF2B5EF4-FFF2-40B4-BE49-F238E27FC236}">
                  <a16:creationId xmlns:a16="http://schemas.microsoft.com/office/drawing/2014/main" id="{E6029868-37CF-3546-A095-8AEF5E517B2C}"/>
                </a:ext>
              </a:extLst>
            </p:cNvPr>
            <p:cNvGrpSpPr/>
            <p:nvPr/>
          </p:nvGrpSpPr>
          <p:grpSpPr>
            <a:xfrm>
              <a:off x="5058138" y="6133902"/>
              <a:ext cx="861299" cy="133623"/>
              <a:chOff x="1714538" y="5758635"/>
              <a:chExt cx="1005194" cy="155947"/>
            </a:xfrm>
          </p:grpSpPr>
          <p:sp>
            <p:nvSpPr>
              <p:cNvPr id="163" name="Oval 162">
                <a:extLst>
                  <a:ext uri="{FF2B5EF4-FFF2-40B4-BE49-F238E27FC236}">
                    <a16:creationId xmlns:a16="http://schemas.microsoft.com/office/drawing/2014/main" id="{F7982F56-ED55-B24E-9E0C-F415AA3BB340}"/>
                  </a:ext>
                </a:extLst>
              </p:cNvPr>
              <p:cNvSpPr/>
              <p:nvPr/>
            </p:nvSpPr>
            <p:spPr>
              <a:xfrm rot="5271504">
                <a:off x="1717258" y="5755915"/>
                <a:ext cx="155947" cy="161388"/>
              </a:xfrm>
              <a:prstGeom prst="ellipse">
                <a:avLst/>
              </a:prstGeom>
              <a:solidFill>
                <a:schemeClr val="accent4"/>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1400"/>
              </a:p>
            </p:txBody>
          </p:sp>
          <p:sp>
            <p:nvSpPr>
              <p:cNvPr id="164" name="Rectangle 163">
                <a:extLst>
                  <a:ext uri="{FF2B5EF4-FFF2-40B4-BE49-F238E27FC236}">
                    <a16:creationId xmlns:a16="http://schemas.microsoft.com/office/drawing/2014/main" id="{66EF4C05-7ADE-B94F-B3BC-654114D0875A}"/>
                  </a:ext>
                </a:extLst>
              </p:cNvPr>
              <p:cNvSpPr>
                <a:spLocks noChangeArrowheads="1"/>
              </p:cNvSpPr>
              <p:nvPr/>
            </p:nvSpPr>
            <p:spPr bwMode="auto">
              <a:xfrm>
                <a:off x="1979145" y="5774926"/>
                <a:ext cx="740587" cy="123367"/>
              </a:xfrm>
              <a:prstGeom prst="rect">
                <a:avLst/>
              </a:prstGeom>
              <a:noFill/>
              <a:ln w="28575">
                <a:noFill/>
                <a:miter lim="800000"/>
                <a:headEnd/>
                <a:tailEnd/>
              </a:ln>
            </p:spPr>
            <p:txBody>
              <a:bodyPr wrap="none" lIns="0" tIns="0" rIns="0" bIns="0" anchor="ctr">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nSpc>
                    <a:spcPct val="110000"/>
                  </a:lnSpc>
                </a:pPr>
                <a:r>
                  <a:rPr lang="en-US" sz="800"/>
                  <a:t>Built-in reflector</a:t>
                </a:r>
              </a:p>
            </p:txBody>
          </p:sp>
        </p:grpSp>
        <p:sp>
          <p:nvSpPr>
            <p:cNvPr id="138" name="TextBox 137">
              <a:extLst>
                <a:ext uri="{FF2B5EF4-FFF2-40B4-BE49-F238E27FC236}">
                  <a16:creationId xmlns:a16="http://schemas.microsoft.com/office/drawing/2014/main" id="{7B93181A-9844-3E43-9552-4F63986B3A92}"/>
                </a:ext>
              </a:extLst>
            </p:cNvPr>
            <p:cNvSpPr txBox="1"/>
            <p:nvPr/>
          </p:nvSpPr>
          <p:spPr>
            <a:xfrm>
              <a:off x="1381634" y="2712493"/>
              <a:ext cx="668453" cy="123367"/>
            </a:xfrm>
            <a:prstGeom prst="rect">
              <a:avLst/>
            </a:prstGeom>
            <a:noFill/>
          </p:spPr>
          <p:txBody>
            <a:bodyPr wrap="none" lIns="0" tIns="0" rIns="0" bIns="0" rtlCol="0">
              <a:spAutoFit/>
            </a:bodyPr>
            <a:lstStyle/>
            <a:p>
              <a:pPr>
                <a:lnSpc>
                  <a:spcPct val="110000"/>
                </a:lnSpc>
              </a:pPr>
              <a:r>
                <a:rPr lang="en-US" sz="800">
                  <a:ea typeface="Flexo Medium" charset="0"/>
                  <a:cs typeface="Arial" panose="020B0604020202020204" pitchFamily="34" charset="0"/>
                </a:rPr>
                <a:t>Test templates</a:t>
              </a:r>
            </a:p>
          </p:txBody>
        </p:sp>
        <p:sp>
          <p:nvSpPr>
            <p:cNvPr id="139" name="TextBox 138">
              <a:extLst>
                <a:ext uri="{FF2B5EF4-FFF2-40B4-BE49-F238E27FC236}">
                  <a16:creationId xmlns:a16="http://schemas.microsoft.com/office/drawing/2014/main" id="{53B98392-470F-B046-BED2-7282AE65FFEF}"/>
                </a:ext>
              </a:extLst>
            </p:cNvPr>
            <p:cNvSpPr txBox="1"/>
            <p:nvPr/>
          </p:nvSpPr>
          <p:spPr>
            <a:xfrm>
              <a:off x="1381634" y="2442351"/>
              <a:ext cx="461506" cy="105487"/>
            </a:xfrm>
            <a:prstGeom prst="rect">
              <a:avLst/>
            </a:prstGeom>
            <a:noFill/>
          </p:spPr>
          <p:txBody>
            <a:bodyPr wrap="none" lIns="0" tIns="0" rIns="0" bIns="0" rtlCol="0">
              <a:spAutoFit/>
            </a:bodyPr>
            <a:lstStyle/>
            <a:p>
              <a:pPr>
                <a:lnSpc>
                  <a:spcPct val="110000"/>
                </a:lnSpc>
              </a:pPr>
              <a:r>
                <a:rPr lang="en-US" sz="800">
                  <a:cs typeface="Arial" panose="020B0604020202020204" pitchFamily="34" charset="0"/>
                </a:rPr>
                <a:t>Dashboards</a:t>
              </a:r>
            </a:p>
          </p:txBody>
        </p:sp>
        <p:pic>
          <p:nvPicPr>
            <p:cNvPr id="140" name="Graphic 139">
              <a:extLst>
                <a:ext uri="{FF2B5EF4-FFF2-40B4-BE49-F238E27FC236}">
                  <a16:creationId xmlns:a16="http://schemas.microsoft.com/office/drawing/2014/main" id="{1306DE66-4C75-1643-9983-BE8BB411D6A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80180" y="1817106"/>
              <a:ext cx="563396" cy="507057"/>
            </a:xfrm>
            <a:prstGeom prst="rect">
              <a:avLst/>
            </a:prstGeom>
          </p:spPr>
        </p:pic>
        <p:sp>
          <p:nvSpPr>
            <p:cNvPr id="141" name="TextBox 140">
              <a:extLst>
                <a:ext uri="{FF2B5EF4-FFF2-40B4-BE49-F238E27FC236}">
                  <a16:creationId xmlns:a16="http://schemas.microsoft.com/office/drawing/2014/main" id="{EAFE13E2-6495-C346-89DA-2495C6FBA2D8}"/>
                </a:ext>
              </a:extLst>
            </p:cNvPr>
            <p:cNvSpPr txBox="1"/>
            <p:nvPr/>
          </p:nvSpPr>
          <p:spPr>
            <a:xfrm>
              <a:off x="5068644" y="2280443"/>
              <a:ext cx="859210" cy="186205"/>
            </a:xfrm>
            <a:prstGeom prst="rect">
              <a:avLst/>
            </a:prstGeom>
            <a:solidFill>
              <a:schemeClr val="bg1"/>
            </a:solidFill>
          </p:spPr>
          <p:txBody>
            <a:bodyPr wrap="none" lIns="0" tIns="27432" rIns="0" bIns="27432" rtlCol="0">
              <a:spAutoFit/>
            </a:bodyPr>
            <a:lstStyle/>
            <a:p>
              <a:pPr algn="ctr">
                <a:lnSpc>
                  <a:spcPct val="85000"/>
                </a:lnSpc>
              </a:pPr>
              <a:r>
                <a:rPr lang="en-US" sz="1000"/>
                <a:t>Service request</a:t>
              </a:r>
            </a:p>
          </p:txBody>
        </p:sp>
        <p:pic>
          <p:nvPicPr>
            <p:cNvPr id="144" name="Graphic 143">
              <a:extLst>
                <a:ext uri="{FF2B5EF4-FFF2-40B4-BE49-F238E27FC236}">
                  <a16:creationId xmlns:a16="http://schemas.microsoft.com/office/drawing/2014/main" id="{0AF4767D-53FD-A444-8444-7DBB1F35D17A}"/>
                </a:ext>
              </a:extLst>
            </p:cNvPr>
            <p:cNvPicPr>
              <a:picLocks noChangeAspect="1"/>
            </p:cNvPicPr>
            <p:nvPr/>
          </p:nvPicPr>
          <p:blipFill>
            <a:blip r:embed="rId9">
              <a:extLst>
                <a:ext uri="{96DAC541-7B7A-43D3-8B79-37D633B846F1}">
                  <asvg:svgBlip xmlns:asvg="http://schemas.microsoft.com/office/drawing/2016/SVG/main" r:embed="rId21"/>
                </a:ext>
              </a:extLst>
            </a:blip>
            <a:stretch>
              <a:fillRect/>
            </a:stretch>
          </p:blipFill>
          <p:spPr>
            <a:xfrm>
              <a:off x="3862913" y="3901037"/>
              <a:ext cx="527809" cy="383862"/>
            </a:xfrm>
            <a:prstGeom prst="rect">
              <a:avLst/>
            </a:prstGeom>
          </p:spPr>
        </p:pic>
        <p:sp>
          <p:nvSpPr>
            <p:cNvPr id="145" name="TextBox 144">
              <a:extLst>
                <a:ext uri="{FF2B5EF4-FFF2-40B4-BE49-F238E27FC236}">
                  <a16:creationId xmlns:a16="http://schemas.microsoft.com/office/drawing/2014/main" id="{A9E506E9-BE07-3E44-AAF1-FF4F203A2A92}"/>
                </a:ext>
              </a:extLst>
            </p:cNvPr>
            <p:cNvSpPr txBox="1"/>
            <p:nvPr/>
          </p:nvSpPr>
          <p:spPr>
            <a:xfrm>
              <a:off x="5047992" y="3737931"/>
              <a:ext cx="896079" cy="186205"/>
            </a:xfrm>
            <a:prstGeom prst="rect">
              <a:avLst/>
            </a:prstGeom>
            <a:solidFill>
              <a:schemeClr val="bg1"/>
            </a:solidFill>
          </p:spPr>
          <p:txBody>
            <a:bodyPr wrap="none" lIns="0" tIns="27432" rIns="0" bIns="27432" rtlCol="0">
              <a:spAutoFit/>
            </a:bodyPr>
            <a:lstStyle/>
            <a:p>
              <a:pPr algn="ctr">
                <a:lnSpc>
                  <a:spcPct val="85000"/>
                </a:lnSpc>
              </a:pPr>
              <a:r>
                <a:rPr lang="en-US" sz="1000"/>
                <a:t>Remedial action</a:t>
              </a:r>
            </a:p>
          </p:txBody>
        </p:sp>
        <p:grpSp>
          <p:nvGrpSpPr>
            <p:cNvPr id="146" name="Group 145">
              <a:extLst>
                <a:ext uri="{FF2B5EF4-FFF2-40B4-BE49-F238E27FC236}">
                  <a16:creationId xmlns:a16="http://schemas.microsoft.com/office/drawing/2014/main" id="{3F9AE94B-0A4A-884A-9FE4-90EB61F7C373}"/>
                </a:ext>
              </a:extLst>
            </p:cNvPr>
            <p:cNvGrpSpPr/>
            <p:nvPr/>
          </p:nvGrpSpPr>
          <p:grpSpPr>
            <a:xfrm>
              <a:off x="1087901" y="3659200"/>
              <a:ext cx="2200981" cy="339583"/>
              <a:chOff x="2105289" y="2869839"/>
              <a:chExt cx="2568694" cy="396317"/>
            </a:xfrm>
          </p:grpSpPr>
          <p:grpSp>
            <p:nvGrpSpPr>
              <p:cNvPr id="153" name="Group 152">
                <a:extLst>
                  <a:ext uri="{FF2B5EF4-FFF2-40B4-BE49-F238E27FC236}">
                    <a16:creationId xmlns:a16="http://schemas.microsoft.com/office/drawing/2014/main" id="{3A0BB4FF-6A68-EC44-86D7-9CCE3C3962F7}"/>
                  </a:ext>
                </a:extLst>
              </p:cNvPr>
              <p:cNvGrpSpPr/>
              <p:nvPr/>
            </p:nvGrpSpPr>
            <p:grpSpPr>
              <a:xfrm>
                <a:off x="2105289" y="3130066"/>
                <a:ext cx="2568694" cy="136090"/>
                <a:chOff x="2105289" y="3130066"/>
                <a:chExt cx="2568694" cy="136090"/>
              </a:xfrm>
            </p:grpSpPr>
            <p:pic>
              <p:nvPicPr>
                <p:cNvPr id="159" name="Picture 158">
                  <a:extLst>
                    <a:ext uri="{FF2B5EF4-FFF2-40B4-BE49-F238E27FC236}">
                      <a16:creationId xmlns:a16="http://schemas.microsoft.com/office/drawing/2014/main" id="{E349BAD0-0812-1C41-8D02-BFCE8F4821AF}"/>
                    </a:ext>
                  </a:extLst>
                </p:cNvPr>
                <p:cNvPicPr>
                  <a:picLocks noChangeAspect="1"/>
                </p:cNvPicPr>
                <p:nvPr/>
              </p:nvPicPr>
              <p:blipFill>
                <a:blip r:embed="rId22"/>
                <a:stretch>
                  <a:fillRect/>
                </a:stretch>
              </p:blipFill>
              <p:spPr>
                <a:xfrm>
                  <a:off x="4189697" y="3137575"/>
                  <a:ext cx="484286" cy="121072"/>
                </a:xfrm>
                <a:prstGeom prst="rect">
                  <a:avLst/>
                </a:prstGeom>
              </p:spPr>
            </p:pic>
            <p:pic>
              <p:nvPicPr>
                <p:cNvPr id="160" name="Graphic 159">
                  <a:extLst>
                    <a:ext uri="{FF2B5EF4-FFF2-40B4-BE49-F238E27FC236}">
                      <a16:creationId xmlns:a16="http://schemas.microsoft.com/office/drawing/2014/main" id="{C0870CC9-9505-C740-814E-EA1EF904098E}"/>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105289" y="3130066"/>
                  <a:ext cx="592742" cy="136090"/>
                </a:xfrm>
                <a:prstGeom prst="rect">
                  <a:avLst/>
                </a:prstGeom>
              </p:spPr>
            </p:pic>
            <p:pic>
              <p:nvPicPr>
                <p:cNvPr id="161" name="Picture 160">
                  <a:extLst>
                    <a:ext uri="{FF2B5EF4-FFF2-40B4-BE49-F238E27FC236}">
                      <a16:creationId xmlns:a16="http://schemas.microsoft.com/office/drawing/2014/main" id="{B218B9B3-75A7-FF48-BC51-134FAC0E547A}"/>
                    </a:ext>
                  </a:extLst>
                </p:cNvPr>
                <p:cNvPicPr>
                  <a:picLocks noChangeAspect="1"/>
                </p:cNvPicPr>
                <p:nvPr/>
              </p:nvPicPr>
              <p:blipFill>
                <a:blip r:embed="rId25"/>
                <a:stretch>
                  <a:fillRect/>
                </a:stretch>
              </p:blipFill>
              <p:spPr>
                <a:xfrm>
                  <a:off x="2816312" y="3132271"/>
                  <a:ext cx="512674" cy="131680"/>
                </a:xfrm>
                <a:prstGeom prst="rect">
                  <a:avLst/>
                </a:prstGeom>
              </p:spPr>
            </p:pic>
            <p:pic>
              <p:nvPicPr>
                <p:cNvPr id="162" name="Graphic 161">
                  <a:extLst>
                    <a:ext uri="{FF2B5EF4-FFF2-40B4-BE49-F238E27FC236}">
                      <a16:creationId xmlns:a16="http://schemas.microsoft.com/office/drawing/2014/main" id="{F8CF9807-66E2-5243-B191-15675C8E52DC}"/>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3447267" y="3149566"/>
                  <a:ext cx="624149" cy="97090"/>
                </a:xfrm>
                <a:prstGeom prst="rect">
                  <a:avLst/>
                </a:prstGeom>
              </p:spPr>
            </p:pic>
          </p:grpSp>
          <p:grpSp>
            <p:nvGrpSpPr>
              <p:cNvPr id="154" name="Group 153">
                <a:extLst>
                  <a:ext uri="{FF2B5EF4-FFF2-40B4-BE49-F238E27FC236}">
                    <a16:creationId xmlns:a16="http://schemas.microsoft.com/office/drawing/2014/main" id="{559819FF-0AB2-C647-BE82-66CF01FED961}"/>
                  </a:ext>
                </a:extLst>
              </p:cNvPr>
              <p:cNvGrpSpPr/>
              <p:nvPr/>
            </p:nvGrpSpPr>
            <p:grpSpPr>
              <a:xfrm>
                <a:off x="2105289" y="2869839"/>
                <a:ext cx="2568694" cy="153524"/>
                <a:chOff x="2105289" y="2799392"/>
                <a:chExt cx="2568694" cy="153524"/>
              </a:xfrm>
            </p:grpSpPr>
            <p:pic>
              <p:nvPicPr>
                <p:cNvPr id="155" name="Picture 154">
                  <a:extLst>
                    <a:ext uri="{FF2B5EF4-FFF2-40B4-BE49-F238E27FC236}">
                      <a16:creationId xmlns:a16="http://schemas.microsoft.com/office/drawing/2014/main" id="{118E1C88-F08E-1A4D-A328-D4D409DD6F6D}"/>
                    </a:ext>
                  </a:extLst>
                </p:cNvPr>
                <p:cNvPicPr>
                  <a:picLocks noChangeAspect="1"/>
                </p:cNvPicPr>
                <p:nvPr/>
              </p:nvPicPr>
              <p:blipFill>
                <a:blip r:embed="rId28"/>
                <a:stretch>
                  <a:fillRect/>
                </a:stretch>
              </p:blipFill>
              <p:spPr>
                <a:xfrm>
                  <a:off x="2105289" y="2799580"/>
                  <a:ext cx="256949" cy="153148"/>
                </a:xfrm>
                <a:prstGeom prst="rect">
                  <a:avLst/>
                </a:prstGeom>
              </p:spPr>
            </p:pic>
            <p:pic>
              <p:nvPicPr>
                <p:cNvPr id="156" name="Graphic 155">
                  <a:extLst>
                    <a:ext uri="{FF2B5EF4-FFF2-40B4-BE49-F238E27FC236}">
                      <a16:creationId xmlns:a16="http://schemas.microsoft.com/office/drawing/2014/main" id="{1C8BD955-3DDF-224F-BDF2-C92B0471D9DC}"/>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4202758" y="2843021"/>
                  <a:ext cx="471225" cy="66266"/>
                </a:xfrm>
                <a:prstGeom prst="rect">
                  <a:avLst/>
                </a:prstGeom>
              </p:spPr>
            </p:pic>
            <p:pic>
              <p:nvPicPr>
                <p:cNvPr id="157" name="Picture 156">
                  <a:extLst>
                    <a:ext uri="{FF2B5EF4-FFF2-40B4-BE49-F238E27FC236}">
                      <a16:creationId xmlns:a16="http://schemas.microsoft.com/office/drawing/2014/main" id="{9C5A0CDB-5ACC-8B4C-95E0-0F8C6138CDD2}"/>
                    </a:ext>
                  </a:extLst>
                </p:cNvPr>
                <p:cNvPicPr>
                  <a:picLocks noChangeAspect="1"/>
                </p:cNvPicPr>
                <p:nvPr/>
              </p:nvPicPr>
              <p:blipFill>
                <a:blip r:embed="rId31"/>
                <a:stretch>
                  <a:fillRect/>
                </a:stretch>
              </p:blipFill>
              <p:spPr>
                <a:xfrm>
                  <a:off x="2590889" y="2825630"/>
                  <a:ext cx="565165" cy="101049"/>
                </a:xfrm>
                <a:prstGeom prst="rect">
                  <a:avLst/>
                </a:prstGeom>
              </p:spPr>
            </p:pic>
            <p:pic>
              <p:nvPicPr>
                <p:cNvPr id="158" name="Graphic 157">
                  <a:extLst>
                    <a:ext uri="{FF2B5EF4-FFF2-40B4-BE49-F238E27FC236}">
                      <a16:creationId xmlns:a16="http://schemas.microsoft.com/office/drawing/2014/main" id="{189ADF72-B3BB-A84B-AFEA-F77CECB973FA}"/>
                    </a:ext>
                  </a:extLst>
                </p:cNvPr>
                <p:cNvPicPr>
                  <a:picLocks noChangeAspect="1"/>
                </p:cNvPicPr>
                <p:nvPr/>
              </p:nvPicPr>
              <p:blipFill rotWithShape="1">
                <a:blip r:embed="rId32">
                  <a:extLst>
                    <a:ext uri="{96DAC541-7B7A-43D3-8B79-37D633B846F1}">
                      <asvg:svgBlip xmlns:asvg="http://schemas.microsoft.com/office/drawing/2016/SVG/main" r:embed="rId33"/>
                    </a:ext>
                  </a:extLst>
                </a:blip>
                <a:srcRect t="27650" b="20255"/>
                <a:stretch/>
              </p:blipFill>
              <p:spPr>
                <a:xfrm>
                  <a:off x="3384705" y="2799392"/>
                  <a:ext cx="589401" cy="153524"/>
                </a:xfrm>
                <a:prstGeom prst="rect">
                  <a:avLst/>
                </a:prstGeom>
              </p:spPr>
            </p:pic>
          </p:grpSp>
        </p:grpSp>
        <p:pic>
          <p:nvPicPr>
            <p:cNvPr id="147" name="Graphic 146">
              <a:extLst>
                <a:ext uri="{FF2B5EF4-FFF2-40B4-BE49-F238E27FC236}">
                  <a16:creationId xmlns:a16="http://schemas.microsoft.com/office/drawing/2014/main" id="{2CF3E4C0-5FCE-D044-B586-B2AEBACF67C2}"/>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098632" y="2412302"/>
              <a:ext cx="224720" cy="165584"/>
            </a:xfrm>
            <a:prstGeom prst="rect">
              <a:avLst/>
            </a:prstGeom>
          </p:spPr>
        </p:pic>
        <p:pic>
          <p:nvPicPr>
            <p:cNvPr id="148" name="Graphic 147">
              <a:extLst>
                <a:ext uri="{FF2B5EF4-FFF2-40B4-BE49-F238E27FC236}">
                  <a16:creationId xmlns:a16="http://schemas.microsoft.com/office/drawing/2014/main" id="{7E5D81D9-D441-B94A-8318-862215A21D5F}"/>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135473" y="2672934"/>
              <a:ext cx="151039" cy="184604"/>
            </a:xfrm>
            <a:prstGeom prst="rect">
              <a:avLst/>
            </a:prstGeom>
          </p:spPr>
        </p:pic>
        <p:sp>
          <p:nvSpPr>
            <p:cNvPr id="150" name="Rounded Rectangle 102">
              <a:extLst>
                <a:ext uri="{FF2B5EF4-FFF2-40B4-BE49-F238E27FC236}">
                  <a16:creationId xmlns:a16="http://schemas.microsoft.com/office/drawing/2014/main" id="{51D552D3-FA02-E04A-A5C4-397537B9BF62}"/>
                </a:ext>
              </a:extLst>
            </p:cNvPr>
            <p:cNvSpPr/>
            <p:nvPr/>
          </p:nvSpPr>
          <p:spPr>
            <a:xfrm rot="8712537">
              <a:off x="1802834" y="4832278"/>
              <a:ext cx="702044" cy="125461"/>
            </a:xfrm>
            <a:custGeom>
              <a:avLst/>
              <a:gdLst>
                <a:gd name="connsiteX0" fmla="*/ 0 w 2211881"/>
                <a:gd name="connsiteY0" fmla="*/ 139390 h 278780"/>
                <a:gd name="connsiteX1" fmla="*/ 139390 w 2211881"/>
                <a:gd name="connsiteY1" fmla="*/ 0 h 278780"/>
                <a:gd name="connsiteX2" fmla="*/ 2072491 w 2211881"/>
                <a:gd name="connsiteY2" fmla="*/ 0 h 278780"/>
                <a:gd name="connsiteX3" fmla="*/ 2211881 w 2211881"/>
                <a:gd name="connsiteY3" fmla="*/ 139390 h 278780"/>
                <a:gd name="connsiteX4" fmla="*/ 2211881 w 2211881"/>
                <a:gd name="connsiteY4" fmla="*/ 139390 h 278780"/>
                <a:gd name="connsiteX5" fmla="*/ 2072491 w 2211881"/>
                <a:gd name="connsiteY5" fmla="*/ 278780 h 278780"/>
                <a:gd name="connsiteX6" fmla="*/ 139390 w 2211881"/>
                <a:gd name="connsiteY6" fmla="*/ 278780 h 278780"/>
                <a:gd name="connsiteX7" fmla="*/ 0 w 2211881"/>
                <a:gd name="connsiteY7" fmla="*/ 139390 h 278780"/>
                <a:gd name="connsiteX0" fmla="*/ 2211881 w 2303321"/>
                <a:gd name="connsiteY0" fmla="*/ 139390 h 278780"/>
                <a:gd name="connsiteX1" fmla="*/ 2072491 w 2303321"/>
                <a:gd name="connsiteY1" fmla="*/ 278780 h 278780"/>
                <a:gd name="connsiteX2" fmla="*/ 139390 w 2303321"/>
                <a:gd name="connsiteY2" fmla="*/ 278780 h 278780"/>
                <a:gd name="connsiteX3" fmla="*/ 0 w 2303321"/>
                <a:gd name="connsiteY3" fmla="*/ 139390 h 278780"/>
                <a:gd name="connsiteX4" fmla="*/ 139390 w 2303321"/>
                <a:gd name="connsiteY4" fmla="*/ 0 h 278780"/>
                <a:gd name="connsiteX5" fmla="*/ 2072491 w 2303321"/>
                <a:gd name="connsiteY5" fmla="*/ 0 h 278780"/>
                <a:gd name="connsiteX6" fmla="*/ 2211881 w 2303321"/>
                <a:gd name="connsiteY6" fmla="*/ 139390 h 278780"/>
                <a:gd name="connsiteX7" fmla="*/ 2303321 w 2303321"/>
                <a:gd name="connsiteY7" fmla="*/ 230830 h 278780"/>
                <a:gd name="connsiteX0" fmla="*/ 2211881 w 2211881"/>
                <a:gd name="connsiteY0" fmla="*/ 139390 h 278780"/>
                <a:gd name="connsiteX1" fmla="*/ 2072491 w 2211881"/>
                <a:gd name="connsiteY1" fmla="*/ 278780 h 278780"/>
                <a:gd name="connsiteX2" fmla="*/ 139390 w 2211881"/>
                <a:gd name="connsiteY2" fmla="*/ 278780 h 278780"/>
                <a:gd name="connsiteX3" fmla="*/ 0 w 2211881"/>
                <a:gd name="connsiteY3" fmla="*/ 139390 h 278780"/>
                <a:gd name="connsiteX4" fmla="*/ 139390 w 2211881"/>
                <a:gd name="connsiteY4" fmla="*/ 0 h 278780"/>
                <a:gd name="connsiteX5" fmla="*/ 2072491 w 2211881"/>
                <a:gd name="connsiteY5" fmla="*/ 0 h 278780"/>
                <a:gd name="connsiteX6" fmla="*/ 2211881 w 2211881"/>
                <a:gd name="connsiteY6" fmla="*/ 139390 h 278780"/>
                <a:gd name="connsiteX0" fmla="*/ 2211881 w 2211881"/>
                <a:gd name="connsiteY0" fmla="*/ 139390 h 278780"/>
                <a:gd name="connsiteX1" fmla="*/ 2072491 w 2211881"/>
                <a:gd name="connsiteY1" fmla="*/ 278780 h 278780"/>
                <a:gd name="connsiteX2" fmla="*/ 139390 w 2211881"/>
                <a:gd name="connsiteY2" fmla="*/ 278780 h 278780"/>
                <a:gd name="connsiteX3" fmla="*/ 0 w 2211881"/>
                <a:gd name="connsiteY3" fmla="*/ 139390 h 278780"/>
                <a:gd name="connsiteX4" fmla="*/ 139390 w 2211881"/>
                <a:gd name="connsiteY4" fmla="*/ 0 h 278780"/>
                <a:gd name="connsiteX5" fmla="*/ 2072491 w 2211881"/>
                <a:gd name="connsiteY5" fmla="*/ 0 h 278780"/>
                <a:gd name="connsiteX0" fmla="*/ 2072491 w 2072491"/>
                <a:gd name="connsiteY0" fmla="*/ 278780 h 278780"/>
                <a:gd name="connsiteX1" fmla="*/ 139390 w 2072491"/>
                <a:gd name="connsiteY1" fmla="*/ 278780 h 278780"/>
                <a:gd name="connsiteX2" fmla="*/ 0 w 2072491"/>
                <a:gd name="connsiteY2" fmla="*/ 139390 h 278780"/>
                <a:gd name="connsiteX3" fmla="*/ 139390 w 2072491"/>
                <a:gd name="connsiteY3" fmla="*/ 0 h 278780"/>
                <a:gd name="connsiteX4" fmla="*/ 2072491 w 2072491"/>
                <a:gd name="connsiteY4" fmla="*/ 0 h 278780"/>
                <a:gd name="connsiteX0" fmla="*/ 1670894 w 2072491"/>
                <a:gd name="connsiteY0" fmla="*/ 236269 h 278780"/>
                <a:gd name="connsiteX1" fmla="*/ 139390 w 2072491"/>
                <a:gd name="connsiteY1" fmla="*/ 278780 h 278780"/>
                <a:gd name="connsiteX2" fmla="*/ 0 w 2072491"/>
                <a:gd name="connsiteY2" fmla="*/ 139390 h 278780"/>
                <a:gd name="connsiteX3" fmla="*/ 139390 w 2072491"/>
                <a:gd name="connsiteY3" fmla="*/ 0 h 278780"/>
                <a:gd name="connsiteX4" fmla="*/ 2072491 w 2072491"/>
                <a:gd name="connsiteY4" fmla="*/ 0 h 278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491" h="278780">
                  <a:moveTo>
                    <a:pt x="1670894" y="236269"/>
                  </a:moveTo>
                  <a:cubicBezTo>
                    <a:pt x="1026527" y="236269"/>
                    <a:pt x="783757" y="278780"/>
                    <a:pt x="139390" y="278780"/>
                  </a:cubicBezTo>
                  <a:cubicBezTo>
                    <a:pt x="62407" y="278780"/>
                    <a:pt x="0" y="216373"/>
                    <a:pt x="0" y="139390"/>
                  </a:cubicBezTo>
                  <a:cubicBezTo>
                    <a:pt x="0" y="62407"/>
                    <a:pt x="62407" y="0"/>
                    <a:pt x="139390" y="0"/>
                  </a:cubicBezTo>
                  <a:lnTo>
                    <a:pt x="2072491" y="0"/>
                  </a:lnTo>
                </a:path>
              </a:pathLst>
            </a:custGeom>
            <a:noFill/>
            <a:ln w="19050">
              <a:solidFill>
                <a:schemeClr val="accent4"/>
              </a:solidFill>
              <a:headEnd type="none" w="med" len="med"/>
              <a:tailEnd type="triangle" w="med" len="med"/>
              <a:extLst>
                <a:ext uri="{C807C97D-BFC1-408E-A445-0C87EB9F89A2}">
                  <ask:lineSketchStyleProps xmlns:ask="http://schemas.microsoft.com/office/drawing/2018/sketchyshapes" sd="1219033472">
                    <a:custGeom>
                      <a:avLst/>
                      <a:gdLst>
                        <a:gd name="connsiteX0" fmla="*/ 0 w 2211881"/>
                        <a:gd name="connsiteY0" fmla="*/ 139390 h 278780"/>
                        <a:gd name="connsiteX1" fmla="*/ 139390 w 2211881"/>
                        <a:gd name="connsiteY1" fmla="*/ 0 h 278780"/>
                        <a:gd name="connsiteX2" fmla="*/ 822419 w 2211881"/>
                        <a:gd name="connsiteY2" fmla="*/ 0 h 278780"/>
                        <a:gd name="connsiteX3" fmla="*/ 1505448 w 2211881"/>
                        <a:gd name="connsiteY3" fmla="*/ 0 h 278780"/>
                        <a:gd name="connsiteX4" fmla="*/ 2072491 w 2211881"/>
                        <a:gd name="connsiteY4" fmla="*/ 0 h 278780"/>
                        <a:gd name="connsiteX5" fmla="*/ 2211881 w 2211881"/>
                        <a:gd name="connsiteY5" fmla="*/ 139390 h 278780"/>
                        <a:gd name="connsiteX6" fmla="*/ 2211881 w 2211881"/>
                        <a:gd name="connsiteY6" fmla="*/ 139390 h 278780"/>
                        <a:gd name="connsiteX7" fmla="*/ 2072491 w 2211881"/>
                        <a:gd name="connsiteY7" fmla="*/ 278780 h 278780"/>
                        <a:gd name="connsiteX8" fmla="*/ 1486117 w 2211881"/>
                        <a:gd name="connsiteY8" fmla="*/ 278780 h 278780"/>
                        <a:gd name="connsiteX9" fmla="*/ 803088 w 2211881"/>
                        <a:gd name="connsiteY9" fmla="*/ 278780 h 278780"/>
                        <a:gd name="connsiteX10" fmla="*/ 139390 w 2211881"/>
                        <a:gd name="connsiteY10" fmla="*/ 278780 h 278780"/>
                        <a:gd name="connsiteX11" fmla="*/ 0 w 2211881"/>
                        <a:gd name="connsiteY11" fmla="*/ 139390 h 27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1881" h="278780" fill="none" extrusionOk="0">
                          <a:moveTo>
                            <a:pt x="0" y="139390"/>
                          </a:moveTo>
                          <a:cubicBezTo>
                            <a:pt x="1523" y="78185"/>
                            <a:pt x="66394" y="6142"/>
                            <a:pt x="139390" y="0"/>
                          </a:cubicBezTo>
                          <a:cubicBezTo>
                            <a:pt x="443780" y="26482"/>
                            <a:pt x="660328" y="-33775"/>
                            <a:pt x="822419" y="0"/>
                          </a:cubicBezTo>
                          <a:cubicBezTo>
                            <a:pt x="984510" y="33775"/>
                            <a:pt x="1303212" y="6231"/>
                            <a:pt x="1505448" y="0"/>
                          </a:cubicBezTo>
                          <a:cubicBezTo>
                            <a:pt x="1707684" y="-6231"/>
                            <a:pt x="1852489" y="26254"/>
                            <a:pt x="2072491" y="0"/>
                          </a:cubicBezTo>
                          <a:cubicBezTo>
                            <a:pt x="2141165" y="-12420"/>
                            <a:pt x="2211033" y="65598"/>
                            <a:pt x="2211881" y="139390"/>
                          </a:cubicBezTo>
                          <a:lnTo>
                            <a:pt x="2211881" y="139390"/>
                          </a:lnTo>
                          <a:cubicBezTo>
                            <a:pt x="2209359" y="208786"/>
                            <a:pt x="2167460" y="275126"/>
                            <a:pt x="2072491" y="278780"/>
                          </a:cubicBezTo>
                          <a:cubicBezTo>
                            <a:pt x="1808934" y="249822"/>
                            <a:pt x="1751809" y="294681"/>
                            <a:pt x="1486117" y="278780"/>
                          </a:cubicBezTo>
                          <a:cubicBezTo>
                            <a:pt x="1220425" y="262879"/>
                            <a:pt x="957578" y="261594"/>
                            <a:pt x="803088" y="278780"/>
                          </a:cubicBezTo>
                          <a:cubicBezTo>
                            <a:pt x="648598" y="295966"/>
                            <a:pt x="439970" y="279469"/>
                            <a:pt x="139390" y="278780"/>
                          </a:cubicBezTo>
                          <a:cubicBezTo>
                            <a:pt x="67648" y="289156"/>
                            <a:pt x="-2760" y="217829"/>
                            <a:pt x="0" y="139390"/>
                          </a:cubicBezTo>
                          <a:close/>
                        </a:path>
                        <a:path w="2211881" h="278780" stroke="0" extrusionOk="0">
                          <a:moveTo>
                            <a:pt x="0" y="139390"/>
                          </a:moveTo>
                          <a:cubicBezTo>
                            <a:pt x="-2103" y="61110"/>
                            <a:pt x="50228" y="4571"/>
                            <a:pt x="139390" y="0"/>
                          </a:cubicBezTo>
                          <a:cubicBezTo>
                            <a:pt x="471748" y="18892"/>
                            <a:pt x="516588" y="28332"/>
                            <a:pt x="822419" y="0"/>
                          </a:cubicBezTo>
                          <a:cubicBezTo>
                            <a:pt x="1128250" y="-28332"/>
                            <a:pt x="1194219" y="-1137"/>
                            <a:pt x="1447455" y="0"/>
                          </a:cubicBezTo>
                          <a:cubicBezTo>
                            <a:pt x="1700691" y="1137"/>
                            <a:pt x="1761613" y="3041"/>
                            <a:pt x="2072491" y="0"/>
                          </a:cubicBezTo>
                          <a:cubicBezTo>
                            <a:pt x="2143927" y="-17865"/>
                            <a:pt x="2216884" y="43892"/>
                            <a:pt x="2211881" y="139390"/>
                          </a:cubicBezTo>
                          <a:lnTo>
                            <a:pt x="2211881" y="139390"/>
                          </a:lnTo>
                          <a:cubicBezTo>
                            <a:pt x="2196277" y="206142"/>
                            <a:pt x="2154466" y="270655"/>
                            <a:pt x="2072491" y="278780"/>
                          </a:cubicBezTo>
                          <a:cubicBezTo>
                            <a:pt x="1871287" y="259781"/>
                            <a:pt x="1528851" y="281240"/>
                            <a:pt x="1389462" y="278780"/>
                          </a:cubicBezTo>
                          <a:cubicBezTo>
                            <a:pt x="1250073" y="276320"/>
                            <a:pt x="970303" y="290337"/>
                            <a:pt x="783757" y="278780"/>
                          </a:cubicBezTo>
                          <a:cubicBezTo>
                            <a:pt x="597211" y="267223"/>
                            <a:pt x="329632" y="261184"/>
                            <a:pt x="139390" y="278780"/>
                          </a:cubicBezTo>
                          <a:cubicBezTo>
                            <a:pt x="67247" y="282738"/>
                            <a:pt x="5326" y="224302"/>
                            <a:pt x="0" y="13939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nvGrpSpPr>
            <p:cNvPr id="195" name="Group 194">
              <a:extLst>
                <a:ext uri="{FF2B5EF4-FFF2-40B4-BE49-F238E27FC236}">
                  <a16:creationId xmlns:a16="http://schemas.microsoft.com/office/drawing/2014/main" id="{2DB14E1B-794C-B24D-962E-32E84856F439}"/>
                </a:ext>
              </a:extLst>
            </p:cNvPr>
            <p:cNvGrpSpPr/>
            <p:nvPr/>
          </p:nvGrpSpPr>
          <p:grpSpPr>
            <a:xfrm>
              <a:off x="2378164" y="4328514"/>
              <a:ext cx="5365410" cy="1780024"/>
              <a:chOff x="1584021" y="4327407"/>
              <a:chExt cx="5365410" cy="1780024"/>
            </a:xfrm>
          </p:grpSpPr>
          <p:pic>
            <p:nvPicPr>
              <p:cNvPr id="90" name="Graphic 89">
                <a:extLst>
                  <a:ext uri="{FF2B5EF4-FFF2-40B4-BE49-F238E27FC236}">
                    <a16:creationId xmlns:a16="http://schemas.microsoft.com/office/drawing/2014/main" id="{714CFCAE-F7D7-704E-95AB-8EDD1C6EA1B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81216" y="5352285"/>
                <a:ext cx="635419" cy="462123"/>
              </a:xfrm>
              <a:prstGeom prst="rect">
                <a:avLst/>
              </a:prstGeom>
            </p:spPr>
          </p:pic>
          <p:pic>
            <p:nvPicPr>
              <p:cNvPr id="91" name="Graphic 90">
                <a:extLst>
                  <a:ext uri="{FF2B5EF4-FFF2-40B4-BE49-F238E27FC236}">
                    <a16:creationId xmlns:a16="http://schemas.microsoft.com/office/drawing/2014/main" id="{F31F700B-0851-0647-8677-4793BA2C90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77917" y="4771863"/>
                <a:ext cx="205823" cy="201891"/>
              </a:xfrm>
              <a:prstGeom prst="rect">
                <a:avLst/>
              </a:prstGeom>
            </p:spPr>
          </p:pic>
          <p:sp>
            <p:nvSpPr>
              <p:cNvPr id="92" name="Rectangle 5">
                <a:extLst>
                  <a:ext uri="{FF2B5EF4-FFF2-40B4-BE49-F238E27FC236}">
                    <a16:creationId xmlns:a16="http://schemas.microsoft.com/office/drawing/2014/main" id="{7AEDAD0F-D60D-2C4E-9DA0-34B555F7F03E}"/>
                  </a:ext>
                </a:extLst>
              </p:cNvPr>
              <p:cNvSpPr>
                <a:spLocks noChangeArrowheads="1"/>
              </p:cNvSpPr>
              <p:nvPr/>
            </p:nvSpPr>
            <p:spPr bwMode="auto">
              <a:xfrm>
                <a:off x="6204033" y="5782149"/>
                <a:ext cx="735779" cy="325282"/>
              </a:xfrm>
              <a:prstGeom prst="rect">
                <a:avLst/>
              </a:prstGeom>
              <a:noFill/>
              <a:ln w="28575">
                <a:noFill/>
                <a:miter lim="800000"/>
                <a:headEnd/>
                <a:tailEnd/>
              </a:ln>
            </p:spPr>
            <p:txBody>
              <a:bodyPr wrap="none" lIns="0" tIns="0" rIns="0" bIns="0">
                <a:spAutoFit/>
              </a:bodyPr>
              <a:lstStyle/>
              <a:p>
                <a:pPr algn="ctr">
                  <a:lnSpc>
                    <a:spcPct val="110000"/>
                  </a:lnSpc>
                </a:pPr>
                <a:r>
                  <a:rPr lang="en-US" sz="1000"/>
                  <a:t>Private DC/</a:t>
                </a:r>
                <a:br>
                  <a:rPr lang="en-US" sz="1000"/>
                </a:br>
                <a:r>
                  <a:rPr lang="en-US" sz="1000"/>
                  <a:t>private cloud</a:t>
                </a:r>
              </a:p>
            </p:txBody>
          </p:sp>
          <p:pic>
            <p:nvPicPr>
              <p:cNvPr id="93" name="Graphic 92">
                <a:extLst>
                  <a:ext uri="{FF2B5EF4-FFF2-40B4-BE49-F238E27FC236}">
                    <a16:creationId xmlns:a16="http://schemas.microsoft.com/office/drawing/2014/main" id="{46406034-6733-5645-B82A-5940605C009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59184" y="4795464"/>
                <a:ext cx="635419" cy="462123"/>
              </a:xfrm>
              <a:prstGeom prst="rect">
                <a:avLst/>
              </a:prstGeom>
            </p:spPr>
          </p:pic>
          <p:sp>
            <p:nvSpPr>
              <p:cNvPr id="94" name="Rectangle 5">
                <a:extLst>
                  <a:ext uri="{FF2B5EF4-FFF2-40B4-BE49-F238E27FC236}">
                    <a16:creationId xmlns:a16="http://schemas.microsoft.com/office/drawing/2014/main" id="{196135CD-22A0-0D4C-8723-1C9815A7C29E}"/>
                  </a:ext>
                </a:extLst>
              </p:cNvPr>
              <p:cNvSpPr>
                <a:spLocks noChangeArrowheads="1"/>
              </p:cNvSpPr>
              <p:nvPr/>
            </p:nvSpPr>
            <p:spPr bwMode="auto">
              <a:xfrm>
                <a:off x="6349907" y="5282848"/>
                <a:ext cx="599524" cy="325282"/>
              </a:xfrm>
              <a:prstGeom prst="rect">
                <a:avLst/>
              </a:prstGeom>
              <a:noFill/>
              <a:ln w="28575">
                <a:noFill/>
                <a:miter lim="800000"/>
                <a:headEnd/>
                <a:tailEnd/>
              </a:ln>
            </p:spPr>
            <p:txBody>
              <a:bodyPr wrap="none" lIns="0" tIns="0" rIns="0" bIns="0">
                <a:spAutoFit/>
              </a:bodyPr>
              <a:lstStyle/>
              <a:p>
                <a:pPr algn="ctr">
                  <a:lnSpc>
                    <a:spcPct val="110000"/>
                  </a:lnSpc>
                </a:pPr>
                <a:r>
                  <a:rPr lang="en-US" sz="1000"/>
                  <a:t>Public </a:t>
                </a:r>
                <a:br>
                  <a:rPr lang="en-US" sz="1000"/>
                </a:br>
                <a:r>
                  <a:rPr lang="en-US" sz="1000"/>
                  <a:t>multicloud</a:t>
                </a:r>
              </a:p>
            </p:txBody>
          </p:sp>
          <p:cxnSp>
            <p:nvCxnSpPr>
              <p:cNvPr id="98" name="Straight Connector 97">
                <a:extLst>
                  <a:ext uri="{FF2B5EF4-FFF2-40B4-BE49-F238E27FC236}">
                    <a16:creationId xmlns:a16="http://schemas.microsoft.com/office/drawing/2014/main" id="{A25FE475-E090-7941-8DD8-023D06C7D8AD}"/>
                  </a:ext>
                </a:extLst>
              </p:cNvPr>
              <p:cNvCxnSpPr>
                <a:cxnSpLocks/>
                <a:endCxn id="90" idx="0"/>
              </p:cNvCxnSpPr>
              <p:nvPr/>
            </p:nvCxnSpPr>
            <p:spPr>
              <a:xfrm>
                <a:off x="5153276" y="4883718"/>
                <a:ext cx="845650" cy="46856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2414158-9431-E54E-BC17-BC77F0853CE5}"/>
                  </a:ext>
                </a:extLst>
              </p:cNvPr>
              <p:cNvCxnSpPr>
                <a:cxnSpLocks/>
                <a:stCxn id="91" idx="3"/>
                <a:endCxn id="93" idx="1"/>
              </p:cNvCxnSpPr>
              <p:nvPr/>
            </p:nvCxnSpPr>
            <p:spPr>
              <a:xfrm>
                <a:off x="5683740" y="4872809"/>
                <a:ext cx="475444" cy="15371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08" name="Oval 107">
                <a:extLst>
                  <a:ext uri="{FF2B5EF4-FFF2-40B4-BE49-F238E27FC236}">
                    <a16:creationId xmlns:a16="http://schemas.microsoft.com/office/drawing/2014/main" id="{14000358-34E7-AE48-B859-C69F3ED8E7E1}"/>
                  </a:ext>
                </a:extLst>
              </p:cNvPr>
              <p:cNvSpPr/>
              <p:nvPr/>
            </p:nvSpPr>
            <p:spPr>
              <a:xfrm rot="5271504">
                <a:off x="2932980" y="4891978"/>
                <a:ext cx="133623" cy="138285"/>
              </a:xfrm>
              <a:prstGeom prst="ellipse">
                <a:avLst/>
              </a:prstGeom>
              <a:solidFill>
                <a:schemeClr val="accent4">
                  <a:alpha val="90000"/>
                </a:schemeClr>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1400"/>
              </a:p>
            </p:txBody>
          </p:sp>
          <p:grpSp>
            <p:nvGrpSpPr>
              <p:cNvPr id="111" name="Group 110">
                <a:extLst>
                  <a:ext uri="{FF2B5EF4-FFF2-40B4-BE49-F238E27FC236}">
                    <a16:creationId xmlns:a16="http://schemas.microsoft.com/office/drawing/2014/main" id="{6E36C8F0-4428-A347-B22B-8F0F87C3AF3D}"/>
                  </a:ext>
                </a:extLst>
              </p:cNvPr>
              <p:cNvGrpSpPr/>
              <p:nvPr/>
            </p:nvGrpSpPr>
            <p:grpSpPr>
              <a:xfrm>
                <a:off x="5462946" y="5350314"/>
                <a:ext cx="291189" cy="583297"/>
                <a:chOff x="7228925" y="5267046"/>
                <a:chExt cx="339837" cy="680747"/>
              </a:xfrm>
            </p:grpSpPr>
            <p:grpSp>
              <p:nvGrpSpPr>
                <p:cNvPr id="181" name="Group 180">
                  <a:extLst>
                    <a:ext uri="{FF2B5EF4-FFF2-40B4-BE49-F238E27FC236}">
                      <a16:creationId xmlns:a16="http://schemas.microsoft.com/office/drawing/2014/main" id="{E313CCF5-925E-1D4B-9375-C353F3066D48}"/>
                    </a:ext>
                  </a:extLst>
                </p:cNvPr>
                <p:cNvGrpSpPr/>
                <p:nvPr/>
              </p:nvGrpSpPr>
              <p:grpSpPr>
                <a:xfrm>
                  <a:off x="7248034" y="5267046"/>
                  <a:ext cx="301619" cy="297354"/>
                  <a:chOff x="10487959" y="2366745"/>
                  <a:chExt cx="502596" cy="501533"/>
                </a:xfrm>
              </p:grpSpPr>
              <p:sp>
                <p:nvSpPr>
                  <p:cNvPr id="183" name="Rectangle: Rounded Corners 201">
                    <a:extLst>
                      <a:ext uri="{FF2B5EF4-FFF2-40B4-BE49-F238E27FC236}">
                        <a16:creationId xmlns:a16="http://schemas.microsoft.com/office/drawing/2014/main" id="{CCDE05B1-3DC3-C24E-AAC5-0FDB2B495739}"/>
                      </a:ext>
                    </a:extLst>
                  </p:cNvPr>
                  <p:cNvSpPr/>
                  <p:nvPr/>
                </p:nvSpPr>
                <p:spPr>
                  <a:xfrm>
                    <a:off x="10487959" y="2366745"/>
                    <a:ext cx="502596" cy="501533"/>
                  </a:xfrm>
                  <a:prstGeom prst="roundRect">
                    <a:avLst>
                      <a:gd name="adj" fmla="val 11276"/>
                    </a:avLst>
                  </a:prstGeom>
                  <a:solidFill>
                    <a:srgbClr val="84B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 name="Graphic 183">
                    <a:extLst>
                      <a:ext uri="{FF2B5EF4-FFF2-40B4-BE49-F238E27FC236}">
                        <a16:creationId xmlns:a16="http://schemas.microsoft.com/office/drawing/2014/main" id="{D5734804-91C0-284C-A3DB-8B86BD617EA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526310" y="2413315"/>
                    <a:ext cx="425893" cy="425893"/>
                  </a:xfrm>
                  <a:prstGeom prst="rect">
                    <a:avLst/>
                  </a:prstGeom>
                </p:spPr>
              </p:pic>
            </p:grpSp>
            <p:sp>
              <p:nvSpPr>
                <p:cNvPr id="182" name="TextBox 181">
                  <a:extLst>
                    <a:ext uri="{FF2B5EF4-FFF2-40B4-BE49-F238E27FC236}">
                      <a16:creationId xmlns:a16="http://schemas.microsoft.com/office/drawing/2014/main" id="{B0602FC9-D412-264D-956C-88312CB2515E}"/>
                    </a:ext>
                  </a:extLst>
                </p:cNvPr>
                <p:cNvSpPr txBox="1"/>
                <p:nvPr/>
              </p:nvSpPr>
              <p:spPr>
                <a:xfrm>
                  <a:off x="7228925" y="5624243"/>
                  <a:ext cx="339837" cy="323550"/>
                </a:xfrm>
                <a:prstGeom prst="rect">
                  <a:avLst/>
                </a:prstGeom>
                <a:noFill/>
              </p:spPr>
              <p:txBody>
                <a:bodyPr wrap="none" lIns="0" tIns="0" rIns="0" bIns="0">
                  <a:spAutoFit/>
                </a:bodyPr>
                <a:lstStyle/>
                <a:p>
                  <a:pPr algn="ctr">
                    <a:lnSpc>
                      <a:spcPct val="110000"/>
                    </a:lnSpc>
                  </a:pPr>
                  <a:r>
                    <a:rPr lang="en-US" sz="1000">
                      <a:solidFill>
                        <a:schemeClr val="accent1"/>
                      </a:solidFill>
                    </a:rPr>
                    <a:t>Test </a:t>
                  </a:r>
                  <a:br>
                    <a:rPr lang="en-US" sz="1000">
                      <a:solidFill>
                        <a:schemeClr val="accent1"/>
                      </a:solidFill>
                    </a:rPr>
                  </a:br>
                  <a:r>
                    <a:rPr lang="en-US" sz="1000">
                      <a:solidFill>
                        <a:schemeClr val="accent1"/>
                      </a:solidFill>
                    </a:rPr>
                    <a:t>Agent</a:t>
                  </a:r>
                </a:p>
              </p:txBody>
            </p:sp>
          </p:grpSp>
          <p:sp>
            <p:nvSpPr>
              <p:cNvPr id="113" name="Rounded Rectangle 102">
                <a:extLst>
                  <a:ext uri="{FF2B5EF4-FFF2-40B4-BE49-F238E27FC236}">
                    <a16:creationId xmlns:a16="http://schemas.microsoft.com/office/drawing/2014/main" id="{5A6A0D0C-529F-6B41-8105-99F083880CA2}"/>
                  </a:ext>
                </a:extLst>
              </p:cNvPr>
              <p:cNvSpPr/>
              <p:nvPr/>
            </p:nvSpPr>
            <p:spPr>
              <a:xfrm rot="2562592">
                <a:off x="5107493" y="5036551"/>
                <a:ext cx="517901" cy="144550"/>
              </a:xfrm>
              <a:custGeom>
                <a:avLst/>
                <a:gdLst>
                  <a:gd name="connsiteX0" fmla="*/ 0 w 2211881"/>
                  <a:gd name="connsiteY0" fmla="*/ 139390 h 278780"/>
                  <a:gd name="connsiteX1" fmla="*/ 139390 w 2211881"/>
                  <a:gd name="connsiteY1" fmla="*/ 0 h 278780"/>
                  <a:gd name="connsiteX2" fmla="*/ 2072491 w 2211881"/>
                  <a:gd name="connsiteY2" fmla="*/ 0 h 278780"/>
                  <a:gd name="connsiteX3" fmla="*/ 2211881 w 2211881"/>
                  <a:gd name="connsiteY3" fmla="*/ 139390 h 278780"/>
                  <a:gd name="connsiteX4" fmla="*/ 2211881 w 2211881"/>
                  <a:gd name="connsiteY4" fmla="*/ 139390 h 278780"/>
                  <a:gd name="connsiteX5" fmla="*/ 2072491 w 2211881"/>
                  <a:gd name="connsiteY5" fmla="*/ 278780 h 278780"/>
                  <a:gd name="connsiteX6" fmla="*/ 139390 w 2211881"/>
                  <a:gd name="connsiteY6" fmla="*/ 278780 h 278780"/>
                  <a:gd name="connsiteX7" fmla="*/ 0 w 2211881"/>
                  <a:gd name="connsiteY7" fmla="*/ 139390 h 278780"/>
                  <a:gd name="connsiteX0" fmla="*/ 2211881 w 2303321"/>
                  <a:gd name="connsiteY0" fmla="*/ 139390 h 278780"/>
                  <a:gd name="connsiteX1" fmla="*/ 2072491 w 2303321"/>
                  <a:gd name="connsiteY1" fmla="*/ 278780 h 278780"/>
                  <a:gd name="connsiteX2" fmla="*/ 139390 w 2303321"/>
                  <a:gd name="connsiteY2" fmla="*/ 278780 h 278780"/>
                  <a:gd name="connsiteX3" fmla="*/ 0 w 2303321"/>
                  <a:gd name="connsiteY3" fmla="*/ 139390 h 278780"/>
                  <a:gd name="connsiteX4" fmla="*/ 139390 w 2303321"/>
                  <a:gd name="connsiteY4" fmla="*/ 0 h 278780"/>
                  <a:gd name="connsiteX5" fmla="*/ 2072491 w 2303321"/>
                  <a:gd name="connsiteY5" fmla="*/ 0 h 278780"/>
                  <a:gd name="connsiteX6" fmla="*/ 2211881 w 2303321"/>
                  <a:gd name="connsiteY6" fmla="*/ 139390 h 278780"/>
                  <a:gd name="connsiteX7" fmla="*/ 2303321 w 2303321"/>
                  <a:gd name="connsiteY7" fmla="*/ 230830 h 278780"/>
                  <a:gd name="connsiteX0" fmla="*/ 2211881 w 2211881"/>
                  <a:gd name="connsiteY0" fmla="*/ 139390 h 278780"/>
                  <a:gd name="connsiteX1" fmla="*/ 2072491 w 2211881"/>
                  <a:gd name="connsiteY1" fmla="*/ 278780 h 278780"/>
                  <a:gd name="connsiteX2" fmla="*/ 139390 w 2211881"/>
                  <a:gd name="connsiteY2" fmla="*/ 278780 h 278780"/>
                  <a:gd name="connsiteX3" fmla="*/ 0 w 2211881"/>
                  <a:gd name="connsiteY3" fmla="*/ 139390 h 278780"/>
                  <a:gd name="connsiteX4" fmla="*/ 139390 w 2211881"/>
                  <a:gd name="connsiteY4" fmla="*/ 0 h 278780"/>
                  <a:gd name="connsiteX5" fmla="*/ 2072491 w 2211881"/>
                  <a:gd name="connsiteY5" fmla="*/ 0 h 278780"/>
                  <a:gd name="connsiteX6" fmla="*/ 2211881 w 2211881"/>
                  <a:gd name="connsiteY6" fmla="*/ 139390 h 278780"/>
                  <a:gd name="connsiteX0" fmla="*/ 2211881 w 2211881"/>
                  <a:gd name="connsiteY0" fmla="*/ 139390 h 278780"/>
                  <a:gd name="connsiteX1" fmla="*/ 2072491 w 2211881"/>
                  <a:gd name="connsiteY1" fmla="*/ 278780 h 278780"/>
                  <a:gd name="connsiteX2" fmla="*/ 139390 w 2211881"/>
                  <a:gd name="connsiteY2" fmla="*/ 278780 h 278780"/>
                  <a:gd name="connsiteX3" fmla="*/ 0 w 2211881"/>
                  <a:gd name="connsiteY3" fmla="*/ 139390 h 278780"/>
                  <a:gd name="connsiteX4" fmla="*/ 139390 w 2211881"/>
                  <a:gd name="connsiteY4" fmla="*/ 0 h 278780"/>
                  <a:gd name="connsiteX5" fmla="*/ 2072491 w 2211881"/>
                  <a:gd name="connsiteY5" fmla="*/ 0 h 278780"/>
                  <a:gd name="connsiteX0" fmla="*/ 2072491 w 2072491"/>
                  <a:gd name="connsiteY0" fmla="*/ 278780 h 278780"/>
                  <a:gd name="connsiteX1" fmla="*/ 139390 w 2072491"/>
                  <a:gd name="connsiteY1" fmla="*/ 278780 h 278780"/>
                  <a:gd name="connsiteX2" fmla="*/ 0 w 2072491"/>
                  <a:gd name="connsiteY2" fmla="*/ 139390 h 278780"/>
                  <a:gd name="connsiteX3" fmla="*/ 139390 w 2072491"/>
                  <a:gd name="connsiteY3" fmla="*/ 0 h 278780"/>
                  <a:gd name="connsiteX4" fmla="*/ 2072491 w 2072491"/>
                  <a:gd name="connsiteY4" fmla="*/ 0 h 278780"/>
                  <a:gd name="connsiteX0" fmla="*/ 1670894 w 2072491"/>
                  <a:gd name="connsiteY0" fmla="*/ 236269 h 278780"/>
                  <a:gd name="connsiteX1" fmla="*/ 139390 w 2072491"/>
                  <a:gd name="connsiteY1" fmla="*/ 278780 h 278780"/>
                  <a:gd name="connsiteX2" fmla="*/ 0 w 2072491"/>
                  <a:gd name="connsiteY2" fmla="*/ 139390 h 278780"/>
                  <a:gd name="connsiteX3" fmla="*/ 139390 w 2072491"/>
                  <a:gd name="connsiteY3" fmla="*/ 0 h 278780"/>
                  <a:gd name="connsiteX4" fmla="*/ 2072491 w 2072491"/>
                  <a:gd name="connsiteY4" fmla="*/ 0 h 278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491" h="278780">
                    <a:moveTo>
                      <a:pt x="1670894" y="236269"/>
                    </a:moveTo>
                    <a:cubicBezTo>
                      <a:pt x="1026527" y="236269"/>
                      <a:pt x="783757" y="278780"/>
                      <a:pt x="139390" y="278780"/>
                    </a:cubicBezTo>
                    <a:cubicBezTo>
                      <a:pt x="62407" y="278780"/>
                      <a:pt x="0" y="216373"/>
                      <a:pt x="0" y="139390"/>
                    </a:cubicBezTo>
                    <a:cubicBezTo>
                      <a:pt x="0" y="62407"/>
                      <a:pt x="62407" y="0"/>
                      <a:pt x="139390" y="0"/>
                    </a:cubicBezTo>
                    <a:lnTo>
                      <a:pt x="2072491" y="0"/>
                    </a:lnTo>
                  </a:path>
                </a:pathLst>
              </a:custGeom>
              <a:noFill/>
              <a:ln w="19050">
                <a:solidFill>
                  <a:schemeClr val="accent4"/>
                </a:solidFill>
                <a:headEnd type="none" w="med" len="med"/>
                <a:tailEnd type="triangle" w="lg" len="lg"/>
                <a:extLst>
                  <a:ext uri="{C807C97D-BFC1-408E-A445-0C87EB9F89A2}">
                    <ask:lineSketchStyleProps xmlns:ask="http://schemas.microsoft.com/office/drawing/2018/sketchyshapes" sd="1219033472">
                      <a:custGeom>
                        <a:avLst/>
                        <a:gdLst>
                          <a:gd name="connsiteX0" fmla="*/ 0 w 2211881"/>
                          <a:gd name="connsiteY0" fmla="*/ 139390 h 278780"/>
                          <a:gd name="connsiteX1" fmla="*/ 139390 w 2211881"/>
                          <a:gd name="connsiteY1" fmla="*/ 0 h 278780"/>
                          <a:gd name="connsiteX2" fmla="*/ 822419 w 2211881"/>
                          <a:gd name="connsiteY2" fmla="*/ 0 h 278780"/>
                          <a:gd name="connsiteX3" fmla="*/ 1505448 w 2211881"/>
                          <a:gd name="connsiteY3" fmla="*/ 0 h 278780"/>
                          <a:gd name="connsiteX4" fmla="*/ 2072491 w 2211881"/>
                          <a:gd name="connsiteY4" fmla="*/ 0 h 278780"/>
                          <a:gd name="connsiteX5" fmla="*/ 2211881 w 2211881"/>
                          <a:gd name="connsiteY5" fmla="*/ 139390 h 278780"/>
                          <a:gd name="connsiteX6" fmla="*/ 2211881 w 2211881"/>
                          <a:gd name="connsiteY6" fmla="*/ 139390 h 278780"/>
                          <a:gd name="connsiteX7" fmla="*/ 2072491 w 2211881"/>
                          <a:gd name="connsiteY7" fmla="*/ 278780 h 278780"/>
                          <a:gd name="connsiteX8" fmla="*/ 1486117 w 2211881"/>
                          <a:gd name="connsiteY8" fmla="*/ 278780 h 278780"/>
                          <a:gd name="connsiteX9" fmla="*/ 803088 w 2211881"/>
                          <a:gd name="connsiteY9" fmla="*/ 278780 h 278780"/>
                          <a:gd name="connsiteX10" fmla="*/ 139390 w 2211881"/>
                          <a:gd name="connsiteY10" fmla="*/ 278780 h 278780"/>
                          <a:gd name="connsiteX11" fmla="*/ 0 w 2211881"/>
                          <a:gd name="connsiteY11" fmla="*/ 139390 h 27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1881" h="278780" fill="none" extrusionOk="0">
                            <a:moveTo>
                              <a:pt x="0" y="139390"/>
                            </a:moveTo>
                            <a:cubicBezTo>
                              <a:pt x="1523" y="78185"/>
                              <a:pt x="66394" y="6142"/>
                              <a:pt x="139390" y="0"/>
                            </a:cubicBezTo>
                            <a:cubicBezTo>
                              <a:pt x="443780" y="26482"/>
                              <a:pt x="660328" y="-33775"/>
                              <a:pt x="822419" y="0"/>
                            </a:cubicBezTo>
                            <a:cubicBezTo>
                              <a:pt x="984510" y="33775"/>
                              <a:pt x="1303212" y="6231"/>
                              <a:pt x="1505448" y="0"/>
                            </a:cubicBezTo>
                            <a:cubicBezTo>
                              <a:pt x="1707684" y="-6231"/>
                              <a:pt x="1852489" y="26254"/>
                              <a:pt x="2072491" y="0"/>
                            </a:cubicBezTo>
                            <a:cubicBezTo>
                              <a:pt x="2141165" y="-12420"/>
                              <a:pt x="2211033" y="65598"/>
                              <a:pt x="2211881" y="139390"/>
                            </a:cubicBezTo>
                            <a:lnTo>
                              <a:pt x="2211881" y="139390"/>
                            </a:lnTo>
                            <a:cubicBezTo>
                              <a:pt x="2209359" y="208786"/>
                              <a:pt x="2167460" y="275126"/>
                              <a:pt x="2072491" y="278780"/>
                            </a:cubicBezTo>
                            <a:cubicBezTo>
                              <a:pt x="1808934" y="249822"/>
                              <a:pt x="1751809" y="294681"/>
                              <a:pt x="1486117" y="278780"/>
                            </a:cubicBezTo>
                            <a:cubicBezTo>
                              <a:pt x="1220425" y="262879"/>
                              <a:pt x="957578" y="261594"/>
                              <a:pt x="803088" y="278780"/>
                            </a:cubicBezTo>
                            <a:cubicBezTo>
                              <a:pt x="648598" y="295966"/>
                              <a:pt x="439970" y="279469"/>
                              <a:pt x="139390" y="278780"/>
                            </a:cubicBezTo>
                            <a:cubicBezTo>
                              <a:pt x="67648" y="289156"/>
                              <a:pt x="-2760" y="217829"/>
                              <a:pt x="0" y="139390"/>
                            </a:cubicBezTo>
                            <a:close/>
                          </a:path>
                          <a:path w="2211881" h="278780" stroke="0" extrusionOk="0">
                            <a:moveTo>
                              <a:pt x="0" y="139390"/>
                            </a:moveTo>
                            <a:cubicBezTo>
                              <a:pt x="-2103" y="61110"/>
                              <a:pt x="50228" y="4571"/>
                              <a:pt x="139390" y="0"/>
                            </a:cubicBezTo>
                            <a:cubicBezTo>
                              <a:pt x="471748" y="18892"/>
                              <a:pt x="516588" y="28332"/>
                              <a:pt x="822419" y="0"/>
                            </a:cubicBezTo>
                            <a:cubicBezTo>
                              <a:pt x="1128250" y="-28332"/>
                              <a:pt x="1194219" y="-1137"/>
                              <a:pt x="1447455" y="0"/>
                            </a:cubicBezTo>
                            <a:cubicBezTo>
                              <a:pt x="1700691" y="1137"/>
                              <a:pt x="1761613" y="3041"/>
                              <a:pt x="2072491" y="0"/>
                            </a:cubicBezTo>
                            <a:cubicBezTo>
                              <a:pt x="2143927" y="-17865"/>
                              <a:pt x="2216884" y="43892"/>
                              <a:pt x="2211881" y="139390"/>
                            </a:cubicBezTo>
                            <a:lnTo>
                              <a:pt x="2211881" y="139390"/>
                            </a:lnTo>
                            <a:cubicBezTo>
                              <a:pt x="2196277" y="206142"/>
                              <a:pt x="2154466" y="270655"/>
                              <a:pt x="2072491" y="278780"/>
                            </a:cubicBezTo>
                            <a:cubicBezTo>
                              <a:pt x="1871287" y="259781"/>
                              <a:pt x="1528851" y="281240"/>
                              <a:pt x="1389462" y="278780"/>
                            </a:cubicBezTo>
                            <a:cubicBezTo>
                              <a:pt x="1250073" y="276320"/>
                              <a:pt x="970303" y="290337"/>
                              <a:pt x="783757" y="278780"/>
                            </a:cubicBezTo>
                            <a:cubicBezTo>
                              <a:pt x="597211" y="267223"/>
                              <a:pt x="329632" y="261184"/>
                              <a:pt x="139390" y="278780"/>
                            </a:cubicBezTo>
                            <a:cubicBezTo>
                              <a:pt x="67247" y="282738"/>
                              <a:pt x="5326" y="224302"/>
                              <a:pt x="0" y="13939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cxnSp>
            <p:nvCxnSpPr>
              <p:cNvPr id="114" name="Straight Arrow Connector 113">
                <a:extLst>
                  <a:ext uri="{FF2B5EF4-FFF2-40B4-BE49-F238E27FC236}">
                    <a16:creationId xmlns:a16="http://schemas.microsoft.com/office/drawing/2014/main" id="{AB43FC71-93B6-AD4D-B05B-AF4F0F5B2303}"/>
                  </a:ext>
                </a:extLst>
              </p:cNvPr>
              <p:cNvCxnSpPr>
                <a:cxnSpLocks/>
              </p:cNvCxnSpPr>
              <p:nvPr/>
            </p:nvCxnSpPr>
            <p:spPr>
              <a:xfrm>
                <a:off x="4914358" y="4894608"/>
                <a:ext cx="559781" cy="483880"/>
              </a:xfrm>
              <a:prstGeom prst="straightConnector1">
                <a:avLst/>
              </a:prstGeom>
              <a:ln w="47625">
                <a:solidFill>
                  <a:schemeClr val="accent4"/>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AEC62C2D-DE77-0848-B7ED-9F2C54C11362}"/>
                  </a:ext>
                </a:extLst>
              </p:cNvPr>
              <p:cNvCxnSpPr>
                <a:cxnSpLocks/>
              </p:cNvCxnSpPr>
              <p:nvPr/>
            </p:nvCxnSpPr>
            <p:spPr>
              <a:xfrm flipV="1">
                <a:off x="4346181" y="4710612"/>
                <a:ext cx="1589316" cy="12565"/>
              </a:xfrm>
              <a:prstGeom prst="straightConnector1">
                <a:avLst/>
              </a:prstGeom>
              <a:ln w="47625">
                <a:solidFill>
                  <a:schemeClr val="accent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93" name="Group 192">
                <a:extLst>
                  <a:ext uri="{FF2B5EF4-FFF2-40B4-BE49-F238E27FC236}">
                    <a16:creationId xmlns:a16="http://schemas.microsoft.com/office/drawing/2014/main" id="{EAB4FFA5-9EA2-9D4F-A05F-EB7952B4CB42}"/>
                  </a:ext>
                </a:extLst>
              </p:cNvPr>
              <p:cNvGrpSpPr/>
              <p:nvPr/>
            </p:nvGrpSpPr>
            <p:grpSpPr>
              <a:xfrm>
                <a:off x="1584021" y="4327407"/>
                <a:ext cx="3351604" cy="1507251"/>
                <a:chOff x="1584021" y="4327407"/>
                <a:chExt cx="3351604" cy="1507251"/>
              </a:xfrm>
            </p:grpSpPr>
            <p:grpSp>
              <p:nvGrpSpPr>
                <p:cNvPr id="110" name="Group 109">
                  <a:extLst>
                    <a:ext uri="{FF2B5EF4-FFF2-40B4-BE49-F238E27FC236}">
                      <a16:creationId xmlns:a16="http://schemas.microsoft.com/office/drawing/2014/main" id="{D13270DA-6513-154C-A8A2-B7C9386DB31F}"/>
                    </a:ext>
                  </a:extLst>
                </p:cNvPr>
                <p:cNvGrpSpPr/>
                <p:nvPr/>
              </p:nvGrpSpPr>
              <p:grpSpPr>
                <a:xfrm>
                  <a:off x="2449919" y="5278960"/>
                  <a:ext cx="291189" cy="555698"/>
                  <a:chOff x="3712503" y="5183787"/>
                  <a:chExt cx="339836" cy="648539"/>
                </a:xfrm>
              </p:grpSpPr>
              <p:grpSp>
                <p:nvGrpSpPr>
                  <p:cNvPr id="185" name="Group 184">
                    <a:extLst>
                      <a:ext uri="{FF2B5EF4-FFF2-40B4-BE49-F238E27FC236}">
                        <a16:creationId xmlns:a16="http://schemas.microsoft.com/office/drawing/2014/main" id="{3B120AD2-411E-4945-B26B-4768F12CD9CE}"/>
                      </a:ext>
                    </a:extLst>
                  </p:cNvPr>
                  <p:cNvGrpSpPr/>
                  <p:nvPr/>
                </p:nvGrpSpPr>
                <p:grpSpPr>
                  <a:xfrm>
                    <a:off x="3731614" y="5183787"/>
                    <a:ext cx="301619" cy="297354"/>
                    <a:chOff x="9794551" y="2151653"/>
                    <a:chExt cx="502596" cy="501533"/>
                  </a:xfrm>
                </p:grpSpPr>
                <p:sp>
                  <p:nvSpPr>
                    <p:cNvPr id="187" name="Rectangle: Rounded Corners 195">
                      <a:extLst>
                        <a:ext uri="{FF2B5EF4-FFF2-40B4-BE49-F238E27FC236}">
                          <a16:creationId xmlns:a16="http://schemas.microsoft.com/office/drawing/2014/main" id="{CCE9A4F8-13BE-0B45-A414-A9141ED7AE7F}"/>
                        </a:ext>
                      </a:extLst>
                    </p:cNvPr>
                    <p:cNvSpPr/>
                    <p:nvPr/>
                  </p:nvSpPr>
                  <p:spPr>
                    <a:xfrm>
                      <a:off x="9794551" y="2151653"/>
                      <a:ext cx="502596" cy="501533"/>
                    </a:xfrm>
                    <a:prstGeom prst="roundRect">
                      <a:avLst>
                        <a:gd name="adj" fmla="val 11276"/>
                      </a:avLst>
                    </a:prstGeom>
                    <a:solidFill>
                      <a:srgbClr val="84B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8" name="Graphic 187">
                      <a:extLst>
                        <a:ext uri="{FF2B5EF4-FFF2-40B4-BE49-F238E27FC236}">
                          <a16:creationId xmlns:a16="http://schemas.microsoft.com/office/drawing/2014/main" id="{742D681B-2056-E64A-BCC1-45C512855AB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832889" y="2198260"/>
                      <a:ext cx="425893" cy="425894"/>
                    </a:xfrm>
                    <a:prstGeom prst="rect">
                      <a:avLst/>
                    </a:prstGeom>
                  </p:spPr>
                </p:pic>
              </p:grpSp>
              <p:sp>
                <p:nvSpPr>
                  <p:cNvPr id="186" name="TextBox 185">
                    <a:extLst>
                      <a:ext uri="{FF2B5EF4-FFF2-40B4-BE49-F238E27FC236}">
                        <a16:creationId xmlns:a16="http://schemas.microsoft.com/office/drawing/2014/main" id="{BBC85C0D-D924-D646-9471-9890014E7C6B}"/>
                      </a:ext>
                    </a:extLst>
                  </p:cNvPr>
                  <p:cNvSpPr txBox="1"/>
                  <p:nvPr/>
                </p:nvSpPr>
                <p:spPr>
                  <a:xfrm>
                    <a:off x="3712503" y="5508777"/>
                    <a:ext cx="339836" cy="323549"/>
                  </a:xfrm>
                  <a:prstGeom prst="rect">
                    <a:avLst/>
                  </a:prstGeom>
                  <a:noFill/>
                </p:spPr>
                <p:txBody>
                  <a:bodyPr wrap="none" lIns="0" tIns="0" rIns="0" bIns="0">
                    <a:spAutoFit/>
                  </a:bodyPr>
                  <a:lstStyle/>
                  <a:p>
                    <a:pPr algn="ctr">
                      <a:lnSpc>
                        <a:spcPct val="110000"/>
                      </a:lnSpc>
                    </a:pPr>
                    <a:r>
                      <a:rPr lang="en-US" sz="1000">
                        <a:solidFill>
                          <a:schemeClr val="accent1"/>
                        </a:solidFill>
                      </a:rPr>
                      <a:t>Test </a:t>
                    </a:r>
                    <a:br>
                      <a:rPr lang="en-US" sz="1000">
                        <a:solidFill>
                          <a:schemeClr val="accent1"/>
                        </a:solidFill>
                      </a:rPr>
                    </a:br>
                    <a:r>
                      <a:rPr lang="en-US" sz="1000">
                        <a:solidFill>
                          <a:schemeClr val="accent1"/>
                        </a:solidFill>
                      </a:rPr>
                      <a:t>Agent</a:t>
                    </a:r>
                  </a:p>
                </p:txBody>
              </p:sp>
            </p:grpSp>
            <p:cxnSp>
              <p:nvCxnSpPr>
                <p:cNvPr id="112" name="Straight Arrow Connector 111">
                  <a:extLst>
                    <a:ext uri="{FF2B5EF4-FFF2-40B4-BE49-F238E27FC236}">
                      <a16:creationId xmlns:a16="http://schemas.microsoft.com/office/drawing/2014/main" id="{DCDA771E-0FFB-A64D-A550-7C71952D44BE}"/>
                    </a:ext>
                  </a:extLst>
                </p:cNvPr>
                <p:cNvCxnSpPr>
                  <a:cxnSpLocks/>
                </p:cNvCxnSpPr>
                <p:nvPr/>
              </p:nvCxnSpPr>
              <p:spPr>
                <a:xfrm>
                  <a:off x="1916943" y="4464811"/>
                  <a:ext cx="1613413" cy="470051"/>
                </a:xfrm>
                <a:prstGeom prst="straightConnector1">
                  <a:avLst/>
                </a:prstGeom>
                <a:ln w="47625">
                  <a:solidFill>
                    <a:schemeClr val="accent4"/>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663AC7C7-2254-1944-8550-C605BB2AEBFA}"/>
                    </a:ext>
                  </a:extLst>
                </p:cNvPr>
                <p:cNvCxnSpPr>
                  <a:cxnSpLocks/>
                </p:cNvCxnSpPr>
                <p:nvPr/>
              </p:nvCxnSpPr>
              <p:spPr>
                <a:xfrm flipV="1">
                  <a:off x="3466622" y="4911762"/>
                  <a:ext cx="1469003" cy="14142"/>
                </a:xfrm>
                <a:prstGeom prst="straightConnector1">
                  <a:avLst/>
                </a:prstGeom>
                <a:ln w="47625">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A221D7A8-0AD6-9A4C-A387-C0F546DC4582}"/>
                    </a:ext>
                  </a:extLst>
                </p:cNvPr>
                <p:cNvCxnSpPr>
                  <a:cxnSpLocks/>
                </p:cNvCxnSpPr>
                <p:nvPr/>
              </p:nvCxnSpPr>
              <p:spPr>
                <a:xfrm flipH="1">
                  <a:off x="2806202" y="4915515"/>
                  <a:ext cx="736533" cy="393486"/>
                </a:xfrm>
                <a:prstGeom prst="straightConnector1">
                  <a:avLst/>
                </a:prstGeom>
                <a:ln w="47625">
                  <a:solidFill>
                    <a:schemeClr val="accent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73" name="Group 172">
                  <a:extLst>
                    <a:ext uri="{FF2B5EF4-FFF2-40B4-BE49-F238E27FC236}">
                      <a16:creationId xmlns:a16="http://schemas.microsoft.com/office/drawing/2014/main" id="{3F65FC43-AA79-174A-9405-CBD00DF38A1D}"/>
                    </a:ext>
                  </a:extLst>
                </p:cNvPr>
                <p:cNvGrpSpPr/>
                <p:nvPr/>
              </p:nvGrpSpPr>
              <p:grpSpPr>
                <a:xfrm>
                  <a:off x="1584021" y="4327407"/>
                  <a:ext cx="258440" cy="254786"/>
                  <a:chOff x="9056398" y="2871141"/>
                  <a:chExt cx="502596" cy="501533"/>
                </a:xfrm>
              </p:grpSpPr>
              <p:sp>
                <p:nvSpPr>
                  <p:cNvPr id="175" name="Rectangle: Rounded Corners 101">
                    <a:extLst>
                      <a:ext uri="{FF2B5EF4-FFF2-40B4-BE49-F238E27FC236}">
                        <a16:creationId xmlns:a16="http://schemas.microsoft.com/office/drawing/2014/main" id="{DC5E2D40-0C3F-1049-8783-949EB7585BDE}"/>
                      </a:ext>
                    </a:extLst>
                  </p:cNvPr>
                  <p:cNvSpPr/>
                  <p:nvPr/>
                </p:nvSpPr>
                <p:spPr>
                  <a:xfrm>
                    <a:off x="9056398" y="2871141"/>
                    <a:ext cx="502596" cy="501533"/>
                  </a:xfrm>
                  <a:prstGeom prst="roundRect">
                    <a:avLst>
                      <a:gd name="adj" fmla="val 11276"/>
                    </a:avLst>
                  </a:prstGeom>
                  <a:solidFill>
                    <a:srgbClr val="84B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6" name="Graphic 175">
                    <a:extLst>
                      <a:ext uri="{FF2B5EF4-FFF2-40B4-BE49-F238E27FC236}">
                        <a16:creationId xmlns:a16="http://schemas.microsoft.com/office/drawing/2014/main" id="{4AE65A42-99DA-E348-977E-C2D42DCE294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094816" y="2917754"/>
                    <a:ext cx="425890" cy="425895"/>
                  </a:xfrm>
                  <a:prstGeom prst="rect">
                    <a:avLst/>
                  </a:prstGeom>
                </p:spPr>
              </p:pic>
            </p:grpSp>
            <p:sp>
              <p:nvSpPr>
                <p:cNvPr id="142" name="Rounded Rectangle 102">
                  <a:extLst>
                    <a:ext uri="{FF2B5EF4-FFF2-40B4-BE49-F238E27FC236}">
                      <a16:creationId xmlns:a16="http://schemas.microsoft.com/office/drawing/2014/main" id="{C7AEAB14-4638-0B4F-BEEE-61C61992D408}"/>
                    </a:ext>
                  </a:extLst>
                </p:cNvPr>
                <p:cNvSpPr/>
                <p:nvPr/>
              </p:nvSpPr>
              <p:spPr>
                <a:xfrm>
                  <a:off x="3360158" y="4683086"/>
                  <a:ext cx="520063" cy="157574"/>
                </a:xfrm>
                <a:custGeom>
                  <a:avLst/>
                  <a:gdLst>
                    <a:gd name="connsiteX0" fmla="*/ 0 w 2211881"/>
                    <a:gd name="connsiteY0" fmla="*/ 139390 h 278780"/>
                    <a:gd name="connsiteX1" fmla="*/ 139390 w 2211881"/>
                    <a:gd name="connsiteY1" fmla="*/ 0 h 278780"/>
                    <a:gd name="connsiteX2" fmla="*/ 2072491 w 2211881"/>
                    <a:gd name="connsiteY2" fmla="*/ 0 h 278780"/>
                    <a:gd name="connsiteX3" fmla="*/ 2211881 w 2211881"/>
                    <a:gd name="connsiteY3" fmla="*/ 139390 h 278780"/>
                    <a:gd name="connsiteX4" fmla="*/ 2211881 w 2211881"/>
                    <a:gd name="connsiteY4" fmla="*/ 139390 h 278780"/>
                    <a:gd name="connsiteX5" fmla="*/ 2072491 w 2211881"/>
                    <a:gd name="connsiteY5" fmla="*/ 278780 h 278780"/>
                    <a:gd name="connsiteX6" fmla="*/ 139390 w 2211881"/>
                    <a:gd name="connsiteY6" fmla="*/ 278780 h 278780"/>
                    <a:gd name="connsiteX7" fmla="*/ 0 w 2211881"/>
                    <a:gd name="connsiteY7" fmla="*/ 139390 h 278780"/>
                    <a:gd name="connsiteX0" fmla="*/ 2211881 w 2303321"/>
                    <a:gd name="connsiteY0" fmla="*/ 139390 h 278780"/>
                    <a:gd name="connsiteX1" fmla="*/ 2072491 w 2303321"/>
                    <a:gd name="connsiteY1" fmla="*/ 278780 h 278780"/>
                    <a:gd name="connsiteX2" fmla="*/ 139390 w 2303321"/>
                    <a:gd name="connsiteY2" fmla="*/ 278780 h 278780"/>
                    <a:gd name="connsiteX3" fmla="*/ 0 w 2303321"/>
                    <a:gd name="connsiteY3" fmla="*/ 139390 h 278780"/>
                    <a:gd name="connsiteX4" fmla="*/ 139390 w 2303321"/>
                    <a:gd name="connsiteY4" fmla="*/ 0 h 278780"/>
                    <a:gd name="connsiteX5" fmla="*/ 2072491 w 2303321"/>
                    <a:gd name="connsiteY5" fmla="*/ 0 h 278780"/>
                    <a:gd name="connsiteX6" fmla="*/ 2211881 w 2303321"/>
                    <a:gd name="connsiteY6" fmla="*/ 139390 h 278780"/>
                    <a:gd name="connsiteX7" fmla="*/ 2303321 w 2303321"/>
                    <a:gd name="connsiteY7" fmla="*/ 230830 h 278780"/>
                    <a:gd name="connsiteX0" fmla="*/ 2211881 w 2211881"/>
                    <a:gd name="connsiteY0" fmla="*/ 139390 h 278780"/>
                    <a:gd name="connsiteX1" fmla="*/ 2072491 w 2211881"/>
                    <a:gd name="connsiteY1" fmla="*/ 278780 h 278780"/>
                    <a:gd name="connsiteX2" fmla="*/ 139390 w 2211881"/>
                    <a:gd name="connsiteY2" fmla="*/ 278780 h 278780"/>
                    <a:gd name="connsiteX3" fmla="*/ 0 w 2211881"/>
                    <a:gd name="connsiteY3" fmla="*/ 139390 h 278780"/>
                    <a:gd name="connsiteX4" fmla="*/ 139390 w 2211881"/>
                    <a:gd name="connsiteY4" fmla="*/ 0 h 278780"/>
                    <a:gd name="connsiteX5" fmla="*/ 2072491 w 2211881"/>
                    <a:gd name="connsiteY5" fmla="*/ 0 h 278780"/>
                    <a:gd name="connsiteX6" fmla="*/ 2211881 w 2211881"/>
                    <a:gd name="connsiteY6" fmla="*/ 139390 h 278780"/>
                    <a:gd name="connsiteX0" fmla="*/ 2211881 w 2211881"/>
                    <a:gd name="connsiteY0" fmla="*/ 139390 h 278780"/>
                    <a:gd name="connsiteX1" fmla="*/ 2072491 w 2211881"/>
                    <a:gd name="connsiteY1" fmla="*/ 278780 h 278780"/>
                    <a:gd name="connsiteX2" fmla="*/ 139390 w 2211881"/>
                    <a:gd name="connsiteY2" fmla="*/ 278780 h 278780"/>
                    <a:gd name="connsiteX3" fmla="*/ 0 w 2211881"/>
                    <a:gd name="connsiteY3" fmla="*/ 139390 h 278780"/>
                    <a:gd name="connsiteX4" fmla="*/ 139390 w 2211881"/>
                    <a:gd name="connsiteY4" fmla="*/ 0 h 278780"/>
                    <a:gd name="connsiteX5" fmla="*/ 2072491 w 2211881"/>
                    <a:gd name="connsiteY5" fmla="*/ 0 h 278780"/>
                    <a:gd name="connsiteX0" fmla="*/ 2072491 w 2072491"/>
                    <a:gd name="connsiteY0" fmla="*/ 278780 h 278780"/>
                    <a:gd name="connsiteX1" fmla="*/ 139390 w 2072491"/>
                    <a:gd name="connsiteY1" fmla="*/ 278780 h 278780"/>
                    <a:gd name="connsiteX2" fmla="*/ 0 w 2072491"/>
                    <a:gd name="connsiteY2" fmla="*/ 139390 h 278780"/>
                    <a:gd name="connsiteX3" fmla="*/ 139390 w 2072491"/>
                    <a:gd name="connsiteY3" fmla="*/ 0 h 278780"/>
                    <a:gd name="connsiteX4" fmla="*/ 2072491 w 2072491"/>
                    <a:gd name="connsiteY4" fmla="*/ 0 h 278780"/>
                    <a:gd name="connsiteX0" fmla="*/ 1670894 w 2072491"/>
                    <a:gd name="connsiteY0" fmla="*/ 236269 h 278780"/>
                    <a:gd name="connsiteX1" fmla="*/ 139390 w 2072491"/>
                    <a:gd name="connsiteY1" fmla="*/ 278780 h 278780"/>
                    <a:gd name="connsiteX2" fmla="*/ 0 w 2072491"/>
                    <a:gd name="connsiteY2" fmla="*/ 139390 h 278780"/>
                    <a:gd name="connsiteX3" fmla="*/ 139390 w 2072491"/>
                    <a:gd name="connsiteY3" fmla="*/ 0 h 278780"/>
                    <a:gd name="connsiteX4" fmla="*/ 2072491 w 2072491"/>
                    <a:gd name="connsiteY4" fmla="*/ 0 h 278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491" h="278780">
                      <a:moveTo>
                        <a:pt x="1670894" y="236269"/>
                      </a:moveTo>
                      <a:cubicBezTo>
                        <a:pt x="1026527" y="236269"/>
                        <a:pt x="783757" y="278780"/>
                        <a:pt x="139390" y="278780"/>
                      </a:cubicBezTo>
                      <a:cubicBezTo>
                        <a:pt x="62407" y="278780"/>
                        <a:pt x="0" y="216373"/>
                        <a:pt x="0" y="139390"/>
                      </a:cubicBezTo>
                      <a:cubicBezTo>
                        <a:pt x="0" y="62407"/>
                        <a:pt x="62407" y="0"/>
                        <a:pt x="139390" y="0"/>
                      </a:cubicBezTo>
                      <a:lnTo>
                        <a:pt x="2072491" y="0"/>
                      </a:lnTo>
                    </a:path>
                  </a:pathLst>
                </a:custGeom>
                <a:noFill/>
                <a:ln w="19050">
                  <a:solidFill>
                    <a:schemeClr val="accent4"/>
                  </a:solidFill>
                  <a:headEnd type="none" w="med" len="med"/>
                  <a:tailEnd type="triangle" w="lg" len="lg"/>
                  <a:extLst>
                    <a:ext uri="{C807C97D-BFC1-408E-A445-0C87EB9F89A2}">
                      <ask:lineSketchStyleProps xmlns:ask="http://schemas.microsoft.com/office/drawing/2018/sketchyshapes" sd="1219033472">
                        <a:custGeom>
                          <a:avLst/>
                          <a:gdLst>
                            <a:gd name="connsiteX0" fmla="*/ 0 w 2211881"/>
                            <a:gd name="connsiteY0" fmla="*/ 139390 h 278780"/>
                            <a:gd name="connsiteX1" fmla="*/ 139390 w 2211881"/>
                            <a:gd name="connsiteY1" fmla="*/ 0 h 278780"/>
                            <a:gd name="connsiteX2" fmla="*/ 822419 w 2211881"/>
                            <a:gd name="connsiteY2" fmla="*/ 0 h 278780"/>
                            <a:gd name="connsiteX3" fmla="*/ 1505448 w 2211881"/>
                            <a:gd name="connsiteY3" fmla="*/ 0 h 278780"/>
                            <a:gd name="connsiteX4" fmla="*/ 2072491 w 2211881"/>
                            <a:gd name="connsiteY4" fmla="*/ 0 h 278780"/>
                            <a:gd name="connsiteX5" fmla="*/ 2211881 w 2211881"/>
                            <a:gd name="connsiteY5" fmla="*/ 139390 h 278780"/>
                            <a:gd name="connsiteX6" fmla="*/ 2211881 w 2211881"/>
                            <a:gd name="connsiteY6" fmla="*/ 139390 h 278780"/>
                            <a:gd name="connsiteX7" fmla="*/ 2072491 w 2211881"/>
                            <a:gd name="connsiteY7" fmla="*/ 278780 h 278780"/>
                            <a:gd name="connsiteX8" fmla="*/ 1486117 w 2211881"/>
                            <a:gd name="connsiteY8" fmla="*/ 278780 h 278780"/>
                            <a:gd name="connsiteX9" fmla="*/ 803088 w 2211881"/>
                            <a:gd name="connsiteY9" fmla="*/ 278780 h 278780"/>
                            <a:gd name="connsiteX10" fmla="*/ 139390 w 2211881"/>
                            <a:gd name="connsiteY10" fmla="*/ 278780 h 278780"/>
                            <a:gd name="connsiteX11" fmla="*/ 0 w 2211881"/>
                            <a:gd name="connsiteY11" fmla="*/ 139390 h 27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1881" h="278780" fill="none" extrusionOk="0">
                              <a:moveTo>
                                <a:pt x="0" y="139390"/>
                              </a:moveTo>
                              <a:cubicBezTo>
                                <a:pt x="1523" y="78185"/>
                                <a:pt x="66394" y="6142"/>
                                <a:pt x="139390" y="0"/>
                              </a:cubicBezTo>
                              <a:cubicBezTo>
                                <a:pt x="443780" y="26482"/>
                                <a:pt x="660328" y="-33775"/>
                                <a:pt x="822419" y="0"/>
                              </a:cubicBezTo>
                              <a:cubicBezTo>
                                <a:pt x="984510" y="33775"/>
                                <a:pt x="1303212" y="6231"/>
                                <a:pt x="1505448" y="0"/>
                              </a:cubicBezTo>
                              <a:cubicBezTo>
                                <a:pt x="1707684" y="-6231"/>
                                <a:pt x="1852489" y="26254"/>
                                <a:pt x="2072491" y="0"/>
                              </a:cubicBezTo>
                              <a:cubicBezTo>
                                <a:pt x="2141165" y="-12420"/>
                                <a:pt x="2211033" y="65598"/>
                                <a:pt x="2211881" y="139390"/>
                              </a:cubicBezTo>
                              <a:lnTo>
                                <a:pt x="2211881" y="139390"/>
                              </a:lnTo>
                              <a:cubicBezTo>
                                <a:pt x="2209359" y="208786"/>
                                <a:pt x="2167460" y="275126"/>
                                <a:pt x="2072491" y="278780"/>
                              </a:cubicBezTo>
                              <a:cubicBezTo>
                                <a:pt x="1808934" y="249822"/>
                                <a:pt x="1751809" y="294681"/>
                                <a:pt x="1486117" y="278780"/>
                              </a:cubicBezTo>
                              <a:cubicBezTo>
                                <a:pt x="1220425" y="262879"/>
                                <a:pt x="957578" y="261594"/>
                                <a:pt x="803088" y="278780"/>
                              </a:cubicBezTo>
                              <a:cubicBezTo>
                                <a:pt x="648598" y="295966"/>
                                <a:pt x="439970" y="279469"/>
                                <a:pt x="139390" y="278780"/>
                              </a:cubicBezTo>
                              <a:cubicBezTo>
                                <a:pt x="67648" y="289156"/>
                                <a:pt x="-2760" y="217829"/>
                                <a:pt x="0" y="139390"/>
                              </a:cubicBezTo>
                              <a:close/>
                            </a:path>
                            <a:path w="2211881" h="278780" stroke="0" extrusionOk="0">
                              <a:moveTo>
                                <a:pt x="0" y="139390"/>
                              </a:moveTo>
                              <a:cubicBezTo>
                                <a:pt x="-2103" y="61110"/>
                                <a:pt x="50228" y="4571"/>
                                <a:pt x="139390" y="0"/>
                              </a:cubicBezTo>
                              <a:cubicBezTo>
                                <a:pt x="471748" y="18892"/>
                                <a:pt x="516588" y="28332"/>
                                <a:pt x="822419" y="0"/>
                              </a:cubicBezTo>
                              <a:cubicBezTo>
                                <a:pt x="1128250" y="-28332"/>
                                <a:pt x="1194219" y="-1137"/>
                                <a:pt x="1447455" y="0"/>
                              </a:cubicBezTo>
                              <a:cubicBezTo>
                                <a:pt x="1700691" y="1137"/>
                                <a:pt x="1761613" y="3041"/>
                                <a:pt x="2072491" y="0"/>
                              </a:cubicBezTo>
                              <a:cubicBezTo>
                                <a:pt x="2143927" y="-17865"/>
                                <a:pt x="2216884" y="43892"/>
                                <a:pt x="2211881" y="139390"/>
                              </a:cubicBezTo>
                              <a:lnTo>
                                <a:pt x="2211881" y="139390"/>
                              </a:lnTo>
                              <a:cubicBezTo>
                                <a:pt x="2196277" y="206142"/>
                                <a:pt x="2154466" y="270655"/>
                                <a:pt x="2072491" y="278780"/>
                              </a:cubicBezTo>
                              <a:cubicBezTo>
                                <a:pt x="1871287" y="259781"/>
                                <a:pt x="1528851" y="281240"/>
                                <a:pt x="1389462" y="278780"/>
                              </a:cubicBezTo>
                              <a:cubicBezTo>
                                <a:pt x="1250073" y="276320"/>
                                <a:pt x="970303" y="290337"/>
                                <a:pt x="783757" y="278780"/>
                              </a:cubicBezTo>
                              <a:cubicBezTo>
                                <a:pt x="597211" y="267223"/>
                                <a:pt x="329632" y="261184"/>
                                <a:pt x="139390" y="278780"/>
                              </a:cubicBezTo>
                              <a:cubicBezTo>
                                <a:pt x="67247" y="282738"/>
                                <a:pt x="5326" y="224302"/>
                                <a:pt x="0" y="13939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43" name="Rounded Rectangle 102">
                  <a:extLst>
                    <a:ext uri="{FF2B5EF4-FFF2-40B4-BE49-F238E27FC236}">
                      <a16:creationId xmlns:a16="http://schemas.microsoft.com/office/drawing/2014/main" id="{892076B8-7F5B-EE47-B385-C9BD5766BA22}"/>
                    </a:ext>
                  </a:extLst>
                </p:cNvPr>
                <p:cNvSpPr/>
                <p:nvPr/>
              </p:nvSpPr>
              <p:spPr>
                <a:xfrm rot="11739229">
                  <a:off x="1856737" y="4649762"/>
                  <a:ext cx="1045799" cy="169846"/>
                </a:xfrm>
                <a:custGeom>
                  <a:avLst/>
                  <a:gdLst>
                    <a:gd name="connsiteX0" fmla="*/ 0 w 2211881"/>
                    <a:gd name="connsiteY0" fmla="*/ 139390 h 278780"/>
                    <a:gd name="connsiteX1" fmla="*/ 139390 w 2211881"/>
                    <a:gd name="connsiteY1" fmla="*/ 0 h 278780"/>
                    <a:gd name="connsiteX2" fmla="*/ 2072491 w 2211881"/>
                    <a:gd name="connsiteY2" fmla="*/ 0 h 278780"/>
                    <a:gd name="connsiteX3" fmla="*/ 2211881 w 2211881"/>
                    <a:gd name="connsiteY3" fmla="*/ 139390 h 278780"/>
                    <a:gd name="connsiteX4" fmla="*/ 2211881 w 2211881"/>
                    <a:gd name="connsiteY4" fmla="*/ 139390 h 278780"/>
                    <a:gd name="connsiteX5" fmla="*/ 2072491 w 2211881"/>
                    <a:gd name="connsiteY5" fmla="*/ 278780 h 278780"/>
                    <a:gd name="connsiteX6" fmla="*/ 139390 w 2211881"/>
                    <a:gd name="connsiteY6" fmla="*/ 278780 h 278780"/>
                    <a:gd name="connsiteX7" fmla="*/ 0 w 2211881"/>
                    <a:gd name="connsiteY7" fmla="*/ 139390 h 278780"/>
                    <a:gd name="connsiteX0" fmla="*/ 2211881 w 2303321"/>
                    <a:gd name="connsiteY0" fmla="*/ 139390 h 278780"/>
                    <a:gd name="connsiteX1" fmla="*/ 2072491 w 2303321"/>
                    <a:gd name="connsiteY1" fmla="*/ 278780 h 278780"/>
                    <a:gd name="connsiteX2" fmla="*/ 139390 w 2303321"/>
                    <a:gd name="connsiteY2" fmla="*/ 278780 h 278780"/>
                    <a:gd name="connsiteX3" fmla="*/ 0 w 2303321"/>
                    <a:gd name="connsiteY3" fmla="*/ 139390 h 278780"/>
                    <a:gd name="connsiteX4" fmla="*/ 139390 w 2303321"/>
                    <a:gd name="connsiteY4" fmla="*/ 0 h 278780"/>
                    <a:gd name="connsiteX5" fmla="*/ 2072491 w 2303321"/>
                    <a:gd name="connsiteY5" fmla="*/ 0 h 278780"/>
                    <a:gd name="connsiteX6" fmla="*/ 2211881 w 2303321"/>
                    <a:gd name="connsiteY6" fmla="*/ 139390 h 278780"/>
                    <a:gd name="connsiteX7" fmla="*/ 2303321 w 2303321"/>
                    <a:gd name="connsiteY7" fmla="*/ 230830 h 278780"/>
                    <a:gd name="connsiteX0" fmla="*/ 2211881 w 2211881"/>
                    <a:gd name="connsiteY0" fmla="*/ 139390 h 278780"/>
                    <a:gd name="connsiteX1" fmla="*/ 2072491 w 2211881"/>
                    <a:gd name="connsiteY1" fmla="*/ 278780 h 278780"/>
                    <a:gd name="connsiteX2" fmla="*/ 139390 w 2211881"/>
                    <a:gd name="connsiteY2" fmla="*/ 278780 h 278780"/>
                    <a:gd name="connsiteX3" fmla="*/ 0 w 2211881"/>
                    <a:gd name="connsiteY3" fmla="*/ 139390 h 278780"/>
                    <a:gd name="connsiteX4" fmla="*/ 139390 w 2211881"/>
                    <a:gd name="connsiteY4" fmla="*/ 0 h 278780"/>
                    <a:gd name="connsiteX5" fmla="*/ 2072491 w 2211881"/>
                    <a:gd name="connsiteY5" fmla="*/ 0 h 278780"/>
                    <a:gd name="connsiteX6" fmla="*/ 2211881 w 2211881"/>
                    <a:gd name="connsiteY6" fmla="*/ 139390 h 278780"/>
                    <a:gd name="connsiteX0" fmla="*/ 2211881 w 2211881"/>
                    <a:gd name="connsiteY0" fmla="*/ 139390 h 278780"/>
                    <a:gd name="connsiteX1" fmla="*/ 2072491 w 2211881"/>
                    <a:gd name="connsiteY1" fmla="*/ 278780 h 278780"/>
                    <a:gd name="connsiteX2" fmla="*/ 139390 w 2211881"/>
                    <a:gd name="connsiteY2" fmla="*/ 278780 h 278780"/>
                    <a:gd name="connsiteX3" fmla="*/ 0 w 2211881"/>
                    <a:gd name="connsiteY3" fmla="*/ 139390 h 278780"/>
                    <a:gd name="connsiteX4" fmla="*/ 139390 w 2211881"/>
                    <a:gd name="connsiteY4" fmla="*/ 0 h 278780"/>
                    <a:gd name="connsiteX5" fmla="*/ 2072491 w 2211881"/>
                    <a:gd name="connsiteY5" fmla="*/ 0 h 278780"/>
                    <a:gd name="connsiteX0" fmla="*/ 2072491 w 2072491"/>
                    <a:gd name="connsiteY0" fmla="*/ 278780 h 278780"/>
                    <a:gd name="connsiteX1" fmla="*/ 139390 w 2072491"/>
                    <a:gd name="connsiteY1" fmla="*/ 278780 h 278780"/>
                    <a:gd name="connsiteX2" fmla="*/ 0 w 2072491"/>
                    <a:gd name="connsiteY2" fmla="*/ 139390 h 278780"/>
                    <a:gd name="connsiteX3" fmla="*/ 139390 w 2072491"/>
                    <a:gd name="connsiteY3" fmla="*/ 0 h 278780"/>
                    <a:gd name="connsiteX4" fmla="*/ 2072491 w 2072491"/>
                    <a:gd name="connsiteY4" fmla="*/ 0 h 278780"/>
                    <a:gd name="connsiteX0" fmla="*/ 1670894 w 2072491"/>
                    <a:gd name="connsiteY0" fmla="*/ 236269 h 278780"/>
                    <a:gd name="connsiteX1" fmla="*/ 139390 w 2072491"/>
                    <a:gd name="connsiteY1" fmla="*/ 278780 h 278780"/>
                    <a:gd name="connsiteX2" fmla="*/ 0 w 2072491"/>
                    <a:gd name="connsiteY2" fmla="*/ 139390 h 278780"/>
                    <a:gd name="connsiteX3" fmla="*/ 139390 w 2072491"/>
                    <a:gd name="connsiteY3" fmla="*/ 0 h 278780"/>
                    <a:gd name="connsiteX4" fmla="*/ 2072491 w 2072491"/>
                    <a:gd name="connsiteY4" fmla="*/ 0 h 278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491" h="278780">
                      <a:moveTo>
                        <a:pt x="1670894" y="236269"/>
                      </a:moveTo>
                      <a:cubicBezTo>
                        <a:pt x="1026527" y="236269"/>
                        <a:pt x="783757" y="278780"/>
                        <a:pt x="139390" y="278780"/>
                      </a:cubicBezTo>
                      <a:cubicBezTo>
                        <a:pt x="62407" y="278780"/>
                        <a:pt x="0" y="216373"/>
                        <a:pt x="0" y="139390"/>
                      </a:cubicBezTo>
                      <a:cubicBezTo>
                        <a:pt x="0" y="62407"/>
                        <a:pt x="62407" y="0"/>
                        <a:pt x="139390" y="0"/>
                      </a:cubicBezTo>
                      <a:lnTo>
                        <a:pt x="2072491" y="0"/>
                      </a:lnTo>
                    </a:path>
                  </a:pathLst>
                </a:custGeom>
                <a:noFill/>
                <a:ln w="19050">
                  <a:solidFill>
                    <a:schemeClr val="accent4"/>
                  </a:solidFill>
                  <a:headEnd type="none" w="med" len="med"/>
                  <a:tailEnd type="triangle" w="lg" len="lg"/>
                  <a:extLst>
                    <a:ext uri="{C807C97D-BFC1-408E-A445-0C87EB9F89A2}">
                      <ask:lineSketchStyleProps xmlns:ask="http://schemas.microsoft.com/office/drawing/2018/sketchyshapes" sd="1219033472">
                        <a:custGeom>
                          <a:avLst/>
                          <a:gdLst>
                            <a:gd name="connsiteX0" fmla="*/ 0 w 2211881"/>
                            <a:gd name="connsiteY0" fmla="*/ 139390 h 278780"/>
                            <a:gd name="connsiteX1" fmla="*/ 139390 w 2211881"/>
                            <a:gd name="connsiteY1" fmla="*/ 0 h 278780"/>
                            <a:gd name="connsiteX2" fmla="*/ 822419 w 2211881"/>
                            <a:gd name="connsiteY2" fmla="*/ 0 h 278780"/>
                            <a:gd name="connsiteX3" fmla="*/ 1505448 w 2211881"/>
                            <a:gd name="connsiteY3" fmla="*/ 0 h 278780"/>
                            <a:gd name="connsiteX4" fmla="*/ 2072491 w 2211881"/>
                            <a:gd name="connsiteY4" fmla="*/ 0 h 278780"/>
                            <a:gd name="connsiteX5" fmla="*/ 2211881 w 2211881"/>
                            <a:gd name="connsiteY5" fmla="*/ 139390 h 278780"/>
                            <a:gd name="connsiteX6" fmla="*/ 2211881 w 2211881"/>
                            <a:gd name="connsiteY6" fmla="*/ 139390 h 278780"/>
                            <a:gd name="connsiteX7" fmla="*/ 2072491 w 2211881"/>
                            <a:gd name="connsiteY7" fmla="*/ 278780 h 278780"/>
                            <a:gd name="connsiteX8" fmla="*/ 1486117 w 2211881"/>
                            <a:gd name="connsiteY8" fmla="*/ 278780 h 278780"/>
                            <a:gd name="connsiteX9" fmla="*/ 803088 w 2211881"/>
                            <a:gd name="connsiteY9" fmla="*/ 278780 h 278780"/>
                            <a:gd name="connsiteX10" fmla="*/ 139390 w 2211881"/>
                            <a:gd name="connsiteY10" fmla="*/ 278780 h 278780"/>
                            <a:gd name="connsiteX11" fmla="*/ 0 w 2211881"/>
                            <a:gd name="connsiteY11" fmla="*/ 139390 h 27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1881" h="278780" fill="none" extrusionOk="0">
                              <a:moveTo>
                                <a:pt x="0" y="139390"/>
                              </a:moveTo>
                              <a:cubicBezTo>
                                <a:pt x="1523" y="78185"/>
                                <a:pt x="66394" y="6142"/>
                                <a:pt x="139390" y="0"/>
                              </a:cubicBezTo>
                              <a:cubicBezTo>
                                <a:pt x="443780" y="26482"/>
                                <a:pt x="660328" y="-33775"/>
                                <a:pt x="822419" y="0"/>
                              </a:cubicBezTo>
                              <a:cubicBezTo>
                                <a:pt x="984510" y="33775"/>
                                <a:pt x="1303212" y="6231"/>
                                <a:pt x="1505448" y="0"/>
                              </a:cubicBezTo>
                              <a:cubicBezTo>
                                <a:pt x="1707684" y="-6231"/>
                                <a:pt x="1852489" y="26254"/>
                                <a:pt x="2072491" y="0"/>
                              </a:cubicBezTo>
                              <a:cubicBezTo>
                                <a:pt x="2141165" y="-12420"/>
                                <a:pt x="2211033" y="65598"/>
                                <a:pt x="2211881" y="139390"/>
                              </a:cubicBezTo>
                              <a:lnTo>
                                <a:pt x="2211881" y="139390"/>
                              </a:lnTo>
                              <a:cubicBezTo>
                                <a:pt x="2209359" y="208786"/>
                                <a:pt x="2167460" y="275126"/>
                                <a:pt x="2072491" y="278780"/>
                              </a:cubicBezTo>
                              <a:cubicBezTo>
                                <a:pt x="1808934" y="249822"/>
                                <a:pt x="1751809" y="294681"/>
                                <a:pt x="1486117" y="278780"/>
                              </a:cubicBezTo>
                              <a:cubicBezTo>
                                <a:pt x="1220425" y="262879"/>
                                <a:pt x="957578" y="261594"/>
                                <a:pt x="803088" y="278780"/>
                              </a:cubicBezTo>
                              <a:cubicBezTo>
                                <a:pt x="648598" y="295966"/>
                                <a:pt x="439970" y="279469"/>
                                <a:pt x="139390" y="278780"/>
                              </a:cubicBezTo>
                              <a:cubicBezTo>
                                <a:pt x="67648" y="289156"/>
                                <a:pt x="-2760" y="217829"/>
                                <a:pt x="0" y="139390"/>
                              </a:cubicBezTo>
                              <a:close/>
                            </a:path>
                            <a:path w="2211881" h="278780" stroke="0" extrusionOk="0">
                              <a:moveTo>
                                <a:pt x="0" y="139390"/>
                              </a:moveTo>
                              <a:cubicBezTo>
                                <a:pt x="-2103" y="61110"/>
                                <a:pt x="50228" y="4571"/>
                                <a:pt x="139390" y="0"/>
                              </a:cubicBezTo>
                              <a:cubicBezTo>
                                <a:pt x="471748" y="18892"/>
                                <a:pt x="516588" y="28332"/>
                                <a:pt x="822419" y="0"/>
                              </a:cubicBezTo>
                              <a:cubicBezTo>
                                <a:pt x="1128250" y="-28332"/>
                                <a:pt x="1194219" y="-1137"/>
                                <a:pt x="1447455" y="0"/>
                              </a:cubicBezTo>
                              <a:cubicBezTo>
                                <a:pt x="1700691" y="1137"/>
                                <a:pt x="1761613" y="3041"/>
                                <a:pt x="2072491" y="0"/>
                              </a:cubicBezTo>
                              <a:cubicBezTo>
                                <a:pt x="2143927" y="-17865"/>
                                <a:pt x="2216884" y="43892"/>
                                <a:pt x="2211881" y="139390"/>
                              </a:cubicBezTo>
                              <a:lnTo>
                                <a:pt x="2211881" y="139390"/>
                              </a:lnTo>
                              <a:cubicBezTo>
                                <a:pt x="2196277" y="206142"/>
                                <a:pt x="2154466" y="270655"/>
                                <a:pt x="2072491" y="278780"/>
                              </a:cubicBezTo>
                              <a:cubicBezTo>
                                <a:pt x="1871287" y="259781"/>
                                <a:pt x="1528851" y="281240"/>
                                <a:pt x="1389462" y="278780"/>
                              </a:cubicBezTo>
                              <a:cubicBezTo>
                                <a:pt x="1250073" y="276320"/>
                                <a:pt x="970303" y="290337"/>
                                <a:pt x="783757" y="278780"/>
                              </a:cubicBezTo>
                              <a:cubicBezTo>
                                <a:pt x="597211" y="267223"/>
                                <a:pt x="329632" y="261184"/>
                                <a:pt x="139390" y="278780"/>
                              </a:cubicBezTo>
                              <a:cubicBezTo>
                                <a:pt x="67247" y="282738"/>
                                <a:pt x="5326" y="224302"/>
                                <a:pt x="0" y="13939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pic>
            <p:nvPicPr>
              <p:cNvPr id="151" name="Graphic 150">
                <a:extLst>
                  <a:ext uri="{FF2B5EF4-FFF2-40B4-BE49-F238E27FC236}">
                    <a16:creationId xmlns:a16="http://schemas.microsoft.com/office/drawing/2014/main" id="{B20CD51E-6632-9D4C-B6E5-F26B63A39021}"/>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5935499" y="4505535"/>
                <a:ext cx="381135" cy="381135"/>
              </a:xfrm>
              <a:prstGeom prst="rect">
                <a:avLst/>
              </a:prstGeom>
            </p:spPr>
          </p:pic>
          <p:sp>
            <p:nvSpPr>
              <p:cNvPr id="107" name="Oval 106">
                <a:extLst>
                  <a:ext uri="{FF2B5EF4-FFF2-40B4-BE49-F238E27FC236}">
                    <a16:creationId xmlns:a16="http://schemas.microsoft.com/office/drawing/2014/main" id="{312C8AC9-DC07-5C4E-B9A0-B5E9B364AE77}"/>
                  </a:ext>
                </a:extLst>
              </p:cNvPr>
              <p:cNvSpPr/>
              <p:nvPr/>
            </p:nvSpPr>
            <p:spPr>
              <a:xfrm rot="5271504">
                <a:off x="4995309" y="4791271"/>
                <a:ext cx="133623" cy="138285"/>
              </a:xfrm>
              <a:prstGeom prst="ellipse">
                <a:avLst/>
              </a:prstGeom>
              <a:solidFill>
                <a:schemeClr val="accent4"/>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1400"/>
              </a:p>
            </p:txBody>
          </p:sp>
        </p:grpSp>
        <p:pic>
          <p:nvPicPr>
            <p:cNvPr id="149" name="Graphic 148">
              <a:extLst>
                <a:ext uri="{FF2B5EF4-FFF2-40B4-BE49-F238E27FC236}">
                  <a16:creationId xmlns:a16="http://schemas.microsoft.com/office/drawing/2014/main" id="{E9424386-1C8E-9A40-B259-75E58788B6DB}"/>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624055" y="4900317"/>
              <a:ext cx="266170" cy="288350"/>
            </a:xfrm>
            <a:prstGeom prst="rect">
              <a:avLst/>
            </a:prstGeom>
          </p:spPr>
        </p:pic>
      </p:grpSp>
      <p:sp>
        <p:nvSpPr>
          <p:cNvPr id="235" name="Content Placeholder 2">
            <a:extLst>
              <a:ext uri="{FF2B5EF4-FFF2-40B4-BE49-F238E27FC236}">
                <a16:creationId xmlns:a16="http://schemas.microsoft.com/office/drawing/2014/main" id="{6878CB13-1C25-1842-87EA-5E8E0DAEEA60}"/>
              </a:ext>
            </a:extLst>
          </p:cNvPr>
          <p:cNvSpPr txBox="1">
            <a:spLocks/>
          </p:cNvSpPr>
          <p:nvPr/>
        </p:nvSpPr>
        <p:spPr>
          <a:xfrm>
            <a:off x="8067515" y="1229522"/>
            <a:ext cx="3606959" cy="5374292"/>
          </a:xfrm>
          <a:prstGeom prst="rect">
            <a:avLst/>
          </a:prstGeom>
        </p:spPr>
        <p:txBody>
          <a:bodyPr wrap="square">
            <a:spAutoFit/>
          </a:bodyPr>
          <a:lstStyle>
            <a:lvl1pPr marL="173038" indent="-173038" algn="l" defTabSz="914377" rtl="0" eaLnBrk="1" latinLnBrk="0" hangingPunct="1">
              <a:lnSpc>
                <a:spcPct val="110000"/>
              </a:lnSpc>
              <a:spcBef>
                <a:spcPts val="1600"/>
              </a:spcBef>
              <a:buFont typeface="Arial" panose="020B0604020202020204" pitchFamily="34" charset="0"/>
              <a:buChar char="•"/>
              <a:defRPr sz="1800" kern="1200">
                <a:solidFill>
                  <a:schemeClr val="tx1"/>
                </a:solidFill>
                <a:latin typeface="+mn-lt"/>
                <a:ea typeface="+mn-ea"/>
                <a:cs typeface="+mn-cs"/>
              </a:defRPr>
            </a:lvl1pPr>
            <a:lvl2pPr marL="574675" indent="-228600" algn="l" defTabSz="914377" rtl="0" eaLnBrk="1" latinLnBrk="0" hangingPunct="1">
              <a:lnSpc>
                <a:spcPct val="95000"/>
              </a:lnSpc>
              <a:spcBef>
                <a:spcPts val="500"/>
              </a:spcBef>
              <a:buFont typeface="Lato" panose="020F0502020204030203" pitchFamily="34" charset="0"/>
              <a:buChar char="–"/>
              <a:defRPr sz="1400" kern="1200">
                <a:solidFill>
                  <a:schemeClr val="tx1"/>
                </a:solidFill>
                <a:latin typeface="+mn-lt"/>
                <a:ea typeface="+mn-ea"/>
                <a:cs typeface="+mn-cs"/>
              </a:defRPr>
            </a:lvl2pPr>
            <a:lvl3pPr marL="914400" indent="-173038" algn="l" defTabSz="914377" rtl="0" eaLnBrk="1" latinLnBrk="0" hangingPunct="1">
              <a:lnSpc>
                <a:spcPct val="95000"/>
              </a:lnSpc>
              <a:spcBef>
                <a:spcPts val="500"/>
              </a:spcBef>
              <a:buFont typeface="Arial" panose="020B0604020202020204" pitchFamily="34" charset="0"/>
              <a:buChar char="•"/>
              <a:defRPr sz="1200" kern="1200">
                <a:solidFill>
                  <a:schemeClr val="tx1"/>
                </a:solidFill>
                <a:latin typeface="+mn-lt"/>
                <a:ea typeface="+mn-ea"/>
                <a:cs typeface="+mn-cs"/>
              </a:defRPr>
            </a:lvl3pPr>
            <a:lvl4pPr marL="1260475" indent="-195263" algn="l" defTabSz="914377" rtl="0" eaLnBrk="1" latinLnBrk="0" hangingPunct="1">
              <a:lnSpc>
                <a:spcPct val="95000"/>
              </a:lnSpc>
              <a:spcBef>
                <a:spcPts val="500"/>
              </a:spcBef>
              <a:buFont typeface="Lato" panose="020F0502020204030203" pitchFamily="34" charset="0"/>
              <a:buChar char="–"/>
              <a:defRPr sz="1100" kern="1200">
                <a:solidFill>
                  <a:schemeClr val="tx1"/>
                </a:solidFill>
                <a:latin typeface="+mn-lt"/>
                <a:ea typeface="+mn-ea"/>
                <a:cs typeface="+mn-cs"/>
              </a:defRPr>
            </a:lvl4pPr>
            <a:lvl5pPr marL="1600200" indent="-171450" algn="l" defTabSz="914377" rtl="0" eaLnBrk="1" latinLnBrk="0" hangingPunct="1">
              <a:lnSpc>
                <a:spcPct val="95000"/>
              </a:lnSpc>
              <a:spcBef>
                <a:spcPts val="500"/>
              </a:spcBef>
              <a:buFont typeface="Lato" panose="020F0502020204030203" pitchFamily="34" charset="0"/>
              <a:buChar char="–"/>
              <a:defRPr sz="11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300"/>
              </a:spcBef>
              <a:buNone/>
            </a:pPr>
            <a:r>
              <a:rPr lang="en-US" sz="1600" b="1"/>
              <a:t>Assures customer experience</a:t>
            </a:r>
          </a:p>
          <a:p>
            <a:pPr>
              <a:spcBef>
                <a:spcPts val="300"/>
              </a:spcBef>
            </a:pPr>
            <a:r>
              <a:rPr lang="en-US" sz="1400"/>
              <a:t>Confirm service levels support </a:t>
            </a:r>
            <a:br>
              <a:rPr lang="en-US" sz="1400"/>
            </a:br>
            <a:r>
              <a:rPr lang="en-US" sz="1400"/>
              <a:t>business objectives</a:t>
            </a:r>
          </a:p>
          <a:p>
            <a:pPr>
              <a:spcBef>
                <a:spcPts val="300"/>
              </a:spcBef>
            </a:pPr>
            <a:r>
              <a:rPr lang="en-US" sz="1400"/>
              <a:t>Validate changes, ensure nothing breaks</a:t>
            </a:r>
          </a:p>
          <a:p>
            <a:pPr>
              <a:spcBef>
                <a:spcPts val="300"/>
              </a:spcBef>
            </a:pPr>
            <a:r>
              <a:rPr lang="en-US" sz="1400"/>
              <a:t>L2−L7 service quality metrics</a:t>
            </a:r>
          </a:p>
          <a:p>
            <a:pPr marL="0" indent="0">
              <a:spcBef>
                <a:spcPts val="300"/>
              </a:spcBef>
              <a:buNone/>
            </a:pPr>
            <a:r>
              <a:rPr lang="en-US" sz="1600" b="1"/>
              <a:t>Accelerates time to revenue</a:t>
            </a:r>
          </a:p>
          <a:p>
            <a:pPr>
              <a:spcBef>
                <a:spcPts val="300"/>
              </a:spcBef>
            </a:pPr>
            <a:r>
              <a:rPr lang="en-US" sz="1400"/>
              <a:t>Automate turn-up testing processes</a:t>
            </a:r>
          </a:p>
          <a:p>
            <a:pPr>
              <a:spcBef>
                <a:spcPts val="300"/>
              </a:spcBef>
            </a:pPr>
            <a:r>
              <a:rPr lang="en-US" sz="1400"/>
              <a:t>Simple deployment for visibility across </a:t>
            </a:r>
            <a:br>
              <a:rPr lang="en-US" sz="1400"/>
            </a:br>
            <a:r>
              <a:rPr lang="en-US" sz="1400"/>
              <a:t>complex networks</a:t>
            </a:r>
          </a:p>
          <a:p>
            <a:pPr>
              <a:spcBef>
                <a:spcPts val="300"/>
              </a:spcBef>
            </a:pPr>
            <a:r>
              <a:rPr lang="en-US" sz="1400"/>
              <a:t>Cloud-ready SaaS or on-premises deployment</a:t>
            </a:r>
          </a:p>
          <a:p>
            <a:pPr marL="0" indent="0">
              <a:spcBef>
                <a:spcPts val="300"/>
              </a:spcBef>
              <a:buNone/>
            </a:pPr>
            <a:r>
              <a:rPr lang="en-US" sz="1600" b="1"/>
              <a:t>Shortens time to resolution</a:t>
            </a:r>
          </a:p>
          <a:p>
            <a:pPr>
              <a:spcBef>
                <a:spcPts val="300"/>
              </a:spcBef>
            </a:pPr>
            <a:r>
              <a:rPr lang="en-US" sz="1400"/>
              <a:t>Empower operation engineers with </a:t>
            </a:r>
            <a:br>
              <a:rPr lang="en-US" sz="1400"/>
            </a:br>
            <a:r>
              <a:rPr lang="en-US" sz="1400"/>
              <a:t>real-time data plane monitoring</a:t>
            </a:r>
          </a:p>
          <a:p>
            <a:pPr>
              <a:spcBef>
                <a:spcPts val="300"/>
              </a:spcBef>
            </a:pPr>
            <a:r>
              <a:rPr lang="en-US" sz="1400"/>
              <a:t>Quickly locate issues in end-to-end </a:t>
            </a:r>
            <a:br>
              <a:rPr lang="en-US" sz="1400"/>
            </a:br>
            <a:r>
              <a:rPr lang="en-US" sz="1400"/>
              <a:t>service chain</a:t>
            </a:r>
          </a:p>
          <a:p>
            <a:pPr>
              <a:spcBef>
                <a:spcPts val="300"/>
              </a:spcBef>
            </a:pPr>
            <a:r>
              <a:rPr lang="en-US" sz="1400"/>
              <a:t>Gain visibility over third-party </a:t>
            </a:r>
            <a:br>
              <a:rPr lang="en-US" sz="1400"/>
            </a:br>
            <a:r>
              <a:rPr lang="en-US" sz="1400"/>
              <a:t>provider networks </a:t>
            </a:r>
          </a:p>
          <a:p>
            <a:pPr>
              <a:spcBef>
                <a:spcPts val="300"/>
              </a:spcBef>
            </a:pPr>
            <a:r>
              <a:rPr lang="en-US" sz="1400"/>
              <a:t>Confirm performance in virtualized networks</a:t>
            </a:r>
          </a:p>
        </p:txBody>
      </p:sp>
      <p:sp>
        <p:nvSpPr>
          <p:cNvPr id="194" name="Rectangle: Top Corners Rounded 81">
            <a:extLst>
              <a:ext uri="{FF2B5EF4-FFF2-40B4-BE49-F238E27FC236}">
                <a16:creationId xmlns:a16="http://schemas.microsoft.com/office/drawing/2014/main" id="{B9EA840C-2879-1F4B-8F1B-B55835D1F643}"/>
              </a:ext>
            </a:extLst>
          </p:cNvPr>
          <p:cNvSpPr/>
          <p:nvPr/>
        </p:nvSpPr>
        <p:spPr>
          <a:xfrm rot="10800000" flipV="1">
            <a:off x="9750391" y="30092"/>
            <a:ext cx="2182462" cy="472584"/>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ASSURE</a:t>
            </a:r>
          </a:p>
        </p:txBody>
      </p:sp>
      <p:sp>
        <p:nvSpPr>
          <p:cNvPr id="197" name="TextBox 196">
            <a:extLst>
              <a:ext uri="{FF2B5EF4-FFF2-40B4-BE49-F238E27FC236}">
                <a16:creationId xmlns:a16="http://schemas.microsoft.com/office/drawing/2014/main" id="{0F88A505-6C2F-48DA-ABE2-F8126E267253}"/>
              </a:ext>
            </a:extLst>
          </p:cNvPr>
          <p:cNvSpPr txBox="1"/>
          <p:nvPr/>
        </p:nvSpPr>
        <p:spPr>
          <a:xfrm>
            <a:off x="4917452" y="4938132"/>
            <a:ext cx="392775" cy="323550"/>
          </a:xfrm>
          <a:prstGeom prst="rect">
            <a:avLst/>
          </a:prstGeom>
          <a:noFill/>
        </p:spPr>
        <p:txBody>
          <a:bodyPr wrap="square" lIns="0" tIns="0" rIns="0" bIns="0">
            <a:spAutoFit/>
          </a:bodyPr>
          <a:lstStyle/>
          <a:p>
            <a:pPr algn="ctr">
              <a:lnSpc>
                <a:spcPct val="110000"/>
              </a:lnSpc>
            </a:pPr>
            <a:r>
              <a:rPr lang="en-US" sz="1000">
                <a:solidFill>
                  <a:schemeClr val="accent1"/>
                </a:solidFill>
              </a:rPr>
              <a:t>Test </a:t>
            </a:r>
            <a:br>
              <a:rPr lang="en-US" sz="1000">
                <a:solidFill>
                  <a:schemeClr val="accent1"/>
                </a:solidFill>
              </a:rPr>
            </a:br>
            <a:r>
              <a:rPr lang="en-US" sz="1000">
                <a:solidFill>
                  <a:schemeClr val="accent1"/>
                </a:solidFill>
              </a:rPr>
              <a:t>Agent</a:t>
            </a:r>
          </a:p>
        </p:txBody>
      </p:sp>
      <p:cxnSp>
        <p:nvCxnSpPr>
          <p:cNvPr id="196" name="Straight Connector 195">
            <a:extLst>
              <a:ext uri="{FF2B5EF4-FFF2-40B4-BE49-F238E27FC236}">
                <a16:creationId xmlns:a16="http://schemas.microsoft.com/office/drawing/2014/main" id="{4C3A77D0-41CC-483D-886E-004CA89603D2}"/>
              </a:ext>
            </a:extLst>
          </p:cNvPr>
          <p:cNvCxnSpPr>
            <a:cxnSpLocks/>
            <a:stCxn id="149" idx="3"/>
            <a:endCxn id="143" idx="3"/>
          </p:cNvCxnSpPr>
          <p:nvPr/>
        </p:nvCxnSpPr>
        <p:spPr>
          <a:xfrm flipV="1">
            <a:off x="1890225" y="4939677"/>
            <a:ext cx="1696416" cy="104815"/>
          </a:xfrm>
          <a:prstGeom prst="line">
            <a:avLst/>
          </a:prstGeom>
          <a:ln w="12700" cap="rn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729733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ircle: Hollow 4">
            <a:extLst>
              <a:ext uri="{FF2B5EF4-FFF2-40B4-BE49-F238E27FC236}">
                <a16:creationId xmlns:a16="http://schemas.microsoft.com/office/drawing/2014/main" id="{2D5C419F-AE3C-44DF-8A6E-FA0BB8EDB928}"/>
              </a:ext>
            </a:extLst>
          </p:cNvPr>
          <p:cNvSpPr/>
          <p:nvPr/>
        </p:nvSpPr>
        <p:spPr>
          <a:xfrm>
            <a:off x="4555807" y="1909546"/>
            <a:ext cx="2643944" cy="2643944"/>
          </a:xfrm>
          <a:prstGeom prst="donut">
            <a:avLst>
              <a:gd name="adj" fmla="val 131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Trapezoid 42">
            <a:extLst>
              <a:ext uri="{FF2B5EF4-FFF2-40B4-BE49-F238E27FC236}">
                <a16:creationId xmlns:a16="http://schemas.microsoft.com/office/drawing/2014/main" id="{E3A08CF8-4B68-4874-B149-524276FAA63F}"/>
              </a:ext>
            </a:extLst>
          </p:cNvPr>
          <p:cNvSpPr/>
          <p:nvPr/>
        </p:nvSpPr>
        <p:spPr>
          <a:xfrm>
            <a:off x="1106201" y="3601725"/>
            <a:ext cx="9604488" cy="2515226"/>
          </a:xfrm>
          <a:prstGeom prst="trapezoid">
            <a:avLst>
              <a:gd name="adj" fmla="val 163207"/>
            </a:avLst>
          </a:prstGeom>
          <a:gradFill>
            <a:gsLst>
              <a:gs pos="5000">
                <a:srgbClr val="048A87">
                  <a:alpha val="35000"/>
                </a:srgb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914377"/>
            <a:endParaRPr lang="en-US">
              <a:solidFill>
                <a:srgbClr val="FFFFFF"/>
              </a:solidFill>
              <a:latin typeface="Lato"/>
            </a:endParaRPr>
          </a:p>
        </p:txBody>
      </p:sp>
      <p:graphicFrame>
        <p:nvGraphicFramePr>
          <p:cNvPr id="9" name="Diagram 8">
            <a:extLst>
              <a:ext uri="{FF2B5EF4-FFF2-40B4-BE49-F238E27FC236}">
                <a16:creationId xmlns:a16="http://schemas.microsoft.com/office/drawing/2014/main" id="{FB889764-28D4-491B-B7C8-A24CE35CCEE8}"/>
              </a:ext>
            </a:extLst>
          </p:cNvPr>
          <p:cNvGraphicFramePr/>
          <p:nvPr/>
        </p:nvGraphicFramePr>
        <p:xfrm>
          <a:off x="3568960" y="1094904"/>
          <a:ext cx="4551665" cy="46052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0807D811-DAB0-48CF-99FA-75CF997D2174}"/>
              </a:ext>
            </a:extLst>
          </p:cNvPr>
          <p:cNvSpPr>
            <a:spLocks noGrp="1"/>
          </p:cNvSpPr>
          <p:nvPr>
            <p:ph type="title"/>
          </p:nvPr>
        </p:nvSpPr>
        <p:spPr>
          <a:xfrm>
            <a:off x="604011" y="125771"/>
            <a:ext cx="11042029" cy="856407"/>
          </a:xfrm>
        </p:spPr>
        <p:txBody>
          <a:bodyPr/>
          <a:lstStyle/>
          <a:p>
            <a:r>
              <a:rPr lang="en-US" cap="none"/>
              <a:t>Juniper </a:t>
            </a:r>
            <a:r>
              <a:rPr lang="en-US"/>
              <a:t>Paragon</a:t>
            </a:r>
            <a:r>
              <a:rPr lang="en-US" cap="none"/>
              <a:t> Automation Powers the WAN</a:t>
            </a:r>
          </a:p>
        </p:txBody>
      </p:sp>
      <p:sp>
        <p:nvSpPr>
          <p:cNvPr id="109" name="Cylinder 66">
            <a:extLst>
              <a:ext uri="{FF2B5EF4-FFF2-40B4-BE49-F238E27FC236}">
                <a16:creationId xmlns:a16="http://schemas.microsoft.com/office/drawing/2014/main" id="{9E72CFE8-A78F-4BC7-9051-09ADE35AD3BB}"/>
              </a:ext>
            </a:extLst>
          </p:cNvPr>
          <p:cNvSpPr/>
          <p:nvPr/>
        </p:nvSpPr>
        <p:spPr>
          <a:xfrm rot="16200000">
            <a:off x="5771923" y="1176370"/>
            <a:ext cx="277139" cy="10372678"/>
          </a:xfrm>
          <a:prstGeom prst="can">
            <a:avLst>
              <a:gd name="adj" fmla="val 495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121920" tIns="60960" rIns="121920" bIns="60960" numCol="1" spcCol="0" rtlCol="0" fromWordArt="0" anchor="ctr" anchorCtr="0" forceAA="0" compatLnSpc="1">
            <a:prstTxWarp prst="textNoShape">
              <a:avLst/>
            </a:prstTxWarp>
            <a:noAutofit/>
          </a:bodyPr>
          <a:lstStyle/>
          <a:p>
            <a:pPr algn="ctr"/>
            <a:r>
              <a:rPr lang="en-US" sz="1600" b="1"/>
              <a:t>Scalable IP Service Fabric</a:t>
            </a:r>
          </a:p>
        </p:txBody>
      </p:sp>
      <p:grpSp>
        <p:nvGrpSpPr>
          <p:cNvPr id="110" name="Group 109">
            <a:extLst>
              <a:ext uri="{FF2B5EF4-FFF2-40B4-BE49-F238E27FC236}">
                <a16:creationId xmlns:a16="http://schemas.microsoft.com/office/drawing/2014/main" id="{BD796990-9120-45C9-9797-B218812AD90F}"/>
              </a:ext>
            </a:extLst>
          </p:cNvPr>
          <p:cNvGrpSpPr/>
          <p:nvPr/>
        </p:nvGrpSpPr>
        <p:grpSpPr>
          <a:xfrm>
            <a:off x="950580" y="5404847"/>
            <a:ext cx="1416642" cy="762472"/>
            <a:chOff x="2471055" y="4897170"/>
            <a:chExt cx="1626642" cy="875500"/>
          </a:xfrm>
        </p:grpSpPr>
        <p:pic>
          <p:nvPicPr>
            <p:cNvPr id="111" name="Picture 110">
              <a:extLst>
                <a:ext uri="{FF2B5EF4-FFF2-40B4-BE49-F238E27FC236}">
                  <a16:creationId xmlns:a16="http://schemas.microsoft.com/office/drawing/2014/main" id="{F402A975-687A-4F00-B340-D0F6E3D10854}"/>
                </a:ext>
              </a:extLst>
            </p:cNvPr>
            <p:cNvPicPr>
              <a:picLocks noChangeAspect="1"/>
            </p:cNvPicPr>
            <p:nvPr/>
          </p:nvPicPr>
          <p:blipFill>
            <a:blip r:embed="rId8" cstate="screen">
              <a:biLevel thresh="25000"/>
              <a:extLst>
                <a:ext uri="{28A0092B-C50C-407E-A947-70E740481C1C}">
                  <a14:useLocalDpi xmlns:a14="http://schemas.microsoft.com/office/drawing/2010/main"/>
                </a:ext>
              </a:extLst>
            </a:blip>
            <a:stretch>
              <a:fillRect/>
            </a:stretch>
          </p:blipFill>
          <p:spPr>
            <a:xfrm>
              <a:off x="2471055" y="4897170"/>
              <a:ext cx="1626642" cy="875500"/>
            </a:xfrm>
            <a:prstGeom prst="rect">
              <a:avLst/>
            </a:prstGeom>
          </p:spPr>
        </p:pic>
        <p:grpSp>
          <p:nvGrpSpPr>
            <p:cNvPr id="112" name="Group 111">
              <a:extLst>
                <a:ext uri="{FF2B5EF4-FFF2-40B4-BE49-F238E27FC236}">
                  <a16:creationId xmlns:a16="http://schemas.microsoft.com/office/drawing/2014/main" id="{4A0151ED-7BCF-4472-9E26-0D7692C96655}"/>
                </a:ext>
              </a:extLst>
            </p:cNvPr>
            <p:cNvGrpSpPr/>
            <p:nvPr/>
          </p:nvGrpSpPr>
          <p:grpSpPr>
            <a:xfrm>
              <a:off x="2566292" y="4943885"/>
              <a:ext cx="1436169" cy="782069"/>
              <a:chOff x="2421865" y="5139986"/>
              <a:chExt cx="1579786" cy="860276"/>
            </a:xfrm>
          </p:grpSpPr>
          <p:pic>
            <p:nvPicPr>
              <p:cNvPr id="113" name="Graphic 112">
                <a:extLst>
                  <a:ext uri="{FF2B5EF4-FFF2-40B4-BE49-F238E27FC236}">
                    <a16:creationId xmlns:a16="http://schemas.microsoft.com/office/drawing/2014/main" id="{9635CFCF-9293-489B-9EB7-920B9310687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21865" y="5139986"/>
                <a:ext cx="1579786" cy="860276"/>
              </a:xfrm>
              <a:prstGeom prst="rect">
                <a:avLst/>
              </a:prstGeom>
            </p:spPr>
          </p:pic>
          <p:sp>
            <p:nvSpPr>
              <p:cNvPr id="114" name="TextBox 113">
                <a:extLst>
                  <a:ext uri="{FF2B5EF4-FFF2-40B4-BE49-F238E27FC236}">
                    <a16:creationId xmlns:a16="http://schemas.microsoft.com/office/drawing/2014/main" id="{ECFBF930-5612-475B-8682-EACBA4E8A603}"/>
                  </a:ext>
                </a:extLst>
              </p:cNvPr>
              <p:cNvSpPr txBox="1"/>
              <p:nvPr/>
            </p:nvSpPr>
            <p:spPr>
              <a:xfrm>
                <a:off x="2724617" y="5531155"/>
                <a:ext cx="974283" cy="388742"/>
              </a:xfrm>
              <a:prstGeom prst="rect">
                <a:avLst/>
              </a:prstGeom>
              <a:noFill/>
            </p:spPr>
            <p:txBody>
              <a:bodyPr wrap="none" rtlCol="0" anchor="ctr">
                <a:spAutoFit/>
              </a:bodyPr>
              <a:lstStyle/>
              <a:p>
                <a:pPr algn="ctr"/>
                <a:r>
                  <a:rPr lang="en-US" sz="1400">
                    <a:solidFill>
                      <a:schemeClr val="bg1">
                        <a:lumMod val="50000"/>
                      </a:schemeClr>
                    </a:solidFill>
                  </a:rPr>
                  <a:t>Access </a:t>
                </a:r>
              </a:p>
            </p:txBody>
          </p:sp>
        </p:grpSp>
      </p:grpSp>
      <p:grpSp>
        <p:nvGrpSpPr>
          <p:cNvPr id="115" name="Group 114">
            <a:extLst>
              <a:ext uri="{FF2B5EF4-FFF2-40B4-BE49-F238E27FC236}">
                <a16:creationId xmlns:a16="http://schemas.microsoft.com/office/drawing/2014/main" id="{005FA3C8-DBC4-4F90-BD6A-5C8A3558ED25}"/>
              </a:ext>
            </a:extLst>
          </p:cNvPr>
          <p:cNvGrpSpPr/>
          <p:nvPr/>
        </p:nvGrpSpPr>
        <p:grpSpPr>
          <a:xfrm>
            <a:off x="3880362" y="5414623"/>
            <a:ext cx="1350890" cy="727084"/>
            <a:chOff x="5252399" y="5083199"/>
            <a:chExt cx="1706255" cy="918352"/>
          </a:xfrm>
        </p:grpSpPr>
        <p:grpSp>
          <p:nvGrpSpPr>
            <p:cNvPr id="116" name="Group 115">
              <a:extLst>
                <a:ext uri="{FF2B5EF4-FFF2-40B4-BE49-F238E27FC236}">
                  <a16:creationId xmlns:a16="http://schemas.microsoft.com/office/drawing/2014/main" id="{202F5F35-5605-4801-ACB3-5BF1FA161E6B}"/>
                </a:ext>
              </a:extLst>
            </p:cNvPr>
            <p:cNvGrpSpPr/>
            <p:nvPr/>
          </p:nvGrpSpPr>
          <p:grpSpPr>
            <a:xfrm>
              <a:off x="5252399" y="5083199"/>
              <a:ext cx="1706255" cy="918352"/>
              <a:chOff x="5252399" y="5083199"/>
              <a:chExt cx="1706255" cy="918352"/>
            </a:xfrm>
          </p:grpSpPr>
          <p:pic>
            <p:nvPicPr>
              <p:cNvPr id="118" name="Picture 117">
                <a:extLst>
                  <a:ext uri="{FF2B5EF4-FFF2-40B4-BE49-F238E27FC236}">
                    <a16:creationId xmlns:a16="http://schemas.microsoft.com/office/drawing/2014/main" id="{4C37E749-9A21-4AA0-A18F-03930066CC64}"/>
                  </a:ext>
                </a:extLst>
              </p:cNvPr>
              <p:cNvPicPr>
                <a:picLocks noChangeAspect="1"/>
              </p:cNvPicPr>
              <p:nvPr/>
            </p:nvPicPr>
            <p:blipFill>
              <a:blip r:embed="rId8" cstate="screen">
                <a:biLevel thresh="25000"/>
                <a:extLst>
                  <a:ext uri="{28A0092B-C50C-407E-A947-70E740481C1C}">
                    <a14:useLocalDpi xmlns:a14="http://schemas.microsoft.com/office/drawing/2010/main"/>
                  </a:ext>
                </a:extLst>
              </a:blip>
              <a:stretch>
                <a:fillRect/>
              </a:stretch>
            </p:blipFill>
            <p:spPr>
              <a:xfrm>
                <a:off x="5252399" y="5083199"/>
                <a:ext cx="1706255" cy="918352"/>
              </a:xfrm>
              <a:prstGeom prst="rect">
                <a:avLst/>
              </a:prstGeom>
            </p:spPr>
          </p:pic>
          <p:pic>
            <p:nvPicPr>
              <p:cNvPr id="119" name="Graphic 118">
                <a:extLst>
                  <a:ext uri="{FF2B5EF4-FFF2-40B4-BE49-F238E27FC236}">
                    <a16:creationId xmlns:a16="http://schemas.microsoft.com/office/drawing/2014/main" id="{61DC0E02-DAE0-48E0-9D1F-A38425D521C6}"/>
                  </a:ext>
                </a:extLst>
              </p:cNvPr>
              <p:cNvPicPr>
                <a:picLocks noChangeAspect="1"/>
              </p:cNvPicPr>
              <p:nvPr/>
            </p:nvPicPr>
            <p:blipFill>
              <a:blip r:embed="rId9">
                <a:extLst>
                  <a:ext uri="{96DAC541-7B7A-43D3-8B79-37D633B846F1}">
                    <asvg:svgBlip xmlns:asvg="http://schemas.microsoft.com/office/drawing/2016/SVG/main" r:embed="rId11"/>
                  </a:ext>
                </a:extLst>
              </a:blip>
              <a:stretch>
                <a:fillRect/>
              </a:stretch>
            </p:blipFill>
            <p:spPr>
              <a:xfrm>
                <a:off x="5306799" y="5139986"/>
                <a:ext cx="1579786" cy="860276"/>
              </a:xfrm>
              <a:prstGeom prst="rect">
                <a:avLst/>
              </a:prstGeom>
            </p:spPr>
          </p:pic>
        </p:grpSp>
        <p:sp>
          <p:nvSpPr>
            <p:cNvPr id="117" name="TextBox 116">
              <a:extLst>
                <a:ext uri="{FF2B5EF4-FFF2-40B4-BE49-F238E27FC236}">
                  <a16:creationId xmlns:a16="http://schemas.microsoft.com/office/drawing/2014/main" id="{F0F0F11C-1B4D-4535-ADF2-E791C930C5BC}"/>
                </a:ext>
              </a:extLst>
            </p:cNvPr>
            <p:cNvSpPr txBox="1"/>
            <p:nvPr/>
          </p:nvSpPr>
          <p:spPr>
            <a:xfrm>
              <a:off x="5343031" y="5531155"/>
              <a:ext cx="1524996" cy="388741"/>
            </a:xfrm>
            <a:prstGeom prst="rect">
              <a:avLst/>
            </a:prstGeom>
            <a:noFill/>
          </p:spPr>
          <p:txBody>
            <a:bodyPr wrap="none" rtlCol="0" anchor="ctr">
              <a:spAutoFit/>
            </a:bodyPr>
            <a:lstStyle/>
            <a:p>
              <a:pPr algn="ctr"/>
              <a:r>
                <a:rPr lang="en-US" sz="1400">
                  <a:solidFill>
                    <a:schemeClr val="bg1">
                      <a:lumMod val="50000"/>
                    </a:schemeClr>
                  </a:solidFill>
                </a:rPr>
                <a:t>Aggregation </a:t>
              </a:r>
            </a:p>
          </p:txBody>
        </p:sp>
      </p:grpSp>
      <p:grpSp>
        <p:nvGrpSpPr>
          <p:cNvPr id="120" name="Group 119">
            <a:extLst>
              <a:ext uri="{FF2B5EF4-FFF2-40B4-BE49-F238E27FC236}">
                <a16:creationId xmlns:a16="http://schemas.microsoft.com/office/drawing/2014/main" id="{A29A366A-4DCC-46C5-8977-6A354C816A43}"/>
              </a:ext>
            </a:extLst>
          </p:cNvPr>
          <p:cNvGrpSpPr/>
          <p:nvPr/>
        </p:nvGrpSpPr>
        <p:grpSpPr>
          <a:xfrm>
            <a:off x="9608423" y="5404846"/>
            <a:ext cx="1416642" cy="762472"/>
            <a:chOff x="8233181" y="4897170"/>
            <a:chExt cx="1626642" cy="875500"/>
          </a:xfrm>
        </p:grpSpPr>
        <p:pic>
          <p:nvPicPr>
            <p:cNvPr id="121" name="Picture 120">
              <a:extLst>
                <a:ext uri="{FF2B5EF4-FFF2-40B4-BE49-F238E27FC236}">
                  <a16:creationId xmlns:a16="http://schemas.microsoft.com/office/drawing/2014/main" id="{0425795C-412D-4D72-BC97-66553D6D7289}"/>
                </a:ext>
              </a:extLst>
            </p:cNvPr>
            <p:cNvPicPr>
              <a:picLocks noChangeAspect="1"/>
            </p:cNvPicPr>
            <p:nvPr/>
          </p:nvPicPr>
          <p:blipFill>
            <a:blip r:embed="rId8" cstate="screen">
              <a:biLevel thresh="25000"/>
              <a:extLst>
                <a:ext uri="{28A0092B-C50C-407E-A947-70E740481C1C}">
                  <a14:useLocalDpi xmlns:a14="http://schemas.microsoft.com/office/drawing/2010/main"/>
                </a:ext>
              </a:extLst>
            </a:blip>
            <a:stretch>
              <a:fillRect/>
            </a:stretch>
          </p:blipFill>
          <p:spPr>
            <a:xfrm>
              <a:off x="8233181" y="4897170"/>
              <a:ext cx="1626642" cy="875500"/>
            </a:xfrm>
            <a:prstGeom prst="rect">
              <a:avLst/>
            </a:prstGeom>
          </p:spPr>
        </p:pic>
        <p:grpSp>
          <p:nvGrpSpPr>
            <p:cNvPr id="122" name="Group 121">
              <a:extLst>
                <a:ext uri="{FF2B5EF4-FFF2-40B4-BE49-F238E27FC236}">
                  <a16:creationId xmlns:a16="http://schemas.microsoft.com/office/drawing/2014/main" id="{C4DCBCAF-B89C-40ED-BB56-FA2D4ECC139F}"/>
                </a:ext>
              </a:extLst>
            </p:cNvPr>
            <p:cNvGrpSpPr/>
            <p:nvPr/>
          </p:nvGrpSpPr>
          <p:grpSpPr>
            <a:xfrm>
              <a:off x="8328418" y="4943885"/>
              <a:ext cx="1436169" cy="782069"/>
              <a:chOff x="8190348" y="5139986"/>
              <a:chExt cx="1579786" cy="860276"/>
            </a:xfrm>
          </p:grpSpPr>
          <p:pic>
            <p:nvPicPr>
              <p:cNvPr id="123" name="Graphic 122">
                <a:extLst>
                  <a:ext uri="{FF2B5EF4-FFF2-40B4-BE49-F238E27FC236}">
                    <a16:creationId xmlns:a16="http://schemas.microsoft.com/office/drawing/2014/main" id="{001DB698-9C99-4A6A-9357-432C4C430A86}"/>
                  </a:ext>
                </a:extLst>
              </p:cNvPr>
              <p:cNvPicPr>
                <a:picLocks noChangeAspect="1"/>
              </p:cNvPicPr>
              <p:nvPr/>
            </p:nvPicPr>
            <p:blipFill>
              <a:blip r:embed="rId9">
                <a:extLst>
                  <a:ext uri="{96DAC541-7B7A-43D3-8B79-37D633B846F1}">
                    <asvg:svgBlip xmlns:asvg="http://schemas.microsoft.com/office/drawing/2016/SVG/main" r:embed="rId11"/>
                  </a:ext>
                </a:extLst>
              </a:blip>
              <a:stretch>
                <a:fillRect/>
              </a:stretch>
            </p:blipFill>
            <p:spPr>
              <a:xfrm>
                <a:off x="8190348" y="5139986"/>
                <a:ext cx="1579786" cy="860276"/>
              </a:xfrm>
              <a:prstGeom prst="rect">
                <a:avLst/>
              </a:prstGeom>
            </p:spPr>
          </p:pic>
          <p:sp>
            <p:nvSpPr>
              <p:cNvPr id="124" name="TextBox 123">
                <a:extLst>
                  <a:ext uri="{FF2B5EF4-FFF2-40B4-BE49-F238E27FC236}">
                    <a16:creationId xmlns:a16="http://schemas.microsoft.com/office/drawing/2014/main" id="{C10E1610-34E4-4963-9BBE-F6FA42B52A62}"/>
                  </a:ext>
                </a:extLst>
              </p:cNvPr>
              <p:cNvSpPr txBox="1"/>
              <p:nvPr/>
            </p:nvSpPr>
            <p:spPr>
              <a:xfrm>
                <a:off x="8292656" y="5531155"/>
                <a:ext cx="1375171" cy="388742"/>
              </a:xfrm>
              <a:prstGeom prst="rect">
                <a:avLst/>
              </a:prstGeom>
              <a:noFill/>
            </p:spPr>
            <p:txBody>
              <a:bodyPr wrap="none" rtlCol="0" anchor="ctr">
                <a:spAutoFit/>
              </a:bodyPr>
              <a:lstStyle/>
              <a:p>
                <a:pPr algn="ctr"/>
                <a:r>
                  <a:rPr lang="en-US" sz="1400">
                    <a:solidFill>
                      <a:schemeClr val="bg1">
                        <a:lumMod val="50000"/>
                      </a:schemeClr>
                    </a:solidFill>
                  </a:rPr>
                  <a:t>Edge/Core </a:t>
                </a:r>
              </a:p>
            </p:txBody>
          </p:sp>
        </p:grpSp>
      </p:grpSp>
      <p:grpSp>
        <p:nvGrpSpPr>
          <p:cNvPr id="125" name="Group 124">
            <a:extLst>
              <a:ext uri="{FF2B5EF4-FFF2-40B4-BE49-F238E27FC236}">
                <a16:creationId xmlns:a16="http://schemas.microsoft.com/office/drawing/2014/main" id="{7265F93F-F04F-41E5-9825-1577CE6180A7}"/>
              </a:ext>
            </a:extLst>
          </p:cNvPr>
          <p:cNvGrpSpPr/>
          <p:nvPr/>
        </p:nvGrpSpPr>
        <p:grpSpPr>
          <a:xfrm>
            <a:off x="6744392" y="5414623"/>
            <a:ext cx="1350890" cy="727084"/>
            <a:chOff x="5252399" y="5083199"/>
            <a:chExt cx="1706255" cy="918352"/>
          </a:xfrm>
        </p:grpSpPr>
        <p:grpSp>
          <p:nvGrpSpPr>
            <p:cNvPr id="126" name="Group 125">
              <a:extLst>
                <a:ext uri="{FF2B5EF4-FFF2-40B4-BE49-F238E27FC236}">
                  <a16:creationId xmlns:a16="http://schemas.microsoft.com/office/drawing/2014/main" id="{9E406B3B-4E04-471E-BD71-A23608E87432}"/>
                </a:ext>
              </a:extLst>
            </p:cNvPr>
            <p:cNvGrpSpPr/>
            <p:nvPr/>
          </p:nvGrpSpPr>
          <p:grpSpPr>
            <a:xfrm>
              <a:off x="5252399" y="5083199"/>
              <a:ext cx="1706255" cy="918352"/>
              <a:chOff x="5252399" y="5083199"/>
              <a:chExt cx="1706255" cy="918352"/>
            </a:xfrm>
          </p:grpSpPr>
          <p:pic>
            <p:nvPicPr>
              <p:cNvPr id="128" name="Picture 127">
                <a:extLst>
                  <a:ext uri="{FF2B5EF4-FFF2-40B4-BE49-F238E27FC236}">
                    <a16:creationId xmlns:a16="http://schemas.microsoft.com/office/drawing/2014/main" id="{7366E7C3-E94B-47DA-9FE1-B0049F7FC486}"/>
                  </a:ext>
                </a:extLst>
              </p:cNvPr>
              <p:cNvPicPr>
                <a:picLocks noChangeAspect="1"/>
              </p:cNvPicPr>
              <p:nvPr/>
            </p:nvPicPr>
            <p:blipFill>
              <a:blip r:embed="rId8" cstate="screen">
                <a:biLevel thresh="25000"/>
                <a:extLst>
                  <a:ext uri="{28A0092B-C50C-407E-A947-70E740481C1C}">
                    <a14:useLocalDpi xmlns:a14="http://schemas.microsoft.com/office/drawing/2010/main"/>
                  </a:ext>
                </a:extLst>
              </a:blip>
              <a:stretch>
                <a:fillRect/>
              </a:stretch>
            </p:blipFill>
            <p:spPr>
              <a:xfrm>
                <a:off x="5252399" y="5083199"/>
                <a:ext cx="1706255" cy="918352"/>
              </a:xfrm>
              <a:prstGeom prst="rect">
                <a:avLst/>
              </a:prstGeom>
            </p:spPr>
          </p:pic>
          <p:pic>
            <p:nvPicPr>
              <p:cNvPr id="129" name="Graphic 128">
                <a:extLst>
                  <a:ext uri="{FF2B5EF4-FFF2-40B4-BE49-F238E27FC236}">
                    <a16:creationId xmlns:a16="http://schemas.microsoft.com/office/drawing/2014/main" id="{415BE57F-4B53-482C-B1F6-233727C07DE2}"/>
                  </a:ext>
                </a:extLst>
              </p:cNvPr>
              <p:cNvPicPr>
                <a:picLocks noChangeAspect="1"/>
              </p:cNvPicPr>
              <p:nvPr/>
            </p:nvPicPr>
            <p:blipFill>
              <a:blip r:embed="rId9">
                <a:extLst>
                  <a:ext uri="{96DAC541-7B7A-43D3-8B79-37D633B846F1}">
                    <asvg:svgBlip xmlns:asvg="http://schemas.microsoft.com/office/drawing/2016/SVG/main" r:embed="rId11"/>
                  </a:ext>
                </a:extLst>
              </a:blip>
              <a:stretch>
                <a:fillRect/>
              </a:stretch>
            </p:blipFill>
            <p:spPr>
              <a:xfrm>
                <a:off x="5306799" y="5139986"/>
                <a:ext cx="1579786" cy="860276"/>
              </a:xfrm>
              <a:prstGeom prst="rect">
                <a:avLst/>
              </a:prstGeom>
            </p:spPr>
          </p:pic>
        </p:grpSp>
        <p:sp>
          <p:nvSpPr>
            <p:cNvPr id="127" name="TextBox 126">
              <a:extLst>
                <a:ext uri="{FF2B5EF4-FFF2-40B4-BE49-F238E27FC236}">
                  <a16:creationId xmlns:a16="http://schemas.microsoft.com/office/drawing/2014/main" id="{2B7F6F32-FA80-4882-A0D9-E8E2975D4919}"/>
                </a:ext>
              </a:extLst>
            </p:cNvPr>
            <p:cNvSpPr txBox="1"/>
            <p:nvPr/>
          </p:nvSpPr>
          <p:spPr>
            <a:xfrm>
              <a:off x="5388583" y="5531155"/>
              <a:ext cx="1433885" cy="388741"/>
            </a:xfrm>
            <a:prstGeom prst="rect">
              <a:avLst/>
            </a:prstGeom>
            <a:noFill/>
          </p:spPr>
          <p:txBody>
            <a:bodyPr wrap="none" rtlCol="0" anchor="ctr">
              <a:spAutoFit/>
            </a:bodyPr>
            <a:lstStyle/>
            <a:p>
              <a:pPr algn="ctr"/>
              <a:r>
                <a:rPr lang="en-US" sz="1400">
                  <a:solidFill>
                    <a:schemeClr val="bg1">
                      <a:lumMod val="50000"/>
                    </a:schemeClr>
                  </a:solidFill>
                </a:rPr>
                <a:t>Edge Cloud </a:t>
              </a:r>
            </a:p>
          </p:txBody>
        </p:sp>
      </p:grpSp>
      <p:cxnSp>
        <p:nvCxnSpPr>
          <p:cNvPr id="14" name="Straight Arrow Connector 13">
            <a:extLst>
              <a:ext uri="{FF2B5EF4-FFF2-40B4-BE49-F238E27FC236}">
                <a16:creationId xmlns:a16="http://schemas.microsoft.com/office/drawing/2014/main" id="{5F315DC5-84AC-4B71-9A2F-CCA80237E8DF}"/>
              </a:ext>
            </a:extLst>
          </p:cNvPr>
          <p:cNvCxnSpPr>
            <a:cxnSpLocks/>
          </p:cNvCxnSpPr>
          <p:nvPr/>
        </p:nvCxnSpPr>
        <p:spPr>
          <a:xfrm flipV="1">
            <a:off x="2561916" y="5539261"/>
            <a:ext cx="640080" cy="457200"/>
          </a:xfrm>
          <a:prstGeom prst="straightConnector1">
            <a:avLst/>
          </a:prstGeom>
          <a:ln w="9525"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46" name="Straight Arrow Connector 45">
            <a:extLst>
              <a:ext uri="{FF2B5EF4-FFF2-40B4-BE49-F238E27FC236}">
                <a16:creationId xmlns:a16="http://schemas.microsoft.com/office/drawing/2014/main" id="{D304EDF4-9485-4B4F-90E8-3CEF2D58D4D3}"/>
              </a:ext>
            </a:extLst>
          </p:cNvPr>
          <p:cNvCxnSpPr>
            <a:cxnSpLocks/>
          </p:cNvCxnSpPr>
          <p:nvPr/>
        </p:nvCxnSpPr>
        <p:spPr>
          <a:xfrm>
            <a:off x="8738130" y="5539261"/>
            <a:ext cx="640080" cy="457200"/>
          </a:xfrm>
          <a:prstGeom prst="straightConnector1">
            <a:avLst/>
          </a:prstGeom>
          <a:ln w="9525"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50" name="TextBox 49">
            <a:extLst>
              <a:ext uri="{FF2B5EF4-FFF2-40B4-BE49-F238E27FC236}">
                <a16:creationId xmlns:a16="http://schemas.microsoft.com/office/drawing/2014/main" id="{C716A353-1446-473E-A5A7-239D52EDADA0}"/>
              </a:ext>
            </a:extLst>
          </p:cNvPr>
          <p:cNvSpPr txBox="1"/>
          <p:nvPr/>
        </p:nvSpPr>
        <p:spPr>
          <a:xfrm>
            <a:off x="2139498" y="5157262"/>
            <a:ext cx="7632867" cy="553998"/>
          </a:xfrm>
          <a:prstGeom prst="rect">
            <a:avLst/>
          </a:prstGeom>
          <a:noFill/>
        </p:spPr>
        <p:txBody>
          <a:bodyPr wrap="square" lIns="0" tIns="0" rIns="0" bIns="0" rtlCol="0">
            <a:spAutoFit/>
          </a:bodyPr>
          <a:lstStyle/>
          <a:p>
            <a:pPr algn="ctr"/>
            <a:r>
              <a:rPr lang="en-US" sz="1200">
                <a:solidFill>
                  <a:schemeClr val="accent2"/>
                </a:solidFill>
              </a:rPr>
              <a:t>Open APIs</a:t>
            </a:r>
          </a:p>
          <a:p>
            <a:pPr algn="ctr"/>
            <a:r>
              <a:rPr lang="en-US" sz="1200">
                <a:solidFill>
                  <a:schemeClr val="accent2"/>
                </a:solidFill>
              </a:rPr>
              <a:t>Real time streaming telemetry</a:t>
            </a:r>
          </a:p>
          <a:p>
            <a:pPr algn="ctr"/>
            <a:r>
              <a:rPr lang="en-US" sz="1200">
                <a:solidFill>
                  <a:schemeClr val="accent2"/>
                </a:solidFill>
              </a:rPr>
              <a:t> Active Sensing</a:t>
            </a:r>
          </a:p>
        </p:txBody>
      </p:sp>
      <p:sp>
        <p:nvSpPr>
          <p:cNvPr id="42" name="Rectangle 41">
            <a:extLst>
              <a:ext uri="{FF2B5EF4-FFF2-40B4-BE49-F238E27FC236}">
                <a16:creationId xmlns:a16="http://schemas.microsoft.com/office/drawing/2014/main" id="{91997AF4-2CA9-44FA-AB90-70F48BB20481}"/>
              </a:ext>
            </a:extLst>
          </p:cNvPr>
          <p:cNvSpPr/>
          <p:nvPr/>
        </p:nvSpPr>
        <p:spPr>
          <a:xfrm>
            <a:off x="4565563" y="2106557"/>
            <a:ext cx="2650569" cy="3054183"/>
          </a:xfrm>
          <a:prstGeom prst="rect">
            <a:avLst/>
          </a:prstGeom>
        </p:spPr>
        <p:txBody>
          <a:bodyPr wrap="none">
            <a:prstTxWarp prst="textArchUp">
              <a:avLst>
                <a:gd name="adj" fmla="val 8698932"/>
              </a:avLst>
            </a:prstTxWarp>
            <a:spAutoFit/>
          </a:bodyPr>
          <a:lstStyle/>
          <a:p>
            <a:pPr algn="ctr" defTabSz="914332"/>
            <a:r>
              <a:rPr lang="en-US" sz="1400" b="1">
                <a:solidFill>
                  <a:schemeClr val="bg1"/>
                </a:solidFill>
                <a:latin typeface="Lato" panose="020F0502020204030203" pitchFamily="34" charset="0"/>
                <a:ea typeface="Lato" panose="020F0502020204030203" pitchFamily="34" charset="0"/>
                <a:cs typeface="Lato" panose="020F0502020204030203" pitchFamily="34" charset="0"/>
              </a:rPr>
              <a:t>Assured Service Experience</a:t>
            </a:r>
          </a:p>
        </p:txBody>
      </p:sp>
      <p:sp>
        <p:nvSpPr>
          <p:cNvPr id="52" name="TextBox 51">
            <a:extLst>
              <a:ext uri="{FF2B5EF4-FFF2-40B4-BE49-F238E27FC236}">
                <a16:creationId xmlns:a16="http://schemas.microsoft.com/office/drawing/2014/main" id="{6BA7965A-533C-4856-AEA1-F2BD697336F0}"/>
              </a:ext>
            </a:extLst>
          </p:cNvPr>
          <p:cNvSpPr txBox="1"/>
          <p:nvPr/>
        </p:nvSpPr>
        <p:spPr>
          <a:xfrm>
            <a:off x="7436767" y="1066400"/>
            <a:ext cx="4073361" cy="877163"/>
          </a:xfrm>
          <a:prstGeom prst="rect">
            <a:avLst/>
          </a:prstGeom>
          <a:noFill/>
        </p:spPr>
        <p:txBody>
          <a:bodyPr wrap="square">
            <a:spAutoFit/>
          </a:bodyPr>
          <a:lstStyle>
            <a:defPPr>
              <a:defRPr lang="en-US"/>
            </a:defPPr>
            <a:lvl1pPr>
              <a:spcBef>
                <a:spcPts val="600"/>
              </a:spcBef>
              <a:defRPr sz="1200"/>
            </a:lvl1pPr>
          </a:lstStyle>
          <a:p>
            <a:r>
              <a:rPr lang="en-US" sz="1800" b="1">
                <a:solidFill>
                  <a:schemeClr val="accent1"/>
                </a:solidFill>
              </a:rPr>
              <a:t>Paragon Planner</a:t>
            </a:r>
          </a:p>
          <a:p>
            <a:r>
              <a:rPr lang="en-US" sz="1400"/>
              <a:t>Design, Simulate, Optimize new services and network changes (formerly Northstar)</a:t>
            </a:r>
          </a:p>
        </p:txBody>
      </p:sp>
      <p:cxnSp>
        <p:nvCxnSpPr>
          <p:cNvPr id="67" name="Straight Arrow Connector 66">
            <a:extLst>
              <a:ext uri="{FF2B5EF4-FFF2-40B4-BE49-F238E27FC236}">
                <a16:creationId xmlns:a16="http://schemas.microsoft.com/office/drawing/2014/main" id="{B6DF6237-3E52-49E6-A4BB-630E26A53A99}"/>
              </a:ext>
            </a:extLst>
          </p:cNvPr>
          <p:cNvCxnSpPr>
            <a:cxnSpLocks/>
          </p:cNvCxnSpPr>
          <p:nvPr/>
        </p:nvCxnSpPr>
        <p:spPr>
          <a:xfrm flipV="1">
            <a:off x="5966587" y="5714717"/>
            <a:ext cx="0" cy="369332"/>
          </a:xfrm>
          <a:prstGeom prst="straightConnector1">
            <a:avLst/>
          </a:prstGeom>
          <a:ln w="9525"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pic>
        <p:nvPicPr>
          <p:cNvPr id="6" name="Graphic 5" descr="Cloud outline">
            <a:extLst>
              <a:ext uri="{FF2B5EF4-FFF2-40B4-BE49-F238E27FC236}">
                <a16:creationId xmlns:a16="http://schemas.microsoft.com/office/drawing/2014/main" id="{348129CA-E2B7-4E7C-86AA-9B53468AFBC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823489" y="1976751"/>
            <a:ext cx="2169912" cy="2169912"/>
          </a:xfrm>
          <a:prstGeom prst="rect">
            <a:avLst/>
          </a:prstGeom>
        </p:spPr>
      </p:pic>
      <p:sp>
        <p:nvSpPr>
          <p:cNvPr id="7" name="TextBox 6">
            <a:extLst>
              <a:ext uri="{FF2B5EF4-FFF2-40B4-BE49-F238E27FC236}">
                <a16:creationId xmlns:a16="http://schemas.microsoft.com/office/drawing/2014/main" id="{4BEF8765-EB0A-451A-9A73-C9A9D0D2D949}"/>
              </a:ext>
            </a:extLst>
          </p:cNvPr>
          <p:cNvSpPr txBox="1"/>
          <p:nvPr/>
        </p:nvSpPr>
        <p:spPr>
          <a:xfrm>
            <a:off x="5383193" y="2889100"/>
            <a:ext cx="1014701" cy="369332"/>
          </a:xfrm>
          <a:prstGeom prst="rect">
            <a:avLst/>
          </a:prstGeom>
          <a:noFill/>
        </p:spPr>
        <p:txBody>
          <a:bodyPr wrap="none" lIns="0" tIns="0" rIns="0" bIns="0" rtlCol="0">
            <a:spAutoFit/>
          </a:bodyPr>
          <a:lstStyle/>
          <a:p>
            <a:pPr algn="ctr"/>
            <a:r>
              <a:rPr lang="en-US" sz="1200" b="1"/>
              <a:t>Cloud-Native</a:t>
            </a:r>
          </a:p>
          <a:p>
            <a:pPr algn="ctr"/>
            <a:r>
              <a:rPr lang="en-US" sz="1200" b="1"/>
              <a:t>Open, DevOps</a:t>
            </a:r>
          </a:p>
        </p:txBody>
      </p:sp>
      <p:pic>
        <p:nvPicPr>
          <p:cNvPr id="53" name="Graphic 52">
            <a:extLst>
              <a:ext uri="{FF2B5EF4-FFF2-40B4-BE49-F238E27FC236}">
                <a16:creationId xmlns:a16="http://schemas.microsoft.com/office/drawing/2014/main" id="{06013D35-47E6-48A8-951D-CEBD834D280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010835" y="1126830"/>
            <a:ext cx="711201" cy="640080"/>
          </a:xfrm>
          <a:prstGeom prst="rect">
            <a:avLst/>
          </a:prstGeom>
        </p:spPr>
      </p:pic>
      <p:sp>
        <p:nvSpPr>
          <p:cNvPr id="56" name="TextBox 55">
            <a:extLst>
              <a:ext uri="{FF2B5EF4-FFF2-40B4-BE49-F238E27FC236}">
                <a16:creationId xmlns:a16="http://schemas.microsoft.com/office/drawing/2014/main" id="{5209830C-AAD9-40D5-8751-70F17C7188E9}"/>
              </a:ext>
            </a:extLst>
          </p:cNvPr>
          <p:cNvSpPr txBox="1"/>
          <p:nvPr/>
        </p:nvSpPr>
        <p:spPr>
          <a:xfrm>
            <a:off x="8740149" y="2757960"/>
            <a:ext cx="2905891" cy="569387"/>
          </a:xfrm>
          <a:prstGeom prst="rect">
            <a:avLst/>
          </a:prstGeom>
          <a:noFill/>
        </p:spPr>
        <p:txBody>
          <a:bodyPr wrap="square" lIns="0" tIns="0" rIns="0" bIns="0">
            <a:spAutoFit/>
          </a:bodyPr>
          <a:lstStyle/>
          <a:p>
            <a:pPr>
              <a:spcBef>
                <a:spcPts val="600"/>
              </a:spcBef>
            </a:pPr>
            <a:r>
              <a:rPr lang="en-US" b="1">
                <a:solidFill>
                  <a:schemeClr val="accent1"/>
                </a:solidFill>
              </a:rPr>
              <a:t>Atom (Anuta Networks)</a:t>
            </a:r>
          </a:p>
          <a:p>
            <a:pPr>
              <a:spcBef>
                <a:spcPts val="600"/>
              </a:spcBef>
            </a:pPr>
            <a:r>
              <a:rPr lang="en-US" sz="1400"/>
              <a:t>Orchestrate, Automate workflows</a:t>
            </a:r>
          </a:p>
        </p:txBody>
      </p:sp>
      <p:pic>
        <p:nvPicPr>
          <p:cNvPr id="57" name="Picture 56">
            <a:extLst>
              <a:ext uri="{FF2B5EF4-FFF2-40B4-BE49-F238E27FC236}">
                <a16:creationId xmlns:a16="http://schemas.microsoft.com/office/drawing/2014/main" id="{A499E962-44E1-4F89-B8FF-6BFCA39392B1}"/>
              </a:ext>
            </a:extLst>
          </p:cNvPr>
          <p:cNvPicPr>
            <a:picLocks noChangeAspect="1"/>
          </p:cNvPicPr>
          <p:nvPr/>
        </p:nvPicPr>
        <p:blipFill>
          <a:blip r:embed="rId16"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7436767" y="2872823"/>
            <a:ext cx="1169580" cy="351191"/>
          </a:xfrm>
          <a:prstGeom prst="rect">
            <a:avLst/>
          </a:prstGeom>
        </p:spPr>
      </p:pic>
      <p:pic>
        <p:nvPicPr>
          <p:cNvPr id="58" name="Graphic 57">
            <a:extLst>
              <a:ext uri="{FF2B5EF4-FFF2-40B4-BE49-F238E27FC236}">
                <a16:creationId xmlns:a16="http://schemas.microsoft.com/office/drawing/2014/main" id="{8B8B7E70-AD6C-4BFB-AAE2-E61EE05F5E7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943799" y="3947969"/>
            <a:ext cx="711201" cy="640080"/>
          </a:xfrm>
          <a:prstGeom prst="rect">
            <a:avLst/>
          </a:prstGeom>
        </p:spPr>
      </p:pic>
      <p:pic>
        <p:nvPicPr>
          <p:cNvPr id="69" name="Graphic 68">
            <a:extLst>
              <a:ext uri="{FF2B5EF4-FFF2-40B4-BE49-F238E27FC236}">
                <a16:creationId xmlns:a16="http://schemas.microsoft.com/office/drawing/2014/main" id="{1C5B6CD8-4508-487F-9E60-98AADC3F84D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915358" y="1846836"/>
            <a:ext cx="711201" cy="640080"/>
          </a:xfrm>
          <a:prstGeom prst="rect">
            <a:avLst/>
          </a:prstGeom>
        </p:spPr>
      </p:pic>
      <p:pic>
        <p:nvPicPr>
          <p:cNvPr id="70" name="Graphic 69">
            <a:extLst>
              <a:ext uri="{FF2B5EF4-FFF2-40B4-BE49-F238E27FC236}">
                <a16:creationId xmlns:a16="http://schemas.microsoft.com/office/drawing/2014/main" id="{CA3BECC4-E958-49C4-B048-4DC84FA53233}"/>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496736" y="4433171"/>
            <a:ext cx="711201" cy="640080"/>
          </a:xfrm>
          <a:prstGeom prst="rect">
            <a:avLst/>
          </a:prstGeom>
        </p:spPr>
      </p:pic>
      <p:sp>
        <p:nvSpPr>
          <p:cNvPr id="71" name="TextBox 70">
            <a:extLst>
              <a:ext uri="{FF2B5EF4-FFF2-40B4-BE49-F238E27FC236}">
                <a16:creationId xmlns:a16="http://schemas.microsoft.com/office/drawing/2014/main" id="{A47D5B41-2DA9-4BCD-B15E-52DF19136D0C}"/>
              </a:ext>
            </a:extLst>
          </p:cNvPr>
          <p:cNvSpPr txBox="1"/>
          <p:nvPr/>
        </p:nvSpPr>
        <p:spPr>
          <a:xfrm>
            <a:off x="7377651" y="4485933"/>
            <a:ext cx="4191818" cy="569387"/>
          </a:xfrm>
          <a:prstGeom prst="rect">
            <a:avLst/>
          </a:prstGeom>
          <a:noFill/>
        </p:spPr>
        <p:txBody>
          <a:bodyPr wrap="square" lIns="0" tIns="0" rIns="0" bIns="0" rtlCol="0">
            <a:spAutoFit/>
          </a:bodyPr>
          <a:lstStyle/>
          <a:p>
            <a:r>
              <a:rPr lang="en-US" b="1">
                <a:solidFill>
                  <a:schemeClr val="accent1"/>
                </a:solidFill>
              </a:rPr>
              <a:t>Paragon Active Assurance</a:t>
            </a:r>
          </a:p>
          <a:p>
            <a:pPr>
              <a:spcBef>
                <a:spcPts val="600"/>
              </a:spcBef>
            </a:pPr>
            <a:r>
              <a:rPr lang="en-US" sz="1400"/>
              <a:t>Actively validate service quality (formerly </a:t>
            </a:r>
            <a:r>
              <a:rPr lang="en-US" sz="1400" err="1"/>
              <a:t>Netrounds</a:t>
            </a:r>
            <a:r>
              <a:rPr lang="en-US" sz="1400"/>
              <a:t>)</a:t>
            </a:r>
          </a:p>
        </p:txBody>
      </p:sp>
      <p:sp>
        <p:nvSpPr>
          <p:cNvPr id="72" name="TextBox 71">
            <a:extLst>
              <a:ext uri="{FF2B5EF4-FFF2-40B4-BE49-F238E27FC236}">
                <a16:creationId xmlns:a16="http://schemas.microsoft.com/office/drawing/2014/main" id="{C0ACF876-CEEC-487D-9445-D18FAA87B0A4}"/>
              </a:ext>
            </a:extLst>
          </p:cNvPr>
          <p:cNvSpPr txBox="1"/>
          <p:nvPr/>
        </p:nvSpPr>
        <p:spPr>
          <a:xfrm>
            <a:off x="179457" y="3814684"/>
            <a:ext cx="3527326" cy="1077218"/>
          </a:xfrm>
          <a:prstGeom prst="rect">
            <a:avLst/>
          </a:prstGeom>
          <a:noFill/>
        </p:spPr>
        <p:txBody>
          <a:bodyPr wrap="square" lIns="0" tIns="0" rIns="0" bIns="0" rtlCol="0">
            <a:spAutoFit/>
          </a:bodyPr>
          <a:lstStyle/>
          <a:p>
            <a:pPr algn="r"/>
            <a:r>
              <a:rPr lang="en-US" b="1">
                <a:solidFill>
                  <a:schemeClr val="accent1"/>
                </a:solidFill>
              </a:rPr>
              <a:t>Paragon Insights</a:t>
            </a:r>
          </a:p>
          <a:p>
            <a:pPr algn="r">
              <a:spcBef>
                <a:spcPts val="600"/>
              </a:spcBef>
            </a:pPr>
            <a:r>
              <a:rPr lang="en-US" sz="1400"/>
              <a:t>Correlate using AI/ML analytics to provide actionable insights (formerly Healthbot)</a:t>
            </a:r>
          </a:p>
          <a:p>
            <a:pPr algn="r">
              <a:spcBef>
                <a:spcPts val="600"/>
              </a:spcBef>
            </a:pPr>
            <a:endParaRPr lang="en-US" sz="1400"/>
          </a:p>
        </p:txBody>
      </p:sp>
      <p:sp>
        <p:nvSpPr>
          <p:cNvPr id="73" name="TextBox 72">
            <a:extLst>
              <a:ext uri="{FF2B5EF4-FFF2-40B4-BE49-F238E27FC236}">
                <a16:creationId xmlns:a16="http://schemas.microsoft.com/office/drawing/2014/main" id="{EEAA745C-C202-4362-95D5-56C3CF376F2F}"/>
              </a:ext>
            </a:extLst>
          </p:cNvPr>
          <p:cNvSpPr txBox="1"/>
          <p:nvPr/>
        </p:nvSpPr>
        <p:spPr>
          <a:xfrm>
            <a:off x="681872" y="1749466"/>
            <a:ext cx="3070750" cy="1000274"/>
          </a:xfrm>
          <a:prstGeom prst="rect">
            <a:avLst/>
          </a:prstGeom>
          <a:noFill/>
        </p:spPr>
        <p:txBody>
          <a:bodyPr wrap="square" lIns="0" tIns="0" rIns="0" bIns="0" rtlCol="0">
            <a:spAutoFit/>
          </a:bodyPr>
          <a:lstStyle/>
          <a:p>
            <a:pPr algn="r"/>
            <a:r>
              <a:rPr lang="en-US" b="1">
                <a:solidFill>
                  <a:schemeClr val="accent1"/>
                </a:solidFill>
              </a:rPr>
              <a:t>Paragon Pathfinder</a:t>
            </a:r>
          </a:p>
          <a:p>
            <a:pPr algn="r">
              <a:spcBef>
                <a:spcPts val="600"/>
              </a:spcBef>
            </a:pPr>
            <a:r>
              <a:rPr lang="en-US" sz="1400"/>
              <a:t>Remediate, assure SLA through model-based closed-loop automation</a:t>
            </a:r>
          </a:p>
          <a:p>
            <a:pPr algn="r"/>
            <a:r>
              <a:rPr lang="en-US" sz="1400"/>
              <a:t>(formerly </a:t>
            </a:r>
            <a:r>
              <a:rPr lang="en-US" sz="1400" err="1"/>
              <a:t>Northstar</a:t>
            </a:r>
            <a:r>
              <a:rPr lang="en-US" sz="1400"/>
              <a:t>)</a:t>
            </a:r>
          </a:p>
        </p:txBody>
      </p:sp>
      <p:sp>
        <p:nvSpPr>
          <p:cNvPr id="44" name="TextBox 43">
            <a:extLst>
              <a:ext uri="{FF2B5EF4-FFF2-40B4-BE49-F238E27FC236}">
                <a16:creationId xmlns:a16="http://schemas.microsoft.com/office/drawing/2014/main" id="{EED26371-4D20-4F50-940F-63FDD8BAB501}"/>
              </a:ext>
            </a:extLst>
          </p:cNvPr>
          <p:cNvSpPr txBox="1"/>
          <p:nvPr/>
        </p:nvSpPr>
        <p:spPr>
          <a:xfrm>
            <a:off x="5461674" y="3315217"/>
            <a:ext cx="766235" cy="184666"/>
          </a:xfrm>
          <a:prstGeom prst="rect">
            <a:avLst/>
          </a:prstGeom>
          <a:noFill/>
        </p:spPr>
        <p:txBody>
          <a:bodyPr wrap="none" lIns="0" tIns="0" rIns="0" bIns="0" rtlCol="0">
            <a:spAutoFit/>
          </a:bodyPr>
          <a:lstStyle/>
          <a:p>
            <a:pPr algn="ctr"/>
            <a:r>
              <a:rPr lang="en-US" sz="1200" b="1">
                <a:solidFill>
                  <a:schemeClr val="accent2"/>
                </a:solidFill>
              </a:rPr>
              <a:t>Cloud SaaS</a:t>
            </a:r>
          </a:p>
        </p:txBody>
      </p:sp>
      <p:cxnSp>
        <p:nvCxnSpPr>
          <p:cNvPr id="4" name="Straight Connector 3">
            <a:extLst>
              <a:ext uri="{FF2B5EF4-FFF2-40B4-BE49-F238E27FC236}">
                <a16:creationId xmlns:a16="http://schemas.microsoft.com/office/drawing/2014/main" id="{91F6DD52-EFDF-4683-8F5E-EF26EB943122}"/>
              </a:ext>
            </a:extLst>
          </p:cNvPr>
          <p:cNvCxnSpPr/>
          <p:nvPr/>
        </p:nvCxnSpPr>
        <p:spPr>
          <a:xfrm>
            <a:off x="5231252" y="3277656"/>
            <a:ext cx="1388403"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158653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97">
            <a:extLst>
              <a:ext uri="{FF2B5EF4-FFF2-40B4-BE49-F238E27FC236}">
                <a16:creationId xmlns:a16="http://schemas.microsoft.com/office/drawing/2014/main" id="{80016455-6603-3F40-9B0D-C6694DCB6096}"/>
              </a:ext>
            </a:extLst>
          </p:cNvPr>
          <p:cNvSpPr/>
          <p:nvPr/>
        </p:nvSpPr>
        <p:spPr>
          <a:xfrm>
            <a:off x="3080708" y="2380658"/>
            <a:ext cx="6566784" cy="4138437"/>
          </a:xfrm>
          <a:prstGeom prst="rect">
            <a:avLst/>
          </a:prstGeom>
          <a:solidFill>
            <a:srgbClr val="008390"/>
          </a:solidFill>
          <a:ln>
            <a:noFill/>
          </a:ln>
          <a:effectLst>
            <a:outerShdw blurRad="50800" dist="38100" dir="2700000" algn="tl" rotWithShape="0">
              <a:schemeClr val="accent3">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Lato"/>
              <a:ea typeface="+mn-ea"/>
              <a:cs typeface="+mn-cs"/>
            </a:endParaRPr>
          </a:p>
        </p:txBody>
      </p:sp>
      <p:sp>
        <p:nvSpPr>
          <p:cNvPr id="326" name="Rectangle 325">
            <a:extLst>
              <a:ext uri="{FF2B5EF4-FFF2-40B4-BE49-F238E27FC236}">
                <a16:creationId xmlns:a16="http://schemas.microsoft.com/office/drawing/2014/main" id="{EF829D98-2727-3F47-BE39-6C85545F5BF7}"/>
              </a:ext>
            </a:extLst>
          </p:cNvPr>
          <p:cNvSpPr/>
          <p:nvPr/>
        </p:nvSpPr>
        <p:spPr>
          <a:xfrm>
            <a:off x="3136140" y="2754587"/>
            <a:ext cx="2252804" cy="3065096"/>
          </a:xfrm>
          <a:prstGeom prst="rect">
            <a:avLst/>
          </a:prstGeom>
          <a:solidFill>
            <a:srgbClr val="0097A5">
              <a:alpha val="57000"/>
            </a:srgbClr>
          </a:solidFill>
          <a:ln w="12700" cap="flat" cmpd="sng" algn="ctr">
            <a:noFill/>
            <a:prstDash val="solid"/>
            <a:miter lim="800000"/>
          </a:ln>
          <a:effectLst>
            <a:outerShdw blurRad="50800" dist="38100" dir="2700000" algn="tl" rotWithShape="0">
              <a:srgbClr val="0097A5">
                <a:lumMod val="50000"/>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Lato"/>
              <a:ea typeface="+mn-ea"/>
              <a:cs typeface="+mn-cs"/>
            </a:endParaRPr>
          </a:p>
        </p:txBody>
      </p:sp>
      <p:sp>
        <p:nvSpPr>
          <p:cNvPr id="330" name="Rectangle 329">
            <a:extLst>
              <a:ext uri="{FF2B5EF4-FFF2-40B4-BE49-F238E27FC236}">
                <a16:creationId xmlns:a16="http://schemas.microsoft.com/office/drawing/2014/main" id="{FB7FEA0B-F412-F845-8D84-95D03A45E7C8}"/>
              </a:ext>
            </a:extLst>
          </p:cNvPr>
          <p:cNvSpPr/>
          <p:nvPr/>
        </p:nvSpPr>
        <p:spPr>
          <a:xfrm>
            <a:off x="5439007" y="2760525"/>
            <a:ext cx="2047322" cy="3065096"/>
          </a:xfrm>
          <a:prstGeom prst="rect">
            <a:avLst/>
          </a:prstGeom>
          <a:solidFill>
            <a:srgbClr val="0097A5">
              <a:alpha val="57000"/>
            </a:srgbClr>
          </a:solidFill>
          <a:ln w="12700" cap="flat" cmpd="sng" algn="ctr">
            <a:noFill/>
            <a:prstDash val="solid"/>
            <a:miter lim="800000"/>
          </a:ln>
          <a:effectLst>
            <a:outerShdw blurRad="50800" dist="38100" dir="2700000" algn="tl" rotWithShape="0">
              <a:srgbClr val="0097A5">
                <a:lumMod val="50000"/>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Lato"/>
              <a:ea typeface="+mn-ea"/>
              <a:cs typeface="+mn-cs"/>
            </a:endParaRPr>
          </a:p>
        </p:txBody>
      </p:sp>
      <p:sp>
        <p:nvSpPr>
          <p:cNvPr id="331" name="Rectangle 330">
            <a:extLst>
              <a:ext uri="{FF2B5EF4-FFF2-40B4-BE49-F238E27FC236}">
                <a16:creationId xmlns:a16="http://schemas.microsoft.com/office/drawing/2014/main" id="{93F6783A-8C7C-984F-8A65-2C9739C4846F}"/>
              </a:ext>
            </a:extLst>
          </p:cNvPr>
          <p:cNvSpPr/>
          <p:nvPr/>
        </p:nvSpPr>
        <p:spPr>
          <a:xfrm>
            <a:off x="7539713" y="2760525"/>
            <a:ext cx="2047322" cy="3065096"/>
          </a:xfrm>
          <a:prstGeom prst="rect">
            <a:avLst/>
          </a:prstGeom>
          <a:solidFill>
            <a:srgbClr val="0097A5">
              <a:alpha val="57000"/>
            </a:srgbClr>
          </a:solidFill>
          <a:ln w="12700" cap="flat" cmpd="sng" algn="ctr">
            <a:noFill/>
            <a:prstDash val="solid"/>
            <a:miter lim="800000"/>
          </a:ln>
          <a:effectLst>
            <a:outerShdw blurRad="50800" dist="38100" dir="2700000" algn="tl" rotWithShape="0">
              <a:srgbClr val="0097A5">
                <a:lumMod val="50000"/>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Lato"/>
              <a:ea typeface="+mn-ea"/>
              <a:cs typeface="+mn-cs"/>
            </a:endParaRPr>
          </a:p>
        </p:txBody>
      </p:sp>
      <p:sp>
        <p:nvSpPr>
          <p:cNvPr id="121" name="Rectangle 120">
            <a:extLst>
              <a:ext uri="{FF2B5EF4-FFF2-40B4-BE49-F238E27FC236}">
                <a16:creationId xmlns:a16="http://schemas.microsoft.com/office/drawing/2014/main" id="{050F9B26-C5F5-4A49-8D20-4575388F81C8}"/>
              </a:ext>
            </a:extLst>
          </p:cNvPr>
          <p:cNvSpPr/>
          <p:nvPr/>
        </p:nvSpPr>
        <p:spPr>
          <a:xfrm>
            <a:off x="4888343" y="5853130"/>
            <a:ext cx="234037" cy="21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Lato"/>
              <a:ea typeface="+mn-ea"/>
              <a:cs typeface="+mn-cs"/>
            </a:endParaRPr>
          </a:p>
        </p:txBody>
      </p:sp>
      <p:sp>
        <p:nvSpPr>
          <p:cNvPr id="91" name="Rectangle 90">
            <a:extLst>
              <a:ext uri="{FF2B5EF4-FFF2-40B4-BE49-F238E27FC236}">
                <a16:creationId xmlns:a16="http://schemas.microsoft.com/office/drawing/2014/main" id="{A091BC6B-C16F-464B-85A4-F96DACD97C1D}"/>
              </a:ext>
            </a:extLst>
          </p:cNvPr>
          <p:cNvSpPr/>
          <p:nvPr/>
        </p:nvSpPr>
        <p:spPr>
          <a:xfrm>
            <a:off x="116629" y="2377942"/>
            <a:ext cx="2896484" cy="4138437"/>
          </a:xfrm>
          <a:prstGeom prst="rect">
            <a:avLst/>
          </a:prstGeom>
          <a:solidFill>
            <a:schemeClr val="accent5">
              <a:lumMod val="75000"/>
            </a:schemeClr>
          </a:solidFill>
          <a:ln>
            <a:noFill/>
          </a:ln>
          <a:effectLst>
            <a:outerShdw blurRad="50800" dist="38100" dir="2700000" algn="tl" rotWithShape="0">
              <a:schemeClr val="accent3">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Lato"/>
              <a:ea typeface="+mn-ea"/>
              <a:cs typeface="+mn-cs"/>
            </a:endParaRPr>
          </a:p>
        </p:txBody>
      </p:sp>
      <p:sp>
        <p:nvSpPr>
          <p:cNvPr id="2" name="Title 1">
            <a:extLst>
              <a:ext uri="{FF2B5EF4-FFF2-40B4-BE49-F238E27FC236}">
                <a16:creationId xmlns:a16="http://schemas.microsoft.com/office/drawing/2014/main" id="{AB2C2443-F918-0B4A-94BF-7A7AD9E9C62F}"/>
              </a:ext>
            </a:extLst>
          </p:cNvPr>
          <p:cNvSpPr>
            <a:spLocks noGrp="1"/>
          </p:cNvSpPr>
          <p:nvPr>
            <p:ph type="title"/>
          </p:nvPr>
        </p:nvSpPr>
        <p:spPr>
          <a:xfrm>
            <a:off x="290249" y="203929"/>
            <a:ext cx="11251430" cy="856407"/>
          </a:xfrm>
        </p:spPr>
        <p:txBody>
          <a:bodyPr/>
          <a:lstStyle/>
          <a:p>
            <a:r>
              <a:rPr lang="en-US"/>
              <a:t>Paragon Automation</a:t>
            </a:r>
            <a:br>
              <a:rPr lang="en-US"/>
            </a:br>
            <a:r>
              <a:rPr lang="en-US"/>
              <a:t>On-Prem &amp; SAAS in 2021</a:t>
            </a:r>
          </a:p>
        </p:txBody>
      </p:sp>
      <p:sp>
        <p:nvSpPr>
          <p:cNvPr id="7" name="Footer Placeholder 6">
            <a:extLst>
              <a:ext uri="{FF2B5EF4-FFF2-40B4-BE49-F238E27FC236}">
                <a16:creationId xmlns:a16="http://schemas.microsoft.com/office/drawing/2014/main" id="{1AFEF517-EACD-0343-8DD5-79CBF0E64DB7}"/>
              </a:ext>
            </a:extLst>
          </p:cNvPr>
          <p:cNvSpPr>
            <a:spLocks noGrp="1"/>
          </p:cNvSpPr>
          <p:nvPr>
            <p:ph type="ftr" sz="quarter" idx="11"/>
          </p:nvPr>
        </p:nvSpPr>
        <p:spPr>
          <a:xfrm>
            <a:off x="4961914" y="6615460"/>
            <a:ext cx="2268172" cy="143565"/>
          </a:xfrm>
          <a:prstGeom prst="rect">
            <a:avLst/>
          </a:prstGeom>
        </p:spPr>
        <p:txBody>
          <a:bodyPr vert="horz" wrap="square" lIns="0" tIns="0" rIns="0" bIns="0" rtlCol="0" anchor="ctr">
            <a:spAutoFit/>
          </a:bodyPr>
          <a:lstStyle>
            <a:defPPr>
              <a:defRPr lang="en-US"/>
            </a:defPPr>
            <a:lvl1pPr marL="0" algn="ctr" defTabSz="914377" rtl="0" eaLnBrk="1" latinLnBrk="0" hangingPunct="1">
              <a:defRPr sz="933" kern="1200">
                <a:solidFill>
                  <a:schemeClr val="bg1">
                    <a:lumMod val="50000"/>
                  </a:schemeClr>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srgbClr val="FFFFFF">
                    <a:lumMod val="50000"/>
                  </a:srgbClr>
                </a:solidFill>
                <a:effectLst/>
                <a:uLnTx/>
                <a:uFillTx/>
                <a:latin typeface="Lato"/>
                <a:ea typeface="+mn-ea"/>
                <a:cs typeface="+mn-cs"/>
              </a:rPr>
              <a:t>Confidential/Juniper Business Use Only</a:t>
            </a:r>
          </a:p>
        </p:txBody>
      </p:sp>
      <p:sp>
        <p:nvSpPr>
          <p:cNvPr id="4" name="Rounded Rectangle 24">
            <a:extLst>
              <a:ext uri="{FF2B5EF4-FFF2-40B4-BE49-F238E27FC236}">
                <a16:creationId xmlns:a16="http://schemas.microsoft.com/office/drawing/2014/main" id="{E310D039-DB14-174D-8EB2-3E03A0D40009}"/>
              </a:ext>
            </a:extLst>
          </p:cNvPr>
          <p:cNvSpPr/>
          <p:nvPr/>
        </p:nvSpPr>
        <p:spPr>
          <a:xfrm>
            <a:off x="3352151" y="2808971"/>
            <a:ext cx="1800000" cy="684000"/>
          </a:xfrm>
          <a:prstGeom prst="rect">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Lato"/>
                <a:ea typeface="+mn-ea"/>
                <a:cs typeface="+mn-cs"/>
              </a:rPr>
              <a:t>Paragon Insights</a:t>
            </a:r>
            <a:endParaRPr kumimoji="0" lang="en-US" sz="600" b="0" i="0" u="none" strike="noStrike" kern="1200" cap="none" spc="0" normalizeH="0" baseline="0" noProof="0">
              <a:ln>
                <a:noFill/>
              </a:ln>
              <a:solidFill>
                <a:srgbClr val="FFFFFF"/>
              </a:solidFill>
              <a:effectLst/>
              <a:uLnTx/>
              <a:uFillTx/>
              <a:latin typeface="Lato"/>
              <a:ea typeface="+mn-ea"/>
              <a:cs typeface="+mn-cs"/>
            </a:endParaRPr>
          </a:p>
        </p:txBody>
      </p:sp>
      <p:sp>
        <p:nvSpPr>
          <p:cNvPr id="31" name="TextBox 30">
            <a:extLst>
              <a:ext uri="{FF2B5EF4-FFF2-40B4-BE49-F238E27FC236}">
                <a16:creationId xmlns:a16="http://schemas.microsoft.com/office/drawing/2014/main" id="{125D55A4-6FED-3A4A-A1DE-6C6BD83C387B}"/>
              </a:ext>
            </a:extLst>
          </p:cNvPr>
          <p:cNvSpPr txBox="1"/>
          <p:nvPr/>
        </p:nvSpPr>
        <p:spPr>
          <a:xfrm>
            <a:off x="3423351" y="5855455"/>
            <a:ext cx="3077028" cy="345203"/>
          </a:xfrm>
          <a:prstGeom prst="hexagon">
            <a:avLst/>
          </a:prstGeom>
          <a:solidFill>
            <a:srgbClr val="53B9C6"/>
          </a:solidFill>
          <a:ln w="12700">
            <a:noFill/>
          </a:ln>
        </p:spPr>
        <p:txBody>
          <a:bodyPr wrap="square" lIns="36000" tIns="36000" rIns="36000" bIns="36000" rtlCol="0" anchor="t">
            <a:norm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Lato"/>
                <a:ea typeface="+mn-ea"/>
                <a:cs typeface="+mn-cs"/>
              </a:rPr>
              <a:t>Telemetry Collection (Stats, Events)</a:t>
            </a:r>
          </a:p>
        </p:txBody>
      </p:sp>
      <p:sp>
        <p:nvSpPr>
          <p:cNvPr id="55" name="TextBox 54">
            <a:extLst>
              <a:ext uri="{FF2B5EF4-FFF2-40B4-BE49-F238E27FC236}">
                <a16:creationId xmlns:a16="http://schemas.microsoft.com/office/drawing/2014/main" id="{762D3CA4-3F9A-8546-B81F-53BB170996C5}"/>
              </a:ext>
            </a:extLst>
          </p:cNvPr>
          <p:cNvSpPr txBox="1"/>
          <p:nvPr/>
        </p:nvSpPr>
        <p:spPr>
          <a:xfrm>
            <a:off x="153599" y="5888517"/>
            <a:ext cx="2823603" cy="345203"/>
          </a:xfrm>
          <a:prstGeom prst="hexagon">
            <a:avLst/>
          </a:prstGeom>
          <a:solidFill>
            <a:srgbClr val="53B9C6"/>
          </a:solidFill>
          <a:ln w="12700">
            <a:noFill/>
          </a:ln>
        </p:spPr>
        <p:txBody>
          <a:bodyPr wrap="square" lIns="36000" tIns="36000" rIns="36000" bIns="36000" rtlCol="0" anchor="t">
            <a:norm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Lato"/>
                <a:ea typeface="+mn-ea"/>
                <a:cs typeface="+mn-cs"/>
              </a:rPr>
              <a:t>Configuration Deployment, Exec</a:t>
            </a:r>
          </a:p>
        </p:txBody>
      </p:sp>
      <p:sp>
        <p:nvSpPr>
          <p:cNvPr id="58" name="TextBox 57">
            <a:extLst>
              <a:ext uri="{FF2B5EF4-FFF2-40B4-BE49-F238E27FC236}">
                <a16:creationId xmlns:a16="http://schemas.microsoft.com/office/drawing/2014/main" id="{43E39F19-C41F-FB46-A08F-E9A0CABF730E}"/>
              </a:ext>
            </a:extLst>
          </p:cNvPr>
          <p:cNvSpPr txBox="1"/>
          <p:nvPr/>
        </p:nvSpPr>
        <p:spPr>
          <a:xfrm>
            <a:off x="274042" y="6180771"/>
            <a:ext cx="690146" cy="294525"/>
          </a:xfrm>
          <a:prstGeom prst="hexagon">
            <a:avLst/>
          </a:prstGeom>
          <a:solidFill>
            <a:schemeClr val="accent3"/>
          </a:solidFill>
          <a:ln w="19050">
            <a:noFill/>
          </a:ln>
          <a:effectLst>
            <a:outerShdw blurRad="50800" dist="38100" dir="2700000" algn="tl" rotWithShape="0">
              <a:schemeClr val="accent4">
                <a:lumMod val="75000"/>
                <a:alpha val="72000"/>
              </a:schemeClr>
            </a:outerShdw>
          </a:effectLst>
        </p:spPr>
        <p:txBody>
          <a:bodyPr wrap="square" lIns="36000" tIns="36000" rIns="36000" bIns="36000"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srgbClr val="FFFFFF"/>
                </a:solidFill>
                <a:effectLst/>
                <a:uLnTx/>
                <a:uFillTx/>
                <a:latin typeface="Lato"/>
                <a:ea typeface="+mn-ea"/>
                <a:cs typeface="+mn-cs"/>
              </a:rPr>
              <a:t>JunOS</a:t>
            </a:r>
            <a:endParaRPr kumimoji="0" lang="en-US" sz="1000" b="0" i="0" u="none" strike="noStrike" kern="1200" cap="none" spc="0" normalizeH="0" baseline="0" noProof="0">
              <a:ln>
                <a:noFill/>
              </a:ln>
              <a:solidFill>
                <a:srgbClr val="FFFFFF"/>
              </a:solidFill>
              <a:effectLst/>
              <a:uLnTx/>
              <a:uFillTx/>
              <a:latin typeface="Lato"/>
              <a:ea typeface="+mn-ea"/>
              <a:cs typeface="+mn-cs"/>
            </a:endParaRPr>
          </a:p>
        </p:txBody>
      </p:sp>
      <p:sp>
        <p:nvSpPr>
          <p:cNvPr id="60" name="TextBox 59">
            <a:extLst>
              <a:ext uri="{FF2B5EF4-FFF2-40B4-BE49-F238E27FC236}">
                <a16:creationId xmlns:a16="http://schemas.microsoft.com/office/drawing/2014/main" id="{A93C50F5-134D-B84D-BE45-C447B5C34991}"/>
              </a:ext>
            </a:extLst>
          </p:cNvPr>
          <p:cNvSpPr txBox="1"/>
          <p:nvPr/>
        </p:nvSpPr>
        <p:spPr>
          <a:xfrm>
            <a:off x="1217475" y="6180771"/>
            <a:ext cx="690146" cy="294525"/>
          </a:xfrm>
          <a:prstGeom prst="hexagon">
            <a:avLst/>
          </a:prstGeom>
          <a:solidFill>
            <a:schemeClr val="accent3"/>
          </a:solidFill>
          <a:ln w="19050">
            <a:noFill/>
          </a:ln>
          <a:effectLst>
            <a:outerShdw blurRad="50800" dist="38100" dir="2700000" algn="tl" rotWithShape="0">
              <a:schemeClr val="accent4">
                <a:lumMod val="75000"/>
                <a:alpha val="72000"/>
              </a:schemeClr>
            </a:outerShdw>
          </a:effectLst>
        </p:spPr>
        <p:txBody>
          <a:bodyPr wrap="square" lIns="36000" tIns="36000" rIns="36000" bIns="36000"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Lato"/>
                <a:ea typeface="+mn-ea"/>
                <a:cs typeface="+mn-cs"/>
              </a:rPr>
              <a:t>OC</a:t>
            </a:r>
          </a:p>
        </p:txBody>
      </p:sp>
      <p:sp>
        <p:nvSpPr>
          <p:cNvPr id="61" name="TextBox 60">
            <a:extLst>
              <a:ext uri="{FF2B5EF4-FFF2-40B4-BE49-F238E27FC236}">
                <a16:creationId xmlns:a16="http://schemas.microsoft.com/office/drawing/2014/main" id="{EB726A8F-5EB2-9642-A3CA-9F296405A84E}"/>
              </a:ext>
            </a:extLst>
          </p:cNvPr>
          <p:cNvSpPr txBox="1"/>
          <p:nvPr/>
        </p:nvSpPr>
        <p:spPr>
          <a:xfrm>
            <a:off x="2160907" y="6172316"/>
            <a:ext cx="690146" cy="302980"/>
          </a:xfrm>
          <a:prstGeom prst="hexagon">
            <a:avLst/>
          </a:prstGeom>
          <a:solidFill>
            <a:schemeClr val="accent3"/>
          </a:solidFill>
          <a:ln w="19050">
            <a:noFill/>
          </a:ln>
          <a:effectLst>
            <a:outerShdw blurRad="50800" dist="38100" dir="2700000" algn="tl" rotWithShape="0">
              <a:schemeClr val="accent4">
                <a:lumMod val="75000"/>
                <a:alpha val="72000"/>
              </a:schemeClr>
            </a:outerShdw>
          </a:effectLst>
        </p:spPr>
        <p:txBody>
          <a:bodyPr wrap="square" lIns="0" tIns="0" rIns="0" bIns="0" rtlCol="0" anchor="ctr">
            <a:norm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Lato"/>
                <a:ea typeface="+mn-ea"/>
                <a:cs typeface="+mn-cs"/>
              </a:rPr>
              <a:t>3</a:t>
            </a:r>
            <a:r>
              <a:rPr kumimoji="0" lang="en-US" sz="1000" b="0" i="0" u="none" strike="noStrike" kern="1200" cap="none" spc="0" normalizeH="0" baseline="30000" noProof="0">
                <a:ln>
                  <a:noFill/>
                </a:ln>
                <a:solidFill>
                  <a:srgbClr val="FFFFFF"/>
                </a:solidFill>
                <a:effectLst/>
                <a:uLnTx/>
                <a:uFillTx/>
                <a:latin typeface="Lato"/>
                <a:ea typeface="+mn-ea"/>
                <a:cs typeface="+mn-cs"/>
              </a:rPr>
              <a:t>rd</a:t>
            </a:r>
            <a:r>
              <a:rPr kumimoji="0" lang="en-US" sz="1000" b="0" i="0" u="none" strike="noStrike" kern="1200" cap="none" spc="0" normalizeH="0" baseline="0" noProof="0">
                <a:ln>
                  <a:noFill/>
                </a:ln>
                <a:solidFill>
                  <a:srgbClr val="FFFFFF"/>
                </a:solidFill>
                <a:effectLst/>
                <a:uLnTx/>
                <a:uFillTx/>
                <a:latin typeface="Lato"/>
                <a:ea typeface="+mn-ea"/>
                <a:cs typeface="+mn-cs"/>
              </a:rPr>
              <a:t> party</a:t>
            </a:r>
          </a:p>
        </p:txBody>
      </p:sp>
      <p:sp>
        <p:nvSpPr>
          <p:cNvPr id="62" name="TextBox 61">
            <a:extLst>
              <a:ext uri="{FF2B5EF4-FFF2-40B4-BE49-F238E27FC236}">
                <a16:creationId xmlns:a16="http://schemas.microsoft.com/office/drawing/2014/main" id="{BB2683B0-0ED3-C244-AA39-2838A6AFBFEE}"/>
              </a:ext>
            </a:extLst>
          </p:cNvPr>
          <p:cNvSpPr txBox="1"/>
          <p:nvPr/>
        </p:nvSpPr>
        <p:spPr>
          <a:xfrm>
            <a:off x="1331569" y="4880336"/>
            <a:ext cx="1458000" cy="180000"/>
          </a:xfrm>
          <a:prstGeom prst="hexagon">
            <a:avLst/>
          </a:prstGeom>
          <a:solidFill>
            <a:srgbClr val="53B9C6"/>
          </a:solidFill>
          <a:ln w="19050">
            <a:noFill/>
          </a:ln>
        </p:spPr>
        <p:txBody>
          <a:bodyPr wrap="square" lIns="0" tIns="0" rIns="0" bIns="0" rtlCol="0" anchor="ctr">
            <a:normAutofit lnSpcReduction="100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Lato"/>
                <a:ea typeface="+mn-ea"/>
                <a:cs typeface="+mn-cs"/>
              </a:rPr>
              <a:t>Codify Workflows</a:t>
            </a:r>
          </a:p>
        </p:txBody>
      </p:sp>
      <p:sp>
        <p:nvSpPr>
          <p:cNvPr id="63" name="TextBox 62">
            <a:extLst>
              <a:ext uri="{FF2B5EF4-FFF2-40B4-BE49-F238E27FC236}">
                <a16:creationId xmlns:a16="http://schemas.microsoft.com/office/drawing/2014/main" id="{A781D74D-5EE9-5041-95FB-94CA3C1B38C1}"/>
              </a:ext>
            </a:extLst>
          </p:cNvPr>
          <p:cNvSpPr txBox="1"/>
          <p:nvPr/>
        </p:nvSpPr>
        <p:spPr>
          <a:xfrm>
            <a:off x="1336282" y="5124362"/>
            <a:ext cx="1458000" cy="180000"/>
          </a:xfrm>
          <a:prstGeom prst="hexagon">
            <a:avLst/>
          </a:prstGeom>
          <a:solidFill>
            <a:srgbClr val="53B9C6"/>
          </a:solidFill>
          <a:ln w="19050">
            <a:noFill/>
          </a:ln>
        </p:spPr>
        <p:txBody>
          <a:bodyPr wrap="square" lIns="0" tIns="0" rIns="0" bIns="0" rtlCol="0" anchor="ctr">
            <a:normAutofit lnSpcReduction="100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Lato"/>
                <a:ea typeface="+mn-ea"/>
                <a:cs typeface="+mn-cs"/>
              </a:rPr>
              <a:t>Execute Workflows</a:t>
            </a:r>
          </a:p>
        </p:txBody>
      </p:sp>
      <p:sp>
        <p:nvSpPr>
          <p:cNvPr id="35" name="TextBox 34">
            <a:extLst>
              <a:ext uri="{FF2B5EF4-FFF2-40B4-BE49-F238E27FC236}">
                <a16:creationId xmlns:a16="http://schemas.microsoft.com/office/drawing/2014/main" id="{7A4A7DE7-B20E-0048-B3B4-CA8C820FEB0D}"/>
              </a:ext>
            </a:extLst>
          </p:cNvPr>
          <p:cNvSpPr txBox="1"/>
          <p:nvPr/>
        </p:nvSpPr>
        <p:spPr>
          <a:xfrm>
            <a:off x="1339897" y="3844326"/>
            <a:ext cx="1476000" cy="180000"/>
          </a:xfrm>
          <a:prstGeom prst="hexagon">
            <a:avLst/>
          </a:prstGeom>
          <a:solidFill>
            <a:srgbClr val="53B9C6"/>
          </a:solidFill>
          <a:ln w="19050">
            <a:noFill/>
          </a:ln>
        </p:spPr>
        <p:txBody>
          <a:bodyPr wrap="square" lIns="0" tIns="0" rIns="0" bIns="0" rtlCol="0" anchor="ctr">
            <a:normAutofit lnSpcReduction="100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Lato"/>
                <a:ea typeface="+mn-ea"/>
                <a:cs typeface="+mn-cs"/>
              </a:rPr>
              <a:t>Provision Services</a:t>
            </a:r>
          </a:p>
        </p:txBody>
      </p:sp>
      <p:sp>
        <p:nvSpPr>
          <p:cNvPr id="57" name="TextBox 56">
            <a:extLst>
              <a:ext uri="{FF2B5EF4-FFF2-40B4-BE49-F238E27FC236}">
                <a16:creationId xmlns:a16="http://schemas.microsoft.com/office/drawing/2014/main" id="{6BA7DCB5-B6F7-104B-8E33-09C79D7DB6A8}"/>
              </a:ext>
            </a:extLst>
          </p:cNvPr>
          <p:cNvSpPr txBox="1"/>
          <p:nvPr/>
        </p:nvSpPr>
        <p:spPr>
          <a:xfrm>
            <a:off x="1353609" y="3607922"/>
            <a:ext cx="1476000" cy="180000"/>
          </a:xfrm>
          <a:prstGeom prst="hexagon">
            <a:avLst/>
          </a:prstGeom>
          <a:solidFill>
            <a:srgbClr val="53B9C6"/>
          </a:solidFill>
          <a:ln w="19050">
            <a:noFill/>
          </a:ln>
        </p:spPr>
        <p:txBody>
          <a:bodyPr wrap="square" lIns="0" tIns="0" rIns="0" bIns="0" rtlCol="0" anchor="ctr">
            <a:normAutofit fontScale="925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Lato"/>
                <a:ea typeface="+mn-ea"/>
                <a:cs typeface="+mn-cs"/>
              </a:rPr>
              <a:t>Codify Service Models</a:t>
            </a:r>
          </a:p>
        </p:txBody>
      </p:sp>
      <p:sp>
        <p:nvSpPr>
          <p:cNvPr id="65" name="TextBox 64">
            <a:extLst>
              <a:ext uri="{FF2B5EF4-FFF2-40B4-BE49-F238E27FC236}">
                <a16:creationId xmlns:a16="http://schemas.microsoft.com/office/drawing/2014/main" id="{4A5847F4-CA89-614D-90EB-09254EBC1C74}"/>
              </a:ext>
            </a:extLst>
          </p:cNvPr>
          <p:cNvSpPr txBox="1"/>
          <p:nvPr/>
        </p:nvSpPr>
        <p:spPr>
          <a:xfrm>
            <a:off x="1325448" y="4259909"/>
            <a:ext cx="1476000" cy="180000"/>
          </a:xfrm>
          <a:prstGeom prst="hexagon">
            <a:avLst/>
          </a:prstGeom>
          <a:solidFill>
            <a:srgbClr val="53B9C6"/>
          </a:solidFill>
          <a:ln w="19050">
            <a:noFill/>
          </a:ln>
        </p:spPr>
        <p:txBody>
          <a:bodyPr wrap="square" lIns="0" tIns="0" rIns="0" bIns="0" rtlCol="0" anchor="ctr">
            <a:normAutofit lnSpcReduction="100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Lato"/>
                <a:ea typeface="+mn-ea"/>
                <a:cs typeface="+mn-cs"/>
              </a:rPr>
              <a:t>Configuration Policy </a:t>
            </a:r>
          </a:p>
        </p:txBody>
      </p:sp>
      <p:sp>
        <p:nvSpPr>
          <p:cNvPr id="66" name="TextBox 65">
            <a:extLst>
              <a:ext uri="{FF2B5EF4-FFF2-40B4-BE49-F238E27FC236}">
                <a16:creationId xmlns:a16="http://schemas.microsoft.com/office/drawing/2014/main" id="{06275249-6462-D644-89B6-462633233190}"/>
              </a:ext>
            </a:extLst>
          </p:cNvPr>
          <p:cNvSpPr txBox="1"/>
          <p:nvPr/>
        </p:nvSpPr>
        <p:spPr>
          <a:xfrm>
            <a:off x="205119" y="4257927"/>
            <a:ext cx="1098000" cy="414000"/>
          </a:xfrm>
          <a:prstGeom prst="hexagon">
            <a:avLst/>
          </a:prstGeom>
          <a:solidFill>
            <a:srgbClr val="53B9C6"/>
          </a:solidFill>
          <a:ln w="19050">
            <a:noFill/>
          </a:ln>
        </p:spPr>
        <p:txBody>
          <a:bodyPr wrap="square" lIns="0" tIns="0" rIns="0" bIns="0" rtlCol="0" anchor="ctr">
            <a:norm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Lato"/>
                <a:ea typeface="+mn-ea"/>
                <a:cs typeface="+mn-cs"/>
              </a:rPr>
              <a:t>Configuration Inventory</a:t>
            </a:r>
          </a:p>
        </p:txBody>
      </p:sp>
      <p:sp>
        <p:nvSpPr>
          <p:cNvPr id="67" name="TextBox 66">
            <a:extLst>
              <a:ext uri="{FF2B5EF4-FFF2-40B4-BE49-F238E27FC236}">
                <a16:creationId xmlns:a16="http://schemas.microsoft.com/office/drawing/2014/main" id="{DF82D124-7904-7D4D-B690-3FF32E53DBF4}"/>
              </a:ext>
            </a:extLst>
          </p:cNvPr>
          <p:cNvSpPr txBox="1"/>
          <p:nvPr/>
        </p:nvSpPr>
        <p:spPr>
          <a:xfrm>
            <a:off x="1321016" y="4489495"/>
            <a:ext cx="1476000" cy="180000"/>
          </a:xfrm>
          <a:prstGeom prst="hexagon">
            <a:avLst/>
          </a:prstGeom>
          <a:solidFill>
            <a:srgbClr val="53B9C6"/>
          </a:solidFill>
          <a:ln w="19050">
            <a:noFill/>
          </a:ln>
        </p:spPr>
        <p:txBody>
          <a:bodyPr wrap="square" lIns="0" tIns="0" rIns="0" bIns="0" rtlCol="0" anchor="ctr">
            <a:normAutofit lnSpcReduction="10000"/>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Lato"/>
              <a:ea typeface="+mn-ea"/>
              <a:cs typeface="+mn-cs"/>
            </a:endParaRPr>
          </a:p>
        </p:txBody>
      </p:sp>
      <p:sp>
        <p:nvSpPr>
          <p:cNvPr id="68" name="TextBox 67">
            <a:extLst>
              <a:ext uri="{FF2B5EF4-FFF2-40B4-BE49-F238E27FC236}">
                <a16:creationId xmlns:a16="http://schemas.microsoft.com/office/drawing/2014/main" id="{D36268B8-26C9-6443-AC7F-184BB82292CA}"/>
              </a:ext>
            </a:extLst>
          </p:cNvPr>
          <p:cNvSpPr txBox="1"/>
          <p:nvPr/>
        </p:nvSpPr>
        <p:spPr>
          <a:xfrm>
            <a:off x="212183" y="3600015"/>
            <a:ext cx="1098000" cy="414000"/>
          </a:xfrm>
          <a:prstGeom prst="hexagon">
            <a:avLst/>
          </a:prstGeom>
          <a:solidFill>
            <a:srgbClr val="53B9C6"/>
          </a:solidFill>
          <a:ln w="19050">
            <a:noFill/>
          </a:ln>
        </p:spPr>
        <p:txBody>
          <a:bodyPr wrap="square" lIns="0" tIns="0" rIns="0" bIns="0" rtlCol="0" anchor="ctr">
            <a:norm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Lato"/>
                <a:ea typeface="+mn-ea"/>
                <a:cs typeface="+mn-cs"/>
              </a:rPr>
              <a:t>Service Model Catalogue</a:t>
            </a:r>
          </a:p>
        </p:txBody>
      </p:sp>
      <p:sp>
        <p:nvSpPr>
          <p:cNvPr id="69" name="TextBox 68">
            <a:extLst>
              <a:ext uri="{FF2B5EF4-FFF2-40B4-BE49-F238E27FC236}">
                <a16:creationId xmlns:a16="http://schemas.microsoft.com/office/drawing/2014/main" id="{920A6515-76EF-A441-AFEE-761080804910}"/>
              </a:ext>
            </a:extLst>
          </p:cNvPr>
          <p:cNvSpPr txBox="1"/>
          <p:nvPr/>
        </p:nvSpPr>
        <p:spPr>
          <a:xfrm>
            <a:off x="210085" y="4885851"/>
            <a:ext cx="1098000" cy="414000"/>
          </a:xfrm>
          <a:prstGeom prst="hexagon">
            <a:avLst/>
          </a:prstGeom>
          <a:solidFill>
            <a:srgbClr val="53B9C6"/>
          </a:solidFill>
          <a:ln w="19050">
            <a:noFill/>
          </a:ln>
        </p:spPr>
        <p:txBody>
          <a:bodyPr wrap="square" lIns="0" tIns="0" rIns="0" bIns="0" rtlCol="0" anchor="ctr">
            <a:norm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Lato"/>
                <a:ea typeface="+mn-ea"/>
                <a:cs typeface="+mn-cs"/>
              </a:rPr>
              <a:t>Workflow Catalogue</a:t>
            </a:r>
          </a:p>
        </p:txBody>
      </p:sp>
      <p:sp>
        <p:nvSpPr>
          <p:cNvPr id="70" name="TextBox 69">
            <a:extLst>
              <a:ext uri="{FF2B5EF4-FFF2-40B4-BE49-F238E27FC236}">
                <a16:creationId xmlns:a16="http://schemas.microsoft.com/office/drawing/2014/main" id="{A94C4469-CB6A-414E-AE73-74419009BE18}"/>
              </a:ext>
            </a:extLst>
          </p:cNvPr>
          <p:cNvSpPr txBox="1"/>
          <p:nvPr/>
        </p:nvSpPr>
        <p:spPr>
          <a:xfrm>
            <a:off x="3423350" y="6149766"/>
            <a:ext cx="846595" cy="290142"/>
          </a:xfrm>
          <a:prstGeom prst="hexagon">
            <a:avLst/>
          </a:prstGeom>
          <a:solidFill>
            <a:schemeClr val="accent3"/>
          </a:solidFill>
          <a:ln w="19050">
            <a:noFill/>
          </a:ln>
          <a:effectLst>
            <a:outerShdw blurRad="50800" dist="38100" dir="2700000" algn="tl" rotWithShape="0">
              <a:schemeClr val="accent4">
                <a:lumMod val="75000"/>
                <a:alpha val="72000"/>
              </a:schemeClr>
            </a:outerShdw>
          </a:effectLst>
        </p:spPr>
        <p:txBody>
          <a:bodyPr wrap="square" lIns="36000" tIns="36000" rIns="36000" bIns="36000"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srgbClr val="FFFFFF"/>
                </a:solidFill>
                <a:effectLst/>
                <a:uLnTx/>
                <a:uFillTx/>
                <a:latin typeface="Lato"/>
                <a:ea typeface="+mn-ea"/>
                <a:cs typeface="+mn-cs"/>
              </a:rPr>
              <a:t>JunOS</a:t>
            </a:r>
            <a:r>
              <a:rPr kumimoji="0" lang="en-US" sz="1000" b="0" i="0" u="none" strike="noStrike" kern="1200" cap="none" spc="0" normalizeH="0" baseline="0" noProof="0">
                <a:ln>
                  <a:noFill/>
                </a:ln>
                <a:solidFill>
                  <a:srgbClr val="FFFFFF"/>
                </a:solidFill>
                <a:effectLst/>
                <a:uLnTx/>
                <a:uFillTx/>
                <a:latin typeface="Lato"/>
                <a:ea typeface="+mn-ea"/>
                <a:cs typeface="+mn-cs"/>
              </a:rPr>
              <a:t> ST</a:t>
            </a:r>
          </a:p>
        </p:txBody>
      </p:sp>
      <p:sp>
        <p:nvSpPr>
          <p:cNvPr id="71" name="TextBox 70">
            <a:extLst>
              <a:ext uri="{FF2B5EF4-FFF2-40B4-BE49-F238E27FC236}">
                <a16:creationId xmlns:a16="http://schemas.microsoft.com/office/drawing/2014/main" id="{2A2DE65A-F114-CF49-8B09-7121830DD4AF}"/>
              </a:ext>
            </a:extLst>
          </p:cNvPr>
          <p:cNvSpPr txBox="1"/>
          <p:nvPr/>
        </p:nvSpPr>
        <p:spPr>
          <a:xfrm>
            <a:off x="4356729" y="6138809"/>
            <a:ext cx="600107" cy="301099"/>
          </a:xfrm>
          <a:prstGeom prst="hexagon">
            <a:avLst/>
          </a:prstGeom>
          <a:solidFill>
            <a:schemeClr val="accent3"/>
          </a:solidFill>
          <a:ln w="19050">
            <a:noFill/>
          </a:ln>
          <a:effectLst>
            <a:outerShdw blurRad="50800" dist="38100" dir="2700000" algn="tl" rotWithShape="0">
              <a:schemeClr val="accent4">
                <a:lumMod val="75000"/>
                <a:alpha val="72000"/>
              </a:schemeClr>
            </a:outerShdw>
          </a:effectLst>
        </p:spPr>
        <p:txBody>
          <a:bodyPr wrap="square" lIns="36000" tIns="36000" rIns="36000" bIns="36000"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srgbClr val="FFFFFF"/>
                </a:solidFill>
                <a:effectLst/>
                <a:uLnTx/>
                <a:uFillTx/>
                <a:latin typeface="Lato"/>
                <a:ea typeface="+mn-ea"/>
                <a:cs typeface="+mn-cs"/>
              </a:rPr>
              <a:t>xFlow</a:t>
            </a:r>
            <a:endParaRPr kumimoji="0" lang="en-US" sz="1000" b="0" i="0" u="none" strike="noStrike" kern="1200" cap="none" spc="0" normalizeH="0" baseline="0" noProof="0">
              <a:ln>
                <a:noFill/>
              </a:ln>
              <a:solidFill>
                <a:srgbClr val="FFFFFF"/>
              </a:solidFill>
              <a:effectLst/>
              <a:uLnTx/>
              <a:uFillTx/>
              <a:latin typeface="Lato"/>
              <a:ea typeface="+mn-ea"/>
              <a:cs typeface="+mn-cs"/>
            </a:endParaRPr>
          </a:p>
        </p:txBody>
      </p:sp>
      <p:sp>
        <p:nvSpPr>
          <p:cNvPr id="72" name="TextBox 71">
            <a:extLst>
              <a:ext uri="{FF2B5EF4-FFF2-40B4-BE49-F238E27FC236}">
                <a16:creationId xmlns:a16="http://schemas.microsoft.com/office/drawing/2014/main" id="{A9E888FC-1836-7B4C-8D08-8D89D5E7C304}"/>
              </a:ext>
            </a:extLst>
          </p:cNvPr>
          <p:cNvSpPr txBox="1"/>
          <p:nvPr/>
        </p:nvSpPr>
        <p:spPr>
          <a:xfrm>
            <a:off x="5043620" y="6141001"/>
            <a:ext cx="604110" cy="298908"/>
          </a:xfrm>
          <a:prstGeom prst="hexagon">
            <a:avLst/>
          </a:prstGeom>
          <a:solidFill>
            <a:schemeClr val="accent3"/>
          </a:solidFill>
          <a:ln w="19050">
            <a:noFill/>
          </a:ln>
          <a:effectLst>
            <a:outerShdw blurRad="50800" dist="38100" dir="2700000" algn="tl" rotWithShape="0">
              <a:schemeClr val="accent4">
                <a:lumMod val="75000"/>
                <a:alpha val="72000"/>
              </a:schemeClr>
            </a:outerShdw>
          </a:effectLst>
        </p:spPr>
        <p:txBody>
          <a:bodyPr wrap="square" lIns="36000" tIns="36000" rIns="36000" bIns="36000"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Lato"/>
                <a:ea typeface="+mn-ea"/>
                <a:cs typeface="+mn-cs"/>
              </a:rPr>
              <a:t>SNMP</a:t>
            </a:r>
          </a:p>
        </p:txBody>
      </p:sp>
      <p:sp>
        <p:nvSpPr>
          <p:cNvPr id="73" name="TextBox 72">
            <a:extLst>
              <a:ext uri="{FF2B5EF4-FFF2-40B4-BE49-F238E27FC236}">
                <a16:creationId xmlns:a16="http://schemas.microsoft.com/office/drawing/2014/main" id="{2E1F637A-EE10-BB49-BEBF-52675E6A3650}"/>
              </a:ext>
            </a:extLst>
          </p:cNvPr>
          <p:cNvSpPr txBox="1"/>
          <p:nvPr/>
        </p:nvSpPr>
        <p:spPr>
          <a:xfrm>
            <a:off x="5734513" y="6136929"/>
            <a:ext cx="690146" cy="302980"/>
          </a:xfrm>
          <a:prstGeom prst="hexagon">
            <a:avLst/>
          </a:prstGeom>
          <a:solidFill>
            <a:schemeClr val="accent3"/>
          </a:solidFill>
          <a:ln w="19050">
            <a:noFill/>
          </a:ln>
          <a:effectLst>
            <a:outerShdw blurRad="50800" dist="38100" dir="2700000" algn="tl" rotWithShape="0">
              <a:schemeClr val="accent4">
                <a:lumMod val="75000"/>
                <a:alpha val="72000"/>
              </a:schemeClr>
            </a:outerShdw>
          </a:effectLst>
        </p:spPr>
        <p:txBody>
          <a:bodyPr wrap="square" lIns="0" tIns="0" rIns="0" bIns="0" rtlCol="0" anchor="ctr">
            <a:norm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Lato"/>
                <a:ea typeface="+mn-ea"/>
                <a:cs typeface="+mn-cs"/>
              </a:rPr>
              <a:t>3</a:t>
            </a:r>
            <a:r>
              <a:rPr kumimoji="0" lang="en-US" sz="1000" b="0" i="0" u="none" strike="noStrike" kern="1200" cap="none" spc="0" normalizeH="0" baseline="30000" noProof="0">
                <a:ln>
                  <a:noFill/>
                </a:ln>
                <a:solidFill>
                  <a:srgbClr val="FFFFFF"/>
                </a:solidFill>
                <a:effectLst/>
                <a:uLnTx/>
                <a:uFillTx/>
                <a:latin typeface="Lato"/>
                <a:ea typeface="+mn-ea"/>
                <a:cs typeface="+mn-cs"/>
              </a:rPr>
              <a:t>rd</a:t>
            </a:r>
            <a:r>
              <a:rPr kumimoji="0" lang="en-US" sz="1000" b="0" i="0" u="none" strike="noStrike" kern="1200" cap="none" spc="0" normalizeH="0" baseline="0" noProof="0">
                <a:ln>
                  <a:noFill/>
                </a:ln>
                <a:solidFill>
                  <a:srgbClr val="FFFFFF"/>
                </a:solidFill>
                <a:effectLst/>
                <a:uLnTx/>
                <a:uFillTx/>
                <a:latin typeface="Lato"/>
                <a:ea typeface="+mn-ea"/>
                <a:cs typeface="+mn-cs"/>
              </a:rPr>
              <a:t> party</a:t>
            </a:r>
          </a:p>
        </p:txBody>
      </p:sp>
      <p:sp>
        <p:nvSpPr>
          <p:cNvPr id="111" name="TextBox 110">
            <a:extLst>
              <a:ext uri="{FF2B5EF4-FFF2-40B4-BE49-F238E27FC236}">
                <a16:creationId xmlns:a16="http://schemas.microsoft.com/office/drawing/2014/main" id="{0001CDC4-4C92-6245-8362-ED4924D1EB7F}"/>
              </a:ext>
            </a:extLst>
          </p:cNvPr>
          <p:cNvSpPr txBox="1"/>
          <p:nvPr/>
        </p:nvSpPr>
        <p:spPr>
          <a:xfrm>
            <a:off x="259515" y="5547061"/>
            <a:ext cx="2520230" cy="199759"/>
          </a:xfrm>
          <a:prstGeom prst="hexagon">
            <a:avLst/>
          </a:prstGeom>
          <a:solidFill>
            <a:srgbClr val="53B9C6"/>
          </a:solidFill>
          <a:ln w="19050">
            <a:noFill/>
          </a:ln>
        </p:spPr>
        <p:txBody>
          <a:bodyPr wrap="square" lIns="0" tIns="0" rIns="0" bIns="0" rtlCol="0" anchor="ctr">
            <a:norm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Lato"/>
                <a:ea typeface="+mn-ea"/>
                <a:cs typeface="+mn-cs"/>
              </a:rPr>
              <a:t>Inventory</a:t>
            </a:r>
          </a:p>
        </p:txBody>
      </p:sp>
      <p:sp>
        <p:nvSpPr>
          <p:cNvPr id="113" name="TextBox 112">
            <a:extLst>
              <a:ext uri="{FF2B5EF4-FFF2-40B4-BE49-F238E27FC236}">
                <a16:creationId xmlns:a16="http://schemas.microsoft.com/office/drawing/2014/main" id="{42B83AB0-C482-6B4B-A420-FCF127B46029}"/>
              </a:ext>
            </a:extLst>
          </p:cNvPr>
          <p:cNvSpPr txBox="1"/>
          <p:nvPr/>
        </p:nvSpPr>
        <p:spPr>
          <a:xfrm>
            <a:off x="3181306" y="3670597"/>
            <a:ext cx="1080000" cy="188119"/>
          </a:xfrm>
          <a:prstGeom prst="hexagon">
            <a:avLst/>
          </a:prstGeom>
          <a:solidFill>
            <a:srgbClr val="53B9C6"/>
          </a:solidFill>
          <a:ln w="19050">
            <a:noFill/>
          </a:ln>
        </p:spPr>
        <p:txBody>
          <a:bodyPr wrap="square" lIns="0" tIns="0" rIns="0" bIns="0" rtlCol="0" anchor="ctr">
            <a:normAutofit lnSpcReduction="100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Lato"/>
                <a:ea typeface="+mn-ea"/>
                <a:cs typeface="+mn-cs"/>
              </a:rPr>
              <a:t>Service Health</a:t>
            </a:r>
          </a:p>
        </p:txBody>
      </p:sp>
      <p:sp>
        <p:nvSpPr>
          <p:cNvPr id="124" name="TextBox 123">
            <a:extLst>
              <a:ext uri="{FF2B5EF4-FFF2-40B4-BE49-F238E27FC236}">
                <a16:creationId xmlns:a16="http://schemas.microsoft.com/office/drawing/2014/main" id="{561366D6-31F9-5D47-8153-02A0993FD8DC}"/>
              </a:ext>
            </a:extLst>
          </p:cNvPr>
          <p:cNvSpPr txBox="1"/>
          <p:nvPr/>
        </p:nvSpPr>
        <p:spPr>
          <a:xfrm>
            <a:off x="3177588" y="3912192"/>
            <a:ext cx="1080000" cy="188119"/>
          </a:xfrm>
          <a:prstGeom prst="hexagon">
            <a:avLst/>
          </a:prstGeom>
          <a:solidFill>
            <a:srgbClr val="53B9C6"/>
          </a:solidFill>
          <a:ln w="19050">
            <a:noFill/>
          </a:ln>
        </p:spPr>
        <p:txBody>
          <a:bodyPr wrap="square" lIns="0" tIns="0" rIns="0" bIns="0" rtlCol="0" anchor="ctr">
            <a:normAutofit fontScale="925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Lato"/>
                <a:ea typeface="+mn-ea"/>
                <a:cs typeface="+mn-cs"/>
              </a:rPr>
              <a:t>Network Health</a:t>
            </a:r>
          </a:p>
        </p:txBody>
      </p:sp>
      <p:sp>
        <p:nvSpPr>
          <p:cNvPr id="125" name="TextBox 124">
            <a:extLst>
              <a:ext uri="{FF2B5EF4-FFF2-40B4-BE49-F238E27FC236}">
                <a16:creationId xmlns:a16="http://schemas.microsoft.com/office/drawing/2014/main" id="{6B9A518D-B1CE-B747-88E5-C73D595529B1}"/>
              </a:ext>
            </a:extLst>
          </p:cNvPr>
          <p:cNvSpPr txBox="1"/>
          <p:nvPr/>
        </p:nvSpPr>
        <p:spPr>
          <a:xfrm>
            <a:off x="4289829" y="3911208"/>
            <a:ext cx="1080000" cy="188119"/>
          </a:xfrm>
          <a:prstGeom prst="hexagon">
            <a:avLst/>
          </a:prstGeom>
          <a:solidFill>
            <a:srgbClr val="53B9C6"/>
          </a:solidFill>
          <a:ln w="19050">
            <a:noFill/>
          </a:ln>
        </p:spPr>
        <p:txBody>
          <a:bodyPr wrap="square" lIns="0" tIns="0" rIns="0" bIns="0" rtlCol="0" anchor="ctr">
            <a:normAutofit lnSpcReduction="100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Lato"/>
                <a:ea typeface="+mn-ea"/>
                <a:cs typeface="+mn-cs"/>
              </a:rPr>
              <a:t>Device Health</a:t>
            </a:r>
          </a:p>
        </p:txBody>
      </p:sp>
      <p:sp>
        <p:nvSpPr>
          <p:cNvPr id="5" name="Rounded Rectangle 37">
            <a:extLst>
              <a:ext uri="{FF2B5EF4-FFF2-40B4-BE49-F238E27FC236}">
                <a16:creationId xmlns:a16="http://schemas.microsoft.com/office/drawing/2014/main" id="{9EA46C45-562E-9341-A7D0-41B68AE3C327}"/>
              </a:ext>
            </a:extLst>
          </p:cNvPr>
          <p:cNvSpPr/>
          <p:nvPr/>
        </p:nvSpPr>
        <p:spPr>
          <a:xfrm>
            <a:off x="5554227" y="2817189"/>
            <a:ext cx="1800000" cy="684000"/>
          </a:xfrm>
          <a:prstGeom prst="rect">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Lato"/>
                <a:ea typeface="+mn-ea"/>
                <a:cs typeface="+mn-cs"/>
              </a:rPr>
              <a:t>Paragon Pathfinder</a:t>
            </a:r>
            <a:endParaRPr kumimoji="0" lang="en-US" sz="600" b="0" i="0" u="none" strike="noStrike" kern="1200" cap="none" spc="0" normalizeH="0" baseline="0" noProof="0">
              <a:ln>
                <a:noFill/>
              </a:ln>
              <a:solidFill>
                <a:srgbClr val="FFFFFF"/>
              </a:solidFill>
              <a:effectLst/>
              <a:uLnTx/>
              <a:uFillTx/>
              <a:latin typeface="Lato"/>
              <a:ea typeface="+mn-ea"/>
              <a:cs typeface="+mn-cs"/>
            </a:endParaRPr>
          </a:p>
        </p:txBody>
      </p:sp>
      <p:sp>
        <p:nvSpPr>
          <p:cNvPr id="74" name="Rounded Rectangle 37">
            <a:extLst>
              <a:ext uri="{FF2B5EF4-FFF2-40B4-BE49-F238E27FC236}">
                <a16:creationId xmlns:a16="http://schemas.microsoft.com/office/drawing/2014/main" id="{654C8FAE-378F-5340-8051-A301D62999FF}"/>
              </a:ext>
            </a:extLst>
          </p:cNvPr>
          <p:cNvSpPr/>
          <p:nvPr/>
        </p:nvSpPr>
        <p:spPr>
          <a:xfrm>
            <a:off x="7671545" y="2817407"/>
            <a:ext cx="1800000" cy="684000"/>
          </a:xfrm>
          <a:prstGeom prst="rect">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Lato"/>
                <a:ea typeface="+mn-ea"/>
                <a:cs typeface="+mn-cs"/>
              </a:rPr>
              <a:t>Paragon Planner</a:t>
            </a:r>
            <a:endParaRPr kumimoji="0" lang="en-US" sz="600" b="0" i="0" u="none" strike="noStrike" kern="1200" cap="none" spc="0" normalizeH="0" baseline="0" noProof="0">
              <a:ln>
                <a:noFill/>
              </a:ln>
              <a:solidFill>
                <a:srgbClr val="FFFFFF"/>
              </a:solidFill>
              <a:effectLst/>
              <a:uLnTx/>
              <a:uFillTx/>
              <a:latin typeface="Lato"/>
              <a:ea typeface="+mn-ea"/>
              <a:cs typeface="+mn-cs"/>
            </a:endParaRPr>
          </a:p>
        </p:txBody>
      </p:sp>
      <p:sp>
        <p:nvSpPr>
          <p:cNvPr id="95" name="TextBox 94">
            <a:extLst>
              <a:ext uri="{FF2B5EF4-FFF2-40B4-BE49-F238E27FC236}">
                <a16:creationId xmlns:a16="http://schemas.microsoft.com/office/drawing/2014/main" id="{B000E9E1-DB66-B142-BB7C-03922ADDC0A3}"/>
              </a:ext>
            </a:extLst>
          </p:cNvPr>
          <p:cNvSpPr txBox="1"/>
          <p:nvPr/>
        </p:nvSpPr>
        <p:spPr>
          <a:xfrm>
            <a:off x="7950814" y="5590751"/>
            <a:ext cx="1211250" cy="188119"/>
          </a:xfrm>
          <a:prstGeom prst="hexagon">
            <a:avLst/>
          </a:prstGeom>
          <a:solidFill>
            <a:srgbClr val="53B9C6"/>
          </a:solidFill>
          <a:ln w="19050">
            <a:noFill/>
          </a:ln>
        </p:spPr>
        <p:txBody>
          <a:bodyPr wrap="square" lIns="0" tIns="0" rIns="0" bIns="0" rtlCol="0" anchor="ctr">
            <a:normAutofit lnSpcReduction="100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Lato"/>
                <a:ea typeface="+mn-ea"/>
                <a:cs typeface="+mn-cs"/>
              </a:rPr>
              <a:t>offline Topology</a:t>
            </a:r>
          </a:p>
        </p:txBody>
      </p:sp>
      <p:sp>
        <p:nvSpPr>
          <p:cNvPr id="56" name="TextBox 55">
            <a:extLst>
              <a:ext uri="{FF2B5EF4-FFF2-40B4-BE49-F238E27FC236}">
                <a16:creationId xmlns:a16="http://schemas.microsoft.com/office/drawing/2014/main" id="{33457C72-7433-A34E-874B-5FBF6EFD192E}"/>
              </a:ext>
            </a:extLst>
          </p:cNvPr>
          <p:cNvSpPr txBox="1"/>
          <p:nvPr/>
        </p:nvSpPr>
        <p:spPr>
          <a:xfrm>
            <a:off x="5537487" y="3584580"/>
            <a:ext cx="1873001" cy="347631"/>
          </a:xfrm>
          <a:prstGeom prst="hexagon">
            <a:avLst/>
          </a:prstGeom>
          <a:solidFill>
            <a:srgbClr val="53B9C6"/>
          </a:solidFill>
          <a:ln w="12700">
            <a:noFill/>
          </a:ln>
        </p:spPr>
        <p:txBody>
          <a:bodyPr wrap="square" lIns="0" tIns="0" rIns="0" bIns="0" rtlCol="0" anchor="ctr">
            <a:normAutofit fontScale="925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Lato"/>
                <a:ea typeface="+mn-ea"/>
                <a:cs typeface="+mn-cs"/>
              </a:rPr>
              <a:t>Stateful TE &amp; Topology  Management &amp;  Deployment</a:t>
            </a:r>
          </a:p>
        </p:txBody>
      </p:sp>
      <p:sp>
        <p:nvSpPr>
          <p:cNvPr id="92" name="TextBox 91">
            <a:extLst>
              <a:ext uri="{FF2B5EF4-FFF2-40B4-BE49-F238E27FC236}">
                <a16:creationId xmlns:a16="http://schemas.microsoft.com/office/drawing/2014/main" id="{F5B6E63D-06FB-B04A-92E5-0D4B1DD3B9FF}"/>
              </a:ext>
            </a:extLst>
          </p:cNvPr>
          <p:cNvSpPr txBox="1"/>
          <p:nvPr/>
        </p:nvSpPr>
        <p:spPr>
          <a:xfrm>
            <a:off x="5868363" y="5590751"/>
            <a:ext cx="1211250" cy="188119"/>
          </a:xfrm>
          <a:prstGeom prst="hexagon">
            <a:avLst/>
          </a:prstGeom>
          <a:solidFill>
            <a:srgbClr val="53B9C6"/>
          </a:solidFill>
          <a:ln w="19050">
            <a:noFill/>
          </a:ln>
        </p:spPr>
        <p:txBody>
          <a:bodyPr wrap="square" lIns="0" tIns="0" rIns="0" bIns="0" rtlCol="0" anchor="ctr">
            <a:normAutofit lnSpcReduction="100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Lato"/>
                <a:ea typeface="+mn-ea"/>
                <a:cs typeface="+mn-cs"/>
              </a:rPr>
              <a:t>RT Topology</a:t>
            </a:r>
          </a:p>
        </p:txBody>
      </p:sp>
      <p:sp>
        <p:nvSpPr>
          <p:cNvPr id="103" name="TextBox 102">
            <a:extLst>
              <a:ext uri="{FF2B5EF4-FFF2-40B4-BE49-F238E27FC236}">
                <a16:creationId xmlns:a16="http://schemas.microsoft.com/office/drawing/2014/main" id="{4BED55F9-4B44-224B-8FC1-C83E38289F9F}"/>
              </a:ext>
            </a:extLst>
          </p:cNvPr>
          <p:cNvSpPr txBox="1"/>
          <p:nvPr/>
        </p:nvSpPr>
        <p:spPr>
          <a:xfrm>
            <a:off x="7960050" y="4297703"/>
            <a:ext cx="1211250" cy="188119"/>
          </a:xfrm>
          <a:prstGeom prst="hexagon">
            <a:avLst/>
          </a:prstGeom>
          <a:solidFill>
            <a:srgbClr val="53B9C6"/>
          </a:solidFill>
          <a:ln w="19050">
            <a:noFill/>
          </a:ln>
        </p:spPr>
        <p:txBody>
          <a:bodyPr wrap="square" lIns="0" tIns="0" rIns="0" bIns="0" rtlCol="0" anchor="ctr">
            <a:normAutofit lnSpcReduction="100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Lato"/>
                <a:ea typeface="+mn-ea"/>
                <a:cs typeface="+mn-cs"/>
              </a:rPr>
              <a:t>Planning</a:t>
            </a:r>
          </a:p>
        </p:txBody>
      </p:sp>
      <p:sp>
        <p:nvSpPr>
          <p:cNvPr id="104" name="TextBox 103">
            <a:extLst>
              <a:ext uri="{FF2B5EF4-FFF2-40B4-BE49-F238E27FC236}">
                <a16:creationId xmlns:a16="http://schemas.microsoft.com/office/drawing/2014/main" id="{13CF3B78-59E0-F647-85F8-0819A16FF5AC}"/>
              </a:ext>
            </a:extLst>
          </p:cNvPr>
          <p:cNvSpPr txBox="1"/>
          <p:nvPr/>
        </p:nvSpPr>
        <p:spPr>
          <a:xfrm>
            <a:off x="7960050" y="4557464"/>
            <a:ext cx="1211250" cy="188119"/>
          </a:xfrm>
          <a:prstGeom prst="hexagon">
            <a:avLst/>
          </a:prstGeom>
          <a:solidFill>
            <a:srgbClr val="53B9C6"/>
          </a:solidFill>
          <a:ln w="19050">
            <a:noFill/>
          </a:ln>
        </p:spPr>
        <p:txBody>
          <a:bodyPr wrap="square" lIns="0" tIns="0" rIns="0" bIns="0" rtlCol="0" anchor="ctr">
            <a:normAutofit lnSpcReduction="100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Lato"/>
                <a:ea typeface="+mn-ea"/>
                <a:cs typeface="+mn-cs"/>
              </a:rPr>
              <a:t>Simulation</a:t>
            </a:r>
          </a:p>
        </p:txBody>
      </p:sp>
      <p:sp>
        <p:nvSpPr>
          <p:cNvPr id="109" name="Rectangle 108">
            <a:extLst>
              <a:ext uri="{FF2B5EF4-FFF2-40B4-BE49-F238E27FC236}">
                <a16:creationId xmlns:a16="http://schemas.microsoft.com/office/drawing/2014/main" id="{22EF1087-762B-E74A-BE9E-DAB5E655DC04}"/>
              </a:ext>
            </a:extLst>
          </p:cNvPr>
          <p:cNvSpPr/>
          <p:nvPr/>
        </p:nvSpPr>
        <p:spPr>
          <a:xfrm>
            <a:off x="1198206" y="4456611"/>
            <a:ext cx="1786806" cy="246221"/>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Lato"/>
                <a:ea typeface="+mn-ea"/>
                <a:cs typeface="+mn-cs"/>
              </a:rPr>
              <a:t>Conf. Policy Enforcement </a:t>
            </a:r>
          </a:p>
        </p:txBody>
      </p:sp>
      <p:sp>
        <p:nvSpPr>
          <p:cNvPr id="128" name="TextBox 127">
            <a:extLst>
              <a:ext uri="{FF2B5EF4-FFF2-40B4-BE49-F238E27FC236}">
                <a16:creationId xmlns:a16="http://schemas.microsoft.com/office/drawing/2014/main" id="{EDCB49A2-31FC-F44D-AEDF-12827BFF4447}"/>
              </a:ext>
            </a:extLst>
          </p:cNvPr>
          <p:cNvSpPr txBox="1"/>
          <p:nvPr/>
        </p:nvSpPr>
        <p:spPr>
          <a:xfrm>
            <a:off x="5856634" y="4001461"/>
            <a:ext cx="1211250" cy="188119"/>
          </a:xfrm>
          <a:prstGeom prst="hexagon">
            <a:avLst/>
          </a:prstGeom>
          <a:solidFill>
            <a:srgbClr val="53B9C6"/>
          </a:solidFill>
          <a:ln w="19050">
            <a:noFill/>
          </a:ln>
        </p:spPr>
        <p:txBody>
          <a:bodyPr wrap="square" lIns="0" tIns="0" rIns="0" bIns="0" rtlCol="0" anchor="ctr">
            <a:normAutofit lnSpcReduction="100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Lato"/>
                <a:ea typeface="+mn-ea"/>
                <a:cs typeface="+mn-cs"/>
              </a:rPr>
              <a:t>BW  Calendaring</a:t>
            </a:r>
          </a:p>
        </p:txBody>
      </p:sp>
      <p:sp>
        <p:nvSpPr>
          <p:cNvPr id="135" name="TextBox 134">
            <a:extLst>
              <a:ext uri="{FF2B5EF4-FFF2-40B4-BE49-F238E27FC236}">
                <a16:creationId xmlns:a16="http://schemas.microsoft.com/office/drawing/2014/main" id="{FE2BEB7A-9054-3043-8757-BF35A57097A6}"/>
              </a:ext>
            </a:extLst>
          </p:cNvPr>
          <p:cNvSpPr txBox="1"/>
          <p:nvPr/>
        </p:nvSpPr>
        <p:spPr>
          <a:xfrm>
            <a:off x="7960050" y="4050738"/>
            <a:ext cx="1211250" cy="188119"/>
          </a:xfrm>
          <a:prstGeom prst="hexagon">
            <a:avLst/>
          </a:prstGeom>
          <a:solidFill>
            <a:srgbClr val="53B9C6"/>
          </a:solidFill>
          <a:ln w="19050">
            <a:noFill/>
          </a:ln>
        </p:spPr>
        <p:txBody>
          <a:bodyPr wrap="square" lIns="0" tIns="0" rIns="0" bIns="0" rtlCol="0" anchor="ctr">
            <a:normAutofit lnSpcReduction="100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Lato"/>
                <a:ea typeface="+mn-ea"/>
                <a:cs typeface="+mn-cs"/>
              </a:rPr>
              <a:t>Network Design</a:t>
            </a:r>
          </a:p>
        </p:txBody>
      </p:sp>
      <p:grpSp>
        <p:nvGrpSpPr>
          <p:cNvPr id="118" name="Group 117">
            <a:extLst>
              <a:ext uri="{FF2B5EF4-FFF2-40B4-BE49-F238E27FC236}">
                <a16:creationId xmlns:a16="http://schemas.microsoft.com/office/drawing/2014/main" id="{3BB24FD7-0894-C84A-BD2D-58A85F3DBED7}"/>
              </a:ext>
            </a:extLst>
          </p:cNvPr>
          <p:cNvGrpSpPr/>
          <p:nvPr/>
        </p:nvGrpSpPr>
        <p:grpSpPr>
          <a:xfrm>
            <a:off x="5644311" y="4236257"/>
            <a:ext cx="1635896" cy="1298915"/>
            <a:chOff x="13226797" y="5532406"/>
            <a:chExt cx="3271791" cy="2597829"/>
          </a:xfrm>
        </p:grpSpPr>
        <p:sp>
          <p:nvSpPr>
            <p:cNvPr id="136" name="TextBox 135">
              <a:extLst>
                <a:ext uri="{FF2B5EF4-FFF2-40B4-BE49-F238E27FC236}">
                  <a16:creationId xmlns:a16="http://schemas.microsoft.com/office/drawing/2014/main" id="{8C072693-9BF7-F44B-8758-18E3467CA362}"/>
                </a:ext>
              </a:extLst>
            </p:cNvPr>
            <p:cNvSpPr txBox="1"/>
            <p:nvPr/>
          </p:nvSpPr>
          <p:spPr>
            <a:xfrm>
              <a:off x="13226797" y="5532406"/>
              <a:ext cx="3271791" cy="2597829"/>
            </a:xfrm>
            <a:prstGeom prst="hexagon">
              <a:avLst/>
            </a:prstGeom>
            <a:solidFill>
              <a:srgbClr val="53B9C6"/>
            </a:solidFill>
            <a:ln w="19050">
              <a:noFill/>
            </a:ln>
          </p:spPr>
          <p:txBody>
            <a:bodyPr wrap="square" lIns="0" tIns="0" rIns="0" bIns="0" rtlCol="0" anchor="t">
              <a:norm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Lato"/>
                <a:ea typeface="+mn-ea"/>
                <a:cs typeface="+mn-cs"/>
              </a:endParaRPr>
            </a:p>
          </p:txBody>
        </p:sp>
        <p:sp>
          <p:nvSpPr>
            <p:cNvPr id="101" name="TextBox 100">
              <a:extLst>
                <a:ext uri="{FF2B5EF4-FFF2-40B4-BE49-F238E27FC236}">
                  <a16:creationId xmlns:a16="http://schemas.microsoft.com/office/drawing/2014/main" id="{4B9866B3-061C-494B-8984-B945ACF91CE7}"/>
                </a:ext>
              </a:extLst>
            </p:cNvPr>
            <p:cNvSpPr txBox="1"/>
            <p:nvPr/>
          </p:nvSpPr>
          <p:spPr>
            <a:xfrm>
              <a:off x="13971593" y="6335914"/>
              <a:ext cx="1800000" cy="376238"/>
            </a:xfrm>
            <a:prstGeom prst="hexagon">
              <a:avLst/>
            </a:prstGeom>
            <a:solidFill>
              <a:srgbClr val="058F9C"/>
            </a:solidFill>
            <a:ln w="19050">
              <a:noFill/>
            </a:ln>
          </p:spPr>
          <p:txBody>
            <a:bodyPr wrap="square" lIns="0" tIns="0" rIns="0" bIns="0" rtlCol="0" anchor="ctr">
              <a:normAutofit fontScale="925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Lato"/>
                  <a:ea typeface="+mn-ea"/>
                  <a:cs typeface="+mn-cs"/>
                </a:rPr>
                <a:t>Computation</a:t>
              </a:r>
            </a:p>
          </p:txBody>
        </p:sp>
        <p:sp>
          <p:nvSpPr>
            <p:cNvPr id="102" name="TextBox 101">
              <a:extLst>
                <a:ext uri="{FF2B5EF4-FFF2-40B4-BE49-F238E27FC236}">
                  <a16:creationId xmlns:a16="http://schemas.microsoft.com/office/drawing/2014/main" id="{0E9E0FC9-85BB-1B43-B150-806218915B57}"/>
                </a:ext>
              </a:extLst>
            </p:cNvPr>
            <p:cNvSpPr txBox="1"/>
            <p:nvPr/>
          </p:nvSpPr>
          <p:spPr>
            <a:xfrm>
              <a:off x="13971593" y="6780622"/>
              <a:ext cx="1800000" cy="376238"/>
            </a:xfrm>
            <a:prstGeom prst="hexagon">
              <a:avLst/>
            </a:prstGeom>
            <a:solidFill>
              <a:srgbClr val="058F9C"/>
            </a:solidFill>
            <a:ln w="19050">
              <a:noFill/>
            </a:ln>
          </p:spPr>
          <p:txBody>
            <a:bodyPr wrap="square" lIns="0" tIns="0" rIns="0" bIns="0" rtlCol="0" anchor="ctr">
              <a:normAutofit lnSpcReduction="100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Lato"/>
                  <a:ea typeface="+mn-ea"/>
                  <a:cs typeface="+mn-cs"/>
                </a:rPr>
                <a:t>Installation</a:t>
              </a:r>
            </a:p>
          </p:txBody>
        </p:sp>
        <p:sp>
          <p:nvSpPr>
            <p:cNvPr id="127" name="TextBox 126">
              <a:extLst>
                <a:ext uri="{FF2B5EF4-FFF2-40B4-BE49-F238E27FC236}">
                  <a16:creationId xmlns:a16="http://schemas.microsoft.com/office/drawing/2014/main" id="{47BC9D5A-7E73-2F40-A2A8-D450C63A6A65}"/>
                </a:ext>
              </a:extLst>
            </p:cNvPr>
            <p:cNvSpPr txBox="1"/>
            <p:nvPr/>
          </p:nvSpPr>
          <p:spPr>
            <a:xfrm>
              <a:off x="13971593" y="7225330"/>
              <a:ext cx="1800000" cy="376238"/>
            </a:xfrm>
            <a:prstGeom prst="hexagon">
              <a:avLst/>
            </a:prstGeom>
            <a:solidFill>
              <a:srgbClr val="058F9C"/>
            </a:solidFill>
            <a:ln w="19050">
              <a:noFill/>
            </a:ln>
          </p:spPr>
          <p:txBody>
            <a:bodyPr wrap="square" lIns="0" tIns="0" rIns="0" bIns="0" rtlCol="0" anchor="ctr">
              <a:normAutofit lnSpcReduction="100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Lato"/>
                  <a:ea typeface="+mn-ea"/>
                  <a:cs typeface="+mn-cs"/>
                </a:rPr>
                <a:t>Monitoring</a:t>
              </a:r>
            </a:p>
          </p:txBody>
        </p:sp>
        <p:sp>
          <p:nvSpPr>
            <p:cNvPr id="130" name="TextBox 129">
              <a:extLst>
                <a:ext uri="{FF2B5EF4-FFF2-40B4-BE49-F238E27FC236}">
                  <a16:creationId xmlns:a16="http://schemas.microsoft.com/office/drawing/2014/main" id="{CFAD6F1D-7ED3-3541-B339-9CFC0C5BC8CF}"/>
                </a:ext>
              </a:extLst>
            </p:cNvPr>
            <p:cNvSpPr txBox="1"/>
            <p:nvPr/>
          </p:nvSpPr>
          <p:spPr>
            <a:xfrm>
              <a:off x="13971593" y="7670039"/>
              <a:ext cx="1800000" cy="376238"/>
            </a:xfrm>
            <a:prstGeom prst="hexagon">
              <a:avLst/>
            </a:prstGeom>
            <a:solidFill>
              <a:srgbClr val="058F9C"/>
            </a:solidFill>
            <a:ln w="19050">
              <a:noFill/>
            </a:ln>
          </p:spPr>
          <p:txBody>
            <a:bodyPr wrap="square" lIns="0" tIns="0" rIns="0" bIns="0" rtlCol="0" anchor="ctr">
              <a:normAutofit fontScale="925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Lato"/>
                  <a:ea typeface="+mn-ea"/>
                  <a:cs typeface="+mn-cs"/>
                </a:rPr>
                <a:t>Optimization</a:t>
              </a:r>
            </a:p>
          </p:txBody>
        </p:sp>
        <p:sp>
          <p:nvSpPr>
            <p:cNvPr id="117" name="Rectangle 116">
              <a:extLst>
                <a:ext uri="{FF2B5EF4-FFF2-40B4-BE49-F238E27FC236}">
                  <a16:creationId xmlns:a16="http://schemas.microsoft.com/office/drawing/2014/main" id="{2231901B-9CCF-544B-8235-70282B9F186F}"/>
                </a:ext>
              </a:extLst>
            </p:cNvPr>
            <p:cNvSpPr/>
            <p:nvPr/>
          </p:nvSpPr>
          <p:spPr>
            <a:xfrm>
              <a:off x="13394161" y="5559214"/>
              <a:ext cx="2951999" cy="800220"/>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Lato"/>
                  <a:ea typeface="+mn-ea"/>
                  <a:cs typeface="+mn-cs"/>
                </a:rPr>
                <a:t>Closed Loop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Lato"/>
                  <a:ea typeface="+mn-ea"/>
                  <a:cs typeface="+mn-cs"/>
                </a:rPr>
                <a:t>Path  Management</a:t>
              </a:r>
            </a:p>
          </p:txBody>
        </p:sp>
      </p:grpSp>
      <p:sp>
        <p:nvSpPr>
          <p:cNvPr id="138" name="TextBox 137">
            <a:extLst>
              <a:ext uri="{FF2B5EF4-FFF2-40B4-BE49-F238E27FC236}">
                <a16:creationId xmlns:a16="http://schemas.microsoft.com/office/drawing/2014/main" id="{6AABBAB6-577A-3243-8DCB-CC50B546B9E9}"/>
              </a:ext>
            </a:extLst>
          </p:cNvPr>
          <p:cNvSpPr txBox="1"/>
          <p:nvPr/>
        </p:nvSpPr>
        <p:spPr>
          <a:xfrm>
            <a:off x="4289829" y="3678702"/>
            <a:ext cx="1080000" cy="180000"/>
          </a:xfrm>
          <a:prstGeom prst="hexagon">
            <a:avLst/>
          </a:prstGeom>
          <a:solidFill>
            <a:srgbClr val="53B9C6"/>
          </a:solidFill>
          <a:ln w="19050">
            <a:noFill/>
          </a:ln>
        </p:spPr>
        <p:txBody>
          <a:bodyPr wrap="square" lIns="0" tIns="0" rIns="0" bIns="0" rtlCol="0" anchor="ctr">
            <a:normAutofit lnSpcReduction="100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Lato"/>
                <a:ea typeface="+mn-ea"/>
                <a:cs typeface="+mn-cs"/>
              </a:rPr>
              <a:t>RCA</a:t>
            </a:r>
          </a:p>
        </p:txBody>
      </p:sp>
      <p:sp>
        <p:nvSpPr>
          <p:cNvPr id="94" name="TextBox 93">
            <a:extLst>
              <a:ext uri="{FF2B5EF4-FFF2-40B4-BE49-F238E27FC236}">
                <a16:creationId xmlns:a16="http://schemas.microsoft.com/office/drawing/2014/main" id="{8F71FFD9-130B-C049-85F4-EA9BAA10C2D4}"/>
              </a:ext>
            </a:extLst>
          </p:cNvPr>
          <p:cNvSpPr txBox="1"/>
          <p:nvPr/>
        </p:nvSpPr>
        <p:spPr>
          <a:xfrm>
            <a:off x="93232" y="1671867"/>
            <a:ext cx="2938632" cy="629998"/>
          </a:xfrm>
          <a:prstGeom prst="rect">
            <a:avLst/>
          </a:prstGeom>
          <a:noFill/>
        </p:spPr>
        <p:txBody>
          <a:bodyPr wrap="square" lIns="0" tIns="0" rIns="0" bIns="0" numCol="1" rtlCol="0">
            <a:normAutofit/>
          </a:bodyPr>
          <a:lstStyle/>
          <a:p>
            <a:pPr marL="0" marR="0" lvl="0" indent="0" algn="ctr" defTabSz="914377" rtl="0" eaLnBrk="1" fontAlgn="auto" latinLnBrk="0" hangingPunct="1">
              <a:lnSpc>
                <a:spcPct val="100000"/>
              </a:lnSpc>
              <a:spcBef>
                <a:spcPts val="1800"/>
              </a:spcBef>
              <a:spcAft>
                <a:spcPts val="0"/>
              </a:spcAft>
              <a:buClrTx/>
              <a:buSzTx/>
              <a:buFontTx/>
              <a:buNone/>
              <a:tabLst/>
              <a:defRPr/>
            </a:pPr>
            <a:r>
              <a:rPr kumimoji="0" lang="en-US" sz="1600" b="1" i="0" u="none" strike="noStrike" kern="1200" cap="none" spc="0" normalizeH="0" baseline="0" noProof="0">
                <a:ln>
                  <a:noFill/>
                </a:ln>
                <a:solidFill>
                  <a:srgbClr val="414141"/>
                </a:solidFill>
                <a:effectLst/>
                <a:uLnTx/>
                <a:uFillTx/>
                <a:latin typeface="Lato"/>
                <a:ea typeface="+mn-ea"/>
                <a:cs typeface="+mn-cs"/>
              </a:rPr>
              <a:t>Device Lifecycle Management Service Lifecycle Management</a:t>
            </a:r>
            <a:endParaRPr kumimoji="0" lang="en-US" sz="1600" b="0" i="0" u="none" strike="noStrike" kern="1200" cap="none" spc="0" normalizeH="0" baseline="0" noProof="0">
              <a:ln>
                <a:noFill/>
              </a:ln>
              <a:solidFill>
                <a:srgbClr val="414141"/>
              </a:solidFill>
              <a:effectLst/>
              <a:uLnTx/>
              <a:uFillTx/>
              <a:latin typeface="Lato"/>
              <a:ea typeface="+mn-ea"/>
              <a:cs typeface="+mn-cs"/>
            </a:endParaRPr>
          </a:p>
        </p:txBody>
      </p:sp>
      <p:sp>
        <p:nvSpPr>
          <p:cNvPr id="3" name="Rectangle 2">
            <a:extLst>
              <a:ext uri="{FF2B5EF4-FFF2-40B4-BE49-F238E27FC236}">
                <a16:creationId xmlns:a16="http://schemas.microsoft.com/office/drawing/2014/main" id="{D6F7961F-0BD2-4F49-931C-011ECF635491}"/>
              </a:ext>
            </a:extLst>
          </p:cNvPr>
          <p:cNvSpPr/>
          <p:nvPr/>
        </p:nvSpPr>
        <p:spPr>
          <a:xfrm>
            <a:off x="3245361" y="1671867"/>
            <a:ext cx="2802870" cy="584775"/>
          </a:xfrm>
          <a:prstGeom prst="rect">
            <a:avLst/>
          </a:prstGeom>
        </p:spPr>
        <p:txBody>
          <a:bodyPr wrap="square">
            <a:spAutoFit/>
          </a:bodyPr>
          <a:lstStyle/>
          <a:p>
            <a:pPr marL="0" marR="0" lvl="0" indent="0" algn="ctr" defTabSz="914377" rtl="0" eaLnBrk="1" fontAlgn="auto" latinLnBrk="0" hangingPunct="1">
              <a:lnSpc>
                <a:spcPct val="100000"/>
              </a:lnSpc>
              <a:spcBef>
                <a:spcPts val="1800"/>
              </a:spcBef>
              <a:spcAft>
                <a:spcPts val="0"/>
              </a:spcAft>
              <a:buClrTx/>
              <a:buSzTx/>
              <a:buFontTx/>
              <a:buNone/>
              <a:tabLst/>
              <a:defRPr/>
            </a:pPr>
            <a:r>
              <a:rPr kumimoji="0" lang="en-US" sz="1600" b="1" i="0" u="none" strike="noStrike" kern="1200" cap="none" spc="0" normalizeH="0" baseline="0" noProof="0">
                <a:ln>
                  <a:noFill/>
                </a:ln>
                <a:solidFill>
                  <a:srgbClr val="414141"/>
                </a:solidFill>
                <a:effectLst/>
                <a:uLnTx/>
                <a:uFillTx/>
                <a:latin typeface="Lato"/>
                <a:ea typeface="+mn-ea"/>
                <a:cs typeface="+mn-cs"/>
              </a:rPr>
              <a:t>Service, Network, Device Health</a:t>
            </a:r>
          </a:p>
        </p:txBody>
      </p:sp>
      <p:sp>
        <p:nvSpPr>
          <p:cNvPr id="6" name="Rectangle 5">
            <a:extLst>
              <a:ext uri="{FF2B5EF4-FFF2-40B4-BE49-F238E27FC236}">
                <a16:creationId xmlns:a16="http://schemas.microsoft.com/office/drawing/2014/main" id="{1A5EC0CE-70E5-804F-A52E-FD2A89599599}"/>
              </a:ext>
            </a:extLst>
          </p:cNvPr>
          <p:cNvSpPr/>
          <p:nvPr/>
        </p:nvSpPr>
        <p:spPr>
          <a:xfrm>
            <a:off x="6582402" y="1671867"/>
            <a:ext cx="2799073" cy="584775"/>
          </a:xfrm>
          <a:prstGeom prst="rect">
            <a:avLst/>
          </a:prstGeom>
        </p:spPr>
        <p:txBody>
          <a:bodyPr wrap="square">
            <a:spAutoFit/>
          </a:bodyPr>
          <a:lstStyle/>
          <a:p>
            <a:pPr marL="0" marR="0" lvl="0" indent="0" algn="ctr" defTabSz="914377" rtl="0" eaLnBrk="1" fontAlgn="auto" latinLnBrk="0" hangingPunct="1">
              <a:lnSpc>
                <a:spcPct val="100000"/>
              </a:lnSpc>
              <a:spcBef>
                <a:spcPts val="1800"/>
              </a:spcBef>
              <a:spcAft>
                <a:spcPts val="0"/>
              </a:spcAft>
              <a:buClrTx/>
              <a:buSzTx/>
              <a:buFontTx/>
              <a:buNone/>
              <a:tabLst/>
              <a:defRPr/>
            </a:pPr>
            <a:r>
              <a:rPr kumimoji="0" lang="en-US" sz="1600" b="1" i="0" u="none" strike="noStrike" kern="1200" cap="none" spc="0" normalizeH="0" baseline="0" noProof="0">
                <a:ln>
                  <a:noFill/>
                </a:ln>
                <a:solidFill>
                  <a:srgbClr val="414141"/>
                </a:solidFill>
                <a:effectLst/>
                <a:uLnTx/>
                <a:uFillTx/>
                <a:latin typeface="Lato"/>
                <a:ea typeface="+mn-ea"/>
                <a:cs typeface="+mn-cs"/>
              </a:rPr>
              <a:t>IP Transport Planning &amp; Management</a:t>
            </a:r>
          </a:p>
        </p:txBody>
      </p:sp>
      <p:sp>
        <p:nvSpPr>
          <p:cNvPr id="152" name="Rounded Rectangle 23">
            <a:extLst>
              <a:ext uri="{FF2B5EF4-FFF2-40B4-BE49-F238E27FC236}">
                <a16:creationId xmlns:a16="http://schemas.microsoft.com/office/drawing/2014/main" id="{4155FDD0-8EBB-314C-9A33-B5FF2C1A2498}"/>
              </a:ext>
            </a:extLst>
          </p:cNvPr>
          <p:cNvSpPr/>
          <p:nvPr/>
        </p:nvSpPr>
        <p:spPr>
          <a:xfrm>
            <a:off x="9687646" y="2377942"/>
            <a:ext cx="2387725" cy="4148564"/>
          </a:xfrm>
          <a:prstGeom prst="rect">
            <a:avLst/>
          </a:prstGeom>
          <a:solidFill>
            <a:srgbClr val="048390"/>
          </a:solidFill>
          <a:ln>
            <a:noFill/>
          </a:ln>
          <a:effectLst>
            <a:outerShdw blurRad="50800" dist="38100" dir="2700000" algn="tl" rotWithShape="0">
              <a:schemeClr val="accent3">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Lato"/>
              <a:ea typeface="+mn-ea"/>
              <a:cs typeface="+mn-cs"/>
            </a:endParaRPr>
          </a:p>
        </p:txBody>
      </p:sp>
      <p:sp>
        <p:nvSpPr>
          <p:cNvPr id="167" name="Rectangle 166">
            <a:extLst>
              <a:ext uri="{FF2B5EF4-FFF2-40B4-BE49-F238E27FC236}">
                <a16:creationId xmlns:a16="http://schemas.microsoft.com/office/drawing/2014/main" id="{3DBCCE05-857A-9549-83FC-3934E1026CC8}"/>
              </a:ext>
            </a:extLst>
          </p:cNvPr>
          <p:cNvSpPr/>
          <p:nvPr/>
        </p:nvSpPr>
        <p:spPr>
          <a:xfrm>
            <a:off x="9651123" y="1667948"/>
            <a:ext cx="2447645" cy="584775"/>
          </a:xfrm>
          <a:prstGeom prst="rect">
            <a:avLst/>
          </a:prstGeom>
        </p:spPr>
        <p:txBody>
          <a:bodyPr wrap="square">
            <a:spAutoFit/>
          </a:bodyPr>
          <a:lstStyle/>
          <a:p>
            <a:pPr marL="0" marR="0" lvl="0" indent="0" algn="ctr" defTabSz="914377" rtl="0" eaLnBrk="1" fontAlgn="auto" latinLnBrk="0" hangingPunct="1">
              <a:lnSpc>
                <a:spcPct val="100000"/>
              </a:lnSpc>
              <a:spcBef>
                <a:spcPts val="1800"/>
              </a:spcBef>
              <a:spcAft>
                <a:spcPts val="0"/>
              </a:spcAft>
              <a:buClrTx/>
              <a:buSzTx/>
              <a:buFontTx/>
              <a:buNone/>
              <a:tabLst/>
              <a:defRPr/>
            </a:pPr>
            <a:r>
              <a:rPr kumimoji="0" lang="en-US" sz="1600" b="1" i="0" u="none" strike="noStrike" kern="1200" cap="none" spc="0" normalizeH="0" baseline="0" noProof="0">
                <a:ln>
                  <a:noFill/>
                </a:ln>
                <a:solidFill>
                  <a:srgbClr val="414141"/>
                </a:solidFill>
                <a:effectLst/>
                <a:uLnTx/>
                <a:uFillTx/>
                <a:latin typeface="Lato"/>
                <a:ea typeface="+mn-ea"/>
                <a:cs typeface="+mn-cs"/>
              </a:rPr>
              <a:t>Active Assurance</a:t>
            </a:r>
            <a:br>
              <a:rPr kumimoji="0" lang="en-US" sz="1600" b="1" i="0" u="none" strike="noStrike" kern="1200" cap="none" spc="0" normalizeH="0" baseline="0" noProof="0">
                <a:ln>
                  <a:noFill/>
                </a:ln>
                <a:solidFill>
                  <a:srgbClr val="414141"/>
                </a:solidFill>
                <a:effectLst/>
                <a:uLnTx/>
                <a:uFillTx/>
                <a:latin typeface="Lato"/>
                <a:ea typeface="+mn-ea"/>
                <a:cs typeface="+mn-cs"/>
              </a:rPr>
            </a:br>
            <a:r>
              <a:rPr kumimoji="0" lang="en-US" sz="1600" b="1" i="0" u="none" strike="noStrike" kern="1200" cap="none" spc="0" normalizeH="0" baseline="0" noProof="0">
                <a:ln>
                  <a:noFill/>
                </a:ln>
                <a:solidFill>
                  <a:srgbClr val="414141"/>
                </a:solidFill>
                <a:effectLst/>
                <a:uLnTx/>
                <a:uFillTx/>
                <a:latin typeface="Lato"/>
                <a:ea typeface="+mn-ea"/>
                <a:cs typeface="+mn-cs"/>
              </a:rPr>
              <a:t>through synthetic traffic</a:t>
            </a:r>
          </a:p>
        </p:txBody>
      </p:sp>
      <p:sp>
        <p:nvSpPr>
          <p:cNvPr id="168" name="Rectangle 167">
            <a:extLst>
              <a:ext uri="{FF2B5EF4-FFF2-40B4-BE49-F238E27FC236}">
                <a16:creationId xmlns:a16="http://schemas.microsoft.com/office/drawing/2014/main" id="{AB9217B1-6A06-E847-80C9-E2C5FEC37B3E}"/>
              </a:ext>
            </a:extLst>
          </p:cNvPr>
          <p:cNvSpPr/>
          <p:nvPr/>
        </p:nvSpPr>
        <p:spPr>
          <a:xfrm>
            <a:off x="10388424" y="1399016"/>
            <a:ext cx="933269" cy="230832"/>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0097A5">
                    <a:lumMod val="50000"/>
                  </a:srgbClr>
                </a:solidFill>
                <a:effectLst/>
                <a:uLnTx/>
                <a:uFillTx/>
                <a:latin typeface="Lato"/>
                <a:ea typeface="+mn-ea"/>
                <a:cs typeface="+mn-cs"/>
              </a:rPr>
              <a:t>SAAS/On-Prem</a:t>
            </a:r>
          </a:p>
        </p:txBody>
      </p:sp>
      <p:sp>
        <p:nvSpPr>
          <p:cNvPr id="169" name="Rectangle 168">
            <a:extLst>
              <a:ext uri="{FF2B5EF4-FFF2-40B4-BE49-F238E27FC236}">
                <a16:creationId xmlns:a16="http://schemas.microsoft.com/office/drawing/2014/main" id="{9985BB4C-0CC2-064D-9393-339D40FC92E0}"/>
              </a:ext>
            </a:extLst>
          </p:cNvPr>
          <p:cNvSpPr/>
          <p:nvPr/>
        </p:nvSpPr>
        <p:spPr>
          <a:xfrm>
            <a:off x="4411208" y="1399016"/>
            <a:ext cx="622286" cy="230832"/>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0097A5">
                    <a:lumMod val="50000"/>
                  </a:srgbClr>
                </a:solidFill>
                <a:effectLst/>
                <a:uLnTx/>
                <a:uFillTx/>
                <a:latin typeface="Lato"/>
                <a:ea typeface="+mn-ea"/>
                <a:cs typeface="+mn-cs"/>
              </a:rPr>
              <a:t>On-Prem</a:t>
            </a:r>
          </a:p>
        </p:txBody>
      </p:sp>
      <p:cxnSp>
        <p:nvCxnSpPr>
          <p:cNvPr id="170" name="Straight Connector 169">
            <a:extLst>
              <a:ext uri="{FF2B5EF4-FFF2-40B4-BE49-F238E27FC236}">
                <a16:creationId xmlns:a16="http://schemas.microsoft.com/office/drawing/2014/main" id="{A8077C44-155B-184B-B70B-83288B551803}"/>
              </a:ext>
            </a:extLst>
          </p:cNvPr>
          <p:cNvCxnSpPr>
            <a:cxnSpLocks/>
          </p:cNvCxnSpPr>
          <p:nvPr/>
        </p:nvCxnSpPr>
        <p:spPr>
          <a:xfrm>
            <a:off x="221027" y="1624482"/>
            <a:ext cx="9426464" cy="0"/>
          </a:xfrm>
          <a:prstGeom prst="line">
            <a:avLst/>
          </a:prstGeom>
          <a:ln w="15875" cmpd="dbl">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5A4F572B-A0A8-C74F-BC38-38D6D99AB62F}"/>
              </a:ext>
            </a:extLst>
          </p:cNvPr>
          <p:cNvCxnSpPr>
            <a:cxnSpLocks/>
          </p:cNvCxnSpPr>
          <p:nvPr/>
        </p:nvCxnSpPr>
        <p:spPr>
          <a:xfrm>
            <a:off x="9687646" y="1624482"/>
            <a:ext cx="2387725" cy="0"/>
          </a:xfrm>
          <a:prstGeom prst="line">
            <a:avLst/>
          </a:prstGeom>
          <a:ln w="15875" cmpd="dbl"/>
        </p:spPr>
        <p:style>
          <a:lnRef idx="1">
            <a:schemeClr val="accent1"/>
          </a:lnRef>
          <a:fillRef idx="0">
            <a:schemeClr val="accent1"/>
          </a:fillRef>
          <a:effectRef idx="0">
            <a:schemeClr val="accent1"/>
          </a:effectRef>
          <a:fontRef idx="minor">
            <a:schemeClr val="tx1"/>
          </a:fontRef>
        </p:style>
      </p:cxnSp>
      <p:sp>
        <p:nvSpPr>
          <p:cNvPr id="173" name="TextBox 172">
            <a:extLst>
              <a:ext uri="{FF2B5EF4-FFF2-40B4-BE49-F238E27FC236}">
                <a16:creationId xmlns:a16="http://schemas.microsoft.com/office/drawing/2014/main" id="{36D2227D-FD71-A54F-AF4E-811DA413BCBD}"/>
              </a:ext>
            </a:extLst>
          </p:cNvPr>
          <p:cNvSpPr txBox="1"/>
          <p:nvPr/>
        </p:nvSpPr>
        <p:spPr>
          <a:xfrm>
            <a:off x="10076848" y="5350388"/>
            <a:ext cx="1574799" cy="887562"/>
          </a:xfrm>
          <a:prstGeom prst="hexagon">
            <a:avLst/>
          </a:prstGeom>
          <a:solidFill>
            <a:srgbClr val="53B9C6"/>
          </a:solidFill>
          <a:ln w="19050">
            <a:noFill/>
          </a:ln>
        </p:spPr>
        <p:txBody>
          <a:bodyPr wrap="square" lIns="0" tIns="0" rIns="0" bIns="0" rtlCol="0" anchor="ctr">
            <a:norm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Lato"/>
              <a:ea typeface="+mn-ea"/>
              <a:cs typeface="+mn-cs"/>
            </a:endParaRPr>
          </a:p>
        </p:txBody>
      </p:sp>
      <p:sp>
        <p:nvSpPr>
          <p:cNvPr id="175" name="TextBox 174">
            <a:extLst>
              <a:ext uri="{FF2B5EF4-FFF2-40B4-BE49-F238E27FC236}">
                <a16:creationId xmlns:a16="http://schemas.microsoft.com/office/drawing/2014/main" id="{B73E9429-4282-EE4E-B03C-CF7A946F6536}"/>
              </a:ext>
            </a:extLst>
          </p:cNvPr>
          <p:cNvSpPr txBox="1"/>
          <p:nvPr/>
        </p:nvSpPr>
        <p:spPr>
          <a:xfrm>
            <a:off x="9998135" y="4540008"/>
            <a:ext cx="1920104" cy="184513"/>
          </a:xfrm>
          <a:prstGeom prst="hexagon">
            <a:avLst/>
          </a:prstGeom>
          <a:solidFill>
            <a:srgbClr val="53B9C6"/>
          </a:solidFill>
          <a:ln w="19050">
            <a:noFill/>
          </a:ln>
        </p:spPr>
        <p:txBody>
          <a:bodyPr wrap="none" lIns="0" tIns="0" rIns="0" bIns="0" rtlCol="0" anchor="ctr">
            <a:noAutofit/>
          </a:bodyPr>
          <a:lstStyle/>
          <a:p>
            <a:pPr marL="4763"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Lato"/>
                <a:ea typeface="+mn-ea"/>
                <a:cs typeface="+mn-cs"/>
              </a:rPr>
              <a:t>Continuous  SLA/O Monitoring</a:t>
            </a:r>
          </a:p>
        </p:txBody>
      </p:sp>
      <p:sp>
        <p:nvSpPr>
          <p:cNvPr id="176" name="Rectangle 175">
            <a:extLst>
              <a:ext uri="{FF2B5EF4-FFF2-40B4-BE49-F238E27FC236}">
                <a16:creationId xmlns:a16="http://schemas.microsoft.com/office/drawing/2014/main" id="{393CD4CA-C15E-6C47-93F5-68E14E7FF19E}"/>
              </a:ext>
            </a:extLst>
          </p:cNvPr>
          <p:cNvSpPr/>
          <p:nvPr/>
        </p:nvSpPr>
        <p:spPr>
          <a:xfrm>
            <a:off x="10332774" y="5316290"/>
            <a:ext cx="1020490" cy="246221"/>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Lato"/>
                <a:ea typeface="+mn-ea"/>
                <a:cs typeface="+mn-cs"/>
              </a:rPr>
              <a:t>T</a:t>
            </a:r>
            <a:r>
              <a:rPr kumimoji="0" lang="en-US" sz="1000" b="0" i="0" u="none" strike="noStrike" kern="1200" cap="none" spc="0" normalizeH="0" baseline="0" noProof="0" err="1">
                <a:ln>
                  <a:noFill/>
                </a:ln>
                <a:solidFill>
                  <a:srgbClr val="FFFFFF"/>
                </a:solidFill>
                <a:effectLst/>
                <a:uLnTx/>
                <a:uFillTx/>
                <a:latin typeface="Lato"/>
                <a:ea typeface="+mn-ea"/>
                <a:cs typeface="+mn-cs"/>
              </a:rPr>
              <a:t>est</a:t>
            </a:r>
            <a:r>
              <a:rPr kumimoji="0" lang="en-US" sz="1000" b="0" i="0" u="none" strike="noStrike" kern="1200" cap="none" spc="0" normalizeH="0" baseline="0" noProof="0">
                <a:ln>
                  <a:noFill/>
                </a:ln>
                <a:solidFill>
                  <a:srgbClr val="FFFFFF"/>
                </a:solidFill>
                <a:effectLst/>
                <a:uLnTx/>
                <a:uFillTx/>
                <a:latin typeface="Lato"/>
                <a:ea typeface="+mn-ea"/>
                <a:cs typeface="+mn-cs"/>
              </a:rPr>
              <a:t> Agents</a:t>
            </a:r>
          </a:p>
        </p:txBody>
      </p:sp>
      <p:sp>
        <p:nvSpPr>
          <p:cNvPr id="134" name="Rounded Rectangle 37">
            <a:extLst>
              <a:ext uri="{FF2B5EF4-FFF2-40B4-BE49-F238E27FC236}">
                <a16:creationId xmlns:a16="http://schemas.microsoft.com/office/drawing/2014/main" id="{AF4FB365-B9DB-3240-ABC5-9357802D48B4}"/>
              </a:ext>
            </a:extLst>
          </p:cNvPr>
          <p:cNvSpPr/>
          <p:nvPr/>
        </p:nvSpPr>
        <p:spPr>
          <a:xfrm>
            <a:off x="9981507" y="2498506"/>
            <a:ext cx="1800000" cy="684000"/>
          </a:xfrm>
          <a:prstGeom prst="rect">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Lato"/>
                <a:ea typeface="+mn-ea"/>
                <a:cs typeface="+mn-cs"/>
              </a:rPr>
              <a:t>Paragon Active Assurance</a:t>
            </a:r>
            <a:endParaRPr kumimoji="0" lang="en-US" sz="600" b="0" i="0" u="none" strike="noStrike" kern="1200" cap="none" spc="0" normalizeH="0" baseline="0" noProof="0">
              <a:ln>
                <a:noFill/>
              </a:ln>
              <a:solidFill>
                <a:srgbClr val="FFFFFF"/>
              </a:solidFill>
              <a:effectLst/>
              <a:uLnTx/>
              <a:uFillTx/>
              <a:latin typeface="Lato"/>
              <a:ea typeface="+mn-ea"/>
              <a:cs typeface="+mn-cs"/>
            </a:endParaRPr>
          </a:p>
        </p:txBody>
      </p:sp>
      <p:pic>
        <p:nvPicPr>
          <p:cNvPr id="154" name="Graphic 153">
            <a:extLst>
              <a:ext uri="{FF2B5EF4-FFF2-40B4-BE49-F238E27FC236}">
                <a16:creationId xmlns:a16="http://schemas.microsoft.com/office/drawing/2014/main" id="{D2C71834-7F2D-6145-ADF9-B63EF08389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31545" y="2843575"/>
            <a:ext cx="480000" cy="432000"/>
          </a:xfrm>
          <a:prstGeom prst="rect">
            <a:avLst/>
          </a:prstGeom>
        </p:spPr>
      </p:pic>
      <p:pic>
        <p:nvPicPr>
          <p:cNvPr id="155" name="Graphic 154">
            <a:extLst>
              <a:ext uri="{FF2B5EF4-FFF2-40B4-BE49-F238E27FC236}">
                <a16:creationId xmlns:a16="http://schemas.microsoft.com/office/drawing/2014/main" id="{BA87575F-471B-4B47-ACCF-BFEA2D145E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12151" y="2832001"/>
            <a:ext cx="480001" cy="432000"/>
          </a:xfrm>
          <a:prstGeom prst="rect">
            <a:avLst/>
          </a:prstGeom>
        </p:spPr>
      </p:pic>
      <p:pic>
        <p:nvPicPr>
          <p:cNvPr id="156" name="Graphic 155">
            <a:extLst>
              <a:ext uri="{FF2B5EF4-FFF2-40B4-BE49-F238E27FC236}">
                <a16:creationId xmlns:a16="http://schemas.microsoft.com/office/drawing/2014/main" id="{48E22966-8FBE-014E-8471-A9778408CA9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14227" y="2843575"/>
            <a:ext cx="480001" cy="432000"/>
          </a:xfrm>
          <a:prstGeom prst="rect">
            <a:avLst/>
          </a:prstGeom>
        </p:spPr>
      </p:pic>
      <p:pic>
        <p:nvPicPr>
          <p:cNvPr id="157" name="Graphic 156">
            <a:extLst>
              <a:ext uri="{FF2B5EF4-FFF2-40B4-BE49-F238E27FC236}">
                <a16:creationId xmlns:a16="http://schemas.microsoft.com/office/drawing/2014/main" id="{77141A7D-5B9E-BF49-9A53-699099EB52C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41506" y="2522598"/>
            <a:ext cx="480001" cy="432000"/>
          </a:xfrm>
          <a:prstGeom prst="rect">
            <a:avLst/>
          </a:prstGeom>
        </p:spPr>
      </p:pic>
      <p:sp>
        <p:nvSpPr>
          <p:cNvPr id="328" name="TextBox 327">
            <a:extLst>
              <a:ext uri="{FF2B5EF4-FFF2-40B4-BE49-F238E27FC236}">
                <a16:creationId xmlns:a16="http://schemas.microsoft.com/office/drawing/2014/main" id="{9D5CA5C6-15FE-D540-9AD7-45186B7DF7F2}"/>
              </a:ext>
            </a:extLst>
          </p:cNvPr>
          <p:cNvSpPr txBox="1"/>
          <p:nvPr/>
        </p:nvSpPr>
        <p:spPr>
          <a:xfrm>
            <a:off x="7734587" y="5956014"/>
            <a:ext cx="1179611" cy="199759"/>
          </a:xfrm>
          <a:prstGeom prst="hexagon">
            <a:avLst/>
          </a:prstGeom>
          <a:solidFill>
            <a:srgbClr val="53B9C6"/>
          </a:solidFill>
          <a:ln w="19050">
            <a:noFill/>
          </a:ln>
        </p:spPr>
        <p:txBody>
          <a:bodyPr wrap="square" lIns="0" tIns="0" rIns="0" bIns="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Lato"/>
                <a:ea typeface="+mn-ea"/>
                <a:cs typeface="+mn-cs"/>
              </a:rPr>
              <a:t>Inventory</a:t>
            </a:r>
          </a:p>
        </p:txBody>
      </p:sp>
      <p:sp>
        <p:nvSpPr>
          <p:cNvPr id="329" name="TextBox 328">
            <a:extLst>
              <a:ext uri="{FF2B5EF4-FFF2-40B4-BE49-F238E27FC236}">
                <a16:creationId xmlns:a16="http://schemas.microsoft.com/office/drawing/2014/main" id="{988C3FFE-6308-6149-BADD-F5D1DBB01E91}"/>
              </a:ext>
            </a:extLst>
          </p:cNvPr>
          <p:cNvSpPr txBox="1"/>
          <p:nvPr/>
        </p:nvSpPr>
        <p:spPr>
          <a:xfrm>
            <a:off x="7734587" y="6169765"/>
            <a:ext cx="1179611" cy="199759"/>
          </a:xfrm>
          <a:prstGeom prst="hexagon">
            <a:avLst/>
          </a:prstGeom>
          <a:solidFill>
            <a:srgbClr val="53B9C6"/>
          </a:solidFill>
          <a:ln w="19050">
            <a:noFill/>
          </a:ln>
        </p:spPr>
        <p:txBody>
          <a:bodyPr wrap="square" lIns="0" tIns="0" rIns="0" bIns="0" rtlCol="0" anchor="ctr">
            <a:normAutofit fontScale="925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Lato"/>
                <a:ea typeface="+mn-ea"/>
                <a:cs typeface="+mn-cs"/>
              </a:rPr>
              <a:t>Device Discovery</a:t>
            </a:r>
          </a:p>
        </p:txBody>
      </p:sp>
      <p:sp>
        <p:nvSpPr>
          <p:cNvPr id="334" name="TextBox 333">
            <a:extLst>
              <a:ext uri="{FF2B5EF4-FFF2-40B4-BE49-F238E27FC236}">
                <a16:creationId xmlns:a16="http://schemas.microsoft.com/office/drawing/2014/main" id="{9B6A6D09-7BB8-4C4D-92D3-F7E434369780}"/>
              </a:ext>
            </a:extLst>
          </p:cNvPr>
          <p:cNvSpPr txBox="1"/>
          <p:nvPr/>
        </p:nvSpPr>
        <p:spPr>
          <a:xfrm>
            <a:off x="3421782" y="4234133"/>
            <a:ext cx="1635896" cy="1298915"/>
          </a:xfrm>
          <a:prstGeom prst="hexagon">
            <a:avLst/>
          </a:prstGeom>
          <a:solidFill>
            <a:srgbClr val="53B9C6"/>
          </a:solidFill>
          <a:ln w="19050">
            <a:noFill/>
          </a:ln>
        </p:spPr>
        <p:txBody>
          <a:bodyPr wrap="square" lIns="0" tIns="0" rIns="0" bIns="0" rtlCol="0" anchor="t">
            <a:norm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Lato"/>
              <a:ea typeface="+mn-ea"/>
              <a:cs typeface="+mn-cs"/>
            </a:endParaRPr>
          </a:p>
        </p:txBody>
      </p:sp>
      <p:sp>
        <p:nvSpPr>
          <p:cNvPr id="335" name="Rectangle 334">
            <a:extLst>
              <a:ext uri="{FF2B5EF4-FFF2-40B4-BE49-F238E27FC236}">
                <a16:creationId xmlns:a16="http://schemas.microsoft.com/office/drawing/2014/main" id="{9D60E8C4-2ADA-F649-9191-92E152C196F0}"/>
              </a:ext>
            </a:extLst>
          </p:cNvPr>
          <p:cNvSpPr/>
          <p:nvPr/>
        </p:nvSpPr>
        <p:spPr>
          <a:xfrm>
            <a:off x="3587148" y="4406551"/>
            <a:ext cx="1305165" cy="246221"/>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Lato"/>
                <a:ea typeface="+mn-ea"/>
                <a:cs typeface="+mn-cs"/>
              </a:rPr>
              <a:t>Playbook Catalogue</a:t>
            </a:r>
          </a:p>
        </p:txBody>
      </p:sp>
      <p:sp>
        <p:nvSpPr>
          <p:cNvPr id="336" name="TextBox 335">
            <a:extLst>
              <a:ext uri="{FF2B5EF4-FFF2-40B4-BE49-F238E27FC236}">
                <a16:creationId xmlns:a16="http://schemas.microsoft.com/office/drawing/2014/main" id="{CCEF284F-8ADF-5A4B-9981-19D4AB734271}"/>
              </a:ext>
            </a:extLst>
          </p:cNvPr>
          <p:cNvSpPr txBox="1"/>
          <p:nvPr/>
        </p:nvSpPr>
        <p:spPr>
          <a:xfrm>
            <a:off x="3772425" y="4651001"/>
            <a:ext cx="934611" cy="188119"/>
          </a:xfrm>
          <a:prstGeom prst="hexagon">
            <a:avLst/>
          </a:prstGeom>
          <a:solidFill>
            <a:srgbClr val="058F9C"/>
          </a:solidFill>
          <a:ln w="19050">
            <a:noFill/>
          </a:ln>
        </p:spPr>
        <p:txBody>
          <a:bodyPr wrap="square" lIns="0" tIns="0" rIns="0" bIns="0" rtlCol="0" anchor="ctr">
            <a:normAutofit lnSpcReduction="100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Lato"/>
                <a:ea typeface="+mn-ea"/>
                <a:cs typeface="+mn-cs"/>
              </a:rPr>
              <a:t>Service</a:t>
            </a:r>
          </a:p>
        </p:txBody>
      </p:sp>
      <p:sp>
        <p:nvSpPr>
          <p:cNvPr id="337" name="TextBox 336">
            <a:extLst>
              <a:ext uri="{FF2B5EF4-FFF2-40B4-BE49-F238E27FC236}">
                <a16:creationId xmlns:a16="http://schemas.microsoft.com/office/drawing/2014/main" id="{C4264EC0-BEF7-8047-ACB0-041CB469F716}"/>
              </a:ext>
            </a:extLst>
          </p:cNvPr>
          <p:cNvSpPr txBox="1"/>
          <p:nvPr/>
        </p:nvSpPr>
        <p:spPr>
          <a:xfrm>
            <a:off x="3771730" y="4951141"/>
            <a:ext cx="936000" cy="188119"/>
          </a:xfrm>
          <a:prstGeom prst="hexagon">
            <a:avLst/>
          </a:prstGeom>
          <a:solidFill>
            <a:srgbClr val="058F9C"/>
          </a:solidFill>
          <a:ln w="19050">
            <a:noFill/>
          </a:ln>
        </p:spPr>
        <p:txBody>
          <a:bodyPr wrap="square" lIns="0" tIns="0" rIns="0" bIns="0" rtlCol="0" anchor="ctr">
            <a:normAutofit lnSpcReduction="100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Lato"/>
                <a:ea typeface="+mn-ea"/>
                <a:cs typeface="+mn-cs"/>
              </a:rPr>
              <a:t>Network</a:t>
            </a:r>
          </a:p>
        </p:txBody>
      </p:sp>
      <p:sp>
        <p:nvSpPr>
          <p:cNvPr id="338" name="TextBox 337">
            <a:extLst>
              <a:ext uri="{FF2B5EF4-FFF2-40B4-BE49-F238E27FC236}">
                <a16:creationId xmlns:a16="http://schemas.microsoft.com/office/drawing/2014/main" id="{000E2FBE-A3C9-6348-B6EB-A6D7DACA78A2}"/>
              </a:ext>
            </a:extLst>
          </p:cNvPr>
          <p:cNvSpPr txBox="1"/>
          <p:nvPr/>
        </p:nvSpPr>
        <p:spPr>
          <a:xfrm>
            <a:off x="3771730" y="5251282"/>
            <a:ext cx="936000" cy="188119"/>
          </a:xfrm>
          <a:prstGeom prst="hexagon">
            <a:avLst/>
          </a:prstGeom>
          <a:solidFill>
            <a:srgbClr val="058F9C"/>
          </a:solidFill>
          <a:ln w="19050">
            <a:noFill/>
          </a:ln>
        </p:spPr>
        <p:txBody>
          <a:bodyPr wrap="square" lIns="0" tIns="0" rIns="0" bIns="0" rtlCol="0" anchor="ctr">
            <a:normAutofit lnSpcReduction="100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Lato"/>
                <a:ea typeface="+mn-ea"/>
                <a:cs typeface="+mn-cs"/>
              </a:rPr>
              <a:t>Device</a:t>
            </a:r>
          </a:p>
        </p:txBody>
      </p:sp>
      <p:cxnSp>
        <p:nvCxnSpPr>
          <p:cNvPr id="28" name="Straight Connector 27">
            <a:extLst>
              <a:ext uri="{FF2B5EF4-FFF2-40B4-BE49-F238E27FC236}">
                <a16:creationId xmlns:a16="http://schemas.microsoft.com/office/drawing/2014/main" id="{DA265A65-B708-9B48-A8A0-1E882903E721}"/>
              </a:ext>
            </a:extLst>
          </p:cNvPr>
          <p:cNvCxnSpPr>
            <a:endCxn id="95" idx="3"/>
          </p:cNvCxnSpPr>
          <p:nvPr/>
        </p:nvCxnSpPr>
        <p:spPr>
          <a:xfrm>
            <a:off x="7079613" y="5684810"/>
            <a:ext cx="871201" cy="1"/>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40" name="TextBox 339">
            <a:extLst>
              <a:ext uri="{FF2B5EF4-FFF2-40B4-BE49-F238E27FC236}">
                <a16:creationId xmlns:a16="http://schemas.microsoft.com/office/drawing/2014/main" id="{0C45607D-E32F-9D44-9F39-D7D47EAC0B9D}"/>
              </a:ext>
            </a:extLst>
          </p:cNvPr>
          <p:cNvSpPr txBox="1"/>
          <p:nvPr/>
        </p:nvSpPr>
        <p:spPr>
          <a:xfrm>
            <a:off x="3894881" y="2494651"/>
            <a:ext cx="4872942" cy="188119"/>
          </a:xfrm>
          <a:prstGeom prst="hexagon">
            <a:avLst/>
          </a:prstGeom>
          <a:solidFill>
            <a:srgbClr val="53B9C6"/>
          </a:solidFill>
          <a:ln w="19050">
            <a:noFill/>
          </a:ln>
        </p:spPr>
        <p:txBody>
          <a:bodyPr wrap="square" lIns="0" tIns="0" rIns="0" bIns="0" rtlCol="0" anchor="ctr">
            <a:norm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Lato"/>
                <a:ea typeface="+mn-ea"/>
                <a:cs typeface="+mn-cs"/>
              </a:rPr>
              <a:t>Paragon Platform UI</a:t>
            </a:r>
          </a:p>
        </p:txBody>
      </p:sp>
      <p:grpSp>
        <p:nvGrpSpPr>
          <p:cNvPr id="361" name="Group 360">
            <a:extLst>
              <a:ext uri="{FF2B5EF4-FFF2-40B4-BE49-F238E27FC236}">
                <a16:creationId xmlns:a16="http://schemas.microsoft.com/office/drawing/2014/main" id="{5C144BA7-5D46-7D4D-93AA-882A8C9BDE3B}"/>
              </a:ext>
            </a:extLst>
          </p:cNvPr>
          <p:cNvGrpSpPr/>
          <p:nvPr/>
        </p:nvGrpSpPr>
        <p:grpSpPr>
          <a:xfrm>
            <a:off x="659377" y="2493458"/>
            <a:ext cx="1800000" cy="674272"/>
            <a:chOff x="15554532" y="988682"/>
            <a:chExt cx="3600000" cy="1348543"/>
          </a:xfrm>
        </p:grpSpPr>
        <p:sp>
          <p:nvSpPr>
            <p:cNvPr id="362" name="Rounded Rectangle 45">
              <a:extLst>
                <a:ext uri="{FF2B5EF4-FFF2-40B4-BE49-F238E27FC236}">
                  <a16:creationId xmlns:a16="http://schemas.microsoft.com/office/drawing/2014/main" id="{39B2FF3E-80B5-B44A-931A-FBBFB117E790}"/>
                </a:ext>
              </a:extLst>
            </p:cNvPr>
            <p:cNvSpPr/>
            <p:nvPr/>
          </p:nvSpPr>
          <p:spPr>
            <a:xfrm>
              <a:off x="15554532" y="988682"/>
              <a:ext cx="3600000" cy="1348543"/>
            </a:xfrm>
            <a:prstGeom prst="rect">
              <a:avLst/>
            </a:prstGeom>
            <a:solidFill>
              <a:schemeClr val="accent5"/>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Lato"/>
                <a:ea typeface="+mn-ea"/>
                <a:cs typeface="+mn-cs"/>
              </a:endParaRPr>
            </a:p>
          </p:txBody>
        </p:sp>
        <p:pic>
          <p:nvPicPr>
            <p:cNvPr id="363" name="Picture 362">
              <a:extLst>
                <a:ext uri="{FF2B5EF4-FFF2-40B4-BE49-F238E27FC236}">
                  <a16:creationId xmlns:a16="http://schemas.microsoft.com/office/drawing/2014/main" id="{8BDD3C45-DFFE-E849-B4CB-1E5C9BE5C1AD}"/>
                </a:ext>
              </a:extLst>
            </p:cNvPr>
            <p:cNvPicPr>
              <a:picLocks noChangeAspect="1"/>
            </p:cNvPicPr>
            <p:nvPr/>
          </p:nvPicPr>
          <p:blipFill>
            <a:blip r:embed="rId11"/>
            <a:srcRect/>
            <a:stretch/>
          </p:blipFill>
          <p:spPr>
            <a:xfrm>
              <a:off x="15993078" y="1161278"/>
              <a:ext cx="2722910" cy="468000"/>
            </a:xfrm>
            <a:prstGeom prst="rect">
              <a:avLst/>
            </a:prstGeom>
          </p:spPr>
        </p:pic>
        <p:pic>
          <p:nvPicPr>
            <p:cNvPr id="364" name="Picture 363">
              <a:extLst>
                <a:ext uri="{FF2B5EF4-FFF2-40B4-BE49-F238E27FC236}">
                  <a16:creationId xmlns:a16="http://schemas.microsoft.com/office/drawing/2014/main" id="{A6599547-8B7B-554E-BEC6-690159AC34AB}"/>
                </a:ext>
              </a:extLst>
            </p:cNvPr>
            <p:cNvPicPr>
              <a:picLocks noChangeAspect="1"/>
            </p:cNvPicPr>
            <p:nvPr/>
          </p:nvPicPr>
          <p:blipFill>
            <a:blip r:embed="rId12" cstate="print">
              <a:biLevel thresh="25000"/>
              <a:extLst>
                <a:ext uri="{28A0092B-C50C-407E-A947-70E740481C1C}">
                  <a14:useLocalDpi xmlns:a14="http://schemas.microsoft.com/office/drawing/2010/main" val="0"/>
                </a:ext>
              </a:extLst>
            </a:blip>
            <a:stretch>
              <a:fillRect/>
            </a:stretch>
          </p:blipFill>
          <p:spPr>
            <a:xfrm>
              <a:off x="16575238" y="1714531"/>
              <a:ext cx="1558590" cy="468000"/>
            </a:xfrm>
            <a:prstGeom prst="rect">
              <a:avLst/>
            </a:prstGeom>
          </p:spPr>
        </p:pic>
      </p:grpSp>
      <p:sp>
        <p:nvSpPr>
          <p:cNvPr id="365" name="TextBox 364">
            <a:extLst>
              <a:ext uri="{FF2B5EF4-FFF2-40B4-BE49-F238E27FC236}">
                <a16:creationId xmlns:a16="http://schemas.microsoft.com/office/drawing/2014/main" id="{310A2B1D-194F-214A-B2AB-1A3DA03C5671}"/>
              </a:ext>
            </a:extLst>
          </p:cNvPr>
          <p:cNvSpPr txBox="1"/>
          <p:nvPr/>
        </p:nvSpPr>
        <p:spPr>
          <a:xfrm>
            <a:off x="10171935" y="4277383"/>
            <a:ext cx="1507396" cy="188119"/>
          </a:xfrm>
          <a:prstGeom prst="hexagon">
            <a:avLst/>
          </a:prstGeom>
          <a:solidFill>
            <a:srgbClr val="53B9C6"/>
          </a:solidFill>
          <a:ln w="19050">
            <a:noFill/>
          </a:ln>
        </p:spPr>
        <p:txBody>
          <a:bodyPr wrap="none" lIns="0" tIns="0" rIns="0" bIns="0" rtlCol="0" anchor="ctr">
            <a:noAutofit/>
          </a:bodyPr>
          <a:lstStyle/>
          <a:p>
            <a:pPr marL="4763"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Lato"/>
                <a:ea typeface="+mn-ea"/>
                <a:cs typeface="+mn-cs"/>
              </a:rPr>
              <a:t>Orchestrated Assurance</a:t>
            </a:r>
          </a:p>
        </p:txBody>
      </p:sp>
      <p:pic>
        <p:nvPicPr>
          <p:cNvPr id="367" name="Graphic 366">
            <a:extLst>
              <a:ext uri="{FF2B5EF4-FFF2-40B4-BE49-F238E27FC236}">
                <a16:creationId xmlns:a16="http://schemas.microsoft.com/office/drawing/2014/main" id="{2F576C09-B83E-5145-B523-1501E92ED00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258667" y="5645682"/>
            <a:ext cx="404253" cy="342859"/>
          </a:xfrm>
          <a:prstGeom prst="rect">
            <a:avLst/>
          </a:prstGeom>
        </p:spPr>
      </p:pic>
      <p:pic>
        <p:nvPicPr>
          <p:cNvPr id="368" name="Graphic 367">
            <a:extLst>
              <a:ext uri="{FF2B5EF4-FFF2-40B4-BE49-F238E27FC236}">
                <a16:creationId xmlns:a16="http://schemas.microsoft.com/office/drawing/2014/main" id="{144A603C-5BA6-BE44-AA01-E3A164F1B7F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097883" y="5645682"/>
            <a:ext cx="404253" cy="342859"/>
          </a:xfrm>
          <a:prstGeom prst="rect">
            <a:avLst/>
          </a:prstGeom>
        </p:spPr>
      </p:pic>
      <p:sp>
        <p:nvSpPr>
          <p:cNvPr id="370" name="TextBox 369">
            <a:extLst>
              <a:ext uri="{FF2B5EF4-FFF2-40B4-BE49-F238E27FC236}">
                <a16:creationId xmlns:a16="http://schemas.microsoft.com/office/drawing/2014/main" id="{6FE7AD7B-4D4A-A045-B5DC-BFB6F0909B8B}"/>
              </a:ext>
            </a:extLst>
          </p:cNvPr>
          <p:cNvSpPr txBox="1"/>
          <p:nvPr/>
        </p:nvSpPr>
        <p:spPr>
          <a:xfrm>
            <a:off x="9981507" y="4001461"/>
            <a:ext cx="1920104" cy="212397"/>
          </a:xfrm>
          <a:prstGeom prst="hexagon">
            <a:avLst/>
          </a:prstGeom>
          <a:solidFill>
            <a:srgbClr val="53B9C6"/>
          </a:solidFill>
          <a:ln w="19050">
            <a:noFill/>
          </a:ln>
        </p:spPr>
        <p:txBody>
          <a:bodyPr wrap="none" lIns="0" tIns="0" rIns="0" bIns="0" rtlCol="0" anchor="ctr">
            <a:noAutofit/>
          </a:bodyPr>
          <a:lstStyle/>
          <a:p>
            <a:pPr marL="4763"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Lato"/>
                <a:ea typeface="+mn-ea"/>
                <a:cs typeface="+mn-cs"/>
              </a:rPr>
              <a:t>Zero Touch Activation Testing</a:t>
            </a:r>
          </a:p>
        </p:txBody>
      </p:sp>
      <p:cxnSp>
        <p:nvCxnSpPr>
          <p:cNvPr id="372" name="Straight Connector 371">
            <a:extLst>
              <a:ext uri="{FF2B5EF4-FFF2-40B4-BE49-F238E27FC236}">
                <a16:creationId xmlns:a16="http://schemas.microsoft.com/office/drawing/2014/main" id="{EAA24B53-004E-3A4E-BCFA-D616AF186F92}"/>
              </a:ext>
            </a:extLst>
          </p:cNvPr>
          <p:cNvCxnSpPr>
            <a:cxnSpLocks/>
          </p:cNvCxnSpPr>
          <p:nvPr/>
        </p:nvCxnSpPr>
        <p:spPr>
          <a:xfrm>
            <a:off x="10662920" y="5814218"/>
            <a:ext cx="434963"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73" name="TextBox 372">
            <a:extLst>
              <a:ext uri="{FF2B5EF4-FFF2-40B4-BE49-F238E27FC236}">
                <a16:creationId xmlns:a16="http://schemas.microsoft.com/office/drawing/2014/main" id="{143452D5-0AAD-2F40-BBEA-14E5BC0BFF75}"/>
              </a:ext>
            </a:extLst>
          </p:cNvPr>
          <p:cNvSpPr txBox="1"/>
          <p:nvPr/>
        </p:nvSpPr>
        <p:spPr>
          <a:xfrm>
            <a:off x="3306974" y="2490534"/>
            <a:ext cx="540000" cy="188119"/>
          </a:xfrm>
          <a:prstGeom prst="hexagon">
            <a:avLst/>
          </a:prstGeom>
          <a:solidFill>
            <a:srgbClr val="53B9C6"/>
          </a:solidFill>
          <a:ln w="19050">
            <a:noFill/>
          </a:ln>
        </p:spPr>
        <p:txBody>
          <a:bodyPr wrap="square" lIns="0" tIns="0" rIns="0" bIns="0" rtlCol="0" anchor="ctr">
            <a:normAutofit lnSpcReduction="100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Lato"/>
                <a:ea typeface="+mn-ea"/>
                <a:cs typeface="+mn-cs"/>
              </a:rPr>
              <a:t>API</a:t>
            </a:r>
          </a:p>
        </p:txBody>
      </p:sp>
      <p:sp>
        <p:nvSpPr>
          <p:cNvPr id="374" name="TextBox 373">
            <a:extLst>
              <a:ext uri="{FF2B5EF4-FFF2-40B4-BE49-F238E27FC236}">
                <a16:creationId xmlns:a16="http://schemas.microsoft.com/office/drawing/2014/main" id="{01B46999-06C5-064D-BC90-5B0D4D46468A}"/>
              </a:ext>
            </a:extLst>
          </p:cNvPr>
          <p:cNvSpPr txBox="1"/>
          <p:nvPr/>
        </p:nvSpPr>
        <p:spPr>
          <a:xfrm>
            <a:off x="8822486" y="2496142"/>
            <a:ext cx="540000" cy="188119"/>
          </a:xfrm>
          <a:prstGeom prst="hexagon">
            <a:avLst/>
          </a:prstGeom>
          <a:solidFill>
            <a:srgbClr val="53B9C6"/>
          </a:solidFill>
          <a:ln w="19050">
            <a:noFill/>
          </a:ln>
        </p:spPr>
        <p:txBody>
          <a:bodyPr wrap="square" lIns="0" tIns="0" rIns="0" bIns="0" rtlCol="0" anchor="ctr">
            <a:normAutofit lnSpcReduction="100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Lato"/>
                <a:ea typeface="+mn-ea"/>
                <a:cs typeface="+mn-cs"/>
              </a:rPr>
              <a:t>API</a:t>
            </a:r>
          </a:p>
        </p:txBody>
      </p:sp>
      <p:cxnSp>
        <p:nvCxnSpPr>
          <p:cNvPr id="375" name="Straight Arrow Connector 374">
            <a:extLst>
              <a:ext uri="{FF2B5EF4-FFF2-40B4-BE49-F238E27FC236}">
                <a16:creationId xmlns:a16="http://schemas.microsoft.com/office/drawing/2014/main" id="{6F790432-629C-A846-9978-220B4B74DE99}"/>
              </a:ext>
            </a:extLst>
          </p:cNvPr>
          <p:cNvCxnSpPr>
            <a:cxnSpLocks/>
          </p:cNvCxnSpPr>
          <p:nvPr/>
        </p:nvCxnSpPr>
        <p:spPr>
          <a:xfrm>
            <a:off x="2815897" y="2584760"/>
            <a:ext cx="504000" cy="2093"/>
          </a:xfrm>
          <a:prstGeom prst="straightConnector1">
            <a:avLst/>
          </a:prstGeom>
          <a:ln>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6" name="Straight Arrow Connector 375">
            <a:extLst>
              <a:ext uri="{FF2B5EF4-FFF2-40B4-BE49-F238E27FC236}">
                <a16:creationId xmlns:a16="http://schemas.microsoft.com/office/drawing/2014/main" id="{5B5A0754-09C0-4046-8D59-AB73FAB858D2}"/>
              </a:ext>
            </a:extLst>
          </p:cNvPr>
          <p:cNvCxnSpPr>
            <a:cxnSpLocks/>
          </p:cNvCxnSpPr>
          <p:nvPr/>
        </p:nvCxnSpPr>
        <p:spPr>
          <a:xfrm>
            <a:off x="9357403" y="2586853"/>
            <a:ext cx="504000" cy="2093"/>
          </a:xfrm>
          <a:prstGeom prst="straightConnector1">
            <a:avLst/>
          </a:prstGeom>
          <a:ln>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2850214"/>
      </p:ext>
    </p:extLst>
  </p:cSld>
  <p:clrMapOvr>
    <a:masterClrMapping/>
  </p:clrMapOvr>
  <mc:AlternateContent xmlns:mc="http://schemas.openxmlformats.org/markup-compatibility/2006" xmlns:p14="http://schemas.microsoft.com/office/powerpoint/2010/main">
    <mc:Choice Requires="p14">
      <p:transition spd="slow" p14:dur="2000" advTm="111567"/>
    </mc:Choice>
    <mc:Fallback xmlns="">
      <p:transition spd="slow" advTm="1115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500"/>
                                        <p:tgtEl>
                                          <p:spTgt spid="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2"/>
                                        </p:tgtEl>
                                        <p:attrNameLst>
                                          <p:attrName>style.visibility</p:attrName>
                                        </p:attrNameLst>
                                      </p:cBhvr>
                                      <p:to>
                                        <p:strVal val="visible"/>
                                      </p:to>
                                    </p:set>
                                    <p:animEffect transition="in" filter="fade">
                                      <p:cBhvr>
                                        <p:cTn id="12" dur="500"/>
                                        <p:tgtEl>
                                          <p:spTgt spid="15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8"/>
                                        </p:tgtEl>
                                        <p:attrNameLst>
                                          <p:attrName>style.visibility</p:attrName>
                                        </p:attrNameLst>
                                      </p:cBhvr>
                                      <p:to>
                                        <p:strVal val="visible"/>
                                      </p:to>
                                    </p:set>
                                    <p:animEffect transition="in" filter="fade">
                                      <p:cBhvr>
                                        <p:cTn id="15" dur="500"/>
                                        <p:tgtEl>
                                          <p:spTgt spid="168"/>
                                        </p:tgtEl>
                                      </p:cBhvr>
                                    </p:animEffect>
                                  </p:childTnLst>
                                </p:cTn>
                              </p:par>
                              <p:par>
                                <p:cTn id="16" presetID="10" presetClass="entr" presetSubtype="0" fill="hold" nodeType="withEffect">
                                  <p:stCondLst>
                                    <p:cond delay="0"/>
                                  </p:stCondLst>
                                  <p:childTnLst>
                                    <p:set>
                                      <p:cBhvr>
                                        <p:cTn id="17" dur="1" fill="hold">
                                          <p:stCondLst>
                                            <p:cond delay="0"/>
                                          </p:stCondLst>
                                        </p:cTn>
                                        <p:tgtEl>
                                          <p:spTgt spid="171"/>
                                        </p:tgtEl>
                                        <p:attrNameLst>
                                          <p:attrName>style.visibility</p:attrName>
                                        </p:attrNameLst>
                                      </p:cBhvr>
                                      <p:to>
                                        <p:strVal val="visible"/>
                                      </p:to>
                                    </p:set>
                                    <p:animEffect transition="in" filter="fade">
                                      <p:cBhvr>
                                        <p:cTn id="18" dur="500"/>
                                        <p:tgtEl>
                                          <p:spTgt spid="17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3"/>
                                        </p:tgtEl>
                                        <p:attrNameLst>
                                          <p:attrName>style.visibility</p:attrName>
                                        </p:attrNameLst>
                                      </p:cBhvr>
                                      <p:to>
                                        <p:strVal val="visible"/>
                                      </p:to>
                                    </p:set>
                                    <p:animEffect transition="in" filter="fade">
                                      <p:cBhvr>
                                        <p:cTn id="21" dur="500"/>
                                        <p:tgtEl>
                                          <p:spTgt spid="17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5"/>
                                        </p:tgtEl>
                                        <p:attrNameLst>
                                          <p:attrName>style.visibility</p:attrName>
                                        </p:attrNameLst>
                                      </p:cBhvr>
                                      <p:to>
                                        <p:strVal val="visible"/>
                                      </p:to>
                                    </p:set>
                                    <p:animEffect transition="in" filter="fade">
                                      <p:cBhvr>
                                        <p:cTn id="24" dur="500"/>
                                        <p:tgtEl>
                                          <p:spTgt spid="17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6"/>
                                        </p:tgtEl>
                                        <p:attrNameLst>
                                          <p:attrName>style.visibility</p:attrName>
                                        </p:attrNameLst>
                                      </p:cBhvr>
                                      <p:to>
                                        <p:strVal val="visible"/>
                                      </p:to>
                                    </p:set>
                                    <p:animEffect transition="in" filter="fade">
                                      <p:cBhvr>
                                        <p:cTn id="27" dur="500"/>
                                        <p:tgtEl>
                                          <p:spTgt spid="176"/>
                                        </p:tgtEl>
                                      </p:cBhvr>
                                    </p:animEffect>
                                  </p:childTnLst>
                                </p:cTn>
                              </p:par>
                              <p:par>
                                <p:cTn id="28" presetID="10" presetClass="entr" presetSubtype="0" fill="hold" nodeType="withEffect">
                                  <p:stCondLst>
                                    <p:cond delay="0"/>
                                  </p:stCondLst>
                                  <p:childTnLst>
                                    <p:set>
                                      <p:cBhvr>
                                        <p:cTn id="29" dur="1" fill="hold">
                                          <p:stCondLst>
                                            <p:cond delay="0"/>
                                          </p:stCondLst>
                                        </p:cTn>
                                        <p:tgtEl>
                                          <p:spTgt spid="361"/>
                                        </p:tgtEl>
                                        <p:attrNameLst>
                                          <p:attrName>style.visibility</p:attrName>
                                        </p:attrNameLst>
                                      </p:cBhvr>
                                      <p:to>
                                        <p:strVal val="visible"/>
                                      </p:to>
                                    </p:set>
                                    <p:animEffect transition="in" filter="fade">
                                      <p:cBhvr>
                                        <p:cTn id="30" dur="500"/>
                                        <p:tgtEl>
                                          <p:spTgt spid="36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65"/>
                                        </p:tgtEl>
                                        <p:attrNameLst>
                                          <p:attrName>style.visibility</p:attrName>
                                        </p:attrNameLst>
                                      </p:cBhvr>
                                      <p:to>
                                        <p:strVal val="visible"/>
                                      </p:to>
                                    </p:set>
                                    <p:animEffect transition="in" filter="fade">
                                      <p:cBhvr>
                                        <p:cTn id="33" dur="500"/>
                                        <p:tgtEl>
                                          <p:spTgt spid="36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70"/>
                                        </p:tgtEl>
                                        <p:attrNameLst>
                                          <p:attrName>style.visibility</p:attrName>
                                        </p:attrNameLst>
                                      </p:cBhvr>
                                      <p:to>
                                        <p:strVal val="visible"/>
                                      </p:to>
                                    </p:set>
                                    <p:animEffect transition="in" filter="fade">
                                      <p:cBhvr>
                                        <p:cTn id="36" dur="500"/>
                                        <p:tgtEl>
                                          <p:spTgt spid="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152" grpId="0" animBg="1"/>
      <p:bldP spid="168" grpId="0"/>
      <p:bldP spid="173" grpId="0" animBg="1"/>
      <p:bldP spid="175" grpId="0" animBg="1"/>
      <p:bldP spid="176" grpId="0"/>
      <p:bldP spid="365" grpId="0" animBg="1"/>
      <p:bldP spid="37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08958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693E1E3C-F4E9-46EB-A9C4-9430567B6789}"/>
              </a:ext>
            </a:extLst>
          </p:cNvPr>
          <p:cNvSpPr>
            <a:spLocks noGrp="1"/>
          </p:cNvSpPr>
          <p:nvPr>
            <p:ph type="body" sz="quarter" idx="10"/>
          </p:nvPr>
        </p:nvSpPr>
        <p:spPr/>
        <p:txBody>
          <a:bodyPr/>
          <a:lstStyle/>
          <a:p>
            <a:endParaRPr lang="en-US" dirty="0"/>
          </a:p>
        </p:txBody>
      </p:sp>
      <p:sp>
        <p:nvSpPr>
          <p:cNvPr id="4" name="Title 3">
            <a:extLst>
              <a:ext uri="{FF2B5EF4-FFF2-40B4-BE49-F238E27FC236}">
                <a16:creationId xmlns:a16="http://schemas.microsoft.com/office/drawing/2014/main" id="{EE17F6BD-769B-4D71-AD19-3C854034B62A}"/>
              </a:ext>
            </a:extLst>
          </p:cNvPr>
          <p:cNvSpPr>
            <a:spLocks noGrp="1"/>
          </p:cNvSpPr>
          <p:nvPr>
            <p:ph type="ctrTitle"/>
          </p:nvPr>
        </p:nvSpPr>
        <p:spPr/>
        <p:txBody>
          <a:bodyPr/>
          <a:lstStyle/>
          <a:p>
            <a:r>
              <a:rPr lang="en-US" dirty="0"/>
              <a:t>APPENDIX - Paragon Active Assurance (PAA)</a:t>
            </a:r>
            <a:endParaRPr lang="en-US" b="0" dirty="0">
              <a:solidFill>
                <a:schemeClr val="bg1"/>
              </a:solidFill>
              <a:ea typeface="Lato Light"/>
              <a:cs typeface="Lato Light"/>
            </a:endParaRPr>
          </a:p>
        </p:txBody>
      </p:sp>
      <p:sp>
        <p:nvSpPr>
          <p:cNvPr id="10" name="Subtitle 9">
            <a:extLst>
              <a:ext uri="{FF2B5EF4-FFF2-40B4-BE49-F238E27FC236}">
                <a16:creationId xmlns:a16="http://schemas.microsoft.com/office/drawing/2014/main" id="{AA70EE29-ADDF-43FD-8B87-92A50A5782AA}"/>
              </a:ext>
            </a:extLst>
          </p:cNvPr>
          <p:cNvSpPr>
            <a:spLocks noGrp="1"/>
          </p:cNvSpPr>
          <p:nvPr>
            <p:ph type="subTitle" idx="1"/>
          </p:nvPr>
        </p:nvSpPr>
        <p:spPr/>
        <p:txBody>
          <a:bodyPr/>
          <a:lstStyle/>
          <a:p>
            <a:endParaRPr lang="en-US" dirty="0"/>
          </a:p>
        </p:txBody>
      </p:sp>
      <p:cxnSp>
        <p:nvCxnSpPr>
          <p:cNvPr id="6" name="Straight Connector 5">
            <a:extLst>
              <a:ext uri="{FF2B5EF4-FFF2-40B4-BE49-F238E27FC236}">
                <a16:creationId xmlns:a16="http://schemas.microsoft.com/office/drawing/2014/main" id="{AC50A37B-F5F3-4680-ADF9-8F4510E72230}"/>
              </a:ext>
            </a:extLst>
          </p:cNvPr>
          <p:cNvCxnSpPr>
            <a:cxnSpLocks/>
          </p:cNvCxnSpPr>
          <p:nvPr/>
        </p:nvCxnSpPr>
        <p:spPr>
          <a:xfrm>
            <a:off x="2235381" y="3448305"/>
            <a:ext cx="6825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16706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8B2D69-153E-4EAB-957E-1FC3BFB5DBB2}"/>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408199" y="2210519"/>
            <a:ext cx="567397" cy="627017"/>
          </a:xfrm>
          <a:prstGeom prst="rect">
            <a:avLst/>
          </a:prstGeom>
        </p:spPr>
      </p:pic>
      <p:sp>
        <p:nvSpPr>
          <p:cNvPr id="21" name="TextBox 20">
            <a:extLst>
              <a:ext uri="{FF2B5EF4-FFF2-40B4-BE49-F238E27FC236}">
                <a16:creationId xmlns:a16="http://schemas.microsoft.com/office/drawing/2014/main" id="{A6B7C41A-0B19-41B6-A4E7-8AF66F646D5C}"/>
              </a:ext>
            </a:extLst>
          </p:cNvPr>
          <p:cNvSpPr txBox="1"/>
          <p:nvPr/>
        </p:nvSpPr>
        <p:spPr>
          <a:xfrm>
            <a:off x="1092520" y="2002537"/>
            <a:ext cx="4074955" cy="1192634"/>
          </a:xfrm>
          <a:prstGeom prst="rect">
            <a:avLst/>
          </a:prstGeom>
          <a:noFill/>
        </p:spPr>
        <p:txBody>
          <a:bodyPr wrap="square" lIns="0" tIns="0" rIns="0" bIns="0" rtlCol="0" anchor="ctr">
            <a:spAutoFit/>
          </a:bodyPr>
          <a:lstStyle/>
          <a:p>
            <a:r>
              <a:rPr lang="en-US" sz="1680" b="1" dirty="0">
                <a:cs typeface="Arial" panose="020B0604020202020204" pitchFamily="34" charset="0"/>
              </a:rPr>
              <a:t>Change/Delivery – Day 1</a:t>
            </a:r>
          </a:p>
          <a:p>
            <a:pPr marL="205740" indent="-205740">
              <a:spcBef>
                <a:spcPts val="720"/>
              </a:spcBef>
              <a:buFont typeface="Arial" panose="020B0604020202020204" pitchFamily="34" charset="0"/>
              <a:buChar char="•"/>
            </a:pPr>
            <a:r>
              <a:rPr lang="en-US" sz="1440" dirty="0">
                <a:cs typeface="Arial" panose="020B0604020202020204" pitchFamily="34" charset="0"/>
              </a:rPr>
              <a:t>Deliver pre-assured services</a:t>
            </a:r>
          </a:p>
          <a:p>
            <a:pPr marL="205740" indent="-205740">
              <a:spcBef>
                <a:spcPts val="720"/>
              </a:spcBef>
              <a:buFont typeface="Arial" panose="020B0604020202020204" pitchFamily="34" charset="0"/>
              <a:buChar char="•"/>
            </a:pPr>
            <a:r>
              <a:rPr lang="en-US" sz="1440" dirty="0">
                <a:cs typeface="Arial" panose="020B0604020202020204" pitchFamily="34" charset="0"/>
              </a:rPr>
              <a:t>Confirm new configurations – right first time</a:t>
            </a:r>
          </a:p>
          <a:p>
            <a:pPr marL="205740" indent="-205740">
              <a:spcBef>
                <a:spcPts val="720"/>
              </a:spcBef>
              <a:buFont typeface="Arial" panose="020B0604020202020204" pitchFamily="34" charset="0"/>
              <a:buChar char="•"/>
            </a:pPr>
            <a:r>
              <a:rPr lang="en-US" sz="1440" dirty="0">
                <a:cs typeface="Arial" panose="020B0604020202020204" pitchFamily="34" charset="0"/>
              </a:rPr>
              <a:t>Validate changes – ensure nothing breaks</a:t>
            </a:r>
          </a:p>
        </p:txBody>
      </p:sp>
      <p:sp>
        <p:nvSpPr>
          <p:cNvPr id="22" name="TextBox 21">
            <a:extLst>
              <a:ext uri="{FF2B5EF4-FFF2-40B4-BE49-F238E27FC236}">
                <a16:creationId xmlns:a16="http://schemas.microsoft.com/office/drawing/2014/main" id="{8585811E-140A-4B08-8D88-C365B3F662A7}"/>
              </a:ext>
            </a:extLst>
          </p:cNvPr>
          <p:cNvSpPr txBox="1"/>
          <p:nvPr/>
        </p:nvSpPr>
        <p:spPr>
          <a:xfrm>
            <a:off x="1088357" y="3970014"/>
            <a:ext cx="4074955" cy="1414233"/>
          </a:xfrm>
          <a:prstGeom prst="rect">
            <a:avLst/>
          </a:prstGeom>
          <a:noFill/>
        </p:spPr>
        <p:txBody>
          <a:bodyPr wrap="square" lIns="0" tIns="0" rIns="0" bIns="0" rtlCol="0" anchor="ctr">
            <a:spAutoFit/>
          </a:bodyPr>
          <a:lstStyle/>
          <a:p>
            <a:r>
              <a:rPr lang="en-US" sz="1680" b="1" dirty="0">
                <a:cs typeface="Arial" panose="020B0604020202020204" pitchFamily="34" charset="0"/>
              </a:rPr>
              <a:t> Operations/Service Desk – Day 2</a:t>
            </a:r>
          </a:p>
          <a:p>
            <a:pPr marL="205740" indent="-205740">
              <a:spcBef>
                <a:spcPts val="720"/>
              </a:spcBef>
              <a:buFont typeface="Arial" panose="020B0604020202020204" pitchFamily="34" charset="0"/>
              <a:buChar char="•"/>
            </a:pPr>
            <a:r>
              <a:rPr lang="en-US" sz="1440" dirty="0">
                <a:cs typeface="Arial" panose="020B0604020202020204" pitchFamily="34" charset="0"/>
              </a:rPr>
              <a:t>Understand performance issues before users</a:t>
            </a:r>
          </a:p>
          <a:p>
            <a:pPr marL="205740" indent="-205740">
              <a:spcBef>
                <a:spcPts val="720"/>
              </a:spcBef>
              <a:buFont typeface="Arial" panose="020B0604020202020204" pitchFamily="34" charset="0"/>
              <a:buChar char="•"/>
            </a:pPr>
            <a:r>
              <a:rPr lang="en-US" sz="1440" dirty="0">
                <a:cs typeface="Arial" panose="020B0604020202020204" pitchFamily="34" charset="0"/>
              </a:rPr>
              <a:t>Shorter time to resolve problems</a:t>
            </a:r>
          </a:p>
          <a:p>
            <a:pPr marL="205740" indent="-205740">
              <a:spcBef>
                <a:spcPts val="720"/>
              </a:spcBef>
              <a:buFont typeface="Arial" panose="020B0604020202020204" pitchFamily="34" charset="0"/>
              <a:buChar char="•"/>
            </a:pPr>
            <a:r>
              <a:rPr lang="en-US" sz="1440" dirty="0">
                <a:cs typeface="Arial" panose="020B0604020202020204" pitchFamily="34" charset="0"/>
              </a:rPr>
              <a:t>Confirm that network service levels support business objectives</a:t>
            </a:r>
          </a:p>
        </p:txBody>
      </p:sp>
      <p:pic>
        <p:nvPicPr>
          <p:cNvPr id="9" name="Picture 8">
            <a:extLst>
              <a:ext uri="{FF2B5EF4-FFF2-40B4-BE49-F238E27FC236}">
                <a16:creationId xmlns:a16="http://schemas.microsoft.com/office/drawing/2014/main" id="{A022259D-3992-4C38-8069-DFC22208CB68}"/>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437048" y="3991397"/>
            <a:ext cx="509699" cy="504602"/>
          </a:xfrm>
          <a:prstGeom prst="rect">
            <a:avLst/>
          </a:prstGeom>
        </p:spPr>
      </p:pic>
      <p:sp>
        <p:nvSpPr>
          <p:cNvPr id="25" name="TextBox 24">
            <a:extLst>
              <a:ext uri="{FF2B5EF4-FFF2-40B4-BE49-F238E27FC236}">
                <a16:creationId xmlns:a16="http://schemas.microsoft.com/office/drawing/2014/main" id="{FCE9BBDC-3A21-40AA-A3D2-E5B2F904EC45}"/>
              </a:ext>
            </a:extLst>
          </p:cNvPr>
          <p:cNvSpPr txBox="1"/>
          <p:nvPr/>
        </p:nvSpPr>
        <p:spPr>
          <a:xfrm>
            <a:off x="821547" y="1260209"/>
            <a:ext cx="4074955" cy="295466"/>
          </a:xfrm>
          <a:prstGeom prst="rect">
            <a:avLst/>
          </a:prstGeom>
          <a:noFill/>
        </p:spPr>
        <p:txBody>
          <a:bodyPr wrap="square" lIns="0" tIns="0" rIns="0" bIns="0" rtlCol="0" anchor="ctr">
            <a:spAutoFit/>
          </a:bodyPr>
          <a:lstStyle/>
          <a:p>
            <a:pPr algn="ctr"/>
            <a:r>
              <a:rPr lang="en-US" sz="1920" b="1" dirty="0">
                <a:cs typeface="Arial" panose="020B0604020202020204" pitchFamily="34" charset="0"/>
              </a:rPr>
              <a:t>Service Lifecycle</a:t>
            </a:r>
          </a:p>
        </p:txBody>
      </p:sp>
      <p:sp>
        <p:nvSpPr>
          <p:cNvPr id="26" name="TextBox 25">
            <a:extLst>
              <a:ext uri="{FF2B5EF4-FFF2-40B4-BE49-F238E27FC236}">
                <a16:creationId xmlns:a16="http://schemas.microsoft.com/office/drawing/2014/main" id="{37D79C4B-DCF1-4C3D-A1DC-5B4747158A98}"/>
              </a:ext>
            </a:extLst>
          </p:cNvPr>
          <p:cNvSpPr txBox="1"/>
          <p:nvPr/>
        </p:nvSpPr>
        <p:spPr>
          <a:xfrm>
            <a:off x="7021179" y="1260209"/>
            <a:ext cx="4074955" cy="295466"/>
          </a:xfrm>
          <a:prstGeom prst="rect">
            <a:avLst/>
          </a:prstGeom>
          <a:noFill/>
        </p:spPr>
        <p:txBody>
          <a:bodyPr wrap="square" lIns="0" tIns="0" rIns="0" bIns="0" rtlCol="0" anchor="ctr">
            <a:spAutoFit/>
          </a:bodyPr>
          <a:lstStyle/>
          <a:p>
            <a:pPr algn="ctr"/>
            <a:r>
              <a:rPr lang="en-US" sz="1920" b="1" dirty="0">
                <a:cs typeface="Arial" panose="020B0604020202020204" pitchFamily="34" charset="0"/>
              </a:rPr>
              <a:t>ROI</a:t>
            </a:r>
          </a:p>
        </p:txBody>
      </p:sp>
      <p:cxnSp>
        <p:nvCxnSpPr>
          <p:cNvPr id="27" name="Straight Connector 26">
            <a:extLst>
              <a:ext uri="{FF2B5EF4-FFF2-40B4-BE49-F238E27FC236}">
                <a16:creationId xmlns:a16="http://schemas.microsoft.com/office/drawing/2014/main" id="{698A38B3-A177-4C45-A2A0-E49EC3FC0045}"/>
              </a:ext>
            </a:extLst>
          </p:cNvPr>
          <p:cNvCxnSpPr>
            <a:cxnSpLocks/>
          </p:cNvCxnSpPr>
          <p:nvPr/>
        </p:nvCxnSpPr>
        <p:spPr>
          <a:xfrm>
            <a:off x="437048" y="1641817"/>
            <a:ext cx="4828032" cy="0"/>
          </a:xfrm>
          <a:prstGeom prst="line">
            <a:avLst/>
          </a:prstGeom>
          <a:ln w="12700">
            <a:solidFill>
              <a:schemeClr val="bg1">
                <a:lumMod val="75000"/>
              </a:schemeClr>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0ADA1732-1FE6-4340-906A-1DCD51BAA381}"/>
              </a:ext>
            </a:extLst>
          </p:cNvPr>
          <p:cNvCxnSpPr>
            <a:cxnSpLocks/>
          </p:cNvCxnSpPr>
          <p:nvPr/>
        </p:nvCxnSpPr>
        <p:spPr>
          <a:xfrm>
            <a:off x="6644640" y="1641817"/>
            <a:ext cx="4828032" cy="0"/>
          </a:xfrm>
          <a:prstGeom prst="line">
            <a:avLst/>
          </a:prstGeom>
          <a:ln w="12700">
            <a:solidFill>
              <a:schemeClr val="bg1">
                <a:lumMod val="75000"/>
              </a:schemeClr>
            </a:solidFill>
            <a:tailEnd type="none"/>
          </a:ln>
          <a:effectLst/>
        </p:spPr>
        <p:style>
          <a:lnRef idx="2">
            <a:schemeClr val="accent1"/>
          </a:lnRef>
          <a:fillRef idx="0">
            <a:schemeClr val="accent1"/>
          </a:fillRef>
          <a:effectRef idx="1">
            <a:schemeClr val="accent1"/>
          </a:effectRef>
          <a:fontRef idx="minor">
            <a:schemeClr val="tx1"/>
          </a:fontRef>
        </p:style>
      </p:cxnSp>
      <p:sp>
        <p:nvSpPr>
          <p:cNvPr id="29" name="Triangle 45">
            <a:extLst>
              <a:ext uri="{FF2B5EF4-FFF2-40B4-BE49-F238E27FC236}">
                <a16:creationId xmlns:a16="http://schemas.microsoft.com/office/drawing/2014/main" id="{C6597158-3690-4D24-BC94-7BA89B7D8EB4}"/>
              </a:ext>
            </a:extLst>
          </p:cNvPr>
          <p:cNvSpPr/>
          <p:nvPr/>
        </p:nvSpPr>
        <p:spPr>
          <a:xfrm rot="5400000">
            <a:off x="3736848" y="3459334"/>
            <a:ext cx="4718304" cy="597700"/>
          </a:xfrm>
          <a:prstGeom prst="triangle">
            <a:avLst/>
          </a:prstGeom>
          <a:gradFill flip="none" rotWithShape="1">
            <a:gsLst>
              <a:gs pos="12000">
                <a:schemeClr val="bg1"/>
              </a:gs>
              <a:gs pos="99000">
                <a:schemeClr val="accent1"/>
              </a:gs>
            </a:gsLst>
            <a:lin ang="16200000" scaled="0"/>
            <a:tileRect/>
          </a:gra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160" dirty="0"/>
          </a:p>
        </p:txBody>
      </p:sp>
      <p:sp>
        <p:nvSpPr>
          <p:cNvPr id="30" name="Rectangle 29">
            <a:extLst>
              <a:ext uri="{FF2B5EF4-FFF2-40B4-BE49-F238E27FC236}">
                <a16:creationId xmlns:a16="http://schemas.microsoft.com/office/drawing/2014/main" id="{8C08AFF2-71C6-4A40-ABB7-96CDE7524225}"/>
              </a:ext>
            </a:extLst>
          </p:cNvPr>
          <p:cNvSpPr/>
          <p:nvPr/>
        </p:nvSpPr>
        <p:spPr>
          <a:xfrm>
            <a:off x="7274353" y="2684455"/>
            <a:ext cx="3950208" cy="313932"/>
          </a:xfrm>
          <a:prstGeom prst="rect">
            <a:avLst/>
          </a:prstGeom>
        </p:spPr>
        <p:txBody>
          <a:bodyPr wrap="square" anchor="ctr">
            <a:spAutoFit/>
          </a:bodyPr>
          <a:lstStyle/>
          <a:p>
            <a:r>
              <a:rPr lang="en-US" sz="1440" b="1" dirty="0"/>
              <a:t>Reduction </a:t>
            </a:r>
            <a:r>
              <a:rPr lang="en-US" sz="1440" dirty="0"/>
              <a:t>in incident resolution times</a:t>
            </a:r>
          </a:p>
        </p:txBody>
      </p:sp>
      <p:sp>
        <p:nvSpPr>
          <p:cNvPr id="33" name="Rectangle 32">
            <a:extLst>
              <a:ext uri="{FF2B5EF4-FFF2-40B4-BE49-F238E27FC236}">
                <a16:creationId xmlns:a16="http://schemas.microsoft.com/office/drawing/2014/main" id="{EBD9179D-F46D-4FC9-B2EE-5B073D8C0243}"/>
              </a:ext>
            </a:extLst>
          </p:cNvPr>
          <p:cNvSpPr/>
          <p:nvPr/>
        </p:nvSpPr>
        <p:spPr>
          <a:xfrm>
            <a:off x="7228350" y="4263478"/>
            <a:ext cx="3950208" cy="313932"/>
          </a:xfrm>
          <a:prstGeom prst="rect">
            <a:avLst/>
          </a:prstGeom>
        </p:spPr>
        <p:txBody>
          <a:bodyPr wrap="square" anchor="ctr">
            <a:spAutoFit/>
          </a:bodyPr>
          <a:lstStyle/>
          <a:p>
            <a:r>
              <a:rPr lang="en-US" sz="1440" b="1" dirty="0"/>
              <a:t>8% lower OPEX</a:t>
            </a:r>
            <a:r>
              <a:rPr lang="en-US" sz="1440" dirty="0"/>
              <a:t> for service delivery</a:t>
            </a:r>
          </a:p>
        </p:txBody>
      </p:sp>
      <p:sp>
        <p:nvSpPr>
          <p:cNvPr id="34" name="Rectangle 33">
            <a:extLst>
              <a:ext uri="{FF2B5EF4-FFF2-40B4-BE49-F238E27FC236}">
                <a16:creationId xmlns:a16="http://schemas.microsoft.com/office/drawing/2014/main" id="{DD7525AB-3F7F-4912-B50D-97AA58E04A88}"/>
              </a:ext>
            </a:extLst>
          </p:cNvPr>
          <p:cNvSpPr/>
          <p:nvPr/>
        </p:nvSpPr>
        <p:spPr>
          <a:xfrm>
            <a:off x="7248144" y="5573643"/>
            <a:ext cx="3950208" cy="313932"/>
          </a:xfrm>
          <a:prstGeom prst="rect">
            <a:avLst/>
          </a:prstGeom>
        </p:spPr>
        <p:txBody>
          <a:bodyPr wrap="square" anchor="ctr">
            <a:spAutoFit/>
          </a:bodyPr>
          <a:lstStyle/>
          <a:p>
            <a:r>
              <a:rPr lang="en-US" sz="1440" b="1" dirty="0"/>
              <a:t>Increased customer satisfaction</a:t>
            </a:r>
            <a:endParaRPr lang="en-US" sz="1440" dirty="0"/>
          </a:p>
        </p:txBody>
      </p:sp>
      <p:sp>
        <p:nvSpPr>
          <p:cNvPr id="36" name="Rectangle 35">
            <a:extLst>
              <a:ext uri="{FF2B5EF4-FFF2-40B4-BE49-F238E27FC236}">
                <a16:creationId xmlns:a16="http://schemas.microsoft.com/office/drawing/2014/main" id="{29CE19E5-D6E0-46F4-B3EA-B7499D255F16}"/>
              </a:ext>
            </a:extLst>
          </p:cNvPr>
          <p:cNvSpPr/>
          <p:nvPr/>
        </p:nvSpPr>
        <p:spPr>
          <a:xfrm>
            <a:off x="7248144" y="2040235"/>
            <a:ext cx="3950208" cy="313932"/>
          </a:xfrm>
          <a:prstGeom prst="rect">
            <a:avLst/>
          </a:prstGeom>
        </p:spPr>
        <p:txBody>
          <a:bodyPr wrap="square" anchor="ctr">
            <a:spAutoFit/>
          </a:bodyPr>
          <a:lstStyle/>
          <a:p>
            <a:r>
              <a:rPr lang="en-US" sz="1440" b="1" dirty="0"/>
              <a:t>13% reduction </a:t>
            </a:r>
            <a:r>
              <a:rPr lang="en-US" sz="1440" dirty="0"/>
              <a:t>in failed service delivery rate</a:t>
            </a:r>
          </a:p>
        </p:txBody>
      </p:sp>
      <p:pic>
        <p:nvPicPr>
          <p:cNvPr id="10" name="Picture 9">
            <a:extLst>
              <a:ext uri="{FF2B5EF4-FFF2-40B4-BE49-F238E27FC236}">
                <a16:creationId xmlns:a16="http://schemas.microsoft.com/office/drawing/2014/main" id="{DAC2101A-AEDC-4CFA-AAA4-54F1D6331276}"/>
              </a:ext>
            </a:extLst>
          </p:cNvPr>
          <p:cNvPicPr>
            <a:picLocks noChangeAspect="1"/>
          </p:cNvPicPr>
          <p:nvPr/>
        </p:nvPicPr>
        <p:blipFill>
          <a:blip r:embed="rId7" cstate="print">
            <a:grayscl/>
            <a:extLst>
              <a:ext uri="{28A0092B-C50C-407E-A947-70E740481C1C}">
                <a14:useLocalDpi xmlns:a14="http://schemas.microsoft.com/office/drawing/2010/main"/>
              </a:ext>
            </a:extLst>
          </a:blip>
          <a:stretch>
            <a:fillRect/>
          </a:stretch>
        </p:blipFill>
        <p:spPr>
          <a:xfrm>
            <a:off x="6926920" y="2720320"/>
            <a:ext cx="279079" cy="262777"/>
          </a:xfrm>
          <a:prstGeom prst="rect">
            <a:avLst/>
          </a:prstGeom>
        </p:spPr>
      </p:pic>
      <p:pic>
        <p:nvPicPr>
          <p:cNvPr id="12" name="Picture 11">
            <a:extLst>
              <a:ext uri="{FF2B5EF4-FFF2-40B4-BE49-F238E27FC236}">
                <a16:creationId xmlns:a16="http://schemas.microsoft.com/office/drawing/2014/main" id="{724BEFBA-2ED8-4505-9A9C-D7CE7A3CE07D}"/>
              </a:ext>
            </a:extLst>
          </p:cNvPr>
          <p:cNvPicPr>
            <a:picLocks noChangeAspect="1"/>
          </p:cNvPicPr>
          <p:nvPr/>
        </p:nvPicPr>
        <p:blipFill>
          <a:blip r:embed="rId8" cstate="print">
            <a:grayscl/>
            <a:extLst>
              <a:ext uri="{28A0092B-C50C-407E-A947-70E740481C1C}">
                <a14:useLocalDpi xmlns:a14="http://schemas.microsoft.com/office/drawing/2010/main"/>
              </a:ext>
            </a:extLst>
          </a:blip>
          <a:stretch>
            <a:fillRect/>
          </a:stretch>
        </p:blipFill>
        <p:spPr>
          <a:xfrm>
            <a:off x="6859577" y="4261147"/>
            <a:ext cx="321760" cy="318594"/>
          </a:xfrm>
          <a:prstGeom prst="rect">
            <a:avLst/>
          </a:prstGeom>
        </p:spPr>
      </p:pic>
      <p:pic>
        <p:nvPicPr>
          <p:cNvPr id="38" name="Picture 37">
            <a:extLst>
              <a:ext uri="{FF2B5EF4-FFF2-40B4-BE49-F238E27FC236}">
                <a16:creationId xmlns:a16="http://schemas.microsoft.com/office/drawing/2014/main" id="{890898F3-97A8-452F-AE7B-8DF90882BF80}"/>
              </a:ext>
            </a:extLst>
          </p:cNvPr>
          <p:cNvPicPr>
            <a:picLocks noChangeAspect="1"/>
          </p:cNvPicPr>
          <p:nvPr/>
        </p:nvPicPr>
        <p:blipFill>
          <a:blip r:embed="rId9" cstate="print">
            <a:grayscl/>
            <a:extLst>
              <a:ext uri="{28A0092B-C50C-407E-A947-70E740481C1C}">
                <a14:useLocalDpi xmlns:a14="http://schemas.microsoft.com/office/drawing/2010/main"/>
              </a:ext>
            </a:extLst>
          </a:blip>
          <a:stretch>
            <a:fillRect/>
          </a:stretch>
        </p:blipFill>
        <p:spPr>
          <a:xfrm>
            <a:off x="6864097" y="2002537"/>
            <a:ext cx="352309" cy="389329"/>
          </a:xfrm>
          <a:prstGeom prst="rect">
            <a:avLst/>
          </a:prstGeom>
        </p:spPr>
      </p:pic>
      <p:pic>
        <p:nvPicPr>
          <p:cNvPr id="20" name="Picture 19">
            <a:extLst>
              <a:ext uri="{FF2B5EF4-FFF2-40B4-BE49-F238E27FC236}">
                <a16:creationId xmlns:a16="http://schemas.microsoft.com/office/drawing/2014/main" id="{D0A3CBC1-2B71-4A13-8DB2-AED8EEC7D134}"/>
              </a:ext>
            </a:extLst>
          </p:cNvPr>
          <p:cNvPicPr>
            <a:picLocks noChangeAspect="1"/>
          </p:cNvPicPr>
          <p:nvPr/>
        </p:nvPicPr>
        <p:blipFill>
          <a:blip r:embed="rId10" cstate="print">
            <a:grayscl/>
            <a:extLst>
              <a:ext uri="{28A0092B-C50C-407E-A947-70E740481C1C}">
                <a14:useLocalDpi xmlns:a14="http://schemas.microsoft.com/office/drawing/2010/main"/>
              </a:ext>
            </a:extLst>
          </a:blip>
          <a:stretch>
            <a:fillRect/>
          </a:stretch>
        </p:blipFill>
        <p:spPr>
          <a:xfrm>
            <a:off x="6893997" y="5558790"/>
            <a:ext cx="292508" cy="273328"/>
          </a:xfrm>
          <a:prstGeom prst="rect">
            <a:avLst/>
          </a:prstGeom>
        </p:spPr>
      </p:pic>
      <p:sp>
        <p:nvSpPr>
          <p:cNvPr id="40" name="Rectangle 39">
            <a:extLst>
              <a:ext uri="{FF2B5EF4-FFF2-40B4-BE49-F238E27FC236}">
                <a16:creationId xmlns:a16="http://schemas.microsoft.com/office/drawing/2014/main" id="{11967089-324A-4A0A-8C88-E13DBB93AE05}"/>
              </a:ext>
            </a:extLst>
          </p:cNvPr>
          <p:cNvSpPr/>
          <p:nvPr/>
        </p:nvSpPr>
        <p:spPr>
          <a:xfrm>
            <a:off x="711818" y="6016841"/>
            <a:ext cx="4451494" cy="258532"/>
          </a:xfrm>
          <a:prstGeom prst="rect">
            <a:avLst/>
          </a:prstGeom>
        </p:spPr>
        <p:txBody>
          <a:bodyPr wrap="square" anchor="ctr">
            <a:spAutoFit/>
          </a:bodyPr>
          <a:lstStyle/>
          <a:p>
            <a:r>
              <a:rPr lang="en-US" sz="1080" i="1" dirty="0"/>
              <a:t>Note: ROI statistics from Netrounds’ customers</a:t>
            </a:r>
          </a:p>
        </p:txBody>
      </p:sp>
      <p:sp>
        <p:nvSpPr>
          <p:cNvPr id="24" name="Right Brace 23">
            <a:extLst>
              <a:ext uri="{FF2B5EF4-FFF2-40B4-BE49-F238E27FC236}">
                <a16:creationId xmlns:a16="http://schemas.microsoft.com/office/drawing/2014/main" id="{655E4B26-590C-4221-94ED-6D2D3AFE7C60}"/>
              </a:ext>
            </a:extLst>
          </p:cNvPr>
          <p:cNvSpPr/>
          <p:nvPr/>
        </p:nvSpPr>
        <p:spPr>
          <a:xfrm>
            <a:off x="11088624" y="1924234"/>
            <a:ext cx="274320" cy="3963333"/>
          </a:xfrm>
          <a:prstGeom prst="rightBrace">
            <a:avLst/>
          </a:prstGeom>
          <a:ln>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160"/>
          </a:p>
        </p:txBody>
      </p:sp>
      <p:sp>
        <p:nvSpPr>
          <p:cNvPr id="32" name="Rectangle 31">
            <a:extLst>
              <a:ext uri="{FF2B5EF4-FFF2-40B4-BE49-F238E27FC236}">
                <a16:creationId xmlns:a16="http://schemas.microsoft.com/office/drawing/2014/main" id="{5B20D1F6-7828-443D-AECB-490A4188C92F}"/>
              </a:ext>
            </a:extLst>
          </p:cNvPr>
          <p:cNvSpPr/>
          <p:nvPr/>
        </p:nvSpPr>
        <p:spPr>
          <a:xfrm rot="5400000">
            <a:off x="10359277" y="2652010"/>
            <a:ext cx="2560259" cy="535531"/>
          </a:xfrm>
          <a:prstGeom prst="rect">
            <a:avLst/>
          </a:prstGeom>
        </p:spPr>
        <p:txBody>
          <a:bodyPr wrap="square" anchor="ctr">
            <a:spAutoFit/>
          </a:bodyPr>
          <a:lstStyle/>
          <a:p>
            <a:pPr algn="ctr"/>
            <a:r>
              <a:rPr lang="en-US" sz="1440" b="1" dirty="0"/>
              <a:t>Day 1</a:t>
            </a:r>
            <a:br>
              <a:rPr lang="en-US" sz="1440" b="1" dirty="0"/>
            </a:br>
            <a:r>
              <a:rPr lang="en-US" sz="1440" b="1" dirty="0"/>
              <a:t>Activation Testing</a:t>
            </a:r>
            <a:endParaRPr lang="en-US" sz="1440" dirty="0"/>
          </a:p>
        </p:txBody>
      </p:sp>
      <p:sp>
        <p:nvSpPr>
          <p:cNvPr id="35" name="Rectangle 34">
            <a:extLst>
              <a:ext uri="{FF2B5EF4-FFF2-40B4-BE49-F238E27FC236}">
                <a16:creationId xmlns:a16="http://schemas.microsoft.com/office/drawing/2014/main" id="{47ED058E-1AA5-41F9-87DB-9A7660D232A3}"/>
              </a:ext>
            </a:extLst>
          </p:cNvPr>
          <p:cNvSpPr/>
          <p:nvPr/>
        </p:nvSpPr>
        <p:spPr>
          <a:xfrm rot="5400000">
            <a:off x="10690972" y="4791409"/>
            <a:ext cx="1896868" cy="535531"/>
          </a:xfrm>
          <a:prstGeom prst="rect">
            <a:avLst/>
          </a:prstGeom>
        </p:spPr>
        <p:txBody>
          <a:bodyPr wrap="square" anchor="ctr">
            <a:spAutoFit/>
          </a:bodyPr>
          <a:lstStyle/>
          <a:p>
            <a:pPr algn="ctr"/>
            <a:r>
              <a:rPr lang="en-US" sz="1440" b="1" dirty="0"/>
              <a:t>Day 2</a:t>
            </a:r>
            <a:br>
              <a:rPr lang="en-US" sz="1440" b="1" dirty="0"/>
            </a:br>
            <a:r>
              <a:rPr lang="en-US" sz="1440" b="1" dirty="0"/>
              <a:t>Active Monitoring</a:t>
            </a:r>
            <a:endParaRPr lang="en-US" sz="1440" dirty="0"/>
          </a:p>
        </p:txBody>
      </p:sp>
      <p:sp>
        <p:nvSpPr>
          <p:cNvPr id="39" name="Rectangle 38">
            <a:extLst>
              <a:ext uri="{FF2B5EF4-FFF2-40B4-BE49-F238E27FC236}">
                <a16:creationId xmlns:a16="http://schemas.microsoft.com/office/drawing/2014/main" id="{EEFD76DF-277B-4239-A9BE-ACE37DA3E378}"/>
              </a:ext>
            </a:extLst>
          </p:cNvPr>
          <p:cNvSpPr/>
          <p:nvPr/>
        </p:nvSpPr>
        <p:spPr>
          <a:xfrm>
            <a:off x="7248144" y="3213420"/>
            <a:ext cx="3950208" cy="535531"/>
          </a:xfrm>
          <a:prstGeom prst="rect">
            <a:avLst/>
          </a:prstGeom>
        </p:spPr>
        <p:txBody>
          <a:bodyPr wrap="square" anchor="ctr">
            <a:spAutoFit/>
          </a:bodyPr>
          <a:lstStyle/>
          <a:p>
            <a:r>
              <a:rPr lang="en-US" sz="1440" b="1" dirty="0"/>
              <a:t>Faster time to revenue - </a:t>
            </a:r>
            <a:r>
              <a:rPr lang="en-US" sz="1440" dirty="0"/>
              <a:t>billing commences ~6 days earlier for new services</a:t>
            </a:r>
          </a:p>
        </p:txBody>
      </p:sp>
      <p:sp>
        <p:nvSpPr>
          <p:cNvPr id="42" name="Rectangle 41">
            <a:extLst>
              <a:ext uri="{FF2B5EF4-FFF2-40B4-BE49-F238E27FC236}">
                <a16:creationId xmlns:a16="http://schemas.microsoft.com/office/drawing/2014/main" id="{2A5D8974-81EB-428F-A13B-2703C4353A14}"/>
              </a:ext>
            </a:extLst>
          </p:cNvPr>
          <p:cNvSpPr/>
          <p:nvPr/>
        </p:nvSpPr>
        <p:spPr>
          <a:xfrm>
            <a:off x="7248144" y="4809834"/>
            <a:ext cx="3950208" cy="535531"/>
          </a:xfrm>
          <a:prstGeom prst="rect">
            <a:avLst/>
          </a:prstGeom>
        </p:spPr>
        <p:txBody>
          <a:bodyPr wrap="square" anchor="ctr">
            <a:spAutoFit/>
          </a:bodyPr>
          <a:lstStyle/>
          <a:p>
            <a:r>
              <a:rPr lang="en-US" sz="1440" b="1" dirty="0"/>
              <a:t>No </a:t>
            </a:r>
            <a:r>
              <a:rPr lang="en-US" sz="1440" dirty="0"/>
              <a:t>services placed into production have </a:t>
            </a:r>
            <a:r>
              <a:rPr lang="en-US" sz="1440" b="1" dirty="0"/>
              <a:t>performance issues</a:t>
            </a:r>
          </a:p>
        </p:txBody>
      </p:sp>
      <p:pic>
        <p:nvPicPr>
          <p:cNvPr id="45" name="Picture 44">
            <a:extLst>
              <a:ext uri="{FF2B5EF4-FFF2-40B4-BE49-F238E27FC236}">
                <a16:creationId xmlns:a16="http://schemas.microsoft.com/office/drawing/2014/main" id="{175D1B12-5FCD-486B-A3FF-45F366633A44}"/>
              </a:ext>
            </a:extLst>
          </p:cNvPr>
          <p:cNvPicPr>
            <a:picLocks noChangeAspect="1"/>
          </p:cNvPicPr>
          <p:nvPr/>
        </p:nvPicPr>
        <p:blipFill>
          <a:blip r:embed="rId11" cstate="print">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6897907" y="4924494"/>
            <a:ext cx="284689" cy="306212"/>
          </a:xfrm>
          <a:prstGeom prst="rect">
            <a:avLst/>
          </a:prstGeom>
        </p:spPr>
      </p:pic>
      <p:pic>
        <p:nvPicPr>
          <p:cNvPr id="8" name="Picture 7">
            <a:extLst>
              <a:ext uri="{FF2B5EF4-FFF2-40B4-BE49-F238E27FC236}">
                <a16:creationId xmlns:a16="http://schemas.microsoft.com/office/drawing/2014/main" id="{CF0B312D-78B5-4532-9436-453D1278080B}"/>
              </a:ext>
            </a:extLst>
          </p:cNvPr>
          <p:cNvPicPr>
            <a:picLocks noChangeAspect="1"/>
          </p:cNvPicPr>
          <p:nvPr/>
        </p:nvPicPr>
        <p:blipFill>
          <a:blip r:embed="rId12" cstate="print">
            <a:grayscl/>
            <a:extLst>
              <a:ext uri="{28A0092B-C50C-407E-A947-70E740481C1C}">
                <a14:useLocalDpi xmlns:a14="http://schemas.microsoft.com/office/drawing/2010/main"/>
              </a:ext>
            </a:extLst>
          </a:blip>
          <a:stretch>
            <a:fillRect/>
          </a:stretch>
        </p:blipFill>
        <p:spPr>
          <a:xfrm>
            <a:off x="6932911" y="3309728"/>
            <a:ext cx="214681" cy="322600"/>
          </a:xfrm>
          <a:prstGeom prst="rect">
            <a:avLst/>
          </a:prstGeom>
        </p:spPr>
      </p:pic>
      <p:sp>
        <p:nvSpPr>
          <p:cNvPr id="4" name="Title 3">
            <a:extLst>
              <a:ext uri="{FF2B5EF4-FFF2-40B4-BE49-F238E27FC236}">
                <a16:creationId xmlns:a16="http://schemas.microsoft.com/office/drawing/2014/main" id="{356D080A-B05A-A544-A720-C4A0EE4CBFDD}"/>
              </a:ext>
            </a:extLst>
          </p:cNvPr>
          <p:cNvSpPr>
            <a:spLocks noGrp="1"/>
          </p:cNvSpPr>
          <p:nvPr>
            <p:ph type="title"/>
          </p:nvPr>
        </p:nvSpPr>
        <p:spPr/>
        <p:txBody>
          <a:bodyPr/>
          <a:lstStyle/>
          <a:p>
            <a:r>
              <a:rPr lang="en-US" dirty="0"/>
              <a:t>Business Benefits</a:t>
            </a:r>
          </a:p>
        </p:txBody>
      </p:sp>
    </p:spTree>
    <p:extLst>
      <p:ext uri="{BB962C8B-B14F-4D97-AF65-F5344CB8AC3E}">
        <p14:creationId xmlns:p14="http://schemas.microsoft.com/office/powerpoint/2010/main" val="111460935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6B6B7-E007-5C44-8391-5663E044641B}"/>
              </a:ext>
            </a:extLst>
          </p:cNvPr>
          <p:cNvSpPr>
            <a:spLocks noGrp="1"/>
          </p:cNvSpPr>
          <p:nvPr>
            <p:ph type="title"/>
          </p:nvPr>
        </p:nvSpPr>
        <p:spPr>
          <a:xfrm>
            <a:off x="604011" y="125771"/>
            <a:ext cx="11071242" cy="856407"/>
          </a:xfrm>
        </p:spPr>
        <p:txBody>
          <a:bodyPr/>
          <a:lstStyle/>
          <a:p>
            <a:r>
              <a:rPr lang="en-US"/>
              <a:t>Experience a Top Priority for Service Providers</a:t>
            </a:r>
          </a:p>
        </p:txBody>
      </p:sp>
      <p:sp>
        <p:nvSpPr>
          <p:cNvPr id="5" name="Rectangle 4">
            <a:extLst>
              <a:ext uri="{FF2B5EF4-FFF2-40B4-BE49-F238E27FC236}">
                <a16:creationId xmlns:a16="http://schemas.microsoft.com/office/drawing/2014/main" id="{2EB1304A-4BEB-AF45-AAB6-06163825C310}"/>
              </a:ext>
            </a:extLst>
          </p:cNvPr>
          <p:cNvSpPr/>
          <p:nvPr/>
        </p:nvSpPr>
        <p:spPr>
          <a:xfrm>
            <a:off x="532574" y="4934682"/>
            <a:ext cx="4677805" cy="529376"/>
          </a:xfrm>
          <a:prstGeom prst="rect">
            <a:avLst/>
          </a:prstGeom>
          <a:solidFill>
            <a:schemeClr val="bg1"/>
          </a:solidFill>
        </p:spPr>
        <p:txBody>
          <a:bodyPr wrap="square" lIns="45720" tIns="18288" rIns="18288" bIns="18288">
            <a:spAutoFit/>
          </a:bodyPr>
          <a:lstStyle/>
          <a:p>
            <a:pPr marL="9525" indent="-9525"/>
            <a:r>
              <a:rPr lang="en-US" sz="1600" i="1"/>
              <a:t>“We need to invest in the customer because of disruptive competition.” </a:t>
            </a:r>
            <a:endParaRPr lang="en-US" sz="1600" i="1">
              <a:effectLst/>
            </a:endParaRPr>
          </a:p>
        </p:txBody>
      </p:sp>
      <p:sp>
        <p:nvSpPr>
          <p:cNvPr id="6" name="TextBox 5">
            <a:extLst>
              <a:ext uri="{FF2B5EF4-FFF2-40B4-BE49-F238E27FC236}">
                <a16:creationId xmlns:a16="http://schemas.microsoft.com/office/drawing/2014/main" id="{B5450379-2F17-2A49-ACB0-852892728E10}"/>
              </a:ext>
            </a:extLst>
          </p:cNvPr>
          <p:cNvSpPr txBox="1"/>
          <p:nvPr/>
        </p:nvSpPr>
        <p:spPr>
          <a:xfrm>
            <a:off x="532574" y="5492245"/>
            <a:ext cx="3275452" cy="169277"/>
          </a:xfrm>
          <a:prstGeom prst="rect">
            <a:avLst/>
          </a:prstGeom>
          <a:solidFill>
            <a:schemeClr val="bg1"/>
          </a:solidFill>
        </p:spPr>
        <p:txBody>
          <a:bodyPr wrap="square" lIns="45720" tIns="0" rIns="0" bIns="0" rtlCol="0">
            <a:spAutoFit/>
          </a:bodyPr>
          <a:lstStyle/>
          <a:p>
            <a:pPr algn="l">
              <a:spcBef>
                <a:spcPts val="600"/>
              </a:spcBef>
            </a:pPr>
            <a:r>
              <a:rPr lang="en-US" sz="1100" i="1"/>
              <a:t>—Operator survey participant</a:t>
            </a:r>
          </a:p>
        </p:txBody>
      </p:sp>
      <p:sp>
        <p:nvSpPr>
          <p:cNvPr id="7" name="TextBox 6">
            <a:extLst>
              <a:ext uri="{FF2B5EF4-FFF2-40B4-BE49-F238E27FC236}">
                <a16:creationId xmlns:a16="http://schemas.microsoft.com/office/drawing/2014/main" id="{9389F441-4E17-EC41-9CCF-CD61BAB68536}"/>
              </a:ext>
            </a:extLst>
          </p:cNvPr>
          <p:cNvSpPr txBox="1"/>
          <p:nvPr/>
        </p:nvSpPr>
        <p:spPr>
          <a:xfrm>
            <a:off x="880033" y="4332227"/>
            <a:ext cx="2782813" cy="123112"/>
          </a:xfrm>
          <a:prstGeom prst="rect">
            <a:avLst/>
          </a:prstGeom>
          <a:noFill/>
        </p:spPr>
        <p:txBody>
          <a:bodyPr wrap="none" lIns="0" tIns="0" rIns="0" bIns="0" rtlCol="0">
            <a:spAutoFit/>
          </a:bodyPr>
          <a:lstStyle/>
          <a:p>
            <a:pPr>
              <a:spcBef>
                <a:spcPts val="600"/>
              </a:spcBef>
            </a:pPr>
            <a:r>
              <a:rPr lang="en-US" sz="800"/>
              <a:t>Source: Ernst &amp; Young Global Telecommunication study 2019.</a:t>
            </a:r>
          </a:p>
        </p:txBody>
      </p:sp>
      <p:sp>
        <p:nvSpPr>
          <p:cNvPr id="11" name="Rectangle 10">
            <a:extLst>
              <a:ext uri="{FF2B5EF4-FFF2-40B4-BE49-F238E27FC236}">
                <a16:creationId xmlns:a16="http://schemas.microsoft.com/office/drawing/2014/main" id="{9F813CDC-65AE-6A4F-BCE3-8C74877E160F}"/>
              </a:ext>
            </a:extLst>
          </p:cNvPr>
          <p:cNvSpPr/>
          <p:nvPr/>
        </p:nvSpPr>
        <p:spPr>
          <a:xfrm>
            <a:off x="5150064" y="4934682"/>
            <a:ext cx="4305336" cy="529376"/>
          </a:xfrm>
          <a:prstGeom prst="rect">
            <a:avLst/>
          </a:prstGeom>
          <a:solidFill>
            <a:schemeClr val="bg1"/>
          </a:solidFill>
        </p:spPr>
        <p:txBody>
          <a:bodyPr wrap="square" lIns="0" tIns="18288" rIns="0" bIns="18288">
            <a:spAutoFit/>
          </a:bodyPr>
          <a:lstStyle/>
          <a:p>
            <a:pPr marL="9525" indent="-9525"/>
            <a:r>
              <a:rPr lang="en-US" sz="1600" i="1"/>
              <a:t>“Our industry is  plagued by churn  levels that would terrify any other industry.” </a:t>
            </a:r>
            <a:endParaRPr lang="en-US" sz="1600" i="1">
              <a:effectLst/>
            </a:endParaRPr>
          </a:p>
        </p:txBody>
      </p:sp>
      <p:sp>
        <p:nvSpPr>
          <p:cNvPr id="12" name="TextBox 11">
            <a:extLst>
              <a:ext uri="{FF2B5EF4-FFF2-40B4-BE49-F238E27FC236}">
                <a16:creationId xmlns:a16="http://schemas.microsoft.com/office/drawing/2014/main" id="{9247847F-EE9E-6342-BA2B-FD0CB67B9D2C}"/>
              </a:ext>
            </a:extLst>
          </p:cNvPr>
          <p:cNvSpPr txBox="1"/>
          <p:nvPr/>
        </p:nvSpPr>
        <p:spPr>
          <a:xfrm>
            <a:off x="5150064" y="5488012"/>
            <a:ext cx="1659109" cy="177741"/>
          </a:xfrm>
          <a:prstGeom prst="rect">
            <a:avLst/>
          </a:prstGeom>
          <a:solidFill>
            <a:schemeClr val="bg1"/>
          </a:solidFill>
        </p:spPr>
        <p:txBody>
          <a:bodyPr wrap="none" lIns="0" tIns="0" rIns="0" bIns="0" rtlCol="0">
            <a:spAutoFit/>
          </a:bodyPr>
          <a:lstStyle/>
          <a:p>
            <a:pPr algn="l">
              <a:spcBef>
                <a:spcPts val="600"/>
              </a:spcBef>
            </a:pPr>
            <a:r>
              <a:rPr lang="en-US" sz="1050" i="1"/>
              <a:t>—Operator survey participant</a:t>
            </a:r>
          </a:p>
        </p:txBody>
      </p:sp>
      <p:sp>
        <p:nvSpPr>
          <p:cNvPr id="13" name="Rectangle 12">
            <a:extLst>
              <a:ext uri="{FF2B5EF4-FFF2-40B4-BE49-F238E27FC236}">
                <a16:creationId xmlns:a16="http://schemas.microsoft.com/office/drawing/2014/main" id="{0F3D2326-1884-6046-A90E-A2CE08289401}"/>
              </a:ext>
            </a:extLst>
          </p:cNvPr>
          <p:cNvSpPr/>
          <p:nvPr/>
        </p:nvSpPr>
        <p:spPr>
          <a:xfrm>
            <a:off x="532575" y="1451855"/>
            <a:ext cx="10033826" cy="400110"/>
          </a:xfrm>
          <a:prstGeom prst="rect">
            <a:avLst/>
          </a:prstGeom>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a:solidFill>
                  <a:schemeClr val="bg1"/>
                </a:solidFill>
              </a:rPr>
              <a:t>Question: What are your most important strategic priorities over the next three years?</a:t>
            </a:r>
          </a:p>
        </p:txBody>
      </p:sp>
      <p:sp>
        <p:nvSpPr>
          <p:cNvPr id="16" name="TextBox 15">
            <a:extLst>
              <a:ext uri="{FF2B5EF4-FFF2-40B4-BE49-F238E27FC236}">
                <a16:creationId xmlns:a16="http://schemas.microsoft.com/office/drawing/2014/main" id="{CE4F800A-BB9B-D745-BE14-49F131228914}"/>
              </a:ext>
            </a:extLst>
          </p:cNvPr>
          <p:cNvSpPr txBox="1"/>
          <p:nvPr/>
        </p:nvSpPr>
        <p:spPr>
          <a:xfrm>
            <a:off x="8852100" y="3268343"/>
            <a:ext cx="1529265" cy="276999"/>
          </a:xfrm>
          <a:prstGeom prst="rect">
            <a:avLst/>
          </a:prstGeom>
          <a:noFill/>
        </p:spPr>
        <p:txBody>
          <a:bodyPr wrap="none" lIns="0" tIns="0" rIns="0" bIns="0" rtlCol="0">
            <a:spAutoFit/>
          </a:bodyPr>
          <a:lstStyle/>
          <a:p>
            <a:pPr algn="l">
              <a:spcBef>
                <a:spcPts val="600"/>
              </a:spcBef>
            </a:pPr>
            <a:r>
              <a:rPr lang="en-SE"/>
              <a:t>% of responses</a:t>
            </a:r>
          </a:p>
        </p:txBody>
      </p:sp>
      <p:pic>
        <p:nvPicPr>
          <p:cNvPr id="17" name="Picture 16">
            <a:extLst>
              <a:ext uri="{FF2B5EF4-FFF2-40B4-BE49-F238E27FC236}">
                <a16:creationId xmlns:a16="http://schemas.microsoft.com/office/drawing/2014/main" id="{E67D4AF0-AB66-084F-A927-9EFC65BBC17C}"/>
              </a:ext>
            </a:extLst>
          </p:cNvPr>
          <p:cNvPicPr>
            <a:picLocks noChangeAspect="1"/>
          </p:cNvPicPr>
          <p:nvPr/>
        </p:nvPicPr>
        <p:blipFill>
          <a:blip r:embed="rId3"/>
          <a:stretch>
            <a:fillRect/>
          </a:stretch>
        </p:blipFill>
        <p:spPr>
          <a:xfrm>
            <a:off x="475838" y="1812925"/>
            <a:ext cx="10147300" cy="2489200"/>
          </a:xfrm>
          <a:prstGeom prst="rect">
            <a:avLst/>
          </a:prstGeom>
        </p:spPr>
      </p:pic>
    </p:spTree>
    <p:extLst>
      <p:ext uri="{BB962C8B-B14F-4D97-AF65-F5344CB8AC3E}">
        <p14:creationId xmlns:p14="http://schemas.microsoft.com/office/powerpoint/2010/main" val="253723384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2E387-6CDE-364D-8042-3E840ACC3B68}"/>
              </a:ext>
            </a:extLst>
          </p:cNvPr>
          <p:cNvSpPr>
            <a:spLocks noGrp="1"/>
          </p:cNvSpPr>
          <p:nvPr>
            <p:ph type="title"/>
          </p:nvPr>
        </p:nvSpPr>
        <p:spPr/>
        <p:txBody>
          <a:bodyPr/>
          <a:lstStyle/>
          <a:p>
            <a:r>
              <a:rPr lang="en-US"/>
              <a:t>Architecture</a:t>
            </a:r>
          </a:p>
        </p:txBody>
      </p:sp>
      <p:sp>
        <p:nvSpPr>
          <p:cNvPr id="102" name="Freeform 19">
            <a:extLst>
              <a:ext uri="{FF2B5EF4-FFF2-40B4-BE49-F238E27FC236}">
                <a16:creationId xmlns:a16="http://schemas.microsoft.com/office/drawing/2014/main" id="{21CF16D6-EC0E-5046-B8CD-DC0A0638B2E5}"/>
              </a:ext>
            </a:extLst>
          </p:cNvPr>
          <p:cNvSpPr>
            <a:spLocks/>
          </p:cNvSpPr>
          <p:nvPr/>
        </p:nvSpPr>
        <p:spPr bwMode="auto">
          <a:xfrm>
            <a:off x="5075266" y="3868923"/>
            <a:ext cx="2121688" cy="972630"/>
          </a:xfrm>
          <a:custGeom>
            <a:avLst/>
            <a:gdLst>
              <a:gd name="T0" fmla="*/ 3026 w 4746"/>
              <a:gd name="T1" fmla="*/ 1545 h 1704"/>
              <a:gd name="T2" fmla="*/ 3103 w 4746"/>
              <a:gd name="T3" fmla="*/ 1563 h 1704"/>
              <a:gd name="T4" fmla="*/ 3395 w 4746"/>
              <a:gd name="T5" fmla="*/ 1576 h 1704"/>
              <a:gd name="T6" fmla="*/ 3588 w 4746"/>
              <a:gd name="T7" fmla="*/ 1537 h 1704"/>
              <a:gd name="T8" fmla="*/ 3592 w 4746"/>
              <a:gd name="T9" fmla="*/ 1538 h 1704"/>
              <a:gd name="T10" fmla="*/ 3893 w 4746"/>
              <a:gd name="T11" fmla="*/ 1551 h 1704"/>
              <a:gd name="T12" fmla="*/ 3915 w 4746"/>
              <a:gd name="T13" fmla="*/ 1556 h 1704"/>
              <a:gd name="T14" fmla="*/ 4565 w 4746"/>
              <a:gd name="T15" fmla="*/ 1230 h 1704"/>
              <a:gd name="T16" fmla="*/ 4555 w 4746"/>
              <a:gd name="T17" fmla="*/ 1036 h 1704"/>
              <a:gd name="T18" fmla="*/ 3526 w 4746"/>
              <a:gd name="T19" fmla="*/ 235 h 1704"/>
              <a:gd name="T20" fmla="*/ 3146 w 4746"/>
              <a:gd name="T21" fmla="*/ 47 h 1704"/>
              <a:gd name="T22" fmla="*/ 2791 w 4746"/>
              <a:gd name="T23" fmla="*/ 203 h 1704"/>
              <a:gd name="T24" fmla="*/ 2672 w 4746"/>
              <a:gd name="T25" fmla="*/ 188 h 1704"/>
              <a:gd name="T26" fmla="*/ 2558 w 4746"/>
              <a:gd name="T27" fmla="*/ 201 h 1704"/>
              <a:gd name="T28" fmla="*/ 2295 w 4746"/>
              <a:gd name="T29" fmla="*/ 247 h 1704"/>
              <a:gd name="T30" fmla="*/ 2205 w 4746"/>
              <a:gd name="T31" fmla="*/ 210 h 1704"/>
              <a:gd name="T32" fmla="*/ 1869 w 4746"/>
              <a:gd name="T33" fmla="*/ 74 h 1704"/>
              <a:gd name="T34" fmla="*/ 1514 w 4746"/>
              <a:gd name="T35" fmla="*/ 230 h 1704"/>
              <a:gd name="T36" fmla="*/ 1396 w 4746"/>
              <a:gd name="T37" fmla="*/ 216 h 1704"/>
              <a:gd name="T38" fmla="*/ 1093 w 4746"/>
              <a:gd name="T39" fmla="*/ 321 h 1704"/>
              <a:gd name="T40" fmla="*/ 754 w 4746"/>
              <a:gd name="T41" fmla="*/ 212 h 1704"/>
              <a:gd name="T42" fmla="*/ 222 w 4746"/>
              <a:gd name="T43" fmla="*/ 690 h 1704"/>
              <a:gd name="T44" fmla="*/ 243 w 4746"/>
              <a:gd name="T45" fmla="*/ 823 h 1704"/>
              <a:gd name="T46" fmla="*/ 0 w 4746"/>
              <a:gd name="T47" fmla="*/ 1181 h 1704"/>
              <a:gd name="T48" fmla="*/ 448 w 4746"/>
              <a:gd name="T49" fmla="*/ 1584 h 1704"/>
              <a:gd name="T50" fmla="*/ 812 w 4746"/>
              <a:gd name="T51" fmla="*/ 1417 h 1704"/>
              <a:gd name="T52" fmla="*/ 1114 w 4746"/>
              <a:gd name="T53" fmla="*/ 1522 h 1704"/>
              <a:gd name="T54" fmla="*/ 1399 w 4746"/>
              <a:gd name="T55" fmla="*/ 1430 h 1704"/>
              <a:gd name="T56" fmla="*/ 2311 w 4746"/>
              <a:gd name="T57" fmla="*/ 1565 h 1704"/>
              <a:gd name="T58" fmla="*/ 3026 w 4746"/>
              <a:gd name="T59" fmla="*/ 1545 h 1704"/>
              <a:gd name="connsiteX0" fmla="*/ 6389 w 9685"/>
              <a:gd name="connsiteY0" fmla="*/ 8791 h 9426"/>
              <a:gd name="connsiteX1" fmla="*/ 6551 w 9685"/>
              <a:gd name="connsiteY1" fmla="*/ 8897 h 9426"/>
              <a:gd name="connsiteX2" fmla="*/ 7166 w 9685"/>
              <a:gd name="connsiteY2" fmla="*/ 8973 h 9426"/>
              <a:gd name="connsiteX3" fmla="*/ 7573 w 9685"/>
              <a:gd name="connsiteY3" fmla="*/ 8744 h 9426"/>
              <a:gd name="connsiteX4" fmla="*/ 7581 w 9685"/>
              <a:gd name="connsiteY4" fmla="*/ 8750 h 9426"/>
              <a:gd name="connsiteX5" fmla="*/ 8216 w 9685"/>
              <a:gd name="connsiteY5" fmla="*/ 8826 h 9426"/>
              <a:gd name="connsiteX6" fmla="*/ 8262 w 9685"/>
              <a:gd name="connsiteY6" fmla="*/ 8855 h 9426"/>
              <a:gd name="connsiteX7" fmla="*/ 9632 w 9685"/>
              <a:gd name="connsiteY7" fmla="*/ 6942 h 9426"/>
              <a:gd name="connsiteX8" fmla="*/ 9611 w 9685"/>
              <a:gd name="connsiteY8" fmla="*/ 5804 h 9426"/>
              <a:gd name="connsiteX9" fmla="*/ 7442 w 9685"/>
              <a:gd name="connsiteY9" fmla="*/ 1103 h 9426"/>
              <a:gd name="connsiteX10" fmla="*/ 6642 w 9685"/>
              <a:gd name="connsiteY10" fmla="*/ 0 h 9426"/>
              <a:gd name="connsiteX11" fmla="*/ 5894 w 9685"/>
              <a:gd name="connsiteY11" fmla="*/ 915 h 9426"/>
              <a:gd name="connsiteX12" fmla="*/ 5643 w 9685"/>
              <a:gd name="connsiteY12" fmla="*/ 827 h 9426"/>
              <a:gd name="connsiteX13" fmla="*/ 5403 w 9685"/>
              <a:gd name="connsiteY13" fmla="*/ 904 h 9426"/>
              <a:gd name="connsiteX14" fmla="*/ 4849 w 9685"/>
              <a:gd name="connsiteY14" fmla="*/ 1174 h 9426"/>
              <a:gd name="connsiteX15" fmla="*/ 4659 w 9685"/>
              <a:gd name="connsiteY15" fmla="*/ 956 h 9426"/>
              <a:gd name="connsiteX16" fmla="*/ 3951 w 9685"/>
              <a:gd name="connsiteY16" fmla="*/ 158 h 9426"/>
              <a:gd name="connsiteX17" fmla="*/ 3203 w 9685"/>
              <a:gd name="connsiteY17" fmla="*/ 1074 h 9426"/>
              <a:gd name="connsiteX18" fmla="*/ 2954 w 9685"/>
              <a:gd name="connsiteY18" fmla="*/ 992 h 9426"/>
              <a:gd name="connsiteX19" fmla="*/ 2316 w 9685"/>
              <a:gd name="connsiteY19" fmla="*/ 1608 h 9426"/>
              <a:gd name="connsiteX20" fmla="*/ 1602 w 9685"/>
              <a:gd name="connsiteY20" fmla="*/ 968 h 9426"/>
              <a:gd name="connsiteX21" fmla="*/ 481 w 9685"/>
              <a:gd name="connsiteY21" fmla="*/ 3773 h 9426"/>
              <a:gd name="connsiteX22" fmla="*/ 525 w 9685"/>
              <a:gd name="connsiteY22" fmla="*/ 4554 h 9426"/>
              <a:gd name="connsiteX23" fmla="*/ 13 w 9685"/>
              <a:gd name="connsiteY23" fmla="*/ 6655 h 9426"/>
              <a:gd name="connsiteX24" fmla="*/ 1010 w 9685"/>
              <a:gd name="connsiteY24" fmla="*/ 8013 h 9426"/>
              <a:gd name="connsiteX25" fmla="*/ 1724 w 9685"/>
              <a:gd name="connsiteY25" fmla="*/ 8040 h 9426"/>
              <a:gd name="connsiteX26" fmla="*/ 2360 w 9685"/>
              <a:gd name="connsiteY26" fmla="*/ 8656 h 9426"/>
              <a:gd name="connsiteX27" fmla="*/ 2961 w 9685"/>
              <a:gd name="connsiteY27" fmla="*/ 8116 h 9426"/>
              <a:gd name="connsiteX28" fmla="*/ 4882 w 9685"/>
              <a:gd name="connsiteY28" fmla="*/ 8908 h 9426"/>
              <a:gd name="connsiteX29" fmla="*/ 6389 w 9685"/>
              <a:gd name="connsiteY29" fmla="*/ 8791 h 9426"/>
              <a:gd name="connsiteX0" fmla="*/ 6598 w 10001"/>
              <a:gd name="connsiteY0" fmla="*/ 9326 h 10000"/>
              <a:gd name="connsiteX1" fmla="*/ 6765 w 10001"/>
              <a:gd name="connsiteY1" fmla="*/ 9439 h 10000"/>
              <a:gd name="connsiteX2" fmla="*/ 7400 w 10001"/>
              <a:gd name="connsiteY2" fmla="*/ 9519 h 10000"/>
              <a:gd name="connsiteX3" fmla="*/ 7820 w 10001"/>
              <a:gd name="connsiteY3" fmla="*/ 9276 h 10000"/>
              <a:gd name="connsiteX4" fmla="*/ 7829 w 10001"/>
              <a:gd name="connsiteY4" fmla="*/ 9283 h 10000"/>
              <a:gd name="connsiteX5" fmla="*/ 8484 w 10001"/>
              <a:gd name="connsiteY5" fmla="*/ 9363 h 10000"/>
              <a:gd name="connsiteX6" fmla="*/ 8532 w 10001"/>
              <a:gd name="connsiteY6" fmla="*/ 9394 h 10000"/>
              <a:gd name="connsiteX7" fmla="*/ 9946 w 10001"/>
              <a:gd name="connsiteY7" fmla="*/ 7365 h 10000"/>
              <a:gd name="connsiteX8" fmla="*/ 9925 w 10001"/>
              <a:gd name="connsiteY8" fmla="*/ 6157 h 10000"/>
              <a:gd name="connsiteX9" fmla="*/ 7685 w 10001"/>
              <a:gd name="connsiteY9" fmla="*/ 1170 h 10000"/>
              <a:gd name="connsiteX10" fmla="*/ 6859 w 10001"/>
              <a:gd name="connsiteY10" fmla="*/ 0 h 10000"/>
              <a:gd name="connsiteX11" fmla="*/ 6087 w 10001"/>
              <a:gd name="connsiteY11" fmla="*/ 971 h 10000"/>
              <a:gd name="connsiteX12" fmla="*/ 5828 w 10001"/>
              <a:gd name="connsiteY12" fmla="*/ 877 h 10000"/>
              <a:gd name="connsiteX13" fmla="*/ 5580 w 10001"/>
              <a:gd name="connsiteY13" fmla="*/ 959 h 10000"/>
              <a:gd name="connsiteX14" fmla="*/ 5008 w 10001"/>
              <a:gd name="connsiteY14" fmla="*/ 1245 h 10000"/>
              <a:gd name="connsiteX15" fmla="*/ 4812 w 10001"/>
              <a:gd name="connsiteY15" fmla="*/ 1014 h 10000"/>
              <a:gd name="connsiteX16" fmla="*/ 4081 w 10001"/>
              <a:gd name="connsiteY16" fmla="*/ 168 h 10000"/>
              <a:gd name="connsiteX17" fmla="*/ 3308 w 10001"/>
              <a:gd name="connsiteY17" fmla="*/ 1139 h 10000"/>
              <a:gd name="connsiteX18" fmla="*/ 3051 w 10001"/>
              <a:gd name="connsiteY18" fmla="*/ 1052 h 10000"/>
              <a:gd name="connsiteX19" fmla="*/ 2392 w 10001"/>
              <a:gd name="connsiteY19" fmla="*/ 1706 h 10000"/>
              <a:gd name="connsiteX20" fmla="*/ 1655 w 10001"/>
              <a:gd name="connsiteY20" fmla="*/ 1027 h 10000"/>
              <a:gd name="connsiteX21" fmla="*/ 498 w 10001"/>
              <a:gd name="connsiteY21" fmla="*/ 4003 h 10000"/>
              <a:gd name="connsiteX22" fmla="*/ 543 w 10001"/>
              <a:gd name="connsiteY22" fmla="*/ 4831 h 10000"/>
              <a:gd name="connsiteX23" fmla="*/ 14 w 10001"/>
              <a:gd name="connsiteY23" fmla="*/ 7060 h 10000"/>
              <a:gd name="connsiteX24" fmla="*/ 1044 w 10001"/>
              <a:gd name="connsiteY24" fmla="*/ 8501 h 10000"/>
              <a:gd name="connsiteX25" fmla="*/ 1781 w 10001"/>
              <a:gd name="connsiteY25" fmla="*/ 8530 h 10000"/>
              <a:gd name="connsiteX26" fmla="*/ 2438 w 10001"/>
              <a:gd name="connsiteY26" fmla="*/ 9183 h 10000"/>
              <a:gd name="connsiteX27" fmla="*/ 3167 w 10001"/>
              <a:gd name="connsiteY27" fmla="*/ 9204 h 10000"/>
              <a:gd name="connsiteX28" fmla="*/ 5042 w 10001"/>
              <a:gd name="connsiteY28" fmla="*/ 9450 h 10000"/>
              <a:gd name="connsiteX29" fmla="*/ 6598 w 10001"/>
              <a:gd name="connsiteY29" fmla="*/ 932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001" h="10000">
                <a:moveTo>
                  <a:pt x="6598" y="9326"/>
                </a:moveTo>
                <a:cubicBezTo>
                  <a:pt x="6653" y="9370"/>
                  <a:pt x="6706" y="9407"/>
                  <a:pt x="6765" y="9439"/>
                </a:cubicBezTo>
                <a:cubicBezTo>
                  <a:pt x="6981" y="9550"/>
                  <a:pt x="7196" y="9576"/>
                  <a:pt x="7400" y="9519"/>
                </a:cubicBezTo>
                <a:cubicBezTo>
                  <a:pt x="7547" y="9482"/>
                  <a:pt x="7688" y="9394"/>
                  <a:pt x="7820" y="9276"/>
                </a:cubicBezTo>
                <a:cubicBezTo>
                  <a:pt x="7824" y="9276"/>
                  <a:pt x="7827" y="9283"/>
                  <a:pt x="7829" y="9283"/>
                </a:cubicBezTo>
                <a:cubicBezTo>
                  <a:pt x="8054" y="9401"/>
                  <a:pt x="8273" y="9426"/>
                  <a:pt x="8484" y="9363"/>
                </a:cubicBezTo>
                <a:cubicBezTo>
                  <a:pt x="8499" y="9370"/>
                  <a:pt x="8516" y="9383"/>
                  <a:pt x="8532" y="9394"/>
                </a:cubicBezTo>
                <a:cubicBezTo>
                  <a:pt x="9190" y="9750"/>
                  <a:pt x="9824" y="8840"/>
                  <a:pt x="9946" y="7365"/>
                </a:cubicBezTo>
                <a:cubicBezTo>
                  <a:pt x="9978" y="6954"/>
                  <a:pt x="9970" y="6544"/>
                  <a:pt x="9925" y="6157"/>
                </a:cubicBezTo>
                <a:cubicBezTo>
                  <a:pt x="10340" y="2665"/>
                  <a:pt x="8999" y="-293"/>
                  <a:pt x="7685" y="1170"/>
                </a:cubicBezTo>
                <a:cubicBezTo>
                  <a:pt x="7512" y="467"/>
                  <a:pt x="7207" y="0"/>
                  <a:pt x="6859" y="0"/>
                </a:cubicBezTo>
                <a:cubicBezTo>
                  <a:pt x="6543" y="0"/>
                  <a:pt x="6265" y="380"/>
                  <a:pt x="6087" y="971"/>
                </a:cubicBezTo>
                <a:cubicBezTo>
                  <a:pt x="6004" y="909"/>
                  <a:pt x="5916" y="877"/>
                  <a:pt x="5828" y="877"/>
                </a:cubicBezTo>
                <a:cubicBezTo>
                  <a:pt x="5743" y="877"/>
                  <a:pt x="5660" y="909"/>
                  <a:pt x="5580" y="959"/>
                </a:cubicBezTo>
                <a:cubicBezTo>
                  <a:pt x="5393" y="971"/>
                  <a:pt x="5201" y="1058"/>
                  <a:pt x="5008" y="1245"/>
                </a:cubicBezTo>
                <a:cubicBezTo>
                  <a:pt x="4945" y="1152"/>
                  <a:pt x="4879" y="1077"/>
                  <a:pt x="4812" y="1014"/>
                </a:cubicBezTo>
                <a:cubicBezTo>
                  <a:pt x="4633" y="498"/>
                  <a:pt x="4372" y="168"/>
                  <a:pt x="4081" y="168"/>
                </a:cubicBezTo>
                <a:cubicBezTo>
                  <a:pt x="3768" y="168"/>
                  <a:pt x="3489" y="554"/>
                  <a:pt x="3308" y="1139"/>
                </a:cubicBezTo>
                <a:cubicBezTo>
                  <a:pt x="3228" y="1083"/>
                  <a:pt x="3141" y="1052"/>
                  <a:pt x="3051" y="1052"/>
                </a:cubicBezTo>
                <a:cubicBezTo>
                  <a:pt x="2797" y="1052"/>
                  <a:pt x="2567" y="1301"/>
                  <a:pt x="2392" y="1706"/>
                </a:cubicBezTo>
                <a:cubicBezTo>
                  <a:pt x="2192" y="1283"/>
                  <a:pt x="1936" y="1027"/>
                  <a:pt x="1655" y="1027"/>
                </a:cubicBezTo>
                <a:cubicBezTo>
                  <a:pt x="1015" y="1027"/>
                  <a:pt x="498" y="2359"/>
                  <a:pt x="498" y="4003"/>
                </a:cubicBezTo>
                <a:cubicBezTo>
                  <a:pt x="498" y="4289"/>
                  <a:pt x="513" y="4569"/>
                  <a:pt x="543" y="4831"/>
                </a:cubicBezTo>
                <a:cubicBezTo>
                  <a:pt x="227" y="5248"/>
                  <a:pt x="-69" y="6449"/>
                  <a:pt x="14" y="7060"/>
                </a:cubicBezTo>
                <a:cubicBezTo>
                  <a:pt x="98" y="7671"/>
                  <a:pt x="507" y="8501"/>
                  <a:pt x="1044" y="8501"/>
                </a:cubicBezTo>
                <a:cubicBezTo>
                  <a:pt x="1370" y="8501"/>
                  <a:pt x="1605" y="9158"/>
                  <a:pt x="1781" y="8530"/>
                </a:cubicBezTo>
                <a:cubicBezTo>
                  <a:pt x="1955" y="8934"/>
                  <a:pt x="2207" y="9071"/>
                  <a:pt x="2438" y="9183"/>
                </a:cubicBezTo>
                <a:cubicBezTo>
                  <a:pt x="2669" y="9295"/>
                  <a:pt x="3000" y="9560"/>
                  <a:pt x="3167" y="9204"/>
                </a:cubicBezTo>
                <a:cubicBezTo>
                  <a:pt x="3456" y="9988"/>
                  <a:pt x="4330" y="10086"/>
                  <a:pt x="5042" y="9450"/>
                </a:cubicBezTo>
                <a:cubicBezTo>
                  <a:pt x="5588" y="10316"/>
                  <a:pt x="6143" y="10073"/>
                  <a:pt x="6598" y="9326"/>
                </a:cubicBezTo>
                <a:close/>
              </a:path>
            </a:pathLst>
          </a:custGeom>
          <a:solidFill>
            <a:schemeClr val="bg1">
              <a:lumMod val="95000"/>
            </a:schemeClr>
          </a:solidFill>
          <a:ln>
            <a:solidFill>
              <a:schemeClr val="tx1">
                <a:lumMod val="25000"/>
                <a:lumOff val="75000"/>
              </a:schemeClr>
            </a:solidFill>
            <a:prstDash val="solid"/>
          </a:ln>
          <a:extLst>
            <a:ext uri="{91240B29-F687-4f45-9708-019B960494DF}">
              <a14:hiddenLine xmlns:a14="http://schemas.microsoft.com/office/drawing/2010/main" xmlns=""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ru-RU" sz="2160"/>
          </a:p>
        </p:txBody>
      </p:sp>
      <p:grpSp>
        <p:nvGrpSpPr>
          <p:cNvPr id="13" name="Group 355"/>
          <p:cNvGrpSpPr>
            <a:grpSpLocks/>
          </p:cNvGrpSpPr>
          <p:nvPr/>
        </p:nvGrpSpPr>
        <p:grpSpPr bwMode="auto">
          <a:xfrm>
            <a:off x="4204977" y="3555083"/>
            <a:ext cx="3940086" cy="2000561"/>
            <a:chOff x="2856101" y="3490506"/>
            <a:chExt cx="5197899" cy="1318573"/>
          </a:xfrm>
        </p:grpSpPr>
        <p:sp>
          <p:nvSpPr>
            <p:cNvPr id="14" name="Rectangle 13"/>
            <p:cNvSpPr/>
            <p:nvPr/>
          </p:nvSpPr>
          <p:spPr>
            <a:xfrm>
              <a:off x="2856101" y="3614420"/>
              <a:ext cx="5197899" cy="1194659"/>
            </a:xfrm>
            <a:prstGeom prst="rect">
              <a:avLst/>
            </a:prstGeom>
            <a:noFill/>
            <a:ln w="28575">
              <a:solidFill>
                <a:schemeClr val="accent5"/>
              </a:solidFill>
            </a:ln>
            <a:effectLst/>
          </p:spPr>
          <p:style>
            <a:lnRef idx="1">
              <a:schemeClr val="accent1"/>
            </a:lnRef>
            <a:fillRef idx="1001">
              <a:schemeClr val="lt1"/>
            </a:fillRef>
            <a:effectRef idx="2">
              <a:schemeClr val="accent1"/>
            </a:effectRef>
            <a:fontRef idx="minor">
              <a:schemeClr val="lt1"/>
            </a:fontRef>
          </p:style>
          <p:txBody>
            <a:bodyPr anchor="ctr"/>
            <a:lstStyle/>
            <a:p>
              <a:pPr algn="ctr" defTabSz="548618">
                <a:defRPr/>
              </a:pPr>
              <a:endParaRPr lang="en-US" sz="2160">
                <a:solidFill>
                  <a:srgbClr val="FFFFFF"/>
                </a:solidFill>
              </a:endParaRPr>
            </a:p>
          </p:txBody>
        </p:sp>
        <p:sp>
          <p:nvSpPr>
            <p:cNvPr id="15" name="Rectangle 14"/>
            <p:cNvSpPr/>
            <p:nvPr/>
          </p:nvSpPr>
          <p:spPr>
            <a:xfrm>
              <a:off x="3054491" y="3490506"/>
              <a:ext cx="4824806" cy="206523"/>
            </a:xfrm>
            <a:prstGeom prst="rect">
              <a:avLst/>
            </a:prstGeom>
            <a:solidFill>
              <a:schemeClr val="bg1"/>
            </a:solidFill>
            <a:ln>
              <a:noFill/>
            </a:ln>
            <a:effectLst/>
          </p:spPr>
          <p:style>
            <a:lnRef idx="1">
              <a:schemeClr val="accent1"/>
            </a:lnRef>
            <a:fillRef idx="1001">
              <a:schemeClr val="lt1"/>
            </a:fillRef>
            <a:effectRef idx="2">
              <a:schemeClr val="accent1"/>
            </a:effectRef>
            <a:fontRef idx="minor">
              <a:schemeClr val="lt1"/>
            </a:fontRef>
          </p:style>
          <p:txBody>
            <a:bodyPr anchor="ctr"/>
            <a:lstStyle/>
            <a:p>
              <a:pPr algn="ctr" defTabSz="548618">
                <a:defRPr/>
              </a:pPr>
              <a:endParaRPr lang="en-US" sz="2160">
                <a:solidFill>
                  <a:srgbClr val="FFFFFF"/>
                </a:solidFill>
              </a:endParaRPr>
            </a:p>
          </p:txBody>
        </p:sp>
      </p:grpSp>
      <p:grpSp>
        <p:nvGrpSpPr>
          <p:cNvPr id="30" name="Group 375"/>
          <p:cNvGrpSpPr>
            <a:grpSpLocks/>
          </p:cNvGrpSpPr>
          <p:nvPr/>
        </p:nvGrpSpPr>
        <p:grpSpPr bwMode="auto">
          <a:xfrm>
            <a:off x="4885350" y="4120867"/>
            <a:ext cx="236220" cy="137160"/>
            <a:chOff x="1885062" y="4323527"/>
            <a:chExt cx="196069" cy="113516"/>
          </a:xfrm>
        </p:grpSpPr>
        <p:sp>
          <p:nvSpPr>
            <p:cNvPr id="31" name="Freeform 1309"/>
            <p:cNvSpPr>
              <a:spLocks/>
            </p:cNvSpPr>
            <p:nvPr/>
          </p:nvSpPr>
          <p:spPr bwMode="auto">
            <a:xfrm>
              <a:off x="1885062" y="4323527"/>
              <a:ext cx="196069" cy="113516"/>
            </a:xfrm>
            <a:custGeom>
              <a:avLst/>
              <a:gdLst>
                <a:gd name="T0" fmla="*/ 0 w 50"/>
                <a:gd name="T1" fmla="*/ 2147483646 h 22"/>
                <a:gd name="T2" fmla="*/ 2147483646 w 50"/>
                <a:gd name="T3" fmla="*/ 0 h 22"/>
                <a:gd name="T4" fmla="*/ 0 w 50"/>
                <a:gd name="T5" fmla="*/ 2147483646 h 22"/>
                <a:gd name="T6" fmla="*/ 0 60000 65536"/>
                <a:gd name="T7" fmla="*/ 0 60000 65536"/>
                <a:gd name="T8" fmla="*/ 0 60000 65536"/>
              </a:gdLst>
              <a:ahLst/>
              <a:cxnLst>
                <a:cxn ang="T6">
                  <a:pos x="T0" y="T1"/>
                </a:cxn>
                <a:cxn ang="T7">
                  <a:pos x="T2" y="T3"/>
                </a:cxn>
                <a:cxn ang="T8">
                  <a:pos x="T4" y="T5"/>
                </a:cxn>
              </a:cxnLst>
              <a:rect l="0" t="0" r="r" b="b"/>
              <a:pathLst>
                <a:path w="50" h="22">
                  <a:moveTo>
                    <a:pt x="0" y="22"/>
                  </a:moveTo>
                  <a:lnTo>
                    <a:pt x="50" y="0"/>
                  </a:lnTo>
                  <a:lnTo>
                    <a:pt x="0"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548618"/>
              <a:endParaRPr lang="en-US" sz="2160">
                <a:solidFill>
                  <a:srgbClr val="2C2E34"/>
                </a:solidFill>
              </a:endParaRPr>
            </a:p>
          </p:txBody>
        </p:sp>
        <p:sp>
          <p:nvSpPr>
            <p:cNvPr id="32" name="Freeform 1311"/>
            <p:cNvSpPr>
              <a:spLocks/>
            </p:cNvSpPr>
            <p:nvPr/>
          </p:nvSpPr>
          <p:spPr bwMode="auto">
            <a:xfrm>
              <a:off x="1885062" y="4323527"/>
              <a:ext cx="196069" cy="113516"/>
            </a:xfrm>
            <a:custGeom>
              <a:avLst/>
              <a:gdLst>
                <a:gd name="T0" fmla="*/ 0 w 50"/>
                <a:gd name="T1" fmla="*/ 2147483646 h 22"/>
                <a:gd name="T2" fmla="*/ 0 w 50"/>
                <a:gd name="T3" fmla="*/ 2147483646 h 22"/>
                <a:gd name="T4" fmla="*/ 2147483646 w 50"/>
                <a:gd name="T5" fmla="*/ 0 h 22"/>
                <a:gd name="T6" fmla="*/ 2147483646 w 50"/>
                <a:gd name="T7" fmla="*/ 0 h 22"/>
                <a:gd name="T8" fmla="*/ 0 w 5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22">
                  <a:moveTo>
                    <a:pt x="0" y="22"/>
                  </a:moveTo>
                  <a:lnTo>
                    <a:pt x="0" y="22"/>
                  </a:lnTo>
                  <a:lnTo>
                    <a:pt x="49" y="0"/>
                  </a:lnTo>
                  <a:lnTo>
                    <a:pt x="50" y="0"/>
                  </a:lnTo>
                  <a:lnTo>
                    <a:pt x="0" y="22"/>
                  </a:lnTo>
                  <a:close/>
                </a:path>
              </a:pathLst>
            </a:custGeom>
            <a:solidFill>
              <a:srgbClr val="FF6C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548618"/>
              <a:endParaRPr lang="en-US" sz="2160">
                <a:solidFill>
                  <a:srgbClr val="2C2E34"/>
                </a:solidFill>
              </a:endParaRPr>
            </a:p>
          </p:txBody>
        </p:sp>
      </p:grpSp>
      <p:sp>
        <p:nvSpPr>
          <p:cNvPr id="33" name="TextBox 378"/>
          <p:cNvSpPr txBox="1">
            <a:spLocks noChangeArrowheads="1"/>
          </p:cNvSpPr>
          <p:nvPr/>
        </p:nvSpPr>
        <p:spPr bwMode="auto">
          <a:xfrm>
            <a:off x="4369133" y="5473158"/>
            <a:ext cx="3537708" cy="3139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42950" indent="-285750">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algn="ctr" defTabSz="548618">
              <a:spcBef>
                <a:spcPct val="0"/>
              </a:spcBef>
              <a:buClrTx/>
              <a:buNone/>
            </a:pPr>
            <a:r>
              <a:rPr lang="en-US" altLang="en-US" sz="1400" b="1">
                <a:solidFill>
                  <a:srgbClr val="FF6B36"/>
                </a:solidFill>
                <a:latin typeface="+mn-lt"/>
                <a:ea typeface="Flexo Heavy" charset="0"/>
                <a:cs typeface="Arial"/>
              </a:rPr>
              <a:t>Virtual Test Agents</a:t>
            </a:r>
          </a:p>
        </p:txBody>
      </p:sp>
      <p:cxnSp>
        <p:nvCxnSpPr>
          <p:cNvPr id="34" name="Straight Connector 33"/>
          <p:cNvCxnSpPr>
            <a:cxnSpLocks/>
          </p:cNvCxnSpPr>
          <p:nvPr/>
        </p:nvCxnSpPr>
        <p:spPr>
          <a:xfrm>
            <a:off x="4858682" y="3808447"/>
            <a:ext cx="2657010" cy="0"/>
          </a:xfrm>
          <a:prstGeom prst="line">
            <a:avLst/>
          </a:prstGeom>
          <a:ln w="28575">
            <a:solidFill>
              <a:schemeClr val="accent5"/>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531213" y="3808449"/>
            <a:ext cx="0" cy="293370"/>
          </a:xfrm>
          <a:prstGeom prst="line">
            <a:avLst/>
          </a:prstGeom>
          <a:ln w="28575">
            <a:solidFill>
              <a:schemeClr val="accent5"/>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4870110" y="3821785"/>
            <a:ext cx="0" cy="293370"/>
          </a:xfrm>
          <a:prstGeom prst="line">
            <a:avLst/>
          </a:prstGeom>
          <a:ln w="28575">
            <a:solidFill>
              <a:schemeClr val="accent5"/>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741A3D4F-6A62-974B-AAF0-321E9FE2468C}"/>
              </a:ext>
            </a:extLst>
          </p:cNvPr>
          <p:cNvCxnSpPr>
            <a:cxnSpLocks/>
          </p:cNvCxnSpPr>
          <p:nvPr/>
        </p:nvCxnSpPr>
        <p:spPr>
          <a:xfrm>
            <a:off x="5250012" y="4533194"/>
            <a:ext cx="548928" cy="200785"/>
          </a:xfrm>
          <a:prstGeom prst="straightConnector1">
            <a:avLst/>
          </a:prstGeom>
          <a:ln w="38100">
            <a:solidFill>
              <a:schemeClr val="accent2"/>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99" name="Straight Arrow Connector 98">
            <a:extLst>
              <a:ext uri="{FF2B5EF4-FFF2-40B4-BE49-F238E27FC236}">
                <a16:creationId xmlns:a16="http://schemas.microsoft.com/office/drawing/2014/main" id="{E835BBE1-FD68-B744-9358-BD983F29E96E}"/>
              </a:ext>
            </a:extLst>
          </p:cNvPr>
          <p:cNvCxnSpPr>
            <a:cxnSpLocks/>
          </p:cNvCxnSpPr>
          <p:nvPr/>
        </p:nvCxnSpPr>
        <p:spPr>
          <a:xfrm flipH="1">
            <a:off x="6372180" y="4533194"/>
            <a:ext cx="548928" cy="200785"/>
          </a:xfrm>
          <a:prstGeom prst="straightConnector1">
            <a:avLst/>
          </a:prstGeom>
          <a:ln w="38100">
            <a:solidFill>
              <a:schemeClr val="accent2"/>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91" name="Rectangle 190"/>
          <p:cNvSpPr/>
          <p:nvPr/>
        </p:nvSpPr>
        <p:spPr>
          <a:xfrm>
            <a:off x="4588162" y="1310315"/>
            <a:ext cx="3185468" cy="1898822"/>
          </a:xfrm>
          <a:prstGeom prst="rect">
            <a:avLst/>
          </a:prstGeom>
          <a:noFill/>
          <a:ln w="28575">
            <a:solidFill>
              <a:schemeClr val="accent5"/>
            </a:solidFill>
          </a:ln>
          <a:effectLst/>
        </p:spPr>
        <p:style>
          <a:lnRef idx="1">
            <a:schemeClr val="accent1"/>
          </a:lnRef>
          <a:fillRef idx="1001">
            <a:schemeClr val="lt1"/>
          </a:fillRef>
          <a:effectRef idx="2">
            <a:schemeClr val="accent1"/>
          </a:effectRef>
          <a:fontRef idx="minor">
            <a:schemeClr val="lt1"/>
          </a:fontRef>
        </p:style>
        <p:txBody>
          <a:bodyPr anchor="ctr"/>
          <a:lstStyle/>
          <a:p>
            <a:pPr algn="ctr" defTabSz="548618">
              <a:defRPr/>
            </a:pPr>
            <a:endParaRPr lang="en-US" sz="2160">
              <a:solidFill>
                <a:srgbClr val="FFFFFF"/>
              </a:solidFill>
            </a:endParaRPr>
          </a:p>
        </p:txBody>
      </p:sp>
      <p:sp>
        <p:nvSpPr>
          <p:cNvPr id="194" name="Rectangle 193"/>
          <p:cNvSpPr/>
          <p:nvPr/>
        </p:nvSpPr>
        <p:spPr>
          <a:xfrm>
            <a:off x="4903984" y="3104025"/>
            <a:ext cx="2558756" cy="146020"/>
          </a:xfrm>
          <a:prstGeom prst="rect">
            <a:avLst/>
          </a:prstGeom>
          <a:solidFill>
            <a:schemeClr val="bg1"/>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548618"/>
            <a:endParaRPr lang="en-US" sz="2160">
              <a:solidFill>
                <a:srgbClr val="FFFFFF"/>
              </a:solidFill>
            </a:endParaRPr>
          </a:p>
        </p:txBody>
      </p:sp>
      <p:sp>
        <p:nvSpPr>
          <p:cNvPr id="94" name="Rectangle 93"/>
          <p:cNvSpPr/>
          <p:nvPr/>
        </p:nvSpPr>
        <p:spPr>
          <a:xfrm>
            <a:off x="4869274" y="1235363"/>
            <a:ext cx="2558756" cy="146020"/>
          </a:xfrm>
          <a:prstGeom prst="rect">
            <a:avLst/>
          </a:prstGeom>
          <a:solidFill>
            <a:schemeClr val="bg1"/>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548618"/>
            <a:endParaRPr lang="en-US" sz="2160">
              <a:solidFill>
                <a:srgbClr val="FFFFFF"/>
              </a:solidFill>
            </a:endParaRPr>
          </a:p>
        </p:txBody>
      </p:sp>
      <p:sp>
        <p:nvSpPr>
          <p:cNvPr id="10" name="TextBox 279"/>
          <p:cNvSpPr txBox="1">
            <a:spLocks noChangeArrowheads="1"/>
          </p:cNvSpPr>
          <p:nvPr/>
        </p:nvSpPr>
        <p:spPr bwMode="auto">
          <a:xfrm>
            <a:off x="5038227" y="1109762"/>
            <a:ext cx="2369192" cy="529376"/>
          </a:xfrm>
          <a:prstGeom prst="rect">
            <a:avLst/>
          </a:prstGeom>
          <a:solidFill>
            <a:schemeClr val="bg1"/>
          </a:solidFill>
          <a:ln>
            <a:noFill/>
          </a:ln>
        </p:spPr>
        <p:txBody>
          <a:bodyPr wrap="square" lIns="91440" tIns="45720" rIns="91440" bIns="45720" anchor="t">
            <a:spAutoFit/>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42950" indent="-285750">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algn="ctr" defTabSz="548618">
              <a:spcBef>
                <a:spcPct val="0"/>
              </a:spcBef>
              <a:buClrTx/>
              <a:buNone/>
            </a:pPr>
            <a:r>
              <a:rPr lang="en-US" altLang="en-US" sz="1400" b="1">
                <a:solidFill>
                  <a:srgbClr val="FF6B36"/>
                </a:solidFill>
                <a:latin typeface="+mn-lt"/>
                <a:ea typeface="Flexo" charset="0"/>
                <a:cs typeface="Arial"/>
              </a:rPr>
              <a:t>Control Center</a:t>
            </a:r>
          </a:p>
          <a:p>
            <a:pPr algn="ctr" defTabSz="548618">
              <a:spcBef>
                <a:spcPct val="0"/>
              </a:spcBef>
              <a:buClrTx/>
              <a:buNone/>
            </a:pPr>
            <a:r>
              <a:rPr lang="en-US" altLang="en-US" sz="1440" b="1">
                <a:solidFill>
                  <a:srgbClr val="FF6B36"/>
                </a:solidFill>
                <a:latin typeface="+mn-lt"/>
                <a:ea typeface="Flexo" charset="0"/>
                <a:cs typeface="Arial" panose="020B0604020202020204" pitchFamily="34" charset="0"/>
              </a:rPr>
              <a:t>SaaS or on-prem options</a:t>
            </a:r>
          </a:p>
        </p:txBody>
      </p:sp>
      <p:sp>
        <p:nvSpPr>
          <p:cNvPr id="170" name="Freeform 13"/>
          <p:cNvSpPr>
            <a:spLocks noChangeAspect="1" noEditPoints="1"/>
          </p:cNvSpPr>
          <p:nvPr/>
        </p:nvSpPr>
        <p:spPr bwMode="auto">
          <a:xfrm>
            <a:off x="5626594" y="1778013"/>
            <a:ext cx="1102266" cy="1047484"/>
          </a:xfrm>
          <a:custGeom>
            <a:avLst/>
            <a:gdLst>
              <a:gd name="T0" fmla="*/ 420 w 443"/>
              <a:gd name="T1" fmla="*/ 252 h 421"/>
              <a:gd name="T2" fmla="*/ 435 w 443"/>
              <a:gd name="T3" fmla="*/ 186 h 421"/>
              <a:gd name="T4" fmla="*/ 395 w 443"/>
              <a:gd name="T5" fmla="*/ 238 h 421"/>
              <a:gd name="T6" fmla="*/ 338 w 443"/>
              <a:gd name="T7" fmla="*/ 149 h 421"/>
              <a:gd name="T8" fmla="*/ 435 w 443"/>
              <a:gd name="T9" fmla="*/ 130 h 421"/>
              <a:gd name="T10" fmla="*/ 249 w 443"/>
              <a:gd name="T11" fmla="*/ 130 h 421"/>
              <a:gd name="T12" fmla="*/ 342 w 443"/>
              <a:gd name="T13" fmla="*/ 130 h 421"/>
              <a:gd name="T14" fmla="*/ 342 w 443"/>
              <a:gd name="T15" fmla="*/ 93 h 421"/>
              <a:gd name="T16" fmla="*/ 342 w 443"/>
              <a:gd name="T17" fmla="*/ 130 h 421"/>
              <a:gd name="T18" fmla="*/ 435 w 443"/>
              <a:gd name="T19" fmla="*/ 18 h 421"/>
              <a:gd name="T20" fmla="*/ 249 w 443"/>
              <a:gd name="T21" fmla="*/ 56 h 421"/>
              <a:gd name="T22" fmla="*/ 51 w 443"/>
              <a:gd name="T23" fmla="*/ 223 h 421"/>
              <a:gd name="T24" fmla="*/ 76 w 443"/>
              <a:gd name="T25" fmla="*/ 215 h 421"/>
              <a:gd name="T26" fmla="*/ 51 w 443"/>
              <a:gd name="T27" fmla="*/ 195 h 421"/>
              <a:gd name="T28" fmla="*/ 117 w 443"/>
              <a:gd name="T29" fmla="*/ 186 h 421"/>
              <a:gd name="T30" fmla="*/ 146 w 443"/>
              <a:gd name="T31" fmla="*/ 149 h 421"/>
              <a:gd name="T32" fmla="*/ 126 w 443"/>
              <a:gd name="T33" fmla="*/ 129 h 421"/>
              <a:gd name="T34" fmla="*/ 108 w 443"/>
              <a:gd name="T35" fmla="*/ 120 h 421"/>
              <a:gd name="T36" fmla="*/ 87 w 443"/>
              <a:gd name="T37" fmla="*/ 131 h 421"/>
              <a:gd name="T38" fmla="*/ 64 w 443"/>
              <a:gd name="T39" fmla="*/ 144 h 421"/>
              <a:gd name="T40" fmla="*/ 58 w 443"/>
              <a:gd name="T41" fmla="*/ 160 h 421"/>
              <a:gd name="T42" fmla="*/ 78 w 443"/>
              <a:gd name="T43" fmla="*/ 152 h 421"/>
              <a:gd name="T44" fmla="*/ 96 w 443"/>
              <a:gd name="T45" fmla="*/ 163 h 421"/>
              <a:gd name="T46" fmla="*/ 121 w 443"/>
              <a:gd name="T47" fmla="*/ 168 h 421"/>
              <a:gd name="T48" fmla="*/ 132 w 443"/>
              <a:gd name="T49" fmla="*/ 156 h 421"/>
              <a:gd name="T50" fmla="*/ 158 w 443"/>
              <a:gd name="T51" fmla="*/ 165 h 421"/>
              <a:gd name="T52" fmla="*/ 7 w 443"/>
              <a:gd name="T53" fmla="*/ 290 h 421"/>
              <a:gd name="T54" fmla="*/ 60 w 443"/>
              <a:gd name="T55" fmla="*/ 59 h 421"/>
              <a:gd name="T56" fmla="*/ 79 w 443"/>
              <a:gd name="T57" fmla="*/ 41 h 421"/>
              <a:gd name="T58" fmla="*/ 143 w 443"/>
              <a:gd name="T59" fmla="*/ 41 h 421"/>
              <a:gd name="T60" fmla="*/ 175 w 443"/>
              <a:gd name="T61" fmla="*/ 59 h 421"/>
              <a:gd name="T62" fmla="*/ 182 w 443"/>
              <a:gd name="T63" fmla="*/ 170 h 421"/>
              <a:gd name="T64" fmla="*/ 153 w 443"/>
              <a:gd name="T65" fmla="*/ 83 h 421"/>
              <a:gd name="T66" fmla="*/ 71 w 443"/>
              <a:gd name="T67" fmla="*/ 102 h 421"/>
              <a:gd name="T68" fmla="*/ 38 w 443"/>
              <a:gd name="T69" fmla="*/ 83 h 421"/>
              <a:gd name="T70" fmla="*/ 7 w 443"/>
              <a:gd name="T71" fmla="*/ 290 h 421"/>
              <a:gd name="T72" fmla="*/ 116 w 443"/>
              <a:gd name="T73" fmla="*/ 41 h 421"/>
              <a:gd name="T74" fmla="*/ 98 w 443"/>
              <a:gd name="T75" fmla="*/ 41 h 421"/>
              <a:gd name="T76" fmla="*/ 224 w 443"/>
              <a:gd name="T77" fmla="*/ 377 h 421"/>
              <a:gd name="T78" fmla="*/ 188 w 443"/>
              <a:gd name="T79" fmla="*/ 318 h 421"/>
              <a:gd name="T80" fmla="*/ 223 w 443"/>
              <a:gd name="T81" fmla="*/ 245 h 421"/>
              <a:gd name="T82" fmla="*/ 443 w 443"/>
              <a:gd name="T83" fmla="*/ 335 h 421"/>
              <a:gd name="T84" fmla="*/ 68 w 443"/>
              <a:gd name="T85" fmla="*/ 420 h 421"/>
              <a:gd name="T86" fmla="*/ 68 w 443"/>
              <a:gd name="T87" fmla="*/ 283 h 421"/>
              <a:gd name="T88" fmla="*/ 181 w 443"/>
              <a:gd name="T89" fmla="*/ 204 h 421"/>
              <a:gd name="T90" fmla="*/ 374 w 443"/>
              <a:gd name="T91" fmla="*/ 252 h 421"/>
              <a:gd name="T92" fmla="*/ 271 w 443"/>
              <a:gd name="T93" fmla="*/ 247 h 421"/>
              <a:gd name="T94" fmla="*/ 194 w 443"/>
              <a:gd name="T95" fmla="*/ 314 h 421"/>
              <a:gd name="T96" fmla="*/ 222 w 443"/>
              <a:gd name="T97" fmla="*/ 241 h 421"/>
              <a:gd name="T98" fmla="*/ 308 w 443"/>
              <a:gd name="T99" fmla="*/ 31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3" h="421">
                <a:moveTo>
                  <a:pt x="435" y="242"/>
                </a:moveTo>
                <a:cubicBezTo>
                  <a:pt x="435" y="266"/>
                  <a:pt x="435" y="266"/>
                  <a:pt x="435" y="266"/>
                </a:cubicBezTo>
                <a:cubicBezTo>
                  <a:pt x="431" y="261"/>
                  <a:pt x="425" y="256"/>
                  <a:pt x="420" y="252"/>
                </a:cubicBezTo>
                <a:cubicBezTo>
                  <a:pt x="429" y="249"/>
                  <a:pt x="435" y="245"/>
                  <a:pt x="435" y="242"/>
                </a:cubicBezTo>
                <a:close/>
                <a:moveTo>
                  <a:pt x="435" y="223"/>
                </a:moveTo>
                <a:cubicBezTo>
                  <a:pt x="435" y="186"/>
                  <a:pt x="435" y="186"/>
                  <a:pt x="435" y="186"/>
                </a:cubicBezTo>
                <a:cubicBezTo>
                  <a:pt x="435" y="193"/>
                  <a:pt x="414" y="199"/>
                  <a:pt x="384" y="202"/>
                </a:cubicBezTo>
                <a:cubicBezTo>
                  <a:pt x="388" y="213"/>
                  <a:pt x="392" y="225"/>
                  <a:pt x="393" y="237"/>
                </a:cubicBezTo>
                <a:cubicBezTo>
                  <a:pt x="394" y="238"/>
                  <a:pt x="394" y="238"/>
                  <a:pt x="395" y="238"/>
                </a:cubicBezTo>
                <a:cubicBezTo>
                  <a:pt x="419" y="235"/>
                  <a:pt x="435" y="229"/>
                  <a:pt x="435" y="223"/>
                </a:cubicBezTo>
                <a:close/>
                <a:moveTo>
                  <a:pt x="342" y="149"/>
                </a:moveTo>
                <a:cubicBezTo>
                  <a:pt x="341" y="149"/>
                  <a:pt x="340" y="149"/>
                  <a:pt x="338" y="149"/>
                </a:cubicBezTo>
                <a:cubicBezTo>
                  <a:pt x="353" y="158"/>
                  <a:pt x="365" y="170"/>
                  <a:pt x="374" y="185"/>
                </a:cubicBezTo>
                <a:cubicBezTo>
                  <a:pt x="410" y="182"/>
                  <a:pt x="435" y="175"/>
                  <a:pt x="435" y="167"/>
                </a:cubicBezTo>
                <a:cubicBezTo>
                  <a:pt x="435" y="130"/>
                  <a:pt x="435" y="130"/>
                  <a:pt x="435" y="130"/>
                </a:cubicBezTo>
                <a:cubicBezTo>
                  <a:pt x="435" y="140"/>
                  <a:pt x="394" y="149"/>
                  <a:pt x="342" y="149"/>
                </a:cubicBezTo>
                <a:close/>
                <a:moveTo>
                  <a:pt x="249" y="131"/>
                </a:moveTo>
                <a:cubicBezTo>
                  <a:pt x="249" y="131"/>
                  <a:pt x="249" y="130"/>
                  <a:pt x="249" y="130"/>
                </a:cubicBezTo>
                <a:cubicBezTo>
                  <a:pt x="249" y="131"/>
                  <a:pt x="249" y="131"/>
                  <a:pt x="249" y="131"/>
                </a:cubicBezTo>
                <a:cubicBezTo>
                  <a:pt x="249" y="131"/>
                  <a:pt x="249" y="131"/>
                  <a:pt x="249" y="131"/>
                </a:cubicBezTo>
                <a:close/>
                <a:moveTo>
                  <a:pt x="342" y="130"/>
                </a:moveTo>
                <a:cubicBezTo>
                  <a:pt x="394" y="130"/>
                  <a:pt x="435" y="122"/>
                  <a:pt x="435" y="111"/>
                </a:cubicBezTo>
                <a:cubicBezTo>
                  <a:pt x="435" y="74"/>
                  <a:pt x="435" y="74"/>
                  <a:pt x="435" y="74"/>
                </a:cubicBezTo>
                <a:cubicBezTo>
                  <a:pt x="435" y="84"/>
                  <a:pt x="394" y="93"/>
                  <a:pt x="342" y="93"/>
                </a:cubicBezTo>
                <a:cubicBezTo>
                  <a:pt x="291" y="93"/>
                  <a:pt x="249" y="84"/>
                  <a:pt x="249" y="74"/>
                </a:cubicBezTo>
                <a:cubicBezTo>
                  <a:pt x="249" y="111"/>
                  <a:pt x="249" y="111"/>
                  <a:pt x="249" y="111"/>
                </a:cubicBezTo>
                <a:cubicBezTo>
                  <a:pt x="249" y="122"/>
                  <a:pt x="291" y="130"/>
                  <a:pt x="342" y="130"/>
                </a:cubicBezTo>
                <a:close/>
                <a:moveTo>
                  <a:pt x="342" y="74"/>
                </a:moveTo>
                <a:cubicBezTo>
                  <a:pt x="394" y="74"/>
                  <a:pt x="435" y="66"/>
                  <a:pt x="435" y="56"/>
                </a:cubicBezTo>
                <a:cubicBezTo>
                  <a:pt x="435" y="18"/>
                  <a:pt x="435" y="18"/>
                  <a:pt x="435" y="18"/>
                </a:cubicBezTo>
                <a:cubicBezTo>
                  <a:pt x="435" y="8"/>
                  <a:pt x="394" y="0"/>
                  <a:pt x="342" y="0"/>
                </a:cubicBezTo>
                <a:cubicBezTo>
                  <a:pt x="291" y="0"/>
                  <a:pt x="249" y="8"/>
                  <a:pt x="249" y="18"/>
                </a:cubicBezTo>
                <a:cubicBezTo>
                  <a:pt x="249" y="56"/>
                  <a:pt x="249" y="56"/>
                  <a:pt x="249" y="56"/>
                </a:cubicBezTo>
                <a:cubicBezTo>
                  <a:pt x="249" y="66"/>
                  <a:pt x="291" y="74"/>
                  <a:pt x="342" y="74"/>
                </a:cubicBezTo>
                <a:close/>
                <a:moveTo>
                  <a:pt x="59" y="215"/>
                </a:moveTo>
                <a:cubicBezTo>
                  <a:pt x="54" y="215"/>
                  <a:pt x="51" y="218"/>
                  <a:pt x="51" y="223"/>
                </a:cubicBezTo>
                <a:cubicBezTo>
                  <a:pt x="51" y="227"/>
                  <a:pt x="54" y="231"/>
                  <a:pt x="59" y="231"/>
                </a:cubicBezTo>
                <a:cubicBezTo>
                  <a:pt x="64" y="231"/>
                  <a:pt x="64" y="231"/>
                  <a:pt x="64" y="231"/>
                </a:cubicBezTo>
                <a:cubicBezTo>
                  <a:pt x="67" y="225"/>
                  <a:pt x="71" y="220"/>
                  <a:pt x="76" y="215"/>
                </a:cubicBezTo>
                <a:lnTo>
                  <a:pt x="59" y="215"/>
                </a:lnTo>
                <a:close/>
                <a:moveTo>
                  <a:pt x="59" y="186"/>
                </a:moveTo>
                <a:cubicBezTo>
                  <a:pt x="54" y="186"/>
                  <a:pt x="51" y="190"/>
                  <a:pt x="51" y="195"/>
                </a:cubicBezTo>
                <a:cubicBezTo>
                  <a:pt x="51" y="199"/>
                  <a:pt x="54" y="203"/>
                  <a:pt x="59" y="203"/>
                </a:cubicBezTo>
                <a:cubicBezTo>
                  <a:pt x="88" y="203"/>
                  <a:pt x="88" y="203"/>
                  <a:pt x="88" y="203"/>
                </a:cubicBezTo>
                <a:cubicBezTo>
                  <a:pt x="97" y="196"/>
                  <a:pt x="107" y="190"/>
                  <a:pt x="117" y="186"/>
                </a:cubicBezTo>
                <a:lnTo>
                  <a:pt x="59" y="186"/>
                </a:lnTo>
                <a:close/>
                <a:moveTo>
                  <a:pt x="158" y="149"/>
                </a:moveTo>
                <a:cubicBezTo>
                  <a:pt x="146" y="149"/>
                  <a:pt x="146" y="149"/>
                  <a:pt x="146" y="149"/>
                </a:cubicBezTo>
                <a:cubicBezTo>
                  <a:pt x="141" y="130"/>
                  <a:pt x="141" y="130"/>
                  <a:pt x="141" y="130"/>
                </a:cubicBezTo>
                <a:cubicBezTo>
                  <a:pt x="140" y="127"/>
                  <a:pt x="137" y="125"/>
                  <a:pt x="133" y="125"/>
                </a:cubicBezTo>
                <a:cubicBezTo>
                  <a:pt x="130" y="124"/>
                  <a:pt x="127" y="126"/>
                  <a:pt x="126" y="129"/>
                </a:cubicBezTo>
                <a:cubicBezTo>
                  <a:pt x="121" y="140"/>
                  <a:pt x="121" y="140"/>
                  <a:pt x="121" y="140"/>
                </a:cubicBezTo>
                <a:cubicBezTo>
                  <a:pt x="115" y="125"/>
                  <a:pt x="115" y="125"/>
                  <a:pt x="115" y="125"/>
                </a:cubicBezTo>
                <a:cubicBezTo>
                  <a:pt x="114" y="122"/>
                  <a:pt x="111" y="120"/>
                  <a:pt x="108" y="120"/>
                </a:cubicBezTo>
                <a:cubicBezTo>
                  <a:pt x="105" y="120"/>
                  <a:pt x="102" y="121"/>
                  <a:pt x="101" y="124"/>
                </a:cubicBezTo>
                <a:cubicBezTo>
                  <a:pt x="91" y="140"/>
                  <a:pt x="91" y="140"/>
                  <a:pt x="91" y="140"/>
                </a:cubicBezTo>
                <a:cubicBezTo>
                  <a:pt x="87" y="131"/>
                  <a:pt x="87" y="131"/>
                  <a:pt x="87" y="131"/>
                </a:cubicBezTo>
                <a:cubicBezTo>
                  <a:pt x="86" y="129"/>
                  <a:pt x="83" y="127"/>
                  <a:pt x="80" y="126"/>
                </a:cubicBezTo>
                <a:cubicBezTo>
                  <a:pt x="77" y="126"/>
                  <a:pt x="74" y="127"/>
                  <a:pt x="73" y="130"/>
                </a:cubicBezTo>
                <a:cubicBezTo>
                  <a:pt x="64" y="144"/>
                  <a:pt x="64" y="144"/>
                  <a:pt x="64" y="144"/>
                </a:cubicBezTo>
                <a:cubicBezTo>
                  <a:pt x="58" y="144"/>
                  <a:pt x="58" y="144"/>
                  <a:pt x="58" y="144"/>
                </a:cubicBezTo>
                <a:cubicBezTo>
                  <a:pt x="54" y="144"/>
                  <a:pt x="50" y="147"/>
                  <a:pt x="50" y="152"/>
                </a:cubicBezTo>
                <a:cubicBezTo>
                  <a:pt x="50" y="156"/>
                  <a:pt x="54" y="160"/>
                  <a:pt x="58" y="160"/>
                </a:cubicBezTo>
                <a:cubicBezTo>
                  <a:pt x="68" y="160"/>
                  <a:pt x="68" y="160"/>
                  <a:pt x="68" y="160"/>
                </a:cubicBezTo>
                <a:cubicBezTo>
                  <a:pt x="71" y="160"/>
                  <a:pt x="73" y="159"/>
                  <a:pt x="75" y="156"/>
                </a:cubicBezTo>
                <a:cubicBezTo>
                  <a:pt x="78" y="152"/>
                  <a:pt x="78" y="152"/>
                  <a:pt x="78" y="152"/>
                </a:cubicBezTo>
                <a:cubicBezTo>
                  <a:pt x="82" y="161"/>
                  <a:pt x="82" y="161"/>
                  <a:pt x="82" y="161"/>
                </a:cubicBezTo>
                <a:cubicBezTo>
                  <a:pt x="83" y="164"/>
                  <a:pt x="85" y="166"/>
                  <a:pt x="88" y="166"/>
                </a:cubicBezTo>
                <a:cubicBezTo>
                  <a:pt x="91" y="167"/>
                  <a:pt x="94" y="165"/>
                  <a:pt x="96" y="163"/>
                </a:cubicBezTo>
                <a:cubicBezTo>
                  <a:pt x="106" y="145"/>
                  <a:pt x="106" y="145"/>
                  <a:pt x="106" y="145"/>
                </a:cubicBezTo>
                <a:cubicBezTo>
                  <a:pt x="114" y="163"/>
                  <a:pt x="114" y="163"/>
                  <a:pt x="114" y="163"/>
                </a:cubicBezTo>
                <a:cubicBezTo>
                  <a:pt x="115" y="166"/>
                  <a:pt x="118" y="168"/>
                  <a:pt x="121" y="168"/>
                </a:cubicBezTo>
                <a:cubicBezTo>
                  <a:pt x="121" y="168"/>
                  <a:pt x="121" y="168"/>
                  <a:pt x="121" y="168"/>
                </a:cubicBezTo>
                <a:cubicBezTo>
                  <a:pt x="124" y="168"/>
                  <a:pt x="127" y="166"/>
                  <a:pt x="128" y="163"/>
                </a:cubicBezTo>
                <a:cubicBezTo>
                  <a:pt x="132" y="156"/>
                  <a:pt x="132" y="156"/>
                  <a:pt x="132" y="156"/>
                </a:cubicBezTo>
                <a:cubicBezTo>
                  <a:pt x="133" y="159"/>
                  <a:pt x="133" y="159"/>
                  <a:pt x="133" y="159"/>
                </a:cubicBezTo>
                <a:cubicBezTo>
                  <a:pt x="134" y="163"/>
                  <a:pt x="137" y="165"/>
                  <a:pt x="140" y="165"/>
                </a:cubicBezTo>
                <a:cubicBezTo>
                  <a:pt x="158" y="165"/>
                  <a:pt x="158" y="165"/>
                  <a:pt x="158" y="165"/>
                </a:cubicBezTo>
                <a:cubicBezTo>
                  <a:pt x="162" y="165"/>
                  <a:pt x="166" y="161"/>
                  <a:pt x="166" y="157"/>
                </a:cubicBezTo>
                <a:cubicBezTo>
                  <a:pt x="166" y="153"/>
                  <a:pt x="162" y="149"/>
                  <a:pt x="158" y="149"/>
                </a:cubicBezTo>
                <a:close/>
                <a:moveTo>
                  <a:pt x="7" y="290"/>
                </a:moveTo>
                <a:cubicBezTo>
                  <a:pt x="7" y="90"/>
                  <a:pt x="7" y="90"/>
                  <a:pt x="7" y="90"/>
                </a:cubicBezTo>
                <a:cubicBezTo>
                  <a:pt x="7" y="73"/>
                  <a:pt x="21" y="59"/>
                  <a:pt x="38" y="59"/>
                </a:cubicBezTo>
                <a:cubicBezTo>
                  <a:pt x="60" y="59"/>
                  <a:pt x="60" y="59"/>
                  <a:pt x="60" y="59"/>
                </a:cubicBezTo>
                <a:cubicBezTo>
                  <a:pt x="60" y="52"/>
                  <a:pt x="60" y="52"/>
                  <a:pt x="60" y="52"/>
                </a:cubicBezTo>
                <a:cubicBezTo>
                  <a:pt x="60" y="46"/>
                  <a:pt x="65" y="41"/>
                  <a:pt x="71" y="41"/>
                </a:cubicBezTo>
                <a:cubicBezTo>
                  <a:pt x="79" y="41"/>
                  <a:pt x="79" y="41"/>
                  <a:pt x="79" y="41"/>
                </a:cubicBezTo>
                <a:cubicBezTo>
                  <a:pt x="79" y="26"/>
                  <a:pt x="91" y="15"/>
                  <a:pt x="106" y="14"/>
                </a:cubicBezTo>
                <a:cubicBezTo>
                  <a:pt x="121" y="14"/>
                  <a:pt x="134" y="26"/>
                  <a:pt x="135" y="41"/>
                </a:cubicBezTo>
                <a:cubicBezTo>
                  <a:pt x="143" y="41"/>
                  <a:pt x="143" y="41"/>
                  <a:pt x="143" y="41"/>
                </a:cubicBezTo>
                <a:cubicBezTo>
                  <a:pt x="149" y="41"/>
                  <a:pt x="153" y="46"/>
                  <a:pt x="153" y="52"/>
                </a:cubicBezTo>
                <a:cubicBezTo>
                  <a:pt x="153" y="59"/>
                  <a:pt x="153" y="59"/>
                  <a:pt x="153" y="59"/>
                </a:cubicBezTo>
                <a:cubicBezTo>
                  <a:pt x="175" y="59"/>
                  <a:pt x="175" y="59"/>
                  <a:pt x="175" y="59"/>
                </a:cubicBezTo>
                <a:cubicBezTo>
                  <a:pt x="192" y="59"/>
                  <a:pt x="206" y="73"/>
                  <a:pt x="206" y="90"/>
                </a:cubicBezTo>
                <a:cubicBezTo>
                  <a:pt x="206" y="149"/>
                  <a:pt x="206" y="149"/>
                  <a:pt x="206" y="149"/>
                </a:cubicBezTo>
                <a:cubicBezTo>
                  <a:pt x="197" y="155"/>
                  <a:pt x="189" y="162"/>
                  <a:pt x="182" y="170"/>
                </a:cubicBezTo>
                <a:cubicBezTo>
                  <a:pt x="182" y="90"/>
                  <a:pt x="182" y="90"/>
                  <a:pt x="182" y="90"/>
                </a:cubicBezTo>
                <a:cubicBezTo>
                  <a:pt x="182" y="86"/>
                  <a:pt x="179" y="83"/>
                  <a:pt x="175" y="83"/>
                </a:cubicBezTo>
                <a:cubicBezTo>
                  <a:pt x="153" y="83"/>
                  <a:pt x="153" y="83"/>
                  <a:pt x="153" y="83"/>
                </a:cubicBezTo>
                <a:cubicBezTo>
                  <a:pt x="153" y="92"/>
                  <a:pt x="153" y="92"/>
                  <a:pt x="153" y="92"/>
                </a:cubicBezTo>
                <a:cubicBezTo>
                  <a:pt x="153" y="97"/>
                  <a:pt x="149" y="102"/>
                  <a:pt x="143" y="102"/>
                </a:cubicBezTo>
                <a:cubicBezTo>
                  <a:pt x="71" y="102"/>
                  <a:pt x="71" y="102"/>
                  <a:pt x="71" y="102"/>
                </a:cubicBezTo>
                <a:cubicBezTo>
                  <a:pt x="65" y="102"/>
                  <a:pt x="60" y="97"/>
                  <a:pt x="60" y="92"/>
                </a:cubicBezTo>
                <a:cubicBezTo>
                  <a:pt x="60" y="83"/>
                  <a:pt x="60" y="83"/>
                  <a:pt x="60" y="83"/>
                </a:cubicBezTo>
                <a:cubicBezTo>
                  <a:pt x="38" y="83"/>
                  <a:pt x="38" y="83"/>
                  <a:pt x="38" y="83"/>
                </a:cubicBezTo>
                <a:cubicBezTo>
                  <a:pt x="35" y="83"/>
                  <a:pt x="32" y="86"/>
                  <a:pt x="32" y="90"/>
                </a:cubicBezTo>
                <a:cubicBezTo>
                  <a:pt x="32" y="273"/>
                  <a:pt x="32" y="273"/>
                  <a:pt x="32" y="273"/>
                </a:cubicBezTo>
                <a:cubicBezTo>
                  <a:pt x="23" y="277"/>
                  <a:pt x="14" y="283"/>
                  <a:pt x="7" y="290"/>
                </a:cubicBezTo>
                <a:close/>
                <a:moveTo>
                  <a:pt x="98" y="41"/>
                </a:moveTo>
                <a:cubicBezTo>
                  <a:pt x="98" y="46"/>
                  <a:pt x="102" y="50"/>
                  <a:pt x="107" y="50"/>
                </a:cubicBezTo>
                <a:cubicBezTo>
                  <a:pt x="112" y="50"/>
                  <a:pt x="116" y="46"/>
                  <a:pt x="116" y="41"/>
                </a:cubicBezTo>
                <a:cubicBezTo>
                  <a:pt x="116" y="36"/>
                  <a:pt x="112" y="32"/>
                  <a:pt x="107" y="32"/>
                </a:cubicBezTo>
                <a:cubicBezTo>
                  <a:pt x="102" y="32"/>
                  <a:pt x="98" y="36"/>
                  <a:pt x="98" y="41"/>
                </a:cubicBezTo>
                <a:cubicBezTo>
                  <a:pt x="98" y="41"/>
                  <a:pt x="98" y="41"/>
                  <a:pt x="98" y="41"/>
                </a:cubicBezTo>
                <a:close/>
                <a:moveTo>
                  <a:pt x="218" y="366"/>
                </a:moveTo>
                <a:cubicBezTo>
                  <a:pt x="164" y="355"/>
                  <a:pt x="165" y="304"/>
                  <a:pt x="169" y="282"/>
                </a:cubicBezTo>
                <a:cubicBezTo>
                  <a:pt x="157" y="299"/>
                  <a:pt x="151" y="370"/>
                  <a:pt x="224" y="377"/>
                </a:cubicBezTo>
                <a:cubicBezTo>
                  <a:pt x="259" y="380"/>
                  <a:pt x="298" y="347"/>
                  <a:pt x="302" y="312"/>
                </a:cubicBezTo>
                <a:cubicBezTo>
                  <a:pt x="293" y="351"/>
                  <a:pt x="254" y="374"/>
                  <a:pt x="218" y="366"/>
                </a:cubicBezTo>
                <a:close/>
                <a:moveTo>
                  <a:pt x="188" y="318"/>
                </a:moveTo>
                <a:cubicBezTo>
                  <a:pt x="176" y="289"/>
                  <a:pt x="191" y="262"/>
                  <a:pt x="219" y="257"/>
                </a:cubicBezTo>
                <a:cubicBezTo>
                  <a:pt x="228" y="255"/>
                  <a:pt x="254" y="255"/>
                  <a:pt x="268" y="281"/>
                </a:cubicBezTo>
                <a:cubicBezTo>
                  <a:pt x="263" y="258"/>
                  <a:pt x="248" y="244"/>
                  <a:pt x="223" y="245"/>
                </a:cubicBezTo>
                <a:cubicBezTo>
                  <a:pt x="195" y="245"/>
                  <a:pt x="177" y="266"/>
                  <a:pt x="173" y="276"/>
                </a:cubicBezTo>
                <a:cubicBezTo>
                  <a:pt x="173" y="285"/>
                  <a:pt x="174" y="306"/>
                  <a:pt x="188" y="318"/>
                </a:cubicBezTo>
                <a:close/>
                <a:moveTo>
                  <a:pt x="443" y="335"/>
                </a:moveTo>
                <a:cubicBezTo>
                  <a:pt x="443" y="383"/>
                  <a:pt x="405" y="421"/>
                  <a:pt x="358" y="421"/>
                </a:cubicBezTo>
                <a:cubicBezTo>
                  <a:pt x="68" y="421"/>
                  <a:pt x="68" y="421"/>
                  <a:pt x="68" y="421"/>
                </a:cubicBezTo>
                <a:cubicBezTo>
                  <a:pt x="68" y="420"/>
                  <a:pt x="68" y="420"/>
                  <a:pt x="68" y="420"/>
                </a:cubicBezTo>
                <a:cubicBezTo>
                  <a:pt x="30" y="420"/>
                  <a:pt x="0" y="390"/>
                  <a:pt x="0" y="352"/>
                </a:cubicBezTo>
                <a:cubicBezTo>
                  <a:pt x="0" y="314"/>
                  <a:pt x="30" y="284"/>
                  <a:pt x="68" y="284"/>
                </a:cubicBezTo>
                <a:cubicBezTo>
                  <a:pt x="68" y="283"/>
                  <a:pt x="68" y="283"/>
                  <a:pt x="68" y="283"/>
                </a:cubicBezTo>
                <a:cubicBezTo>
                  <a:pt x="68" y="283"/>
                  <a:pt x="68" y="283"/>
                  <a:pt x="68" y="283"/>
                </a:cubicBezTo>
                <a:cubicBezTo>
                  <a:pt x="68" y="237"/>
                  <a:pt x="106" y="199"/>
                  <a:pt x="153" y="199"/>
                </a:cubicBezTo>
                <a:cubicBezTo>
                  <a:pt x="163" y="199"/>
                  <a:pt x="172" y="201"/>
                  <a:pt x="181" y="204"/>
                </a:cubicBezTo>
                <a:cubicBezTo>
                  <a:pt x="198" y="171"/>
                  <a:pt x="232" y="148"/>
                  <a:pt x="272" y="148"/>
                </a:cubicBezTo>
                <a:cubicBezTo>
                  <a:pt x="329" y="148"/>
                  <a:pt x="375" y="194"/>
                  <a:pt x="375" y="250"/>
                </a:cubicBezTo>
                <a:cubicBezTo>
                  <a:pt x="375" y="251"/>
                  <a:pt x="374" y="251"/>
                  <a:pt x="374" y="252"/>
                </a:cubicBezTo>
                <a:cubicBezTo>
                  <a:pt x="413" y="260"/>
                  <a:pt x="443" y="294"/>
                  <a:pt x="443" y="335"/>
                </a:cubicBezTo>
                <a:close/>
                <a:moveTo>
                  <a:pt x="308" y="316"/>
                </a:moveTo>
                <a:cubicBezTo>
                  <a:pt x="309" y="277"/>
                  <a:pt x="287" y="257"/>
                  <a:pt x="271" y="247"/>
                </a:cubicBezTo>
                <a:cubicBezTo>
                  <a:pt x="281" y="258"/>
                  <a:pt x="295" y="277"/>
                  <a:pt x="296" y="295"/>
                </a:cubicBezTo>
                <a:cubicBezTo>
                  <a:pt x="297" y="321"/>
                  <a:pt x="279" y="350"/>
                  <a:pt x="244" y="352"/>
                </a:cubicBezTo>
                <a:cubicBezTo>
                  <a:pt x="213" y="355"/>
                  <a:pt x="194" y="331"/>
                  <a:pt x="194" y="314"/>
                </a:cubicBezTo>
                <a:cubicBezTo>
                  <a:pt x="191" y="285"/>
                  <a:pt x="213" y="271"/>
                  <a:pt x="232" y="272"/>
                </a:cubicBezTo>
                <a:cubicBezTo>
                  <a:pt x="262" y="272"/>
                  <a:pt x="271" y="304"/>
                  <a:pt x="272" y="315"/>
                </a:cubicBezTo>
                <a:cubicBezTo>
                  <a:pt x="285" y="293"/>
                  <a:pt x="271" y="241"/>
                  <a:pt x="222" y="241"/>
                </a:cubicBezTo>
                <a:cubicBezTo>
                  <a:pt x="196" y="241"/>
                  <a:pt x="157" y="264"/>
                  <a:pt x="158" y="313"/>
                </a:cubicBezTo>
                <a:cubicBezTo>
                  <a:pt x="159" y="364"/>
                  <a:pt x="198" y="388"/>
                  <a:pt x="234" y="388"/>
                </a:cubicBezTo>
                <a:cubicBezTo>
                  <a:pt x="275" y="388"/>
                  <a:pt x="307" y="354"/>
                  <a:pt x="308" y="316"/>
                </a:cubicBezTo>
                <a:close/>
              </a:path>
            </a:pathLst>
          </a:custGeom>
          <a:solidFill>
            <a:srgbClr val="3A9BE0"/>
          </a:solidFill>
          <a:ln w="9525" cap="flat">
            <a:noFill/>
            <a:prstDash val="solid"/>
            <a:miter/>
          </a:ln>
        </p:spPr>
        <p:txBody>
          <a:bodyPr rtlCol="0" anchor="ctr"/>
          <a:lstStyle/>
          <a:p>
            <a:endParaRPr lang="en-US" sz="2160"/>
          </a:p>
        </p:txBody>
      </p:sp>
      <p:cxnSp>
        <p:nvCxnSpPr>
          <p:cNvPr id="187" name="Straight Connector 186"/>
          <p:cNvCxnSpPr>
            <a:cxnSpLocks/>
          </p:cNvCxnSpPr>
          <p:nvPr/>
        </p:nvCxnSpPr>
        <p:spPr>
          <a:xfrm>
            <a:off x="6187186" y="2823621"/>
            <a:ext cx="0" cy="980658"/>
          </a:xfrm>
          <a:prstGeom prst="line">
            <a:avLst/>
          </a:prstGeom>
          <a:ln>
            <a:solidFill>
              <a:schemeClr val="accent5"/>
            </a:solidFill>
            <a:prstDash val="sysDash"/>
          </a:ln>
          <a:effectLst/>
        </p:spPr>
        <p:style>
          <a:lnRef idx="2">
            <a:schemeClr val="accent1"/>
          </a:lnRef>
          <a:fillRef idx="0">
            <a:schemeClr val="accent1"/>
          </a:fillRef>
          <a:effectRef idx="1">
            <a:schemeClr val="accent1"/>
          </a:effectRef>
          <a:fontRef idx="minor">
            <a:schemeClr val="tx1"/>
          </a:fontRef>
        </p:style>
      </p:cxnSp>
      <p:sp>
        <p:nvSpPr>
          <p:cNvPr id="72" name="TextBox 419"/>
          <p:cNvSpPr txBox="1">
            <a:spLocks noChangeArrowheads="1"/>
          </p:cNvSpPr>
          <p:nvPr/>
        </p:nvSpPr>
        <p:spPr bwMode="auto">
          <a:xfrm>
            <a:off x="4962648" y="3140535"/>
            <a:ext cx="2436496" cy="498598"/>
          </a:xfrm>
          <a:prstGeom prst="rect">
            <a:avLst/>
          </a:prstGeom>
          <a:solidFill>
            <a:schemeClr val="bg1"/>
          </a:solidFill>
          <a:ln>
            <a:noFill/>
          </a:ln>
        </p:spPr>
        <p:txBody>
          <a:bodyPr>
            <a:spAutoFit/>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42950" indent="-285750">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algn="ctr" defTabSz="548618">
              <a:spcBef>
                <a:spcPct val="0"/>
              </a:spcBef>
              <a:buClrTx/>
              <a:buNone/>
            </a:pPr>
            <a:r>
              <a:rPr lang="en-US" altLang="en-US" sz="1320">
                <a:solidFill>
                  <a:srgbClr val="3A9BE0"/>
                </a:solidFill>
                <a:latin typeface="+mn-lt"/>
                <a:cs typeface="Arial" panose="020B0604020202020204" pitchFamily="34" charset="0"/>
              </a:rPr>
              <a:t>Management &amp;</a:t>
            </a:r>
          </a:p>
          <a:p>
            <a:pPr algn="ctr" defTabSz="548618">
              <a:spcBef>
                <a:spcPct val="0"/>
              </a:spcBef>
              <a:buClrTx/>
              <a:buNone/>
            </a:pPr>
            <a:r>
              <a:rPr lang="en-US" altLang="en-US" sz="1320">
                <a:solidFill>
                  <a:srgbClr val="3A9BE0"/>
                </a:solidFill>
                <a:latin typeface="+mn-lt"/>
                <a:cs typeface="Arial" panose="020B0604020202020204" pitchFamily="34" charset="0"/>
              </a:rPr>
              <a:t>Data Collection</a:t>
            </a:r>
          </a:p>
        </p:txBody>
      </p:sp>
      <p:sp>
        <p:nvSpPr>
          <p:cNvPr id="124" name="Hexagon 123">
            <a:extLst>
              <a:ext uri="{FF2B5EF4-FFF2-40B4-BE49-F238E27FC236}">
                <a16:creationId xmlns:a16="http://schemas.microsoft.com/office/drawing/2014/main" id="{A15C670E-F2E4-CB4B-B05E-958D2130CDB9}"/>
              </a:ext>
            </a:extLst>
          </p:cNvPr>
          <p:cNvSpPr/>
          <p:nvPr/>
        </p:nvSpPr>
        <p:spPr>
          <a:xfrm>
            <a:off x="3817153" y="2501461"/>
            <a:ext cx="1097280" cy="256619"/>
          </a:xfrm>
          <a:prstGeom prst="hexagon">
            <a:avLst>
              <a:gd name="adj" fmla="val 35632"/>
              <a:gd name="vf" fmla="val 115470"/>
            </a:avLst>
          </a:prstGeom>
          <a:solidFill>
            <a:schemeClr val="bg1">
              <a:lumMod val="75000"/>
            </a:schemeClr>
          </a:solidFill>
          <a:ln>
            <a:noFill/>
          </a:ln>
        </p:spPr>
        <p:txBody>
          <a:bodyPr lIns="0" tIns="0" rIns="0" bIns="0" anchor="ctr"/>
          <a:lstStyle/>
          <a:p>
            <a:pPr algn="ctr" defTabSz="548618"/>
            <a:r>
              <a:rPr lang="en-US" sz="1320">
                <a:solidFill>
                  <a:schemeClr val="bg1"/>
                </a:solidFill>
                <a:cs typeface="Arial" panose="020B0604020202020204" pitchFamily="34" charset="0"/>
              </a:rPr>
              <a:t>REST</a:t>
            </a:r>
          </a:p>
        </p:txBody>
      </p:sp>
      <p:sp>
        <p:nvSpPr>
          <p:cNvPr id="71" name="Rounded Rectangle 70">
            <a:extLst>
              <a:ext uri="{FF2B5EF4-FFF2-40B4-BE49-F238E27FC236}">
                <a16:creationId xmlns:a16="http://schemas.microsoft.com/office/drawing/2014/main" id="{94A56C59-6AF1-9D47-AD10-7CD95ECCC9EC}"/>
              </a:ext>
            </a:extLst>
          </p:cNvPr>
          <p:cNvSpPr/>
          <p:nvPr/>
        </p:nvSpPr>
        <p:spPr>
          <a:xfrm>
            <a:off x="2164310" y="1536197"/>
            <a:ext cx="1569796" cy="745882"/>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320">
                <a:ea typeface="Flexo" charset="0"/>
                <a:cs typeface="Arial" panose="020B0604020202020204" pitchFamily="34" charset="0"/>
              </a:rPr>
              <a:t>Network Automation</a:t>
            </a:r>
          </a:p>
          <a:p>
            <a:pPr algn="ctr"/>
            <a:r>
              <a:rPr lang="en-US" sz="1320">
                <a:ea typeface="Flexo" charset="0"/>
                <a:cs typeface="Arial" panose="020B0604020202020204" pitchFamily="34" charset="0"/>
              </a:rPr>
              <a:t>Ex. </a:t>
            </a:r>
            <a:r>
              <a:rPr lang="en-US" sz="1320" err="1">
                <a:ea typeface="Flexo" charset="0"/>
                <a:cs typeface="Arial" panose="020B0604020202020204" pitchFamily="34" charset="0"/>
              </a:rPr>
              <a:t>Anuta</a:t>
            </a:r>
            <a:r>
              <a:rPr lang="en-US" sz="1320">
                <a:ea typeface="Flexo" charset="0"/>
                <a:cs typeface="Arial" panose="020B0604020202020204" pitchFamily="34" charset="0"/>
              </a:rPr>
              <a:t> ATOM</a:t>
            </a:r>
          </a:p>
        </p:txBody>
      </p:sp>
      <p:sp>
        <p:nvSpPr>
          <p:cNvPr id="73" name="Rounded Rectangle 72">
            <a:extLst>
              <a:ext uri="{FF2B5EF4-FFF2-40B4-BE49-F238E27FC236}">
                <a16:creationId xmlns:a16="http://schemas.microsoft.com/office/drawing/2014/main" id="{2076AE95-0B06-8C41-BF26-B009311C9117}"/>
              </a:ext>
            </a:extLst>
          </p:cNvPr>
          <p:cNvSpPr/>
          <p:nvPr/>
        </p:nvSpPr>
        <p:spPr>
          <a:xfrm>
            <a:off x="2164310" y="2409455"/>
            <a:ext cx="1569796" cy="459599"/>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320">
                <a:ea typeface="Flexo" charset="0"/>
                <a:cs typeface="Arial" panose="020B0604020202020204" pitchFamily="34" charset="0"/>
              </a:rPr>
              <a:t>Analytics</a:t>
            </a:r>
          </a:p>
          <a:p>
            <a:pPr algn="ctr"/>
            <a:r>
              <a:rPr lang="en-US" sz="1320">
                <a:ea typeface="Flexo" charset="0"/>
                <a:cs typeface="Arial" panose="020B0604020202020204" pitchFamily="34" charset="0"/>
              </a:rPr>
              <a:t>Ex. </a:t>
            </a:r>
            <a:r>
              <a:rPr lang="en-US" sz="1320" err="1">
                <a:ea typeface="Flexo" charset="0"/>
                <a:cs typeface="Arial" panose="020B0604020202020204" pitchFamily="34" charset="0"/>
              </a:rPr>
              <a:t>Healthbot</a:t>
            </a:r>
            <a:endParaRPr lang="en-US" sz="1320">
              <a:ea typeface="Flexo" charset="0"/>
              <a:cs typeface="Arial" panose="020B0604020202020204" pitchFamily="34" charset="0"/>
            </a:endParaRPr>
          </a:p>
        </p:txBody>
      </p:sp>
      <p:pic>
        <p:nvPicPr>
          <p:cNvPr id="118" name="Picture 4" descr="Download The OpenStack Logo - OpenStack is open source software ...">
            <a:extLst>
              <a:ext uri="{FF2B5EF4-FFF2-40B4-BE49-F238E27FC236}">
                <a16:creationId xmlns:a16="http://schemas.microsoft.com/office/drawing/2014/main" id="{4C19167F-EA52-4341-A56D-A373245A2F0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70680" y="4925970"/>
            <a:ext cx="760891" cy="135533"/>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18">
            <a:extLst>
              <a:ext uri="{FF2B5EF4-FFF2-40B4-BE49-F238E27FC236}">
                <a16:creationId xmlns:a16="http://schemas.microsoft.com/office/drawing/2014/main" id="{FD8B9882-09E9-467C-ADB0-24C29F3310E1}"/>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l="5272" t="11921" r="8034" b="21135"/>
          <a:stretch/>
        </p:blipFill>
        <p:spPr>
          <a:xfrm>
            <a:off x="6054089" y="4909870"/>
            <a:ext cx="720258" cy="194664"/>
          </a:xfrm>
          <a:prstGeom prst="rect">
            <a:avLst/>
          </a:prstGeom>
        </p:spPr>
      </p:pic>
      <p:pic>
        <p:nvPicPr>
          <p:cNvPr id="121" name="Picture 6" descr="Docker Logos and Photos | Docker">
            <a:extLst>
              <a:ext uri="{FF2B5EF4-FFF2-40B4-BE49-F238E27FC236}">
                <a16:creationId xmlns:a16="http://schemas.microsoft.com/office/drawing/2014/main" id="{E086A1BE-C172-4087-85AC-16C225C6D58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07242" y="5100041"/>
            <a:ext cx="711431" cy="182946"/>
          </a:xfrm>
          <a:prstGeom prst="rect">
            <a:avLst/>
          </a:prstGeom>
          <a:noFill/>
          <a:extLst>
            <a:ext uri="{909E8E84-426E-40DD-AFC4-6F175D3DCCD1}">
              <a14:hiddenFill xmlns:a14="http://schemas.microsoft.com/office/drawing/2010/main">
                <a:solidFill>
                  <a:srgbClr val="FFFFFF"/>
                </a:solidFill>
              </a14:hiddenFill>
            </a:ext>
          </a:extLst>
        </p:spPr>
      </p:pic>
      <p:sp>
        <p:nvSpPr>
          <p:cNvPr id="122" name="Hexagon 121">
            <a:extLst>
              <a:ext uri="{FF2B5EF4-FFF2-40B4-BE49-F238E27FC236}">
                <a16:creationId xmlns:a16="http://schemas.microsoft.com/office/drawing/2014/main" id="{18EF2888-21E4-482B-82AF-13DB02AE9518}"/>
              </a:ext>
            </a:extLst>
          </p:cNvPr>
          <p:cNvSpPr/>
          <p:nvPr/>
        </p:nvSpPr>
        <p:spPr>
          <a:xfrm>
            <a:off x="5254335" y="4126596"/>
            <a:ext cx="1741136" cy="384048"/>
          </a:xfrm>
          <a:prstGeom prst="hexagon">
            <a:avLst>
              <a:gd name="adj" fmla="val 35632"/>
              <a:gd name="vf" fmla="val 115470"/>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pPr algn="ctr" defTabSz="548618"/>
            <a:r>
              <a:rPr lang="en-US" sz="1200">
                <a:solidFill>
                  <a:schemeClr val="bg1"/>
                </a:solidFill>
                <a:cs typeface="Arial" panose="020B0604020202020204" pitchFamily="34" charset="0"/>
              </a:rPr>
              <a:t>Active Traffic</a:t>
            </a:r>
          </a:p>
        </p:txBody>
      </p:sp>
      <p:grpSp>
        <p:nvGrpSpPr>
          <p:cNvPr id="7" name="Group 6">
            <a:extLst>
              <a:ext uri="{FF2B5EF4-FFF2-40B4-BE49-F238E27FC236}">
                <a16:creationId xmlns:a16="http://schemas.microsoft.com/office/drawing/2014/main" id="{EF430E74-5B94-BF48-8982-9810778F5827}"/>
              </a:ext>
            </a:extLst>
          </p:cNvPr>
          <p:cNvGrpSpPr/>
          <p:nvPr/>
        </p:nvGrpSpPr>
        <p:grpSpPr>
          <a:xfrm>
            <a:off x="7860752" y="4720408"/>
            <a:ext cx="3041484" cy="523940"/>
            <a:chOff x="6550627" y="3933674"/>
            <a:chExt cx="2534570" cy="436617"/>
          </a:xfrm>
        </p:grpSpPr>
        <p:sp>
          <p:nvSpPr>
            <p:cNvPr id="93" name="Freeform 19">
              <a:extLst>
                <a:ext uri="{FF2B5EF4-FFF2-40B4-BE49-F238E27FC236}">
                  <a16:creationId xmlns:a16="http://schemas.microsoft.com/office/drawing/2014/main" id="{ECA638C7-C8D3-2B41-9468-7D99CA2EEE36}"/>
                </a:ext>
              </a:extLst>
            </p:cNvPr>
            <p:cNvSpPr>
              <a:spLocks/>
            </p:cNvSpPr>
            <p:nvPr/>
          </p:nvSpPr>
          <p:spPr bwMode="auto">
            <a:xfrm>
              <a:off x="8126345" y="3933674"/>
              <a:ext cx="945166" cy="433286"/>
            </a:xfrm>
            <a:custGeom>
              <a:avLst/>
              <a:gdLst>
                <a:gd name="T0" fmla="*/ 3026 w 4746"/>
                <a:gd name="T1" fmla="*/ 1545 h 1704"/>
                <a:gd name="T2" fmla="*/ 3103 w 4746"/>
                <a:gd name="T3" fmla="*/ 1563 h 1704"/>
                <a:gd name="T4" fmla="*/ 3395 w 4746"/>
                <a:gd name="T5" fmla="*/ 1576 h 1704"/>
                <a:gd name="T6" fmla="*/ 3588 w 4746"/>
                <a:gd name="T7" fmla="*/ 1537 h 1704"/>
                <a:gd name="T8" fmla="*/ 3592 w 4746"/>
                <a:gd name="T9" fmla="*/ 1538 h 1704"/>
                <a:gd name="T10" fmla="*/ 3893 w 4746"/>
                <a:gd name="T11" fmla="*/ 1551 h 1704"/>
                <a:gd name="T12" fmla="*/ 3915 w 4746"/>
                <a:gd name="T13" fmla="*/ 1556 h 1704"/>
                <a:gd name="T14" fmla="*/ 4565 w 4746"/>
                <a:gd name="T15" fmla="*/ 1230 h 1704"/>
                <a:gd name="T16" fmla="*/ 4555 w 4746"/>
                <a:gd name="T17" fmla="*/ 1036 h 1704"/>
                <a:gd name="T18" fmla="*/ 3526 w 4746"/>
                <a:gd name="T19" fmla="*/ 235 h 1704"/>
                <a:gd name="T20" fmla="*/ 3146 w 4746"/>
                <a:gd name="T21" fmla="*/ 47 h 1704"/>
                <a:gd name="T22" fmla="*/ 2791 w 4746"/>
                <a:gd name="T23" fmla="*/ 203 h 1704"/>
                <a:gd name="T24" fmla="*/ 2672 w 4746"/>
                <a:gd name="T25" fmla="*/ 188 h 1704"/>
                <a:gd name="T26" fmla="*/ 2558 w 4746"/>
                <a:gd name="T27" fmla="*/ 201 h 1704"/>
                <a:gd name="T28" fmla="*/ 2295 w 4746"/>
                <a:gd name="T29" fmla="*/ 247 h 1704"/>
                <a:gd name="T30" fmla="*/ 2205 w 4746"/>
                <a:gd name="T31" fmla="*/ 210 h 1704"/>
                <a:gd name="T32" fmla="*/ 1869 w 4746"/>
                <a:gd name="T33" fmla="*/ 74 h 1704"/>
                <a:gd name="T34" fmla="*/ 1514 w 4746"/>
                <a:gd name="T35" fmla="*/ 230 h 1704"/>
                <a:gd name="T36" fmla="*/ 1396 w 4746"/>
                <a:gd name="T37" fmla="*/ 216 h 1704"/>
                <a:gd name="T38" fmla="*/ 1093 w 4746"/>
                <a:gd name="T39" fmla="*/ 321 h 1704"/>
                <a:gd name="T40" fmla="*/ 754 w 4746"/>
                <a:gd name="T41" fmla="*/ 212 h 1704"/>
                <a:gd name="T42" fmla="*/ 222 w 4746"/>
                <a:gd name="T43" fmla="*/ 690 h 1704"/>
                <a:gd name="T44" fmla="*/ 243 w 4746"/>
                <a:gd name="T45" fmla="*/ 823 h 1704"/>
                <a:gd name="T46" fmla="*/ 0 w 4746"/>
                <a:gd name="T47" fmla="*/ 1181 h 1704"/>
                <a:gd name="T48" fmla="*/ 448 w 4746"/>
                <a:gd name="T49" fmla="*/ 1584 h 1704"/>
                <a:gd name="T50" fmla="*/ 812 w 4746"/>
                <a:gd name="T51" fmla="*/ 1417 h 1704"/>
                <a:gd name="T52" fmla="*/ 1114 w 4746"/>
                <a:gd name="T53" fmla="*/ 1522 h 1704"/>
                <a:gd name="T54" fmla="*/ 1399 w 4746"/>
                <a:gd name="T55" fmla="*/ 1430 h 1704"/>
                <a:gd name="T56" fmla="*/ 2311 w 4746"/>
                <a:gd name="T57" fmla="*/ 1565 h 1704"/>
                <a:gd name="T58" fmla="*/ 3026 w 4746"/>
                <a:gd name="T59" fmla="*/ 1545 h 1704"/>
                <a:gd name="connsiteX0" fmla="*/ 6389 w 9685"/>
                <a:gd name="connsiteY0" fmla="*/ 8791 h 9426"/>
                <a:gd name="connsiteX1" fmla="*/ 6551 w 9685"/>
                <a:gd name="connsiteY1" fmla="*/ 8897 h 9426"/>
                <a:gd name="connsiteX2" fmla="*/ 7166 w 9685"/>
                <a:gd name="connsiteY2" fmla="*/ 8973 h 9426"/>
                <a:gd name="connsiteX3" fmla="*/ 7573 w 9685"/>
                <a:gd name="connsiteY3" fmla="*/ 8744 h 9426"/>
                <a:gd name="connsiteX4" fmla="*/ 7581 w 9685"/>
                <a:gd name="connsiteY4" fmla="*/ 8750 h 9426"/>
                <a:gd name="connsiteX5" fmla="*/ 8216 w 9685"/>
                <a:gd name="connsiteY5" fmla="*/ 8826 h 9426"/>
                <a:gd name="connsiteX6" fmla="*/ 8262 w 9685"/>
                <a:gd name="connsiteY6" fmla="*/ 8855 h 9426"/>
                <a:gd name="connsiteX7" fmla="*/ 9632 w 9685"/>
                <a:gd name="connsiteY7" fmla="*/ 6942 h 9426"/>
                <a:gd name="connsiteX8" fmla="*/ 9611 w 9685"/>
                <a:gd name="connsiteY8" fmla="*/ 5804 h 9426"/>
                <a:gd name="connsiteX9" fmla="*/ 7442 w 9685"/>
                <a:gd name="connsiteY9" fmla="*/ 1103 h 9426"/>
                <a:gd name="connsiteX10" fmla="*/ 6642 w 9685"/>
                <a:gd name="connsiteY10" fmla="*/ 0 h 9426"/>
                <a:gd name="connsiteX11" fmla="*/ 5894 w 9685"/>
                <a:gd name="connsiteY11" fmla="*/ 915 h 9426"/>
                <a:gd name="connsiteX12" fmla="*/ 5643 w 9685"/>
                <a:gd name="connsiteY12" fmla="*/ 827 h 9426"/>
                <a:gd name="connsiteX13" fmla="*/ 5403 w 9685"/>
                <a:gd name="connsiteY13" fmla="*/ 904 h 9426"/>
                <a:gd name="connsiteX14" fmla="*/ 4849 w 9685"/>
                <a:gd name="connsiteY14" fmla="*/ 1174 h 9426"/>
                <a:gd name="connsiteX15" fmla="*/ 4659 w 9685"/>
                <a:gd name="connsiteY15" fmla="*/ 956 h 9426"/>
                <a:gd name="connsiteX16" fmla="*/ 3951 w 9685"/>
                <a:gd name="connsiteY16" fmla="*/ 158 h 9426"/>
                <a:gd name="connsiteX17" fmla="*/ 3203 w 9685"/>
                <a:gd name="connsiteY17" fmla="*/ 1074 h 9426"/>
                <a:gd name="connsiteX18" fmla="*/ 2954 w 9685"/>
                <a:gd name="connsiteY18" fmla="*/ 992 h 9426"/>
                <a:gd name="connsiteX19" fmla="*/ 2316 w 9685"/>
                <a:gd name="connsiteY19" fmla="*/ 1608 h 9426"/>
                <a:gd name="connsiteX20" fmla="*/ 1602 w 9685"/>
                <a:gd name="connsiteY20" fmla="*/ 968 h 9426"/>
                <a:gd name="connsiteX21" fmla="*/ 481 w 9685"/>
                <a:gd name="connsiteY21" fmla="*/ 3773 h 9426"/>
                <a:gd name="connsiteX22" fmla="*/ 525 w 9685"/>
                <a:gd name="connsiteY22" fmla="*/ 4554 h 9426"/>
                <a:gd name="connsiteX23" fmla="*/ 13 w 9685"/>
                <a:gd name="connsiteY23" fmla="*/ 6655 h 9426"/>
                <a:gd name="connsiteX24" fmla="*/ 1010 w 9685"/>
                <a:gd name="connsiteY24" fmla="*/ 8013 h 9426"/>
                <a:gd name="connsiteX25" fmla="*/ 1724 w 9685"/>
                <a:gd name="connsiteY25" fmla="*/ 8040 h 9426"/>
                <a:gd name="connsiteX26" fmla="*/ 2360 w 9685"/>
                <a:gd name="connsiteY26" fmla="*/ 8656 h 9426"/>
                <a:gd name="connsiteX27" fmla="*/ 2961 w 9685"/>
                <a:gd name="connsiteY27" fmla="*/ 8116 h 9426"/>
                <a:gd name="connsiteX28" fmla="*/ 4882 w 9685"/>
                <a:gd name="connsiteY28" fmla="*/ 8908 h 9426"/>
                <a:gd name="connsiteX29" fmla="*/ 6389 w 9685"/>
                <a:gd name="connsiteY29" fmla="*/ 8791 h 9426"/>
                <a:gd name="connsiteX0" fmla="*/ 6598 w 10001"/>
                <a:gd name="connsiteY0" fmla="*/ 9326 h 10000"/>
                <a:gd name="connsiteX1" fmla="*/ 6765 w 10001"/>
                <a:gd name="connsiteY1" fmla="*/ 9439 h 10000"/>
                <a:gd name="connsiteX2" fmla="*/ 7400 w 10001"/>
                <a:gd name="connsiteY2" fmla="*/ 9519 h 10000"/>
                <a:gd name="connsiteX3" fmla="*/ 7820 w 10001"/>
                <a:gd name="connsiteY3" fmla="*/ 9276 h 10000"/>
                <a:gd name="connsiteX4" fmla="*/ 7829 w 10001"/>
                <a:gd name="connsiteY4" fmla="*/ 9283 h 10000"/>
                <a:gd name="connsiteX5" fmla="*/ 8484 w 10001"/>
                <a:gd name="connsiteY5" fmla="*/ 9363 h 10000"/>
                <a:gd name="connsiteX6" fmla="*/ 8532 w 10001"/>
                <a:gd name="connsiteY6" fmla="*/ 9394 h 10000"/>
                <a:gd name="connsiteX7" fmla="*/ 9946 w 10001"/>
                <a:gd name="connsiteY7" fmla="*/ 7365 h 10000"/>
                <a:gd name="connsiteX8" fmla="*/ 9925 w 10001"/>
                <a:gd name="connsiteY8" fmla="*/ 6157 h 10000"/>
                <a:gd name="connsiteX9" fmla="*/ 7685 w 10001"/>
                <a:gd name="connsiteY9" fmla="*/ 1170 h 10000"/>
                <a:gd name="connsiteX10" fmla="*/ 6859 w 10001"/>
                <a:gd name="connsiteY10" fmla="*/ 0 h 10000"/>
                <a:gd name="connsiteX11" fmla="*/ 6087 w 10001"/>
                <a:gd name="connsiteY11" fmla="*/ 971 h 10000"/>
                <a:gd name="connsiteX12" fmla="*/ 5828 w 10001"/>
                <a:gd name="connsiteY12" fmla="*/ 877 h 10000"/>
                <a:gd name="connsiteX13" fmla="*/ 5580 w 10001"/>
                <a:gd name="connsiteY13" fmla="*/ 959 h 10000"/>
                <a:gd name="connsiteX14" fmla="*/ 5008 w 10001"/>
                <a:gd name="connsiteY14" fmla="*/ 1245 h 10000"/>
                <a:gd name="connsiteX15" fmla="*/ 4812 w 10001"/>
                <a:gd name="connsiteY15" fmla="*/ 1014 h 10000"/>
                <a:gd name="connsiteX16" fmla="*/ 4081 w 10001"/>
                <a:gd name="connsiteY16" fmla="*/ 168 h 10000"/>
                <a:gd name="connsiteX17" fmla="*/ 3308 w 10001"/>
                <a:gd name="connsiteY17" fmla="*/ 1139 h 10000"/>
                <a:gd name="connsiteX18" fmla="*/ 3051 w 10001"/>
                <a:gd name="connsiteY18" fmla="*/ 1052 h 10000"/>
                <a:gd name="connsiteX19" fmla="*/ 2392 w 10001"/>
                <a:gd name="connsiteY19" fmla="*/ 1706 h 10000"/>
                <a:gd name="connsiteX20" fmla="*/ 1655 w 10001"/>
                <a:gd name="connsiteY20" fmla="*/ 1027 h 10000"/>
                <a:gd name="connsiteX21" fmla="*/ 498 w 10001"/>
                <a:gd name="connsiteY21" fmla="*/ 4003 h 10000"/>
                <a:gd name="connsiteX22" fmla="*/ 543 w 10001"/>
                <a:gd name="connsiteY22" fmla="*/ 4831 h 10000"/>
                <a:gd name="connsiteX23" fmla="*/ 14 w 10001"/>
                <a:gd name="connsiteY23" fmla="*/ 7060 h 10000"/>
                <a:gd name="connsiteX24" fmla="*/ 1044 w 10001"/>
                <a:gd name="connsiteY24" fmla="*/ 8501 h 10000"/>
                <a:gd name="connsiteX25" fmla="*/ 1781 w 10001"/>
                <a:gd name="connsiteY25" fmla="*/ 8530 h 10000"/>
                <a:gd name="connsiteX26" fmla="*/ 2438 w 10001"/>
                <a:gd name="connsiteY26" fmla="*/ 9183 h 10000"/>
                <a:gd name="connsiteX27" fmla="*/ 3167 w 10001"/>
                <a:gd name="connsiteY27" fmla="*/ 9204 h 10000"/>
                <a:gd name="connsiteX28" fmla="*/ 5042 w 10001"/>
                <a:gd name="connsiteY28" fmla="*/ 9450 h 10000"/>
                <a:gd name="connsiteX29" fmla="*/ 6598 w 10001"/>
                <a:gd name="connsiteY29" fmla="*/ 932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001" h="10000">
                  <a:moveTo>
                    <a:pt x="6598" y="9326"/>
                  </a:moveTo>
                  <a:cubicBezTo>
                    <a:pt x="6653" y="9370"/>
                    <a:pt x="6706" y="9407"/>
                    <a:pt x="6765" y="9439"/>
                  </a:cubicBezTo>
                  <a:cubicBezTo>
                    <a:pt x="6981" y="9550"/>
                    <a:pt x="7196" y="9576"/>
                    <a:pt x="7400" y="9519"/>
                  </a:cubicBezTo>
                  <a:cubicBezTo>
                    <a:pt x="7547" y="9482"/>
                    <a:pt x="7688" y="9394"/>
                    <a:pt x="7820" y="9276"/>
                  </a:cubicBezTo>
                  <a:cubicBezTo>
                    <a:pt x="7824" y="9276"/>
                    <a:pt x="7827" y="9283"/>
                    <a:pt x="7829" y="9283"/>
                  </a:cubicBezTo>
                  <a:cubicBezTo>
                    <a:pt x="8054" y="9401"/>
                    <a:pt x="8273" y="9426"/>
                    <a:pt x="8484" y="9363"/>
                  </a:cubicBezTo>
                  <a:cubicBezTo>
                    <a:pt x="8499" y="9370"/>
                    <a:pt x="8516" y="9383"/>
                    <a:pt x="8532" y="9394"/>
                  </a:cubicBezTo>
                  <a:cubicBezTo>
                    <a:pt x="9190" y="9750"/>
                    <a:pt x="9824" y="8840"/>
                    <a:pt x="9946" y="7365"/>
                  </a:cubicBezTo>
                  <a:cubicBezTo>
                    <a:pt x="9978" y="6954"/>
                    <a:pt x="9970" y="6544"/>
                    <a:pt x="9925" y="6157"/>
                  </a:cubicBezTo>
                  <a:cubicBezTo>
                    <a:pt x="10340" y="2665"/>
                    <a:pt x="8999" y="-293"/>
                    <a:pt x="7685" y="1170"/>
                  </a:cubicBezTo>
                  <a:cubicBezTo>
                    <a:pt x="7512" y="467"/>
                    <a:pt x="7207" y="0"/>
                    <a:pt x="6859" y="0"/>
                  </a:cubicBezTo>
                  <a:cubicBezTo>
                    <a:pt x="6543" y="0"/>
                    <a:pt x="6265" y="380"/>
                    <a:pt x="6087" y="971"/>
                  </a:cubicBezTo>
                  <a:cubicBezTo>
                    <a:pt x="6004" y="909"/>
                    <a:pt x="5916" y="877"/>
                    <a:pt x="5828" y="877"/>
                  </a:cubicBezTo>
                  <a:cubicBezTo>
                    <a:pt x="5743" y="877"/>
                    <a:pt x="5660" y="909"/>
                    <a:pt x="5580" y="959"/>
                  </a:cubicBezTo>
                  <a:cubicBezTo>
                    <a:pt x="5393" y="971"/>
                    <a:pt x="5201" y="1058"/>
                    <a:pt x="5008" y="1245"/>
                  </a:cubicBezTo>
                  <a:cubicBezTo>
                    <a:pt x="4945" y="1152"/>
                    <a:pt x="4879" y="1077"/>
                    <a:pt x="4812" y="1014"/>
                  </a:cubicBezTo>
                  <a:cubicBezTo>
                    <a:pt x="4633" y="498"/>
                    <a:pt x="4372" y="168"/>
                    <a:pt x="4081" y="168"/>
                  </a:cubicBezTo>
                  <a:cubicBezTo>
                    <a:pt x="3768" y="168"/>
                    <a:pt x="3489" y="554"/>
                    <a:pt x="3308" y="1139"/>
                  </a:cubicBezTo>
                  <a:cubicBezTo>
                    <a:pt x="3228" y="1083"/>
                    <a:pt x="3141" y="1052"/>
                    <a:pt x="3051" y="1052"/>
                  </a:cubicBezTo>
                  <a:cubicBezTo>
                    <a:pt x="2797" y="1052"/>
                    <a:pt x="2567" y="1301"/>
                    <a:pt x="2392" y="1706"/>
                  </a:cubicBezTo>
                  <a:cubicBezTo>
                    <a:pt x="2192" y="1283"/>
                    <a:pt x="1936" y="1027"/>
                    <a:pt x="1655" y="1027"/>
                  </a:cubicBezTo>
                  <a:cubicBezTo>
                    <a:pt x="1015" y="1027"/>
                    <a:pt x="498" y="2359"/>
                    <a:pt x="498" y="4003"/>
                  </a:cubicBezTo>
                  <a:cubicBezTo>
                    <a:pt x="498" y="4289"/>
                    <a:pt x="513" y="4569"/>
                    <a:pt x="543" y="4831"/>
                  </a:cubicBezTo>
                  <a:cubicBezTo>
                    <a:pt x="227" y="5248"/>
                    <a:pt x="-69" y="6449"/>
                    <a:pt x="14" y="7060"/>
                  </a:cubicBezTo>
                  <a:cubicBezTo>
                    <a:pt x="98" y="7671"/>
                    <a:pt x="507" y="8501"/>
                    <a:pt x="1044" y="8501"/>
                  </a:cubicBezTo>
                  <a:cubicBezTo>
                    <a:pt x="1370" y="8501"/>
                    <a:pt x="1605" y="9158"/>
                    <a:pt x="1781" y="8530"/>
                  </a:cubicBezTo>
                  <a:cubicBezTo>
                    <a:pt x="1955" y="8934"/>
                    <a:pt x="2207" y="9071"/>
                    <a:pt x="2438" y="9183"/>
                  </a:cubicBezTo>
                  <a:cubicBezTo>
                    <a:pt x="2669" y="9295"/>
                    <a:pt x="3000" y="9560"/>
                    <a:pt x="3167" y="9204"/>
                  </a:cubicBezTo>
                  <a:cubicBezTo>
                    <a:pt x="3456" y="9988"/>
                    <a:pt x="4330" y="10086"/>
                    <a:pt x="5042" y="9450"/>
                  </a:cubicBezTo>
                  <a:cubicBezTo>
                    <a:pt x="5588" y="10316"/>
                    <a:pt x="6143" y="10073"/>
                    <a:pt x="6598" y="9326"/>
                  </a:cubicBezTo>
                  <a:close/>
                </a:path>
              </a:pathLst>
            </a:custGeom>
            <a:solidFill>
              <a:schemeClr val="bg1">
                <a:lumMod val="95000"/>
              </a:schemeClr>
            </a:solidFill>
            <a:ln>
              <a:solidFill>
                <a:schemeClr val="tx1">
                  <a:lumMod val="25000"/>
                  <a:lumOff val="75000"/>
                </a:schemeClr>
              </a:solidFill>
              <a:prstDash val="solid"/>
            </a:ln>
            <a:extLst>
              <a:ext uri="{91240B29-F687-4f45-9708-019B960494DF}">
                <a14:hiddenLine xmlns:a14="http://schemas.microsoft.com/office/drawing/2010/main" xmlns=""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endParaRPr lang="ru-RU" sz="2160"/>
            </a:p>
          </p:txBody>
        </p:sp>
        <p:sp>
          <p:nvSpPr>
            <p:cNvPr id="4" name="Freeform 3">
              <a:extLst>
                <a:ext uri="{FF2B5EF4-FFF2-40B4-BE49-F238E27FC236}">
                  <a16:creationId xmlns:a16="http://schemas.microsoft.com/office/drawing/2014/main" id="{4D1F1582-B465-0642-AF27-5641BC2A3AD4}"/>
                </a:ext>
              </a:extLst>
            </p:cNvPr>
            <p:cNvSpPr/>
            <p:nvPr/>
          </p:nvSpPr>
          <p:spPr>
            <a:xfrm>
              <a:off x="8196544" y="4015359"/>
              <a:ext cx="857645" cy="227024"/>
            </a:xfrm>
            <a:custGeom>
              <a:avLst/>
              <a:gdLst>
                <a:gd name="connsiteX0" fmla="*/ 0 w 857645"/>
                <a:gd name="connsiteY0" fmla="*/ 170268 h 227024"/>
                <a:gd name="connsiteX1" fmla="*/ 195493 w 857645"/>
                <a:gd name="connsiteY1" fmla="*/ 227024 h 227024"/>
                <a:gd name="connsiteX2" fmla="*/ 346842 w 857645"/>
                <a:gd name="connsiteY2" fmla="*/ 138737 h 227024"/>
                <a:gd name="connsiteX3" fmla="*/ 498191 w 857645"/>
                <a:gd name="connsiteY3" fmla="*/ 0 h 227024"/>
                <a:gd name="connsiteX4" fmla="*/ 567559 w 857645"/>
                <a:gd name="connsiteY4" fmla="*/ 126124 h 227024"/>
                <a:gd name="connsiteX5" fmla="*/ 668458 w 857645"/>
                <a:gd name="connsiteY5" fmla="*/ 214411 h 227024"/>
                <a:gd name="connsiteX6" fmla="*/ 857645 w 857645"/>
                <a:gd name="connsiteY6" fmla="*/ 163962 h 22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645" h="227024">
                  <a:moveTo>
                    <a:pt x="0" y="170268"/>
                  </a:moveTo>
                  <a:lnTo>
                    <a:pt x="195493" y="227024"/>
                  </a:lnTo>
                  <a:lnTo>
                    <a:pt x="346842" y="138737"/>
                  </a:lnTo>
                  <a:lnTo>
                    <a:pt x="498191" y="0"/>
                  </a:lnTo>
                  <a:lnTo>
                    <a:pt x="567559" y="126124"/>
                  </a:lnTo>
                  <a:lnTo>
                    <a:pt x="668458" y="214411"/>
                  </a:lnTo>
                  <a:lnTo>
                    <a:pt x="857645" y="163962"/>
                  </a:lnTo>
                </a:path>
              </a:pathLst>
            </a:custGeom>
            <a:noFill/>
            <a:ln w="28575"/>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160"/>
            </a:p>
          </p:txBody>
        </p:sp>
        <p:sp>
          <p:nvSpPr>
            <p:cNvPr id="69" name="Oval 68">
              <a:extLst>
                <a:ext uri="{FF2B5EF4-FFF2-40B4-BE49-F238E27FC236}">
                  <a16:creationId xmlns:a16="http://schemas.microsoft.com/office/drawing/2014/main" id="{84296FB0-DC1A-F042-B758-FC019D08822B}"/>
                </a:ext>
              </a:extLst>
            </p:cNvPr>
            <p:cNvSpPr/>
            <p:nvPr/>
          </p:nvSpPr>
          <p:spPr>
            <a:xfrm>
              <a:off x="8524343" y="4108064"/>
              <a:ext cx="72428" cy="72428"/>
            </a:xfrm>
            <a:prstGeom prst="ellipse">
              <a:avLst/>
            </a:prstGeom>
            <a:solidFill>
              <a:schemeClr val="tx1">
                <a:lumMod val="75000"/>
                <a:lumOff val="25000"/>
              </a:schemeClr>
            </a:solidFill>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160"/>
            </a:p>
          </p:txBody>
        </p:sp>
        <p:sp>
          <p:nvSpPr>
            <p:cNvPr id="70" name="Oval 69">
              <a:extLst>
                <a:ext uri="{FF2B5EF4-FFF2-40B4-BE49-F238E27FC236}">
                  <a16:creationId xmlns:a16="http://schemas.microsoft.com/office/drawing/2014/main" id="{CE6C6AC0-0A78-6A40-8287-AA25466184C9}"/>
                </a:ext>
              </a:extLst>
            </p:cNvPr>
            <p:cNvSpPr/>
            <p:nvPr/>
          </p:nvSpPr>
          <p:spPr>
            <a:xfrm>
              <a:off x="8127425" y="4153832"/>
              <a:ext cx="72428" cy="72428"/>
            </a:xfrm>
            <a:prstGeom prst="ellipse">
              <a:avLst/>
            </a:prstGeom>
            <a:solidFill>
              <a:schemeClr val="tx1">
                <a:lumMod val="75000"/>
                <a:lumOff val="25000"/>
              </a:schemeClr>
            </a:solidFill>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160"/>
            </a:p>
          </p:txBody>
        </p:sp>
        <p:sp>
          <p:nvSpPr>
            <p:cNvPr id="74" name="Oval 73">
              <a:extLst>
                <a:ext uri="{FF2B5EF4-FFF2-40B4-BE49-F238E27FC236}">
                  <a16:creationId xmlns:a16="http://schemas.microsoft.com/office/drawing/2014/main" id="{CEB91C03-1D01-6C4A-AE3E-062100C90480}"/>
                </a:ext>
              </a:extLst>
            </p:cNvPr>
            <p:cNvSpPr/>
            <p:nvPr/>
          </p:nvSpPr>
          <p:spPr>
            <a:xfrm>
              <a:off x="8329224" y="4071850"/>
              <a:ext cx="72428" cy="72428"/>
            </a:xfrm>
            <a:prstGeom prst="ellipse">
              <a:avLst/>
            </a:prstGeom>
            <a:solidFill>
              <a:schemeClr val="tx1">
                <a:lumMod val="75000"/>
                <a:lumOff val="25000"/>
              </a:schemeClr>
            </a:solidFill>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160"/>
            </a:p>
          </p:txBody>
        </p:sp>
        <p:sp>
          <p:nvSpPr>
            <p:cNvPr id="75" name="Oval 74">
              <a:extLst>
                <a:ext uri="{FF2B5EF4-FFF2-40B4-BE49-F238E27FC236}">
                  <a16:creationId xmlns:a16="http://schemas.microsoft.com/office/drawing/2014/main" id="{E9AD2CCF-A168-0D47-BC99-9E1A277CB05F}"/>
                </a:ext>
              </a:extLst>
            </p:cNvPr>
            <p:cNvSpPr/>
            <p:nvPr/>
          </p:nvSpPr>
          <p:spPr>
            <a:xfrm>
              <a:off x="8348142" y="4204281"/>
              <a:ext cx="72428" cy="72428"/>
            </a:xfrm>
            <a:prstGeom prst="ellipse">
              <a:avLst/>
            </a:prstGeom>
            <a:solidFill>
              <a:schemeClr val="tx1">
                <a:lumMod val="75000"/>
                <a:lumOff val="25000"/>
              </a:schemeClr>
            </a:solidFill>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160"/>
            </a:p>
          </p:txBody>
        </p:sp>
        <p:sp>
          <p:nvSpPr>
            <p:cNvPr id="79" name="Oval 78">
              <a:extLst>
                <a:ext uri="{FF2B5EF4-FFF2-40B4-BE49-F238E27FC236}">
                  <a16:creationId xmlns:a16="http://schemas.microsoft.com/office/drawing/2014/main" id="{75BA4618-1869-6E40-9695-064E8E626E7D}"/>
                </a:ext>
              </a:extLst>
            </p:cNvPr>
            <p:cNvSpPr/>
            <p:nvPr/>
          </p:nvSpPr>
          <p:spPr>
            <a:xfrm>
              <a:off x="8580887" y="4240495"/>
              <a:ext cx="72428" cy="72428"/>
            </a:xfrm>
            <a:prstGeom prst="ellipse">
              <a:avLst/>
            </a:prstGeom>
            <a:solidFill>
              <a:schemeClr val="tx1">
                <a:lumMod val="75000"/>
                <a:lumOff val="25000"/>
              </a:schemeClr>
            </a:solidFill>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160"/>
            </a:p>
          </p:txBody>
        </p:sp>
        <p:sp>
          <p:nvSpPr>
            <p:cNvPr id="95" name="Oval 94">
              <a:extLst>
                <a:ext uri="{FF2B5EF4-FFF2-40B4-BE49-F238E27FC236}">
                  <a16:creationId xmlns:a16="http://schemas.microsoft.com/office/drawing/2014/main" id="{E17BE0D5-0204-8F46-A76A-545C31F28371}"/>
                </a:ext>
              </a:extLst>
            </p:cNvPr>
            <p:cNvSpPr/>
            <p:nvPr/>
          </p:nvSpPr>
          <p:spPr>
            <a:xfrm>
              <a:off x="8653315" y="3995775"/>
              <a:ext cx="72428" cy="72428"/>
            </a:xfrm>
            <a:prstGeom prst="ellipse">
              <a:avLst/>
            </a:prstGeom>
            <a:solidFill>
              <a:schemeClr val="tx1">
                <a:lumMod val="75000"/>
                <a:lumOff val="25000"/>
              </a:schemeClr>
            </a:solidFill>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160"/>
            </a:p>
          </p:txBody>
        </p:sp>
        <p:sp>
          <p:nvSpPr>
            <p:cNvPr id="96" name="Oval 95">
              <a:extLst>
                <a:ext uri="{FF2B5EF4-FFF2-40B4-BE49-F238E27FC236}">
                  <a16:creationId xmlns:a16="http://schemas.microsoft.com/office/drawing/2014/main" id="{FED9FB7A-0FD2-2648-B994-7A3D627C4250}"/>
                </a:ext>
              </a:extLst>
            </p:cNvPr>
            <p:cNvSpPr/>
            <p:nvPr/>
          </p:nvSpPr>
          <p:spPr>
            <a:xfrm>
              <a:off x="8711294" y="4088960"/>
              <a:ext cx="72428" cy="72428"/>
            </a:xfrm>
            <a:prstGeom prst="ellipse">
              <a:avLst/>
            </a:prstGeom>
            <a:solidFill>
              <a:schemeClr val="tx1">
                <a:lumMod val="75000"/>
                <a:lumOff val="25000"/>
              </a:schemeClr>
            </a:solidFill>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160"/>
            </a:p>
          </p:txBody>
        </p:sp>
        <p:sp>
          <p:nvSpPr>
            <p:cNvPr id="97" name="Oval 96">
              <a:extLst>
                <a:ext uri="{FF2B5EF4-FFF2-40B4-BE49-F238E27FC236}">
                  <a16:creationId xmlns:a16="http://schemas.microsoft.com/office/drawing/2014/main" id="{D37969EA-2677-9441-A0E2-0B70CA0027AC}"/>
                </a:ext>
              </a:extLst>
            </p:cNvPr>
            <p:cNvSpPr/>
            <p:nvPr/>
          </p:nvSpPr>
          <p:spPr>
            <a:xfrm>
              <a:off x="8814029" y="4191267"/>
              <a:ext cx="72428" cy="72428"/>
            </a:xfrm>
            <a:prstGeom prst="ellipse">
              <a:avLst/>
            </a:prstGeom>
            <a:solidFill>
              <a:schemeClr val="tx1">
                <a:lumMod val="75000"/>
                <a:lumOff val="25000"/>
              </a:schemeClr>
            </a:solidFill>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160"/>
            </a:p>
          </p:txBody>
        </p:sp>
        <p:sp>
          <p:nvSpPr>
            <p:cNvPr id="100" name="Oval 99">
              <a:extLst>
                <a:ext uri="{FF2B5EF4-FFF2-40B4-BE49-F238E27FC236}">
                  <a16:creationId xmlns:a16="http://schemas.microsoft.com/office/drawing/2014/main" id="{7F5F6043-7428-C44E-968A-5FBEE1EB1F98}"/>
                </a:ext>
              </a:extLst>
            </p:cNvPr>
            <p:cNvSpPr/>
            <p:nvPr/>
          </p:nvSpPr>
          <p:spPr>
            <a:xfrm>
              <a:off x="9012769" y="4147125"/>
              <a:ext cx="72428" cy="72428"/>
            </a:xfrm>
            <a:prstGeom prst="ellipse">
              <a:avLst/>
            </a:prstGeom>
            <a:solidFill>
              <a:schemeClr val="tx1">
                <a:lumMod val="75000"/>
                <a:lumOff val="25000"/>
              </a:schemeClr>
            </a:solidFill>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160"/>
            </a:p>
          </p:txBody>
        </p:sp>
        <p:sp>
          <p:nvSpPr>
            <p:cNvPr id="101" name="Oval 100">
              <a:extLst>
                <a:ext uri="{FF2B5EF4-FFF2-40B4-BE49-F238E27FC236}">
                  <a16:creationId xmlns:a16="http://schemas.microsoft.com/office/drawing/2014/main" id="{695AB4E5-0201-9545-9278-EEAAC5C857B6}"/>
                </a:ext>
              </a:extLst>
            </p:cNvPr>
            <p:cNvSpPr/>
            <p:nvPr/>
          </p:nvSpPr>
          <p:spPr>
            <a:xfrm>
              <a:off x="8832948" y="4020999"/>
              <a:ext cx="72428" cy="72428"/>
            </a:xfrm>
            <a:prstGeom prst="ellipse">
              <a:avLst/>
            </a:prstGeom>
            <a:solidFill>
              <a:schemeClr val="tx1">
                <a:lumMod val="75000"/>
                <a:lumOff val="25000"/>
              </a:schemeClr>
            </a:solidFill>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160"/>
            </a:p>
          </p:txBody>
        </p:sp>
        <p:sp>
          <p:nvSpPr>
            <p:cNvPr id="103" name="Oval 102">
              <a:extLst>
                <a:ext uri="{FF2B5EF4-FFF2-40B4-BE49-F238E27FC236}">
                  <a16:creationId xmlns:a16="http://schemas.microsoft.com/office/drawing/2014/main" id="{C67155EC-1D62-9344-B952-75FBA8173EF2}"/>
                </a:ext>
              </a:extLst>
            </p:cNvPr>
            <p:cNvSpPr/>
            <p:nvPr/>
          </p:nvSpPr>
          <p:spPr>
            <a:xfrm>
              <a:off x="8442735" y="3970951"/>
              <a:ext cx="72428" cy="72428"/>
            </a:xfrm>
            <a:prstGeom prst="ellipse">
              <a:avLst/>
            </a:prstGeom>
            <a:solidFill>
              <a:schemeClr val="tx1">
                <a:lumMod val="75000"/>
                <a:lumOff val="25000"/>
              </a:schemeClr>
            </a:solidFill>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160"/>
            </a:p>
          </p:txBody>
        </p:sp>
        <p:sp>
          <p:nvSpPr>
            <p:cNvPr id="123" name="Hexagon 122">
              <a:extLst>
                <a:ext uri="{FF2B5EF4-FFF2-40B4-BE49-F238E27FC236}">
                  <a16:creationId xmlns:a16="http://schemas.microsoft.com/office/drawing/2014/main" id="{EA22A030-E04F-4968-8574-690AB91646D6}"/>
                </a:ext>
              </a:extLst>
            </p:cNvPr>
            <p:cNvSpPr/>
            <p:nvPr/>
          </p:nvSpPr>
          <p:spPr>
            <a:xfrm>
              <a:off x="6550627" y="4050251"/>
              <a:ext cx="1450947" cy="320040"/>
            </a:xfrm>
            <a:prstGeom prst="hexagon">
              <a:avLst>
                <a:gd name="adj" fmla="val 35632"/>
                <a:gd name="vf" fmla="val 115470"/>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pPr algn="ctr" defTabSz="548618"/>
              <a:r>
                <a:rPr lang="en-US" sz="1200">
                  <a:solidFill>
                    <a:schemeClr val="bg1"/>
                  </a:solidFill>
                  <a:cs typeface="Arial" panose="020B0604020202020204" pitchFamily="34" charset="0"/>
                </a:rPr>
                <a:t>IP Path Tracing</a:t>
              </a:r>
            </a:p>
          </p:txBody>
        </p:sp>
      </p:grpSp>
      <p:grpSp>
        <p:nvGrpSpPr>
          <p:cNvPr id="3" name="Group 2">
            <a:extLst>
              <a:ext uri="{FF2B5EF4-FFF2-40B4-BE49-F238E27FC236}">
                <a16:creationId xmlns:a16="http://schemas.microsoft.com/office/drawing/2014/main" id="{A1F327B2-128B-1D4C-A862-965A0485B158}"/>
              </a:ext>
            </a:extLst>
          </p:cNvPr>
          <p:cNvGrpSpPr/>
          <p:nvPr/>
        </p:nvGrpSpPr>
        <p:grpSpPr>
          <a:xfrm>
            <a:off x="779263" y="4126599"/>
            <a:ext cx="3670818" cy="577384"/>
            <a:chOff x="649385" y="3438830"/>
            <a:chExt cx="3059015" cy="481153"/>
          </a:xfrm>
        </p:grpSpPr>
        <p:sp>
          <p:nvSpPr>
            <p:cNvPr id="84" name="TextBox 433"/>
            <p:cNvSpPr txBox="1">
              <a:spLocks noChangeArrowheads="1"/>
            </p:cNvSpPr>
            <p:nvPr/>
          </p:nvSpPr>
          <p:spPr bwMode="auto">
            <a:xfrm>
              <a:off x="649385" y="3550652"/>
              <a:ext cx="1733135" cy="369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42950" indent="-285750">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algn="ctr" defTabSz="548618">
                <a:spcBef>
                  <a:spcPct val="0"/>
                </a:spcBef>
                <a:buClrTx/>
                <a:buNone/>
              </a:pPr>
              <a:r>
                <a:rPr lang="en-US" altLang="en-US" sz="1440">
                  <a:solidFill>
                    <a:srgbClr val="2C2E34"/>
                  </a:solidFill>
                  <a:latin typeface="+mn-lt"/>
                  <a:cs typeface="Arial" panose="020B0604020202020204" pitchFamily="34" charset="0"/>
                </a:rPr>
                <a:t>Physical Network Elements</a:t>
              </a:r>
            </a:p>
          </p:txBody>
        </p:sp>
        <p:sp>
          <p:nvSpPr>
            <p:cNvPr id="125" name="Hexagon 124">
              <a:extLst>
                <a:ext uri="{FF2B5EF4-FFF2-40B4-BE49-F238E27FC236}">
                  <a16:creationId xmlns:a16="http://schemas.microsoft.com/office/drawing/2014/main" id="{B2CD608A-C25A-422D-B91D-8048BC78D81A}"/>
                </a:ext>
              </a:extLst>
            </p:cNvPr>
            <p:cNvSpPr/>
            <p:nvPr/>
          </p:nvSpPr>
          <p:spPr>
            <a:xfrm>
              <a:off x="2257453" y="3438830"/>
              <a:ext cx="1450947" cy="320040"/>
            </a:xfrm>
            <a:prstGeom prst="hexagon">
              <a:avLst>
                <a:gd name="adj" fmla="val 35632"/>
                <a:gd name="vf" fmla="val 115470"/>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pPr algn="ctr" defTabSz="548618"/>
              <a:r>
                <a:rPr lang="en-US" sz="1200">
                  <a:solidFill>
                    <a:schemeClr val="bg1"/>
                  </a:solidFill>
                  <a:cs typeface="Arial" panose="020B0604020202020204" pitchFamily="34" charset="0"/>
                </a:rPr>
                <a:t>Reflection</a:t>
              </a:r>
            </a:p>
          </p:txBody>
        </p:sp>
      </p:grpSp>
      <p:pic>
        <p:nvPicPr>
          <p:cNvPr id="81" name="Picture 4" descr="Production-Grade Container Orchestration - Kubernetes">
            <a:extLst>
              <a:ext uri="{FF2B5EF4-FFF2-40B4-BE49-F238E27FC236}">
                <a16:creationId xmlns:a16="http://schemas.microsoft.com/office/drawing/2014/main" id="{A199E280-B17A-475B-864C-51BA0B62E25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756675" y="5110296"/>
            <a:ext cx="860832" cy="18584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1D05F421-A537-314D-A121-FB4C53E63161}"/>
              </a:ext>
            </a:extLst>
          </p:cNvPr>
          <p:cNvGrpSpPr/>
          <p:nvPr/>
        </p:nvGrpSpPr>
        <p:grpSpPr>
          <a:xfrm>
            <a:off x="7860753" y="3727462"/>
            <a:ext cx="3261986" cy="783182"/>
            <a:chOff x="6550627" y="3106218"/>
            <a:chExt cx="2718322" cy="652652"/>
          </a:xfrm>
        </p:grpSpPr>
        <p:sp>
          <p:nvSpPr>
            <p:cNvPr id="76" name="Hexagon 75">
              <a:extLst>
                <a:ext uri="{FF2B5EF4-FFF2-40B4-BE49-F238E27FC236}">
                  <a16:creationId xmlns:a16="http://schemas.microsoft.com/office/drawing/2014/main" id="{292A4749-BEC2-5B41-A1E2-A85B22F023DD}"/>
                </a:ext>
              </a:extLst>
            </p:cNvPr>
            <p:cNvSpPr/>
            <p:nvPr/>
          </p:nvSpPr>
          <p:spPr>
            <a:xfrm>
              <a:off x="6550627" y="3438830"/>
              <a:ext cx="1450947" cy="320040"/>
            </a:xfrm>
            <a:prstGeom prst="hexagon">
              <a:avLst>
                <a:gd name="adj" fmla="val 35632"/>
                <a:gd name="vf" fmla="val 115470"/>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pPr algn="ctr" defTabSz="548618"/>
              <a:r>
                <a:rPr lang="en-US" sz="1200">
                  <a:solidFill>
                    <a:schemeClr val="bg1"/>
                  </a:solidFill>
                  <a:cs typeface="Arial" panose="020B0604020202020204" pitchFamily="34" charset="0"/>
                </a:rPr>
                <a:t>Application Requests</a:t>
              </a:r>
            </a:p>
          </p:txBody>
        </p:sp>
        <p:pic>
          <p:nvPicPr>
            <p:cNvPr id="113" name="Picture 8">
              <a:extLst>
                <a:ext uri="{FF2B5EF4-FFF2-40B4-BE49-F238E27FC236}">
                  <a16:creationId xmlns:a16="http://schemas.microsoft.com/office/drawing/2014/main" id="{8AE5BA8D-3DB6-4201-9D6E-75171CEA0DD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305859" y="3389948"/>
              <a:ext cx="268912" cy="160926"/>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10">
              <a:extLst>
                <a:ext uri="{FF2B5EF4-FFF2-40B4-BE49-F238E27FC236}">
                  <a16:creationId xmlns:a16="http://schemas.microsoft.com/office/drawing/2014/main" id="{C7E7001B-E976-4C76-8EC5-0AB8B945D49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643984" y="3382713"/>
              <a:ext cx="475314" cy="137477"/>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4" descr="Cloud Computing Services | Google Cloud">
              <a:extLst>
                <a:ext uri="{FF2B5EF4-FFF2-40B4-BE49-F238E27FC236}">
                  <a16:creationId xmlns:a16="http://schemas.microsoft.com/office/drawing/2014/main" id="{BE0C79B8-3A2E-4E33-8E1F-96270ED9E8BC}"/>
                </a:ext>
              </a:extLst>
            </p:cNvPr>
            <p:cNvPicPr>
              <a:picLocks noChangeAspect="1" noChangeArrowheads="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370042" y="3573545"/>
              <a:ext cx="757214" cy="116698"/>
            </a:xfrm>
            <a:prstGeom prst="rect">
              <a:avLst/>
            </a:prstGeom>
            <a:noFill/>
            <a:extLst>
              <a:ext uri="{909E8E84-426E-40DD-AFC4-6F175D3DCCD1}">
                <a14:hiddenFill xmlns:a14="http://schemas.microsoft.com/office/drawing/2010/main">
                  <a:solidFill>
                    <a:srgbClr val="FFFFFF"/>
                  </a:solidFill>
                </a14:hiddenFill>
              </a:ext>
            </a:extLst>
          </p:spPr>
        </p:pic>
        <p:sp>
          <p:nvSpPr>
            <p:cNvPr id="117" name="Freeform 29">
              <a:extLst>
                <a:ext uri="{FF2B5EF4-FFF2-40B4-BE49-F238E27FC236}">
                  <a16:creationId xmlns:a16="http://schemas.microsoft.com/office/drawing/2014/main" id="{F21DE86A-88C9-4DC5-9D34-E79132C00AF1}"/>
                </a:ext>
              </a:extLst>
            </p:cNvPr>
            <p:cNvSpPr>
              <a:spLocks noChangeArrowheads="1"/>
            </p:cNvSpPr>
            <p:nvPr/>
          </p:nvSpPr>
          <p:spPr bwMode="auto">
            <a:xfrm>
              <a:off x="8136414" y="3106218"/>
              <a:ext cx="1132535" cy="614585"/>
            </a:xfrm>
            <a:custGeom>
              <a:avLst/>
              <a:gdLst>
                <a:gd name="T0" fmla="*/ 11125 w 13157"/>
                <a:gd name="T1" fmla="*/ 7843 h 7875"/>
                <a:gd name="T2" fmla="*/ 11125 w 13157"/>
                <a:gd name="T3" fmla="*/ 7843 h 7875"/>
                <a:gd name="T4" fmla="*/ 11187 w 13157"/>
                <a:gd name="T5" fmla="*/ 7843 h 7875"/>
                <a:gd name="T6" fmla="*/ 11250 w 13157"/>
                <a:gd name="T7" fmla="*/ 7811 h 7875"/>
                <a:gd name="T8" fmla="*/ 13156 w 13157"/>
                <a:gd name="T9" fmla="*/ 5499 h 7875"/>
                <a:gd name="T10" fmla="*/ 11281 w 13157"/>
                <a:gd name="T11" fmla="*/ 3187 h 7875"/>
                <a:gd name="T12" fmla="*/ 11281 w 13157"/>
                <a:gd name="T13" fmla="*/ 3000 h 7875"/>
                <a:gd name="T14" fmla="*/ 8312 w 13157"/>
                <a:gd name="T15" fmla="*/ 0 h 7875"/>
                <a:gd name="T16" fmla="*/ 6094 w 13157"/>
                <a:gd name="T17" fmla="*/ 969 h 7875"/>
                <a:gd name="T18" fmla="*/ 4501 w 13157"/>
                <a:gd name="T19" fmla="*/ 500 h 7875"/>
                <a:gd name="T20" fmla="*/ 1532 w 13157"/>
                <a:gd name="T21" fmla="*/ 3281 h 7875"/>
                <a:gd name="T22" fmla="*/ 1532 w 13157"/>
                <a:gd name="T23" fmla="*/ 3281 h 7875"/>
                <a:gd name="T24" fmla="*/ 0 w 13157"/>
                <a:gd name="T25" fmla="*/ 5499 h 7875"/>
                <a:gd name="T26" fmla="*/ 2344 w 13157"/>
                <a:gd name="T27" fmla="*/ 7874 h 7875"/>
                <a:gd name="T28" fmla="*/ 2344 w 13157"/>
                <a:gd name="T29" fmla="*/ 7874 h 7875"/>
                <a:gd name="T30" fmla="*/ 10843 w 13157"/>
                <a:gd name="T31" fmla="*/ 7874 h 7875"/>
                <a:gd name="T32" fmla="*/ 10906 w 13157"/>
                <a:gd name="T33" fmla="*/ 7874 h 7875"/>
                <a:gd name="T34" fmla="*/ 10906 w 13157"/>
                <a:gd name="T35" fmla="*/ 7874 h 7875"/>
                <a:gd name="T36" fmla="*/ 11125 w 13157"/>
                <a:gd name="T37" fmla="*/ 7843 h 7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157" h="7875">
                  <a:moveTo>
                    <a:pt x="11125" y="7843"/>
                  </a:moveTo>
                  <a:lnTo>
                    <a:pt x="11125" y="7843"/>
                  </a:lnTo>
                  <a:cubicBezTo>
                    <a:pt x="11156" y="7843"/>
                    <a:pt x="11156" y="7843"/>
                    <a:pt x="11187" y="7843"/>
                  </a:cubicBezTo>
                  <a:cubicBezTo>
                    <a:pt x="11218" y="7811"/>
                    <a:pt x="11218" y="7811"/>
                    <a:pt x="11250" y="7811"/>
                  </a:cubicBezTo>
                  <a:cubicBezTo>
                    <a:pt x="12343" y="7593"/>
                    <a:pt x="13156" y="6655"/>
                    <a:pt x="13156" y="5499"/>
                  </a:cubicBezTo>
                  <a:cubicBezTo>
                    <a:pt x="13156" y="4374"/>
                    <a:pt x="12343" y="3406"/>
                    <a:pt x="11281" y="3187"/>
                  </a:cubicBezTo>
                  <a:cubicBezTo>
                    <a:pt x="11281" y="3125"/>
                    <a:pt x="11281" y="3062"/>
                    <a:pt x="11281" y="3000"/>
                  </a:cubicBezTo>
                  <a:cubicBezTo>
                    <a:pt x="11281" y="1344"/>
                    <a:pt x="9937" y="0"/>
                    <a:pt x="8312" y="0"/>
                  </a:cubicBezTo>
                  <a:cubicBezTo>
                    <a:pt x="7437" y="0"/>
                    <a:pt x="6656" y="375"/>
                    <a:pt x="6094" y="969"/>
                  </a:cubicBezTo>
                  <a:cubicBezTo>
                    <a:pt x="5626" y="687"/>
                    <a:pt x="5094" y="500"/>
                    <a:pt x="4501" y="500"/>
                  </a:cubicBezTo>
                  <a:cubicBezTo>
                    <a:pt x="2938" y="500"/>
                    <a:pt x="1625" y="1719"/>
                    <a:pt x="1532" y="3281"/>
                  </a:cubicBezTo>
                  <a:lnTo>
                    <a:pt x="1532" y="3281"/>
                  </a:lnTo>
                  <a:cubicBezTo>
                    <a:pt x="626" y="3625"/>
                    <a:pt x="0" y="4499"/>
                    <a:pt x="0" y="5499"/>
                  </a:cubicBezTo>
                  <a:cubicBezTo>
                    <a:pt x="0" y="6811"/>
                    <a:pt x="1063" y="7874"/>
                    <a:pt x="2344" y="7874"/>
                  </a:cubicBezTo>
                  <a:lnTo>
                    <a:pt x="2344" y="7874"/>
                  </a:lnTo>
                  <a:cubicBezTo>
                    <a:pt x="10843" y="7874"/>
                    <a:pt x="10843" y="7874"/>
                    <a:pt x="10843" y="7874"/>
                  </a:cubicBezTo>
                  <a:cubicBezTo>
                    <a:pt x="10875" y="7874"/>
                    <a:pt x="10875" y="7874"/>
                    <a:pt x="10906" y="7874"/>
                  </a:cubicBezTo>
                  <a:lnTo>
                    <a:pt x="10906" y="7874"/>
                  </a:lnTo>
                  <a:cubicBezTo>
                    <a:pt x="11000" y="7843"/>
                    <a:pt x="11062" y="7843"/>
                    <a:pt x="11125" y="7843"/>
                  </a:cubicBezTo>
                </a:path>
              </a:pathLst>
            </a:custGeom>
            <a:noFill/>
            <a:ln w="28575">
              <a:solidFill>
                <a:schemeClr val="bg1">
                  <a:lumMod val="75000"/>
                </a:schemeClr>
              </a:solidFill>
            </a:ln>
            <a:effectLst/>
          </p:spPr>
          <p:txBody>
            <a:bodyPr wrap="none" anchor="ctr"/>
            <a:lstStyle/>
            <a:p>
              <a:endParaRPr lang="en-US" sz="2160">
                <a:cs typeface="Arial" panose="020B0604020202020204" pitchFamily="34" charset="0"/>
              </a:endParaRPr>
            </a:p>
          </p:txBody>
        </p:sp>
        <p:pic>
          <p:nvPicPr>
            <p:cNvPr id="82" name="Picture 4" descr="Production-Grade Container Orchestration - Kubernetes">
              <a:extLst>
                <a:ext uri="{FF2B5EF4-FFF2-40B4-BE49-F238E27FC236}">
                  <a16:creationId xmlns:a16="http://schemas.microsoft.com/office/drawing/2014/main" id="{28430034-B67C-4097-B931-56030D87407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346090" y="3201983"/>
              <a:ext cx="717360" cy="154872"/>
            </a:xfrm>
            <a:prstGeom prst="rect">
              <a:avLst/>
            </a:prstGeom>
            <a:noFill/>
            <a:extLst>
              <a:ext uri="{909E8E84-426E-40DD-AFC4-6F175D3DCCD1}">
                <a14:hiddenFill xmlns:a14="http://schemas.microsoft.com/office/drawing/2010/main">
                  <a:solidFill>
                    <a:srgbClr val="FFFFFF"/>
                  </a:solidFill>
                </a14:hiddenFill>
              </a:ext>
            </a:extLst>
          </p:spPr>
        </p:pic>
      </p:grpSp>
      <p:sp>
        <p:nvSpPr>
          <p:cNvPr id="83" name="Hexagon 82">
            <a:extLst>
              <a:ext uri="{FF2B5EF4-FFF2-40B4-BE49-F238E27FC236}">
                <a16:creationId xmlns:a16="http://schemas.microsoft.com/office/drawing/2014/main" id="{6DA1F521-5916-4398-AA9A-C1D332615A5D}"/>
              </a:ext>
            </a:extLst>
          </p:cNvPr>
          <p:cNvSpPr/>
          <p:nvPr/>
        </p:nvSpPr>
        <p:spPr>
          <a:xfrm>
            <a:off x="3817153" y="1536197"/>
            <a:ext cx="1097280" cy="438912"/>
          </a:xfrm>
          <a:prstGeom prst="hexagon">
            <a:avLst>
              <a:gd name="adj" fmla="val 35632"/>
              <a:gd name="vf" fmla="val 115470"/>
            </a:avLst>
          </a:prstGeom>
          <a:solidFill>
            <a:schemeClr val="bg1">
              <a:lumMod val="75000"/>
            </a:schemeClr>
          </a:solidFill>
          <a:ln>
            <a:noFill/>
          </a:ln>
        </p:spPr>
        <p:txBody>
          <a:bodyPr lIns="0" tIns="0" rIns="0" bIns="0" anchor="ctr"/>
          <a:lstStyle/>
          <a:p>
            <a:pPr algn="ctr" defTabSz="548618"/>
            <a:r>
              <a:rPr lang="en-US" sz="1320">
                <a:solidFill>
                  <a:schemeClr val="bg1"/>
                </a:solidFill>
                <a:cs typeface="Arial" panose="020B0604020202020204" pitchFamily="34" charset="0"/>
              </a:rPr>
              <a:t>NETCONF &amp; YANG</a:t>
            </a:r>
          </a:p>
        </p:txBody>
      </p:sp>
      <p:sp>
        <p:nvSpPr>
          <p:cNvPr id="85" name="Rounded Rectangle 42">
            <a:extLst>
              <a:ext uri="{FF2B5EF4-FFF2-40B4-BE49-F238E27FC236}">
                <a16:creationId xmlns:a16="http://schemas.microsoft.com/office/drawing/2014/main" id="{A358493B-60CF-4ADA-8B3B-E28D9D8E64D1}"/>
              </a:ext>
            </a:extLst>
          </p:cNvPr>
          <p:cNvSpPr/>
          <p:nvPr/>
        </p:nvSpPr>
        <p:spPr>
          <a:xfrm>
            <a:off x="1097280" y="5897881"/>
            <a:ext cx="10155936" cy="396443"/>
          </a:xfrm>
          <a:prstGeom prst="roundRect">
            <a:avLst>
              <a:gd name="adj" fmla="val 36643"/>
            </a:avLst>
          </a:prstGeom>
          <a:solidFill>
            <a:schemeClr val="accent1"/>
          </a:solidFill>
          <a:ln>
            <a:noFill/>
          </a:ln>
          <a:effectLst/>
        </p:spPr>
        <p:style>
          <a:lnRef idx="3">
            <a:schemeClr val="lt1"/>
          </a:lnRef>
          <a:fillRef idx="1">
            <a:schemeClr val="accent1"/>
          </a:fillRef>
          <a:effectRef idx="1">
            <a:schemeClr val="accent1"/>
          </a:effectRef>
          <a:fontRef idx="minor">
            <a:schemeClr val="lt1"/>
          </a:fontRef>
        </p:style>
        <p:txBody>
          <a:bodyPr spcFirstLastPara="0" vert="horz" wrap="square" lIns="0" tIns="433505" rIns="0" bIns="433505" numCol="1" spcCol="1270" anchor="ctr" anchorCtr="0">
            <a:noAutofit/>
          </a:bodyPr>
          <a:lstStyle/>
          <a:p>
            <a:pPr algn="ctr" defTabSz="829726">
              <a:lnSpc>
                <a:spcPct val="90000"/>
              </a:lnSpc>
              <a:spcAft>
                <a:spcPct val="35000"/>
              </a:spcAft>
              <a:defRPr/>
            </a:pPr>
            <a:r>
              <a:rPr lang="en-US" sz="1680">
                <a:solidFill>
                  <a:schemeClr val="bg1"/>
                </a:solidFill>
                <a:cs typeface="Arial" panose="020B0604020202020204" pitchFamily="34" charset="0"/>
              </a:rPr>
              <a:t>SaaS or On-premises – Supporting Public, Private or Hybrid Environments</a:t>
            </a:r>
          </a:p>
        </p:txBody>
      </p:sp>
      <p:sp>
        <p:nvSpPr>
          <p:cNvPr id="80" name="Hexagon 79">
            <a:extLst>
              <a:ext uri="{FF2B5EF4-FFF2-40B4-BE49-F238E27FC236}">
                <a16:creationId xmlns:a16="http://schemas.microsoft.com/office/drawing/2014/main" id="{CB1882B2-F605-1A43-B618-8139B91CC685}"/>
              </a:ext>
            </a:extLst>
          </p:cNvPr>
          <p:cNvSpPr/>
          <p:nvPr/>
        </p:nvSpPr>
        <p:spPr>
          <a:xfrm>
            <a:off x="3817153" y="2022860"/>
            <a:ext cx="1097280" cy="256619"/>
          </a:xfrm>
          <a:prstGeom prst="hexagon">
            <a:avLst>
              <a:gd name="adj" fmla="val 35632"/>
              <a:gd name="vf" fmla="val 115470"/>
            </a:avLst>
          </a:prstGeom>
          <a:solidFill>
            <a:schemeClr val="bg1">
              <a:lumMod val="75000"/>
            </a:schemeClr>
          </a:solidFill>
          <a:ln>
            <a:noFill/>
          </a:ln>
        </p:spPr>
        <p:txBody>
          <a:bodyPr lIns="0" tIns="0" rIns="0" bIns="0" anchor="ctr"/>
          <a:lstStyle/>
          <a:p>
            <a:pPr algn="ctr" defTabSz="548618"/>
            <a:r>
              <a:rPr lang="en-US" sz="1320">
                <a:solidFill>
                  <a:schemeClr val="bg1"/>
                </a:solidFill>
                <a:cs typeface="Arial" panose="020B0604020202020204" pitchFamily="34" charset="0"/>
              </a:rPr>
              <a:t>REST</a:t>
            </a:r>
          </a:p>
        </p:txBody>
      </p:sp>
      <p:grpSp>
        <p:nvGrpSpPr>
          <p:cNvPr id="8" name="Group 7">
            <a:extLst>
              <a:ext uri="{FF2B5EF4-FFF2-40B4-BE49-F238E27FC236}">
                <a16:creationId xmlns:a16="http://schemas.microsoft.com/office/drawing/2014/main" id="{039FB91B-0C9A-FC49-9655-59A137F41C5F}"/>
              </a:ext>
            </a:extLst>
          </p:cNvPr>
          <p:cNvGrpSpPr/>
          <p:nvPr/>
        </p:nvGrpSpPr>
        <p:grpSpPr>
          <a:xfrm>
            <a:off x="779263" y="4785815"/>
            <a:ext cx="3670818" cy="798752"/>
            <a:chOff x="649385" y="3988181"/>
            <a:chExt cx="3059015" cy="665627"/>
          </a:xfrm>
        </p:grpSpPr>
        <p:pic>
          <p:nvPicPr>
            <p:cNvPr id="78" name="Picture 77">
              <a:extLst>
                <a:ext uri="{FF2B5EF4-FFF2-40B4-BE49-F238E27FC236}">
                  <a16:creationId xmlns:a16="http://schemas.microsoft.com/office/drawing/2014/main" id="{466DE2D1-EEA4-5D41-BC90-5C797DFD575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67737" y="3993880"/>
              <a:ext cx="340610" cy="410304"/>
            </a:xfrm>
            <a:prstGeom prst="rect">
              <a:avLst/>
            </a:prstGeom>
          </p:spPr>
        </p:pic>
        <p:sp>
          <p:nvSpPr>
            <p:cNvPr id="108" name="TextBox 433">
              <a:extLst>
                <a:ext uri="{FF2B5EF4-FFF2-40B4-BE49-F238E27FC236}">
                  <a16:creationId xmlns:a16="http://schemas.microsoft.com/office/drawing/2014/main" id="{07A3D35F-396B-496A-AF7D-4ED4E7C47825}"/>
                </a:ext>
              </a:extLst>
            </p:cNvPr>
            <p:cNvSpPr txBox="1">
              <a:spLocks noChangeArrowheads="1"/>
            </p:cNvSpPr>
            <p:nvPr/>
          </p:nvSpPr>
          <p:spPr bwMode="auto">
            <a:xfrm>
              <a:off x="649385" y="4469142"/>
              <a:ext cx="173313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42950" indent="-285750">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algn="ctr" defTabSz="548618">
                <a:spcBef>
                  <a:spcPct val="0"/>
                </a:spcBef>
                <a:buClrTx/>
                <a:buNone/>
              </a:pPr>
              <a:r>
                <a:rPr lang="en-US" altLang="en-US" sz="1440">
                  <a:solidFill>
                    <a:srgbClr val="2C2E34"/>
                  </a:solidFill>
                  <a:latin typeface="+mn-lt"/>
                  <a:cs typeface="Arial" panose="020B0604020202020204" pitchFamily="34" charset="0"/>
                </a:rPr>
                <a:t>HTML5 devices</a:t>
              </a:r>
            </a:p>
          </p:txBody>
        </p:sp>
        <p:sp>
          <p:nvSpPr>
            <p:cNvPr id="126" name="Hexagon 125">
              <a:extLst>
                <a:ext uri="{FF2B5EF4-FFF2-40B4-BE49-F238E27FC236}">
                  <a16:creationId xmlns:a16="http://schemas.microsoft.com/office/drawing/2014/main" id="{F7DFC2AB-C710-4495-85E9-834ABE234ED6}"/>
                </a:ext>
              </a:extLst>
            </p:cNvPr>
            <p:cNvSpPr/>
            <p:nvPr/>
          </p:nvSpPr>
          <p:spPr>
            <a:xfrm>
              <a:off x="2257453" y="4043954"/>
              <a:ext cx="1450947" cy="320040"/>
            </a:xfrm>
            <a:prstGeom prst="hexagon">
              <a:avLst>
                <a:gd name="adj" fmla="val 35632"/>
                <a:gd name="vf" fmla="val 115470"/>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pPr algn="ctr" defTabSz="548618"/>
              <a:r>
                <a:rPr lang="en-US" sz="1200">
                  <a:solidFill>
                    <a:schemeClr val="bg1"/>
                  </a:solidFill>
                  <a:cs typeface="Arial" panose="020B0604020202020204" pitchFamily="34" charset="0"/>
                </a:rPr>
                <a:t>Performance Testing</a:t>
              </a:r>
            </a:p>
          </p:txBody>
        </p:sp>
        <p:pic>
          <p:nvPicPr>
            <p:cNvPr id="9" name="Picture 8">
              <a:extLst>
                <a:ext uri="{FF2B5EF4-FFF2-40B4-BE49-F238E27FC236}">
                  <a16:creationId xmlns:a16="http://schemas.microsoft.com/office/drawing/2014/main" id="{95976A78-3CD6-E842-9C54-39C3EACA4E1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538722" y="3988181"/>
              <a:ext cx="416003" cy="416003"/>
            </a:xfrm>
            <a:prstGeom prst="rect">
              <a:avLst/>
            </a:prstGeom>
          </p:spPr>
        </p:pic>
      </p:grpSp>
      <p:pic>
        <p:nvPicPr>
          <p:cNvPr id="87" name="Picture 4" descr="Cloud Computing Services | Google Cloud">
            <a:extLst>
              <a:ext uri="{FF2B5EF4-FFF2-40B4-BE49-F238E27FC236}">
                <a16:creationId xmlns:a16="http://schemas.microsoft.com/office/drawing/2014/main" id="{AF77802C-A7D3-1345-8046-204246C476DF}"/>
              </a:ext>
            </a:extLst>
          </p:cNvPr>
          <p:cNvPicPr>
            <a:picLocks noChangeAspect="1" noChangeArrowheads="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50856" y="5138876"/>
            <a:ext cx="908657" cy="140038"/>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
            <a:extLst>
              <a:ext uri="{FF2B5EF4-FFF2-40B4-BE49-F238E27FC236}">
                <a16:creationId xmlns:a16="http://schemas.microsoft.com/office/drawing/2014/main" id="{C2C16DE7-7965-E949-8D74-590F4409E59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759258" y="4867096"/>
            <a:ext cx="322694" cy="193111"/>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0">
            <a:extLst>
              <a:ext uri="{FF2B5EF4-FFF2-40B4-BE49-F238E27FC236}">
                <a16:creationId xmlns:a16="http://schemas.microsoft.com/office/drawing/2014/main" id="{8D73ACC0-D5FD-5F4D-BF39-BC1334B1898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795584" y="4936735"/>
            <a:ext cx="436750" cy="12632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798055CE-A2E5-D64F-92FF-CF88889B27AE}"/>
              </a:ext>
            </a:extLst>
          </p:cNvPr>
          <p:cNvGrpSpPr/>
          <p:nvPr/>
        </p:nvGrpSpPr>
        <p:grpSpPr>
          <a:xfrm>
            <a:off x="7271956" y="940342"/>
            <a:ext cx="3982490" cy="1955934"/>
            <a:chOff x="6059963" y="783618"/>
            <a:chExt cx="3318742" cy="1629945"/>
          </a:xfrm>
        </p:grpSpPr>
        <p:pic>
          <p:nvPicPr>
            <p:cNvPr id="86" name="Picture 85">
              <a:extLst>
                <a:ext uri="{FF2B5EF4-FFF2-40B4-BE49-F238E27FC236}">
                  <a16:creationId xmlns:a16="http://schemas.microsoft.com/office/drawing/2014/main" id="{834E5C4F-E7FE-704F-9F87-C2CE73407BD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047354" y="1599220"/>
              <a:ext cx="336772" cy="358735"/>
            </a:xfrm>
            <a:prstGeom prst="rect">
              <a:avLst/>
            </a:prstGeom>
          </p:spPr>
        </p:pic>
        <p:sp>
          <p:nvSpPr>
            <p:cNvPr id="106" name="TextBox 105">
              <a:extLst>
                <a:ext uri="{FF2B5EF4-FFF2-40B4-BE49-F238E27FC236}">
                  <a16:creationId xmlns:a16="http://schemas.microsoft.com/office/drawing/2014/main" id="{9BD85196-B85B-1F40-B4D8-1CF0ED9FADB4}"/>
                </a:ext>
              </a:extLst>
            </p:cNvPr>
            <p:cNvSpPr txBox="1"/>
            <p:nvPr/>
          </p:nvSpPr>
          <p:spPr>
            <a:xfrm>
              <a:off x="7366772" y="1639628"/>
              <a:ext cx="1732615" cy="292387"/>
            </a:xfrm>
            <a:prstGeom prst="rect">
              <a:avLst/>
            </a:prstGeom>
            <a:noFill/>
          </p:spPr>
          <p:txBody>
            <a:bodyPr wrap="square" rtlCol="0">
              <a:spAutoFit/>
            </a:bodyPr>
            <a:lstStyle/>
            <a:p>
              <a:r>
                <a:rPr lang="en-US" sz="1680" b="1">
                  <a:ea typeface="Flexo Medium" charset="0"/>
                  <a:cs typeface="Arial" panose="020B0604020202020204" pitchFamily="34" charset="0"/>
                </a:rPr>
                <a:t>Test</a:t>
              </a:r>
              <a:r>
                <a:rPr lang="en-US" sz="1680">
                  <a:ea typeface="Flexo Medium" charset="0"/>
                  <a:cs typeface="Arial" panose="020B0604020202020204" pitchFamily="34" charset="0"/>
                </a:rPr>
                <a:t> templates</a:t>
              </a:r>
            </a:p>
          </p:txBody>
        </p:sp>
        <p:pic>
          <p:nvPicPr>
            <p:cNvPr id="107" name="Picture 106">
              <a:extLst>
                <a:ext uri="{FF2B5EF4-FFF2-40B4-BE49-F238E27FC236}">
                  <a16:creationId xmlns:a16="http://schemas.microsoft.com/office/drawing/2014/main" id="{A4113374-8E94-6B4F-9E72-A7A27F40703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047354" y="2054828"/>
              <a:ext cx="336772" cy="358735"/>
            </a:xfrm>
            <a:prstGeom prst="rect">
              <a:avLst/>
            </a:prstGeom>
          </p:spPr>
        </p:pic>
        <p:sp>
          <p:nvSpPr>
            <p:cNvPr id="109" name="TextBox 108">
              <a:extLst>
                <a:ext uri="{FF2B5EF4-FFF2-40B4-BE49-F238E27FC236}">
                  <a16:creationId xmlns:a16="http://schemas.microsoft.com/office/drawing/2014/main" id="{382F138E-3CF8-E542-806F-FABE6DCB1DDF}"/>
                </a:ext>
              </a:extLst>
            </p:cNvPr>
            <p:cNvSpPr txBox="1"/>
            <p:nvPr/>
          </p:nvSpPr>
          <p:spPr>
            <a:xfrm>
              <a:off x="7366773" y="2095236"/>
              <a:ext cx="2011932" cy="292387"/>
            </a:xfrm>
            <a:prstGeom prst="rect">
              <a:avLst/>
            </a:prstGeom>
            <a:noFill/>
          </p:spPr>
          <p:txBody>
            <a:bodyPr wrap="square" rtlCol="0">
              <a:spAutoFit/>
            </a:bodyPr>
            <a:lstStyle/>
            <a:p>
              <a:r>
                <a:rPr lang="en-US" sz="1680" b="1">
                  <a:ea typeface="Flexo Medium" charset="0"/>
                  <a:cs typeface="Arial" panose="020B0604020202020204" pitchFamily="34" charset="0"/>
                </a:rPr>
                <a:t>Monitor</a:t>
              </a:r>
              <a:r>
                <a:rPr lang="en-US" sz="1680">
                  <a:ea typeface="Flexo Medium" charset="0"/>
                  <a:cs typeface="Arial" panose="020B0604020202020204" pitchFamily="34" charset="0"/>
                </a:rPr>
                <a:t> templates</a:t>
              </a:r>
            </a:p>
          </p:txBody>
        </p:sp>
        <p:sp>
          <p:nvSpPr>
            <p:cNvPr id="110" name="Hexagon 109">
              <a:extLst>
                <a:ext uri="{FF2B5EF4-FFF2-40B4-BE49-F238E27FC236}">
                  <a16:creationId xmlns:a16="http://schemas.microsoft.com/office/drawing/2014/main" id="{AA7E3ABF-25F3-CC4B-BD99-7636934758E9}"/>
                </a:ext>
              </a:extLst>
            </p:cNvPr>
            <p:cNvSpPr/>
            <p:nvPr/>
          </p:nvSpPr>
          <p:spPr>
            <a:xfrm>
              <a:off x="6059963" y="1803892"/>
              <a:ext cx="914400" cy="213849"/>
            </a:xfrm>
            <a:prstGeom prst="hexagon">
              <a:avLst>
                <a:gd name="adj" fmla="val 35632"/>
                <a:gd name="vf" fmla="val 115470"/>
              </a:avLst>
            </a:pr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pPr algn="ctr" defTabSz="548618"/>
              <a:r>
                <a:rPr lang="en-US" sz="1320">
                  <a:solidFill>
                    <a:schemeClr val="bg1"/>
                  </a:solidFill>
                  <a:cs typeface="Arial" panose="020B0604020202020204" pitchFamily="34" charset="0"/>
                </a:rPr>
                <a:t>GUI</a:t>
              </a:r>
            </a:p>
          </p:txBody>
        </p:sp>
        <p:pic>
          <p:nvPicPr>
            <p:cNvPr id="111" name="Picture 110">
              <a:extLst>
                <a:ext uri="{FF2B5EF4-FFF2-40B4-BE49-F238E27FC236}">
                  <a16:creationId xmlns:a16="http://schemas.microsoft.com/office/drawing/2014/main" id="{D62F63C6-A811-5A49-9DDB-E47F35F1D7D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454590" y="783618"/>
              <a:ext cx="681824" cy="577420"/>
            </a:xfrm>
            <a:prstGeom prst="rect">
              <a:avLst/>
            </a:prstGeom>
          </p:spPr>
        </p:pic>
        <p:pic>
          <p:nvPicPr>
            <p:cNvPr id="112" name="Picture 111">
              <a:extLst>
                <a:ext uri="{FF2B5EF4-FFF2-40B4-BE49-F238E27FC236}">
                  <a16:creationId xmlns:a16="http://schemas.microsoft.com/office/drawing/2014/main" id="{536BDB61-0075-2346-9172-294A16F069E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005126" y="939527"/>
              <a:ext cx="626766" cy="520295"/>
            </a:xfrm>
            <a:prstGeom prst="rect">
              <a:avLst/>
            </a:prstGeom>
          </p:spPr>
        </p:pic>
        <p:sp>
          <p:nvSpPr>
            <p:cNvPr id="127" name="TextBox 126">
              <a:extLst>
                <a:ext uri="{FF2B5EF4-FFF2-40B4-BE49-F238E27FC236}">
                  <a16:creationId xmlns:a16="http://schemas.microsoft.com/office/drawing/2014/main" id="{ED8A2F9F-81A3-2D43-AA11-E74278DC0FB5}"/>
                </a:ext>
              </a:extLst>
            </p:cNvPr>
            <p:cNvSpPr txBox="1"/>
            <p:nvPr/>
          </p:nvSpPr>
          <p:spPr>
            <a:xfrm>
              <a:off x="7609244" y="1341987"/>
              <a:ext cx="1732615" cy="230833"/>
            </a:xfrm>
            <a:prstGeom prst="rect">
              <a:avLst/>
            </a:prstGeom>
            <a:noFill/>
          </p:spPr>
          <p:txBody>
            <a:bodyPr wrap="square" rtlCol="0">
              <a:spAutoFit/>
            </a:bodyPr>
            <a:lstStyle/>
            <a:p>
              <a:r>
                <a:rPr lang="en-US" sz="1200">
                  <a:ea typeface="Flexo Medium" charset="0"/>
                  <a:cs typeface="Arial" panose="020B0604020202020204" pitchFamily="34" charset="0"/>
                </a:rPr>
                <a:t>Dashboards</a:t>
              </a:r>
            </a:p>
          </p:txBody>
        </p:sp>
      </p:grpSp>
      <p:pic>
        <p:nvPicPr>
          <p:cNvPr id="105" name="Graphic 104">
            <a:extLst>
              <a:ext uri="{FF2B5EF4-FFF2-40B4-BE49-F238E27FC236}">
                <a16:creationId xmlns:a16="http://schemas.microsoft.com/office/drawing/2014/main" id="{EBE97588-5FDA-F343-83A3-7FE34DAA4BB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256798" y="3775595"/>
            <a:ext cx="400050" cy="392408"/>
          </a:xfrm>
          <a:prstGeom prst="rect">
            <a:avLst/>
          </a:prstGeom>
        </p:spPr>
      </p:pic>
      <p:pic>
        <p:nvPicPr>
          <p:cNvPr id="128" name="Graphic 127">
            <a:extLst>
              <a:ext uri="{FF2B5EF4-FFF2-40B4-BE49-F238E27FC236}">
                <a16:creationId xmlns:a16="http://schemas.microsoft.com/office/drawing/2014/main" id="{47BC9C9D-8DB4-9847-B328-A16C0F344CE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54329" y="3603364"/>
            <a:ext cx="247650" cy="600075"/>
          </a:xfrm>
          <a:prstGeom prst="rect">
            <a:avLst/>
          </a:prstGeom>
        </p:spPr>
      </p:pic>
      <p:pic>
        <p:nvPicPr>
          <p:cNvPr id="129" name="Graphic 128">
            <a:extLst>
              <a:ext uri="{FF2B5EF4-FFF2-40B4-BE49-F238E27FC236}">
                <a16:creationId xmlns:a16="http://schemas.microsoft.com/office/drawing/2014/main" id="{449E67D0-4A8F-764F-B5B2-36EE3A106D07}"/>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1034701" y="4778278"/>
            <a:ext cx="254534" cy="512555"/>
          </a:xfrm>
          <a:prstGeom prst="rect">
            <a:avLst/>
          </a:prstGeom>
        </p:spPr>
      </p:pic>
      <p:pic>
        <p:nvPicPr>
          <p:cNvPr id="89" name="Picture 88">
            <a:extLst>
              <a:ext uri="{FF2B5EF4-FFF2-40B4-BE49-F238E27FC236}">
                <a16:creationId xmlns:a16="http://schemas.microsoft.com/office/drawing/2014/main" id="{ECA370D5-5257-8E4A-994F-F52AAC651E2D}"/>
              </a:ext>
            </a:extLst>
          </p:cNvPr>
          <p:cNvPicPr>
            <a:picLocks noChangeAspect="1"/>
          </p:cNvPicPr>
          <p:nvPr/>
        </p:nvPicPr>
        <p:blipFill>
          <a:blip r:embed="rId21"/>
          <a:stretch>
            <a:fillRect/>
          </a:stretch>
        </p:blipFill>
        <p:spPr>
          <a:xfrm>
            <a:off x="4672995" y="4203439"/>
            <a:ext cx="381291" cy="373957"/>
          </a:xfrm>
          <a:prstGeom prst="rect">
            <a:avLst/>
          </a:prstGeom>
        </p:spPr>
      </p:pic>
      <p:pic>
        <p:nvPicPr>
          <p:cNvPr id="130" name="Picture 129">
            <a:extLst>
              <a:ext uri="{FF2B5EF4-FFF2-40B4-BE49-F238E27FC236}">
                <a16:creationId xmlns:a16="http://schemas.microsoft.com/office/drawing/2014/main" id="{B13045A0-CB63-A648-AB77-7157E77E2155}"/>
              </a:ext>
            </a:extLst>
          </p:cNvPr>
          <p:cNvPicPr>
            <a:picLocks noChangeAspect="1"/>
          </p:cNvPicPr>
          <p:nvPr/>
        </p:nvPicPr>
        <p:blipFill>
          <a:blip r:embed="rId22" cstate="screen">
            <a:alphaModFix amt="35000"/>
            <a:extLst>
              <a:ext uri="{28A0092B-C50C-407E-A947-70E740481C1C}">
                <a14:useLocalDpi xmlns:a14="http://schemas.microsoft.com/office/drawing/2010/main"/>
              </a:ext>
            </a:extLst>
          </a:blip>
          <a:stretch>
            <a:fillRect/>
          </a:stretch>
        </p:blipFill>
        <p:spPr>
          <a:xfrm>
            <a:off x="7237546" y="4749032"/>
            <a:ext cx="669295" cy="187403"/>
          </a:xfrm>
          <a:prstGeom prst="rect">
            <a:avLst/>
          </a:prstGeom>
        </p:spPr>
      </p:pic>
      <p:pic>
        <p:nvPicPr>
          <p:cNvPr id="131" name="Picture 130">
            <a:extLst>
              <a:ext uri="{FF2B5EF4-FFF2-40B4-BE49-F238E27FC236}">
                <a16:creationId xmlns:a16="http://schemas.microsoft.com/office/drawing/2014/main" id="{E41DADEF-751F-AA45-940E-D4327B90414E}"/>
              </a:ext>
            </a:extLst>
          </p:cNvPr>
          <p:cNvPicPr>
            <a:picLocks noChangeAspect="1"/>
          </p:cNvPicPr>
          <p:nvPr/>
        </p:nvPicPr>
        <p:blipFill>
          <a:blip r:embed="rId21"/>
          <a:stretch>
            <a:fillRect/>
          </a:stretch>
        </p:blipFill>
        <p:spPr>
          <a:xfrm>
            <a:off x="7346746" y="4203439"/>
            <a:ext cx="381291" cy="373957"/>
          </a:xfrm>
          <a:prstGeom prst="rect">
            <a:avLst/>
          </a:prstGeom>
        </p:spPr>
      </p:pic>
      <p:pic>
        <p:nvPicPr>
          <p:cNvPr id="132" name="Picture 131">
            <a:extLst>
              <a:ext uri="{FF2B5EF4-FFF2-40B4-BE49-F238E27FC236}">
                <a16:creationId xmlns:a16="http://schemas.microsoft.com/office/drawing/2014/main" id="{CA85E58B-A73C-0649-9163-4382484C1516}"/>
              </a:ext>
            </a:extLst>
          </p:cNvPr>
          <p:cNvPicPr>
            <a:picLocks noChangeAspect="1"/>
          </p:cNvPicPr>
          <p:nvPr/>
        </p:nvPicPr>
        <p:blipFill>
          <a:blip r:embed="rId21"/>
          <a:stretch>
            <a:fillRect/>
          </a:stretch>
        </p:blipFill>
        <p:spPr>
          <a:xfrm>
            <a:off x="5923060" y="4527528"/>
            <a:ext cx="381291" cy="373957"/>
          </a:xfrm>
          <a:prstGeom prst="rect">
            <a:avLst/>
          </a:prstGeom>
        </p:spPr>
      </p:pic>
      <p:sp>
        <p:nvSpPr>
          <p:cNvPr id="88" name="TextBox 87">
            <a:extLst>
              <a:ext uri="{FF2B5EF4-FFF2-40B4-BE49-F238E27FC236}">
                <a16:creationId xmlns:a16="http://schemas.microsoft.com/office/drawing/2014/main" id="{03E030D6-EA84-8D4C-95E1-72CB29D9EC63}"/>
              </a:ext>
            </a:extLst>
          </p:cNvPr>
          <p:cNvSpPr txBox="1"/>
          <p:nvPr/>
        </p:nvSpPr>
        <p:spPr>
          <a:xfrm>
            <a:off x="1312729" y="3384435"/>
            <a:ext cx="1657505" cy="161583"/>
          </a:xfrm>
          <a:prstGeom prst="rect">
            <a:avLst/>
          </a:prstGeom>
          <a:noFill/>
        </p:spPr>
        <p:txBody>
          <a:bodyPr wrap="none" lIns="0" tIns="0" rIns="0" bIns="0" rtlCol="0">
            <a:spAutoFit/>
          </a:bodyPr>
          <a:lstStyle/>
          <a:p>
            <a:pPr algn="l">
              <a:spcBef>
                <a:spcPts val="600"/>
              </a:spcBef>
            </a:pPr>
            <a:r>
              <a:rPr lang="en-GB" sz="1050" b="1">
                <a:solidFill>
                  <a:schemeClr val="accent1">
                    <a:lumMod val="75000"/>
                  </a:schemeClr>
                </a:solidFill>
              </a:rPr>
              <a:t>Juniper</a:t>
            </a:r>
            <a:r>
              <a:rPr lang="en-SE" sz="1050" b="1">
                <a:solidFill>
                  <a:schemeClr val="accent1">
                    <a:lumMod val="75000"/>
                  </a:schemeClr>
                </a:solidFill>
              </a:rPr>
              <a:t> ACX, MX, PTX, SRX</a:t>
            </a:r>
          </a:p>
        </p:txBody>
      </p:sp>
      <p:sp>
        <p:nvSpPr>
          <p:cNvPr id="92" name="TextBox 91">
            <a:extLst>
              <a:ext uri="{FF2B5EF4-FFF2-40B4-BE49-F238E27FC236}">
                <a16:creationId xmlns:a16="http://schemas.microsoft.com/office/drawing/2014/main" id="{7AF26673-74A6-C145-9029-295CD1DFD599}"/>
              </a:ext>
            </a:extLst>
          </p:cNvPr>
          <p:cNvSpPr txBox="1"/>
          <p:nvPr/>
        </p:nvSpPr>
        <p:spPr>
          <a:xfrm>
            <a:off x="5685302" y="5299470"/>
            <a:ext cx="979435" cy="161583"/>
          </a:xfrm>
          <a:prstGeom prst="rect">
            <a:avLst/>
          </a:prstGeom>
          <a:noFill/>
        </p:spPr>
        <p:txBody>
          <a:bodyPr wrap="none" lIns="0" tIns="0" rIns="0" bIns="0" rtlCol="0">
            <a:spAutoFit/>
          </a:bodyPr>
          <a:lstStyle/>
          <a:p>
            <a:pPr algn="l">
              <a:spcBef>
                <a:spcPts val="600"/>
              </a:spcBef>
            </a:pPr>
            <a:r>
              <a:rPr lang="sv-SE" sz="1050" b="1">
                <a:solidFill>
                  <a:schemeClr val="accent1">
                    <a:lumMod val="75000"/>
                  </a:schemeClr>
                </a:solidFill>
              </a:rPr>
              <a:t>Juniper NFX150</a:t>
            </a:r>
            <a:endParaRPr lang="en-SE" sz="1050" b="1">
              <a:solidFill>
                <a:schemeClr val="accent1">
                  <a:lumMod val="75000"/>
                </a:schemeClr>
              </a:solidFill>
            </a:endParaRPr>
          </a:p>
        </p:txBody>
      </p:sp>
    </p:spTree>
    <p:extLst>
      <p:ext uri="{BB962C8B-B14F-4D97-AF65-F5344CB8AC3E}">
        <p14:creationId xmlns:p14="http://schemas.microsoft.com/office/powerpoint/2010/main" val="41415461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5BDFABD-3F1A-4F90-A98C-0C4CB4BD21F2}"/>
              </a:ext>
            </a:extLst>
          </p:cNvPr>
          <p:cNvSpPr>
            <a:spLocks noGrp="1"/>
          </p:cNvSpPr>
          <p:nvPr>
            <p:ph type="body" sz="quarter" idx="10"/>
          </p:nvPr>
        </p:nvSpPr>
        <p:spPr/>
        <p:txBody>
          <a:bodyPr/>
          <a:lstStyle/>
          <a:p>
            <a:pPr marL="457200" indent="-457200">
              <a:buFont typeface="Arial" panose="020B0604020202020204" pitchFamily="34" charset="0"/>
              <a:buChar char="•"/>
            </a:pPr>
            <a:r>
              <a:rPr lang="en-US" dirty="0"/>
              <a:t>Paragon Active Assurance (PAA)</a:t>
            </a:r>
          </a:p>
        </p:txBody>
      </p:sp>
    </p:spTree>
    <p:extLst>
      <p:ext uri="{BB962C8B-B14F-4D97-AF65-F5344CB8AC3E}">
        <p14:creationId xmlns:p14="http://schemas.microsoft.com/office/powerpoint/2010/main" val="170417186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2E387-6CDE-364D-8042-3E840ACC3B68}"/>
              </a:ext>
            </a:extLst>
          </p:cNvPr>
          <p:cNvSpPr>
            <a:spLocks noGrp="1"/>
          </p:cNvSpPr>
          <p:nvPr>
            <p:ph type="title"/>
          </p:nvPr>
        </p:nvSpPr>
        <p:spPr/>
        <p:txBody>
          <a:bodyPr/>
          <a:lstStyle/>
          <a:p>
            <a:r>
              <a:rPr lang="en-US" dirty="0"/>
              <a:t>Automation features/APIs</a:t>
            </a:r>
          </a:p>
        </p:txBody>
      </p:sp>
      <p:sp>
        <p:nvSpPr>
          <p:cNvPr id="191" name="Rectangle 190"/>
          <p:cNvSpPr/>
          <p:nvPr/>
        </p:nvSpPr>
        <p:spPr>
          <a:xfrm>
            <a:off x="4588162" y="1657787"/>
            <a:ext cx="3185468" cy="1898822"/>
          </a:xfrm>
          <a:prstGeom prst="rect">
            <a:avLst/>
          </a:prstGeom>
          <a:noFill/>
          <a:ln w="28575">
            <a:solidFill>
              <a:schemeClr val="accent4"/>
            </a:solidFill>
          </a:ln>
          <a:effectLst/>
        </p:spPr>
        <p:style>
          <a:lnRef idx="1">
            <a:schemeClr val="accent1"/>
          </a:lnRef>
          <a:fillRef idx="1001">
            <a:schemeClr val="lt1"/>
          </a:fillRef>
          <a:effectRef idx="2">
            <a:schemeClr val="accent1"/>
          </a:effectRef>
          <a:fontRef idx="minor">
            <a:schemeClr val="lt1"/>
          </a:fontRef>
        </p:style>
        <p:txBody>
          <a:bodyPr anchor="ctr"/>
          <a:lstStyle/>
          <a:p>
            <a:pPr algn="ctr" defTabSz="548618">
              <a:defRPr/>
            </a:pPr>
            <a:endParaRPr lang="en-US" sz="2160">
              <a:solidFill>
                <a:srgbClr val="FFFFFF"/>
              </a:solidFill>
            </a:endParaRPr>
          </a:p>
        </p:txBody>
      </p:sp>
      <p:sp>
        <p:nvSpPr>
          <p:cNvPr id="194" name="Rectangle 193"/>
          <p:cNvSpPr/>
          <p:nvPr/>
        </p:nvSpPr>
        <p:spPr>
          <a:xfrm>
            <a:off x="4903984" y="3451497"/>
            <a:ext cx="2558756" cy="146020"/>
          </a:xfrm>
          <a:prstGeom prst="rect">
            <a:avLst/>
          </a:prstGeom>
          <a:solidFill>
            <a:schemeClr val="bg1"/>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548618"/>
            <a:endParaRPr lang="en-US" sz="2160">
              <a:solidFill>
                <a:srgbClr val="FFFFFF"/>
              </a:solidFill>
            </a:endParaRPr>
          </a:p>
        </p:txBody>
      </p:sp>
      <p:sp>
        <p:nvSpPr>
          <p:cNvPr id="94" name="Rectangle 93"/>
          <p:cNvSpPr/>
          <p:nvPr/>
        </p:nvSpPr>
        <p:spPr>
          <a:xfrm>
            <a:off x="4869274" y="1582835"/>
            <a:ext cx="2558756" cy="146020"/>
          </a:xfrm>
          <a:prstGeom prst="rect">
            <a:avLst/>
          </a:prstGeom>
          <a:solidFill>
            <a:schemeClr val="bg1"/>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defTabSz="548618"/>
            <a:endParaRPr lang="en-US" sz="2160">
              <a:solidFill>
                <a:srgbClr val="FFFFFF"/>
              </a:solidFill>
            </a:endParaRPr>
          </a:p>
        </p:txBody>
      </p:sp>
      <p:sp>
        <p:nvSpPr>
          <p:cNvPr id="10" name="TextBox 279"/>
          <p:cNvSpPr txBox="1">
            <a:spLocks noChangeArrowheads="1"/>
          </p:cNvSpPr>
          <p:nvPr/>
        </p:nvSpPr>
        <p:spPr bwMode="auto">
          <a:xfrm>
            <a:off x="4940307" y="1456530"/>
            <a:ext cx="2369192" cy="313932"/>
          </a:xfrm>
          <a:prstGeom prst="rect">
            <a:avLst/>
          </a:prstGeom>
          <a:solidFill>
            <a:schemeClr val="bg1"/>
          </a:solidFill>
          <a:ln>
            <a:noFill/>
          </a:ln>
        </p:spPr>
        <p:txBody>
          <a:bodyPr wrap="square">
            <a:spAutoFit/>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42950" indent="-285750">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algn="ctr" defTabSz="548618">
              <a:spcBef>
                <a:spcPct val="0"/>
              </a:spcBef>
              <a:buClrTx/>
              <a:buNone/>
            </a:pPr>
            <a:r>
              <a:rPr lang="en-US" altLang="en-US" sz="1440" b="1" dirty="0">
                <a:solidFill>
                  <a:srgbClr val="FF6B36"/>
                </a:solidFill>
                <a:latin typeface="+mn-lt"/>
                <a:ea typeface="Flexo" charset="0"/>
                <a:cs typeface="Arial" panose="020B0604020202020204" pitchFamily="34" charset="0"/>
              </a:rPr>
              <a:t>Control Center</a:t>
            </a:r>
          </a:p>
        </p:txBody>
      </p:sp>
      <p:sp>
        <p:nvSpPr>
          <p:cNvPr id="71" name="Rounded Rectangle 70">
            <a:extLst>
              <a:ext uri="{FF2B5EF4-FFF2-40B4-BE49-F238E27FC236}">
                <a16:creationId xmlns:a16="http://schemas.microsoft.com/office/drawing/2014/main" id="{94A56C59-6AF1-9D47-AD10-7CD95ECCC9EC}"/>
              </a:ext>
            </a:extLst>
          </p:cNvPr>
          <p:cNvSpPr/>
          <p:nvPr/>
        </p:nvSpPr>
        <p:spPr>
          <a:xfrm>
            <a:off x="2164310" y="1883669"/>
            <a:ext cx="1569796" cy="745882"/>
          </a:xfrm>
          <a:prstGeom prst="round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320" dirty="0">
                <a:ea typeface="Flexo" charset="0"/>
                <a:cs typeface="Arial" panose="020B0604020202020204" pitchFamily="34" charset="0"/>
              </a:rPr>
              <a:t>Orchestrator</a:t>
            </a:r>
          </a:p>
        </p:txBody>
      </p:sp>
      <p:sp>
        <p:nvSpPr>
          <p:cNvPr id="73" name="Rounded Rectangle 72">
            <a:extLst>
              <a:ext uri="{FF2B5EF4-FFF2-40B4-BE49-F238E27FC236}">
                <a16:creationId xmlns:a16="http://schemas.microsoft.com/office/drawing/2014/main" id="{2076AE95-0B06-8C41-BF26-B009311C9117}"/>
              </a:ext>
            </a:extLst>
          </p:cNvPr>
          <p:cNvSpPr/>
          <p:nvPr/>
        </p:nvSpPr>
        <p:spPr>
          <a:xfrm>
            <a:off x="1764334" y="2898864"/>
            <a:ext cx="1569796" cy="745882"/>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320">
                <a:ea typeface="Flexo" charset="0"/>
                <a:cs typeface="Arial" panose="020B0604020202020204" pitchFamily="34" charset="0"/>
              </a:rPr>
              <a:t>Analytics</a:t>
            </a:r>
          </a:p>
        </p:txBody>
      </p:sp>
      <p:sp>
        <p:nvSpPr>
          <p:cNvPr id="83" name="Hexagon 82">
            <a:extLst>
              <a:ext uri="{FF2B5EF4-FFF2-40B4-BE49-F238E27FC236}">
                <a16:creationId xmlns:a16="http://schemas.microsoft.com/office/drawing/2014/main" id="{6DA1F521-5916-4398-AA9A-C1D332615A5D}"/>
              </a:ext>
            </a:extLst>
          </p:cNvPr>
          <p:cNvSpPr/>
          <p:nvPr/>
        </p:nvSpPr>
        <p:spPr>
          <a:xfrm>
            <a:off x="3817153" y="1883669"/>
            <a:ext cx="1097280" cy="438912"/>
          </a:xfrm>
          <a:prstGeom prst="hexagon">
            <a:avLst>
              <a:gd name="adj" fmla="val 35632"/>
              <a:gd name="vf" fmla="val 115470"/>
            </a:avLst>
          </a:prstGeom>
          <a:solidFill>
            <a:schemeClr val="bg1">
              <a:lumMod val="75000"/>
            </a:schemeClr>
          </a:solidFill>
          <a:ln>
            <a:noFill/>
          </a:ln>
        </p:spPr>
        <p:txBody>
          <a:bodyPr lIns="0" tIns="0" rIns="0" bIns="0" anchor="ctr"/>
          <a:lstStyle/>
          <a:p>
            <a:pPr algn="ctr" defTabSz="548618"/>
            <a:r>
              <a:rPr lang="en-US" sz="1320">
                <a:solidFill>
                  <a:schemeClr val="bg1"/>
                </a:solidFill>
                <a:cs typeface="Arial" panose="020B0604020202020204" pitchFamily="34" charset="0"/>
              </a:rPr>
              <a:t>NETCONF &amp; YANG</a:t>
            </a:r>
          </a:p>
        </p:txBody>
      </p:sp>
      <p:sp>
        <p:nvSpPr>
          <p:cNvPr id="80" name="Hexagon 79">
            <a:extLst>
              <a:ext uri="{FF2B5EF4-FFF2-40B4-BE49-F238E27FC236}">
                <a16:creationId xmlns:a16="http://schemas.microsoft.com/office/drawing/2014/main" id="{CB1882B2-F605-1A43-B618-8139B91CC685}"/>
              </a:ext>
            </a:extLst>
          </p:cNvPr>
          <p:cNvSpPr/>
          <p:nvPr/>
        </p:nvSpPr>
        <p:spPr>
          <a:xfrm>
            <a:off x="3817153" y="2370332"/>
            <a:ext cx="1097280" cy="256619"/>
          </a:xfrm>
          <a:prstGeom prst="hexagon">
            <a:avLst>
              <a:gd name="adj" fmla="val 35632"/>
              <a:gd name="vf" fmla="val 115470"/>
            </a:avLst>
          </a:prstGeom>
          <a:solidFill>
            <a:schemeClr val="bg1">
              <a:lumMod val="75000"/>
            </a:schemeClr>
          </a:solidFill>
          <a:ln>
            <a:noFill/>
          </a:ln>
        </p:spPr>
        <p:txBody>
          <a:bodyPr lIns="0" tIns="0" rIns="0" bIns="0" anchor="ctr"/>
          <a:lstStyle/>
          <a:p>
            <a:pPr algn="ctr" defTabSz="548618"/>
            <a:r>
              <a:rPr lang="en-US" sz="1320">
                <a:solidFill>
                  <a:schemeClr val="bg1"/>
                </a:solidFill>
                <a:cs typeface="Arial" panose="020B0604020202020204" pitchFamily="34" charset="0"/>
              </a:rPr>
              <a:t>REST</a:t>
            </a:r>
          </a:p>
        </p:txBody>
      </p:sp>
      <p:grpSp>
        <p:nvGrpSpPr>
          <p:cNvPr id="12" name="Group 11">
            <a:extLst>
              <a:ext uri="{FF2B5EF4-FFF2-40B4-BE49-F238E27FC236}">
                <a16:creationId xmlns:a16="http://schemas.microsoft.com/office/drawing/2014/main" id="{798055CE-A2E5-D64F-92FF-CF88889B27AE}"/>
              </a:ext>
            </a:extLst>
          </p:cNvPr>
          <p:cNvGrpSpPr/>
          <p:nvPr/>
        </p:nvGrpSpPr>
        <p:grpSpPr>
          <a:xfrm>
            <a:off x="7295821" y="2028317"/>
            <a:ext cx="2530526" cy="847862"/>
            <a:chOff x="6038866" y="979165"/>
            <a:chExt cx="2108772" cy="706551"/>
          </a:xfrm>
        </p:grpSpPr>
        <p:sp>
          <p:nvSpPr>
            <p:cNvPr id="110" name="Hexagon 109">
              <a:extLst>
                <a:ext uri="{FF2B5EF4-FFF2-40B4-BE49-F238E27FC236}">
                  <a16:creationId xmlns:a16="http://schemas.microsoft.com/office/drawing/2014/main" id="{AA7E3ABF-25F3-CC4B-BD99-7636934758E9}"/>
                </a:ext>
              </a:extLst>
            </p:cNvPr>
            <p:cNvSpPr/>
            <p:nvPr/>
          </p:nvSpPr>
          <p:spPr>
            <a:xfrm>
              <a:off x="6038866" y="1362061"/>
              <a:ext cx="914400" cy="213849"/>
            </a:xfrm>
            <a:prstGeom prst="hexagon">
              <a:avLst>
                <a:gd name="adj" fmla="val 35632"/>
                <a:gd name="vf" fmla="val 115470"/>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pPr algn="ctr" defTabSz="548618"/>
              <a:r>
                <a:rPr lang="en-US" sz="1320" dirty="0">
                  <a:solidFill>
                    <a:schemeClr val="bg1"/>
                  </a:solidFill>
                  <a:cs typeface="Arial" panose="020B0604020202020204" pitchFamily="34" charset="0"/>
                </a:rPr>
                <a:t>GUI</a:t>
              </a:r>
            </a:p>
          </p:txBody>
        </p:sp>
        <p:pic>
          <p:nvPicPr>
            <p:cNvPr id="111" name="Picture 110">
              <a:extLst>
                <a:ext uri="{FF2B5EF4-FFF2-40B4-BE49-F238E27FC236}">
                  <a16:creationId xmlns:a16="http://schemas.microsoft.com/office/drawing/2014/main" id="{D62F63C6-A811-5A49-9DDB-E47F35F1D7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65814" y="979165"/>
              <a:ext cx="681824" cy="577420"/>
            </a:xfrm>
            <a:prstGeom prst="rect">
              <a:avLst/>
            </a:prstGeom>
          </p:spPr>
        </p:pic>
        <p:pic>
          <p:nvPicPr>
            <p:cNvPr id="112" name="Picture 111">
              <a:extLst>
                <a:ext uri="{FF2B5EF4-FFF2-40B4-BE49-F238E27FC236}">
                  <a16:creationId xmlns:a16="http://schemas.microsoft.com/office/drawing/2014/main" id="{536BDB61-0075-2346-9172-294A16F069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05080" y="1165421"/>
              <a:ext cx="626766" cy="520295"/>
            </a:xfrm>
            <a:prstGeom prst="rect">
              <a:avLst/>
            </a:prstGeom>
          </p:spPr>
        </p:pic>
      </p:grpSp>
      <p:pic>
        <p:nvPicPr>
          <p:cNvPr id="88" name="Graphic 87">
            <a:extLst>
              <a:ext uri="{FF2B5EF4-FFF2-40B4-BE49-F238E27FC236}">
                <a16:creationId xmlns:a16="http://schemas.microsoft.com/office/drawing/2014/main" id="{53161E38-E1C0-4CB7-A246-D5EDF6B7F3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26431" y="1950727"/>
            <a:ext cx="1269153" cy="1142236"/>
          </a:xfrm>
          <a:prstGeom prst="rect">
            <a:avLst/>
          </a:prstGeom>
        </p:spPr>
      </p:pic>
      <p:sp>
        <p:nvSpPr>
          <p:cNvPr id="16" name="Left Arrow 15">
            <a:extLst>
              <a:ext uri="{FF2B5EF4-FFF2-40B4-BE49-F238E27FC236}">
                <a16:creationId xmlns:a16="http://schemas.microsoft.com/office/drawing/2014/main" id="{CF3D333D-C83E-1617-939D-C6AEC5A3A3DB}"/>
              </a:ext>
            </a:extLst>
          </p:cNvPr>
          <p:cNvSpPr/>
          <p:nvPr/>
        </p:nvSpPr>
        <p:spPr>
          <a:xfrm>
            <a:off x="3411838" y="2770116"/>
            <a:ext cx="1126452" cy="45381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200" dirty="0"/>
              <a:t>REST</a:t>
            </a:r>
          </a:p>
        </p:txBody>
      </p:sp>
      <p:sp>
        <p:nvSpPr>
          <p:cNvPr id="107" name="Left Arrow 106">
            <a:extLst>
              <a:ext uri="{FF2B5EF4-FFF2-40B4-BE49-F238E27FC236}">
                <a16:creationId xmlns:a16="http://schemas.microsoft.com/office/drawing/2014/main" id="{1FE42B7C-1F35-D1E6-0D51-9C182CEF6771}"/>
              </a:ext>
            </a:extLst>
          </p:cNvPr>
          <p:cNvSpPr/>
          <p:nvPr/>
        </p:nvSpPr>
        <p:spPr>
          <a:xfrm>
            <a:off x="3405465" y="3044900"/>
            <a:ext cx="1126452" cy="45381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200" dirty="0"/>
              <a:t>KAFKA</a:t>
            </a:r>
          </a:p>
        </p:txBody>
      </p:sp>
      <p:sp>
        <p:nvSpPr>
          <p:cNvPr id="109" name="Left Arrow 108">
            <a:extLst>
              <a:ext uri="{FF2B5EF4-FFF2-40B4-BE49-F238E27FC236}">
                <a16:creationId xmlns:a16="http://schemas.microsoft.com/office/drawing/2014/main" id="{A8B5E5A7-607C-FA03-B7D6-A54B725938A5}"/>
              </a:ext>
            </a:extLst>
          </p:cNvPr>
          <p:cNvSpPr/>
          <p:nvPr/>
        </p:nvSpPr>
        <p:spPr>
          <a:xfrm>
            <a:off x="3419409" y="3317177"/>
            <a:ext cx="1126452" cy="45381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1200" dirty="0"/>
              <a:t>SQL</a:t>
            </a:r>
          </a:p>
        </p:txBody>
      </p:sp>
      <p:sp>
        <p:nvSpPr>
          <p:cNvPr id="120" name="TextBox 279">
            <a:extLst>
              <a:ext uri="{FF2B5EF4-FFF2-40B4-BE49-F238E27FC236}">
                <a16:creationId xmlns:a16="http://schemas.microsoft.com/office/drawing/2014/main" id="{0FE011B2-3837-2A45-BF67-6B68239452AC}"/>
              </a:ext>
            </a:extLst>
          </p:cNvPr>
          <p:cNvSpPr txBox="1">
            <a:spLocks noChangeArrowheads="1"/>
          </p:cNvSpPr>
          <p:nvPr/>
        </p:nvSpPr>
        <p:spPr bwMode="auto">
          <a:xfrm>
            <a:off x="2835994" y="4268595"/>
            <a:ext cx="1294397" cy="313932"/>
          </a:xfrm>
          <a:prstGeom prst="rect">
            <a:avLst/>
          </a:prstGeom>
          <a:solidFill>
            <a:schemeClr val="bg1"/>
          </a:solidFill>
          <a:ln>
            <a:noFill/>
          </a:ln>
        </p:spPr>
        <p:txBody>
          <a:bodyPr wrap="square">
            <a:spAutoFit/>
          </a:bodyPr>
          <a:lstStyle>
            <a:lvl1pPr>
              <a:spcBef>
                <a:spcPts val="1125"/>
              </a:spcBef>
              <a:buClr>
                <a:srgbClr val="3A9BE0"/>
              </a:buClr>
              <a:buFont typeface="Arial" charset="0"/>
              <a:buChar char="•"/>
              <a:defRPr sz="2200">
                <a:solidFill>
                  <a:srgbClr val="404040"/>
                </a:solidFill>
                <a:latin typeface="Flexo Medium" charset="0"/>
                <a:ea typeface="Flexo Medium" charset="0"/>
                <a:cs typeface="Flexo Medium" charset="0"/>
              </a:defRPr>
            </a:lvl1pPr>
            <a:lvl2pPr marL="742950" indent="-285750">
              <a:spcBef>
                <a:spcPts val="438"/>
              </a:spcBef>
              <a:buClr>
                <a:srgbClr val="3A9BE0"/>
              </a:buClr>
              <a:buSzPct val="75000"/>
              <a:buFont typeface="Wingdings" charset="2"/>
              <a:buChar char="ü"/>
              <a:defRPr>
                <a:solidFill>
                  <a:schemeClr val="tx1"/>
                </a:solidFill>
                <a:latin typeface="Flexo" charset="0"/>
                <a:ea typeface="Flexo" charset="0"/>
                <a:cs typeface="Flexo" charset="0"/>
              </a:defRPr>
            </a:lvl2pPr>
            <a:lvl3pPr marL="1143000" indent="-228600">
              <a:spcBef>
                <a:spcPct val="20000"/>
              </a:spcBef>
              <a:buClr>
                <a:srgbClr val="3A9BE0"/>
              </a:buClr>
              <a:buFont typeface="Arial" charset="0"/>
              <a:buChar char="•"/>
              <a:defRPr sz="1600">
                <a:solidFill>
                  <a:schemeClr val="tx1"/>
                </a:solidFill>
                <a:latin typeface="Flexo" charset="0"/>
                <a:ea typeface="Flexo" charset="0"/>
                <a:cs typeface="Flexo" charset="0"/>
              </a:defRPr>
            </a:lvl3pPr>
            <a:lvl4pPr marL="1600200" indent="-228600">
              <a:spcBef>
                <a:spcPct val="20000"/>
              </a:spcBef>
              <a:buClr>
                <a:srgbClr val="3A9BE0"/>
              </a:buClr>
              <a:buFont typeface="Arial" charset="0"/>
              <a:buChar char="•"/>
              <a:defRPr sz="1400">
                <a:solidFill>
                  <a:schemeClr val="tx1"/>
                </a:solidFill>
                <a:latin typeface="Flexo" charset="0"/>
                <a:ea typeface="Flexo" charset="0"/>
                <a:cs typeface="Flexo" charset="0"/>
              </a:defRPr>
            </a:lvl4pPr>
            <a:lvl5pPr marL="2057400" indent="-228600">
              <a:spcBef>
                <a:spcPct val="20000"/>
              </a:spcBef>
              <a:buClr>
                <a:srgbClr val="3A9BE0"/>
              </a:buClr>
              <a:buFont typeface="Arial" charset="0"/>
              <a:buChar char="•"/>
              <a:defRPr sz="1200">
                <a:solidFill>
                  <a:schemeClr val="tx1"/>
                </a:solidFill>
                <a:latin typeface="Flexo" charset="0"/>
                <a:ea typeface="Flexo" charset="0"/>
                <a:cs typeface="Flexo" charset="0"/>
              </a:defRPr>
            </a:lvl5pPr>
            <a:lvl6pPr marL="25146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6pPr>
            <a:lvl7pPr marL="29718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7pPr>
            <a:lvl8pPr marL="34290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8pPr>
            <a:lvl9pPr marL="3886200" indent="-228600" defTabSz="457200" eaLnBrk="0" fontAlgn="base" hangingPunct="0">
              <a:spcBef>
                <a:spcPct val="20000"/>
              </a:spcBef>
              <a:spcAft>
                <a:spcPct val="0"/>
              </a:spcAft>
              <a:buClr>
                <a:srgbClr val="3A9BE0"/>
              </a:buClr>
              <a:buFont typeface="Arial" charset="0"/>
              <a:buChar char="•"/>
              <a:defRPr sz="1200">
                <a:solidFill>
                  <a:schemeClr val="tx1"/>
                </a:solidFill>
                <a:latin typeface="Flexo" charset="0"/>
                <a:ea typeface="Flexo" charset="0"/>
                <a:cs typeface="Flexo" charset="0"/>
              </a:defRPr>
            </a:lvl9pPr>
          </a:lstStyle>
          <a:p>
            <a:pPr algn="ctr" defTabSz="548618">
              <a:spcBef>
                <a:spcPct val="0"/>
              </a:spcBef>
              <a:buClrTx/>
              <a:buNone/>
            </a:pPr>
            <a:r>
              <a:rPr lang="en-US" altLang="en-US" sz="1440" b="1" dirty="0">
                <a:solidFill>
                  <a:srgbClr val="FF6B36"/>
                </a:solidFill>
                <a:latin typeface="+mn-lt"/>
                <a:ea typeface="Flexo" charset="0"/>
                <a:cs typeface="Arial" panose="020B0604020202020204" pitchFamily="34" charset="0"/>
              </a:rPr>
              <a:t>Test Agents</a:t>
            </a:r>
          </a:p>
        </p:txBody>
      </p:sp>
      <p:sp>
        <p:nvSpPr>
          <p:cNvPr id="18" name="TextBox 17">
            <a:extLst>
              <a:ext uri="{FF2B5EF4-FFF2-40B4-BE49-F238E27FC236}">
                <a16:creationId xmlns:a16="http://schemas.microsoft.com/office/drawing/2014/main" id="{123DC70B-AFB9-829B-F5FE-5E086E782B66}"/>
              </a:ext>
            </a:extLst>
          </p:cNvPr>
          <p:cNvSpPr txBox="1"/>
          <p:nvPr/>
        </p:nvSpPr>
        <p:spPr>
          <a:xfrm>
            <a:off x="2321879" y="4702931"/>
            <a:ext cx="5522582" cy="1677382"/>
          </a:xfrm>
          <a:prstGeom prst="rect">
            <a:avLst/>
          </a:prstGeom>
          <a:noFill/>
        </p:spPr>
        <p:txBody>
          <a:bodyPr wrap="square" lIns="0" tIns="0" rIns="0" bIns="0" rtlCol="0">
            <a:spAutoFit/>
          </a:bodyPr>
          <a:lstStyle/>
          <a:p>
            <a:pPr marL="171450" indent="-171450" algn="l">
              <a:spcBef>
                <a:spcPts val="600"/>
              </a:spcBef>
              <a:buFont typeface="Arial" panose="020B0604020202020204" pitchFamily="34" charset="0"/>
              <a:buChar char="•"/>
            </a:pPr>
            <a:r>
              <a:rPr lang="en-SE" sz="1400" dirty="0"/>
              <a:t>Multiple different image formats </a:t>
            </a:r>
          </a:p>
          <a:p>
            <a:pPr marL="171450" indent="-171450" algn="l">
              <a:spcBef>
                <a:spcPts val="600"/>
              </a:spcBef>
              <a:buFont typeface="Arial" panose="020B0604020202020204" pitchFamily="34" charset="0"/>
              <a:buChar char="•"/>
            </a:pPr>
            <a:r>
              <a:rPr lang="en-SE" sz="1400" dirty="0"/>
              <a:t>Support for all major public cloud environments</a:t>
            </a:r>
          </a:p>
          <a:p>
            <a:pPr marL="171450" indent="-171450" algn="l">
              <a:spcBef>
                <a:spcPts val="600"/>
              </a:spcBef>
              <a:buFont typeface="Arial" panose="020B0604020202020204" pitchFamily="34" charset="0"/>
              <a:buChar char="•"/>
            </a:pPr>
            <a:r>
              <a:rPr lang="en-SE" sz="1400" dirty="0"/>
              <a:t>PNF, VNF and CNF</a:t>
            </a:r>
          </a:p>
          <a:p>
            <a:pPr marL="171450" indent="-171450" algn="l">
              <a:spcBef>
                <a:spcPts val="600"/>
              </a:spcBef>
              <a:buFont typeface="Arial" panose="020B0604020202020204" pitchFamily="34" charset="0"/>
              <a:buChar char="•"/>
            </a:pPr>
            <a:r>
              <a:rPr lang="en-SE" sz="1400" dirty="0"/>
              <a:t>VNF: Support for cloud-init</a:t>
            </a:r>
          </a:p>
          <a:p>
            <a:pPr marL="171450" indent="-171450" algn="l">
              <a:spcBef>
                <a:spcPts val="600"/>
              </a:spcBef>
              <a:buFont typeface="Arial" panose="020B0604020202020204" pitchFamily="34" charset="0"/>
              <a:buChar char="•"/>
            </a:pPr>
            <a:r>
              <a:rPr lang="en-SE" sz="1400" dirty="0"/>
              <a:t>CNF: Certified to run on Open Shift</a:t>
            </a:r>
          </a:p>
          <a:p>
            <a:pPr marL="171450" indent="-171450" algn="l">
              <a:spcBef>
                <a:spcPts val="600"/>
              </a:spcBef>
              <a:buFont typeface="Arial" panose="020B0604020202020204" pitchFamily="34" charset="0"/>
              <a:buChar char="•"/>
            </a:pPr>
            <a:r>
              <a:rPr lang="en-SE" sz="1400" dirty="0"/>
              <a:t>“Call home” functionality</a:t>
            </a:r>
          </a:p>
        </p:txBody>
      </p:sp>
      <p:pic>
        <p:nvPicPr>
          <p:cNvPr id="20" name="Picture 19" descr="Graphical user interface, text, application, email&#10;&#10;Description automatically generated">
            <a:extLst>
              <a:ext uri="{FF2B5EF4-FFF2-40B4-BE49-F238E27FC236}">
                <a16:creationId xmlns:a16="http://schemas.microsoft.com/office/drawing/2014/main" id="{5A7A636B-9A35-3322-DEA0-81BD682A2D8F}"/>
              </a:ext>
            </a:extLst>
          </p:cNvPr>
          <p:cNvPicPr>
            <a:picLocks noChangeAspect="1"/>
          </p:cNvPicPr>
          <p:nvPr/>
        </p:nvPicPr>
        <p:blipFill>
          <a:blip r:embed="rId7"/>
          <a:stretch>
            <a:fillRect/>
          </a:stretch>
        </p:blipFill>
        <p:spPr>
          <a:xfrm>
            <a:off x="7261776" y="2917501"/>
            <a:ext cx="1513880" cy="1202889"/>
          </a:xfrm>
          <a:prstGeom prst="rect">
            <a:avLst/>
          </a:prstGeom>
        </p:spPr>
      </p:pic>
      <p:sp>
        <p:nvSpPr>
          <p:cNvPr id="21" name="TextBox 20">
            <a:extLst>
              <a:ext uri="{FF2B5EF4-FFF2-40B4-BE49-F238E27FC236}">
                <a16:creationId xmlns:a16="http://schemas.microsoft.com/office/drawing/2014/main" id="{42A629EA-FED1-8057-3A87-83A7E0C9CB57}"/>
              </a:ext>
            </a:extLst>
          </p:cNvPr>
          <p:cNvSpPr txBox="1"/>
          <p:nvPr/>
        </p:nvSpPr>
        <p:spPr>
          <a:xfrm>
            <a:off x="7912753" y="4172954"/>
            <a:ext cx="3008997" cy="246221"/>
          </a:xfrm>
          <a:prstGeom prst="rect">
            <a:avLst/>
          </a:prstGeom>
          <a:noFill/>
        </p:spPr>
        <p:txBody>
          <a:bodyPr wrap="square" lIns="0" tIns="0" rIns="0" bIns="0" rtlCol="0">
            <a:spAutoFit/>
          </a:bodyPr>
          <a:lstStyle/>
          <a:p>
            <a:pPr algn="l">
              <a:spcBef>
                <a:spcPts val="600"/>
              </a:spcBef>
            </a:pPr>
            <a:r>
              <a:rPr lang="en-GB" sz="1600" dirty="0"/>
              <a:t>S</a:t>
            </a:r>
            <a:r>
              <a:rPr lang="en-SE" sz="1600" dirty="0"/>
              <a:t>wagger/OpenAPI</a:t>
            </a:r>
          </a:p>
        </p:txBody>
      </p:sp>
      <p:sp>
        <p:nvSpPr>
          <p:cNvPr id="22" name="Rectangle 21">
            <a:extLst>
              <a:ext uri="{FF2B5EF4-FFF2-40B4-BE49-F238E27FC236}">
                <a16:creationId xmlns:a16="http://schemas.microsoft.com/office/drawing/2014/main" id="{FF217D5F-6FCB-8A07-806B-9EFB1A7052F2}"/>
              </a:ext>
            </a:extLst>
          </p:cNvPr>
          <p:cNvSpPr/>
          <p:nvPr/>
        </p:nvSpPr>
        <p:spPr>
          <a:xfrm>
            <a:off x="1943519" y="4128030"/>
            <a:ext cx="4671457" cy="2321239"/>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14" name="Picture 113">
            <a:extLst>
              <a:ext uri="{FF2B5EF4-FFF2-40B4-BE49-F238E27FC236}">
                <a16:creationId xmlns:a16="http://schemas.microsoft.com/office/drawing/2014/main" id="{AF71E718-EA0A-FE3B-4822-85CEC6AFAD94}"/>
              </a:ext>
            </a:extLst>
          </p:cNvPr>
          <p:cNvPicPr>
            <a:picLocks noChangeAspect="1"/>
          </p:cNvPicPr>
          <p:nvPr/>
        </p:nvPicPr>
        <p:blipFill>
          <a:blip r:embed="rId8"/>
          <a:stretch>
            <a:fillRect/>
          </a:stretch>
        </p:blipFill>
        <p:spPr>
          <a:xfrm>
            <a:off x="2516183" y="4234294"/>
            <a:ext cx="381291" cy="373957"/>
          </a:xfrm>
          <a:prstGeom prst="rect">
            <a:avLst/>
          </a:prstGeom>
        </p:spPr>
      </p:pic>
    </p:spTree>
    <p:extLst>
      <p:ext uri="{BB962C8B-B14F-4D97-AF65-F5344CB8AC3E}">
        <p14:creationId xmlns:p14="http://schemas.microsoft.com/office/powerpoint/2010/main" val="103837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Rectangle 194">
            <a:extLst>
              <a:ext uri="{FF2B5EF4-FFF2-40B4-BE49-F238E27FC236}">
                <a16:creationId xmlns:a16="http://schemas.microsoft.com/office/drawing/2014/main" id="{0402A0AE-4DBE-8747-8E7F-9AC7F17779F8}"/>
              </a:ext>
            </a:extLst>
          </p:cNvPr>
          <p:cNvSpPr/>
          <p:nvPr/>
        </p:nvSpPr>
        <p:spPr>
          <a:xfrm>
            <a:off x="9738686" y="1486824"/>
            <a:ext cx="1459667" cy="307716"/>
          </a:xfrm>
          <a:prstGeom prst="rect">
            <a:avLst/>
          </a:prstGeom>
          <a:solidFill>
            <a:schemeClr val="accent4"/>
          </a:solidFill>
          <a:ln w="9525" cap="flat" cmpd="sng" algn="ctr">
            <a:noFill/>
            <a:prstDash val="solid"/>
          </a:ln>
          <a:effectLst/>
        </p:spPr>
        <p:txBody>
          <a:bodyPr rtlCol="0" anchor="ctr"/>
          <a:lstStyle/>
          <a:p>
            <a:pPr algn="ctr" defTabSz="1097280">
              <a:defRPr/>
            </a:pPr>
            <a:endParaRPr lang="en-US" sz="2160" kern="0">
              <a:ea typeface=""/>
            </a:endParaRPr>
          </a:p>
        </p:txBody>
      </p:sp>
      <p:sp>
        <p:nvSpPr>
          <p:cNvPr id="196" name="Rectangle 195">
            <a:extLst>
              <a:ext uri="{FF2B5EF4-FFF2-40B4-BE49-F238E27FC236}">
                <a16:creationId xmlns:a16="http://schemas.microsoft.com/office/drawing/2014/main" id="{5E875E48-FFBB-1A4C-9521-72AD501C2580}"/>
              </a:ext>
            </a:extLst>
          </p:cNvPr>
          <p:cNvSpPr/>
          <p:nvPr/>
        </p:nvSpPr>
        <p:spPr>
          <a:xfrm>
            <a:off x="9738686" y="1804911"/>
            <a:ext cx="1459667" cy="686948"/>
          </a:xfrm>
          <a:prstGeom prst="rect">
            <a:avLst/>
          </a:prstGeom>
          <a:solidFill>
            <a:schemeClr val="accent4">
              <a:lumMod val="60000"/>
              <a:lumOff val="40000"/>
            </a:schemeClr>
          </a:solidFill>
          <a:ln w="9525" cap="flat" cmpd="sng" algn="ctr">
            <a:noFill/>
            <a:prstDash val="solid"/>
          </a:ln>
          <a:effectLst/>
        </p:spPr>
        <p:txBody>
          <a:bodyPr rtlCol="0" anchor="ctr"/>
          <a:lstStyle/>
          <a:p>
            <a:pPr algn="ctr" defTabSz="1097280">
              <a:defRPr/>
            </a:pPr>
            <a:endParaRPr lang="en-US" sz="2160" kern="0">
              <a:ea typeface=""/>
            </a:endParaRPr>
          </a:p>
        </p:txBody>
      </p:sp>
      <p:sp>
        <p:nvSpPr>
          <p:cNvPr id="197" name="TextBox 196">
            <a:extLst>
              <a:ext uri="{FF2B5EF4-FFF2-40B4-BE49-F238E27FC236}">
                <a16:creationId xmlns:a16="http://schemas.microsoft.com/office/drawing/2014/main" id="{A1E79EB6-FC06-1448-B75B-5777D68FEA7C}"/>
              </a:ext>
            </a:extLst>
          </p:cNvPr>
          <p:cNvSpPr txBox="1"/>
          <p:nvPr/>
        </p:nvSpPr>
        <p:spPr>
          <a:xfrm>
            <a:off x="9969346" y="1576049"/>
            <a:ext cx="928139" cy="129266"/>
          </a:xfrm>
          <a:prstGeom prst="rect">
            <a:avLst/>
          </a:prstGeom>
          <a:noFill/>
        </p:spPr>
        <p:txBody>
          <a:bodyPr wrap="none" lIns="0" tIns="0" rIns="0" bIns="0" rtlCol="0">
            <a:spAutoFit/>
          </a:bodyPr>
          <a:lstStyle/>
          <a:p>
            <a:pPr defTabSz="1097280">
              <a:defRPr/>
            </a:pPr>
            <a:r>
              <a:rPr lang="en-US" sz="840" b="1" kern="0">
                <a:ea typeface="Flexo Heavy" charset="0"/>
              </a:rPr>
              <a:t>PACKET CAPTURE</a:t>
            </a:r>
          </a:p>
        </p:txBody>
      </p:sp>
      <p:sp>
        <p:nvSpPr>
          <p:cNvPr id="198" name="Freeform 197">
            <a:extLst>
              <a:ext uri="{FF2B5EF4-FFF2-40B4-BE49-F238E27FC236}">
                <a16:creationId xmlns:a16="http://schemas.microsoft.com/office/drawing/2014/main" id="{D805ECBB-CBCA-B341-B24D-B8CBCDD2F6E3}"/>
              </a:ext>
            </a:extLst>
          </p:cNvPr>
          <p:cNvSpPr>
            <a:spLocks noEditPoints="1"/>
          </p:cNvSpPr>
          <p:nvPr/>
        </p:nvSpPr>
        <p:spPr bwMode="auto">
          <a:xfrm>
            <a:off x="9836310" y="1598697"/>
            <a:ext cx="75293" cy="83972"/>
          </a:xfrm>
          <a:custGeom>
            <a:avLst/>
            <a:gdLst>
              <a:gd name="T0" fmla="*/ 338 w 677"/>
              <a:gd name="T1" fmla="*/ 677 h 677"/>
              <a:gd name="T2" fmla="*/ 0 w 677"/>
              <a:gd name="T3" fmla="*/ 338 h 677"/>
              <a:gd name="T4" fmla="*/ 338 w 677"/>
              <a:gd name="T5" fmla="*/ 0 h 677"/>
              <a:gd name="T6" fmla="*/ 677 w 677"/>
              <a:gd name="T7" fmla="*/ 338 h 677"/>
              <a:gd name="T8" fmla="*/ 338 w 677"/>
              <a:gd name="T9" fmla="*/ 677 h 677"/>
              <a:gd name="T10" fmla="*/ 535 w 677"/>
              <a:gd name="T11" fmla="*/ 310 h 677"/>
              <a:gd name="T12" fmla="*/ 507 w 677"/>
              <a:gd name="T13" fmla="*/ 282 h 677"/>
              <a:gd name="T14" fmla="*/ 169 w 677"/>
              <a:gd name="T15" fmla="*/ 282 h 677"/>
              <a:gd name="T16" fmla="*/ 141 w 677"/>
              <a:gd name="T17" fmla="*/ 310 h 677"/>
              <a:gd name="T18" fmla="*/ 141 w 677"/>
              <a:gd name="T19" fmla="*/ 366 h 677"/>
              <a:gd name="T20" fmla="*/ 169 w 677"/>
              <a:gd name="T21" fmla="*/ 394 h 677"/>
              <a:gd name="T22" fmla="*/ 507 w 677"/>
              <a:gd name="T23" fmla="*/ 394 h 677"/>
              <a:gd name="T24" fmla="*/ 535 w 677"/>
              <a:gd name="T25" fmla="*/ 366 h 677"/>
              <a:gd name="T26" fmla="*/ 535 w 677"/>
              <a:gd name="T27" fmla="*/ 310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7" h="677">
                <a:moveTo>
                  <a:pt x="338" y="677"/>
                </a:moveTo>
                <a:cubicBezTo>
                  <a:pt x="151" y="677"/>
                  <a:pt x="0" y="525"/>
                  <a:pt x="0" y="338"/>
                </a:cubicBezTo>
                <a:cubicBezTo>
                  <a:pt x="0" y="151"/>
                  <a:pt x="151" y="0"/>
                  <a:pt x="338" y="0"/>
                </a:cubicBezTo>
                <a:cubicBezTo>
                  <a:pt x="525" y="0"/>
                  <a:pt x="677" y="151"/>
                  <a:pt x="677" y="338"/>
                </a:cubicBezTo>
                <a:cubicBezTo>
                  <a:pt x="677" y="525"/>
                  <a:pt x="525" y="677"/>
                  <a:pt x="338" y="677"/>
                </a:cubicBezTo>
                <a:close/>
                <a:moveTo>
                  <a:pt x="535" y="310"/>
                </a:moveTo>
                <a:cubicBezTo>
                  <a:pt x="535" y="294"/>
                  <a:pt x="523" y="282"/>
                  <a:pt x="507" y="282"/>
                </a:cubicBezTo>
                <a:cubicBezTo>
                  <a:pt x="169" y="282"/>
                  <a:pt x="169" y="282"/>
                  <a:pt x="169" y="282"/>
                </a:cubicBezTo>
                <a:cubicBezTo>
                  <a:pt x="153" y="282"/>
                  <a:pt x="141" y="294"/>
                  <a:pt x="141" y="310"/>
                </a:cubicBezTo>
                <a:cubicBezTo>
                  <a:pt x="141" y="366"/>
                  <a:pt x="141" y="366"/>
                  <a:pt x="141" y="366"/>
                </a:cubicBezTo>
                <a:cubicBezTo>
                  <a:pt x="141" y="382"/>
                  <a:pt x="153" y="394"/>
                  <a:pt x="169" y="394"/>
                </a:cubicBezTo>
                <a:cubicBezTo>
                  <a:pt x="507" y="394"/>
                  <a:pt x="507" y="394"/>
                  <a:pt x="507" y="394"/>
                </a:cubicBezTo>
                <a:cubicBezTo>
                  <a:pt x="523" y="394"/>
                  <a:pt x="535" y="382"/>
                  <a:pt x="535" y="366"/>
                </a:cubicBezTo>
                <a:lnTo>
                  <a:pt x="535" y="310"/>
                </a:lnTo>
                <a:close/>
              </a:path>
            </a:pathLst>
          </a:custGeom>
          <a:solidFill>
            <a:srgbClr val="FFFFFF"/>
          </a:solidFill>
          <a:ln>
            <a:noFill/>
          </a:ln>
        </p:spPr>
        <p:txBody>
          <a:bodyPr vert="horz" wrap="square" lIns="109728" tIns="54864" rIns="109728" bIns="54864" numCol="1" anchor="t" anchorCtr="0" compatLnSpc="1">
            <a:prstTxWarp prst="textNoShape">
              <a:avLst/>
            </a:prstTxWarp>
          </a:bodyPr>
          <a:lstStyle/>
          <a:p>
            <a:pPr defTabSz="1097280">
              <a:defRPr/>
            </a:pPr>
            <a:endParaRPr lang="en-US" sz="2160" kern="0"/>
          </a:p>
        </p:txBody>
      </p:sp>
      <p:sp>
        <p:nvSpPr>
          <p:cNvPr id="199" name="TextBox 198">
            <a:extLst>
              <a:ext uri="{FF2B5EF4-FFF2-40B4-BE49-F238E27FC236}">
                <a16:creationId xmlns:a16="http://schemas.microsoft.com/office/drawing/2014/main" id="{431E5DAE-0706-2941-8B3C-B105391459C7}"/>
              </a:ext>
            </a:extLst>
          </p:cNvPr>
          <p:cNvSpPr txBox="1"/>
          <p:nvPr/>
        </p:nvSpPr>
        <p:spPr>
          <a:xfrm>
            <a:off x="9841388" y="1848172"/>
            <a:ext cx="480901" cy="129266"/>
          </a:xfrm>
          <a:prstGeom prst="rect">
            <a:avLst/>
          </a:prstGeom>
          <a:noFill/>
        </p:spPr>
        <p:txBody>
          <a:bodyPr wrap="none" lIns="0" tIns="0" rIns="0" bIns="0" rtlCol="0">
            <a:spAutoFit/>
          </a:bodyPr>
          <a:lstStyle/>
          <a:p>
            <a:pPr defTabSz="1097280">
              <a:defRPr/>
            </a:pPr>
            <a:r>
              <a:rPr lang="en-US" sz="840" i="1" kern="0">
                <a:ea typeface="Flexo Medium" charset="0"/>
              </a:rPr>
              <a:t>LIVE FEED</a:t>
            </a:r>
          </a:p>
        </p:txBody>
      </p:sp>
      <p:sp>
        <p:nvSpPr>
          <p:cNvPr id="200" name="TextBox 199">
            <a:extLst>
              <a:ext uri="{FF2B5EF4-FFF2-40B4-BE49-F238E27FC236}">
                <a16:creationId xmlns:a16="http://schemas.microsoft.com/office/drawing/2014/main" id="{7C9BC160-821F-434D-8214-5ABBC014FBC1}"/>
              </a:ext>
            </a:extLst>
          </p:cNvPr>
          <p:cNvSpPr txBox="1"/>
          <p:nvPr/>
        </p:nvSpPr>
        <p:spPr>
          <a:xfrm>
            <a:off x="9841389" y="2078967"/>
            <a:ext cx="532197" cy="129266"/>
          </a:xfrm>
          <a:prstGeom prst="rect">
            <a:avLst/>
          </a:prstGeom>
          <a:noFill/>
        </p:spPr>
        <p:txBody>
          <a:bodyPr wrap="none" lIns="0" tIns="0" rIns="0" bIns="0" rtlCol="0">
            <a:spAutoFit/>
          </a:bodyPr>
          <a:lstStyle/>
          <a:p>
            <a:pPr defTabSz="1097280">
              <a:defRPr/>
            </a:pPr>
            <a:r>
              <a:rPr lang="en-US" sz="840" i="1" kern="0">
                <a:ea typeface="Flexo Medium" charset="0"/>
              </a:rPr>
              <a:t>PCAP FILES</a:t>
            </a:r>
          </a:p>
        </p:txBody>
      </p:sp>
      <p:cxnSp>
        <p:nvCxnSpPr>
          <p:cNvPr id="201" name="Straight Connector 200">
            <a:extLst>
              <a:ext uri="{FF2B5EF4-FFF2-40B4-BE49-F238E27FC236}">
                <a16:creationId xmlns:a16="http://schemas.microsoft.com/office/drawing/2014/main" id="{483FB13D-455A-AD4A-91D7-4D48A3CA3494}"/>
              </a:ext>
            </a:extLst>
          </p:cNvPr>
          <p:cNvCxnSpPr/>
          <p:nvPr/>
        </p:nvCxnSpPr>
        <p:spPr>
          <a:xfrm>
            <a:off x="9738686" y="2028364"/>
            <a:ext cx="1459667" cy="0"/>
          </a:xfrm>
          <a:prstGeom prst="line">
            <a:avLst/>
          </a:prstGeom>
          <a:noFill/>
          <a:ln w="6350" cap="flat" cmpd="sng" algn="ctr">
            <a:solidFill>
              <a:srgbClr val="FFFFFF"/>
            </a:solidFill>
            <a:prstDash val="lgDash"/>
            <a:tailEnd type="none"/>
          </a:ln>
          <a:effectLst/>
        </p:spPr>
      </p:cxnSp>
      <p:cxnSp>
        <p:nvCxnSpPr>
          <p:cNvPr id="202" name="Straight Connector 201">
            <a:extLst>
              <a:ext uri="{FF2B5EF4-FFF2-40B4-BE49-F238E27FC236}">
                <a16:creationId xmlns:a16="http://schemas.microsoft.com/office/drawing/2014/main" id="{156AC222-47C9-5B4C-9DF4-EAB6607C3E13}"/>
              </a:ext>
            </a:extLst>
          </p:cNvPr>
          <p:cNvCxnSpPr/>
          <p:nvPr/>
        </p:nvCxnSpPr>
        <p:spPr>
          <a:xfrm>
            <a:off x="9738413" y="1486824"/>
            <a:ext cx="1459667" cy="0"/>
          </a:xfrm>
          <a:prstGeom prst="line">
            <a:avLst/>
          </a:prstGeom>
          <a:noFill/>
          <a:ln w="6350" cap="flat" cmpd="sng" algn="ctr">
            <a:solidFill>
              <a:srgbClr val="FFFFFF"/>
            </a:solidFill>
            <a:prstDash val="solid"/>
            <a:tailEnd type="none"/>
          </a:ln>
          <a:effectLst/>
        </p:spPr>
      </p:cxnSp>
      <p:sp>
        <p:nvSpPr>
          <p:cNvPr id="203" name="TextBox 202">
            <a:extLst>
              <a:ext uri="{FF2B5EF4-FFF2-40B4-BE49-F238E27FC236}">
                <a16:creationId xmlns:a16="http://schemas.microsoft.com/office/drawing/2014/main" id="{91A824C9-45CC-144F-8519-596418E1451B}"/>
              </a:ext>
            </a:extLst>
          </p:cNvPr>
          <p:cNvSpPr txBox="1"/>
          <p:nvPr/>
        </p:nvSpPr>
        <p:spPr>
          <a:xfrm>
            <a:off x="9841387" y="2310615"/>
            <a:ext cx="1316054" cy="129266"/>
          </a:xfrm>
          <a:prstGeom prst="rect">
            <a:avLst/>
          </a:prstGeom>
          <a:noFill/>
        </p:spPr>
        <p:txBody>
          <a:bodyPr wrap="square" lIns="0" tIns="0" rIns="0" bIns="0" rtlCol="0">
            <a:spAutoFit/>
          </a:bodyPr>
          <a:lstStyle/>
          <a:p>
            <a:pPr defTabSz="1097280">
              <a:defRPr/>
            </a:pPr>
            <a:r>
              <a:rPr lang="en-US" sz="840" i="1" kern="0">
                <a:ea typeface="Flexo Medium" charset="0"/>
              </a:rPr>
              <a:t>WIRESHARK COMPATIBLE</a:t>
            </a:r>
          </a:p>
        </p:txBody>
      </p:sp>
      <p:cxnSp>
        <p:nvCxnSpPr>
          <p:cNvPr id="204" name="Straight Connector 203">
            <a:extLst>
              <a:ext uri="{FF2B5EF4-FFF2-40B4-BE49-F238E27FC236}">
                <a16:creationId xmlns:a16="http://schemas.microsoft.com/office/drawing/2014/main" id="{9E22AE15-221A-824D-B760-7806485B453A}"/>
              </a:ext>
            </a:extLst>
          </p:cNvPr>
          <p:cNvCxnSpPr/>
          <p:nvPr/>
        </p:nvCxnSpPr>
        <p:spPr>
          <a:xfrm>
            <a:off x="9738686" y="2254943"/>
            <a:ext cx="1459667" cy="0"/>
          </a:xfrm>
          <a:prstGeom prst="line">
            <a:avLst/>
          </a:prstGeom>
          <a:noFill/>
          <a:ln w="6350" cap="flat" cmpd="sng" algn="ctr">
            <a:solidFill>
              <a:srgbClr val="FFFFFF"/>
            </a:solidFill>
            <a:prstDash val="lgDash"/>
            <a:tailEnd type="none"/>
          </a:ln>
          <a:effectLst/>
        </p:spPr>
      </p:cxnSp>
      <p:grpSp>
        <p:nvGrpSpPr>
          <p:cNvPr id="42" name="Group 41">
            <a:extLst>
              <a:ext uri="{FF2B5EF4-FFF2-40B4-BE49-F238E27FC236}">
                <a16:creationId xmlns:a16="http://schemas.microsoft.com/office/drawing/2014/main" id="{54008C07-C5DD-D541-97DB-9EDDD29748B2}"/>
              </a:ext>
            </a:extLst>
          </p:cNvPr>
          <p:cNvGrpSpPr/>
          <p:nvPr/>
        </p:nvGrpSpPr>
        <p:grpSpPr>
          <a:xfrm>
            <a:off x="5768560" y="1101003"/>
            <a:ext cx="1533995" cy="2816786"/>
            <a:chOff x="2362214" y="1093788"/>
            <a:chExt cx="1358604" cy="2347322"/>
          </a:xfrm>
        </p:grpSpPr>
        <p:sp>
          <p:nvSpPr>
            <p:cNvPr id="43" name="Rectangle 42">
              <a:extLst>
                <a:ext uri="{FF2B5EF4-FFF2-40B4-BE49-F238E27FC236}">
                  <a16:creationId xmlns:a16="http://schemas.microsoft.com/office/drawing/2014/main" id="{360D4046-E1C0-EA48-B144-2733EBAB3608}"/>
                </a:ext>
              </a:extLst>
            </p:cNvPr>
            <p:cNvSpPr/>
            <p:nvPr/>
          </p:nvSpPr>
          <p:spPr>
            <a:xfrm>
              <a:off x="2362214" y="1433249"/>
              <a:ext cx="1358604" cy="260202"/>
            </a:xfrm>
            <a:prstGeom prst="rect">
              <a:avLst/>
            </a:prstGeom>
            <a:solidFill>
              <a:schemeClr val="bg2"/>
            </a:solidFill>
            <a:ln w="9525" cap="flat" cmpd="sng" algn="ctr">
              <a:noFill/>
              <a:prstDash val="solid"/>
            </a:ln>
            <a:effectLst/>
          </p:spPr>
          <p:txBody>
            <a:bodyPr rtlCol="0" anchor="ctr"/>
            <a:lstStyle/>
            <a:p>
              <a:pPr algn="ctr" defTabSz="1097280">
                <a:defRPr/>
              </a:pPr>
              <a:endParaRPr lang="en-US" sz="2160" kern="0">
                <a:ea typeface=""/>
              </a:endParaRPr>
            </a:p>
          </p:txBody>
        </p:sp>
        <p:sp>
          <p:nvSpPr>
            <p:cNvPr id="44" name="Rectangle 43">
              <a:extLst>
                <a:ext uri="{FF2B5EF4-FFF2-40B4-BE49-F238E27FC236}">
                  <a16:creationId xmlns:a16="http://schemas.microsoft.com/office/drawing/2014/main" id="{9FAE3DAE-0A21-C045-A7FC-192DF855CA21}"/>
                </a:ext>
              </a:extLst>
            </p:cNvPr>
            <p:cNvSpPr/>
            <p:nvPr/>
          </p:nvSpPr>
          <p:spPr>
            <a:xfrm>
              <a:off x="2362214" y="1690462"/>
              <a:ext cx="1358604" cy="742269"/>
            </a:xfrm>
            <a:prstGeom prst="rect">
              <a:avLst/>
            </a:prstGeom>
            <a:solidFill>
              <a:schemeClr val="bg2">
                <a:lumMod val="60000"/>
                <a:lumOff val="40000"/>
              </a:schemeClr>
            </a:solidFill>
            <a:ln w="9525" cap="flat" cmpd="sng" algn="ctr">
              <a:noFill/>
              <a:prstDash val="solid"/>
            </a:ln>
            <a:effectLst/>
          </p:spPr>
          <p:txBody>
            <a:bodyPr rtlCol="0" anchor="ctr"/>
            <a:lstStyle/>
            <a:p>
              <a:pPr algn="ctr" defTabSz="1097280">
                <a:defRPr/>
              </a:pPr>
              <a:endParaRPr lang="en-US" sz="2160" kern="0">
                <a:ea typeface=""/>
              </a:endParaRPr>
            </a:p>
          </p:txBody>
        </p:sp>
        <p:sp>
          <p:nvSpPr>
            <p:cNvPr id="45" name="Rectangle 44">
              <a:extLst>
                <a:ext uri="{FF2B5EF4-FFF2-40B4-BE49-F238E27FC236}">
                  <a16:creationId xmlns:a16="http://schemas.microsoft.com/office/drawing/2014/main" id="{1961605D-D43C-4A45-85AB-84CECD6E9E8D}"/>
                </a:ext>
              </a:extLst>
            </p:cNvPr>
            <p:cNvSpPr/>
            <p:nvPr/>
          </p:nvSpPr>
          <p:spPr>
            <a:xfrm>
              <a:off x="2362214" y="2435483"/>
              <a:ext cx="1358604" cy="256430"/>
            </a:xfrm>
            <a:prstGeom prst="rect">
              <a:avLst/>
            </a:prstGeom>
            <a:solidFill>
              <a:schemeClr val="bg2"/>
            </a:solidFill>
            <a:ln w="9525" cap="flat" cmpd="sng" algn="ctr">
              <a:noFill/>
              <a:prstDash val="solid"/>
            </a:ln>
            <a:effectLst/>
          </p:spPr>
          <p:txBody>
            <a:bodyPr rtlCol="0" anchor="ctr"/>
            <a:lstStyle/>
            <a:p>
              <a:pPr algn="ctr" defTabSz="1097280">
                <a:defRPr/>
              </a:pPr>
              <a:endParaRPr lang="en-US" sz="2160" kern="0">
                <a:ea typeface=""/>
              </a:endParaRPr>
            </a:p>
          </p:txBody>
        </p:sp>
        <p:sp>
          <p:nvSpPr>
            <p:cNvPr id="46" name="Rectangle 45">
              <a:extLst>
                <a:ext uri="{FF2B5EF4-FFF2-40B4-BE49-F238E27FC236}">
                  <a16:creationId xmlns:a16="http://schemas.microsoft.com/office/drawing/2014/main" id="{EC43FDCD-493B-7E4C-B7E1-78F3D96D6C15}"/>
                </a:ext>
              </a:extLst>
            </p:cNvPr>
            <p:cNvSpPr/>
            <p:nvPr/>
          </p:nvSpPr>
          <p:spPr>
            <a:xfrm>
              <a:off x="2362214" y="2691912"/>
              <a:ext cx="1358604" cy="749198"/>
            </a:xfrm>
            <a:prstGeom prst="rect">
              <a:avLst/>
            </a:prstGeom>
            <a:solidFill>
              <a:schemeClr val="bg2">
                <a:lumMod val="60000"/>
                <a:lumOff val="40000"/>
              </a:schemeClr>
            </a:solidFill>
            <a:ln w="9525" cap="flat" cmpd="sng" algn="ctr">
              <a:noFill/>
              <a:prstDash val="solid"/>
            </a:ln>
            <a:effectLst/>
          </p:spPr>
          <p:txBody>
            <a:bodyPr rtlCol="0" anchor="ctr"/>
            <a:lstStyle/>
            <a:p>
              <a:pPr algn="ctr" defTabSz="1097280">
                <a:defRPr/>
              </a:pPr>
              <a:endParaRPr lang="en-US" sz="2160" kern="0">
                <a:ea typeface=""/>
              </a:endParaRPr>
            </a:p>
          </p:txBody>
        </p:sp>
        <p:sp>
          <p:nvSpPr>
            <p:cNvPr id="47" name="TextBox 46">
              <a:extLst>
                <a:ext uri="{FF2B5EF4-FFF2-40B4-BE49-F238E27FC236}">
                  <a16:creationId xmlns:a16="http://schemas.microsoft.com/office/drawing/2014/main" id="{3C0F0C8A-FD09-FA4C-BC6C-F3D1E7E5901F}"/>
                </a:ext>
              </a:extLst>
            </p:cNvPr>
            <p:cNvSpPr txBox="1"/>
            <p:nvPr/>
          </p:nvSpPr>
          <p:spPr>
            <a:xfrm>
              <a:off x="2619455" y="1511375"/>
              <a:ext cx="211539" cy="107722"/>
            </a:xfrm>
            <a:prstGeom prst="rect">
              <a:avLst/>
            </a:prstGeom>
            <a:noFill/>
          </p:spPr>
          <p:txBody>
            <a:bodyPr wrap="none" lIns="0" tIns="0" rIns="0" bIns="0" rtlCol="0">
              <a:spAutoFit/>
            </a:bodyPr>
            <a:lstStyle/>
            <a:p>
              <a:pPr defTabSz="1097280">
                <a:defRPr/>
              </a:pPr>
              <a:r>
                <a:rPr lang="en-US" sz="840" b="1" kern="0">
                  <a:ea typeface="Flexo Heavy" charset="0"/>
                </a:rPr>
                <a:t>IPTV</a:t>
              </a:r>
            </a:p>
          </p:txBody>
        </p:sp>
        <p:sp>
          <p:nvSpPr>
            <p:cNvPr id="48" name="Freeform 47">
              <a:extLst>
                <a:ext uri="{FF2B5EF4-FFF2-40B4-BE49-F238E27FC236}">
                  <a16:creationId xmlns:a16="http://schemas.microsoft.com/office/drawing/2014/main" id="{3BCA9FF4-C46A-6F44-8909-CC9D69111E88}"/>
                </a:ext>
              </a:extLst>
            </p:cNvPr>
            <p:cNvSpPr>
              <a:spLocks noEditPoints="1"/>
            </p:cNvSpPr>
            <p:nvPr/>
          </p:nvSpPr>
          <p:spPr bwMode="auto">
            <a:xfrm>
              <a:off x="2495631" y="1530248"/>
              <a:ext cx="70080" cy="69977"/>
            </a:xfrm>
            <a:custGeom>
              <a:avLst/>
              <a:gdLst>
                <a:gd name="T0" fmla="*/ 338 w 677"/>
                <a:gd name="T1" fmla="*/ 677 h 677"/>
                <a:gd name="T2" fmla="*/ 0 w 677"/>
                <a:gd name="T3" fmla="*/ 338 h 677"/>
                <a:gd name="T4" fmla="*/ 338 w 677"/>
                <a:gd name="T5" fmla="*/ 0 h 677"/>
                <a:gd name="T6" fmla="*/ 677 w 677"/>
                <a:gd name="T7" fmla="*/ 338 h 677"/>
                <a:gd name="T8" fmla="*/ 338 w 677"/>
                <a:gd name="T9" fmla="*/ 677 h 677"/>
                <a:gd name="T10" fmla="*/ 535 w 677"/>
                <a:gd name="T11" fmla="*/ 310 h 677"/>
                <a:gd name="T12" fmla="*/ 507 w 677"/>
                <a:gd name="T13" fmla="*/ 282 h 677"/>
                <a:gd name="T14" fmla="*/ 169 w 677"/>
                <a:gd name="T15" fmla="*/ 282 h 677"/>
                <a:gd name="T16" fmla="*/ 141 w 677"/>
                <a:gd name="T17" fmla="*/ 310 h 677"/>
                <a:gd name="T18" fmla="*/ 141 w 677"/>
                <a:gd name="T19" fmla="*/ 366 h 677"/>
                <a:gd name="T20" fmla="*/ 169 w 677"/>
                <a:gd name="T21" fmla="*/ 394 h 677"/>
                <a:gd name="T22" fmla="*/ 507 w 677"/>
                <a:gd name="T23" fmla="*/ 394 h 677"/>
                <a:gd name="T24" fmla="*/ 535 w 677"/>
                <a:gd name="T25" fmla="*/ 366 h 677"/>
                <a:gd name="T26" fmla="*/ 535 w 677"/>
                <a:gd name="T27" fmla="*/ 310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7" h="677">
                  <a:moveTo>
                    <a:pt x="338" y="677"/>
                  </a:moveTo>
                  <a:cubicBezTo>
                    <a:pt x="151" y="677"/>
                    <a:pt x="0" y="525"/>
                    <a:pt x="0" y="338"/>
                  </a:cubicBezTo>
                  <a:cubicBezTo>
                    <a:pt x="0" y="151"/>
                    <a:pt x="151" y="0"/>
                    <a:pt x="338" y="0"/>
                  </a:cubicBezTo>
                  <a:cubicBezTo>
                    <a:pt x="525" y="0"/>
                    <a:pt x="677" y="151"/>
                    <a:pt x="677" y="338"/>
                  </a:cubicBezTo>
                  <a:cubicBezTo>
                    <a:pt x="677" y="525"/>
                    <a:pt x="525" y="677"/>
                    <a:pt x="338" y="677"/>
                  </a:cubicBezTo>
                  <a:close/>
                  <a:moveTo>
                    <a:pt x="535" y="310"/>
                  </a:moveTo>
                  <a:cubicBezTo>
                    <a:pt x="535" y="294"/>
                    <a:pt x="523" y="282"/>
                    <a:pt x="507" y="282"/>
                  </a:cubicBezTo>
                  <a:cubicBezTo>
                    <a:pt x="169" y="282"/>
                    <a:pt x="169" y="282"/>
                    <a:pt x="169" y="282"/>
                  </a:cubicBezTo>
                  <a:cubicBezTo>
                    <a:pt x="153" y="282"/>
                    <a:pt x="141" y="294"/>
                    <a:pt x="141" y="310"/>
                  </a:cubicBezTo>
                  <a:cubicBezTo>
                    <a:pt x="141" y="366"/>
                    <a:pt x="141" y="366"/>
                    <a:pt x="141" y="366"/>
                  </a:cubicBezTo>
                  <a:cubicBezTo>
                    <a:pt x="141" y="382"/>
                    <a:pt x="153" y="394"/>
                    <a:pt x="169" y="394"/>
                  </a:cubicBezTo>
                  <a:cubicBezTo>
                    <a:pt x="507" y="394"/>
                    <a:pt x="507" y="394"/>
                    <a:pt x="507" y="394"/>
                  </a:cubicBezTo>
                  <a:cubicBezTo>
                    <a:pt x="523" y="394"/>
                    <a:pt x="535" y="382"/>
                    <a:pt x="535" y="366"/>
                  </a:cubicBezTo>
                  <a:lnTo>
                    <a:pt x="535" y="310"/>
                  </a:lnTo>
                  <a:close/>
                </a:path>
              </a:pathLst>
            </a:custGeom>
            <a:solidFill>
              <a:srgbClr val="FFFFFF"/>
            </a:solidFill>
            <a:ln>
              <a:noFill/>
            </a:ln>
          </p:spPr>
          <p:txBody>
            <a:bodyPr vert="horz" wrap="square" lIns="109728" tIns="54864" rIns="109728" bIns="54864" numCol="1" anchor="t" anchorCtr="0" compatLnSpc="1">
              <a:prstTxWarp prst="textNoShape">
                <a:avLst/>
              </a:prstTxWarp>
            </a:bodyPr>
            <a:lstStyle/>
            <a:p>
              <a:pPr defTabSz="1097280">
                <a:defRPr/>
              </a:pPr>
              <a:endParaRPr lang="en-US" sz="2160" kern="0"/>
            </a:p>
          </p:txBody>
        </p:sp>
        <p:sp>
          <p:nvSpPr>
            <p:cNvPr id="49" name="TextBox 48">
              <a:extLst>
                <a:ext uri="{FF2B5EF4-FFF2-40B4-BE49-F238E27FC236}">
                  <a16:creationId xmlns:a16="http://schemas.microsoft.com/office/drawing/2014/main" id="{E9EB5B01-6468-6D4F-BBF5-34E80760A0B5}"/>
                </a:ext>
              </a:extLst>
            </p:cNvPr>
            <p:cNvSpPr txBox="1"/>
            <p:nvPr/>
          </p:nvSpPr>
          <p:spPr>
            <a:xfrm>
              <a:off x="2495631" y="1725444"/>
              <a:ext cx="685726" cy="107722"/>
            </a:xfrm>
            <a:prstGeom prst="rect">
              <a:avLst/>
            </a:prstGeom>
            <a:noFill/>
          </p:spPr>
          <p:txBody>
            <a:bodyPr wrap="none" lIns="0" tIns="0" rIns="0" bIns="0" rtlCol="0">
              <a:spAutoFit/>
            </a:bodyPr>
            <a:lstStyle/>
            <a:p>
              <a:pPr defTabSz="1097280">
                <a:defRPr/>
              </a:pPr>
              <a:r>
                <a:rPr lang="fi-FI" sz="840" i="1" kern="0">
                  <a:ea typeface="Flexo Medium" charset="0"/>
                </a:rPr>
                <a:t>ETSI TR 101 290</a:t>
              </a:r>
              <a:endParaRPr lang="en-US" sz="840" i="1" kern="0">
                <a:ea typeface="Flexo Medium" charset="0"/>
              </a:endParaRPr>
            </a:p>
          </p:txBody>
        </p:sp>
        <p:sp>
          <p:nvSpPr>
            <p:cNvPr id="50" name="TextBox 49">
              <a:extLst>
                <a:ext uri="{FF2B5EF4-FFF2-40B4-BE49-F238E27FC236}">
                  <a16:creationId xmlns:a16="http://schemas.microsoft.com/office/drawing/2014/main" id="{BBBEC667-C753-384A-B895-A2223C199EEC}"/>
                </a:ext>
              </a:extLst>
            </p:cNvPr>
            <p:cNvSpPr txBox="1"/>
            <p:nvPr/>
          </p:nvSpPr>
          <p:spPr>
            <a:xfrm>
              <a:off x="2495631" y="1914595"/>
              <a:ext cx="725478" cy="107722"/>
            </a:xfrm>
            <a:prstGeom prst="rect">
              <a:avLst/>
            </a:prstGeom>
            <a:noFill/>
          </p:spPr>
          <p:txBody>
            <a:bodyPr wrap="none" lIns="0" tIns="0" rIns="0" bIns="0" rtlCol="0">
              <a:spAutoFit/>
            </a:bodyPr>
            <a:lstStyle/>
            <a:p>
              <a:pPr defTabSz="1097280">
                <a:defRPr/>
              </a:pPr>
              <a:r>
                <a:rPr lang="en-US" sz="840" i="1" kern="0">
                  <a:ea typeface="Flexo Medium" charset="0"/>
                </a:rPr>
                <a:t>MULTI-CHANNEL</a:t>
              </a:r>
            </a:p>
          </p:txBody>
        </p:sp>
        <p:cxnSp>
          <p:nvCxnSpPr>
            <p:cNvPr id="51" name="Straight Connector 50">
              <a:extLst>
                <a:ext uri="{FF2B5EF4-FFF2-40B4-BE49-F238E27FC236}">
                  <a16:creationId xmlns:a16="http://schemas.microsoft.com/office/drawing/2014/main" id="{A97869FF-577D-384E-9779-BF5B5AD124CA}"/>
                </a:ext>
              </a:extLst>
            </p:cNvPr>
            <p:cNvCxnSpPr/>
            <p:nvPr/>
          </p:nvCxnSpPr>
          <p:spPr>
            <a:xfrm>
              <a:off x="2362214" y="1876669"/>
              <a:ext cx="1358604" cy="0"/>
            </a:xfrm>
            <a:prstGeom prst="line">
              <a:avLst/>
            </a:prstGeom>
            <a:noFill/>
            <a:ln w="6350" cap="flat" cmpd="sng" algn="ctr">
              <a:solidFill>
                <a:srgbClr val="FFFFFF"/>
              </a:solidFill>
              <a:prstDash val="lgDash"/>
              <a:tailEnd type="none"/>
            </a:ln>
            <a:effectLst/>
          </p:spPr>
        </p:cxnSp>
        <p:cxnSp>
          <p:nvCxnSpPr>
            <p:cNvPr id="52" name="Straight Connector 51">
              <a:extLst>
                <a:ext uri="{FF2B5EF4-FFF2-40B4-BE49-F238E27FC236}">
                  <a16:creationId xmlns:a16="http://schemas.microsoft.com/office/drawing/2014/main" id="{650ED730-93A7-E24A-9EC3-E87F01824545}"/>
                </a:ext>
              </a:extLst>
            </p:cNvPr>
            <p:cNvCxnSpPr/>
            <p:nvPr/>
          </p:nvCxnSpPr>
          <p:spPr>
            <a:xfrm>
              <a:off x="2362214" y="2063104"/>
              <a:ext cx="1358604" cy="0"/>
            </a:xfrm>
            <a:prstGeom prst="line">
              <a:avLst/>
            </a:prstGeom>
            <a:noFill/>
            <a:ln w="6350" cap="flat" cmpd="sng" algn="ctr">
              <a:solidFill>
                <a:srgbClr val="FFFFFF"/>
              </a:solidFill>
              <a:prstDash val="lgDash"/>
              <a:tailEnd type="none"/>
            </a:ln>
            <a:effectLst/>
          </p:spPr>
        </p:cxnSp>
        <p:sp>
          <p:nvSpPr>
            <p:cNvPr id="53" name="TextBox 52">
              <a:extLst>
                <a:ext uri="{FF2B5EF4-FFF2-40B4-BE49-F238E27FC236}">
                  <a16:creationId xmlns:a16="http://schemas.microsoft.com/office/drawing/2014/main" id="{E30F9FA8-6E74-804B-A631-DACF6CEDCB5F}"/>
                </a:ext>
              </a:extLst>
            </p:cNvPr>
            <p:cNvSpPr txBox="1"/>
            <p:nvPr/>
          </p:nvSpPr>
          <p:spPr>
            <a:xfrm>
              <a:off x="2495631" y="2103021"/>
              <a:ext cx="1091770" cy="107722"/>
            </a:xfrm>
            <a:prstGeom prst="rect">
              <a:avLst/>
            </a:prstGeom>
            <a:noFill/>
          </p:spPr>
          <p:txBody>
            <a:bodyPr wrap="square" lIns="0" tIns="0" rIns="0" bIns="0" rtlCol="0">
              <a:spAutoFit/>
            </a:bodyPr>
            <a:lstStyle/>
            <a:p>
              <a:pPr defTabSz="1097280">
                <a:defRPr/>
              </a:pPr>
              <a:r>
                <a:rPr lang="en-US" sz="840" i="1" kern="0">
                  <a:ea typeface="Flexo Medium" charset="0"/>
                </a:rPr>
                <a:t>IGMP JOIN/LEAVE</a:t>
              </a:r>
            </a:p>
          </p:txBody>
        </p:sp>
        <p:sp>
          <p:nvSpPr>
            <p:cNvPr id="54" name="TextBox 53">
              <a:extLst>
                <a:ext uri="{FF2B5EF4-FFF2-40B4-BE49-F238E27FC236}">
                  <a16:creationId xmlns:a16="http://schemas.microsoft.com/office/drawing/2014/main" id="{C95E5A3E-523D-9F44-91DE-72C7BA0D8780}"/>
                </a:ext>
              </a:extLst>
            </p:cNvPr>
            <p:cNvSpPr txBox="1"/>
            <p:nvPr/>
          </p:nvSpPr>
          <p:spPr>
            <a:xfrm>
              <a:off x="2619455" y="2509837"/>
              <a:ext cx="1059112" cy="107722"/>
            </a:xfrm>
            <a:prstGeom prst="rect">
              <a:avLst/>
            </a:prstGeom>
            <a:noFill/>
          </p:spPr>
          <p:txBody>
            <a:bodyPr wrap="none" lIns="0" tIns="0" rIns="0" bIns="0" rtlCol="0">
              <a:spAutoFit/>
            </a:bodyPr>
            <a:lstStyle/>
            <a:p>
              <a:pPr defTabSz="1097280">
                <a:defRPr/>
              </a:pPr>
              <a:r>
                <a:rPr lang="en-US" sz="840" b="1" kern="0" dirty="0">
                  <a:ea typeface="Flexo Heavy" charset="0"/>
                </a:rPr>
                <a:t>HTTP/OTT STREAMING</a:t>
              </a:r>
            </a:p>
          </p:txBody>
        </p:sp>
        <p:sp>
          <p:nvSpPr>
            <p:cNvPr id="55" name="Freeform 54">
              <a:extLst>
                <a:ext uri="{FF2B5EF4-FFF2-40B4-BE49-F238E27FC236}">
                  <a16:creationId xmlns:a16="http://schemas.microsoft.com/office/drawing/2014/main" id="{CA3AE8E1-FBE8-6040-AC17-16E35ABCC324}"/>
                </a:ext>
              </a:extLst>
            </p:cNvPr>
            <p:cNvSpPr>
              <a:spLocks noEditPoints="1"/>
            </p:cNvSpPr>
            <p:nvPr/>
          </p:nvSpPr>
          <p:spPr bwMode="auto">
            <a:xfrm>
              <a:off x="2495631" y="2528710"/>
              <a:ext cx="70080" cy="69977"/>
            </a:xfrm>
            <a:custGeom>
              <a:avLst/>
              <a:gdLst>
                <a:gd name="T0" fmla="*/ 338 w 677"/>
                <a:gd name="T1" fmla="*/ 677 h 677"/>
                <a:gd name="T2" fmla="*/ 0 w 677"/>
                <a:gd name="T3" fmla="*/ 338 h 677"/>
                <a:gd name="T4" fmla="*/ 338 w 677"/>
                <a:gd name="T5" fmla="*/ 0 h 677"/>
                <a:gd name="T6" fmla="*/ 677 w 677"/>
                <a:gd name="T7" fmla="*/ 338 h 677"/>
                <a:gd name="T8" fmla="*/ 338 w 677"/>
                <a:gd name="T9" fmla="*/ 677 h 677"/>
                <a:gd name="T10" fmla="*/ 535 w 677"/>
                <a:gd name="T11" fmla="*/ 310 h 677"/>
                <a:gd name="T12" fmla="*/ 507 w 677"/>
                <a:gd name="T13" fmla="*/ 282 h 677"/>
                <a:gd name="T14" fmla="*/ 169 w 677"/>
                <a:gd name="T15" fmla="*/ 282 h 677"/>
                <a:gd name="T16" fmla="*/ 141 w 677"/>
                <a:gd name="T17" fmla="*/ 310 h 677"/>
                <a:gd name="T18" fmla="*/ 141 w 677"/>
                <a:gd name="T19" fmla="*/ 366 h 677"/>
                <a:gd name="T20" fmla="*/ 169 w 677"/>
                <a:gd name="T21" fmla="*/ 394 h 677"/>
                <a:gd name="T22" fmla="*/ 507 w 677"/>
                <a:gd name="T23" fmla="*/ 394 h 677"/>
                <a:gd name="T24" fmla="*/ 535 w 677"/>
                <a:gd name="T25" fmla="*/ 366 h 677"/>
                <a:gd name="T26" fmla="*/ 535 w 677"/>
                <a:gd name="T27" fmla="*/ 310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7" h="677">
                  <a:moveTo>
                    <a:pt x="338" y="677"/>
                  </a:moveTo>
                  <a:cubicBezTo>
                    <a:pt x="151" y="677"/>
                    <a:pt x="0" y="525"/>
                    <a:pt x="0" y="338"/>
                  </a:cubicBezTo>
                  <a:cubicBezTo>
                    <a:pt x="0" y="151"/>
                    <a:pt x="151" y="0"/>
                    <a:pt x="338" y="0"/>
                  </a:cubicBezTo>
                  <a:cubicBezTo>
                    <a:pt x="525" y="0"/>
                    <a:pt x="677" y="151"/>
                    <a:pt x="677" y="338"/>
                  </a:cubicBezTo>
                  <a:cubicBezTo>
                    <a:pt x="677" y="525"/>
                    <a:pt x="525" y="677"/>
                    <a:pt x="338" y="677"/>
                  </a:cubicBezTo>
                  <a:close/>
                  <a:moveTo>
                    <a:pt x="535" y="310"/>
                  </a:moveTo>
                  <a:cubicBezTo>
                    <a:pt x="535" y="294"/>
                    <a:pt x="523" y="282"/>
                    <a:pt x="507" y="282"/>
                  </a:cubicBezTo>
                  <a:cubicBezTo>
                    <a:pt x="169" y="282"/>
                    <a:pt x="169" y="282"/>
                    <a:pt x="169" y="282"/>
                  </a:cubicBezTo>
                  <a:cubicBezTo>
                    <a:pt x="153" y="282"/>
                    <a:pt x="141" y="294"/>
                    <a:pt x="141" y="310"/>
                  </a:cubicBezTo>
                  <a:cubicBezTo>
                    <a:pt x="141" y="366"/>
                    <a:pt x="141" y="366"/>
                    <a:pt x="141" y="366"/>
                  </a:cubicBezTo>
                  <a:cubicBezTo>
                    <a:pt x="141" y="382"/>
                    <a:pt x="153" y="394"/>
                    <a:pt x="169" y="394"/>
                  </a:cubicBezTo>
                  <a:cubicBezTo>
                    <a:pt x="507" y="394"/>
                    <a:pt x="507" y="394"/>
                    <a:pt x="507" y="394"/>
                  </a:cubicBezTo>
                  <a:cubicBezTo>
                    <a:pt x="523" y="394"/>
                    <a:pt x="535" y="382"/>
                    <a:pt x="535" y="366"/>
                  </a:cubicBezTo>
                  <a:lnTo>
                    <a:pt x="535" y="310"/>
                  </a:lnTo>
                  <a:close/>
                </a:path>
              </a:pathLst>
            </a:custGeom>
            <a:solidFill>
              <a:srgbClr val="FFFFFF"/>
            </a:solidFill>
            <a:ln>
              <a:noFill/>
            </a:ln>
          </p:spPr>
          <p:txBody>
            <a:bodyPr vert="horz" wrap="square" lIns="109728" tIns="54864" rIns="109728" bIns="54864" numCol="1" anchor="t" anchorCtr="0" compatLnSpc="1">
              <a:prstTxWarp prst="textNoShape">
                <a:avLst/>
              </a:prstTxWarp>
            </a:bodyPr>
            <a:lstStyle/>
            <a:p>
              <a:pPr defTabSz="1097280">
                <a:defRPr/>
              </a:pPr>
              <a:endParaRPr lang="en-US" sz="2160" kern="0"/>
            </a:p>
          </p:txBody>
        </p:sp>
        <p:sp>
          <p:nvSpPr>
            <p:cNvPr id="56" name="TextBox 55">
              <a:extLst>
                <a:ext uri="{FF2B5EF4-FFF2-40B4-BE49-F238E27FC236}">
                  <a16:creationId xmlns:a16="http://schemas.microsoft.com/office/drawing/2014/main" id="{C95CD5F0-5E47-2447-B7B5-A899F0773AE8}"/>
                </a:ext>
              </a:extLst>
            </p:cNvPr>
            <p:cNvSpPr txBox="1"/>
            <p:nvPr/>
          </p:nvSpPr>
          <p:spPr>
            <a:xfrm>
              <a:off x="2495631" y="2733609"/>
              <a:ext cx="448632" cy="107722"/>
            </a:xfrm>
            <a:prstGeom prst="rect">
              <a:avLst/>
            </a:prstGeom>
            <a:noFill/>
          </p:spPr>
          <p:txBody>
            <a:bodyPr wrap="none" lIns="0" tIns="0" rIns="0" bIns="0" rtlCol="0">
              <a:spAutoFit/>
            </a:bodyPr>
            <a:lstStyle/>
            <a:p>
              <a:pPr defTabSz="1097280">
                <a:defRPr/>
              </a:pPr>
              <a:r>
                <a:rPr lang="tr-TR" sz="840" i="1" kern="0" dirty="0">
                  <a:ea typeface="Flexo Medium" charset="0"/>
                </a:rPr>
                <a:t>APPLE HLS</a:t>
              </a:r>
              <a:endParaRPr lang="en-US" sz="840" i="1" kern="0" dirty="0">
                <a:ea typeface="Flexo Medium" charset="0"/>
              </a:endParaRPr>
            </a:p>
          </p:txBody>
        </p:sp>
        <p:sp>
          <p:nvSpPr>
            <p:cNvPr id="57" name="TextBox 56">
              <a:extLst>
                <a:ext uri="{FF2B5EF4-FFF2-40B4-BE49-F238E27FC236}">
                  <a16:creationId xmlns:a16="http://schemas.microsoft.com/office/drawing/2014/main" id="{CF251EF9-0886-D64C-8A32-3A7FA031A2E5}"/>
                </a:ext>
              </a:extLst>
            </p:cNvPr>
            <p:cNvSpPr txBox="1"/>
            <p:nvPr/>
          </p:nvSpPr>
          <p:spPr>
            <a:xfrm>
              <a:off x="2495631" y="2922760"/>
              <a:ext cx="691405" cy="107722"/>
            </a:xfrm>
            <a:prstGeom prst="rect">
              <a:avLst/>
            </a:prstGeom>
            <a:noFill/>
          </p:spPr>
          <p:txBody>
            <a:bodyPr wrap="none" lIns="0" tIns="0" rIns="0" bIns="0" rtlCol="0">
              <a:spAutoFit/>
            </a:bodyPr>
            <a:lstStyle/>
            <a:p>
              <a:pPr defTabSz="1097280">
                <a:defRPr/>
              </a:pPr>
              <a:r>
                <a:rPr lang="en-US" sz="840" i="1" kern="0">
                  <a:ea typeface="Flexo Medium" charset="0"/>
                </a:rPr>
                <a:t>PLAYBACK RATE</a:t>
              </a:r>
            </a:p>
          </p:txBody>
        </p:sp>
        <p:cxnSp>
          <p:nvCxnSpPr>
            <p:cNvPr id="58" name="Straight Connector 57">
              <a:extLst>
                <a:ext uri="{FF2B5EF4-FFF2-40B4-BE49-F238E27FC236}">
                  <a16:creationId xmlns:a16="http://schemas.microsoft.com/office/drawing/2014/main" id="{FC6017BF-3226-5E49-B840-94F6ED8B0C3B}"/>
                </a:ext>
              </a:extLst>
            </p:cNvPr>
            <p:cNvCxnSpPr/>
            <p:nvPr/>
          </p:nvCxnSpPr>
          <p:spPr>
            <a:xfrm>
              <a:off x="2362214" y="2884834"/>
              <a:ext cx="1358604" cy="0"/>
            </a:xfrm>
            <a:prstGeom prst="line">
              <a:avLst/>
            </a:prstGeom>
            <a:noFill/>
            <a:ln w="6350" cap="flat" cmpd="sng" algn="ctr">
              <a:solidFill>
                <a:srgbClr val="FFFFFF"/>
              </a:solidFill>
              <a:prstDash val="lgDash"/>
              <a:tailEnd type="none"/>
            </a:ln>
            <a:effectLst/>
          </p:spPr>
        </p:cxnSp>
        <p:cxnSp>
          <p:nvCxnSpPr>
            <p:cNvPr id="59" name="Straight Connector 58">
              <a:extLst>
                <a:ext uri="{FF2B5EF4-FFF2-40B4-BE49-F238E27FC236}">
                  <a16:creationId xmlns:a16="http://schemas.microsoft.com/office/drawing/2014/main" id="{FF205CFB-DA79-3643-9960-060B10F2B19E}"/>
                </a:ext>
              </a:extLst>
            </p:cNvPr>
            <p:cNvCxnSpPr/>
            <p:nvPr/>
          </p:nvCxnSpPr>
          <p:spPr>
            <a:xfrm>
              <a:off x="2362214" y="3071269"/>
              <a:ext cx="1358604" cy="0"/>
            </a:xfrm>
            <a:prstGeom prst="line">
              <a:avLst/>
            </a:prstGeom>
            <a:noFill/>
            <a:ln w="6350" cap="flat" cmpd="sng" algn="ctr">
              <a:solidFill>
                <a:srgbClr val="FFFFFF"/>
              </a:solidFill>
              <a:prstDash val="lgDash"/>
              <a:tailEnd type="none"/>
            </a:ln>
            <a:effectLst/>
          </p:spPr>
        </p:cxnSp>
        <p:sp>
          <p:nvSpPr>
            <p:cNvPr id="60" name="TextBox 59">
              <a:extLst>
                <a:ext uri="{FF2B5EF4-FFF2-40B4-BE49-F238E27FC236}">
                  <a16:creationId xmlns:a16="http://schemas.microsoft.com/office/drawing/2014/main" id="{D83327BF-70C7-5049-8898-B7A27338084E}"/>
                </a:ext>
              </a:extLst>
            </p:cNvPr>
            <p:cNvSpPr txBox="1"/>
            <p:nvPr/>
          </p:nvSpPr>
          <p:spPr>
            <a:xfrm>
              <a:off x="2495631" y="3111186"/>
              <a:ext cx="1091770" cy="107722"/>
            </a:xfrm>
            <a:prstGeom prst="rect">
              <a:avLst/>
            </a:prstGeom>
            <a:noFill/>
          </p:spPr>
          <p:txBody>
            <a:bodyPr wrap="square" lIns="0" tIns="0" rIns="0" bIns="0" rtlCol="0">
              <a:spAutoFit/>
            </a:bodyPr>
            <a:lstStyle/>
            <a:p>
              <a:pPr defTabSz="1097280">
                <a:defRPr/>
              </a:pPr>
              <a:r>
                <a:rPr lang="en-US" sz="840" i="1" kern="0">
                  <a:ea typeface="Flexo Medium" charset="0"/>
                </a:rPr>
                <a:t>DOWNLOAD RATE</a:t>
              </a:r>
            </a:p>
          </p:txBody>
        </p:sp>
        <p:sp>
          <p:nvSpPr>
            <p:cNvPr id="61" name="Rectangle 60">
              <a:extLst>
                <a:ext uri="{FF2B5EF4-FFF2-40B4-BE49-F238E27FC236}">
                  <a16:creationId xmlns:a16="http://schemas.microsoft.com/office/drawing/2014/main" id="{25BCC8D9-2BA1-9A41-95BB-69C1C3960283}"/>
                </a:ext>
              </a:extLst>
            </p:cNvPr>
            <p:cNvSpPr/>
            <p:nvPr/>
          </p:nvSpPr>
          <p:spPr>
            <a:xfrm>
              <a:off x="2362214" y="1093788"/>
              <a:ext cx="1358604" cy="337168"/>
            </a:xfrm>
            <a:prstGeom prst="rect">
              <a:avLst/>
            </a:prstGeom>
            <a:solidFill>
              <a:srgbClr val="2C2E34">
                <a:lumMod val="10000"/>
                <a:lumOff val="90000"/>
              </a:srgbClr>
            </a:solidFill>
            <a:ln w="9525" cap="flat" cmpd="sng" algn="ctr">
              <a:noFill/>
              <a:prstDash val="solid"/>
            </a:ln>
            <a:effectLst/>
          </p:spPr>
          <p:txBody>
            <a:bodyPr rtlCol="0" anchor="ctr"/>
            <a:lstStyle/>
            <a:p>
              <a:pPr algn="ctr" defTabSz="1097280">
                <a:defRPr/>
              </a:pPr>
              <a:endParaRPr lang="en-US" sz="2160" kern="0">
                <a:ea typeface=""/>
              </a:endParaRPr>
            </a:p>
          </p:txBody>
        </p:sp>
        <p:sp>
          <p:nvSpPr>
            <p:cNvPr id="62" name="TextBox 61">
              <a:extLst>
                <a:ext uri="{FF2B5EF4-FFF2-40B4-BE49-F238E27FC236}">
                  <a16:creationId xmlns:a16="http://schemas.microsoft.com/office/drawing/2014/main" id="{18112F0B-22B5-C046-8634-7DEE0C9EE4A3}"/>
                </a:ext>
              </a:extLst>
            </p:cNvPr>
            <p:cNvSpPr txBox="1"/>
            <p:nvPr/>
          </p:nvSpPr>
          <p:spPr>
            <a:xfrm>
              <a:off x="2495631" y="1209231"/>
              <a:ext cx="1091770" cy="107722"/>
            </a:xfrm>
            <a:prstGeom prst="rect">
              <a:avLst/>
            </a:prstGeom>
            <a:noFill/>
          </p:spPr>
          <p:txBody>
            <a:bodyPr wrap="square" lIns="0" tIns="0" rIns="0" bIns="0" rtlCol="0" anchor="ctr">
              <a:spAutoFit/>
            </a:bodyPr>
            <a:lstStyle/>
            <a:p>
              <a:pPr defTabSz="1097280">
                <a:defRPr/>
              </a:pPr>
              <a:r>
                <a:rPr lang="en-US" sz="840" b="1" kern="0">
                  <a:ea typeface="Flexo Heavy" charset="0"/>
                </a:rPr>
                <a:t>IPTV &amp; OTT VIDEO</a:t>
              </a:r>
            </a:p>
          </p:txBody>
        </p:sp>
        <p:cxnSp>
          <p:nvCxnSpPr>
            <p:cNvPr id="63" name="Straight Connector 62">
              <a:extLst>
                <a:ext uri="{FF2B5EF4-FFF2-40B4-BE49-F238E27FC236}">
                  <a16:creationId xmlns:a16="http://schemas.microsoft.com/office/drawing/2014/main" id="{84FA734B-BA86-6C41-A1A0-88B4EACAD497}"/>
                </a:ext>
              </a:extLst>
            </p:cNvPr>
            <p:cNvCxnSpPr/>
            <p:nvPr/>
          </p:nvCxnSpPr>
          <p:spPr>
            <a:xfrm>
              <a:off x="2362214" y="1691475"/>
              <a:ext cx="1358604" cy="0"/>
            </a:xfrm>
            <a:prstGeom prst="line">
              <a:avLst/>
            </a:prstGeom>
            <a:noFill/>
            <a:ln w="6350" cap="flat" cmpd="sng" algn="ctr">
              <a:solidFill>
                <a:srgbClr val="FFFFFF"/>
              </a:solidFill>
              <a:prstDash val="solid"/>
              <a:tailEnd type="none"/>
            </a:ln>
            <a:effectLst/>
          </p:spPr>
        </p:cxnSp>
        <p:cxnSp>
          <p:nvCxnSpPr>
            <p:cNvPr id="64" name="Straight Connector 63">
              <a:extLst>
                <a:ext uri="{FF2B5EF4-FFF2-40B4-BE49-F238E27FC236}">
                  <a16:creationId xmlns:a16="http://schemas.microsoft.com/office/drawing/2014/main" id="{680CF12A-9687-6441-84FD-396A0D4D5A6A}"/>
                </a:ext>
              </a:extLst>
            </p:cNvPr>
            <p:cNvCxnSpPr/>
            <p:nvPr/>
          </p:nvCxnSpPr>
          <p:spPr>
            <a:xfrm>
              <a:off x="2362214" y="1690463"/>
              <a:ext cx="1358604" cy="0"/>
            </a:xfrm>
            <a:prstGeom prst="line">
              <a:avLst/>
            </a:prstGeom>
            <a:noFill/>
            <a:ln w="6350" cap="flat" cmpd="sng" algn="ctr">
              <a:solidFill>
                <a:srgbClr val="FFFFFF"/>
              </a:solidFill>
              <a:prstDash val="solid"/>
              <a:tailEnd type="none"/>
            </a:ln>
            <a:effectLst/>
          </p:spPr>
        </p:cxnSp>
        <p:cxnSp>
          <p:nvCxnSpPr>
            <p:cNvPr id="65" name="Straight Connector 64">
              <a:extLst>
                <a:ext uri="{FF2B5EF4-FFF2-40B4-BE49-F238E27FC236}">
                  <a16:creationId xmlns:a16="http://schemas.microsoft.com/office/drawing/2014/main" id="{4CE8B849-88E4-5C48-97B3-F2D529A6D37E}"/>
                </a:ext>
              </a:extLst>
            </p:cNvPr>
            <p:cNvCxnSpPr/>
            <p:nvPr/>
          </p:nvCxnSpPr>
          <p:spPr>
            <a:xfrm>
              <a:off x="2362214" y="2434354"/>
              <a:ext cx="1358604" cy="0"/>
            </a:xfrm>
            <a:prstGeom prst="line">
              <a:avLst/>
            </a:prstGeom>
            <a:noFill/>
            <a:ln w="6350" cap="flat" cmpd="sng" algn="ctr">
              <a:solidFill>
                <a:srgbClr val="FFFFFF"/>
              </a:solidFill>
              <a:prstDash val="solid"/>
              <a:tailEnd type="none"/>
            </a:ln>
            <a:effectLst/>
          </p:spPr>
        </p:cxnSp>
        <p:cxnSp>
          <p:nvCxnSpPr>
            <p:cNvPr id="66" name="Straight Connector 65">
              <a:extLst>
                <a:ext uri="{FF2B5EF4-FFF2-40B4-BE49-F238E27FC236}">
                  <a16:creationId xmlns:a16="http://schemas.microsoft.com/office/drawing/2014/main" id="{077C6959-A953-0B4C-B276-6609BD9BC22D}"/>
                </a:ext>
              </a:extLst>
            </p:cNvPr>
            <p:cNvCxnSpPr/>
            <p:nvPr/>
          </p:nvCxnSpPr>
          <p:spPr>
            <a:xfrm>
              <a:off x="2362214" y="2691912"/>
              <a:ext cx="1358604" cy="0"/>
            </a:xfrm>
            <a:prstGeom prst="line">
              <a:avLst/>
            </a:prstGeom>
            <a:noFill/>
            <a:ln w="6350" cap="flat" cmpd="sng" algn="ctr">
              <a:solidFill>
                <a:srgbClr val="FFFFFF"/>
              </a:solidFill>
              <a:prstDash val="solid"/>
              <a:tailEnd type="none"/>
            </a:ln>
            <a:effectLst/>
          </p:spPr>
        </p:cxnSp>
        <p:sp>
          <p:nvSpPr>
            <p:cNvPr id="67" name="TextBox 66">
              <a:extLst>
                <a:ext uri="{FF2B5EF4-FFF2-40B4-BE49-F238E27FC236}">
                  <a16:creationId xmlns:a16="http://schemas.microsoft.com/office/drawing/2014/main" id="{3D1B5049-A1B0-334E-8E57-1F7CAA444796}"/>
                </a:ext>
              </a:extLst>
            </p:cNvPr>
            <p:cNvSpPr txBox="1"/>
            <p:nvPr/>
          </p:nvSpPr>
          <p:spPr>
            <a:xfrm>
              <a:off x="2495631" y="2287755"/>
              <a:ext cx="1091770" cy="107722"/>
            </a:xfrm>
            <a:prstGeom prst="rect">
              <a:avLst/>
            </a:prstGeom>
            <a:noFill/>
          </p:spPr>
          <p:txBody>
            <a:bodyPr wrap="square" lIns="0" tIns="0" rIns="0" bIns="0" rtlCol="0">
              <a:spAutoFit/>
            </a:bodyPr>
            <a:lstStyle/>
            <a:p>
              <a:pPr defTabSz="1097280">
                <a:defRPr/>
              </a:pPr>
              <a:r>
                <a:rPr lang="en-US" sz="840" i="1" kern="0">
                  <a:ea typeface="Flexo Medium" charset="0"/>
                </a:rPr>
                <a:t>INLINE</a:t>
              </a:r>
            </a:p>
          </p:txBody>
        </p:sp>
        <p:cxnSp>
          <p:nvCxnSpPr>
            <p:cNvPr id="68" name="Straight Connector 67">
              <a:extLst>
                <a:ext uri="{FF2B5EF4-FFF2-40B4-BE49-F238E27FC236}">
                  <a16:creationId xmlns:a16="http://schemas.microsoft.com/office/drawing/2014/main" id="{FE360B87-20D3-784A-B1FC-A11A89E8FF48}"/>
                </a:ext>
              </a:extLst>
            </p:cNvPr>
            <p:cNvCxnSpPr/>
            <p:nvPr/>
          </p:nvCxnSpPr>
          <p:spPr>
            <a:xfrm>
              <a:off x="2362214" y="2250059"/>
              <a:ext cx="1358604" cy="0"/>
            </a:xfrm>
            <a:prstGeom prst="line">
              <a:avLst/>
            </a:prstGeom>
            <a:noFill/>
            <a:ln w="6350" cap="flat" cmpd="sng" algn="ctr">
              <a:solidFill>
                <a:srgbClr val="FFFFFF"/>
              </a:solidFill>
              <a:prstDash val="lgDash"/>
              <a:tailEnd type="none"/>
            </a:ln>
            <a:effectLst/>
          </p:spPr>
        </p:cxnSp>
        <p:sp>
          <p:nvSpPr>
            <p:cNvPr id="69" name="TextBox 68">
              <a:extLst>
                <a:ext uri="{FF2B5EF4-FFF2-40B4-BE49-F238E27FC236}">
                  <a16:creationId xmlns:a16="http://schemas.microsoft.com/office/drawing/2014/main" id="{3FFB2EFB-CA9A-814D-BFAB-CF794D105BEA}"/>
                </a:ext>
              </a:extLst>
            </p:cNvPr>
            <p:cNvSpPr txBox="1"/>
            <p:nvPr/>
          </p:nvSpPr>
          <p:spPr>
            <a:xfrm>
              <a:off x="2495631" y="3293988"/>
              <a:ext cx="1091770" cy="107722"/>
            </a:xfrm>
            <a:prstGeom prst="rect">
              <a:avLst/>
            </a:prstGeom>
            <a:noFill/>
          </p:spPr>
          <p:txBody>
            <a:bodyPr wrap="square" lIns="0" tIns="0" rIns="0" bIns="0" rtlCol="0">
              <a:spAutoFit/>
            </a:bodyPr>
            <a:lstStyle/>
            <a:p>
              <a:pPr defTabSz="1097280">
                <a:defRPr/>
              </a:pPr>
              <a:r>
                <a:rPr lang="en-US" sz="840" i="1" kern="0">
                  <a:ea typeface="Flexo Medium" charset="0"/>
                </a:rPr>
                <a:t>BUFFER</a:t>
              </a:r>
            </a:p>
          </p:txBody>
        </p:sp>
        <p:cxnSp>
          <p:nvCxnSpPr>
            <p:cNvPr id="70" name="Straight Connector 69">
              <a:extLst>
                <a:ext uri="{FF2B5EF4-FFF2-40B4-BE49-F238E27FC236}">
                  <a16:creationId xmlns:a16="http://schemas.microsoft.com/office/drawing/2014/main" id="{32AB4725-724D-DA46-A212-3E2F401C621E}"/>
                </a:ext>
              </a:extLst>
            </p:cNvPr>
            <p:cNvCxnSpPr/>
            <p:nvPr/>
          </p:nvCxnSpPr>
          <p:spPr>
            <a:xfrm>
              <a:off x="2362214" y="3254073"/>
              <a:ext cx="1358604" cy="0"/>
            </a:xfrm>
            <a:prstGeom prst="line">
              <a:avLst/>
            </a:prstGeom>
            <a:noFill/>
            <a:ln w="6350" cap="flat" cmpd="sng" algn="ctr">
              <a:solidFill>
                <a:srgbClr val="FFFFFF"/>
              </a:solidFill>
              <a:prstDash val="lgDash"/>
              <a:tailEnd type="none"/>
            </a:ln>
            <a:effectLst/>
          </p:spPr>
        </p:cxnSp>
      </p:grpSp>
      <p:grpSp>
        <p:nvGrpSpPr>
          <p:cNvPr id="71" name="Group 70">
            <a:extLst>
              <a:ext uri="{FF2B5EF4-FFF2-40B4-BE49-F238E27FC236}">
                <a16:creationId xmlns:a16="http://schemas.microsoft.com/office/drawing/2014/main" id="{65E2CEDE-7B42-B14E-BF3A-B0A604CA8928}"/>
              </a:ext>
            </a:extLst>
          </p:cNvPr>
          <p:cNvGrpSpPr/>
          <p:nvPr/>
        </p:nvGrpSpPr>
        <p:grpSpPr>
          <a:xfrm>
            <a:off x="7302265" y="1101002"/>
            <a:ext cx="1108438" cy="2721060"/>
            <a:chOff x="3720818" y="1093788"/>
            <a:chExt cx="1358604" cy="2267550"/>
          </a:xfrm>
        </p:grpSpPr>
        <p:sp>
          <p:nvSpPr>
            <p:cNvPr id="72" name="Rectangle 71">
              <a:extLst>
                <a:ext uri="{FF2B5EF4-FFF2-40B4-BE49-F238E27FC236}">
                  <a16:creationId xmlns:a16="http://schemas.microsoft.com/office/drawing/2014/main" id="{DDCC717B-C98D-854D-A39D-F1782B953AE9}"/>
                </a:ext>
              </a:extLst>
            </p:cNvPr>
            <p:cNvSpPr/>
            <p:nvPr/>
          </p:nvSpPr>
          <p:spPr>
            <a:xfrm>
              <a:off x="3720818" y="1432579"/>
              <a:ext cx="1358604" cy="256430"/>
            </a:xfrm>
            <a:prstGeom prst="rect">
              <a:avLst/>
            </a:prstGeom>
            <a:solidFill>
              <a:schemeClr val="accent4"/>
            </a:solidFill>
            <a:ln w="9525" cap="flat" cmpd="sng" algn="ctr">
              <a:noFill/>
              <a:prstDash val="solid"/>
            </a:ln>
            <a:effectLst/>
          </p:spPr>
          <p:txBody>
            <a:bodyPr rtlCol="0" anchor="ctr"/>
            <a:lstStyle/>
            <a:p>
              <a:pPr algn="ctr" defTabSz="1097280">
                <a:defRPr/>
              </a:pPr>
              <a:endParaRPr lang="en-US" sz="2160" kern="0">
                <a:ea typeface=""/>
              </a:endParaRPr>
            </a:p>
          </p:txBody>
        </p:sp>
        <p:sp>
          <p:nvSpPr>
            <p:cNvPr id="73" name="Rectangle 72">
              <a:extLst>
                <a:ext uri="{FF2B5EF4-FFF2-40B4-BE49-F238E27FC236}">
                  <a16:creationId xmlns:a16="http://schemas.microsoft.com/office/drawing/2014/main" id="{749986D8-5D78-5F4B-856E-9A6F8D93B920}"/>
                </a:ext>
              </a:extLst>
            </p:cNvPr>
            <p:cNvSpPr/>
            <p:nvPr/>
          </p:nvSpPr>
          <p:spPr>
            <a:xfrm>
              <a:off x="3720818" y="1689008"/>
              <a:ext cx="1358604" cy="933258"/>
            </a:xfrm>
            <a:prstGeom prst="rect">
              <a:avLst/>
            </a:prstGeom>
            <a:solidFill>
              <a:schemeClr val="accent4">
                <a:lumMod val="60000"/>
                <a:lumOff val="40000"/>
              </a:schemeClr>
            </a:solidFill>
            <a:ln w="9525" cap="flat" cmpd="sng" algn="ctr">
              <a:noFill/>
              <a:prstDash val="solid"/>
            </a:ln>
            <a:effectLst/>
          </p:spPr>
          <p:txBody>
            <a:bodyPr rtlCol="0" anchor="ctr"/>
            <a:lstStyle/>
            <a:p>
              <a:pPr algn="ctr" defTabSz="1097280">
                <a:defRPr/>
              </a:pPr>
              <a:endParaRPr lang="en-US" sz="2160" kern="0">
                <a:ea typeface=""/>
              </a:endParaRPr>
            </a:p>
          </p:txBody>
        </p:sp>
        <p:sp>
          <p:nvSpPr>
            <p:cNvPr id="74" name="Rectangle 73">
              <a:extLst>
                <a:ext uri="{FF2B5EF4-FFF2-40B4-BE49-F238E27FC236}">
                  <a16:creationId xmlns:a16="http://schemas.microsoft.com/office/drawing/2014/main" id="{51E40344-2196-0E4C-8918-414157847735}"/>
                </a:ext>
              </a:extLst>
            </p:cNvPr>
            <p:cNvSpPr/>
            <p:nvPr/>
          </p:nvSpPr>
          <p:spPr>
            <a:xfrm>
              <a:off x="3720818" y="2622059"/>
              <a:ext cx="1358604" cy="256430"/>
            </a:xfrm>
            <a:prstGeom prst="rect">
              <a:avLst/>
            </a:prstGeom>
            <a:solidFill>
              <a:schemeClr val="accent4"/>
            </a:solidFill>
            <a:ln w="9525" cap="flat" cmpd="sng" algn="ctr">
              <a:noFill/>
              <a:prstDash val="solid"/>
            </a:ln>
            <a:effectLst/>
          </p:spPr>
          <p:txBody>
            <a:bodyPr rtlCol="0" anchor="ctr"/>
            <a:lstStyle/>
            <a:p>
              <a:pPr algn="ctr" defTabSz="1097280">
                <a:defRPr/>
              </a:pPr>
              <a:endParaRPr lang="en-US" sz="2160" kern="0">
                <a:ea typeface=""/>
              </a:endParaRPr>
            </a:p>
          </p:txBody>
        </p:sp>
        <p:sp>
          <p:nvSpPr>
            <p:cNvPr id="75" name="Rectangle 74">
              <a:extLst>
                <a:ext uri="{FF2B5EF4-FFF2-40B4-BE49-F238E27FC236}">
                  <a16:creationId xmlns:a16="http://schemas.microsoft.com/office/drawing/2014/main" id="{2F86E54F-A18A-7A4B-B028-7BD628E4AA8F}"/>
                </a:ext>
              </a:extLst>
            </p:cNvPr>
            <p:cNvSpPr/>
            <p:nvPr/>
          </p:nvSpPr>
          <p:spPr>
            <a:xfrm>
              <a:off x="3720818" y="2878675"/>
              <a:ext cx="1358604" cy="482663"/>
            </a:xfrm>
            <a:prstGeom prst="rect">
              <a:avLst/>
            </a:prstGeom>
            <a:solidFill>
              <a:schemeClr val="accent4">
                <a:lumMod val="60000"/>
                <a:lumOff val="40000"/>
              </a:schemeClr>
            </a:solidFill>
            <a:ln w="9525" cap="flat" cmpd="sng" algn="ctr">
              <a:noFill/>
              <a:prstDash val="solid"/>
            </a:ln>
            <a:effectLst/>
          </p:spPr>
          <p:txBody>
            <a:bodyPr rtlCol="0" anchor="ctr"/>
            <a:lstStyle/>
            <a:p>
              <a:pPr algn="ctr" defTabSz="1097280">
                <a:defRPr/>
              </a:pPr>
              <a:endParaRPr lang="en-US" sz="2160" kern="0">
                <a:ea typeface=""/>
              </a:endParaRPr>
            </a:p>
          </p:txBody>
        </p:sp>
        <p:sp>
          <p:nvSpPr>
            <p:cNvPr id="76" name="TextBox 75">
              <a:extLst>
                <a:ext uri="{FF2B5EF4-FFF2-40B4-BE49-F238E27FC236}">
                  <a16:creationId xmlns:a16="http://schemas.microsoft.com/office/drawing/2014/main" id="{CCF10006-2D93-F047-86E3-6CED131E223B}"/>
                </a:ext>
              </a:extLst>
            </p:cNvPr>
            <p:cNvSpPr txBox="1"/>
            <p:nvPr/>
          </p:nvSpPr>
          <p:spPr>
            <a:xfrm>
              <a:off x="3978061" y="1506933"/>
              <a:ext cx="194515" cy="107722"/>
            </a:xfrm>
            <a:prstGeom prst="rect">
              <a:avLst/>
            </a:prstGeom>
            <a:noFill/>
          </p:spPr>
          <p:txBody>
            <a:bodyPr wrap="none" lIns="0" tIns="0" rIns="0" bIns="0" rtlCol="0">
              <a:spAutoFit/>
            </a:bodyPr>
            <a:lstStyle/>
            <a:p>
              <a:pPr defTabSz="1097280">
                <a:defRPr/>
              </a:pPr>
              <a:r>
                <a:rPr lang="en-US" sz="840" b="1" kern="0">
                  <a:ea typeface="Flexo Heavy" charset="0"/>
                </a:rPr>
                <a:t>SIP</a:t>
              </a:r>
            </a:p>
          </p:txBody>
        </p:sp>
        <p:sp>
          <p:nvSpPr>
            <p:cNvPr id="77" name="Freeform 76">
              <a:extLst>
                <a:ext uri="{FF2B5EF4-FFF2-40B4-BE49-F238E27FC236}">
                  <a16:creationId xmlns:a16="http://schemas.microsoft.com/office/drawing/2014/main" id="{084BFBEE-D534-3E4C-B580-4B10CD80F744}"/>
                </a:ext>
              </a:extLst>
            </p:cNvPr>
            <p:cNvSpPr>
              <a:spLocks noEditPoints="1"/>
            </p:cNvSpPr>
            <p:nvPr/>
          </p:nvSpPr>
          <p:spPr bwMode="auto">
            <a:xfrm>
              <a:off x="3854235" y="1525806"/>
              <a:ext cx="70080" cy="69977"/>
            </a:xfrm>
            <a:custGeom>
              <a:avLst/>
              <a:gdLst>
                <a:gd name="T0" fmla="*/ 338 w 677"/>
                <a:gd name="T1" fmla="*/ 677 h 677"/>
                <a:gd name="T2" fmla="*/ 0 w 677"/>
                <a:gd name="T3" fmla="*/ 338 h 677"/>
                <a:gd name="T4" fmla="*/ 338 w 677"/>
                <a:gd name="T5" fmla="*/ 0 h 677"/>
                <a:gd name="T6" fmla="*/ 677 w 677"/>
                <a:gd name="T7" fmla="*/ 338 h 677"/>
                <a:gd name="T8" fmla="*/ 338 w 677"/>
                <a:gd name="T9" fmla="*/ 677 h 677"/>
                <a:gd name="T10" fmla="*/ 535 w 677"/>
                <a:gd name="T11" fmla="*/ 310 h 677"/>
                <a:gd name="T12" fmla="*/ 507 w 677"/>
                <a:gd name="T13" fmla="*/ 282 h 677"/>
                <a:gd name="T14" fmla="*/ 169 w 677"/>
                <a:gd name="T15" fmla="*/ 282 h 677"/>
                <a:gd name="T16" fmla="*/ 141 w 677"/>
                <a:gd name="T17" fmla="*/ 310 h 677"/>
                <a:gd name="T18" fmla="*/ 141 w 677"/>
                <a:gd name="T19" fmla="*/ 366 h 677"/>
                <a:gd name="T20" fmla="*/ 169 w 677"/>
                <a:gd name="T21" fmla="*/ 394 h 677"/>
                <a:gd name="T22" fmla="*/ 507 w 677"/>
                <a:gd name="T23" fmla="*/ 394 h 677"/>
                <a:gd name="T24" fmla="*/ 535 w 677"/>
                <a:gd name="T25" fmla="*/ 366 h 677"/>
                <a:gd name="T26" fmla="*/ 535 w 677"/>
                <a:gd name="T27" fmla="*/ 310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7" h="677">
                  <a:moveTo>
                    <a:pt x="338" y="677"/>
                  </a:moveTo>
                  <a:cubicBezTo>
                    <a:pt x="151" y="677"/>
                    <a:pt x="0" y="525"/>
                    <a:pt x="0" y="338"/>
                  </a:cubicBezTo>
                  <a:cubicBezTo>
                    <a:pt x="0" y="151"/>
                    <a:pt x="151" y="0"/>
                    <a:pt x="338" y="0"/>
                  </a:cubicBezTo>
                  <a:cubicBezTo>
                    <a:pt x="525" y="0"/>
                    <a:pt x="677" y="151"/>
                    <a:pt x="677" y="338"/>
                  </a:cubicBezTo>
                  <a:cubicBezTo>
                    <a:pt x="677" y="525"/>
                    <a:pt x="525" y="677"/>
                    <a:pt x="338" y="677"/>
                  </a:cubicBezTo>
                  <a:close/>
                  <a:moveTo>
                    <a:pt x="535" y="310"/>
                  </a:moveTo>
                  <a:cubicBezTo>
                    <a:pt x="535" y="294"/>
                    <a:pt x="523" y="282"/>
                    <a:pt x="507" y="282"/>
                  </a:cubicBezTo>
                  <a:cubicBezTo>
                    <a:pt x="169" y="282"/>
                    <a:pt x="169" y="282"/>
                    <a:pt x="169" y="282"/>
                  </a:cubicBezTo>
                  <a:cubicBezTo>
                    <a:pt x="153" y="282"/>
                    <a:pt x="141" y="294"/>
                    <a:pt x="141" y="310"/>
                  </a:cubicBezTo>
                  <a:cubicBezTo>
                    <a:pt x="141" y="366"/>
                    <a:pt x="141" y="366"/>
                    <a:pt x="141" y="366"/>
                  </a:cubicBezTo>
                  <a:cubicBezTo>
                    <a:pt x="141" y="382"/>
                    <a:pt x="153" y="394"/>
                    <a:pt x="169" y="394"/>
                  </a:cubicBezTo>
                  <a:cubicBezTo>
                    <a:pt x="507" y="394"/>
                    <a:pt x="507" y="394"/>
                    <a:pt x="507" y="394"/>
                  </a:cubicBezTo>
                  <a:cubicBezTo>
                    <a:pt x="523" y="394"/>
                    <a:pt x="535" y="382"/>
                    <a:pt x="535" y="366"/>
                  </a:cubicBezTo>
                  <a:lnTo>
                    <a:pt x="535" y="310"/>
                  </a:lnTo>
                  <a:close/>
                </a:path>
              </a:pathLst>
            </a:custGeom>
            <a:solidFill>
              <a:srgbClr val="FFFFFF"/>
            </a:solidFill>
            <a:ln>
              <a:noFill/>
            </a:ln>
          </p:spPr>
          <p:txBody>
            <a:bodyPr vert="horz" wrap="square" lIns="109728" tIns="54864" rIns="109728" bIns="54864" numCol="1" anchor="t" anchorCtr="0" compatLnSpc="1">
              <a:prstTxWarp prst="textNoShape">
                <a:avLst/>
              </a:prstTxWarp>
            </a:bodyPr>
            <a:lstStyle/>
            <a:p>
              <a:pPr defTabSz="1097280">
                <a:defRPr/>
              </a:pPr>
              <a:endParaRPr lang="en-US" sz="2160" kern="0"/>
            </a:p>
          </p:txBody>
        </p:sp>
        <p:sp>
          <p:nvSpPr>
            <p:cNvPr id="78" name="TextBox 77">
              <a:extLst>
                <a:ext uri="{FF2B5EF4-FFF2-40B4-BE49-F238E27FC236}">
                  <a16:creationId xmlns:a16="http://schemas.microsoft.com/office/drawing/2014/main" id="{F52C4172-1A6F-5B4D-A118-FF4391272081}"/>
                </a:ext>
              </a:extLst>
            </p:cNvPr>
            <p:cNvSpPr txBox="1"/>
            <p:nvPr/>
          </p:nvSpPr>
          <p:spPr>
            <a:xfrm>
              <a:off x="3854236" y="1726401"/>
              <a:ext cx="591401" cy="107722"/>
            </a:xfrm>
            <a:prstGeom prst="rect">
              <a:avLst/>
            </a:prstGeom>
            <a:noFill/>
          </p:spPr>
          <p:txBody>
            <a:bodyPr wrap="none" lIns="0" tIns="0" rIns="0" bIns="0" rtlCol="0">
              <a:spAutoFit/>
            </a:bodyPr>
            <a:lstStyle/>
            <a:p>
              <a:pPr defTabSz="1097280">
                <a:defRPr/>
              </a:pPr>
              <a:r>
                <a:rPr lang="tr-TR" sz="840" i="1" kern="0">
                  <a:ea typeface="Flexo Medium" charset="0"/>
                </a:rPr>
                <a:t>REGISTER </a:t>
              </a:r>
              <a:endParaRPr lang="en-US" sz="840" i="1" kern="0">
                <a:ea typeface="Flexo Medium" charset="0"/>
              </a:endParaRPr>
            </a:p>
          </p:txBody>
        </p:sp>
        <p:sp>
          <p:nvSpPr>
            <p:cNvPr id="79" name="TextBox 78">
              <a:extLst>
                <a:ext uri="{FF2B5EF4-FFF2-40B4-BE49-F238E27FC236}">
                  <a16:creationId xmlns:a16="http://schemas.microsoft.com/office/drawing/2014/main" id="{2B25DC3A-DDA6-1846-93A9-81D0126FC6AA}"/>
                </a:ext>
              </a:extLst>
            </p:cNvPr>
            <p:cNvSpPr txBox="1"/>
            <p:nvPr/>
          </p:nvSpPr>
          <p:spPr>
            <a:xfrm>
              <a:off x="3854236" y="1915552"/>
              <a:ext cx="626768" cy="107722"/>
            </a:xfrm>
            <a:prstGeom prst="rect">
              <a:avLst/>
            </a:prstGeom>
            <a:noFill/>
          </p:spPr>
          <p:txBody>
            <a:bodyPr wrap="none" lIns="0" tIns="0" rIns="0" bIns="0" rtlCol="0">
              <a:spAutoFit/>
            </a:bodyPr>
            <a:lstStyle/>
            <a:p>
              <a:pPr defTabSz="1097280">
                <a:defRPr/>
              </a:pPr>
              <a:r>
                <a:rPr lang="en-US" sz="840" i="1" kern="0">
                  <a:ea typeface="Flexo Medium" charset="0"/>
                </a:rPr>
                <a:t>CONNECT </a:t>
              </a:r>
            </a:p>
          </p:txBody>
        </p:sp>
        <p:cxnSp>
          <p:nvCxnSpPr>
            <p:cNvPr id="80" name="Straight Connector 79">
              <a:extLst>
                <a:ext uri="{FF2B5EF4-FFF2-40B4-BE49-F238E27FC236}">
                  <a16:creationId xmlns:a16="http://schemas.microsoft.com/office/drawing/2014/main" id="{8F96A965-E936-B74A-BF6B-854E0EF8AA75}"/>
                </a:ext>
              </a:extLst>
            </p:cNvPr>
            <p:cNvCxnSpPr/>
            <p:nvPr/>
          </p:nvCxnSpPr>
          <p:spPr>
            <a:xfrm>
              <a:off x="3720818" y="1877626"/>
              <a:ext cx="1358604" cy="0"/>
            </a:xfrm>
            <a:prstGeom prst="line">
              <a:avLst/>
            </a:prstGeom>
            <a:noFill/>
            <a:ln w="6350" cap="flat" cmpd="sng" algn="ctr">
              <a:solidFill>
                <a:srgbClr val="FFFFFF"/>
              </a:solidFill>
              <a:prstDash val="lgDash"/>
              <a:tailEnd type="none"/>
            </a:ln>
            <a:effectLst/>
          </p:spPr>
        </p:cxnSp>
        <p:cxnSp>
          <p:nvCxnSpPr>
            <p:cNvPr id="81" name="Straight Connector 80">
              <a:extLst>
                <a:ext uri="{FF2B5EF4-FFF2-40B4-BE49-F238E27FC236}">
                  <a16:creationId xmlns:a16="http://schemas.microsoft.com/office/drawing/2014/main" id="{493B337A-B6B0-6846-857A-BEA8933C5575}"/>
                </a:ext>
              </a:extLst>
            </p:cNvPr>
            <p:cNvCxnSpPr/>
            <p:nvPr/>
          </p:nvCxnSpPr>
          <p:spPr>
            <a:xfrm>
              <a:off x="3720818" y="2064061"/>
              <a:ext cx="1358604" cy="0"/>
            </a:xfrm>
            <a:prstGeom prst="line">
              <a:avLst/>
            </a:prstGeom>
            <a:noFill/>
            <a:ln w="6350" cap="flat" cmpd="sng" algn="ctr">
              <a:solidFill>
                <a:srgbClr val="FFFFFF"/>
              </a:solidFill>
              <a:prstDash val="lgDash"/>
              <a:tailEnd type="none"/>
            </a:ln>
            <a:effectLst/>
          </p:spPr>
        </p:cxnSp>
        <p:sp>
          <p:nvSpPr>
            <p:cNvPr id="82" name="TextBox 81">
              <a:extLst>
                <a:ext uri="{FF2B5EF4-FFF2-40B4-BE49-F238E27FC236}">
                  <a16:creationId xmlns:a16="http://schemas.microsoft.com/office/drawing/2014/main" id="{11A3BF19-5847-7540-9DB1-D88F5CB554CE}"/>
                </a:ext>
              </a:extLst>
            </p:cNvPr>
            <p:cNvSpPr txBox="1"/>
            <p:nvPr/>
          </p:nvSpPr>
          <p:spPr>
            <a:xfrm>
              <a:off x="3854236" y="2103978"/>
              <a:ext cx="1091769" cy="107722"/>
            </a:xfrm>
            <a:prstGeom prst="rect">
              <a:avLst/>
            </a:prstGeom>
            <a:noFill/>
          </p:spPr>
          <p:txBody>
            <a:bodyPr wrap="square" lIns="0" tIns="0" rIns="0" bIns="0" rtlCol="0">
              <a:spAutoFit/>
            </a:bodyPr>
            <a:lstStyle/>
            <a:p>
              <a:pPr defTabSz="1097280">
                <a:defRPr/>
              </a:pPr>
              <a:r>
                <a:rPr lang="en-US" sz="840" i="1" kern="0">
                  <a:ea typeface="Flexo Medium" charset="0"/>
                </a:rPr>
                <a:t>DISCONNECT</a:t>
              </a:r>
            </a:p>
          </p:txBody>
        </p:sp>
        <p:sp>
          <p:nvSpPr>
            <p:cNvPr id="83" name="TextBox 82">
              <a:extLst>
                <a:ext uri="{FF2B5EF4-FFF2-40B4-BE49-F238E27FC236}">
                  <a16:creationId xmlns:a16="http://schemas.microsoft.com/office/drawing/2014/main" id="{9DEEA592-A315-1543-8F1B-0C91CDE0AF4C}"/>
                </a:ext>
              </a:extLst>
            </p:cNvPr>
            <p:cNvSpPr txBox="1"/>
            <p:nvPr/>
          </p:nvSpPr>
          <p:spPr>
            <a:xfrm>
              <a:off x="3978061" y="2696413"/>
              <a:ext cx="632662" cy="107722"/>
            </a:xfrm>
            <a:prstGeom prst="rect">
              <a:avLst/>
            </a:prstGeom>
            <a:noFill/>
          </p:spPr>
          <p:txBody>
            <a:bodyPr wrap="none" lIns="0" tIns="0" rIns="0" bIns="0" rtlCol="0">
              <a:spAutoFit/>
            </a:bodyPr>
            <a:lstStyle/>
            <a:p>
              <a:pPr defTabSz="1097280">
                <a:defRPr/>
              </a:pPr>
              <a:r>
                <a:rPr lang="en-US" sz="840" b="1" kern="0">
                  <a:ea typeface="Flexo Heavy" charset="0"/>
                </a:rPr>
                <a:t>VOIP UDP</a:t>
              </a:r>
            </a:p>
          </p:txBody>
        </p:sp>
        <p:sp>
          <p:nvSpPr>
            <p:cNvPr id="84" name="Freeform 83">
              <a:extLst>
                <a:ext uri="{FF2B5EF4-FFF2-40B4-BE49-F238E27FC236}">
                  <a16:creationId xmlns:a16="http://schemas.microsoft.com/office/drawing/2014/main" id="{71D69C54-F8ED-7244-9526-94FF1AF13DCD}"/>
                </a:ext>
              </a:extLst>
            </p:cNvPr>
            <p:cNvSpPr>
              <a:spLocks noEditPoints="1"/>
            </p:cNvSpPr>
            <p:nvPr/>
          </p:nvSpPr>
          <p:spPr bwMode="auto">
            <a:xfrm>
              <a:off x="3854235" y="2715286"/>
              <a:ext cx="70080" cy="69977"/>
            </a:xfrm>
            <a:custGeom>
              <a:avLst/>
              <a:gdLst>
                <a:gd name="T0" fmla="*/ 338 w 677"/>
                <a:gd name="T1" fmla="*/ 677 h 677"/>
                <a:gd name="T2" fmla="*/ 0 w 677"/>
                <a:gd name="T3" fmla="*/ 338 h 677"/>
                <a:gd name="T4" fmla="*/ 338 w 677"/>
                <a:gd name="T5" fmla="*/ 0 h 677"/>
                <a:gd name="T6" fmla="*/ 677 w 677"/>
                <a:gd name="T7" fmla="*/ 338 h 677"/>
                <a:gd name="T8" fmla="*/ 338 w 677"/>
                <a:gd name="T9" fmla="*/ 677 h 677"/>
                <a:gd name="T10" fmla="*/ 535 w 677"/>
                <a:gd name="T11" fmla="*/ 310 h 677"/>
                <a:gd name="T12" fmla="*/ 507 w 677"/>
                <a:gd name="T13" fmla="*/ 282 h 677"/>
                <a:gd name="T14" fmla="*/ 169 w 677"/>
                <a:gd name="T15" fmla="*/ 282 h 677"/>
                <a:gd name="T16" fmla="*/ 141 w 677"/>
                <a:gd name="T17" fmla="*/ 310 h 677"/>
                <a:gd name="T18" fmla="*/ 141 w 677"/>
                <a:gd name="T19" fmla="*/ 366 h 677"/>
                <a:gd name="T20" fmla="*/ 169 w 677"/>
                <a:gd name="T21" fmla="*/ 394 h 677"/>
                <a:gd name="T22" fmla="*/ 507 w 677"/>
                <a:gd name="T23" fmla="*/ 394 h 677"/>
                <a:gd name="T24" fmla="*/ 535 w 677"/>
                <a:gd name="T25" fmla="*/ 366 h 677"/>
                <a:gd name="T26" fmla="*/ 535 w 677"/>
                <a:gd name="T27" fmla="*/ 310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7" h="677">
                  <a:moveTo>
                    <a:pt x="338" y="677"/>
                  </a:moveTo>
                  <a:cubicBezTo>
                    <a:pt x="151" y="677"/>
                    <a:pt x="0" y="525"/>
                    <a:pt x="0" y="338"/>
                  </a:cubicBezTo>
                  <a:cubicBezTo>
                    <a:pt x="0" y="151"/>
                    <a:pt x="151" y="0"/>
                    <a:pt x="338" y="0"/>
                  </a:cubicBezTo>
                  <a:cubicBezTo>
                    <a:pt x="525" y="0"/>
                    <a:pt x="677" y="151"/>
                    <a:pt x="677" y="338"/>
                  </a:cubicBezTo>
                  <a:cubicBezTo>
                    <a:pt x="677" y="525"/>
                    <a:pt x="525" y="677"/>
                    <a:pt x="338" y="677"/>
                  </a:cubicBezTo>
                  <a:close/>
                  <a:moveTo>
                    <a:pt x="535" y="310"/>
                  </a:moveTo>
                  <a:cubicBezTo>
                    <a:pt x="535" y="294"/>
                    <a:pt x="523" y="282"/>
                    <a:pt x="507" y="282"/>
                  </a:cubicBezTo>
                  <a:cubicBezTo>
                    <a:pt x="169" y="282"/>
                    <a:pt x="169" y="282"/>
                    <a:pt x="169" y="282"/>
                  </a:cubicBezTo>
                  <a:cubicBezTo>
                    <a:pt x="153" y="282"/>
                    <a:pt x="141" y="294"/>
                    <a:pt x="141" y="310"/>
                  </a:cubicBezTo>
                  <a:cubicBezTo>
                    <a:pt x="141" y="366"/>
                    <a:pt x="141" y="366"/>
                    <a:pt x="141" y="366"/>
                  </a:cubicBezTo>
                  <a:cubicBezTo>
                    <a:pt x="141" y="382"/>
                    <a:pt x="153" y="394"/>
                    <a:pt x="169" y="394"/>
                  </a:cubicBezTo>
                  <a:cubicBezTo>
                    <a:pt x="507" y="394"/>
                    <a:pt x="507" y="394"/>
                    <a:pt x="507" y="394"/>
                  </a:cubicBezTo>
                  <a:cubicBezTo>
                    <a:pt x="523" y="394"/>
                    <a:pt x="535" y="382"/>
                    <a:pt x="535" y="366"/>
                  </a:cubicBezTo>
                  <a:lnTo>
                    <a:pt x="535" y="310"/>
                  </a:lnTo>
                  <a:close/>
                </a:path>
              </a:pathLst>
            </a:custGeom>
            <a:solidFill>
              <a:srgbClr val="FFFFFF"/>
            </a:solidFill>
            <a:ln>
              <a:noFill/>
            </a:ln>
          </p:spPr>
          <p:txBody>
            <a:bodyPr vert="horz" wrap="square" lIns="109728" tIns="54864" rIns="109728" bIns="54864" numCol="1" anchor="t" anchorCtr="0" compatLnSpc="1">
              <a:prstTxWarp prst="textNoShape">
                <a:avLst/>
              </a:prstTxWarp>
            </a:bodyPr>
            <a:lstStyle/>
            <a:p>
              <a:pPr defTabSz="1097280">
                <a:defRPr/>
              </a:pPr>
              <a:endParaRPr lang="en-US" sz="2160" kern="0"/>
            </a:p>
          </p:txBody>
        </p:sp>
        <p:sp>
          <p:nvSpPr>
            <p:cNvPr id="85" name="TextBox 84">
              <a:extLst>
                <a:ext uri="{FF2B5EF4-FFF2-40B4-BE49-F238E27FC236}">
                  <a16:creationId xmlns:a16="http://schemas.microsoft.com/office/drawing/2014/main" id="{9387FA37-406C-DF43-A4F5-8E1AA6AA94F1}"/>
                </a:ext>
              </a:extLst>
            </p:cNvPr>
            <p:cNvSpPr txBox="1"/>
            <p:nvPr/>
          </p:nvSpPr>
          <p:spPr>
            <a:xfrm>
              <a:off x="3854236" y="2910482"/>
              <a:ext cx="1220134" cy="215443"/>
            </a:xfrm>
            <a:prstGeom prst="rect">
              <a:avLst/>
            </a:prstGeom>
            <a:noFill/>
          </p:spPr>
          <p:txBody>
            <a:bodyPr wrap="none" lIns="0" tIns="0" rIns="0" bIns="0" rtlCol="0">
              <a:spAutoFit/>
            </a:bodyPr>
            <a:lstStyle/>
            <a:p>
              <a:pPr defTabSz="1097280">
                <a:defRPr/>
              </a:pPr>
              <a:r>
                <a:rPr lang="mr-IN" sz="840" i="1" kern="0">
                  <a:ea typeface="Flexo Medium" charset="0"/>
                </a:rPr>
                <a:t>G.711/G.723/G.729/</a:t>
              </a:r>
              <a:endParaRPr lang="sv-SE" sz="840" i="1" kern="0">
                <a:ea typeface="Flexo Medium" charset="0"/>
              </a:endParaRPr>
            </a:p>
            <a:p>
              <a:pPr defTabSz="1097280">
                <a:defRPr/>
              </a:pPr>
              <a:r>
                <a:rPr lang="mr-IN" sz="840" i="1" kern="0">
                  <a:ea typeface="Flexo Medium" charset="0"/>
                </a:rPr>
                <a:t>GSM-EFR</a:t>
              </a:r>
              <a:endParaRPr lang="en-US" sz="840" i="1" kern="0">
                <a:ea typeface="Flexo Medium" charset="0"/>
              </a:endParaRPr>
            </a:p>
          </p:txBody>
        </p:sp>
        <p:sp>
          <p:nvSpPr>
            <p:cNvPr id="86" name="TextBox 85">
              <a:extLst>
                <a:ext uri="{FF2B5EF4-FFF2-40B4-BE49-F238E27FC236}">
                  <a16:creationId xmlns:a16="http://schemas.microsoft.com/office/drawing/2014/main" id="{166B8DA4-9796-194F-8F39-153A6F734EB3}"/>
                </a:ext>
              </a:extLst>
            </p:cNvPr>
            <p:cNvSpPr txBox="1"/>
            <p:nvPr/>
          </p:nvSpPr>
          <p:spPr>
            <a:xfrm>
              <a:off x="3854236" y="3214161"/>
              <a:ext cx="278999" cy="107722"/>
            </a:xfrm>
            <a:prstGeom prst="rect">
              <a:avLst/>
            </a:prstGeom>
            <a:noFill/>
          </p:spPr>
          <p:txBody>
            <a:bodyPr wrap="none" lIns="0" tIns="0" rIns="0" bIns="0" rtlCol="0">
              <a:spAutoFit/>
            </a:bodyPr>
            <a:lstStyle/>
            <a:p>
              <a:pPr defTabSz="1097280">
                <a:defRPr/>
              </a:pPr>
              <a:r>
                <a:rPr lang="en-US" sz="840" i="1" kern="0">
                  <a:ea typeface="Flexo Medium" charset="0"/>
                </a:rPr>
                <a:t>MOS</a:t>
              </a:r>
            </a:p>
          </p:txBody>
        </p:sp>
        <p:cxnSp>
          <p:nvCxnSpPr>
            <p:cNvPr id="87" name="Straight Connector 86">
              <a:extLst>
                <a:ext uri="{FF2B5EF4-FFF2-40B4-BE49-F238E27FC236}">
                  <a16:creationId xmlns:a16="http://schemas.microsoft.com/office/drawing/2014/main" id="{8BF7C38B-9FAF-2143-A300-29C0DEBC4479}"/>
                </a:ext>
              </a:extLst>
            </p:cNvPr>
            <p:cNvCxnSpPr/>
            <p:nvPr/>
          </p:nvCxnSpPr>
          <p:spPr>
            <a:xfrm>
              <a:off x="3720818" y="3160472"/>
              <a:ext cx="1358604" cy="0"/>
            </a:xfrm>
            <a:prstGeom prst="line">
              <a:avLst/>
            </a:prstGeom>
            <a:noFill/>
            <a:ln w="6350" cap="flat" cmpd="sng" algn="ctr">
              <a:solidFill>
                <a:srgbClr val="FFFFFF"/>
              </a:solidFill>
              <a:prstDash val="lgDash"/>
              <a:tailEnd type="none"/>
            </a:ln>
            <a:effectLst/>
          </p:spPr>
        </p:cxnSp>
        <p:sp>
          <p:nvSpPr>
            <p:cNvPr id="88" name="Rectangle 87">
              <a:extLst>
                <a:ext uri="{FF2B5EF4-FFF2-40B4-BE49-F238E27FC236}">
                  <a16:creationId xmlns:a16="http://schemas.microsoft.com/office/drawing/2014/main" id="{5F1134E2-8D50-8C46-A3F2-D20F8EEEF4C7}"/>
                </a:ext>
              </a:extLst>
            </p:cNvPr>
            <p:cNvSpPr/>
            <p:nvPr/>
          </p:nvSpPr>
          <p:spPr>
            <a:xfrm>
              <a:off x="3720818" y="1093788"/>
              <a:ext cx="1358604" cy="338610"/>
            </a:xfrm>
            <a:prstGeom prst="rect">
              <a:avLst/>
            </a:prstGeom>
            <a:solidFill>
              <a:srgbClr val="2C2E34">
                <a:lumMod val="10000"/>
                <a:lumOff val="90000"/>
              </a:srgbClr>
            </a:solidFill>
            <a:ln w="9525" cap="flat" cmpd="sng" algn="ctr">
              <a:noFill/>
              <a:prstDash val="solid"/>
            </a:ln>
            <a:effectLst/>
          </p:spPr>
          <p:txBody>
            <a:bodyPr rtlCol="0" anchor="ctr"/>
            <a:lstStyle/>
            <a:p>
              <a:pPr algn="ctr" defTabSz="1097280">
                <a:defRPr/>
              </a:pPr>
              <a:endParaRPr lang="en-US" sz="2160" kern="0">
                <a:ea typeface=""/>
              </a:endParaRPr>
            </a:p>
          </p:txBody>
        </p:sp>
        <p:sp>
          <p:nvSpPr>
            <p:cNvPr id="89" name="TextBox 88">
              <a:extLst>
                <a:ext uri="{FF2B5EF4-FFF2-40B4-BE49-F238E27FC236}">
                  <a16:creationId xmlns:a16="http://schemas.microsoft.com/office/drawing/2014/main" id="{15A690AB-5BEB-9B4C-88AD-0A1A6ADBD596}"/>
                </a:ext>
              </a:extLst>
            </p:cNvPr>
            <p:cNvSpPr txBox="1"/>
            <p:nvPr/>
          </p:nvSpPr>
          <p:spPr>
            <a:xfrm>
              <a:off x="3854236" y="1209231"/>
              <a:ext cx="1091770" cy="107722"/>
            </a:xfrm>
            <a:prstGeom prst="rect">
              <a:avLst/>
            </a:prstGeom>
            <a:noFill/>
          </p:spPr>
          <p:txBody>
            <a:bodyPr wrap="square" lIns="0" tIns="0" rIns="0" bIns="0" rtlCol="0" anchor="ctr">
              <a:spAutoFit/>
            </a:bodyPr>
            <a:lstStyle/>
            <a:p>
              <a:pPr defTabSz="1097280">
                <a:defRPr/>
              </a:pPr>
              <a:r>
                <a:rPr lang="en-US" sz="840" b="1" kern="0">
                  <a:ea typeface="Flexo Heavy" charset="0"/>
                </a:rPr>
                <a:t>VOICE</a:t>
              </a:r>
            </a:p>
          </p:txBody>
        </p:sp>
        <p:cxnSp>
          <p:nvCxnSpPr>
            <p:cNvPr id="90" name="Straight Connector 89">
              <a:extLst>
                <a:ext uri="{FF2B5EF4-FFF2-40B4-BE49-F238E27FC236}">
                  <a16:creationId xmlns:a16="http://schemas.microsoft.com/office/drawing/2014/main" id="{750A685C-B30C-6344-8D8F-3B25E4FC7D9B}"/>
                </a:ext>
              </a:extLst>
            </p:cNvPr>
            <p:cNvCxnSpPr/>
            <p:nvPr/>
          </p:nvCxnSpPr>
          <p:spPr>
            <a:xfrm>
              <a:off x="3720818" y="2622059"/>
              <a:ext cx="1358604" cy="0"/>
            </a:xfrm>
            <a:prstGeom prst="line">
              <a:avLst/>
            </a:prstGeom>
            <a:noFill/>
            <a:ln w="6350" cap="flat" cmpd="sng" algn="ctr">
              <a:solidFill>
                <a:srgbClr val="FFFFFF"/>
              </a:solidFill>
              <a:prstDash val="solid"/>
              <a:tailEnd type="none"/>
            </a:ln>
            <a:effectLst/>
          </p:spPr>
        </p:cxnSp>
        <p:cxnSp>
          <p:nvCxnSpPr>
            <p:cNvPr id="91" name="Straight Connector 90">
              <a:extLst>
                <a:ext uri="{FF2B5EF4-FFF2-40B4-BE49-F238E27FC236}">
                  <a16:creationId xmlns:a16="http://schemas.microsoft.com/office/drawing/2014/main" id="{029A77E5-196D-924B-AFDE-1D27BAAA089C}"/>
                </a:ext>
              </a:extLst>
            </p:cNvPr>
            <p:cNvCxnSpPr/>
            <p:nvPr/>
          </p:nvCxnSpPr>
          <p:spPr>
            <a:xfrm>
              <a:off x="3720818" y="2875501"/>
              <a:ext cx="1358604" cy="0"/>
            </a:xfrm>
            <a:prstGeom prst="line">
              <a:avLst/>
            </a:prstGeom>
            <a:noFill/>
            <a:ln w="6350" cap="flat" cmpd="sng" algn="ctr">
              <a:solidFill>
                <a:srgbClr val="FFFFFF"/>
              </a:solidFill>
              <a:prstDash val="solid"/>
              <a:tailEnd type="none"/>
            </a:ln>
            <a:effectLst/>
          </p:spPr>
        </p:cxnSp>
        <p:cxnSp>
          <p:nvCxnSpPr>
            <p:cNvPr id="92" name="Straight Connector 91">
              <a:extLst>
                <a:ext uri="{FF2B5EF4-FFF2-40B4-BE49-F238E27FC236}">
                  <a16:creationId xmlns:a16="http://schemas.microsoft.com/office/drawing/2014/main" id="{6A8C10B1-E8FD-484E-AB6D-661B39029F05}"/>
                </a:ext>
              </a:extLst>
            </p:cNvPr>
            <p:cNvCxnSpPr/>
            <p:nvPr/>
          </p:nvCxnSpPr>
          <p:spPr>
            <a:xfrm>
              <a:off x="3720818" y="1690991"/>
              <a:ext cx="1358604" cy="0"/>
            </a:xfrm>
            <a:prstGeom prst="line">
              <a:avLst/>
            </a:prstGeom>
            <a:noFill/>
            <a:ln w="6350" cap="flat" cmpd="sng" algn="ctr">
              <a:solidFill>
                <a:srgbClr val="FFFFFF"/>
              </a:solidFill>
              <a:prstDash val="solid"/>
              <a:tailEnd type="none"/>
            </a:ln>
            <a:effectLst/>
          </p:spPr>
        </p:cxnSp>
        <p:sp>
          <p:nvSpPr>
            <p:cNvPr id="93" name="TextBox 92">
              <a:extLst>
                <a:ext uri="{FF2B5EF4-FFF2-40B4-BE49-F238E27FC236}">
                  <a16:creationId xmlns:a16="http://schemas.microsoft.com/office/drawing/2014/main" id="{D29AD5B4-FB46-5547-A9C5-4793E3B5B9D3}"/>
                </a:ext>
              </a:extLst>
            </p:cNvPr>
            <p:cNvSpPr txBox="1"/>
            <p:nvPr/>
          </p:nvSpPr>
          <p:spPr>
            <a:xfrm>
              <a:off x="3854236" y="2287326"/>
              <a:ext cx="1091770" cy="107722"/>
            </a:xfrm>
            <a:prstGeom prst="rect">
              <a:avLst/>
            </a:prstGeom>
            <a:noFill/>
          </p:spPr>
          <p:txBody>
            <a:bodyPr wrap="square" lIns="0" tIns="0" rIns="0" bIns="0" rtlCol="0">
              <a:spAutoFit/>
            </a:bodyPr>
            <a:lstStyle/>
            <a:p>
              <a:pPr defTabSz="1097280">
                <a:defRPr/>
              </a:pPr>
              <a:r>
                <a:rPr lang="en-US" sz="840" i="1" kern="0">
                  <a:ea typeface="Flexo Medium" charset="0"/>
                </a:rPr>
                <a:t>CALL STATISTICS</a:t>
              </a:r>
            </a:p>
          </p:txBody>
        </p:sp>
        <p:sp>
          <p:nvSpPr>
            <p:cNvPr id="94" name="TextBox 93">
              <a:extLst>
                <a:ext uri="{FF2B5EF4-FFF2-40B4-BE49-F238E27FC236}">
                  <a16:creationId xmlns:a16="http://schemas.microsoft.com/office/drawing/2014/main" id="{AAC97167-3A3B-8842-9F10-FE8C6B975F71}"/>
                </a:ext>
              </a:extLst>
            </p:cNvPr>
            <p:cNvSpPr txBox="1"/>
            <p:nvPr/>
          </p:nvSpPr>
          <p:spPr>
            <a:xfrm>
              <a:off x="3854236" y="2477902"/>
              <a:ext cx="1091770" cy="107722"/>
            </a:xfrm>
            <a:prstGeom prst="rect">
              <a:avLst/>
            </a:prstGeom>
            <a:noFill/>
          </p:spPr>
          <p:txBody>
            <a:bodyPr wrap="square" lIns="0" tIns="0" rIns="0" bIns="0" rtlCol="0">
              <a:spAutoFit/>
            </a:bodyPr>
            <a:lstStyle/>
            <a:p>
              <a:pPr defTabSz="1097280">
                <a:defRPr/>
              </a:pPr>
              <a:r>
                <a:rPr lang="en-US" sz="840" i="1" kern="0">
                  <a:ea typeface="Flexo Medium" charset="0"/>
                </a:rPr>
                <a:t>MOS</a:t>
              </a:r>
            </a:p>
          </p:txBody>
        </p:sp>
        <p:cxnSp>
          <p:nvCxnSpPr>
            <p:cNvPr id="95" name="Straight Connector 94">
              <a:extLst>
                <a:ext uri="{FF2B5EF4-FFF2-40B4-BE49-F238E27FC236}">
                  <a16:creationId xmlns:a16="http://schemas.microsoft.com/office/drawing/2014/main" id="{D2EA7849-E63E-9847-B4D7-E07E1668FB8F}"/>
                </a:ext>
              </a:extLst>
            </p:cNvPr>
            <p:cNvCxnSpPr/>
            <p:nvPr/>
          </p:nvCxnSpPr>
          <p:spPr>
            <a:xfrm>
              <a:off x="3720818" y="2249624"/>
              <a:ext cx="1358604" cy="0"/>
            </a:xfrm>
            <a:prstGeom prst="line">
              <a:avLst/>
            </a:prstGeom>
            <a:noFill/>
            <a:ln w="6350" cap="flat" cmpd="sng" algn="ctr">
              <a:solidFill>
                <a:srgbClr val="FFFFFF"/>
              </a:solidFill>
              <a:prstDash val="lgDash"/>
              <a:tailEnd type="none"/>
            </a:ln>
            <a:effectLst/>
          </p:spPr>
        </p:cxnSp>
        <p:cxnSp>
          <p:nvCxnSpPr>
            <p:cNvPr id="96" name="Straight Connector 95">
              <a:extLst>
                <a:ext uri="{FF2B5EF4-FFF2-40B4-BE49-F238E27FC236}">
                  <a16:creationId xmlns:a16="http://schemas.microsoft.com/office/drawing/2014/main" id="{CE509D6A-7D4C-3147-871F-8279C26D1214}"/>
                </a:ext>
              </a:extLst>
            </p:cNvPr>
            <p:cNvCxnSpPr/>
            <p:nvPr/>
          </p:nvCxnSpPr>
          <p:spPr>
            <a:xfrm>
              <a:off x="3720818" y="2436648"/>
              <a:ext cx="1358604" cy="0"/>
            </a:xfrm>
            <a:prstGeom prst="line">
              <a:avLst/>
            </a:prstGeom>
            <a:noFill/>
            <a:ln w="6350" cap="flat" cmpd="sng" algn="ctr">
              <a:solidFill>
                <a:srgbClr val="FFFFFF"/>
              </a:solidFill>
              <a:prstDash val="lgDash"/>
              <a:tailEnd type="none"/>
            </a:ln>
            <a:effectLst/>
          </p:spPr>
        </p:cxnSp>
      </p:grpSp>
      <p:sp>
        <p:nvSpPr>
          <p:cNvPr id="98" name="Rectangle 97">
            <a:extLst>
              <a:ext uri="{FF2B5EF4-FFF2-40B4-BE49-F238E27FC236}">
                <a16:creationId xmlns:a16="http://schemas.microsoft.com/office/drawing/2014/main" id="{AEAF8AAD-CB62-DE4C-AEFE-D812CCE43C14}"/>
              </a:ext>
            </a:extLst>
          </p:cNvPr>
          <p:cNvSpPr/>
          <p:nvPr/>
        </p:nvSpPr>
        <p:spPr>
          <a:xfrm>
            <a:off x="8398202" y="1507552"/>
            <a:ext cx="1353952" cy="307716"/>
          </a:xfrm>
          <a:prstGeom prst="rect">
            <a:avLst/>
          </a:prstGeom>
          <a:solidFill>
            <a:schemeClr val="bg2"/>
          </a:solidFill>
          <a:ln w="9525" cap="flat" cmpd="sng" algn="ctr">
            <a:noFill/>
            <a:prstDash val="solid"/>
          </a:ln>
          <a:effectLst/>
        </p:spPr>
        <p:txBody>
          <a:bodyPr rtlCol="0" anchor="ctr"/>
          <a:lstStyle/>
          <a:p>
            <a:pPr algn="ctr" defTabSz="1097280">
              <a:defRPr/>
            </a:pPr>
            <a:endParaRPr lang="en-US" sz="2160" kern="0">
              <a:ea typeface=""/>
            </a:endParaRPr>
          </a:p>
        </p:txBody>
      </p:sp>
      <p:sp>
        <p:nvSpPr>
          <p:cNvPr id="99" name="Rectangle 98">
            <a:extLst>
              <a:ext uri="{FF2B5EF4-FFF2-40B4-BE49-F238E27FC236}">
                <a16:creationId xmlns:a16="http://schemas.microsoft.com/office/drawing/2014/main" id="{8E9AD84F-0F81-DB4C-B68A-1A633E2259A4}"/>
              </a:ext>
            </a:extLst>
          </p:cNvPr>
          <p:cNvSpPr/>
          <p:nvPr/>
        </p:nvSpPr>
        <p:spPr>
          <a:xfrm>
            <a:off x="8398202" y="1815267"/>
            <a:ext cx="1353952" cy="798145"/>
          </a:xfrm>
          <a:prstGeom prst="rect">
            <a:avLst/>
          </a:prstGeom>
          <a:solidFill>
            <a:schemeClr val="bg2">
              <a:lumMod val="60000"/>
              <a:lumOff val="40000"/>
            </a:schemeClr>
          </a:solidFill>
          <a:ln w="9525" cap="flat" cmpd="sng" algn="ctr">
            <a:noFill/>
            <a:prstDash val="solid"/>
          </a:ln>
          <a:effectLst/>
        </p:spPr>
        <p:txBody>
          <a:bodyPr rtlCol="0" anchor="ctr"/>
          <a:lstStyle/>
          <a:p>
            <a:pPr algn="ctr" defTabSz="1097280">
              <a:defRPr/>
            </a:pPr>
            <a:endParaRPr lang="en-US" sz="2160" kern="0">
              <a:ea typeface=""/>
            </a:endParaRPr>
          </a:p>
        </p:txBody>
      </p:sp>
      <p:sp>
        <p:nvSpPr>
          <p:cNvPr id="100" name="Rectangle 99">
            <a:extLst>
              <a:ext uri="{FF2B5EF4-FFF2-40B4-BE49-F238E27FC236}">
                <a16:creationId xmlns:a16="http://schemas.microsoft.com/office/drawing/2014/main" id="{0805F4A3-AF4A-BA4E-A5E0-DE9336380FA5}"/>
              </a:ext>
            </a:extLst>
          </p:cNvPr>
          <p:cNvSpPr/>
          <p:nvPr/>
        </p:nvSpPr>
        <p:spPr>
          <a:xfrm>
            <a:off x="8398202" y="2609826"/>
            <a:ext cx="1353952" cy="307716"/>
          </a:xfrm>
          <a:prstGeom prst="rect">
            <a:avLst/>
          </a:prstGeom>
          <a:solidFill>
            <a:schemeClr val="bg2"/>
          </a:solidFill>
          <a:ln w="9525" cap="flat" cmpd="sng" algn="ctr">
            <a:noFill/>
            <a:prstDash val="solid"/>
          </a:ln>
          <a:effectLst/>
        </p:spPr>
        <p:txBody>
          <a:bodyPr rtlCol="0" anchor="ctr"/>
          <a:lstStyle/>
          <a:p>
            <a:pPr algn="ctr" defTabSz="1097280">
              <a:defRPr/>
            </a:pPr>
            <a:endParaRPr lang="en-US" sz="2160" kern="0">
              <a:ea typeface=""/>
            </a:endParaRPr>
          </a:p>
        </p:txBody>
      </p:sp>
      <p:sp>
        <p:nvSpPr>
          <p:cNvPr id="101" name="Rectangle 100">
            <a:extLst>
              <a:ext uri="{FF2B5EF4-FFF2-40B4-BE49-F238E27FC236}">
                <a16:creationId xmlns:a16="http://schemas.microsoft.com/office/drawing/2014/main" id="{2AE412AA-7028-184D-B833-701D0B917F0D}"/>
              </a:ext>
            </a:extLst>
          </p:cNvPr>
          <p:cNvSpPr/>
          <p:nvPr/>
        </p:nvSpPr>
        <p:spPr>
          <a:xfrm>
            <a:off x="8398202" y="2913956"/>
            <a:ext cx="1353952" cy="890723"/>
          </a:xfrm>
          <a:prstGeom prst="rect">
            <a:avLst/>
          </a:prstGeom>
          <a:solidFill>
            <a:schemeClr val="bg2">
              <a:lumMod val="60000"/>
              <a:lumOff val="40000"/>
            </a:schemeClr>
          </a:solidFill>
          <a:ln w="9525" cap="flat" cmpd="sng" algn="ctr">
            <a:noFill/>
            <a:prstDash val="solid"/>
          </a:ln>
          <a:effectLst/>
        </p:spPr>
        <p:txBody>
          <a:bodyPr rtlCol="0" anchor="ctr"/>
          <a:lstStyle/>
          <a:p>
            <a:pPr algn="ctr" defTabSz="1097280">
              <a:defRPr/>
            </a:pPr>
            <a:endParaRPr lang="en-US" sz="2160" kern="0">
              <a:ea typeface=""/>
            </a:endParaRPr>
          </a:p>
        </p:txBody>
      </p:sp>
      <p:sp>
        <p:nvSpPr>
          <p:cNvPr id="102" name="TextBox 101">
            <a:extLst>
              <a:ext uri="{FF2B5EF4-FFF2-40B4-BE49-F238E27FC236}">
                <a16:creationId xmlns:a16="http://schemas.microsoft.com/office/drawing/2014/main" id="{BD9EB7FA-3803-E94A-A067-16B4F5886458}"/>
              </a:ext>
            </a:extLst>
          </p:cNvPr>
          <p:cNvSpPr txBox="1"/>
          <p:nvPr/>
        </p:nvSpPr>
        <p:spPr>
          <a:xfrm>
            <a:off x="8654562" y="1596777"/>
            <a:ext cx="224420" cy="129266"/>
          </a:xfrm>
          <a:prstGeom prst="rect">
            <a:avLst/>
          </a:prstGeom>
          <a:noFill/>
        </p:spPr>
        <p:txBody>
          <a:bodyPr wrap="none" lIns="0" tIns="0" rIns="0" bIns="0" rtlCol="0">
            <a:spAutoFit/>
          </a:bodyPr>
          <a:lstStyle/>
          <a:p>
            <a:pPr defTabSz="1097280">
              <a:defRPr/>
            </a:pPr>
            <a:r>
              <a:rPr lang="en-US" sz="840" b="1" kern="0">
                <a:ea typeface="Flexo Heavy" charset="0"/>
              </a:rPr>
              <a:t>DNS</a:t>
            </a:r>
          </a:p>
        </p:txBody>
      </p:sp>
      <p:sp>
        <p:nvSpPr>
          <p:cNvPr id="103" name="Freeform 102">
            <a:extLst>
              <a:ext uri="{FF2B5EF4-FFF2-40B4-BE49-F238E27FC236}">
                <a16:creationId xmlns:a16="http://schemas.microsoft.com/office/drawing/2014/main" id="{DDCF0402-C2E8-2840-9F7D-A276C81BBAF2}"/>
              </a:ext>
            </a:extLst>
          </p:cNvPr>
          <p:cNvSpPr>
            <a:spLocks noEditPoints="1"/>
          </p:cNvSpPr>
          <p:nvPr/>
        </p:nvSpPr>
        <p:spPr bwMode="auto">
          <a:xfrm>
            <a:off x="8531161" y="1619425"/>
            <a:ext cx="69840" cy="83972"/>
          </a:xfrm>
          <a:custGeom>
            <a:avLst/>
            <a:gdLst>
              <a:gd name="T0" fmla="*/ 338 w 677"/>
              <a:gd name="T1" fmla="*/ 677 h 677"/>
              <a:gd name="T2" fmla="*/ 0 w 677"/>
              <a:gd name="T3" fmla="*/ 338 h 677"/>
              <a:gd name="T4" fmla="*/ 338 w 677"/>
              <a:gd name="T5" fmla="*/ 0 h 677"/>
              <a:gd name="T6" fmla="*/ 677 w 677"/>
              <a:gd name="T7" fmla="*/ 338 h 677"/>
              <a:gd name="T8" fmla="*/ 338 w 677"/>
              <a:gd name="T9" fmla="*/ 677 h 677"/>
              <a:gd name="T10" fmla="*/ 535 w 677"/>
              <a:gd name="T11" fmla="*/ 310 h 677"/>
              <a:gd name="T12" fmla="*/ 507 w 677"/>
              <a:gd name="T13" fmla="*/ 282 h 677"/>
              <a:gd name="T14" fmla="*/ 169 w 677"/>
              <a:gd name="T15" fmla="*/ 282 h 677"/>
              <a:gd name="T16" fmla="*/ 141 w 677"/>
              <a:gd name="T17" fmla="*/ 310 h 677"/>
              <a:gd name="T18" fmla="*/ 141 w 677"/>
              <a:gd name="T19" fmla="*/ 366 h 677"/>
              <a:gd name="T20" fmla="*/ 169 w 677"/>
              <a:gd name="T21" fmla="*/ 394 h 677"/>
              <a:gd name="T22" fmla="*/ 507 w 677"/>
              <a:gd name="T23" fmla="*/ 394 h 677"/>
              <a:gd name="T24" fmla="*/ 535 w 677"/>
              <a:gd name="T25" fmla="*/ 366 h 677"/>
              <a:gd name="T26" fmla="*/ 535 w 677"/>
              <a:gd name="T27" fmla="*/ 310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7" h="677">
                <a:moveTo>
                  <a:pt x="338" y="677"/>
                </a:moveTo>
                <a:cubicBezTo>
                  <a:pt x="151" y="677"/>
                  <a:pt x="0" y="525"/>
                  <a:pt x="0" y="338"/>
                </a:cubicBezTo>
                <a:cubicBezTo>
                  <a:pt x="0" y="151"/>
                  <a:pt x="151" y="0"/>
                  <a:pt x="338" y="0"/>
                </a:cubicBezTo>
                <a:cubicBezTo>
                  <a:pt x="525" y="0"/>
                  <a:pt x="677" y="151"/>
                  <a:pt x="677" y="338"/>
                </a:cubicBezTo>
                <a:cubicBezTo>
                  <a:pt x="677" y="525"/>
                  <a:pt x="525" y="677"/>
                  <a:pt x="338" y="677"/>
                </a:cubicBezTo>
                <a:close/>
                <a:moveTo>
                  <a:pt x="535" y="310"/>
                </a:moveTo>
                <a:cubicBezTo>
                  <a:pt x="535" y="294"/>
                  <a:pt x="523" y="282"/>
                  <a:pt x="507" y="282"/>
                </a:cubicBezTo>
                <a:cubicBezTo>
                  <a:pt x="169" y="282"/>
                  <a:pt x="169" y="282"/>
                  <a:pt x="169" y="282"/>
                </a:cubicBezTo>
                <a:cubicBezTo>
                  <a:pt x="153" y="282"/>
                  <a:pt x="141" y="294"/>
                  <a:pt x="141" y="310"/>
                </a:cubicBezTo>
                <a:cubicBezTo>
                  <a:pt x="141" y="366"/>
                  <a:pt x="141" y="366"/>
                  <a:pt x="141" y="366"/>
                </a:cubicBezTo>
                <a:cubicBezTo>
                  <a:pt x="141" y="382"/>
                  <a:pt x="153" y="394"/>
                  <a:pt x="169" y="394"/>
                </a:cubicBezTo>
                <a:cubicBezTo>
                  <a:pt x="507" y="394"/>
                  <a:pt x="507" y="394"/>
                  <a:pt x="507" y="394"/>
                </a:cubicBezTo>
                <a:cubicBezTo>
                  <a:pt x="523" y="394"/>
                  <a:pt x="535" y="382"/>
                  <a:pt x="535" y="366"/>
                </a:cubicBezTo>
                <a:lnTo>
                  <a:pt x="535" y="310"/>
                </a:lnTo>
                <a:close/>
              </a:path>
            </a:pathLst>
          </a:custGeom>
          <a:solidFill>
            <a:srgbClr val="FFFFFF"/>
          </a:solidFill>
          <a:ln>
            <a:noFill/>
          </a:ln>
        </p:spPr>
        <p:txBody>
          <a:bodyPr vert="horz" wrap="square" lIns="109728" tIns="54864" rIns="109728" bIns="54864" numCol="1" anchor="t" anchorCtr="0" compatLnSpc="1">
            <a:prstTxWarp prst="textNoShape">
              <a:avLst/>
            </a:prstTxWarp>
          </a:bodyPr>
          <a:lstStyle/>
          <a:p>
            <a:pPr defTabSz="1097280">
              <a:defRPr/>
            </a:pPr>
            <a:endParaRPr lang="en-US" sz="2160" kern="0"/>
          </a:p>
        </p:txBody>
      </p:sp>
      <p:sp>
        <p:nvSpPr>
          <p:cNvPr id="104" name="TextBox 103">
            <a:extLst>
              <a:ext uri="{FF2B5EF4-FFF2-40B4-BE49-F238E27FC236}">
                <a16:creationId xmlns:a16="http://schemas.microsoft.com/office/drawing/2014/main" id="{1464793A-A8DF-BE4F-BC22-CBF5CE2BBC27}"/>
              </a:ext>
            </a:extLst>
          </p:cNvPr>
          <p:cNvSpPr txBox="1"/>
          <p:nvPr/>
        </p:nvSpPr>
        <p:spPr>
          <a:xfrm>
            <a:off x="8531162" y="1860138"/>
            <a:ext cx="769441" cy="129266"/>
          </a:xfrm>
          <a:prstGeom prst="rect">
            <a:avLst/>
          </a:prstGeom>
          <a:noFill/>
        </p:spPr>
        <p:txBody>
          <a:bodyPr wrap="none" lIns="0" tIns="0" rIns="0" bIns="0" rtlCol="0">
            <a:spAutoFit/>
          </a:bodyPr>
          <a:lstStyle/>
          <a:p>
            <a:pPr defTabSz="1097280">
              <a:defRPr/>
            </a:pPr>
            <a:r>
              <a:rPr lang="fi-FI" sz="840" i="1" kern="0">
                <a:ea typeface="Flexo Medium" charset="0"/>
              </a:rPr>
              <a:t>RESPONSE TIME</a:t>
            </a:r>
            <a:endParaRPr lang="en-US" sz="840" i="1" kern="0">
              <a:ea typeface="Flexo Medium" charset="0"/>
            </a:endParaRPr>
          </a:p>
        </p:txBody>
      </p:sp>
      <p:sp>
        <p:nvSpPr>
          <p:cNvPr id="105" name="TextBox 104">
            <a:extLst>
              <a:ext uri="{FF2B5EF4-FFF2-40B4-BE49-F238E27FC236}">
                <a16:creationId xmlns:a16="http://schemas.microsoft.com/office/drawing/2014/main" id="{032D6842-03F2-3A40-8946-1AA7DA761B34}"/>
              </a:ext>
            </a:extLst>
          </p:cNvPr>
          <p:cNvSpPr txBox="1"/>
          <p:nvPr/>
        </p:nvSpPr>
        <p:spPr>
          <a:xfrm>
            <a:off x="8531162" y="2087119"/>
            <a:ext cx="1033937" cy="129266"/>
          </a:xfrm>
          <a:prstGeom prst="rect">
            <a:avLst/>
          </a:prstGeom>
          <a:noFill/>
        </p:spPr>
        <p:txBody>
          <a:bodyPr wrap="none" lIns="0" tIns="0" rIns="0" bIns="0" rtlCol="0">
            <a:spAutoFit/>
          </a:bodyPr>
          <a:lstStyle/>
          <a:p>
            <a:pPr defTabSz="1097280">
              <a:defRPr/>
            </a:pPr>
            <a:r>
              <a:rPr lang="en-US" sz="840" i="1" kern="0">
                <a:ea typeface="Flexo Medium" charset="0"/>
              </a:rPr>
              <a:t>EXPECTED RESPONSE</a:t>
            </a:r>
          </a:p>
        </p:txBody>
      </p:sp>
      <p:cxnSp>
        <p:nvCxnSpPr>
          <p:cNvPr id="106" name="Straight Connector 105">
            <a:extLst>
              <a:ext uri="{FF2B5EF4-FFF2-40B4-BE49-F238E27FC236}">
                <a16:creationId xmlns:a16="http://schemas.microsoft.com/office/drawing/2014/main" id="{D630EB90-2E0D-5840-B38D-A33B90A4A147}"/>
              </a:ext>
            </a:extLst>
          </p:cNvPr>
          <p:cNvCxnSpPr/>
          <p:nvPr/>
        </p:nvCxnSpPr>
        <p:spPr>
          <a:xfrm>
            <a:off x="8398202" y="2041608"/>
            <a:ext cx="1353952" cy="0"/>
          </a:xfrm>
          <a:prstGeom prst="line">
            <a:avLst/>
          </a:prstGeom>
          <a:noFill/>
          <a:ln w="6350" cap="flat" cmpd="sng" algn="ctr">
            <a:solidFill>
              <a:srgbClr val="FFFFFF"/>
            </a:solidFill>
            <a:prstDash val="lgDash"/>
            <a:tailEnd type="none"/>
          </a:ln>
          <a:effectLst/>
        </p:spPr>
      </p:cxnSp>
      <p:cxnSp>
        <p:nvCxnSpPr>
          <p:cNvPr id="107" name="Straight Connector 106">
            <a:extLst>
              <a:ext uri="{FF2B5EF4-FFF2-40B4-BE49-F238E27FC236}">
                <a16:creationId xmlns:a16="http://schemas.microsoft.com/office/drawing/2014/main" id="{CA4CD2A8-B96B-B54F-A04D-41278E1F2CD3}"/>
              </a:ext>
            </a:extLst>
          </p:cNvPr>
          <p:cNvCxnSpPr/>
          <p:nvPr/>
        </p:nvCxnSpPr>
        <p:spPr>
          <a:xfrm>
            <a:off x="8398202" y="2265330"/>
            <a:ext cx="1353952" cy="0"/>
          </a:xfrm>
          <a:prstGeom prst="line">
            <a:avLst/>
          </a:prstGeom>
          <a:noFill/>
          <a:ln w="6350" cap="flat" cmpd="sng" algn="ctr">
            <a:solidFill>
              <a:srgbClr val="FFFFFF"/>
            </a:solidFill>
            <a:prstDash val="lgDash"/>
            <a:tailEnd type="none"/>
          </a:ln>
          <a:effectLst/>
        </p:spPr>
      </p:cxnSp>
      <p:sp>
        <p:nvSpPr>
          <p:cNvPr id="108" name="TextBox 107">
            <a:extLst>
              <a:ext uri="{FF2B5EF4-FFF2-40B4-BE49-F238E27FC236}">
                <a16:creationId xmlns:a16="http://schemas.microsoft.com/office/drawing/2014/main" id="{D088090A-BA70-FE43-98AA-AFED0D11A682}"/>
              </a:ext>
            </a:extLst>
          </p:cNvPr>
          <p:cNvSpPr txBox="1"/>
          <p:nvPr/>
        </p:nvSpPr>
        <p:spPr>
          <a:xfrm>
            <a:off x="8531162" y="2313231"/>
            <a:ext cx="1088032" cy="258532"/>
          </a:xfrm>
          <a:prstGeom prst="rect">
            <a:avLst/>
          </a:prstGeom>
          <a:noFill/>
        </p:spPr>
        <p:txBody>
          <a:bodyPr wrap="square" lIns="0" tIns="0" rIns="0" bIns="0" rtlCol="0">
            <a:spAutoFit/>
          </a:bodyPr>
          <a:lstStyle/>
          <a:p>
            <a:pPr defTabSz="1097280">
              <a:defRPr/>
            </a:pPr>
            <a:r>
              <a:rPr lang="en-US" sz="840" i="1" kern="0">
                <a:ea typeface="Flexo Medium" charset="0"/>
              </a:rPr>
              <a:t>WIDE RECORD TYPE </a:t>
            </a:r>
          </a:p>
          <a:p>
            <a:pPr defTabSz="1097280">
              <a:defRPr/>
            </a:pPr>
            <a:r>
              <a:rPr lang="en-US" sz="840" i="1" kern="0">
                <a:ea typeface="Flexo Medium" charset="0"/>
              </a:rPr>
              <a:t>SUPPORT</a:t>
            </a:r>
          </a:p>
        </p:txBody>
      </p:sp>
      <p:sp>
        <p:nvSpPr>
          <p:cNvPr id="109" name="TextBox 108">
            <a:extLst>
              <a:ext uri="{FF2B5EF4-FFF2-40B4-BE49-F238E27FC236}">
                <a16:creationId xmlns:a16="http://schemas.microsoft.com/office/drawing/2014/main" id="{22C24E3C-25C2-9F43-B5D0-761EECA845DA}"/>
              </a:ext>
            </a:extLst>
          </p:cNvPr>
          <p:cNvSpPr txBox="1"/>
          <p:nvPr/>
        </p:nvSpPr>
        <p:spPr>
          <a:xfrm>
            <a:off x="8654562" y="2699051"/>
            <a:ext cx="278923" cy="129266"/>
          </a:xfrm>
          <a:prstGeom prst="rect">
            <a:avLst/>
          </a:prstGeom>
          <a:noFill/>
        </p:spPr>
        <p:txBody>
          <a:bodyPr wrap="none" lIns="0" tIns="0" rIns="0" bIns="0" rtlCol="0">
            <a:spAutoFit/>
          </a:bodyPr>
          <a:lstStyle/>
          <a:p>
            <a:pPr defTabSz="1097280">
              <a:defRPr/>
            </a:pPr>
            <a:r>
              <a:rPr lang="en-US" sz="840" b="1" kern="0">
                <a:ea typeface="Flexo Heavy" charset="0"/>
              </a:rPr>
              <a:t>HTTP</a:t>
            </a:r>
          </a:p>
        </p:txBody>
      </p:sp>
      <p:sp>
        <p:nvSpPr>
          <p:cNvPr id="110" name="Freeform 109">
            <a:extLst>
              <a:ext uri="{FF2B5EF4-FFF2-40B4-BE49-F238E27FC236}">
                <a16:creationId xmlns:a16="http://schemas.microsoft.com/office/drawing/2014/main" id="{FA009967-1A70-9D4D-A91E-545BA7BC8371}"/>
              </a:ext>
            </a:extLst>
          </p:cNvPr>
          <p:cNvSpPr>
            <a:spLocks noEditPoints="1"/>
          </p:cNvSpPr>
          <p:nvPr/>
        </p:nvSpPr>
        <p:spPr bwMode="auto">
          <a:xfrm>
            <a:off x="8531161" y="2721699"/>
            <a:ext cx="69840" cy="83972"/>
          </a:xfrm>
          <a:custGeom>
            <a:avLst/>
            <a:gdLst>
              <a:gd name="T0" fmla="*/ 338 w 677"/>
              <a:gd name="T1" fmla="*/ 677 h 677"/>
              <a:gd name="T2" fmla="*/ 0 w 677"/>
              <a:gd name="T3" fmla="*/ 338 h 677"/>
              <a:gd name="T4" fmla="*/ 338 w 677"/>
              <a:gd name="T5" fmla="*/ 0 h 677"/>
              <a:gd name="T6" fmla="*/ 677 w 677"/>
              <a:gd name="T7" fmla="*/ 338 h 677"/>
              <a:gd name="T8" fmla="*/ 338 w 677"/>
              <a:gd name="T9" fmla="*/ 677 h 677"/>
              <a:gd name="T10" fmla="*/ 535 w 677"/>
              <a:gd name="T11" fmla="*/ 310 h 677"/>
              <a:gd name="T12" fmla="*/ 507 w 677"/>
              <a:gd name="T13" fmla="*/ 282 h 677"/>
              <a:gd name="T14" fmla="*/ 169 w 677"/>
              <a:gd name="T15" fmla="*/ 282 h 677"/>
              <a:gd name="T16" fmla="*/ 141 w 677"/>
              <a:gd name="T17" fmla="*/ 310 h 677"/>
              <a:gd name="T18" fmla="*/ 141 w 677"/>
              <a:gd name="T19" fmla="*/ 366 h 677"/>
              <a:gd name="T20" fmla="*/ 169 w 677"/>
              <a:gd name="T21" fmla="*/ 394 h 677"/>
              <a:gd name="T22" fmla="*/ 507 w 677"/>
              <a:gd name="T23" fmla="*/ 394 h 677"/>
              <a:gd name="T24" fmla="*/ 535 w 677"/>
              <a:gd name="T25" fmla="*/ 366 h 677"/>
              <a:gd name="T26" fmla="*/ 535 w 677"/>
              <a:gd name="T27" fmla="*/ 310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7" h="677">
                <a:moveTo>
                  <a:pt x="338" y="677"/>
                </a:moveTo>
                <a:cubicBezTo>
                  <a:pt x="151" y="677"/>
                  <a:pt x="0" y="525"/>
                  <a:pt x="0" y="338"/>
                </a:cubicBezTo>
                <a:cubicBezTo>
                  <a:pt x="0" y="151"/>
                  <a:pt x="151" y="0"/>
                  <a:pt x="338" y="0"/>
                </a:cubicBezTo>
                <a:cubicBezTo>
                  <a:pt x="525" y="0"/>
                  <a:pt x="677" y="151"/>
                  <a:pt x="677" y="338"/>
                </a:cubicBezTo>
                <a:cubicBezTo>
                  <a:pt x="677" y="525"/>
                  <a:pt x="525" y="677"/>
                  <a:pt x="338" y="677"/>
                </a:cubicBezTo>
                <a:close/>
                <a:moveTo>
                  <a:pt x="535" y="310"/>
                </a:moveTo>
                <a:cubicBezTo>
                  <a:pt x="535" y="294"/>
                  <a:pt x="523" y="282"/>
                  <a:pt x="507" y="282"/>
                </a:cubicBezTo>
                <a:cubicBezTo>
                  <a:pt x="169" y="282"/>
                  <a:pt x="169" y="282"/>
                  <a:pt x="169" y="282"/>
                </a:cubicBezTo>
                <a:cubicBezTo>
                  <a:pt x="153" y="282"/>
                  <a:pt x="141" y="294"/>
                  <a:pt x="141" y="310"/>
                </a:cubicBezTo>
                <a:cubicBezTo>
                  <a:pt x="141" y="366"/>
                  <a:pt x="141" y="366"/>
                  <a:pt x="141" y="366"/>
                </a:cubicBezTo>
                <a:cubicBezTo>
                  <a:pt x="141" y="382"/>
                  <a:pt x="153" y="394"/>
                  <a:pt x="169" y="394"/>
                </a:cubicBezTo>
                <a:cubicBezTo>
                  <a:pt x="507" y="394"/>
                  <a:pt x="507" y="394"/>
                  <a:pt x="507" y="394"/>
                </a:cubicBezTo>
                <a:cubicBezTo>
                  <a:pt x="523" y="394"/>
                  <a:pt x="535" y="382"/>
                  <a:pt x="535" y="366"/>
                </a:cubicBezTo>
                <a:lnTo>
                  <a:pt x="535" y="310"/>
                </a:lnTo>
                <a:close/>
              </a:path>
            </a:pathLst>
          </a:custGeom>
          <a:solidFill>
            <a:srgbClr val="FFFFFF"/>
          </a:solidFill>
          <a:ln>
            <a:noFill/>
          </a:ln>
        </p:spPr>
        <p:txBody>
          <a:bodyPr vert="horz" wrap="square" lIns="109728" tIns="54864" rIns="109728" bIns="54864" numCol="1" anchor="t" anchorCtr="0" compatLnSpc="1">
            <a:prstTxWarp prst="textNoShape">
              <a:avLst/>
            </a:prstTxWarp>
          </a:bodyPr>
          <a:lstStyle/>
          <a:p>
            <a:pPr defTabSz="1097280">
              <a:defRPr/>
            </a:pPr>
            <a:endParaRPr lang="en-US" sz="2160" kern="0"/>
          </a:p>
        </p:txBody>
      </p:sp>
      <p:sp>
        <p:nvSpPr>
          <p:cNvPr id="111" name="TextBox 110">
            <a:extLst>
              <a:ext uri="{FF2B5EF4-FFF2-40B4-BE49-F238E27FC236}">
                <a16:creationId xmlns:a16="http://schemas.microsoft.com/office/drawing/2014/main" id="{AB892265-3AB6-104B-8650-E2171A7F8AD7}"/>
              </a:ext>
            </a:extLst>
          </p:cNvPr>
          <p:cNvSpPr txBox="1"/>
          <p:nvPr/>
        </p:nvSpPr>
        <p:spPr>
          <a:xfrm>
            <a:off x="8531162" y="2955934"/>
            <a:ext cx="698909" cy="129266"/>
          </a:xfrm>
          <a:prstGeom prst="rect">
            <a:avLst/>
          </a:prstGeom>
          <a:noFill/>
        </p:spPr>
        <p:txBody>
          <a:bodyPr wrap="none" lIns="0" tIns="0" rIns="0" bIns="0" rtlCol="0">
            <a:spAutoFit/>
          </a:bodyPr>
          <a:lstStyle/>
          <a:p>
            <a:pPr defTabSz="1097280">
              <a:defRPr/>
            </a:pPr>
            <a:r>
              <a:rPr lang="fi-FI" sz="840" i="1" kern="0">
                <a:ea typeface="Flexo Medium" charset="0"/>
              </a:rPr>
              <a:t>TCP CONNECT</a:t>
            </a:r>
            <a:endParaRPr lang="en-US" sz="840" i="1" kern="0">
              <a:ea typeface="Flexo Medium" charset="0"/>
            </a:endParaRPr>
          </a:p>
        </p:txBody>
      </p:sp>
      <p:sp>
        <p:nvSpPr>
          <p:cNvPr id="112" name="TextBox 111">
            <a:extLst>
              <a:ext uri="{FF2B5EF4-FFF2-40B4-BE49-F238E27FC236}">
                <a16:creationId xmlns:a16="http://schemas.microsoft.com/office/drawing/2014/main" id="{462B3085-0598-AD4C-A12C-454DCDE2D2A0}"/>
              </a:ext>
            </a:extLst>
          </p:cNvPr>
          <p:cNvSpPr txBox="1"/>
          <p:nvPr/>
        </p:nvSpPr>
        <p:spPr>
          <a:xfrm>
            <a:off x="8531162" y="3182915"/>
            <a:ext cx="961802" cy="129266"/>
          </a:xfrm>
          <a:prstGeom prst="rect">
            <a:avLst/>
          </a:prstGeom>
          <a:noFill/>
        </p:spPr>
        <p:txBody>
          <a:bodyPr wrap="none" lIns="0" tIns="0" rIns="0" bIns="0" rtlCol="0">
            <a:spAutoFit/>
          </a:bodyPr>
          <a:lstStyle/>
          <a:p>
            <a:pPr defTabSz="1097280">
              <a:defRPr/>
            </a:pPr>
            <a:r>
              <a:rPr lang="en-US" sz="840" i="1" kern="0">
                <a:ea typeface="Flexo Medium" charset="0"/>
              </a:rPr>
              <a:t>TIME TO FIRST BYTE</a:t>
            </a:r>
          </a:p>
        </p:txBody>
      </p:sp>
      <p:cxnSp>
        <p:nvCxnSpPr>
          <p:cNvPr id="113" name="Straight Connector 112">
            <a:extLst>
              <a:ext uri="{FF2B5EF4-FFF2-40B4-BE49-F238E27FC236}">
                <a16:creationId xmlns:a16="http://schemas.microsoft.com/office/drawing/2014/main" id="{19853D6A-48F2-E24D-83EA-1648C71FD55D}"/>
              </a:ext>
            </a:extLst>
          </p:cNvPr>
          <p:cNvCxnSpPr/>
          <p:nvPr/>
        </p:nvCxnSpPr>
        <p:spPr>
          <a:xfrm>
            <a:off x="8398202" y="3137404"/>
            <a:ext cx="1353952" cy="0"/>
          </a:xfrm>
          <a:prstGeom prst="line">
            <a:avLst/>
          </a:prstGeom>
          <a:noFill/>
          <a:ln w="6350" cap="flat" cmpd="sng" algn="ctr">
            <a:solidFill>
              <a:srgbClr val="FFFFFF"/>
            </a:solidFill>
            <a:prstDash val="lgDash"/>
            <a:tailEnd type="none"/>
          </a:ln>
          <a:effectLst/>
        </p:spPr>
      </p:cxnSp>
      <p:cxnSp>
        <p:nvCxnSpPr>
          <p:cNvPr id="114" name="Straight Connector 113">
            <a:extLst>
              <a:ext uri="{FF2B5EF4-FFF2-40B4-BE49-F238E27FC236}">
                <a16:creationId xmlns:a16="http://schemas.microsoft.com/office/drawing/2014/main" id="{3EA3B6CF-9FD3-E843-B44E-2948119A55F9}"/>
              </a:ext>
            </a:extLst>
          </p:cNvPr>
          <p:cNvCxnSpPr/>
          <p:nvPr/>
        </p:nvCxnSpPr>
        <p:spPr>
          <a:xfrm>
            <a:off x="8398202" y="3361126"/>
            <a:ext cx="1353952" cy="0"/>
          </a:xfrm>
          <a:prstGeom prst="line">
            <a:avLst/>
          </a:prstGeom>
          <a:noFill/>
          <a:ln w="6350" cap="flat" cmpd="sng" algn="ctr">
            <a:solidFill>
              <a:srgbClr val="FFFFFF"/>
            </a:solidFill>
            <a:prstDash val="lgDash"/>
            <a:tailEnd type="none"/>
          </a:ln>
          <a:effectLst/>
        </p:spPr>
      </p:cxnSp>
      <p:sp>
        <p:nvSpPr>
          <p:cNvPr id="115" name="TextBox 114">
            <a:extLst>
              <a:ext uri="{FF2B5EF4-FFF2-40B4-BE49-F238E27FC236}">
                <a16:creationId xmlns:a16="http://schemas.microsoft.com/office/drawing/2014/main" id="{61C9F41B-2B71-574C-A6DF-F764ABD65686}"/>
              </a:ext>
            </a:extLst>
          </p:cNvPr>
          <p:cNvSpPr txBox="1"/>
          <p:nvPr/>
        </p:nvSpPr>
        <p:spPr>
          <a:xfrm>
            <a:off x="8531162" y="3409026"/>
            <a:ext cx="1088032" cy="129266"/>
          </a:xfrm>
          <a:prstGeom prst="rect">
            <a:avLst/>
          </a:prstGeom>
          <a:noFill/>
        </p:spPr>
        <p:txBody>
          <a:bodyPr wrap="square" lIns="0" tIns="0" rIns="0" bIns="0" rtlCol="0">
            <a:spAutoFit/>
          </a:bodyPr>
          <a:lstStyle/>
          <a:p>
            <a:pPr defTabSz="1097280">
              <a:defRPr/>
            </a:pPr>
            <a:r>
              <a:rPr lang="en-US" sz="840" i="1" kern="0">
                <a:ea typeface="Flexo Medium" charset="0"/>
              </a:rPr>
              <a:t>PAGE LOAD</a:t>
            </a:r>
          </a:p>
        </p:txBody>
      </p:sp>
      <p:sp>
        <p:nvSpPr>
          <p:cNvPr id="116" name="Rectangle 115">
            <a:extLst>
              <a:ext uri="{FF2B5EF4-FFF2-40B4-BE49-F238E27FC236}">
                <a16:creationId xmlns:a16="http://schemas.microsoft.com/office/drawing/2014/main" id="{8DD88F27-B3F2-6F4F-8707-9E609CC3E4AE}"/>
              </a:ext>
            </a:extLst>
          </p:cNvPr>
          <p:cNvSpPr/>
          <p:nvPr/>
        </p:nvSpPr>
        <p:spPr>
          <a:xfrm>
            <a:off x="8398202" y="1101002"/>
            <a:ext cx="1353952" cy="406332"/>
          </a:xfrm>
          <a:prstGeom prst="rect">
            <a:avLst/>
          </a:prstGeom>
          <a:solidFill>
            <a:srgbClr val="2C2E34">
              <a:lumMod val="10000"/>
              <a:lumOff val="90000"/>
            </a:srgbClr>
          </a:solidFill>
          <a:ln w="9525" cap="flat" cmpd="sng" algn="ctr">
            <a:noFill/>
            <a:prstDash val="solid"/>
          </a:ln>
          <a:effectLst/>
        </p:spPr>
        <p:txBody>
          <a:bodyPr rtlCol="0" anchor="ctr"/>
          <a:lstStyle/>
          <a:p>
            <a:pPr algn="ctr" defTabSz="1097280">
              <a:defRPr/>
            </a:pPr>
            <a:endParaRPr lang="en-US" sz="2160" kern="0">
              <a:ea typeface=""/>
            </a:endParaRPr>
          </a:p>
        </p:txBody>
      </p:sp>
      <p:sp>
        <p:nvSpPr>
          <p:cNvPr id="117" name="TextBox 116">
            <a:extLst>
              <a:ext uri="{FF2B5EF4-FFF2-40B4-BE49-F238E27FC236}">
                <a16:creationId xmlns:a16="http://schemas.microsoft.com/office/drawing/2014/main" id="{8FD8582F-EF9E-DF48-9756-4204FEF3FDFB}"/>
              </a:ext>
            </a:extLst>
          </p:cNvPr>
          <p:cNvSpPr txBox="1"/>
          <p:nvPr/>
        </p:nvSpPr>
        <p:spPr>
          <a:xfrm>
            <a:off x="8531162" y="1174902"/>
            <a:ext cx="1088032" cy="258532"/>
          </a:xfrm>
          <a:prstGeom prst="rect">
            <a:avLst/>
          </a:prstGeom>
          <a:noFill/>
        </p:spPr>
        <p:txBody>
          <a:bodyPr wrap="square" lIns="0" tIns="0" rIns="0" bIns="0" rtlCol="0" anchor="ctr">
            <a:spAutoFit/>
          </a:bodyPr>
          <a:lstStyle/>
          <a:p>
            <a:pPr defTabSz="1097280">
              <a:defRPr/>
            </a:pPr>
            <a:r>
              <a:rPr lang="en-US" sz="840" b="1" kern="0">
                <a:ea typeface="Flexo Heavy" charset="0"/>
              </a:rPr>
              <a:t>INTERNET</a:t>
            </a:r>
          </a:p>
          <a:p>
            <a:pPr defTabSz="1097280">
              <a:defRPr/>
            </a:pPr>
            <a:r>
              <a:rPr lang="en-US" sz="840" b="1" kern="0">
                <a:ea typeface="Flexo Heavy" charset="0"/>
              </a:rPr>
              <a:t>PERFORMANCE</a:t>
            </a:r>
          </a:p>
        </p:txBody>
      </p:sp>
      <p:cxnSp>
        <p:nvCxnSpPr>
          <p:cNvPr id="118" name="Straight Connector 117">
            <a:extLst>
              <a:ext uri="{FF2B5EF4-FFF2-40B4-BE49-F238E27FC236}">
                <a16:creationId xmlns:a16="http://schemas.microsoft.com/office/drawing/2014/main" id="{1FDAE330-142D-9647-97EB-732F1ED7E99B}"/>
              </a:ext>
            </a:extLst>
          </p:cNvPr>
          <p:cNvCxnSpPr/>
          <p:nvPr/>
        </p:nvCxnSpPr>
        <p:spPr>
          <a:xfrm>
            <a:off x="8398202" y="1818227"/>
            <a:ext cx="1353952" cy="0"/>
          </a:xfrm>
          <a:prstGeom prst="line">
            <a:avLst/>
          </a:prstGeom>
          <a:noFill/>
          <a:ln w="6350" cap="flat" cmpd="sng" algn="ctr">
            <a:solidFill>
              <a:srgbClr val="FFFFFF"/>
            </a:solidFill>
            <a:prstDash val="solid"/>
            <a:tailEnd type="none"/>
          </a:ln>
          <a:effectLst/>
        </p:spPr>
      </p:cxnSp>
      <p:cxnSp>
        <p:nvCxnSpPr>
          <p:cNvPr id="119" name="Straight Connector 118">
            <a:extLst>
              <a:ext uri="{FF2B5EF4-FFF2-40B4-BE49-F238E27FC236}">
                <a16:creationId xmlns:a16="http://schemas.microsoft.com/office/drawing/2014/main" id="{9EA076C9-19BF-B640-910C-A6268EE55DF6}"/>
              </a:ext>
            </a:extLst>
          </p:cNvPr>
          <p:cNvCxnSpPr/>
          <p:nvPr/>
        </p:nvCxnSpPr>
        <p:spPr>
          <a:xfrm>
            <a:off x="8398202" y="2609827"/>
            <a:ext cx="1353952" cy="0"/>
          </a:xfrm>
          <a:prstGeom prst="line">
            <a:avLst/>
          </a:prstGeom>
          <a:noFill/>
          <a:ln w="6350" cap="flat" cmpd="sng" algn="ctr">
            <a:solidFill>
              <a:srgbClr val="FFFFFF"/>
            </a:solidFill>
            <a:prstDash val="solid"/>
            <a:tailEnd type="none"/>
          </a:ln>
          <a:effectLst/>
        </p:spPr>
      </p:cxnSp>
      <p:cxnSp>
        <p:nvCxnSpPr>
          <p:cNvPr id="120" name="Straight Connector 119">
            <a:extLst>
              <a:ext uri="{FF2B5EF4-FFF2-40B4-BE49-F238E27FC236}">
                <a16:creationId xmlns:a16="http://schemas.microsoft.com/office/drawing/2014/main" id="{5E19C071-9ACF-AD46-BF42-F7798D5BF3B3}"/>
              </a:ext>
            </a:extLst>
          </p:cNvPr>
          <p:cNvCxnSpPr/>
          <p:nvPr/>
        </p:nvCxnSpPr>
        <p:spPr>
          <a:xfrm>
            <a:off x="8398202" y="2913956"/>
            <a:ext cx="1353952" cy="0"/>
          </a:xfrm>
          <a:prstGeom prst="line">
            <a:avLst/>
          </a:prstGeom>
          <a:noFill/>
          <a:ln w="6350" cap="flat" cmpd="sng" algn="ctr">
            <a:solidFill>
              <a:srgbClr val="FFFFFF"/>
            </a:solidFill>
            <a:prstDash val="solid"/>
            <a:tailEnd type="none"/>
          </a:ln>
          <a:effectLst/>
        </p:spPr>
      </p:cxnSp>
      <p:sp>
        <p:nvSpPr>
          <p:cNvPr id="121" name="TextBox 120">
            <a:extLst>
              <a:ext uri="{FF2B5EF4-FFF2-40B4-BE49-F238E27FC236}">
                <a16:creationId xmlns:a16="http://schemas.microsoft.com/office/drawing/2014/main" id="{596BC9C7-DD52-4748-B14E-F5E485AB3139}"/>
              </a:ext>
            </a:extLst>
          </p:cNvPr>
          <p:cNvSpPr txBox="1"/>
          <p:nvPr/>
        </p:nvSpPr>
        <p:spPr>
          <a:xfrm>
            <a:off x="8531162" y="3630707"/>
            <a:ext cx="1088032" cy="129266"/>
          </a:xfrm>
          <a:prstGeom prst="rect">
            <a:avLst/>
          </a:prstGeom>
          <a:noFill/>
        </p:spPr>
        <p:txBody>
          <a:bodyPr wrap="square" lIns="0" tIns="0" rIns="0" bIns="0" rtlCol="0">
            <a:spAutoFit/>
          </a:bodyPr>
          <a:lstStyle/>
          <a:p>
            <a:pPr defTabSz="1097280">
              <a:defRPr/>
            </a:pPr>
            <a:r>
              <a:rPr lang="en-US" sz="840" i="1" kern="0">
                <a:ea typeface="Flexo Medium" charset="0"/>
              </a:rPr>
              <a:t>DOWNLOAD RATE</a:t>
            </a:r>
          </a:p>
        </p:txBody>
      </p:sp>
      <p:cxnSp>
        <p:nvCxnSpPr>
          <p:cNvPr id="122" name="Straight Connector 121">
            <a:extLst>
              <a:ext uri="{FF2B5EF4-FFF2-40B4-BE49-F238E27FC236}">
                <a16:creationId xmlns:a16="http://schemas.microsoft.com/office/drawing/2014/main" id="{445FB745-6000-874A-A0AE-7C064FCB9961}"/>
              </a:ext>
            </a:extLst>
          </p:cNvPr>
          <p:cNvCxnSpPr/>
          <p:nvPr/>
        </p:nvCxnSpPr>
        <p:spPr>
          <a:xfrm>
            <a:off x="8398202" y="3585472"/>
            <a:ext cx="1353952" cy="0"/>
          </a:xfrm>
          <a:prstGeom prst="line">
            <a:avLst/>
          </a:prstGeom>
          <a:noFill/>
          <a:ln w="6350" cap="flat" cmpd="sng" algn="ctr">
            <a:solidFill>
              <a:srgbClr val="FFFFFF"/>
            </a:solidFill>
            <a:prstDash val="lgDash"/>
            <a:tailEnd type="none"/>
          </a:ln>
          <a:effectLst/>
        </p:spPr>
      </p:cxnSp>
      <p:sp>
        <p:nvSpPr>
          <p:cNvPr id="123" name="Rectangle 122">
            <a:extLst>
              <a:ext uri="{FF2B5EF4-FFF2-40B4-BE49-F238E27FC236}">
                <a16:creationId xmlns:a16="http://schemas.microsoft.com/office/drawing/2014/main" id="{44D59A89-945F-7348-87E7-D3B5925CD322}"/>
              </a:ext>
            </a:extLst>
          </p:cNvPr>
          <p:cNvSpPr/>
          <p:nvPr/>
        </p:nvSpPr>
        <p:spPr>
          <a:xfrm>
            <a:off x="8398202" y="3803291"/>
            <a:ext cx="1353952" cy="307716"/>
          </a:xfrm>
          <a:prstGeom prst="rect">
            <a:avLst/>
          </a:prstGeom>
          <a:solidFill>
            <a:schemeClr val="bg2"/>
          </a:solidFill>
          <a:ln w="9525" cap="flat" cmpd="sng" algn="ctr">
            <a:noFill/>
            <a:prstDash val="solid"/>
          </a:ln>
          <a:effectLst/>
        </p:spPr>
        <p:txBody>
          <a:bodyPr rtlCol="0" anchor="ctr"/>
          <a:lstStyle/>
          <a:p>
            <a:pPr algn="ctr" defTabSz="1097280">
              <a:defRPr/>
            </a:pPr>
            <a:endParaRPr lang="en-US" sz="2160" kern="0">
              <a:ea typeface=""/>
            </a:endParaRPr>
          </a:p>
        </p:txBody>
      </p:sp>
      <p:sp>
        <p:nvSpPr>
          <p:cNvPr id="124" name="Rectangle 123">
            <a:extLst>
              <a:ext uri="{FF2B5EF4-FFF2-40B4-BE49-F238E27FC236}">
                <a16:creationId xmlns:a16="http://schemas.microsoft.com/office/drawing/2014/main" id="{7E59FB15-28E3-8B41-8517-79EDA90B12ED}"/>
              </a:ext>
            </a:extLst>
          </p:cNvPr>
          <p:cNvSpPr/>
          <p:nvPr/>
        </p:nvSpPr>
        <p:spPr>
          <a:xfrm>
            <a:off x="8398202" y="4107421"/>
            <a:ext cx="1353952" cy="455372"/>
          </a:xfrm>
          <a:prstGeom prst="rect">
            <a:avLst/>
          </a:prstGeom>
          <a:solidFill>
            <a:schemeClr val="bg2">
              <a:lumMod val="60000"/>
              <a:lumOff val="40000"/>
            </a:schemeClr>
          </a:solidFill>
          <a:ln w="9525" cap="flat" cmpd="sng" algn="ctr">
            <a:noFill/>
            <a:prstDash val="solid"/>
          </a:ln>
          <a:effectLst/>
        </p:spPr>
        <p:txBody>
          <a:bodyPr rtlCol="0" anchor="ctr"/>
          <a:lstStyle/>
          <a:p>
            <a:pPr algn="ctr" defTabSz="1097280">
              <a:defRPr/>
            </a:pPr>
            <a:endParaRPr lang="en-US" sz="2160" kern="0">
              <a:ea typeface=""/>
            </a:endParaRPr>
          </a:p>
        </p:txBody>
      </p:sp>
      <p:sp>
        <p:nvSpPr>
          <p:cNvPr id="125" name="TextBox 124">
            <a:extLst>
              <a:ext uri="{FF2B5EF4-FFF2-40B4-BE49-F238E27FC236}">
                <a16:creationId xmlns:a16="http://schemas.microsoft.com/office/drawing/2014/main" id="{A35AA14B-2873-C345-8893-635096159099}"/>
              </a:ext>
            </a:extLst>
          </p:cNvPr>
          <p:cNvSpPr txBox="1"/>
          <p:nvPr/>
        </p:nvSpPr>
        <p:spPr>
          <a:xfrm>
            <a:off x="8654562" y="3892516"/>
            <a:ext cx="703719" cy="129266"/>
          </a:xfrm>
          <a:prstGeom prst="rect">
            <a:avLst/>
          </a:prstGeom>
          <a:noFill/>
        </p:spPr>
        <p:txBody>
          <a:bodyPr wrap="none" lIns="0" tIns="0" rIns="0" bIns="0" rtlCol="0">
            <a:spAutoFit/>
          </a:bodyPr>
          <a:lstStyle/>
          <a:p>
            <a:pPr defTabSz="1097280">
              <a:defRPr/>
            </a:pPr>
            <a:r>
              <a:rPr lang="en-US" sz="840" b="1" kern="0">
                <a:ea typeface="Flexo Heavy" charset="0"/>
              </a:rPr>
              <a:t>HTML5 TESTS</a:t>
            </a:r>
          </a:p>
        </p:txBody>
      </p:sp>
      <p:sp>
        <p:nvSpPr>
          <p:cNvPr id="126" name="Freeform 125">
            <a:extLst>
              <a:ext uri="{FF2B5EF4-FFF2-40B4-BE49-F238E27FC236}">
                <a16:creationId xmlns:a16="http://schemas.microsoft.com/office/drawing/2014/main" id="{C867BDC9-9070-7F41-9322-B317D2E4BA41}"/>
              </a:ext>
            </a:extLst>
          </p:cNvPr>
          <p:cNvSpPr>
            <a:spLocks noEditPoints="1"/>
          </p:cNvSpPr>
          <p:nvPr/>
        </p:nvSpPr>
        <p:spPr bwMode="auto">
          <a:xfrm>
            <a:off x="8531161" y="3915164"/>
            <a:ext cx="69840" cy="83972"/>
          </a:xfrm>
          <a:custGeom>
            <a:avLst/>
            <a:gdLst>
              <a:gd name="T0" fmla="*/ 338 w 677"/>
              <a:gd name="T1" fmla="*/ 677 h 677"/>
              <a:gd name="T2" fmla="*/ 0 w 677"/>
              <a:gd name="T3" fmla="*/ 338 h 677"/>
              <a:gd name="T4" fmla="*/ 338 w 677"/>
              <a:gd name="T5" fmla="*/ 0 h 677"/>
              <a:gd name="T6" fmla="*/ 677 w 677"/>
              <a:gd name="T7" fmla="*/ 338 h 677"/>
              <a:gd name="T8" fmla="*/ 338 w 677"/>
              <a:gd name="T9" fmla="*/ 677 h 677"/>
              <a:gd name="T10" fmla="*/ 535 w 677"/>
              <a:gd name="T11" fmla="*/ 310 h 677"/>
              <a:gd name="T12" fmla="*/ 507 w 677"/>
              <a:gd name="T13" fmla="*/ 282 h 677"/>
              <a:gd name="T14" fmla="*/ 169 w 677"/>
              <a:gd name="T15" fmla="*/ 282 h 677"/>
              <a:gd name="T16" fmla="*/ 141 w 677"/>
              <a:gd name="T17" fmla="*/ 310 h 677"/>
              <a:gd name="T18" fmla="*/ 141 w 677"/>
              <a:gd name="T19" fmla="*/ 366 h 677"/>
              <a:gd name="T20" fmla="*/ 169 w 677"/>
              <a:gd name="T21" fmla="*/ 394 h 677"/>
              <a:gd name="T22" fmla="*/ 507 w 677"/>
              <a:gd name="T23" fmla="*/ 394 h 677"/>
              <a:gd name="T24" fmla="*/ 535 w 677"/>
              <a:gd name="T25" fmla="*/ 366 h 677"/>
              <a:gd name="T26" fmla="*/ 535 w 677"/>
              <a:gd name="T27" fmla="*/ 310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7" h="677">
                <a:moveTo>
                  <a:pt x="338" y="677"/>
                </a:moveTo>
                <a:cubicBezTo>
                  <a:pt x="151" y="677"/>
                  <a:pt x="0" y="525"/>
                  <a:pt x="0" y="338"/>
                </a:cubicBezTo>
                <a:cubicBezTo>
                  <a:pt x="0" y="151"/>
                  <a:pt x="151" y="0"/>
                  <a:pt x="338" y="0"/>
                </a:cubicBezTo>
                <a:cubicBezTo>
                  <a:pt x="525" y="0"/>
                  <a:pt x="677" y="151"/>
                  <a:pt x="677" y="338"/>
                </a:cubicBezTo>
                <a:cubicBezTo>
                  <a:pt x="677" y="525"/>
                  <a:pt x="525" y="677"/>
                  <a:pt x="338" y="677"/>
                </a:cubicBezTo>
                <a:close/>
                <a:moveTo>
                  <a:pt x="535" y="310"/>
                </a:moveTo>
                <a:cubicBezTo>
                  <a:pt x="535" y="294"/>
                  <a:pt x="523" y="282"/>
                  <a:pt x="507" y="282"/>
                </a:cubicBezTo>
                <a:cubicBezTo>
                  <a:pt x="169" y="282"/>
                  <a:pt x="169" y="282"/>
                  <a:pt x="169" y="282"/>
                </a:cubicBezTo>
                <a:cubicBezTo>
                  <a:pt x="153" y="282"/>
                  <a:pt x="141" y="294"/>
                  <a:pt x="141" y="310"/>
                </a:cubicBezTo>
                <a:cubicBezTo>
                  <a:pt x="141" y="366"/>
                  <a:pt x="141" y="366"/>
                  <a:pt x="141" y="366"/>
                </a:cubicBezTo>
                <a:cubicBezTo>
                  <a:pt x="141" y="382"/>
                  <a:pt x="153" y="394"/>
                  <a:pt x="169" y="394"/>
                </a:cubicBezTo>
                <a:cubicBezTo>
                  <a:pt x="507" y="394"/>
                  <a:pt x="507" y="394"/>
                  <a:pt x="507" y="394"/>
                </a:cubicBezTo>
                <a:cubicBezTo>
                  <a:pt x="523" y="394"/>
                  <a:pt x="535" y="382"/>
                  <a:pt x="535" y="366"/>
                </a:cubicBezTo>
                <a:lnTo>
                  <a:pt x="535" y="310"/>
                </a:lnTo>
                <a:close/>
              </a:path>
            </a:pathLst>
          </a:custGeom>
          <a:solidFill>
            <a:srgbClr val="FFFFFF"/>
          </a:solidFill>
          <a:ln>
            <a:noFill/>
          </a:ln>
        </p:spPr>
        <p:txBody>
          <a:bodyPr vert="horz" wrap="square" lIns="109728" tIns="54864" rIns="109728" bIns="54864" numCol="1" anchor="t" anchorCtr="0" compatLnSpc="1">
            <a:prstTxWarp prst="textNoShape">
              <a:avLst/>
            </a:prstTxWarp>
          </a:bodyPr>
          <a:lstStyle/>
          <a:p>
            <a:pPr defTabSz="1097280">
              <a:defRPr/>
            </a:pPr>
            <a:endParaRPr lang="en-US" sz="2160" kern="0"/>
          </a:p>
        </p:txBody>
      </p:sp>
      <p:sp>
        <p:nvSpPr>
          <p:cNvPr id="127" name="TextBox 126">
            <a:extLst>
              <a:ext uri="{FF2B5EF4-FFF2-40B4-BE49-F238E27FC236}">
                <a16:creationId xmlns:a16="http://schemas.microsoft.com/office/drawing/2014/main" id="{5C809EEC-3811-FB4C-9530-C3E5E634DE58}"/>
              </a:ext>
            </a:extLst>
          </p:cNvPr>
          <p:cNvSpPr txBox="1"/>
          <p:nvPr/>
        </p:nvSpPr>
        <p:spPr>
          <a:xfrm>
            <a:off x="8531161" y="4149399"/>
            <a:ext cx="1065997" cy="129266"/>
          </a:xfrm>
          <a:prstGeom prst="rect">
            <a:avLst/>
          </a:prstGeom>
          <a:noFill/>
        </p:spPr>
        <p:txBody>
          <a:bodyPr wrap="none" lIns="0" tIns="0" rIns="0" bIns="0" rtlCol="0">
            <a:spAutoFit/>
          </a:bodyPr>
          <a:lstStyle/>
          <a:p>
            <a:pPr defTabSz="1097280">
              <a:defRPr/>
            </a:pPr>
            <a:r>
              <a:rPr lang="en-US" sz="840" i="1" kern="0">
                <a:ea typeface="Flexo Medium" charset="0"/>
              </a:rPr>
              <a:t>RATE, RESPONSE TIME</a:t>
            </a:r>
          </a:p>
        </p:txBody>
      </p:sp>
      <p:sp>
        <p:nvSpPr>
          <p:cNvPr id="128" name="TextBox 127">
            <a:extLst>
              <a:ext uri="{FF2B5EF4-FFF2-40B4-BE49-F238E27FC236}">
                <a16:creationId xmlns:a16="http://schemas.microsoft.com/office/drawing/2014/main" id="{37B90EA5-ED7A-434C-8338-2F91F013EDB1}"/>
              </a:ext>
            </a:extLst>
          </p:cNvPr>
          <p:cNvSpPr txBox="1"/>
          <p:nvPr/>
        </p:nvSpPr>
        <p:spPr>
          <a:xfrm>
            <a:off x="8531162" y="4376380"/>
            <a:ext cx="803105" cy="129266"/>
          </a:xfrm>
          <a:prstGeom prst="rect">
            <a:avLst/>
          </a:prstGeom>
          <a:noFill/>
        </p:spPr>
        <p:txBody>
          <a:bodyPr wrap="none" lIns="0" tIns="0" rIns="0" bIns="0" rtlCol="0">
            <a:spAutoFit/>
          </a:bodyPr>
          <a:lstStyle/>
          <a:p>
            <a:pPr defTabSz="1097280">
              <a:defRPr/>
            </a:pPr>
            <a:r>
              <a:rPr lang="en-US" sz="840" i="1" kern="0">
                <a:ea typeface="Flexo Medium" charset="0"/>
              </a:rPr>
              <a:t>LATENCY, JITTER</a:t>
            </a:r>
          </a:p>
        </p:txBody>
      </p:sp>
      <p:cxnSp>
        <p:nvCxnSpPr>
          <p:cNvPr id="129" name="Straight Connector 128">
            <a:extLst>
              <a:ext uri="{FF2B5EF4-FFF2-40B4-BE49-F238E27FC236}">
                <a16:creationId xmlns:a16="http://schemas.microsoft.com/office/drawing/2014/main" id="{805802E3-0861-6B42-AE58-4AFD3DF76CE0}"/>
              </a:ext>
            </a:extLst>
          </p:cNvPr>
          <p:cNvCxnSpPr/>
          <p:nvPr/>
        </p:nvCxnSpPr>
        <p:spPr>
          <a:xfrm>
            <a:off x="8398202" y="4330868"/>
            <a:ext cx="1353952" cy="0"/>
          </a:xfrm>
          <a:prstGeom prst="line">
            <a:avLst/>
          </a:prstGeom>
          <a:noFill/>
          <a:ln w="6350" cap="flat" cmpd="sng" algn="ctr">
            <a:solidFill>
              <a:srgbClr val="FFFFFF"/>
            </a:solidFill>
            <a:prstDash val="lgDash"/>
            <a:tailEnd type="none"/>
          </a:ln>
          <a:effectLst/>
        </p:spPr>
      </p:cxnSp>
      <p:cxnSp>
        <p:nvCxnSpPr>
          <p:cNvPr id="132" name="Straight Connector 131">
            <a:extLst>
              <a:ext uri="{FF2B5EF4-FFF2-40B4-BE49-F238E27FC236}">
                <a16:creationId xmlns:a16="http://schemas.microsoft.com/office/drawing/2014/main" id="{7606CF71-6915-5148-BFBA-2C7FF2AA6904}"/>
              </a:ext>
            </a:extLst>
          </p:cNvPr>
          <p:cNvCxnSpPr/>
          <p:nvPr/>
        </p:nvCxnSpPr>
        <p:spPr>
          <a:xfrm>
            <a:off x="8398202" y="3803292"/>
            <a:ext cx="1353952" cy="0"/>
          </a:xfrm>
          <a:prstGeom prst="line">
            <a:avLst/>
          </a:prstGeom>
          <a:noFill/>
          <a:ln w="6350" cap="flat" cmpd="sng" algn="ctr">
            <a:solidFill>
              <a:srgbClr val="FFFFFF"/>
            </a:solidFill>
            <a:prstDash val="solid"/>
            <a:tailEnd type="none"/>
          </a:ln>
          <a:effectLst/>
        </p:spPr>
      </p:cxnSp>
      <p:cxnSp>
        <p:nvCxnSpPr>
          <p:cNvPr id="133" name="Straight Connector 132">
            <a:extLst>
              <a:ext uri="{FF2B5EF4-FFF2-40B4-BE49-F238E27FC236}">
                <a16:creationId xmlns:a16="http://schemas.microsoft.com/office/drawing/2014/main" id="{F214791C-7B94-F347-8CA1-F2B921DD0A98}"/>
              </a:ext>
            </a:extLst>
          </p:cNvPr>
          <p:cNvCxnSpPr/>
          <p:nvPr/>
        </p:nvCxnSpPr>
        <p:spPr>
          <a:xfrm>
            <a:off x="8398202" y="4107421"/>
            <a:ext cx="1353952" cy="0"/>
          </a:xfrm>
          <a:prstGeom prst="line">
            <a:avLst/>
          </a:prstGeom>
          <a:noFill/>
          <a:ln w="6350" cap="flat" cmpd="sng" algn="ctr">
            <a:solidFill>
              <a:srgbClr val="FFFFFF"/>
            </a:solidFill>
            <a:prstDash val="solid"/>
            <a:tailEnd type="none"/>
          </a:ln>
          <a:effectLst/>
        </p:spPr>
      </p:cxnSp>
      <p:sp>
        <p:nvSpPr>
          <p:cNvPr id="136" name="Rectangle 135">
            <a:extLst>
              <a:ext uri="{FF2B5EF4-FFF2-40B4-BE49-F238E27FC236}">
                <a16:creationId xmlns:a16="http://schemas.microsoft.com/office/drawing/2014/main" id="{3F29B6BE-139D-1845-95CB-AA383BE2D622}"/>
              </a:ext>
            </a:extLst>
          </p:cNvPr>
          <p:cNvSpPr/>
          <p:nvPr/>
        </p:nvSpPr>
        <p:spPr>
          <a:xfrm>
            <a:off x="8398202" y="4575107"/>
            <a:ext cx="1353952" cy="307716"/>
          </a:xfrm>
          <a:prstGeom prst="rect">
            <a:avLst/>
          </a:prstGeom>
          <a:solidFill>
            <a:schemeClr val="bg2"/>
          </a:solidFill>
          <a:ln w="9525" cap="flat" cmpd="sng" algn="ctr">
            <a:noFill/>
            <a:prstDash val="solid"/>
          </a:ln>
          <a:effectLst/>
        </p:spPr>
        <p:txBody>
          <a:bodyPr rtlCol="0" anchor="ctr"/>
          <a:lstStyle/>
          <a:p>
            <a:pPr algn="ctr" defTabSz="1097280">
              <a:defRPr/>
            </a:pPr>
            <a:endParaRPr lang="en-US" sz="2160" kern="0">
              <a:ea typeface=""/>
            </a:endParaRPr>
          </a:p>
        </p:txBody>
      </p:sp>
      <p:sp>
        <p:nvSpPr>
          <p:cNvPr id="137" name="Rectangle 136">
            <a:extLst>
              <a:ext uri="{FF2B5EF4-FFF2-40B4-BE49-F238E27FC236}">
                <a16:creationId xmlns:a16="http://schemas.microsoft.com/office/drawing/2014/main" id="{D5055636-0334-A04F-8220-CA340244E96B}"/>
              </a:ext>
            </a:extLst>
          </p:cNvPr>
          <p:cNvSpPr/>
          <p:nvPr/>
        </p:nvSpPr>
        <p:spPr>
          <a:xfrm>
            <a:off x="8398202" y="4882822"/>
            <a:ext cx="1353952" cy="453476"/>
          </a:xfrm>
          <a:prstGeom prst="rect">
            <a:avLst/>
          </a:prstGeom>
          <a:solidFill>
            <a:schemeClr val="bg2">
              <a:lumMod val="60000"/>
              <a:lumOff val="40000"/>
            </a:schemeClr>
          </a:solidFill>
          <a:ln w="9525" cap="flat" cmpd="sng" algn="ctr">
            <a:noFill/>
            <a:prstDash val="solid"/>
          </a:ln>
          <a:effectLst/>
        </p:spPr>
        <p:txBody>
          <a:bodyPr rtlCol="0" anchor="ctr"/>
          <a:lstStyle/>
          <a:p>
            <a:pPr algn="ctr" defTabSz="1097280">
              <a:defRPr/>
            </a:pPr>
            <a:endParaRPr lang="en-US" sz="2160" kern="0">
              <a:ea typeface=""/>
            </a:endParaRPr>
          </a:p>
        </p:txBody>
      </p:sp>
      <p:sp>
        <p:nvSpPr>
          <p:cNvPr id="138" name="TextBox 137">
            <a:extLst>
              <a:ext uri="{FF2B5EF4-FFF2-40B4-BE49-F238E27FC236}">
                <a16:creationId xmlns:a16="http://schemas.microsoft.com/office/drawing/2014/main" id="{1A331D92-6376-6B43-8BCB-D9E5CC67C4E3}"/>
              </a:ext>
            </a:extLst>
          </p:cNvPr>
          <p:cNvSpPr txBox="1"/>
          <p:nvPr/>
        </p:nvSpPr>
        <p:spPr>
          <a:xfrm>
            <a:off x="8654562" y="4664332"/>
            <a:ext cx="261290" cy="129266"/>
          </a:xfrm>
          <a:prstGeom prst="rect">
            <a:avLst/>
          </a:prstGeom>
          <a:noFill/>
        </p:spPr>
        <p:txBody>
          <a:bodyPr wrap="none" lIns="0" tIns="0" rIns="0" bIns="0" rtlCol="0">
            <a:spAutoFit/>
          </a:bodyPr>
          <a:lstStyle/>
          <a:p>
            <a:pPr defTabSz="1097280">
              <a:defRPr/>
            </a:pPr>
            <a:r>
              <a:rPr lang="en-US" sz="840" b="1" kern="0">
                <a:ea typeface="Flexo Heavy" charset="0"/>
              </a:rPr>
              <a:t>PING</a:t>
            </a:r>
          </a:p>
        </p:txBody>
      </p:sp>
      <p:sp>
        <p:nvSpPr>
          <p:cNvPr id="139" name="Freeform 138">
            <a:extLst>
              <a:ext uri="{FF2B5EF4-FFF2-40B4-BE49-F238E27FC236}">
                <a16:creationId xmlns:a16="http://schemas.microsoft.com/office/drawing/2014/main" id="{5BDF9393-EFCE-544D-909E-0E68EE21689D}"/>
              </a:ext>
            </a:extLst>
          </p:cNvPr>
          <p:cNvSpPr>
            <a:spLocks noEditPoints="1"/>
          </p:cNvSpPr>
          <p:nvPr/>
        </p:nvSpPr>
        <p:spPr bwMode="auto">
          <a:xfrm>
            <a:off x="8531161" y="4686980"/>
            <a:ext cx="69840" cy="83972"/>
          </a:xfrm>
          <a:custGeom>
            <a:avLst/>
            <a:gdLst>
              <a:gd name="T0" fmla="*/ 338 w 677"/>
              <a:gd name="T1" fmla="*/ 677 h 677"/>
              <a:gd name="T2" fmla="*/ 0 w 677"/>
              <a:gd name="T3" fmla="*/ 338 h 677"/>
              <a:gd name="T4" fmla="*/ 338 w 677"/>
              <a:gd name="T5" fmla="*/ 0 h 677"/>
              <a:gd name="T6" fmla="*/ 677 w 677"/>
              <a:gd name="T7" fmla="*/ 338 h 677"/>
              <a:gd name="T8" fmla="*/ 338 w 677"/>
              <a:gd name="T9" fmla="*/ 677 h 677"/>
              <a:gd name="T10" fmla="*/ 535 w 677"/>
              <a:gd name="T11" fmla="*/ 310 h 677"/>
              <a:gd name="T12" fmla="*/ 507 w 677"/>
              <a:gd name="T13" fmla="*/ 282 h 677"/>
              <a:gd name="T14" fmla="*/ 169 w 677"/>
              <a:gd name="T15" fmla="*/ 282 h 677"/>
              <a:gd name="T16" fmla="*/ 141 w 677"/>
              <a:gd name="T17" fmla="*/ 310 h 677"/>
              <a:gd name="T18" fmla="*/ 141 w 677"/>
              <a:gd name="T19" fmla="*/ 366 h 677"/>
              <a:gd name="T20" fmla="*/ 169 w 677"/>
              <a:gd name="T21" fmla="*/ 394 h 677"/>
              <a:gd name="T22" fmla="*/ 507 w 677"/>
              <a:gd name="T23" fmla="*/ 394 h 677"/>
              <a:gd name="T24" fmla="*/ 535 w 677"/>
              <a:gd name="T25" fmla="*/ 366 h 677"/>
              <a:gd name="T26" fmla="*/ 535 w 677"/>
              <a:gd name="T27" fmla="*/ 310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7" h="677">
                <a:moveTo>
                  <a:pt x="338" y="677"/>
                </a:moveTo>
                <a:cubicBezTo>
                  <a:pt x="151" y="677"/>
                  <a:pt x="0" y="525"/>
                  <a:pt x="0" y="338"/>
                </a:cubicBezTo>
                <a:cubicBezTo>
                  <a:pt x="0" y="151"/>
                  <a:pt x="151" y="0"/>
                  <a:pt x="338" y="0"/>
                </a:cubicBezTo>
                <a:cubicBezTo>
                  <a:pt x="525" y="0"/>
                  <a:pt x="677" y="151"/>
                  <a:pt x="677" y="338"/>
                </a:cubicBezTo>
                <a:cubicBezTo>
                  <a:pt x="677" y="525"/>
                  <a:pt x="525" y="677"/>
                  <a:pt x="338" y="677"/>
                </a:cubicBezTo>
                <a:close/>
                <a:moveTo>
                  <a:pt x="535" y="310"/>
                </a:moveTo>
                <a:cubicBezTo>
                  <a:pt x="535" y="294"/>
                  <a:pt x="523" y="282"/>
                  <a:pt x="507" y="282"/>
                </a:cubicBezTo>
                <a:cubicBezTo>
                  <a:pt x="169" y="282"/>
                  <a:pt x="169" y="282"/>
                  <a:pt x="169" y="282"/>
                </a:cubicBezTo>
                <a:cubicBezTo>
                  <a:pt x="153" y="282"/>
                  <a:pt x="141" y="294"/>
                  <a:pt x="141" y="310"/>
                </a:cubicBezTo>
                <a:cubicBezTo>
                  <a:pt x="141" y="366"/>
                  <a:pt x="141" y="366"/>
                  <a:pt x="141" y="366"/>
                </a:cubicBezTo>
                <a:cubicBezTo>
                  <a:pt x="141" y="382"/>
                  <a:pt x="153" y="394"/>
                  <a:pt x="169" y="394"/>
                </a:cubicBezTo>
                <a:cubicBezTo>
                  <a:pt x="507" y="394"/>
                  <a:pt x="507" y="394"/>
                  <a:pt x="507" y="394"/>
                </a:cubicBezTo>
                <a:cubicBezTo>
                  <a:pt x="523" y="394"/>
                  <a:pt x="535" y="382"/>
                  <a:pt x="535" y="366"/>
                </a:cubicBezTo>
                <a:lnTo>
                  <a:pt x="535" y="310"/>
                </a:lnTo>
                <a:close/>
              </a:path>
            </a:pathLst>
          </a:custGeom>
          <a:solidFill>
            <a:srgbClr val="FFFFFF"/>
          </a:solidFill>
          <a:ln>
            <a:noFill/>
          </a:ln>
        </p:spPr>
        <p:txBody>
          <a:bodyPr vert="horz" wrap="square" lIns="109728" tIns="54864" rIns="109728" bIns="54864" numCol="1" anchor="t" anchorCtr="0" compatLnSpc="1">
            <a:prstTxWarp prst="textNoShape">
              <a:avLst/>
            </a:prstTxWarp>
          </a:bodyPr>
          <a:lstStyle/>
          <a:p>
            <a:pPr defTabSz="1097280">
              <a:defRPr/>
            </a:pPr>
            <a:endParaRPr lang="en-US" sz="2160" kern="0"/>
          </a:p>
        </p:txBody>
      </p:sp>
      <p:sp>
        <p:nvSpPr>
          <p:cNvPr id="140" name="TextBox 139">
            <a:extLst>
              <a:ext uri="{FF2B5EF4-FFF2-40B4-BE49-F238E27FC236}">
                <a16:creationId xmlns:a16="http://schemas.microsoft.com/office/drawing/2014/main" id="{A7E7C379-0954-374C-AB74-3F30CAB1B646}"/>
              </a:ext>
            </a:extLst>
          </p:cNvPr>
          <p:cNvSpPr txBox="1"/>
          <p:nvPr/>
        </p:nvSpPr>
        <p:spPr>
          <a:xfrm>
            <a:off x="8531161" y="4932858"/>
            <a:ext cx="511358" cy="129266"/>
          </a:xfrm>
          <a:prstGeom prst="rect">
            <a:avLst/>
          </a:prstGeom>
          <a:noFill/>
        </p:spPr>
        <p:txBody>
          <a:bodyPr wrap="none" lIns="0" tIns="0" rIns="0" bIns="0" rtlCol="0">
            <a:spAutoFit/>
          </a:bodyPr>
          <a:lstStyle/>
          <a:p>
            <a:pPr defTabSz="1097280">
              <a:defRPr/>
            </a:pPr>
            <a:r>
              <a:rPr lang="tr-TR" sz="840" i="1" kern="0">
                <a:ea typeface="Flexo Medium" charset="0"/>
              </a:rPr>
              <a:t>ICMP, UDP</a:t>
            </a:r>
            <a:endParaRPr lang="en-US" sz="840" i="1" kern="0">
              <a:ea typeface="Flexo Medium" charset="0"/>
            </a:endParaRPr>
          </a:p>
        </p:txBody>
      </p:sp>
      <p:sp>
        <p:nvSpPr>
          <p:cNvPr id="141" name="TextBox 140">
            <a:extLst>
              <a:ext uri="{FF2B5EF4-FFF2-40B4-BE49-F238E27FC236}">
                <a16:creationId xmlns:a16="http://schemas.microsoft.com/office/drawing/2014/main" id="{8ED4F1BF-2E41-4341-B8CA-A1B70FA6F7A1}"/>
              </a:ext>
            </a:extLst>
          </p:cNvPr>
          <p:cNvSpPr txBox="1"/>
          <p:nvPr/>
        </p:nvSpPr>
        <p:spPr>
          <a:xfrm>
            <a:off x="8531161" y="5159839"/>
            <a:ext cx="578685" cy="129266"/>
          </a:xfrm>
          <a:prstGeom prst="rect">
            <a:avLst/>
          </a:prstGeom>
          <a:noFill/>
        </p:spPr>
        <p:txBody>
          <a:bodyPr wrap="none" lIns="0" tIns="0" rIns="0" bIns="0" rtlCol="0">
            <a:spAutoFit/>
          </a:bodyPr>
          <a:lstStyle/>
          <a:p>
            <a:pPr defTabSz="1097280">
              <a:defRPr/>
            </a:pPr>
            <a:r>
              <a:rPr lang="en-US" sz="840" i="1" kern="0">
                <a:ea typeface="Flexo Medium" charset="0"/>
              </a:rPr>
              <a:t>PATHTRACE</a:t>
            </a:r>
          </a:p>
        </p:txBody>
      </p:sp>
      <p:cxnSp>
        <p:nvCxnSpPr>
          <p:cNvPr id="142" name="Straight Connector 141">
            <a:extLst>
              <a:ext uri="{FF2B5EF4-FFF2-40B4-BE49-F238E27FC236}">
                <a16:creationId xmlns:a16="http://schemas.microsoft.com/office/drawing/2014/main" id="{E146D750-B44D-E349-AE68-2CE84A10AB69}"/>
              </a:ext>
            </a:extLst>
          </p:cNvPr>
          <p:cNvCxnSpPr/>
          <p:nvPr/>
        </p:nvCxnSpPr>
        <p:spPr>
          <a:xfrm>
            <a:off x="8398202" y="5114328"/>
            <a:ext cx="1353952" cy="0"/>
          </a:xfrm>
          <a:prstGeom prst="line">
            <a:avLst/>
          </a:prstGeom>
          <a:noFill/>
          <a:ln w="6350" cap="flat" cmpd="sng" algn="ctr">
            <a:solidFill>
              <a:srgbClr val="FFFFFF"/>
            </a:solidFill>
            <a:prstDash val="lgDash"/>
            <a:tailEnd type="none"/>
          </a:ln>
          <a:effectLst/>
        </p:spPr>
      </p:cxnSp>
      <p:cxnSp>
        <p:nvCxnSpPr>
          <p:cNvPr id="146" name="Straight Connector 145">
            <a:extLst>
              <a:ext uri="{FF2B5EF4-FFF2-40B4-BE49-F238E27FC236}">
                <a16:creationId xmlns:a16="http://schemas.microsoft.com/office/drawing/2014/main" id="{445EAC49-0D29-4148-9364-66D542C928F0}"/>
              </a:ext>
            </a:extLst>
          </p:cNvPr>
          <p:cNvCxnSpPr/>
          <p:nvPr/>
        </p:nvCxnSpPr>
        <p:spPr>
          <a:xfrm>
            <a:off x="8398202" y="4882822"/>
            <a:ext cx="1353952" cy="0"/>
          </a:xfrm>
          <a:prstGeom prst="line">
            <a:avLst/>
          </a:prstGeom>
          <a:noFill/>
          <a:ln w="6350" cap="flat" cmpd="sng" algn="ctr">
            <a:solidFill>
              <a:srgbClr val="FFFFFF"/>
            </a:solidFill>
            <a:prstDash val="solid"/>
            <a:tailEnd type="none"/>
          </a:ln>
          <a:effectLst/>
        </p:spPr>
      </p:cxnSp>
      <p:sp>
        <p:nvSpPr>
          <p:cNvPr id="150" name="Freeform 149">
            <a:extLst>
              <a:ext uri="{FF2B5EF4-FFF2-40B4-BE49-F238E27FC236}">
                <a16:creationId xmlns:a16="http://schemas.microsoft.com/office/drawing/2014/main" id="{7EA88ACF-D6B9-7741-BD16-3313CC81CFD3}"/>
              </a:ext>
            </a:extLst>
          </p:cNvPr>
          <p:cNvSpPr>
            <a:spLocks noEditPoints="1"/>
          </p:cNvSpPr>
          <p:nvPr/>
        </p:nvSpPr>
        <p:spPr bwMode="auto">
          <a:xfrm>
            <a:off x="2759090" y="2240779"/>
            <a:ext cx="75293" cy="83972"/>
          </a:xfrm>
          <a:custGeom>
            <a:avLst/>
            <a:gdLst>
              <a:gd name="T0" fmla="*/ 338 w 677"/>
              <a:gd name="T1" fmla="*/ 677 h 677"/>
              <a:gd name="T2" fmla="*/ 0 w 677"/>
              <a:gd name="T3" fmla="*/ 338 h 677"/>
              <a:gd name="T4" fmla="*/ 338 w 677"/>
              <a:gd name="T5" fmla="*/ 0 h 677"/>
              <a:gd name="T6" fmla="*/ 677 w 677"/>
              <a:gd name="T7" fmla="*/ 338 h 677"/>
              <a:gd name="T8" fmla="*/ 338 w 677"/>
              <a:gd name="T9" fmla="*/ 677 h 677"/>
              <a:gd name="T10" fmla="*/ 535 w 677"/>
              <a:gd name="T11" fmla="*/ 310 h 677"/>
              <a:gd name="T12" fmla="*/ 507 w 677"/>
              <a:gd name="T13" fmla="*/ 282 h 677"/>
              <a:gd name="T14" fmla="*/ 169 w 677"/>
              <a:gd name="T15" fmla="*/ 282 h 677"/>
              <a:gd name="T16" fmla="*/ 141 w 677"/>
              <a:gd name="T17" fmla="*/ 310 h 677"/>
              <a:gd name="T18" fmla="*/ 141 w 677"/>
              <a:gd name="T19" fmla="*/ 366 h 677"/>
              <a:gd name="T20" fmla="*/ 169 w 677"/>
              <a:gd name="T21" fmla="*/ 394 h 677"/>
              <a:gd name="T22" fmla="*/ 507 w 677"/>
              <a:gd name="T23" fmla="*/ 394 h 677"/>
              <a:gd name="T24" fmla="*/ 535 w 677"/>
              <a:gd name="T25" fmla="*/ 366 h 677"/>
              <a:gd name="T26" fmla="*/ 535 w 677"/>
              <a:gd name="T27" fmla="*/ 310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7" h="677">
                <a:moveTo>
                  <a:pt x="338" y="677"/>
                </a:moveTo>
                <a:cubicBezTo>
                  <a:pt x="151" y="677"/>
                  <a:pt x="0" y="525"/>
                  <a:pt x="0" y="338"/>
                </a:cubicBezTo>
                <a:cubicBezTo>
                  <a:pt x="0" y="151"/>
                  <a:pt x="151" y="0"/>
                  <a:pt x="338" y="0"/>
                </a:cubicBezTo>
                <a:cubicBezTo>
                  <a:pt x="525" y="0"/>
                  <a:pt x="677" y="151"/>
                  <a:pt x="677" y="338"/>
                </a:cubicBezTo>
                <a:cubicBezTo>
                  <a:pt x="677" y="525"/>
                  <a:pt x="525" y="677"/>
                  <a:pt x="338" y="677"/>
                </a:cubicBezTo>
                <a:close/>
                <a:moveTo>
                  <a:pt x="535" y="310"/>
                </a:moveTo>
                <a:cubicBezTo>
                  <a:pt x="535" y="294"/>
                  <a:pt x="523" y="282"/>
                  <a:pt x="507" y="282"/>
                </a:cubicBezTo>
                <a:cubicBezTo>
                  <a:pt x="169" y="282"/>
                  <a:pt x="169" y="282"/>
                  <a:pt x="169" y="282"/>
                </a:cubicBezTo>
                <a:cubicBezTo>
                  <a:pt x="153" y="282"/>
                  <a:pt x="141" y="294"/>
                  <a:pt x="141" y="310"/>
                </a:cubicBezTo>
                <a:cubicBezTo>
                  <a:pt x="141" y="366"/>
                  <a:pt x="141" y="366"/>
                  <a:pt x="141" y="366"/>
                </a:cubicBezTo>
                <a:cubicBezTo>
                  <a:pt x="141" y="382"/>
                  <a:pt x="153" y="394"/>
                  <a:pt x="169" y="394"/>
                </a:cubicBezTo>
                <a:cubicBezTo>
                  <a:pt x="507" y="394"/>
                  <a:pt x="507" y="394"/>
                  <a:pt x="507" y="394"/>
                </a:cubicBezTo>
                <a:cubicBezTo>
                  <a:pt x="523" y="394"/>
                  <a:pt x="535" y="382"/>
                  <a:pt x="535" y="366"/>
                </a:cubicBezTo>
                <a:lnTo>
                  <a:pt x="535" y="310"/>
                </a:lnTo>
                <a:close/>
              </a:path>
            </a:pathLst>
          </a:custGeom>
          <a:solidFill>
            <a:srgbClr val="FFFFFF"/>
          </a:solidFill>
          <a:ln>
            <a:noFill/>
          </a:ln>
        </p:spPr>
        <p:txBody>
          <a:bodyPr vert="horz" wrap="square" lIns="109728" tIns="54864" rIns="109728" bIns="54864" numCol="1" anchor="t" anchorCtr="0" compatLnSpc="1">
            <a:prstTxWarp prst="textNoShape">
              <a:avLst/>
            </a:prstTxWarp>
          </a:bodyPr>
          <a:lstStyle/>
          <a:p>
            <a:pPr defTabSz="1097280">
              <a:defRPr/>
            </a:pPr>
            <a:endParaRPr lang="en-US" sz="2160" kern="0"/>
          </a:p>
        </p:txBody>
      </p:sp>
      <p:cxnSp>
        <p:nvCxnSpPr>
          <p:cNvPr id="154" name="Straight Connector 153">
            <a:extLst>
              <a:ext uri="{FF2B5EF4-FFF2-40B4-BE49-F238E27FC236}">
                <a16:creationId xmlns:a16="http://schemas.microsoft.com/office/drawing/2014/main" id="{CC9F785A-A9BC-C040-9E00-B25B7D0FE53E}"/>
              </a:ext>
            </a:extLst>
          </p:cNvPr>
          <p:cNvCxnSpPr/>
          <p:nvPr/>
        </p:nvCxnSpPr>
        <p:spPr>
          <a:xfrm>
            <a:off x="2601035" y="2086208"/>
            <a:ext cx="1459667" cy="0"/>
          </a:xfrm>
          <a:prstGeom prst="line">
            <a:avLst/>
          </a:prstGeom>
          <a:noFill/>
          <a:ln w="6350" cap="flat" cmpd="sng" algn="ctr">
            <a:solidFill>
              <a:srgbClr val="FFFFFF"/>
            </a:solidFill>
            <a:prstDash val="solid"/>
            <a:tailEnd type="none"/>
          </a:ln>
          <a:effectLst/>
        </p:spPr>
      </p:cxnSp>
      <p:sp>
        <p:nvSpPr>
          <p:cNvPr id="158" name="Rectangle 157">
            <a:extLst>
              <a:ext uri="{FF2B5EF4-FFF2-40B4-BE49-F238E27FC236}">
                <a16:creationId xmlns:a16="http://schemas.microsoft.com/office/drawing/2014/main" id="{11695CDE-2EFF-6844-BB57-8CF0CBCD1E98}"/>
              </a:ext>
            </a:extLst>
          </p:cNvPr>
          <p:cNvSpPr/>
          <p:nvPr/>
        </p:nvSpPr>
        <p:spPr>
          <a:xfrm>
            <a:off x="979323" y="2101361"/>
            <a:ext cx="1629415" cy="315938"/>
          </a:xfrm>
          <a:prstGeom prst="rect">
            <a:avLst/>
          </a:prstGeom>
          <a:solidFill>
            <a:schemeClr val="bg2"/>
          </a:solidFill>
          <a:ln w="9525" cap="flat" cmpd="sng" algn="ctr">
            <a:noFill/>
            <a:prstDash val="solid"/>
          </a:ln>
          <a:effectLst/>
        </p:spPr>
        <p:txBody>
          <a:bodyPr rtlCol="0" anchor="ctr"/>
          <a:lstStyle/>
          <a:p>
            <a:pPr algn="ctr" defTabSz="1097280">
              <a:defRPr/>
            </a:pPr>
            <a:endParaRPr lang="en-US" sz="2160" kern="0">
              <a:ea typeface=""/>
            </a:endParaRPr>
          </a:p>
        </p:txBody>
      </p:sp>
      <p:cxnSp>
        <p:nvCxnSpPr>
          <p:cNvPr id="159" name="Straight Connector 158">
            <a:extLst>
              <a:ext uri="{FF2B5EF4-FFF2-40B4-BE49-F238E27FC236}">
                <a16:creationId xmlns:a16="http://schemas.microsoft.com/office/drawing/2014/main" id="{63F273D8-B572-1344-B068-205CC5A9E0F3}"/>
              </a:ext>
            </a:extLst>
          </p:cNvPr>
          <p:cNvCxnSpPr/>
          <p:nvPr/>
        </p:nvCxnSpPr>
        <p:spPr>
          <a:xfrm>
            <a:off x="979324" y="2094743"/>
            <a:ext cx="1533995" cy="0"/>
          </a:xfrm>
          <a:prstGeom prst="line">
            <a:avLst/>
          </a:prstGeom>
          <a:noFill/>
          <a:ln w="6350" cap="flat" cmpd="sng" algn="ctr">
            <a:solidFill>
              <a:srgbClr val="FFFFFF"/>
            </a:solidFill>
            <a:prstDash val="lgDash"/>
            <a:tailEnd type="none"/>
          </a:ln>
          <a:effectLst/>
        </p:spPr>
      </p:cxnSp>
      <p:sp>
        <p:nvSpPr>
          <p:cNvPr id="160" name="Rectangle 159">
            <a:extLst>
              <a:ext uri="{FF2B5EF4-FFF2-40B4-BE49-F238E27FC236}">
                <a16:creationId xmlns:a16="http://schemas.microsoft.com/office/drawing/2014/main" id="{FF25244C-10C5-C242-BC84-BCE7E782DB8D}"/>
              </a:ext>
            </a:extLst>
          </p:cNvPr>
          <p:cNvSpPr/>
          <p:nvPr/>
        </p:nvSpPr>
        <p:spPr>
          <a:xfrm>
            <a:off x="978615" y="1097247"/>
            <a:ext cx="1627066" cy="404602"/>
          </a:xfrm>
          <a:prstGeom prst="rect">
            <a:avLst/>
          </a:prstGeom>
          <a:solidFill>
            <a:srgbClr val="2C2E34">
              <a:lumMod val="10000"/>
              <a:lumOff val="90000"/>
            </a:srgbClr>
          </a:solidFill>
          <a:ln w="9525" cap="flat" cmpd="sng" algn="ctr">
            <a:noFill/>
            <a:prstDash val="solid"/>
          </a:ln>
          <a:effectLst/>
        </p:spPr>
        <p:txBody>
          <a:bodyPr rtlCol="0" anchor="ctr"/>
          <a:lstStyle/>
          <a:p>
            <a:pPr algn="ctr" defTabSz="1097280">
              <a:defRPr/>
            </a:pPr>
            <a:endParaRPr lang="en-US" sz="2160" kern="0">
              <a:ea typeface=""/>
            </a:endParaRPr>
          </a:p>
        </p:txBody>
      </p:sp>
      <p:sp>
        <p:nvSpPr>
          <p:cNvPr id="161" name="TextBox 160">
            <a:extLst>
              <a:ext uri="{FF2B5EF4-FFF2-40B4-BE49-F238E27FC236}">
                <a16:creationId xmlns:a16="http://schemas.microsoft.com/office/drawing/2014/main" id="{E3423530-BEEB-B440-9A0A-3A07B4675425}"/>
              </a:ext>
            </a:extLst>
          </p:cNvPr>
          <p:cNvSpPr txBox="1"/>
          <p:nvPr/>
        </p:nvSpPr>
        <p:spPr>
          <a:xfrm>
            <a:off x="1129257" y="1235780"/>
            <a:ext cx="1232713" cy="129266"/>
          </a:xfrm>
          <a:prstGeom prst="rect">
            <a:avLst/>
          </a:prstGeom>
          <a:noFill/>
        </p:spPr>
        <p:txBody>
          <a:bodyPr wrap="square" lIns="0" tIns="0" rIns="0" bIns="0" rtlCol="0" anchor="ctr">
            <a:spAutoFit/>
          </a:bodyPr>
          <a:lstStyle/>
          <a:p>
            <a:pPr defTabSz="1097280">
              <a:defRPr/>
            </a:pPr>
            <a:r>
              <a:rPr lang="sv-SE" sz="840" b="1" kern="0">
                <a:ea typeface="Flexo Heavy" charset="0"/>
              </a:rPr>
              <a:t>WI-FI</a:t>
            </a:r>
            <a:endParaRPr lang="en-US" sz="840" b="1" kern="0">
              <a:ea typeface="Flexo Heavy" charset="0"/>
            </a:endParaRPr>
          </a:p>
        </p:txBody>
      </p:sp>
      <p:cxnSp>
        <p:nvCxnSpPr>
          <p:cNvPr id="162" name="Straight Connector 161">
            <a:extLst>
              <a:ext uri="{FF2B5EF4-FFF2-40B4-BE49-F238E27FC236}">
                <a16:creationId xmlns:a16="http://schemas.microsoft.com/office/drawing/2014/main" id="{3218BADE-D097-A645-A7A7-31C05BEAEA9B}"/>
              </a:ext>
            </a:extLst>
          </p:cNvPr>
          <p:cNvCxnSpPr/>
          <p:nvPr/>
        </p:nvCxnSpPr>
        <p:spPr>
          <a:xfrm>
            <a:off x="979323" y="2414928"/>
            <a:ext cx="1533995" cy="0"/>
          </a:xfrm>
          <a:prstGeom prst="line">
            <a:avLst/>
          </a:prstGeom>
          <a:noFill/>
          <a:ln w="6350" cap="flat" cmpd="sng" algn="ctr">
            <a:solidFill>
              <a:srgbClr val="FFFFFF"/>
            </a:solidFill>
            <a:prstDash val="solid"/>
            <a:tailEnd type="none"/>
          </a:ln>
          <a:effectLst/>
        </p:spPr>
      </p:cxnSp>
      <p:cxnSp>
        <p:nvCxnSpPr>
          <p:cNvPr id="163" name="Straight Connector 162">
            <a:extLst>
              <a:ext uri="{FF2B5EF4-FFF2-40B4-BE49-F238E27FC236}">
                <a16:creationId xmlns:a16="http://schemas.microsoft.com/office/drawing/2014/main" id="{FF10F27A-4749-8742-81FC-74C99BC7DF45}"/>
              </a:ext>
            </a:extLst>
          </p:cNvPr>
          <p:cNvCxnSpPr/>
          <p:nvPr/>
        </p:nvCxnSpPr>
        <p:spPr>
          <a:xfrm>
            <a:off x="979321" y="2413714"/>
            <a:ext cx="1628640" cy="0"/>
          </a:xfrm>
          <a:prstGeom prst="line">
            <a:avLst/>
          </a:prstGeom>
          <a:noFill/>
          <a:ln w="6350" cap="flat" cmpd="sng" algn="ctr">
            <a:solidFill>
              <a:srgbClr val="FFFFFF"/>
            </a:solidFill>
            <a:prstDash val="solid"/>
            <a:tailEnd type="none"/>
          </a:ln>
          <a:effectLst/>
        </p:spPr>
      </p:cxnSp>
      <p:sp>
        <p:nvSpPr>
          <p:cNvPr id="164" name="TextBox 163">
            <a:extLst>
              <a:ext uri="{FF2B5EF4-FFF2-40B4-BE49-F238E27FC236}">
                <a16:creationId xmlns:a16="http://schemas.microsoft.com/office/drawing/2014/main" id="{DF2D3234-B082-C84E-99CE-879D13964052}"/>
              </a:ext>
            </a:extLst>
          </p:cNvPr>
          <p:cNvSpPr txBox="1"/>
          <p:nvPr/>
        </p:nvSpPr>
        <p:spPr>
          <a:xfrm>
            <a:off x="1276932" y="2186351"/>
            <a:ext cx="288541" cy="129266"/>
          </a:xfrm>
          <a:prstGeom prst="rect">
            <a:avLst/>
          </a:prstGeom>
          <a:noFill/>
        </p:spPr>
        <p:txBody>
          <a:bodyPr wrap="none" lIns="0" tIns="0" rIns="0" bIns="0" rtlCol="0">
            <a:spAutoFit/>
          </a:bodyPr>
          <a:lstStyle/>
          <a:p>
            <a:pPr defTabSz="1097280">
              <a:defRPr/>
            </a:pPr>
            <a:r>
              <a:rPr lang="sv-SE" sz="840" b="1" kern="0">
                <a:ea typeface="Flexo Heavy" charset="0"/>
              </a:rPr>
              <a:t>SCAN</a:t>
            </a:r>
            <a:endParaRPr lang="en-US" sz="840" b="1" kern="0">
              <a:ea typeface="Flexo Heavy" charset="0"/>
            </a:endParaRPr>
          </a:p>
        </p:txBody>
      </p:sp>
      <p:sp>
        <p:nvSpPr>
          <p:cNvPr id="165" name="Rectangle 164">
            <a:extLst>
              <a:ext uri="{FF2B5EF4-FFF2-40B4-BE49-F238E27FC236}">
                <a16:creationId xmlns:a16="http://schemas.microsoft.com/office/drawing/2014/main" id="{63889293-B996-1441-B7B7-15FF39919F59}"/>
              </a:ext>
            </a:extLst>
          </p:cNvPr>
          <p:cNvSpPr/>
          <p:nvPr/>
        </p:nvSpPr>
        <p:spPr>
          <a:xfrm>
            <a:off x="981098" y="1508350"/>
            <a:ext cx="1627066" cy="315938"/>
          </a:xfrm>
          <a:prstGeom prst="rect">
            <a:avLst/>
          </a:prstGeom>
          <a:solidFill>
            <a:schemeClr val="bg2"/>
          </a:solidFill>
          <a:ln w="9525" cap="flat" cmpd="sng" algn="ctr">
            <a:noFill/>
            <a:prstDash val="solid"/>
          </a:ln>
          <a:effectLst/>
        </p:spPr>
        <p:txBody>
          <a:bodyPr rtlCol="0" anchor="ctr"/>
          <a:lstStyle/>
          <a:p>
            <a:pPr algn="ctr" defTabSz="1097280">
              <a:defRPr/>
            </a:pPr>
            <a:endParaRPr lang="en-US" sz="2160" kern="0">
              <a:ea typeface=""/>
            </a:endParaRPr>
          </a:p>
        </p:txBody>
      </p:sp>
      <p:cxnSp>
        <p:nvCxnSpPr>
          <p:cNvPr id="166" name="Straight Connector 165">
            <a:extLst>
              <a:ext uri="{FF2B5EF4-FFF2-40B4-BE49-F238E27FC236}">
                <a16:creationId xmlns:a16="http://schemas.microsoft.com/office/drawing/2014/main" id="{E52A5363-1E1B-D946-867B-2C2D555D0C0F}"/>
              </a:ext>
            </a:extLst>
          </p:cNvPr>
          <p:cNvCxnSpPr/>
          <p:nvPr/>
        </p:nvCxnSpPr>
        <p:spPr>
          <a:xfrm>
            <a:off x="981099" y="1798570"/>
            <a:ext cx="1533995" cy="0"/>
          </a:xfrm>
          <a:prstGeom prst="line">
            <a:avLst/>
          </a:prstGeom>
          <a:noFill/>
          <a:ln w="6350" cap="flat" cmpd="sng" algn="ctr">
            <a:solidFill>
              <a:srgbClr val="FFFFFF"/>
            </a:solidFill>
            <a:prstDash val="solid"/>
            <a:tailEnd type="none"/>
          </a:ln>
          <a:effectLst/>
        </p:spPr>
      </p:cxnSp>
      <p:cxnSp>
        <p:nvCxnSpPr>
          <p:cNvPr id="167" name="Straight Connector 166">
            <a:extLst>
              <a:ext uri="{FF2B5EF4-FFF2-40B4-BE49-F238E27FC236}">
                <a16:creationId xmlns:a16="http://schemas.microsoft.com/office/drawing/2014/main" id="{54F51508-7B15-9142-94CF-9167B6823FB3}"/>
              </a:ext>
            </a:extLst>
          </p:cNvPr>
          <p:cNvCxnSpPr/>
          <p:nvPr/>
        </p:nvCxnSpPr>
        <p:spPr>
          <a:xfrm>
            <a:off x="981097" y="1797355"/>
            <a:ext cx="1628640" cy="0"/>
          </a:xfrm>
          <a:prstGeom prst="line">
            <a:avLst/>
          </a:prstGeom>
          <a:noFill/>
          <a:ln w="6350" cap="flat" cmpd="sng" algn="ctr">
            <a:solidFill>
              <a:srgbClr val="FFFFFF"/>
            </a:solidFill>
            <a:prstDash val="solid"/>
            <a:tailEnd type="none"/>
          </a:ln>
          <a:effectLst/>
        </p:spPr>
      </p:cxnSp>
      <p:sp>
        <p:nvSpPr>
          <p:cNvPr id="168" name="Freeform 167">
            <a:extLst>
              <a:ext uri="{FF2B5EF4-FFF2-40B4-BE49-F238E27FC236}">
                <a16:creationId xmlns:a16="http://schemas.microsoft.com/office/drawing/2014/main" id="{5B368B91-3569-9B47-93F0-9DF275F47AF6}"/>
              </a:ext>
            </a:extLst>
          </p:cNvPr>
          <p:cNvSpPr>
            <a:spLocks noEditPoints="1"/>
          </p:cNvSpPr>
          <p:nvPr/>
        </p:nvSpPr>
        <p:spPr bwMode="auto">
          <a:xfrm>
            <a:off x="1138899" y="1615988"/>
            <a:ext cx="79127" cy="83972"/>
          </a:xfrm>
          <a:custGeom>
            <a:avLst/>
            <a:gdLst>
              <a:gd name="T0" fmla="*/ 338 w 677"/>
              <a:gd name="T1" fmla="*/ 677 h 677"/>
              <a:gd name="T2" fmla="*/ 0 w 677"/>
              <a:gd name="T3" fmla="*/ 338 h 677"/>
              <a:gd name="T4" fmla="*/ 338 w 677"/>
              <a:gd name="T5" fmla="*/ 0 h 677"/>
              <a:gd name="T6" fmla="*/ 677 w 677"/>
              <a:gd name="T7" fmla="*/ 338 h 677"/>
              <a:gd name="T8" fmla="*/ 338 w 677"/>
              <a:gd name="T9" fmla="*/ 677 h 677"/>
              <a:gd name="T10" fmla="*/ 535 w 677"/>
              <a:gd name="T11" fmla="*/ 310 h 677"/>
              <a:gd name="T12" fmla="*/ 507 w 677"/>
              <a:gd name="T13" fmla="*/ 282 h 677"/>
              <a:gd name="T14" fmla="*/ 169 w 677"/>
              <a:gd name="T15" fmla="*/ 282 h 677"/>
              <a:gd name="T16" fmla="*/ 141 w 677"/>
              <a:gd name="T17" fmla="*/ 310 h 677"/>
              <a:gd name="T18" fmla="*/ 141 w 677"/>
              <a:gd name="T19" fmla="*/ 366 h 677"/>
              <a:gd name="T20" fmla="*/ 169 w 677"/>
              <a:gd name="T21" fmla="*/ 394 h 677"/>
              <a:gd name="T22" fmla="*/ 507 w 677"/>
              <a:gd name="T23" fmla="*/ 394 h 677"/>
              <a:gd name="T24" fmla="*/ 535 w 677"/>
              <a:gd name="T25" fmla="*/ 366 h 677"/>
              <a:gd name="T26" fmla="*/ 535 w 677"/>
              <a:gd name="T27" fmla="*/ 310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7" h="677">
                <a:moveTo>
                  <a:pt x="338" y="677"/>
                </a:moveTo>
                <a:cubicBezTo>
                  <a:pt x="151" y="677"/>
                  <a:pt x="0" y="525"/>
                  <a:pt x="0" y="338"/>
                </a:cubicBezTo>
                <a:cubicBezTo>
                  <a:pt x="0" y="151"/>
                  <a:pt x="151" y="0"/>
                  <a:pt x="338" y="0"/>
                </a:cubicBezTo>
                <a:cubicBezTo>
                  <a:pt x="525" y="0"/>
                  <a:pt x="677" y="151"/>
                  <a:pt x="677" y="338"/>
                </a:cubicBezTo>
                <a:cubicBezTo>
                  <a:pt x="677" y="525"/>
                  <a:pt x="525" y="677"/>
                  <a:pt x="338" y="677"/>
                </a:cubicBezTo>
                <a:close/>
                <a:moveTo>
                  <a:pt x="535" y="310"/>
                </a:moveTo>
                <a:cubicBezTo>
                  <a:pt x="535" y="294"/>
                  <a:pt x="523" y="282"/>
                  <a:pt x="507" y="282"/>
                </a:cubicBezTo>
                <a:cubicBezTo>
                  <a:pt x="169" y="282"/>
                  <a:pt x="169" y="282"/>
                  <a:pt x="169" y="282"/>
                </a:cubicBezTo>
                <a:cubicBezTo>
                  <a:pt x="153" y="282"/>
                  <a:pt x="141" y="294"/>
                  <a:pt x="141" y="310"/>
                </a:cubicBezTo>
                <a:cubicBezTo>
                  <a:pt x="141" y="366"/>
                  <a:pt x="141" y="366"/>
                  <a:pt x="141" y="366"/>
                </a:cubicBezTo>
                <a:cubicBezTo>
                  <a:pt x="141" y="382"/>
                  <a:pt x="153" y="394"/>
                  <a:pt x="169" y="394"/>
                </a:cubicBezTo>
                <a:cubicBezTo>
                  <a:pt x="507" y="394"/>
                  <a:pt x="507" y="394"/>
                  <a:pt x="507" y="394"/>
                </a:cubicBezTo>
                <a:cubicBezTo>
                  <a:pt x="523" y="394"/>
                  <a:pt x="535" y="382"/>
                  <a:pt x="535" y="366"/>
                </a:cubicBezTo>
                <a:lnTo>
                  <a:pt x="535" y="310"/>
                </a:lnTo>
                <a:close/>
              </a:path>
            </a:pathLst>
          </a:custGeom>
          <a:solidFill>
            <a:srgbClr val="FFFFFF"/>
          </a:solidFill>
          <a:ln>
            <a:noFill/>
          </a:ln>
        </p:spPr>
        <p:txBody>
          <a:bodyPr vert="horz" wrap="square" lIns="109728" tIns="54864" rIns="109728" bIns="54864" numCol="1" anchor="t" anchorCtr="0" compatLnSpc="1">
            <a:prstTxWarp prst="textNoShape">
              <a:avLst/>
            </a:prstTxWarp>
          </a:bodyPr>
          <a:lstStyle/>
          <a:p>
            <a:pPr defTabSz="1097280">
              <a:defRPr/>
            </a:pPr>
            <a:endParaRPr lang="en-US" sz="2160" kern="0"/>
          </a:p>
        </p:txBody>
      </p:sp>
      <p:sp>
        <p:nvSpPr>
          <p:cNvPr id="169" name="Rectangle 168">
            <a:extLst>
              <a:ext uri="{FF2B5EF4-FFF2-40B4-BE49-F238E27FC236}">
                <a16:creationId xmlns:a16="http://schemas.microsoft.com/office/drawing/2014/main" id="{6773B8D8-617B-9E41-8850-03ECD5797F71}"/>
              </a:ext>
            </a:extLst>
          </p:cNvPr>
          <p:cNvSpPr/>
          <p:nvPr/>
        </p:nvSpPr>
        <p:spPr>
          <a:xfrm>
            <a:off x="979324" y="1794151"/>
            <a:ext cx="1637717" cy="315938"/>
          </a:xfrm>
          <a:prstGeom prst="rect">
            <a:avLst/>
          </a:prstGeom>
          <a:solidFill>
            <a:schemeClr val="bg2"/>
          </a:solidFill>
          <a:ln w="9525" cap="flat" cmpd="sng" algn="ctr">
            <a:noFill/>
            <a:prstDash val="solid"/>
          </a:ln>
          <a:effectLst/>
        </p:spPr>
        <p:txBody>
          <a:bodyPr rtlCol="0" anchor="ctr"/>
          <a:lstStyle/>
          <a:p>
            <a:pPr algn="ctr" defTabSz="1097280">
              <a:defRPr/>
            </a:pPr>
            <a:endParaRPr lang="en-US" sz="2160" kern="0">
              <a:ea typeface=""/>
            </a:endParaRPr>
          </a:p>
        </p:txBody>
      </p:sp>
      <p:sp>
        <p:nvSpPr>
          <p:cNvPr id="170" name="TextBox 169">
            <a:extLst>
              <a:ext uri="{FF2B5EF4-FFF2-40B4-BE49-F238E27FC236}">
                <a16:creationId xmlns:a16="http://schemas.microsoft.com/office/drawing/2014/main" id="{979E3CDB-1EDB-1E49-B08F-BF860ED63CB4}"/>
              </a:ext>
            </a:extLst>
          </p:cNvPr>
          <p:cNvSpPr txBox="1"/>
          <p:nvPr/>
        </p:nvSpPr>
        <p:spPr>
          <a:xfrm>
            <a:off x="1276364" y="1596300"/>
            <a:ext cx="554639" cy="129266"/>
          </a:xfrm>
          <a:prstGeom prst="rect">
            <a:avLst/>
          </a:prstGeom>
          <a:noFill/>
        </p:spPr>
        <p:txBody>
          <a:bodyPr wrap="none" lIns="0" tIns="0" rIns="0" bIns="0" rtlCol="0">
            <a:spAutoFit/>
          </a:bodyPr>
          <a:lstStyle/>
          <a:p>
            <a:pPr defTabSz="1097280">
              <a:defRPr/>
            </a:pPr>
            <a:r>
              <a:rPr lang="sv-SE" sz="840" b="1" kern="0">
                <a:ea typeface="Flexo Heavy" charset="0"/>
              </a:rPr>
              <a:t>SWITCHER</a:t>
            </a:r>
            <a:endParaRPr lang="en-US" sz="840" b="1" kern="0">
              <a:ea typeface="Flexo Heavy" charset="0"/>
            </a:endParaRPr>
          </a:p>
        </p:txBody>
      </p:sp>
      <p:sp>
        <p:nvSpPr>
          <p:cNvPr id="171" name="Rectangle 170">
            <a:extLst>
              <a:ext uri="{FF2B5EF4-FFF2-40B4-BE49-F238E27FC236}">
                <a16:creationId xmlns:a16="http://schemas.microsoft.com/office/drawing/2014/main" id="{F564053F-EFE8-DC46-8CA9-3DB702B08666}"/>
              </a:ext>
            </a:extLst>
          </p:cNvPr>
          <p:cNvSpPr/>
          <p:nvPr/>
        </p:nvSpPr>
        <p:spPr>
          <a:xfrm>
            <a:off x="2606389" y="1102059"/>
            <a:ext cx="1533995" cy="404602"/>
          </a:xfrm>
          <a:prstGeom prst="rect">
            <a:avLst/>
          </a:prstGeom>
          <a:solidFill>
            <a:srgbClr val="2C2E34">
              <a:lumMod val="10000"/>
              <a:lumOff val="90000"/>
            </a:srgbClr>
          </a:solidFill>
          <a:ln w="9525" cap="flat" cmpd="sng" algn="ctr">
            <a:noFill/>
            <a:prstDash val="solid"/>
          </a:ln>
          <a:effectLst/>
        </p:spPr>
        <p:txBody>
          <a:bodyPr rtlCol="0" anchor="ctr"/>
          <a:lstStyle/>
          <a:p>
            <a:pPr algn="ctr" defTabSz="1097280">
              <a:defRPr/>
            </a:pPr>
            <a:endParaRPr lang="en-US" sz="2160" kern="0">
              <a:ea typeface=""/>
            </a:endParaRPr>
          </a:p>
        </p:txBody>
      </p:sp>
      <p:sp>
        <p:nvSpPr>
          <p:cNvPr id="172" name="TextBox 171">
            <a:extLst>
              <a:ext uri="{FF2B5EF4-FFF2-40B4-BE49-F238E27FC236}">
                <a16:creationId xmlns:a16="http://schemas.microsoft.com/office/drawing/2014/main" id="{7294083A-DC9D-154C-8039-DDD6EF698792}"/>
              </a:ext>
            </a:extLst>
          </p:cNvPr>
          <p:cNvSpPr txBox="1"/>
          <p:nvPr/>
        </p:nvSpPr>
        <p:spPr>
          <a:xfrm>
            <a:off x="2756322" y="1234915"/>
            <a:ext cx="1232713" cy="129266"/>
          </a:xfrm>
          <a:prstGeom prst="rect">
            <a:avLst/>
          </a:prstGeom>
          <a:noFill/>
        </p:spPr>
        <p:txBody>
          <a:bodyPr wrap="square" lIns="0" tIns="0" rIns="0" bIns="0" rtlCol="0" anchor="ctr">
            <a:spAutoFit/>
          </a:bodyPr>
          <a:lstStyle/>
          <a:p>
            <a:pPr defTabSz="1097280">
              <a:defRPr/>
            </a:pPr>
            <a:r>
              <a:rPr lang="sv-SE" sz="840" b="1" kern="0">
                <a:ea typeface="Flexo Heavy" charset="0"/>
              </a:rPr>
              <a:t>MOBILE</a:t>
            </a:r>
            <a:endParaRPr lang="en-US" sz="840" b="1" kern="0">
              <a:ea typeface="Flexo Heavy" charset="0"/>
            </a:endParaRPr>
          </a:p>
        </p:txBody>
      </p:sp>
      <p:sp>
        <p:nvSpPr>
          <p:cNvPr id="173" name="Rectangle 172">
            <a:extLst>
              <a:ext uri="{FF2B5EF4-FFF2-40B4-BE49-F238E27FC236}">
                <a16:creationId xmlns:a16="http://schemas.microsoft.com/office/drawing/2014/main" id="{C61D5759-94D1-2C46-BDE0-64EAA622F651}"/>
              </a:ext>
            </a:extLst>
          </p:cNvPr>
          <p:cNvSpPr/>
          <p:nvPr/>
        </p:nvSpPr>
        <p:spPr>
          <a:xfrm>
            <a:off x="2608730" y="1506661"/>
            <a:ext cx="1534620" cy="307716"/>
          </a:xfrm>
          <a:prstGeom prst="rect">
            <a:avLst/>
          </a:prstGeom>
          <a:solidFill>
            <a:schemeClr val="accent4"/>
          </a:solidFill>
          <a:ln w="9525" cap="flat" cmpd="sng" algn="ctr">
            <a:noFill/>
            <a:prstDash val="solid"/>
          </a:ln>
          <a:effectLst/>
        </p:spPr>
        <p:txBody>
          <a:bodyPr rtlCol="0" anchor="ctr"/>
          <a:lstStyle/>
          <a:p>
            <a:pPr algn="ctr" defTabSz="1097280">
              <a:defRPr/>
            </a:pPr>
            <a:endParaRPr lang="en-US" sz="2160" kern="0">
              <a:ea typeface=""/>
            </a:endParaRPr>
          </a:p>
        </p:txBody>
      </p:sp>
      <p:cxnSp>
        <p:nvCxnSpPr>
          <p:cNvPr id="174" name="Straight Connector 173">
            <a:extLst>
              <a:ext uri="{FF2B5EF4-FFF2-40B4-BE49-F238E27FC236}">
                <a16:creationId xmlns:a16="http://schemas.microsoft.com/office/drawing/2014/main" id="{925F4F56-C449-1D4C-9D08-150D9D24BD22}"/>
              </a:ext>
            </a:extLst>
          </p:cNvPr>
          <p:cNvCxnSpPr/>
          <p:nvPr/>
        </p:nvCxnSpPr>
        <p:spPr>
          <a:xfrm>
            <a:off x="2608275" y="1814377"/>
            <a:ext cx="1535075" cy="0"/>
          </a:xfrm>
          <a:prstGeom prst="line">
            <a:avLst/>
          </a:prstGeom>
          <a:noFill/>
          <a:ln w="6350" cap="flat" cmpd="sng" algn="ctr">
            <a:solidFill>
              <a:srgbClr val="FFFFFF"/>
            </a:solidFill>
            <a:prstDash val="solid"/>
            <a:tailEnd type="none"/>
          </a:ln>
          <a:effectLst/>
        </p:spPr>
      </p:cxnSp>
      <p:sp>
        <p:nvSpPr>
          <p:cNvPr id="175" name="Rectangle 174">
            <a:extLst>
              <a:ext uri="{FF2B5EF4-FFF2-40B4-BE49-F238E27FC236}">
                <a16:creationId xmlns:a16="http://schemas.microsoft.com/office/drawing/2014/main" id="{F7C786EE-7260-FD4C-9054-D2FF0F8A2658}"/>
              </a:ext>
            </a:extLst>
          </p:cNvPr>
          <p:cNvSpPr/>
          <p:nvPr/>
        </p:nvSpPr>
        <p:spPr>
          <a:xfrm>
            <a:off x="2608739" y="1796840"/>
            <a:ext cx="1534613" cy="307716"/>
          </a:xfrm>
          <a:prstGeom prst="rect">
            <a:avLst/>
          </a:prstGeom>
          <a:solidFill>
            <a:schemeClr val="accent4"/>
          </a:solidFill>
          <a:ln w="9525" cap="flat" cmpd="sng" algn="ctr">
            <a:noFill/>
            <a:prstDash val="solid"/>
          </a:ln>
          <a:effectLst/>
        </p:spPr>
        <p:txBody>
          <a:bodyPr rtlCol="0" anchor="ctr"/>
          <a:lstStyle/>
          <a:p>
            <a:pPr algn="ctr" defTabSz="1097280">
              <a:defRPr/>
            </a:pPr>
            <a:endParaRPr lang="en-US" sz="2160" kern="0">
              <a:ea typeface=""/>
            </a:endParaRPr>
          </a:p>
        </p:txBody>
      </p:sp>
      <p:sp>
        <p:nvSpPr>
          <p:cNvPr id="176" name="Freeform 175">
            <a:extLst>
              <a:ext uri="{FF2B5EF4-FFF2-40B4-BE49-F238E27FC236}">
                <a16:creationId xmlns:a16="http://schemas.microsoft.com/office/drawing/2014/main" id="{1A888D2E-9E1E-9945-8A80-0E9AD8674761}"/>
              </a:ext>
            </a:extLst>
          </p:cNvPr>
          <p:cNvSpPr>
            <a:spLocks noEditPoints="1"/>
          </p:cNvSpPr>
          <p:nvPr/>
        </p:nvSpPr>
        <p:spPr bwMode="auto">
          <a:xfrm>
            <a:off x="2763940" y="1596976"/>
            <a:ext cx="79127" cy="83972"/>
          </a:xfrm>
          <a:custGeom>
            <a:avLst/>
            <a:gdLst>
              <a:gd name="T0" fmla="*/ 338 w 677"/>
              <a:gd name="T1" fmla="*/ 677 h 677"/>
              <a:gd name="T2" fmla="*/ 0 w 677"/>
              <a:gd name="T3" fmla="*/ 338 h 677"/>
              <a:gd name="T4" fmla="*/ 338 w 677"/>
              <a:gd name="T5" fmla="*/ 0 h 677"/>
              <a:gd name="T6" fmla="*/ 677 w 677"/>
              <a:gd name="T7" fmla="*/ 338 h 677"/>
              <a:gd name="T8" fmla="*/ 338 w 677"/>
              <a:gd name="T9" fmla="*/ 677 h 677"/>
              <a:gd name="T10" fmla="*/ 535 w 677"/>
              <a:gd name="T11" fmla="*/ 310 h 677"/>
              <a:gd name="T12" fmla="*/ 507 w 677"/>
              <a:gd name="T13" fmla="*/ 282 h 677"/>
              <a:gd name="T14" fmla="*/ 169 w 677"/>
              <a:gd name="T15" fmla="*/ 282 h 677"/>
              <a:gd name="T16" fmla="*/ 141 w 677"/>
              <a:gd name="T17" fmla="*/ 310 h 677"/>
              <a:gd name="T18" fmla="*/ 141 w 677"/>
              <a:gd name="T19" fmla="*/ 366 h 677"/>
              <a:gd name="T20" fmla="*/ 169 w 677"/>
              <a:gd name="T21" fmla="*/ 394 h 677"/>
              <a:gd name="T22" fmla="*/ 507 w 677"/>
              <a:gd name="T23" fmla="*/ 394 h 677"/>
              <a:gd name="T24" fmla="*/ 535 w 677"/>
              <a:gd name="T25" fmla="*/ 366 h 677"/>
              <a:gd name="T26" fmla="*/ 535 w 677"/>
              <a:gd name="T27" fmla="*/ 310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7" h="677">
                <a:moveTo>
                  <a:pt x="338" y="677"/>
                </a:moveTo>
                <a:cubicBezTo>
                  <a:pt x="151" y="677"/>
                  <a:pt x="0" y="525"/>
                  <a:pt x="0" y="338"/>
                </a:cubicBezTo>
                <a:cubicBezTo>
                  <a:pt x="0" y="151"/>
                  <a:pt x="151" y="0"/>
                  <a:pt x="338" y="0"/>
                </a:cubicBezTo>
                <a:cubicBezTo>
                  <a:pt x="525" y="0"/>
                  <a:pt x="677" y="151"/>
                  <a:pt x="677" y="338"/>
                </a:cubicBezTo>
                <a:cubicBezTo>
                  <a:pt x="677" y="525"/>
                  <a:pt x="525" y="677"/>
                  <a:pt x="338" y="677"/>
                </a:cubicBezTo>
                <a:close/>
                <a:moveTo>
                  <a:pt x="535" y="310"/>
                </a:moveTo>
                <a:cubicBezTo>
                  <a:pt x="535" y="294"/>
                  <a:pt x="523" y="282"/>
                  <a:pt x="507" y="282"/>
                </a:cubicBezTo>
                <a:cubicBezTo>
                  <a:pt x="169" y="282"/>
                  <a:pt x="169" y="282"/>
                  <a:pt x="169" y="282"/>
                </a:cubicBezTo>
                <a:cubicBezTo>
                  <a:pt x="153" y="282"/>
                  <a:pt x="141" y="294"/>
                  <a:pt x="141" y="310"/>
                </a:cubicBezTo>
                <a:cubicBezTo>
                  <a:pt x="141" y="366"/>
                  <a:pt x="141" y="366"/>
                  <a:pt x="141" y="366"/>
                </a:cubicBezTo>
                <a:cubicBezTo>
                  <a:pt x="141" y="382"/>
                  <a:pt x="153" y="394"/>
                  <a:pt x="169" y="394"/>
                </a:cubicBezTo>
                <a:cubicBezTo>
                  <a:pt x="507" y="394"/>
                  <a:pt x="507" y="394"/>
                  <a:pt x="507" y="394"/>
                </a:cubicBezTo>
                <a:cubicBezTo>
                  <a:pt x="523" y="394"/>
                  <a:pt x="535" y="382"/>
                  <a:pt x="535" y="366"/>
                </a:cubicBezTo>
                <a:lnTo>
                  <a:pt x="535" y="310"/>
                </a:lnTo>
                <a:close/>
              </a:path>
            </a:pathLst>
          </a:custGeom>
          <a:solidFill>
            <a:srgbClr val="FFFFFF"/>
          </a:solidFill>
          <a:ln>
            <a:noFill/>
          </a:ln>
        </p:spPr>
        <p:txBody>
          <a:bodyPr vert="horz" wrap="square" lIns="109728" tIns="54864" rIns="109728" bIns="54864" numCol="1" anchor="t" anchorCtr="0" compatLnSpc="1">
            <a:prstTxWarp prst="textNoShape">
              <a:avLst/>
            </a:prstTxWarp>
          </a:bodyPr>
          <a:lstStyle/>
          <a:p>
            <a:pPr defTabSz="1097280">
              <a:defRPr/>
            </a:pPr>
            <a:endParaRPr lang="en-US" sz="2160" kern="0"/>
          </a:p>
        </p:txBody>
      </p:sp>
      <p:sp>
        <p:nvSpPr>
          <p:cNvPr id="177" name="Freeform 176">
            <a:extLst>
              <a:ext uri="{FF2B5EF4-FFF2-40B4-BE49-F238E27FC236}">
                <a16:creationId xmlns:a16="http://schemas.microsoft.com/office/drawing/2014/main" id="{6586E32C-D31D-1A40-8DC1-F21452FBECE8}"/>
              </a:ext>
            </a:extLst>
          </p:cNvPr>
          <p:cNvSpPr>
            <a:spLocks noEditPoints="1"/>
          </p:cNvSpPr>
          <p:nvPr/>
        </p:nvSpPr>
        <p:spPr bwMode="auto">
          <a:xfrm>
            <a:off x="1134107" y="1928664"/>
            <a:ext cx="79127" cy="83972"/>
          </a:xfrm>
          <a:custGeom>
            <a:avLst/>
            <a:gdLst>
              <a:gd name="T0" fmla="*/ 338 w 677"/>
              <a:gd name="T1" fmla="*/ 677 h 677"/>
              <a:gd name="T2" fmla="*/ 0 w 677"/>
              <a:gd name="T3" fmla="*/ 338 h 677"/>
              <a:gd name="T4" fmla="*/ 338 w 677"/>
              <a:gd name="T5" fmla="*/ 0 h 677"/>
              <a:gd name="T6" fmla="*/ 677 w 677"/>
              <a:gd name="T7" fmla="*/ 338 h 677"/>
              <a:gd name="T8" fmla="*/ 338 w 677"/>
              <a:gd name="T9" fmla="*/ 677 h 677"/>
              <a:gd name="T10" fmla="*/ 535 w 677"/>
              <a:gd name="T11" fmla="*/ 310 h 677"/>
              <a:gd name="T12" fmla="*/ 507 w 677"/>
              <a:gd name="T13" fmla="*/ 282 h 677"/>
              <a:gd name="T14" fmla="*/ 169 w 677"/>
              <a:gd name="T15" fmla="*/ 282 h 677"/>
              <a:gd name="T16" fmla="*/ 141 w 677"/>
              <a:gd name="T17" fmla="*/ 310 h 677"/>
              <a:gd name="T18" fmla="*/ 141 w 677"/>
              <a:gd name="T19" fmla="*/ 366 h 677"/>
              <a:gd name="T20" fmla="*/ 169 w 677"/>
              <a:gd name="T21" fmla="*/ 394 h 677"/>
              <a:gd name="T22" fmla="*/ 507 w 677"/>
              <a:gd name="T23" fmla="*/ 394 h 677"/>
              <a:gd name="T24" fmla="*/ 535 w 677"/>
              <a:gd name="T25" fmla="*/ 366 h 677"/>
              <a:gd name="T26" fmla="*/ 535 w 677"/>
              <a:gd name="T27" fmla="*/ 310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7" h="677">
                <a:moveTo>
                  <a:pt x="338" y="677"/>
                </a:moveTo>
                <a:cubicBezTo>
                  <a:pt x="151" y="677"/>
                  <a:pt x="0" y="525"/>
                  <a:pt x="0" y="338"/>
                </a:cubicBezTo>
                <a:cubicBezTo>
                  <a:pt x="0" y="151"/>
                  <a:pt x="151" y="0"/>
                  <a:pt x="338" y="0"/>
                </a:cubicBezTo>
                <a:cubicBezTo>
                  <a:pt x="525" y="0"/>
                  <a:pt x="677" y="151"/>
                  <a:pt x="677" y="338"/>
                </a:cubicBezTo>
                <a:cubicBezTo>
                  <a:pt x="677" y="525"/>
                  <a:pt x="525" y="677"/>
                  <a:pt x="338" y="677"/>
                </a:cubicBezTo>
                <a:close/>
                <a:moveTo>
                  <a:pt x="535" y="310"/>
                </a:moveTo>
                <a:cubicBezTo>
                  <a:pt x="535" y="294"/>
                  <a:pt x="523" y="282"/>
                  <a:pt x="507" y="282"/>
                </a:cubicBezTo>
                <a:cubicBezTo>
                  <a:pt x="169" y="282"/>
                  <a:pt x="169" y="282"/>
                  <a:pt x="169" y="282"/>
                </a:cubicBezTo>
                <a:cubicBezTo>
                  <a:pt x="153" y="282"/>
                  <a:pt x="141" y="294"/>
                  <a:pt x="141" y="310"/>
                </a:cubicBezTo>
                <a:cubicBezTo>
                  <a:pt x="141" y="366"/>
                  <a:pt x="141" y="366"/>
                  <a:pt x="141" y="366"/>
                </a:cubicBezTo>
                <a:cubicBezTo>
                  <a:pt x="141" y="382"/>
                  <a:pt x="153" y="394"/>
                  <a:pt x="169" y="394"/>
                </a:cubicBezTo>
                <a:cubicBezTo>
                  <a:pt x="507" y="394"/>
                  <a:pt x="507" y="394"/>
                  <a:pt x="507" y="394"/>
                </a:cubicBezTo>
                <a:cubicBezTo>
                  <a:pt x="523" y="394"/>
                  <a:pt x="535" y="382"/>
                  <a:pt x="535" y="366"/>
                </a:cubicBezTo>
                <a:lnTo>
                  <a:pt x="535" y="310"/>
                </a:lnTo>
                <a:close/>
              </a:path>
            </a:pathLst>
          </a:custGeom>
          <a:solidFill>
            <a:srgbClr val="FFFFFF"/>
          </a:solidFill>
          <a:ln>
            <a:noFill/>
          </a:ln>
        </p:spPr>
        <p:txBody>
          <a:bodyPr vert="horz" wrap="square" lIns="109728" tIns="54864" rIns="109728" bIns="54864" numCol="1" anchor="t" anchorCtr="0" compatLnSpc="1">
            <a:prstTxWarp prst="textNoShape">
              <a:avLst/>
            </a:prstTxWarp>
          </a:bodyPr>
          <a:lstStyle/>
          <a:p>
            <a:pPr defTabSz="1097280">
              <a:defRPr/>
            </a:pPr>
            <a:endParaRPr lang="en-US" sz="2160" kern="0"/>
          </a:p>
        </p:txBody>
      </p:sp>
      <p:sp>
        <p:nvSpPr>
          <p:cNvPr id="178" name="Freeform 177">
            <a:extLst>
              <a:ext uri="{FF2B5EF4-FFF2-40B4-BE49-F238E27FC236}">
                <a16:creationId xmlns:a16="http://schemas.microsoft.com/office/drawing/2014/main" id="{A02858EC-B0ED-0E48-A214-0703C8D51BCE}"/>
              </a:ext>
            </a:extLst>
          </p:cNvPr>
          <p:cNvSpPr>
            <a:spLocks noEditPoints="1"/>
          </p:cNvSpPr>
          <p:nvPr/>
        </p:nvSpPr>
        <p:spPr bwMode="auto">
          <a:xfrm>
            <a:off x="1139258" y="2208745"/>
            <a:ext cx="79127" cy="83972"/>
          </a:xfrm>
          <a:custGeom>
            <a:avLst/>
            <a:gdLst>
              <a:gd name="T0" fmla="*/ 338 w 677"/>
              <a:gd name="T1" fmla="*/ 677 h 677"/>
              <a:gd name="T2" fmla="*/ 0 w 677"/>
              <a:gd name="T3" fmla="*/ 338 h 677"/>
              <a:gd name="T4" fmla="*/ 338 w 677"/>
              <a:gd name="T5" fmla="*/ 0 h 677"/>
              <a:gd name="T6" fmla="*/ 677 w 677"/>
              <a:gd name="T7" fmla="*/ 338 h 677"/>
              <a:gd name="T8" fmla="*/ 338 w 677"/>
              <a:gd name="T9" fmla="*/ 677 h 677"/>
              <a:gd name="T10" fmla="*/ 535 w 677"/>
              <a:gd name="T11" fmla="*/ 310 h 677"/>
              <a:gd name="T12" fmla="*/ 507 w 677"/>
              <a:gd name="T13" fmla="*/ 282 h 677"/>
              <a:gd name="T14" fmla="*/ 169 w 677"/>
              <a:gd name="T15" fmla="*/ 282 h 677"/>
              <a:gd name="T16" fmla="*/ 141 w 677"/>
              <a:gd name="T17" fmla="*/ 310 h 677"/>
              <a:gd name="T18" fmla="*/ 141 w 677"/>
              <a:gd name="T19" fmla="*/ 366 h 677"/>
              <a:gd name="T20" fmla="*/ 169 w 677"/>
              <a:gd name="T21" fmla="*/ 394 h 677"/>
              <a:gd name="T22" fmla="*/ 507 w 677"/>
              <a:gd name="T23" fmla="*/ 394 h 677"/>
              <a:gd name="T24" fmla="*/ 535 w 677"/>
              <a:gd name="T25" fmla="*/ 366 h 677"/>
              <a:gd name="T26" fmla="*/ 535 w 677"/>
              <a:gd name="T27" fmla="*/ 310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7" h="677">
                <a:moveTo>
                  <a:pt x="338" y="677"/>
                </a:moveTo>
                <a:cubicBezTo>
                  <a:pt x="151" y="677"/>
                  <a:pt x="0" y="525"/>
                  <a:pt x="0" y="338"/>
                </a:cubicBezTo>
                <a:cubicBezTo>
                  <a:pt x="0" y="151"/>
                  <a:pt x="151" y="0"/>
                  <a:pt x="338" y="0"/>
                </a:cubicBezTo>
                <a:cubicBezTo>
                  <a:pt x="525" y="0"/>
                  <a:pt x="677" y="151"/>
                  <a:pt x="677" y="338"/>
                </a:cubicBezTo>
                <a:cubicBezTo>
                  <a:pt x="677" y="525"/>
                  <a:pt x="525" y="677"/>
                  <a:pt x="338" y="677"/>
                </a:cubicBezTo>
                <a:close/>
                <a:moveTo>
                  <a:pt x="535" y="310"/>
                </a:moveTo>
                <a:cubicBezTo>
                  <a:pt x="535" y="294"/>
                  <a:pt x="523" y="282"/>
                  <a:pt x="507" y="282"/>
                </a:cubicBezTo>
                <a:cubicBezTo>
                  <a:pt x="169" y="282"/>
                  <a:pt x="169" y="282"/>
                  <a:pt x="169" y="282"/>
                </a:cubicBezTo>
                <a:cubicBezTo>
                  <a:pt x="153" y="282"/>
                  <a:pt x="141" y="294"/>
                  <a:pt x="141" y="310"/>
                </a:cubicBezTo>
                <a:cubicBezTo>
                  <a:pt x="141" y="366"/>
                  <a:pt x="141" y="366"/>
                  <a:pt x="141" y="366"/>
                </a:cubicBezTo>
                <a:cubicBezTo>
                  <a:pt x="141" y="382"/>
                  <a:pt x="153" y="394"/>
                  <a:pt x="169" y="394"/>
                </a:cubicBezTo>
                <a:cubicBezTo>
                  <a:pt x="507" y="394"/>
                  <a:pt x="507" y="394"/>
                  <a:pt x="507" y="394"/>
                </a:cubicBezTo>
                <a:cubicBezTo>
                  <a:pt x="523" y="394"/>
                  <a:pt x="535" y="382"/>
                  <a:pt x="535" y="366"/>
                </a:cubicBezTo>
                <a:lnTo>
                  <a:pt x="535" y="310"/>
                </a:lnTo>
                <a:close/>
              </a:path>
            </a:pathLst>
          </a:custGeom>
          <a:solidFill>
            <a:srgbClr val="FFFFFF"/>
          </a:solidFill>
          <a:ln>
            <a:noFill/>
          </a:ln>
        </p:spPr>
        <p:txBody>
          <a:bodyPr vert="horz" wrap="square" lIns="109728" tIns="54864" rIns="109728" bIns="54864" numCol="1" anchor="t" anchorCtr="0" compatLnSpc="1">
            <a:prstTxWarp prst="textNoShape">
              <a:avLst/>
            </a:prstTxWarp>
          </a:bodyPr>
          <a:lstStyle/>
          <a:p>
            <a:pPr defTabSz="1097280">
              <a:defRPr/>
            </a:pPr>
            <a:endParaRPr lang="en-US" sz="2160" kern="0"/>
          </a:p>
        </p:txBody>
      </p:sp>
      <p:sp>
        <p:nvSpPr>
          <p:cNvPr id="179" name="Freeform 178">
            <a:extLst>
              <a:ext uri="{FF2B5EF4-FFF2-40B4-BE49-F238E27FC236}">
                <a16:creationId xmlns:a16="http://schemas.microsoft.com/office/drawing/2014/main" id="{BD7206F6-44AB-6447-9B89-31DE6C5B7EEA}"/>
              </a:ext>
            </a:extLst>
          </p:cNvPr>
          <p:cNvSpPr>
            <a:spLocks noEditPoints="1"/>
          </p:cNvSpPr>
          <p:nvPr/>
        </p:nvSpPr>
        <p:spPr bwMode="auto">
          <a:xfrm>
            <a:off x="2761615" y="1907374"/>
            <a:ext cx="79127" cy="83972"/>
          </a:xfrm>
          <a:custGeom>
            <a:avLst/>
            <a:gdLst>
              <a:gd name="T0" fmla="*/ 338 w 677"/>
              <a:gd name="T1" fmla="*/ 677 h 677"/>
              <a:gd name="T2" fmla="*/ 0 w 677"/>
              <a:gd name="T3" fmla="*/ 338 h 677"/>
              <a:gd name="T4" fmla="*/ 338 w 677"/>
              <a:gd name="T5" fmla="*/ 0 h 677"/>
              <a:gd name="T6" fmla="*/ 677 w 677"/>
              <a:gd name="T7" fmla="*/ 338 h 677"/>
              <a:gd name="T8" fmla="*/ 338 w 677"/>
              <a:gd name="T9" fmla="*/ 677 h 677"/>
              <a:gd name="T10" fmla="*/ 535 w 677"/>
              <a:gd name="T11" fmla="*/ 310 h 677"/>
              <a:gd name="T12" fmla="*/ 507 w 677"/>
              <a:gd name="T13" fmla="*/ 282 h 677"/>
              <a:gd name="T14" fmla="*/ 169 w 677"/>
              <a:gd name="T15" fmla="*/ 282 h 677"/>
              <a:gd name="T16" fmla="*/ 141 w 677"/>
              <a:gd name="T17" fmla="*/ 310 h 677"/>
              <a:gd name="T18" fmla="*/ 141 w 677"/>
              <a:gd name="T19" fmla="*/ 366 h 677"/>
              <a:gd name="T20" fmla="*/ 169 w 677"/>
              <a:gd name="T21" fmla="*/ 394 h 677"/>
              <a:gd name="T22" fmla="*/ 507 w 677"/>
              <a:gd name="T23" fmla="*/ 394 h 677"/>
              <a:gd name="T24" fmla="*/ 535 w 677"/>
              <a:gd name="T25" fmla="*/ 366 h 677"/>
              <a:gd name="T26" fmla="*/ 535 w 677"/>
              <a:gd name="T27" fmla="*/ 310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7" h="677">
                <a:moveTo>
                  <a:pt x="338" y="677"/>
                </a:moveTo>
                <a:cubicBezTo>
                  <a:pt x="151" y="677"/>
                  <a:pt x="0" y="525"/>
                  <a:pt x="0" y="338"/>
                </a:cubicBezTo>
                <a:cubicBezTo>
                  <a:pt x="0" y="151"/>
                  <a:pt x="151" y="0"/>
                  <a:pt x="338" y="0"/>
                </a:cubicBezTo>
                <a:cubicBezTo>
                  <a:pt x="525" y="0"/>
                  <a:pt x="677" y="151"/>
                  <a:pt x="677" y="338"/>
                </a:cubicBezTo>
                <a:cubicBezTo>
                  <a:pt x="677" y="525"/>
                  <a:pt x="525" y="677"/>
                  <a:pt x="338" y="677"/>
                </a:cubicBezTo>
                <a:close/>
                <a:moveTo>
                  <a:pt x="535" y="310"/>
                </a:moveTo>
                <a:cubicBezTo>
                  <a:pt x="535" y="294"/>
                  <a:pt x="523" y="282"/>
                  <a:pt x="507" y="282"/>
                </a:cubicBezTo>
                <a:cubicBezTo>
                  <a:pt x="169" y="282"/>
                  <a:pt x="169" y="282"/>
                  <a:pt x="169" y="282"/>
                </a:cubicBezTo>
                <a:cubicBezTo>
                  <a:pt x="153" y="282"/>
                  <a:pt x="141" y="294"/>
                  <a:pt x="141" y="310"/>
                </a:cubicBezTo>
                <a:cubicBezTo>
                  <a:pt x="141" y="366"/>
                  <a:pt x="141" y="366"/>
                  <a:pt x="141" y="366"/>
                </a:cubicBezTo>
                <a:cubicBezTo>
                  <a:pt x="141" y="382"/>
                  <a:pt x="153" y="394"/>
                  <a:pt x="169" y="394"/>
                </a:cubicBezTo>
                <a:cubicBezTo>
                  <a:pt x="507" y="394"/>
                  <a:pt x="507" y="394"/>
                  <a:pt x="507" y="394"/>
                </a:cubicBezTo>
                <a:cubicBezTo>
                  <a:pt x="523" y="394"/>
                  <a:pt x="535" y="382"/>
                  <a:pt x="535" y="366"/>
                </a:cubicBezTo>
                <a:lnTo>
                  <a:pt x="535" y="310"/>
                </a:lnTo>
                <a:close/>
              </a:path>
            </a:pathLst>
          </a:custGeom>
          <a:solidFill>
            <a:srgbClr val="FFFFFF"/>
          </a:solidFill>
          <a:ln>
            <a:noFill/>
          </a:ln>
        </p:spPr>
        <p:txBody>
          <a:bodyPr vert="horz" wrap="square" lIns="109728" tIns="54864" rIns="109728" bIns="54864" numCol="1" anchor="t" anchorCtr="0" compatLnSpc="1">
            <a:prstTxWarp prst="textNoShape">
              <a:avLst/>
            </a:prstTxWarp>
          </a:bodyPr>
          <a:lstStyle/>
          <a:p>
            <a:pPr defTabSz="1097280">
              <a:defRPr/>
            </a:pPr>
            <a:endParaRPr lang="en-US" sz="2160" kern="0"/>
          </a:p>
        </p:txBody>
      </p:sp>
      <p:cxnSp>
        <p:nvCxnSpPr>
          <p:cNvPr id="180" name="Straight Connector 179">
            <a:extLst>
              <a:ext uri="{FF2B5EF4-FFF2-40B4-BE49-F238E27FC236}">
                <a16:creationId xmlns:a16="http://schemas.microsoft.com/office/drawing/2014/main" id="{686E2EBD-B98B-E243-B363-34576363D124}"/>
              </a:ext>
            </a:extLst>
          </p:cNvPr>
          <p:cNvCxnSpPr/>
          <p:nvPr/>
        </p:nvCxnSpPr>
        <p:spPr>
          <a:xfrm>
            <a:off x="976276" y="1797355"/>
            <a:ext cx="1630325" cy="0"/>
          </a:xfrm>
          <a:prstGeom prst="line">
            <a:avLst/>
          </a:prstGeom>
          <a:noFill/>
          <a:ln w="6350" cap="flat" cmpd="sng" algn="ctr">
            <a:solidFill>
              <a:srgbClr val="FFFFFF"/>
            </a:solidFill>
            <a:prstDash val="lgDash"/>
            <a:tailEnd type="none"/>
          </a:ln>
          <a:effectLst/>
        </p:spPr>
      </p:cxnSp>
      <p:cxnSp>
        <p:nvCxnSpPr>
          <p:cNvPr id="181" name="Straight Connector 180">
            <a:extLst>
              <a:ext uri="{FF2B5EF4-FFF2-40B4-BE49-F238E27FC236}">
                <a16:creationId xmlns:a16="http://schemas.microsoft.com/office/drawing/2014/main" id="{A7FB2A45-00B8-3C40-9237-2D2821785BEE}"/>
              </a:ext>
            </a:extLst>
          </p:cNvPr>
          <p:cNvCxnSpPr>
            <a:cxnSpLocks/>
          </p:cNvCxnSpPr>
          <p:nvPr/>
        </p:nvCxnSpPr>
        <p:spPr>
          <a:xfrm>
            <a:off x="2608275" y="1794827"/>
            <a:ext cx="1535075" cy="2014"/>
          </a:xfrm>
          <a:prstGeom prst="line">
            <a:avLst/>
          </a:prstGeom>
          <a:noFill/>
          <a:ln w="6350" cap="flat" cmpd="sng" algn="ctr">
            <a:solidFill>
              <a:srgbClr val="FFFFFF"/>
            </a:solidFill>
            <a:prstDash val="lgDash"/>
            <a:tailEnd type="none"/>
          </a:ln>
          <a:effectLst/>
        </p:spPr>
      </p:cxnSp>
      <p:sp>
        <p:nvSpPr>
          <p:cNvPr id="183" name="TextBox 182">
            <a:extLst>
              <a:ext uri="{FF2B5EF4-FFF2-40B4-BE49-F238E27FC236}">
                <a16:creationId xmlns:a16="http://schemas.microsoft.com/office/drawing/2014/main" id="{D5ADC134-8B90-954A-B8EB-032E98E92A5C}"/>
              </a:ext>
            </a:extLst>
          </p:cNvPr>
          <p:cNvSpPr txBox="1"/>
          <p:nvPr/>
        </p:nvSpPr>
        <p:spPr>
          <a:xfrm>
            <a:off x="1276365" y="1913506"/>
            <a:ext cx="431208" cy="129266"/>
          </a:xfrm>
          <a:prstGeom prst="rect">
            <a:avLst/>
          </a:prstGeom>
          <a:noFill/>
        </p:spPr>
        <p:txBody>
          <a:bodyPr wrap="none" lIns="0" tIns="0" rIns="0" bIns="0" rtlCol="0">
            <a:spAutoFit/>
          </a:bodyPr>
          <a:lstStyle/>
          <a:p>
            <a:pPr defTabSz="1097280">
              <a:defRPr/>
            </a:pPr>
            <a:r>
              <a:rPr lang="sv-SE" sz="840" b="1" kern="0">
                <a:ea typeface="Flexo Heavy" charset="0"/>
              </a:rPr>
              <a:t>LOGGER</a:t>
            </a:r>
            <a:endParaRPr lang="en-US" sz="840" b="1" kern="0">
              <a:ea typeface="Flexo Heavy" charset="0"/>
            </a:endParaRPr>
          </a:p>
        </p:txBody>
      </p:sp>
      <p:sp>
        <p:nvSpPr>
          <p:cNvPr id="184" name="TextBox 183">
            <a:extLst>
              <a:ext uri="{FF2B5EF4-FFF2-40B4-BE49-F238E27FC236}">
                <a16:creationId xmlns:a16="http://schemas.microsoft.com/office/drawing/2014/main" id="{A19813EC-AEE2-CD41-8361-3250D97C245E}"/>
              </a:ext>
            </a:extLst>
          </p:cNvPr>
          <p:cNvSpPr txBox="1"/>
          <p:nvPr/>
        </p:nvSpPr>
        <p:spPr>
          <a:xfrm>
            <a:off x="2899554" y="1566790"/>
            <a:ext cx="554639" cy="129266"/>
          </a:xfrm>
          <a:prstGeom prst="rect">
            <a:avLst/>
          </a:prstGeom>
          <a:noFill/>
        </p:spPr>
        <p:txBody>
          <a:bodyPr wrap="none" lIns="0" tIns="0" rIns="0" bIns="0" rtlCol="0">
            <a:spAutoFit/>
          </a:bodyPr>
          <a:lstStyle/>
          <a:p>
            <a:pPr defTabSz="1097280">
              <a:defRPr/>
            </a:pPr>
            <a:r>
              <a:rPr lang="sv-SE" sz="840" b="1" kern="0">
                <a:ea typeface="Flexo Heavy" charset="0"/>
              </a:rPr>
              <a:t>SWITCHER</a:t>
            </a:r>
            <a:endParaRPr lang="en-US" sz="840" b="1" kern="0">
              <a:ea typeface="Flexo Heavy" charset="0"/>
            </a:endParaRPr>
          </a:p>
        </p:txBody>
      </p:sp>
      <p:sp>
        <p:nvSpPr>
          <p:cNvPr id="185" name="TextBox 184">
            <a:extLst>
              <a:ext uri="{FF2B5EF4-FFF2-40B4-BE49-F238E27FC236}">
                <a16:creationId xmlns:a16="http://schemas.microsoft.com/office/drawing/2014/main" id="{7AFE8FB6-B481-6B41-AD66-094511EBD861}"/>
              </a:ext>
            </a:extLst>
          </p:cNvPr>
          <p:cNvSpPr txBox="1"/>
          <p:nvPr/>
        </p:nvSpPr>
        <p:spPr>
          <a:xfrm>
            <a:off x="2899555" y="1883995"/>
            <a:ext cx="431208" cy="129266"/>
          </a:xfrm>
          <a:prstGeom prst="rect">
            <a:avLst/>
          </a:prstGeom>
          <a:noFill/>
        </p:spPr>
        <p:txBody>
          <a:bodyPr wrap="none" lIns="0" tIns="0" rIns="0" bIns="0" rtlCol="0">
            <a:spAutoFit/>
          </a:bodyPr>
          <a:lstStyle/>
          <a:p>
            <a:pPr defTabSz="1097280">
              <a:defRPr/>
            </a:pPr>
            <a:r>
              <a:rPr lang="sv-SE" sz="840" b="1" kern="0">
                <a:ea typeface="Flexo Heavy" charset="0"/>
              </a:rPr>
              <a:t>LOGGER</a:t>
            </a:r>
            <a:endParaRPr lang="en-US" sz="840" b="1" kern="0">
              <a:ea typeface="Flexo Heavy" charset="0"/>
            </a:endParaRPr>
          </a:p>
        </p:txBody>
      </p:sp>
      <p:grpSp>
        <p:nvGrpSpPr>
          <p:cNvPr id="186" name="Group 185">
            <a:extLst>
              <a:ext uri="{FF2B5EF4-FFF2-40B4-BE49-F238E27FC236}">
                <a16:creationId xmlns:a16="http://schemas.microsoft.com/office/drawing/2014/main" id="{D8681F79-B64B-CE4A-AE90-0510316FCDA0}"/>
              </a:ext>
            </a:extLst>
          </p:cNvPr>
          <p:cNvGrpSpPr/>
          <p:nvPr/>
        </p:nvGrpSpPr>
        <p:grpSpPr>
          <a:xfrm>
            <a:off x="9738686" y="1101002"/>
            <a:ext cx="1459667" cy="406332"/>
            <a:chOff x="7939488" y="1030402"/>
            <a:chExt cx="1216389" cy="338610"/>
          </a:xfrm>
        </p:grpSpPr>
        <p:sp>
          <p:nvSpPr>
            <p:cNvPr id="187" name="Rectangle 186">
              <a:extLst>
                <a:ext uri="{FF2B5EF4-FFF2-40B4-BE49-F238E27FC236}">
                  <a16:creationId xmlns:a16="http://schemas.microsoft.com/office/drawing/2014/main" id="{C1BF0520-0953-5C46-B13A-725A1063366F}"/>
                </a:ext>
              </a:extLst>
            </p:cNvPr>
            <p:cNvSpPr/>
            <p:nvPr/>
          </p:nvSpPr>
          <p:spPr>
            <a:xfrm>
              <a:off x="7939488" y="1030402"/>
              <a:ext cx="1216389" cy="338610"/>
            </a:xfrm>
            <a:prstGeom prst="rect">
              <a:avLst/>
            </a:prstGeom>
            <a:solidFill>
              <a:srgbClr val="2C2E34">
                <a:lumMod val="10000"/>
                <a:lumOff val="90000"/>
              </a:srgbClr>
            </a:solidFill>
            <a:ln w="9525" cap="flat" cmpd="sng" algn="ctr">
              <a:noFill/>
              <a:prstDash val="solid"/>
            </a:ln>
            <a:effectLst/>
          </p:spPr>
          <p:txBody>
            <a:bodyPr rtlCol="0" anchor="ctr"/>
            <a:lstStyle/>
            <a:p>
              <a:pPr algn="ctr" defTabSz="1097280">
                <a:defRPr/>
              </a:pPr>
              <a:endParaRPr lang="en-US" sz="2160" kern="0">
                <a:ea typeface=""/>
              </a:endParaRPr>
            </a:p>
          </p:txBody>
        </p:sp>
        <p:sp>
          <p:nvSpPr>
            <p:cNvPr id="188" name="TextBox 187">
              <a:extLst>
                <a:ext uri="{FF2B5EF4-FFF2-40B4-BE49-F238E27FC236}">
                  <a16:creationId xmlns:a16="http://schemas.microsoft.com/office/drawing/2014/main" id="{9FB5A504-846B-4D40-AE5C-EADC2A5840F3}"/>
                </a:ext>
              </a:extLst>
            </p:cNvPr>
            <p:cNvSpPr txBox="1"/>
            <p:nvPr/>
          </p:nvSpPr>
          <p:spPr>
            <a:xfrm>
              <a:off x="8058939" y="1091985"/>
              <a:ext cx="977487" cy="215443"/>
            </a:xfrm>
            <a:prstGeom prst="rect">
              <a:avLst/>
            </a:prstGeom>
            <a:noFill/>
          </p:spPr>
          <p:txBody>
            <a:bodyPr wrap="square" lIns="0" tIns="0" rIns="0" bIns="0" rtlCol="0" anchor="ctr">
              <a:spAutoFit/>
            </a:bodyPr>
            <a:lstStyle/>
            <a:p>
              <a:pPr defTabSz="1097280">
                <a:defRPr/>
              </a:pPr>
              <a:r>
                <a:rPr lang="en-US" sz="840" b="1" kern="0">
                  <a:ea typeface="Flexo Heavy" charset="0"/>
                </a:rPr>
                <a:t>REMOTE PACKET</a:t>
              </a:r>
            </a:p>
            <a:p>
              <a:pPr defTabSz="1097280">
                <a:defRPr/>
              </a:pPr>
              <a:r>
                <a:rPr lang="en-US" sz="840" b="1" kern="0">
                  <a:ea typeface="Flexo Heavy" charset="0"/>
                </a:rPr>
                <a:t>INSPECTION</a:t>
              </a:r>
            </a:p>
          </p:txBody>
        </p:sp>
      </p:grpSp>
      <p:grpSp>
        <p:nvGrpSpPr>
          <p:cNvPr id="6" name="Group 5">
            <a:extLst>
              <a:ext uri="{FF2B5EF4-FFF2-40B4-BE49-F238E27FC236}">
                <a16:creationId xmlns:a16="http://schemas.microsoft.com/office/drawing/2014/main" id="{73288DBA-7A56-4A4B-B98B-4D9B76E78D48}"/>
              </a:ext>
            </a:extLst>
          </p:cNvPr>
          <p:cNvGrpSpPr/>
          <p:nvPr/>
        </p:nvGrpSpPr>
        <p:grpSpPr>
          <a:xfrm>
            <a:off x="4138235" y="1101003"/>
            <a:ext cx="1630325" cy="3607404"/>
            <a:chOff x="2998306" y="1141504"/>
            <a:chExt cx="1358604" cy="3006170"/>
          </a:xfrm>
        </p:grpSpPr>
        <p:sp>
          <p:nvSpPr>
            <p:cNvPr id="7" name="Rectangle 6">
              <a:extLst>
                <a:ext uri="{FF2B5EF4-FFF2-40B4-BE49-F238E27FC236}">
                  <a16:creationId xmlns:a16="http://schemas.microsoft.com/office/drawing/2014/main" id="{37C2B735-3A39-B74C-82EC-84A11698D980}"/>
                </a:ext>
              </a:extLst>
            </p:cNvPr>
            <p:cNvSpPr/>
            <p:nvPr/>
          </p:nvSpPr>
          <p:spPr>
            <a:xfrm>
              <a:off x="2998306" y="1480295"/>
              <a:ext cx="1358604" cy="256430"/>
            </a:xfrm>
            <a:prstGeom prst="rect">
              <a:avLst/>
            </a:prstGeom>
            <a:solidFill>
              <a:schemeClr val="tx1">
                <a:lumMod val="60000"/>
                <a:lumOff val="40000"/>
              </a:schemeClr>
            </a:solidFill>
            <a:ln w="9525" cap="flat" cmpd="sng" algn="ctr">
              <a:noFill/>
              <a:prstDash val="solid"/>
            </a:ln>
            <a:effectLst/>
          </p:spPr>
          <p:txBody>
            <a:bodyPr rtlCol="0" anchor="ctr"/>
            <a:lstStyle/>
            <a:p>
              <a:pPr algn="ctr" defTabSz="1097280">
                <a:defRPr/>
              </a:pPr>
              <a:endParaRPr lang="en-US" sz="2160" kern="0">
                <a:ea typeface=""/>
              </a:endParaRPr>
            </a:p>
          </p:txBody>
        </p:sp>
        <p:sp>
          <p:nvSpPr>
            <p:cNvPr id="8" name="Rectangle 7">
              <a:extLst>
                <a:ext uri="{FF2B5EF4-FFF2-40B4-BE49-F238E27FC236}">
                  <a16:creationId xmlns:a16="http://schemas.microsoft.com/office/drawing/2014/main" id="{47842BC3-C5FB-3443-851A-59128480CF23}"/>
                </a:ext>
              </a:extLst>
            </p:cNvPr>
            <p:cNvSpPr/>
            <p:nvPr/>
          </p:nvSpPr>
          <p:spPr>
            <a:xfrm>
              <a:off x="2998306" y="1736724"/>
              <a:ext cx="1358604" cy="666611"/>
            </a:xfrm>
            <a:prstGeom prst="rect">
              <a:avLst/>
            </a:prstGeom>
            <a:solidFill>
              <a:schemeClr val="tx1">
                <a:lumMod val="40000"/>
                <a:lumOff val="60000"/>
              </a:schemeClr>
            </a:solidFill>
            <a:ln w="9525" cap="flat" cmpd="sng" algn="ctr">
              <a:noFill/>
              <a:prstDash val="solid"/>
            </a:ln>
            <a:effectLst/>
          </p:spPr>
          <p:txBody>
            <a:bodyPr rtlCol="0" anchor="ctr"/>
            <a:lstStyle/>
            <a:p>
              <a:pPr algn="ctr" defTabSz="1097280">
                <a:defRPr/>
              </a:pPr>
              <a:endParaRPr lang="en-US" sz="2160" kern="0">
                <a:ea typeface=""/>
              </a:endParaRPr>
            </a:p>
          </p:txBody>
        </p:sp>
        <p:sp>
          <p:nvSpPr>
            <p:cNvPr id="10" name="Rectangle 9">
              <a:extLst>
                <a:ext uri="{FF2B5EF4-FFF2-40B4-BE49-F238E27FC236}">
                  <a16:creationId xmlns:a16="http://schemas.microsoft.com/office/drawing/2014/main" id="{AF21417E-6F71-1F4C-BA3B-1EBD9E31138B}"/>
                </a:ext>
              </a:extLst>
            </p:cNvPr>
            <p:cNvSpPr/>
            <p:nvPr/>
          </p:nvSpPr>
          <p:spPr>
            <a:xfrm>
              <a:off x="2998306" y="2401845"/>
              <a:ext cx="1358604" cy="256430"/>
            </a:xfrm>
            <a:prstGeom prst="rect">
              <a:avLst/>
            </a:prstGeom>
            <a:solidFill>
              <a:schemeClr val="tx1">
                <a:lumMod val="60000"/>
                <a:lumOff val="40000"/>
              </a:schemeClr>
            </a:solidFill>
            <a:ln w="9525" cap="flat" cmpd="sng" algn="ctr">
              <a:noFill/>
              <a:prstDash val="solid"/>
            </a:ln>
            <a:effectLst/>
          </p:spPr>
          <p:txBody>
            <a:bodyPr rtlCol="0" anchor="ctr"/>
            <a:lstStyle/>
            <a:p>
              <a:pPr algn="ctr" defTabSz="1097280">
                <a:defRPr/>
              </a:pPr>
              <a:endParaRPr lang="en-US" sz="2160" kern="0">
                <a:ea typeface=""/>
              </a:endParaRPr>
            </a:p>
          </p:txBody>
        </p:sp>
        <p:sp>
          <p:nvSpPr>
            <p:cNvPr id="11" name="Rectangle 10">
              <a:extLst>
                <a:ext uri="{FF2B5EF4-FFF2-40B4-BE49-F238E27FC236}">
                  <a16:creationId xmlns:a16="http://schemas.microsoft.com/office/drawing/2014/main" id="{8A4F7C4F-7CBE-DE4D-B9B9-578E56B97C8F}"/>
                </a:ext>
              </a:extLst>
            </p:cNvPr>
            <p:cNvSpPr/>
            <p:nvPr/>
          </p:nvSpPr>
          <p:spPr>
            <a:xfrm>
              <a:off x="2998306" y="2655287"/>
              <a:ext cx="1358604" cy="560196"/>
            </a:xfrm>
            <a:prstGeom prst="rect">
              <a:avLst/>
            </a:prstGeom>
            <a:solidFill>
              <a:schemeClr val="tx1">
                <a:lumMod val="40000"/>
                <a:lumOff val="60000"/>
              </a:schemeClr>
            </a:solidFill>
            <a:ln w="9525" cap="flat" cmpd="sng" algn="ctr">
              <a:noFill/>
              <a:prstDash val="solid"/>
            </a:ln>
            <a:effectLst/>
          </p:spPr>
          <p:txBody>
            <a:bodyPr rtlCol="0" anchor="ctr"/>
            <a:lstStyle/>
            <a:p>
              <a:pPr algn="ctr" defTabSz="1097280">
                <a:defRPr/>
              </a:pPr>
              <a:endParaRPr lang="en-US" sz="2160" kern="0">
                <a:ea typeface=""/>
              </a:endParaRPr>
            </a:p>
          </p:txBody>
        </p:sp>
        <p:sp>
          <p:nvSpPr>
            <p:cNvPr id="12" name="Rectangle 11">
              <a:extLst>
                <a:ext uri="{FF2B5EF4-FFF2-40B4-BE49-F238E27FC236}">
                  <a16:creationId xmlns:a16="http://schemas.microsoft.com/office/drawing/2014/main" id="{C9C65E03-F3B0-AE4B-B337-412F836121E8}"/>
                </a:ext>
              </a:extLst>
            </p:cNvPr>
            <p:cNvSpPr/>
            <p:nvPr/>
          </p:nvSpPr>
          <p:spPr>
            <a:xfrm>
              <a:off x="2998306" y="3216612"/>
              <a:ext cx="1358604" cy="256430"/>
            </a:xfrm>
            <a:prstGeom prst="rect">
              <a:avLst/>
            </a:prstGeom>
            <a:solidFill>
              <a:schemeClr val="tx1">
                <a:lumMod val="60000"/>
                <a:lumOff val="40000"/>
              </a:schemeClr>
            </a:solidFill>
            <a:ln w="9525" cap="flat" cmpd="sng" algn="ctr">
              <a:noFill/>
              <a:prstDash val="solid"/>
            </a:ln>
            <a:effectLst/>
          </p:spPr>
          <p:txBody>
            <a:bodyPr rtlCol="0" anchor="ctr"/>
            <a:lstStyle/>
            <a:p>
              <a:pPr algn="ctr" defTabSz="1097280">
                <a:defRPr/>
              </a:pPr>
              <a:endParaRPr lang="en-US" sz="2160" kern="0">
                <a:ea typeface=""/>
              </a:endParaRPr>
            </a:p>
          </p:txBody>
        </p:sp>
        <p:sp>
          <p:nvSpPr>
            <p:cNvPr id="13" name="Rectangle 12">
              <a:extLst>
                <a:ext uri="{FF2B5EF4-FFF2-40B4-BE49-F238E27FC236}">
                  <a16:creationId xmlns:a16="http://schemas.microsoft.com/office/drawing/2014/main" id="{8EEEAC09-D3E4-9B4C-B053-3D8608424A7B}"/>
                </a:ext>
              </a:extLst>
            </p:cNvPr>
            <p:cNvSpPr/>
            <p:nvPr/>
          </p:nvSpPr>
          <p:spPr>
            <a:xfrm>
              <a:off x="2998306" y="3473041"/>
              <a:ext cx="1358604" cy="674633"/>
            </a:xfrm>
            <a:prstGeom prst="rect">
              <a:avLst/>
            </a:prstGeom>
            <a:solidFill>
              <a:schemeClr val="tx1">
                <a:lumMod val="40000"/>
                <a:lumOff val="60000"/>
              </a:schemeClr>
            </a:solidFill>
            <a:ln w="9525" cap="flat" cmpd="sng" algn="ctr">
              <a:noFill/>
              <a:prstDash val="solid"/>
            </a:ln>
            <a:effectLst/>
          </p:spPr>
          <p:txBody>
            <a:bodyPr rtlCol="0" anchor="ctr"/>
            <a:lstStyle/>
            <a:p>
              <a:pPr algn="ctr" defTabSz="1097280">
                <a:defRPr/>
              </a:pPr>
              <a:endParaRPr lang="en-US" sz="2160" kern="0">
                <a:ea typeface=""/>
              </a:endParaRPr>
            </a:p>
          </p:txBody>
        </p:sp>
        <p:sp>
          <p:nvSpPr>
            <p:cNvPr id="14" name="TextBox 13">
              <a:extLst>
                <a:ext uri="{FF2B5EF4-FFF2-40B4-BE49-F238E27FC236}">
                  <a16:creationId xmlns:a16="http://schemas.microsoft.com/office/drawing/2014/main" id="{2C63E96A-1985-844D-969D-B91FEAAAD8DE}"/>
                </a:ext>
              </a:extLst>
            </p:cNvPr>
            <p:cNvSpPr txBox="1"/>
            <p:nvPr/>
          </p:nvSpPr>
          <p:spPr>
            <a:xfrm>
              <a:off x="3255547" y="1554649"/>
              <a:ext cx="967945" cy="107722"/>
            </a:xfrm>
            <a:prstGeom prst="rect">
              <a:avLst/>
            </a:prstGeom>
            <a:noFill/>
          </p:spPr>
          <p:txBody>
            <a:bodyPr wrap="square" lIns="0" tIns="0" rIns="0" bIns="0" rtlCol="0">
              <a:spAutoFit/>
            </a:bodyPr>
            <a:lstStyle/>
            <a:p>
              <a:pPr defTabSz="1097280">
                <a:defRPr/>
              </a:pPr>
              <a:r>
                <a:rPr lang="en-US" sz="840" b="1" kern="0">
                  <a:ea typeface="Flexo Heavy" charset="0"/>
                </a:rPr>
                <a:t>UDP</a:t>
              </a:r>
            </a:p>
          </p:txBody>
        </p:sp>
        <p:sp>
          <p:nvSpPr>
            <p:cNvPr id="15" name="Freeform 14">
              <a:extLst>
                <a:ext uri="{FF2B5EF4-FFF2-40B4-BE49-F238E27FC236}">
                  <a16:creationId xmlns:a16="http://schemas.microsoft.com/office/drawing/2014/main" id="{5B7AF323-89CC-5942-80FD-97EF68E3B9E8}"/>
                </a:ext>
              </a:extLst>
            </p:cNvPr>
            <p:cNvSpPr>
              <a:spLocks noEditPoints="1"/>
            </p:cNvSpPr>
            <p:nvPr/>
          </p:nvSpPr>
          <p:spPr bwMode="auto">
            <a:xfrm>
              <a:off x="3131723" y="1573522"/>
              <a:ext cx="70080" cy="69977"/>
            </a:xfrm>
            <a:custGeom>
              <a:avLst/>
              <a:gdLst>
                <a:gd name="T0" fmla="*/ 338 w 677"/>
                <a:gd name="T1" fmla="*/ 677 h 677"/>
                <a:gd name="T2" fmla="*/ 0 w 677"/>
                <a:gd name="T3" fmla="*/ 338 h 677"/>
                <a:gd name="T4" fmla="*/ 338 w 677"/>
                <a:gd name="T5" fmla="*/ 0 h 677"/>
                <a:gd name="T6" fmla="*/ 677 w 677"/>
                <a:gd name="T7" fmla="*/ 338 h 677"/>
                <a:gd name="T8" fmla="*/ 338 w 677"/>
                <a:gd name="T9" fmla="*/ 677 h 677"/>
                <a:gd name="T10" fmla="*/ 535 w 677"/>
                <a:gd name="T11" fmla="*/ 310 h 677"/>
                <a:gd name="T12" fmla="*/ 507 w 677"/>
                <a:gd name="T13" fmla="*/ 282 h 677"/>
                <a:gd name="T14" fmla="*/ 169 w 677"/>
                <a:gd name="T15" fmla="*/ 282 h 677"/>
                <a:gd name="T16" fmla="*/ 141 w 677"/>
                <a:gd name="T17" fmla="*/ 310 h 677"/>
                <a:gd name="T18" fmla="*/ 141 w 677"/>
                <a:gd name="T19" fmla="*/ 366 h 677"/>
                <a:gd name="T20" fmla="*/ 169 w 677"/>
                <a:gd name="T21" fmla="*/ 394 h 677"/>
                <a:gd name="T22" fmla="*/ 507 w 677"/>
                <a:gd name="T23" fmla="*/ 394 h 677"/>
                <a:gd name="T24" fmla="*/ 535 w 677"/>
                <a:gd name="T25" fmla="*/ 366 h 677"/>
                <a:gd name="T26" fmla="*/ 535 w 677"/>
                <a:gd name="T27" fmla="*/ 310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7" h="677">
                  <a:moveTo>
                    <a:pt x="338" y="677"/>
                  </a:moveTo>
                  <a:cubicBezTo>
                    <a:pt x="151" y="677"/>
                    <a:pt x="0" y="525"/>
                    <a:pt x="0" y="338"/>
                  </a:cubicBezTo>
                  <a:cubicBezTo>
                    <a:pt x="0" y="151"/>
                    <a:pt x="151" y="0"/>
                    <a:pt x="338" y="0"/>
                  </a:cubicBezTo>
                  <a:cubicBezTo>
                    <a:pt x="525" y="0"/>
                    <a:pt x="677" y="151"/>
                    <a:pt x="677" y="338"/>
                  </a:cubicBezTo>
                  <a:cubicBezTo>
                    <a:pt x="677" y="525"/>
                    <a:pt x="525" y="677"/>
                    <a:pt x="338" y="677"/>
                  </a:cubicBezTo>
                  <a:close/>
                  <a:moveTo>
                    <a:pt x="535" y="310"/>
                  </a:moveTo>
                  <a:cubicBezTo>
                    <a:pt x="535" y="294"/>
                    <a:pt x="523" y="282"/>
                    <a:pt x="507" y="282"/>
                  </a:cubicBezTo>
                  <a:cubicBezTo>
                    <a:pt x="169" y="282"/>
                    <a:pt x="169" y="282"/>
                    <a:pt x="169" y="282"/>
                  </a:cubicBezTo>
                  <a:cubicBezTo>
                    <a:pt x="153" y="282"/>
                    <a:pt x="141" y="294"/>
                    <a:pt x="141" y="310"/>
                  </a:cubicBezTo>
                  <a:cubicBezTo>
                    <a:pt x="141" y="366"/>
                    <a:pt x="141" y="366"/>
                    <a:pt x="141" y="366"/>
                  </a:cubicBezTo>
                  <a:cubicBezTo>
                    <a:pt x="141" y="382"/>
                    <a:pt x="153" y="394"/>
                    <a:pt x="169" y="394"/>
                  </a:cubicBezTo>
                  <a:cubicBezTo>
                    <a:pt x="507" y="394"/>
                    <a:pt x="507" y="394"/>
                    <a:pt x="507" y="394"/>
                  </a:cubicBezTo>
                  <a:cubicBezTo>
                    <a:pt x="523" y="394"/>
                    <a:pt x="535" y="382"/>
                    <a:pt x="535" y="366"/>
                  </a:cubicBezTo>
                  <a:lnTo>
                    <a:pt x="535" y="310"/>
                  </a:lnTo>
                  <a:close/>
                </a:path>
              </a:pathLst>
            </a:custGeom>
            <a:solidFill>
              <a:srgbClr val="FFFFFF"/>
            </a:solidFill>
            <a:ln>
              <a:noFill/>
            </a:ln>
          </p:spPr>
          <p:txBody>
            <a:bodyPr vert="horz" wrap="square" lIns="109728" tIns="54864" rIns="109728" bIns="54864" numCol="1" anchor="t" anchorCtr="0" compatLnSpc="1">
              <a:prstTxWarp prst="textNoShape">
                <a:avLst/>
              </a:prstTxWarp>
            </a:bodyPr>
            <a:lstStyle/>
            <a:p>
              <a:pPr defTabSz="1097280">
                <a:defRPr/>
              </a:pPr>
              <a:endParaRPr lang="en-US" sz="2160" kern="0"/>
            </a:p>
          </p:txBody>
        </p:sp>
        <p:sp>
          <p:nvSpPr>
            <p:cNvPr id="16" name="TextBox 15">
              <a:extLst>
                <a:ext uri="{FF2B5EF4-FFF2-40B4-BE49-F238E27FC236}">
                  <a16:creationId xmlns:a16="http://schemas.microsoft.com/office/drawing/2014/main" id="{781E4072-AF39-D543-92E7-7358D4AADAC8}"/>
                </a:ext>
              </a:extLst>
            </p:cNvPr>
            <p:cNvSpPr txBox="1"/>
            <p:nvPr/>
          </p:nvSpPr>
          <p:spPr>
            <a:xfrm>
              <a:off x="3131723" y="1774117"/>
              <a:ext cx="614484" cy="107722"/>
            </a:xfrm>
            <a:prstGeom prst="rect">
              <a:avLst/>
            </a:prstGeom>
            <a:noFill/>
          </p:spPr>
          <p:txBody>
            <a:bodyPr wrap="none" lIns="0" tIns="0" rIns="0" bIns="0" rtlCol="0">
              <a:spAutoFit/>
            </a:bodyPr>
            <a:lstStyle/>
            <a:p>
              <a:pPr defTabSz="1097280">
                <a:defRPr/>
              </a:pPr>
              <a:r>
                <a:rPr lang="tr-TR" sz="840" i="1" kern="0">
                  <a:ea typeface="Flexo Medium" charset="0"/>
                </a:rPr>
                <a:t>Y.1564/MEF 48</a:t>
              </a:r>
              <a:endParaRPr lang="en-US" sz="840" i="1" kern="0">
                <a:ea typeface="Flexo Medium" charset="0"/>
              </a:endParaRPr>
            </a:p>
          </p:txBody>
        </p:sp>
        <p:sp>
          <p:nvSpPr>
            <p:cNvPr id="17" name="TextBox 16">
              <a:extLst>
                <a:ext uri="{FF2B5EF4-FFF2-40B4-BE49-F238E27FC236}">
                  <a16:creationId xmlns:a16="http://schemas.microsoft.com/office/drawing/2014/main" id="{301F6636-447F-A44B-8782-03987738F16A}"/>
                </a:ext>
              </a:extLst>
            </p:cNvPr>
            <p:cNvSpPr txBox="1"/>
            <p:nvPr/>
          </p:nvSpPr>
          <p:spPr>
            <a:xfrm>
              <a:off x="3131723" y="1963268"/>
              <a:ext cx="670589" cy="107722"/>
            </a:xfrm>
            <a:prstGeom prst="rect">
              <a:avLst/>
            </a:prstGeom>
            <a:noFill/>
          </p:spPr>
          <p:txBody>
            <a:bodyPr wrap="none" lIns="0" tIns="0" rIns="0" bIns="0" rtlCol="0">
              <a:spAutoFit/>
            </a:bodyPr>
            <a:lstStyle/>
            <a:p>
              <a:pPr defTabSz="1097280">
                <a:defRPr/>
              </a:pPr>
              <a:r>
                <a:rPr lang="en-US" sz="840" i="1" kern="0">
                  <a:ea typeface="Flexo Medium" charset="0"/>
                </a:rPr>
                <a:t>UNI/ MULTICAST</a:t>
              </a:r>
            </a:p>
          </p:txBody>
        </p:sp>
        <p:cxnSp>
          <p:nvCxnSpPr>
            <p:cNvPr id="18" name="Straight Connector 17">
              <a:extLst>
                <a:ext uri="{FF2B5EF4-FFF2-40B4-BE49-F238E27FC236}">
                  <a16:creationId xmlns:a16="http://schemas.microsoft.com/office/drawing/2014/main" id="{6536FE6B-EEA8-6C46-A731-70010EBCAF5F}"/>
                </a:ext>
              </a:extLst>
            </p:cNvPr>
            <p:cNvCxnSpPr/>
            <p:nvPr/>
          </p:nvCxnSpPr>
          <p:spPr>
            <a:xfrm>
              <a:off x="2998306" y="1925342"/>
              <a:ext cx="1358604" cy="0"/>
            </a:xfrm>
            <a:prstGeom prst="line">
              <a:avLst/>
            </a:prstGeom>
            <a:noFill/>
            <a:ln w="6350" cap="flat" cmpd="sng" algn="ctr">
              <a:solidFill>
                <a:srgbClr val="FFFFFF"/>
              </a:solidFill>
              <a:prstDash val="lgDash"/>
              <a:tailEnd type="none"/>
            </a:ln>
            <a:effectLst/>
          </p:spPr>
        </p:cxnSp>
        <p:cxnSp>
          <p:nvCxnSpPr>
            <p:cNvPr id="19" name="Straight Connector 18">
              <a:extLst>
                <a:ext uri="{FF2B5EF4-FFF2-40B4-BE49-F238E27FC236}">
                  <a16:creationId xmlns:a16="http://schemas.microsoft.com/office/drawing/2014/main" id="{48F27880-C5EE-BC4F-A4F6-3EDC6E4CE7A6}"/>
                </a:ext>
              </a:extLst>
            </p:cNvPr>
            <p:cNvCxnSpPr/>
            <p:nvPr/>
          </p:nvCxnSpPr>
          <p:spPr>
            <a:xfrm>
              <a:off x="2998306" y="2111777"/>
              <a:ext cx="1358604" cy="0"/>
            </a:xfrm>
            <a:prstGeom prst="line">
              <a:avLst/>
            </a:prstGeom>
            <a:noFill/>
            <a:ln w="6350" cap="flat" cmpd="sng" algn="ctr">
              <a:solidFill>
                <a:srgbClr val="FFFFFF"/>
              </a:solidFill>
              <a:prstDash val="lgDash"/>
              <a:tailEnd type="none"/>
            </a:ln>
            <a:effectLst/>
          </p:spPr>
        </p:cxnSp>
        <p:sp>
          <p:nvSpPr>
            <p:cNvPr id="20" name="TextBox 19">
              <a:extLst>
                <a:ext uri="{FF2B5EF4-FFF2-40B4-BE49-F238E27FC236}">
                  <a16:creationId xmlns:a16="http://schemas.microsoft.com/office/drawing/2014/main" id="{041CB80D-54FE-B24A-8815-A349A0DBB565}"/>
                </a:ext>
              </a:extLst>
            </p:cNvPr>
            <p:cNvSpPr txBox="1"/>
            <p:nvPr/>
          </p:nvSpPr>
          <p:spPr>
            <a:xfrm>
              <a:off x="3131723" y="2151694"/>
              <a:ext cx="1091770" cy="215443"/>
            </a:xfrm>
            <a:prstGeom prst="rect">
              <a:avLst/>
            </a:prstGeom>
            <a:noFill/>
          </p:spPr>
          <p:txBody>
            <a:bodyPr wrap="square" lIns="0" tIns="0" rIns="0" bIns="0" rtlCol="0">
              <a:spAutoFit/>
            </a:bodyPr>
            <a:lstStyle/>
            <a:p>
              <a:pPr defTabSz="1097280">
                <a:defRPr/>
              </a:pPr>
              <a:r>
                <a:rPr lang="en-US" sz="840" i="1" kern="0">
                  <a:ea typeface="Flexo Medium" charset="0"/>
                </a:rPr>
                <a:t>P2P/ HUB-AND-SPOKE/</a:t>
              </a:r>
            </a:p>
            <a:p>
              <a:pPr defTabSz="1097280">
                <a:defRPr/>
              </a:pPr>
              <a:r>
                <a:rPr lang="en-US" sz="840" i="1" kern="0">
                  <a:ea typeface="Flexo Medium" charset="0"/>
                </a:rPr>
                <a:t>FULL-MESH</a:t>
              </a:r>
            </a:p>
          </p:txBody>
        </p:sp>
        <p:sp>
          <p:nvSpPr>
            <p:cNvPr id="21" name="TextBox 20">
              <a:extLst>
                <a:ext uri="{FF2B5EF4-FFF2-40B4-BE49-F238E27FC236}">
                  <a16:creationId xmlns:a16="http://schemas.microsoft.com/office/drawing/2014/main" id="{413E078B-6F49-F047-A7BB-D104E5C00C0B}"/>
                </a:ext>
              </a:extLst>
            </p:cNvPr>
            <p:cNvSpPr txBox="1"/>
            <p:nvPr/>
          </p:nvSpPr>
          <p:spPr>
            <a:xfrm>
              <a:off x="3255548" y="2476199"/>
              <a:ext cx="625171" cy="107722"/>
            </a:xfrm>
            <a:prstGeom prst="rect">
              <a:avLst/>
            </a:prstGeom>
            <a:noFill/>
          </p:spPr>
          <p:txBody>
            <a:bodyPr wrap="none" lIns="0" tIns="0" rIns="0" bIns="0" rtlCol="0">
              <a:spAutoFit/>
            </a:bodyPr>
            <a:lstStyle/>
            <a:p>
              <a:pPr defTabSz="1097280">
                <a:defRPr/>
              </a:pPr>
              <a:r>
                <a:rPr lang="en-US" sz="840" b="1" kern="0">
                  <a:ea typeface="Flexo Heavy" charset="0"/>
                </a:rPr>
                <a:t>STATEFUL TCP</a:t>
              </a:r>
            </a:p>
          </p:txBody>
        </p:sp>
        <p:sp>
          <p:nvSpPr>
            <p:cNvPr id="22" name="Freeform 21">
              <a:extLst>
                <a:ext uri="{FF2B5EF4-FFF2-40B4-BE49-F238E27FC236}">
                  <a16:creationId xmlns:a16="http://schemas.microsoft.com/office/drawing/2014/main" id="{48F2A9AB-2A46-164D-8893-15DDC4753AF3}"/>
                </a:ext>
              </a:extLst>
            </p:cNvPr>
            <p:cNvSpPr>
              <a:spLocks noEditPoints="1"/>
            </p:cNvSpPr>
            <p:nvPr/>
          </p:nvSpPr>
          <p:spPr bwMode="auto">
            <a:xfrm>
              <a:off x="3131723" y="2495072"/>
              <a:ext cx="70080" cy="69977"/>
            </a:xfrm>
            <a:custGeom>
              <a:avLst/>
              <a:gdLst>
                <a:gd name="T0" fmla="*/ 338 w 677"/>
                <a:gd name="T1" fmla="*/ 677 h 677"/>
                <a:gd name="T2" fmla="*/ 0 w 677"/>
                <a:gd name="T3" fmla="*/ 338 h 677"/>
                <a:gd name="T4" fmla="*/ 338 w 677"/>
                <a:gd name="T5" fmla="*/ 0 h 677"/>
                <a:gd name="T6" fmla="*/ 677 w 677"/>
                <a:gd name="T7" fmla="*/ 338 h 677"/>
                <a:gd name="T8" fmla="*/ 338 w 677"/>
                <a:gd name="T9" fmla="*/ 677 h 677"/>
                <a:gd name="T10" fmla="*/ 535 w 677"/>
                <a:gd name="T11" fmla="*/ 310 h 677"/>
                <a:gd name="T12" fmla="*/ 507 w 677"/>
                <a:gd name="T13" fmla="*/ 282 h 677"/>
                <a:gd name="T14" fmla="*/ 169 w 677"/>
                <a:gd name="T15" fmla="*/ 282 h 677"/>
                <a:gd name="T16" fmla="*/ 141 w 677"/>
                <a:gd name="T17" fmla="*/ 310 h 677"/>
                <a:gd name="T18" fmla="*/ 141 w 677"/>
                <a:gd name="T19" fmla="*/ 366 h 677"/>
                <a:gd name="T20" fmla="*/ 169 w 677"/>
                <a:gd name="T21" fmla="*/ 394 h 677"/>
                <a:gd name="T22" fmla="*/ 507 w 677"/>
                <a:gd name="T23" fmla="*/ 394 h 677"/>
                <a:gd name="T24" fmla="*/ 535 w 677"/>
                <a:gd name="T25" fmla="*/ 366 h 677"/>
                <a:gd name="T26" fmla="*/ 535 w 677"/>
                <a:gd name="T27" fmla="*/ 310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7" h="677">
                  <a:moveTo>
                    <a:pt x="338" y="677"/>
                  </a:moveTo>
                  <a:cubicBezTo>
                    <a:pt x="151" y="677"/>
                    <a:pt x="0" y="525"/>
                    <a:pt x="0" y="338"/>
                  </a:cubicBezTo>
                  <a:cubicBezTo>
                    <a:pt x="0" y="151"/>
                    <a:pt x="151" y="0"/>
                    <a:pt x="338" y="0"/>
                  </a:cubicBezTo>
                  <a:cubicBezTo>
                    <a:pt x="525" y="0"/>
                    <a:pt x="677" y="151"/>
                    <a:pt x="677" y="338"/>
                  </a:cubicBezTo>
                  <a:cubicBezTo>
                    <a:pt x="677" y="525"/>
                    <a:pt x="525" y="677"/>
                    <a:pt x="338" y="677"/>
                  </a:cubicBezTo>
                  <a:close/>
                  <a:moveTo>
                    <a:pt x="535" y="310"/>
                  </a:moveTo>
                  <a:cubicBezTo>
                    <a:pt x="535" y="294"/>
                    <a:pt x="523" y="282"/>
                    <a:pt x="507" y="282"/>
                  </a:cubicBezTo>
                  <a:cubicBezTo>
                    <a:pt x="169" y="282"/>
                    <a:pt x="169" y="282"/>
                    <a:pt x="169" y="282"/>
                  </a:cubicBezTo>
                  <a:cubicBezTo>
                    <a:pt x="153" y="282"/>
                    <a:pt x="141" y="294"/>
                    <a:pt x="141" y="310"/>
                  </a:cubicBezTo>
                  <a:cubicBezTo>
                    <a:pt x="141" y="366"/>
                    <a:pt x="141" y="366"/>
                    <a:pt x="141" y="366"/>
                  </a:cubicBezTo>
                  <a:cubicBezTo>
                    <a:pt x="141" y="382"/>
                    <a:pt x="153" y="394"/>
                    <a:pt x="169" y="394"/>
                  </a:cubicBezTo>
                  <a:cubicBezTo>
                    <a:pt x="507" y="394"/>
                    <a:pt x="507" y="394"/>
                    <a:pt x="507" y="394"/>
                  </a:cubicBezTo>
                  <a:cubicBezTo>
                    <a:pt x="523" y="394"/>
                    <a:pt x="535" y="382"/>
                    <a:pt x="535" y="366"/>
                  </a:cubicBezTo>
                  <a:lnTo>
                    <a:pt x="535" y="310"/>
                  </a:lnTo>
                  <a:close/>
                </a:path>
              </a:pathLst>
            </a:custGeom>
            <a:solidFill>
              <a:srgbClr val="FFFFFF"/>
            </a:solidFill>
            <a:ln>
              <a:noFill/>
            </a:ln>
          </p:spPr>
          <p:txBody>
            <a:bodyPr vert="horz" wrap="square" lIns="109728" tIns="54864" rIns="109728" bIns="54864" numCol="1" anchor="t" anchorCtr="0" compatLnSpc="1">
              <a:prstTxWarp prst="textNoShape">
                <a:avLst/>
              </a:prstTxWarp>
            </a:bodyPr>
            <a:lstStyle/>
            <a:p>
              <a:pPr defTabSz="1097280">
                <a:defRPr/>
              </a:pPr>
              <a:endParaRPr lang="en-US" sz="2160" kern="0"/>
            </a:p>
          </p:txBody>
        </p:sp>
        <p:sp>
          <p:nvSpPr>
            <p:cNvPr id="23" name="TextBox 22">
              <a:extLst>
                <a:ext uri="{FF2B5EF4-FFF2-40B4-BE49-F238E27FC236}">
                  <a16:creationId xmlns:a16="http://schemas.microsoft.com/office/drawing/2014/main" id="{37DA5EDE-490F-6449-9647-84FF6D4B347B}"/>
                </a:ext>
              </a:extLst>
            </p:cNvPr>
            <p:cNvSpPr txBox="1"/>
            <p:nvPr/>
          </p:nvSpPr>
          <p:spPr>
            <a:xfrm>
              <a:off x="3131723" y="2690268"/>
              <a:ext cx="382049" cy="107722"/>
            </a:xfrm>
            <a:prstGeom prst="rect">
              <a:avLst/>
            </a:prstGeom>
            <a:noFill/>
          </p:spPr>
          <p:txBody>
            <a:bodyPr wrap="none" lIns="0" tIns="0" rIns="0" bIns="0" rtlCol="0">
              <a:spAutoFit/>
            </a:bodyPr>
            <a:lstStyle/>
            <a:p>
              <a:pPr defTabSz="1097280">
                <a:defRPr/>
              </a:pPr>
              <a:r>
                <a:rPr lang="pt-BR" sz="840" i="1" kern="0">
                  <a:ea typeface="Flexo Medium" charset="0"/>
                </a:rPr>
                <a:t>RFC 6349</a:t>
              </a:r>
              <a:endParaRPr lang="en-US" sz="840" i="1" kern="0">
                <a:ea typeface="Flexo Medium" charset="0"/>
              </a:endParaRPr>
            </a:p>
          </p:txBody>
        </p:sp>
        <p:sp>
          <p:nvSpPr>
            <p:cNvPr id="24" name="TextBox 23">
              <a:extLst>
                <a:ext uri="{FF2B5EF4-FFF2-40B4-BE49-F238E27FC236}">
                  <a16:creationId xmlns:a16="http://schemas.microsoft.com/office/drawing/2014/main" id="{2DB8D0C6-74C1-6E42-881A-FCBF35AD3B69}"/>
                </a:ext>
              </a:extLst>
            </p:cNvPr>
            <p:cNvSpPr txBox="1"/>
            <p:nvPr/>
          </p:nvSpPr>
          <p:spPr>
            <a:xfrm>
              <a:off x="3131723" y="2879419"/>
              <a:ext cx="825547" cy="107722"/>
            </a:xfrm>
            <a:prstGeom prst="rect">
              <a:avLst/>
            </a:prstGeom>
            <a:noFill/>
          </p:spPr>
          <p:txBody>
            <a:bodyPr wrap="none" lIns="0" tIns="0" rIns="0" bIns="0" rtlCol="0">
              <a:spAutoFit/>
            </a:bodyPr>
            <a:lstStyle/>
            <a:p>
              <a:pPr defTabSz="1097280">
                <a:defRPr/>
              </a:pPr>
              <a:r>
                <a:rPr lang="en-US" sz="840" i="1" kern="0">
                  <a:ea typeface="Flexo Medium" charset="0"/>
                </a:rPr>
                <a:t>MULTI-SESSION TCP </a:t>
              </a:r>
            </a:p>
          </p:txBody>
        </p:sp>
        <p:cxnSp>
          <p:nvCxnSpPr>
            <p:cNvPr id="25" name="Straight Connector 24">
              <a:extLst>
                <a:ext uri="{FF2B5EF4-FFF2-40B4-BE49-F238E27FC236}">
                  <a16:creationId xmlns:a16="http://schemas.microsoft.com/office/drawing/2014/main" id="{397FA867-75A2-D849-A487-6E2FD3A57277}"/>
                </a:ext>
              </a:extLst>
            </p:cNvPr>
            <p:cNvCxnSpPr/>
            <p:nvPr/>
          </p:nvCxnSpPr>
          <p:spPr>
            <a:xfrm>
              <a:off x="2998306" y="2841493"/>
              <a:ext cx="1358604" cy="0"/>
            </a:xfrm>
            <a:prstGeom prst="line">
              <a:avLst/>
            </a:prstGeom>
            <a:noFill/>
            <a:ln w="6350" cap="flat" cmpd="sng" algn="ctr">
              <a:solidFill>
                <a:srgbClr val="FFFFFF"/>
              </a:solidFill>
              <a:prstDash val="lgDash"/>
              <a:tailEnd type="none"/>
            </a:ln>
            <a:effectLst/>
          </p:spPr>
        </p:cxnSp>
        <p:cxnSp>
          <p:nvCxnSpPr>
            <p:cNvPr id="26" name="Straight Connector 25">
              <a:extLst>
                <a:ext uri="{FF2B5EF4-FFF2-40B4-BE49-F238E27FC236}">
                  <a16:creationId xmlns:a16="http://schemas.microsoft.com/office/drawing/2014/main" id="{07031357-D0DB-654E-90B9-6D43F8610A3D}"/>
                </a:ext>
              </a:extLst>
            </p:cNvPr>
            <p:cNvCxnSpPr/>
            <p:nvPr/>
          </p:nvCxnSpPr>
          <p:spPr>
            <a:xfrm>
              <a:off x="2998306" y="3027928"/>
              <a:ext cx="1358604" cy="0"/>
            </a:xfrm>
            <a:prstGeom prst="line">
              <a:avLst/>
            </a:prstGeom>
            <a:noFill/>
            <a:ln w="6350" cap="flat" cmpd="sng" algn="ctr">
              <a:solidFill>
                <a:srgbClr val="FFFFFF"/>
              </a:solidFill>
              <a:prstDash val="lgDash"/>
              <a:tailEnd type="none"/>
            </a:ln>
            <a:effectLst/>
          </p:spPr>
        </p:cxnSp>
        <p:sp>
          <p:nvSpPr>
            <p:cNvPr id="27" name="TextBox 26">
              <a:extLst>
                <a:ext uri="{FF2B5EF4-FFF2-40B4-BE49-F238E27FC236}">
                  <a16:creationId xmlns:a16="http://schemas.microsoft.com/office/drawing/2014/main" id="{0C2E8459-6790-C843-96E7-B0DBA7553C34}"/>
                </a:ext>
              </a:extLst>
            </p:cNvPr>
            <p:cNvSpPr txBox="1"/>
            <p:nvPr/>
          </p:nvSpPr>
          <p:spPr>
            <a:xfrm>
              <a:off x="3131723" y="3067845"/>
              <a:ext cx="1091770" cy="107722"/>
            </a:xfrm>
            <a:prstGeom prst="rect">
              <a:avLst/>
            </a:prstGeom>
            <a:noFill/>
          </p:spPr>
          <p:txBody>
            <a:bodyPr wrap="square" lIns="0" tIns="0" rIns="0" bIns="0" rtlCol="0">
              <a:spAutoFit/>
            </a:bodyPr>
            <a:lstStyle/>
            <a:p>
              <a:pPr defTabSz="1097280">
                <a:defRPr/>
              </a:pPr>
              <a:r>
                <a:rPr lang="en-US" sz="840" i="1" kern="0">
                  <a:ea typeface="Flexo Medium" charset="0"/>
                </a:rPr>
                <a:t>QOS POLICY PROFILING</a:t>
              </a:r>
            </a:p>
          </p:txBody>
        </p:sp>
        <p:sp>
          <p:nvSpPr>
            <p:cNvPr id="28" name="TextBox 27">
              <a:extLst>
                <a:ext uri="{FF2B5EF4-FFF2-40B4-BE49-F238E27FC236}">
                  <a16:creationId xmlns:a16="http://schemas.microsoft.com/office/drawing/2014/main" id="{81BE7BE5-600A-B740-8320-741EA30CE06B}"/>
                </a:ext>
              </a:extLst>
            </p:cNvPr>
            <p:cNvSpPr txBox="1"/>
            <p:nvPr/>
          </p:nvSpPr>
          <p:spPr>
            <a:xfrm>
              <a:off x="3255548" y="3290966"/>
              <a:ext cx="500939" cy="107722"/>
            </a:xfrm>
            <a:prstGeom prst="rect">
              <a:avLst/>
            </a:prstGeom>
            <a:noFill/>
          </p:spPr>
          <p:txBody>
            <a:bodyPr wrap="none" lIns="0" tIns="0" rIns="0" bIns="0" rtlCol="0">
              <a:spAutoFit/>
            </a:bodyPr>
            <a:lstStyle/>
            <a:p>
              <a:pPr defTabSz="1097280">
                <a:defRPr/>
              </a:pPr>
              <a:r>
                <a:rPr lang="en-US" sz="840" b="1" kern="0">
                  <a:ea typeface="Flexo Heavy" charset="0"/>
                </a:rPr>
                <a:t>REFLECTOR</a:t>
              </a:r>
            </a:p>
          </p:txBody>
        </p:sp>
        <p:sp>
          <p:nvSpPr>
            <p:cNvPr id="29" name="Freeform 28">
              <a:extLst>
                <a:ext uri="{FF2B5EF4-FFF2-40B4-BE49-F238E27FC236}">
                  <a16:creationId xmlns:a16="http://schemas.microsoft.com/office/drawing/2014/main" id="{7207056E-0063-3A4B-ACE5-44F166CD5C07}"/>
                </a:ext>
              </a:extLst>
            </p:cNvPr>
            <p:cNvSpPr>
              <a:spLocks noEditPoints="1"/>
            </p:cNvSpPr>
            <p:nvPr/>
          </p:nvSpPr>
          <p:spPr bwMode="auto">
            <a:xfrm>
              <a:off x="3131723" y="3309839"/>
              <a:ext cx="70080" cy="69977"/>
            </a:xfrm>
            <a:custGeom>
              <a:avLst/>
              <a:gdLst>
                <a:gd name="T0" fmla="*/ 338 w 677"/>
                <a:gd name="T1" fmla="*/ 677 h 677"/>
                <a:gd name="T2" fmla="*/ 0 w 677"/>
                <a:gd name="T3" fmla="*/ 338 h 677"/>
                <a:gd name="T4" fmla="*/ 338 w 677"/>
                <a:gd name="T5" fmla="*/ 0 h 677"/>
                <a:gd name="T6" fmla="*/ 677 w 677"/>
                <a:gd name="T7" fmla="*/ 338 h 677"/>
                <a:gd name="T8" fmla="*/ 338 w 677"/>
                <a:gd name="T9" fmla="*/ 677 h 677"/>
                <a:gd name="T10" fmla="*/ 535 w 677"/>
                <a:gd name="T11" fmla="*/ 310 h 677"/>
                <a:gd name="T12" fmla="*/ 507 w 677"/>
                <a:gd name="T13" fmla="*/ 282 h 677"/>
                <a:gd name="T14" fmla="*/ 169 w 677"/>
                <a:gd name="T15" fmla="*/ 282 h 677"/>
                <a:gd name="T16" fmla="*/ 141 w 677"/>
                <a:gd name="T17" fmla="*/ 310 h 677"/>
                <a:gd name="T18" fmla="*/ 141 w 677"/>
                <a:gd name="T19" fmla="*/ 366 h 677"/>
                <a:gd name="T20" fmla="*/ 169 w 677"/>
                <a:gd name="T21" fmla="*/ 394 h 677"/>
                <a:gd name="T22" fmla="*/ 507 w 677"/>
                <a:gd name="T23" fmla="*/ 394 h 677"/>
                <a:gd name="T24" fmla="*/ 535 w 677"/>
                <a:gd name="T25" fmla="*/ 366 h 677"/>
                <a:gd name="T26" fmla="*/ 535 w 677"/>
                <a:gd name="T27" fmla="*/ 310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7" h="677">
                  <a:moveTo>
                    <a:pt x="338" y="677"/>
                  </a:moveTo>
                  <a:cubicBezTo>
                    <a:pt x="151" y="677"/>
                    <a:pt x="0" y="525"/>
                    <a:pt x="0" y="338"/>
                  </a:cubicBezTo>
                  <a:cubicBezTo>
                    <a:pt x="0" y="151"/>
                    <a:pt x="151" y="0"/>
                    <a:pt x="338" y="0"/>
                  </a:cubicBezTo>
                  <a:cubicBezTo>
                    <a:pt x="525" y="0"/>
                    <a:pt x="677" y="151"/>
                    <a:pt x="677" y="338"/>
                  </a:cubicBezTo>
                  <a:cubicBezTo>
                    <a:pt x="677" y="525"/>
                    <a:pt x="525" y="677"/>
                    <a:pt x="338" y="677"/>
                  </a:cubicBezTo>
                  <a:close/>
                  <a:moveTo>
                    <a:pt x="535" y="310"/>
                  </a:moveTo>
                  <a:cubicBezTo>
                    <a:pt x="535" y="294"/>
                    <a:pt x="523" y="282"/>
                    <a:pt x="507" y="282"/>
                  </a:cubicBezTo>
                  <a:cubicBezTo>
                    <a:pt x="169" y="282"/>
                    <a:pt x="169" y="282"/>
                    <a:pt x="169" y="282"/>
                  </a:cubicBezTo>
                  <a:cubicBezTo>
                    <a:pt x="153" y="282"/>
                    <a:pt x="141" y="294"/>
                    <a:pt x="141" y="310"/>
                  </a:cubicBezTo>
                  <a:cubicBezTo>
                    <a:pt x="141" y="366"/>
                    <a:pt x="141" y="366"/>
                    <a:pt x="141" y="366"/>
                  </a:cubicBezTo>
                  <a:cubicBezTo>
                    <a:pt x="141" y="382"/>
                    <a:pt x="153" y="394"/>
                    <a:pt x="169" y="394"/>
                  </a:cubicBezTo>
                  <a:cubicBezTo>
                    <a:pt x="507" y="394"/>
                    <a:pt x="507" y="394"/>
                    <a:pt x="507" y="394"/>
                  </a:cubicBezTo>
                  <a:cubicBezTo>
                    <a:pt x="523" y="394"/>
                    <a:pt x="535" y="382"/>
                    <a:pt x="535" y="366"/>
                  </a:cubicBezTo>
                  <a:lnTo>
                    <a:pt x="535" y="310"/>
                  </a:lnTo>
                  <a:close/>
                </a:path>
              </a:pathLst>
            </a:custGeom>
            <a:solidFill>
              <a:srgbClr val="FFFFFF"/>
            </a:solidFill>
            <a:ln>
              <a:noFill/>
            </a:ln>
          </p:spPr>
          <p:txBody>
            <a:bodyPr vert="horz" wrap="square" lIns="109728" tIns="54864" rIns="109728" bIns="54864" numCol="1" anchor="t" anchorCtr="0" compatLnSpc="1">
              <a:prstTxWarp prst="textNoShape">
                <a:avLst/>
              </a:prstTxWarp>
            </a:bodyPr>
            <a:lstStyle/>
            <a:p>
              <a:pPr defTabSz="1097280">
                <a:defRPr/>
              </a:pPr>
              <a:endParaRPr lang="en-US" sz="2160" kern="0"/>
            </a:p>
          </p:txBody>
        </p:sp>
        <p:sp>
          <p:nvSpPr>
            <p:cNvPr id="30" name="TextBox 29">
              <a:extLst>
                <a:ext uri="{FF2B5EF4-FFF2-40B4-BE49-F238E27FC236}">
                  <a16:creationId xmlns:a16="http://schemas.microsoft.com/office/drawing/2014/main" id="{6F1FBEFA-2C11-4643-9921-346029FDA9B6}"/>
                </a:ext>
              </a:extLst>
            </p:cNvPr>
            <p:cNvSpPr txBox="1"/>
            <p:nvPr/>
          </p:nvSpPr>
          <p:spPr>
            <a:xfrm>
              <a:off x="3131723" y="3514738"/>
              <a:ext cx="854935" cy="107722"/>
            </a:xfrm>
            <a:prstGeom prst="rect">
              <a:avLst/>
            </a:prstGeom>
            <a:noFill/>
          </p:spPr>
          <p:txBody>
            <a:bodyPr wrap="none" lIns="0" tIns="0" rIns="0" bIns="0" rtlCol="0">
              <a:spAutoFit/>
            </a:bodyPr>
            <a:lstStyle/>
            <a:p>
              <a:pPr defTabSz="1097280">
                <a:defRPr/>
              </a:pPr>
              <a:r>
                <a:rPr lang="tr-TR" sz="840" i="1" kern="0">
                  <a:ea typeface="Flexo Medium" charset="0"/>
                </a:rPr>
                <a:t>Y.1731 – LB/DM/SLM</a:t>
              </a:r>
              <a:endParaRPr lang="en-US" sz="840" i="1" kern="0">
                <a:ea typeface="Flexo Medium" charset="0"/>
              </a:endParaRPr>
            </a:p>
          </p:txBody>
        </p:sp>
        <p:sp>
          <p:nvSpPr>
            <p:cNvPr id="31" name="TextBox 30">
              <a:extLst>
                <a:ext uri="{FF2B5EF4-FFF2-40B4-BE49-F238E27FC236}">
                  <a16:creationId xmlns:a16="http://schemas.microsoft.com/office/drawing/2014/main" id="{E0A80530-2C58-9B47-A85D-43CFA323AFA5}"/>
                </a:ext>
              </a:extLst>
            </p:cNvPr>
            <p:cNvSpPr txBox="1"/>
            <p:nvPr/>
          </p:nvSpPr>
          <p:spPr>
            <a:xfrm>
              <a:off x="3131723" y="3703889"/>
              <a:ext cx="891002" cy="107722"/>
            </a:xfrm>
            <a:prstGeom prst="rect">
              <a:avLst/>
            </a:prstGeom>
            <a:noFill/>
          </p:spPr>
          <p:txBody>
            <a:bodyPr wrap="none" lIns="0" tIns="0" rIns="0" bIns="0" rtlCol="0">
              <a:spAutoFit/>
            </a:bodyPr>
            <a:lstStyle/>
            <a:p>
              <a:pPr defTabSz="1097280">
                <a:defRPr/>
              </a:pPr>
              <a:r>
                <a:rPr lang="en-US" sz="840" i="1" kern="0">
                  <a:ea typeface="Flexo Medium" charset="0"/>
                </a:rPr>
                <a:t>802.1AG – LOOPBACK</a:t>
              </a:r>
            </a:p>
          </p:txBody>
        </p:sp>
        <p:cxnSp>
          <p:nvCxnSpPr>
            <p:cNvPr id="32" name="Straight Connector 31">
              <a:extLst>
                <a:ext uri="{FF2B5EF4-FFF2-40B4-BE49-F238E27FC236}">
                  <a16:creationId xmlns:a16="http://schemas.microsoft.com/office/drawing/2014/main" id="{8379C8AD-782F-7047-B697-F349E8581FC5}"/>
                </a:ext>
              </a:extLst>
            </p:cNvPr>
            <p:cNvCxnSpPr/>
            <p:nvPr/>
          </p:nvCxnSpPr>
          <p:spPr>
            <a:xfrm>
              <a:off x="2998306" y="3665963"/>
              <a:ext cx="1358604" cy="0"/>
            </a:xfrm>
            <a:prstGeom prst="line">
              <a:avLst/>
            </a:prstGeom>
            <a:noFill/>
            <a:ln w="6350" cap="flat" cmpd="sng" algn="ctr">
              <a:solidFill>
                <a:srgbClr val="FFFFFF"/>
              </a:solidFill>
              <a:prstDash val="lgDash"/>
              <a:tailEnd type="none"/>
            </a:ln>
            <a:effectLst/>
          </p:spPr>
        </p:cxnSp>
        <p:cxnSp>
          <p:nvCxnSpPr>
            <p:cNvPr id="33" name="Straight Connector 32">
              <a:extLst>
                <a:ext uri="{FF2B5EF4-FFF2-40B4-BE49-F238E27FC236}">
                  <a16:creationId xmlns:a16="http://schemas.microsoft.com/office/drawing/2014/main" id="{F6555CD2-60F4-D54F-BDD0-45F3538DB3A9}"/>
                </a:ext>
              </a:extLst>
            </p:cNvPr>
            <p:cNvCxnSpPr/>
            <p:nvPr/>
          </p:nvCxnSpPr>
          <p:spPr>
            <a:xfrm>
              <a:off x="2998306" y="3852398"/>
              <a:ext cx="1358604" cy="0"/>
            </a:xfrm>
            <a:prstGeom prst="line">
              <a:avLst/>
            </a:prstGeom>
            <a:noFill/>
            <a:ln w="6350" cap="flat" cmpd="sng" algn="ctr">
              <a:solidFill>
                <a:srgbClr val="FFFFFF"/>
              </a:solidFill>
              <a:prstDash val="lgDash"/>
              <a:tailEnd type="none"/>
            </a:ln>
            <a:effectLst/>
          </p:spPr>
        </p:cxnSp>
        <p:sp>
          <p:nvSpPr>
            <p:cNvPr id="34" name="TextBox 33">
              <a:extLst>
                <a:ext uri="{FF2B5EF4-FFF2-40B4-BE49-F238E27FC236}">
                  <a16:creationId xmlns:a16="http://schemas.microsoft.com/office/drawing/2014/main" id="{0705CA0C-206A-A243-BAF3-FAC88FE27C22}"/>
                </a:ext>
              </a:extLst>
            </p:cNvPr>
            <p:cNvSpPr txBox="1"/>
            <p:nvPr/>
          </p:nvSpPr>
          <p:spPr>
            <a:xfrm>
              <a:off x="3131723" y="3892315"/>
              <a:ext cx="1091770" cy="215443"/>
            </a:xfrm>
            <a:prstGeom prst="rect">
              <a:avLst/>
            </a:prstGeom>
            <a:noFill/>
          </p:spPr>
          <p:txBody>
            <a:bodyPr wrap="square" lIns="0" tIns="0" rIns="0" bIns="0" rtlCol="0">
              <a:spAutoFit/>
            </a:bodyPr>
            <a:lstStyle/>
            <a:p>
              <a:pPr defTabSz="1097280">
                <a:defRPr/>
              </a:pPr>
              <a:r>
                <a:rPr lang="en-US" sz="840" i="1" kern="0">
                  <a:ea typeface="Flexo Medium" charset="0"/>
                </a:rPr>
                <a:t>RFC 5357 – TWAMP FULL/ LIGHT</a:t>
              </a:r>
            </a:p>
          </p:txBody>
        </p:sp>
        <p:sp>
          <p:nvSpPr>
            <p:cNvPr id="35" name="Rectangle 34">
              <a:extLst>
                <a:ext uri="{FF2B5EF4-FFF2-40B4-BE49-F238E27FC236}">
                  <a16:creationId xmlns:a16="http://schemas.microsoft.com/office/drawing/2014/main" id="{D01840D7-8754-B34A-895A-A20B52F8A579}"/>
                </a:ext>
              </a:extLst>
            </p:cNvPr>
            <p:cNvSpPr/>
            <p:nvPr/>
          </p:nvSpPr>
          <p:spPr>
            <a:xfrm>
              <a:off x="2998306" y="1141504"/>
              <a:ext cx="1358604" cy="338610"/>
            </a:xfrm>
            <a:prstGeom prst="rect">
              <a:avLst/>
            </a:prstGeom>
            <a:solidFill>
              <a:srgbClr val="2C2E34">
                <a:lumMod val="10000"/>
                <a:lumOff val="90000"/>
              </a:srgbClr>
            </a:solidFill>
            <a:ln w="9525" cap="flat" cmpd="sng" algn="ctr">
              <a:noFill/>
              <a:prstDash val="solid"/>
            </a:ln>
            <a:effectLst/>
          </p:spPr>
          <p:txBody>
            <a:bodyPr rtlCol="0" anchor="ctr"/>
            <a:lstStyle/>
            <a:p>
              <a:pPr algn="ctr" defTabSz="1097280">
                <a:defRPr/>
              </a:pPr>
              <a:endParaRPr lang="en-US" sz="2160" kern="0">
                <a:ea typeface=""/>
              </a:endParaRPr>
            </a:p>
          </p:txBody>
        </p:sp>
        <p:sp>
          <p:nvSpPr>
            <p:cNvPr id="36" name="TextBox 35">
              <a:extLst>
                <a:ext uri="{FF2B5EF4-FFF2-40B4-BE49-F238E27FC236}">
                  <a16:creationId xmlns:a16="http://schemas.microsoft.com/office/drawing/2014/main" id="{5707AA3F-A783-664F-8BD7-187B1924A028}"/>
                </a:ext>
              </a:extLst>
            </p:cNvPr>
            <p:cNvSpPr txBox="1"/>
            <p:nvPr/>
          </p:nvSpPr>
          <p:spPr>
            <a:xfrm>
              <a:off x="3131723" y="1203087"/>
              <a:ext cx="1091770" cy="215443"/>
            </a:xfrm>
            <a:prstGeom prst="rect">
              <a:avLst/>
            </a:prstGeom>
            <a:noFill/>
          </p:spPr>
          <p:txBody>
            <a:bodyPr wrap="square" lIns="0" tIns="0" rIns="0" bIns="0" rtlCol="0" anchor="ctr">
              <a:spAutoFit/>
            </a:bodyPr>
            <a:lstStyle/>
            <a:p>
              <a:pPr defTabSz="1097280">
                <a:defRPr/>
              </a:pPr>
              <a:r>
                <a:rPr lang="en-US" sz="840" b="1" kern="0">
                  <a:ea typeface="Flexo Heavy" charset="0"/>
                </a:rPr>
                <a:t>NETWORK</a:t>
              </a:r>
            </a:p>
            <a:p>
              <a:pPr defTabSz="1097280">
                <a:defRPr/>
              </a:pPr>
              <a:r>
                <a:rPr lang="en-US" sz="840" b="1" kern="0">
                  <a:ea typeface="Flexo Heavy" charset="0"/>
                </a:rPr>
                <a:t>PERFORMANCE</a:t>
              </a:r>
            </a:p>
          </p:txBody>
        </p:sp>
        <p:cxnSp>
          <p:nvCxnSpPr>
            <p:cNvPr id="37" name="Straight Connector 36">
              <a:extLst>
                <a:ext uri="{FF2B5EF4-FFF2-40B4-BE49-F238E27FC236}">
                  <a16:creationId xmlns:a16="http://schemas.microsoft.com/office/drawing/2014/main" id="{04A6C5F9-CE65-A846-8AB6-940A7FB85282}"/>
                </a:ext>
              </a:extLst>
            </p:cNvPr>
            <p:cNvCxnSpPr/>
            <p:nvPr/>
          </p:nvCxnSpPr>
          <p:spPr>
            <a:xfrm>
              <a:off x="2998306" y="2401845"/>
              <a:ext cx="1358604" cy="0"/>
            </a:xfrm>
            <a:prstGeom prst="line">
              <a:avLst/>
            </a:prstGeom>
            <a:noFill/>
            <a:ln w="6350" cap="flat" cmpd="sng" algn="ctr">
              <a:solidFill>
                <a:srgbClr val="FFFFFF"/>
              </a:solidFill>
              <a:prstDash val="solid"/>
              <a:tailEnd type="none"/>
            </a:ln>
            <a:effectLst/>
          </p:spPr>
        </p:cxnSp>
        <p:cxnSp>
          <p:nvCxnSpPr>
            <p:cNvPr id="38" name="Straight Connector 37">
              <a:extLst>
                <a:ext uri="{FF2B5EF4-FFF2-40B4-BE49-F238E27FC236}">
                  <a16:creationId xmlns:a16="http://schemas.microsoft.com/office/drawing/2014/main" id="{079F43C2-2EE6-FA42-BE8F-9CFAEA429977}"/>
                </a:ext>
              </a:extLst>
            </p:cNvPr>
            <p:cNvCxnSpPr/>
            <p:nvPr/>
          </p:nvCxnSpPr>
          <p:spPr>
            <a:xfrm>
              <a:off x="2998306" y="2655287"/>
              <a:ext cx="1358604" cy="0"/>
            </a:xfrm>
            <a:prstGeom prst="line">
              <a:avLst/>
            </a:prstGeom>
            <a:noFill/>
            <a:ln w="6350" cap="flat" cmpd="sng" algn="ctr">
              <a:solidFill>
                <a:srgbClr val="FFFFFF"/>
              </a:solidFill>
              <a:prstDash val="solid"/>
              <a:tailEnd type="none"/>
            </a:ln>
            <a:effectLst/>
          </p:spPr>
        </p:cxnSp>
        <p:cxnSp>
          <p:nvCxnSpPr>
            <p:cNvPr id="39" name="Straight Connector 38">
              <a:extLst>
                <a:ext uri="{FF2B5EF4-FFF2-40B4-BE49-F238E27FC236}">
                  <a16:creationId xmlns:a16="http://schemas.microsoft.com/office/drawing/2014/main" id="{27D387A6-1614-BA4D-905D-883B9752CA6B}"/>
                </a:ext>
              </a:extLst>
            </p:cNvPr>
            <p:cNvCxnSpPr/>
            <p:nvPr/>
          </p:nvCxnSpPr>
          <p:spPr>
            <a:xfrm>
              <a:off x="2998306" y="1738707"/>
              <a:ext cx="1358604" cy="0"/>
            </a:xfrm>
            <a:prstGeom prst="line">
              <a:avLst/>
            </a:prstGeom>
            <a:noFill/>
            <a:ln w="6350" cap="flat" cmpd="sng" algn="ctr">
              <a:solidFill>
                <a:srgbClr val="FFFFFF"/>
              </a:solidFill>
              <a:prstDash val="solid"/>
              <a:tailEnd type="none"/>
            </a:ln>
            <a:effectLst/>
          </p:spPr>
        </p:cxnSp>
        <p:cxnSp>
          <p:nvCxnSpPr>
            <p:cNvPr id="40" name="Straight Connector 39">
              <a:extLst>
                <a:ext uri="{FF2B5EF4-FFF2-40B4-BE49-F238E27FC236}">
                  <a16:creationId xmlns:a16="http://schemas.microsoft.com/office/drawing/2014/main" id="{350D13F6-F039-F049-98A5-A47D80DC3F2F}"/>
                </a:ext>
              </a:extLst>
            </p:cNvPr>
            <p:cNvCxnSpPr/>
            <p:nvPr/>
          </p:nvCxnSpPr>
          <p:spPr>
            <a:xfrm>
              <a:off x="2998306" y="3215483"/>
              <a:ext cx="1358604" cy="0"/>
            </a:xfrm>
            <a:prstGeom prst="line">
              <a:avLst/>
            </a:prstGeom>
            <a:noFill/>
            <a:ln w="6350" cap="flat" cmpd="sng" algn="ctr">
              <a:solidFill>
                <a:srgbClr val="FFFFFF"/>
              </a:solidFill>
              <a:prstDash val="solid"/>
              <a:tailEnd type="none"/>
            </a:ln>
            <a:effectLst/>
          </p:spPr>
        </p:cxnSp>
        <p:cxnSp>
          <p:nvCxnSpPr>
            <p:cNvPr id="41" name="Straight Connector 40">
              <a:extLst>
                <a:ext uri="{FF2B5EF4-FFF2-40B4-BE49-F238E27FC236}">
                  <a16:creationId xmlns:a16="http://schemas.microsoft.com/office/drawing/2014/main" id="{405E3207-10BF-A34A-BAA6-D9DD4E694A26}"/>
                </a:ext>
              </a:extLst>
            </p:cNvPr>
            <p:cNvCxnSpPr/>
            <p:nvPr/>
          </p:nvCxnSpPr>
          <p:spPr>
            <a:xfrm>
              <a:off x="2998306" y="3473041"/>
              <a:ext cx="1358604" cy="0"/>
            </a:xfrm>
            <a:prstGeom prst="line">
              <a:avLst/>
            </a:prstGeom>
            <a:noFill/>
            <a:ln w="6350" cap="flat" cmpd="sng" algn="ctr">
              <a:solidFill>
                <a:srgbClr val="FFFFFF"/>
              </a:solidFill>
              <a:prstDash val="solid"/>
              <a:tailEnd type="none"/>
            </a:ln>
            <a:effectLst/>
          </p:spPr>
        </p:cxnSp>
      </p:grpSp>
      <p:sp>
        <p:nvSpPr>
          <p:cNvPr id="205" name="Rounded Rectangle 4">
            <a:extLst>
              <a:ext uri="{FF2B5EF4-FFF2-40B4-BE49-F238E27FC236}">
                <a16:creationId xmlns:a16="http://schemas.microsoft.com/office/drawing/2014/main" id="{4919F3C6-DA91-41C0-8956-74ACCDE5AF9E}"/>
              </a:ext>
            </a:extLst>
          </p:cNvPr>
          <p:cNvSpPr/>
          <p:nvPr/>
        </p:nvSpPr>
        <p:spPr>
          <a:xfrm>
            <a:off x="609601" y="5659605"/>
            <a:ext cx="5224453" cy="567140"/>
          </a:xfrm>
          <a:prstGeom prst="roundRect">
            <a:avLst>
              <a:gd name="adj" fmla="val 21378"/>
            </a:avLst>
          </a:prstGeom>
          <a:solidFill>
            <a:schemeClr val="accent1"/>
          </a:solidFill>
          <a:ln>
            <a:noFill/>
          </a:ln>
          <a:effectLst/>
        </p:spPr>
        <p:style>
          <a:lnRef idx="3">
            <a:schemeClr val="lt1"/>
          </a:lnRef>
          <a:fillRef idx="1">
            <a:schemeClr val="accent1"/>
          </a:fillRef>
          <a:effectRef idx="1">
            <a:schemeClr val="accent1"/>
          </a:effectRef>
          <a:fontRef idx="minor">
            <a:schemeClr val="lt1"/>
          </a:fontRef>
        </p:style>
        <p:txBody>
          <a:bodyPr spcFirstLastPara="0" vert="horz" wrap="square" lIns="0" tIns="433505" rIns="0" bIns="433505" numCol="1" spcCol="1270" anchor="ctr" anchorCtr="0">
            <a:noAutofit/>
          </a:bodyPr>
          <a:lstStyle/>
          <a:p>
            <a:pPr algn="ctr" defTabSz="829726">
              <a:lnSpc>
                <a:spcPct val="90000"/>
              </a:lnSpc>
              <a:spcAft>
                <a:spcPct val="35000"/>
              </a:spcAft>
              <a:defRPr/>
            </a:pPr>
            <a:r>
              <a:rPr lang="en-US" sz="1440">
                <a:solidFill>
                  <a:schemeClr val="bg1"/>
                </a:solidFill>
              </a:rPr>
              <a:t>Test &amp; monitor templates used for automation and to structure measurements in flexible order and combination</a:t>
            </a:r>
          </a:p>
        </p:txBody>
      </p:sp>
      <p:sp>
        <p:nvSpPr>
          <p:cNvPr id="3" name="Title 2">
            <a:extLst>
              <a:ext uri="{FF2B5EF4-FFF2-40B4-BE49-F238E27FC236}">
                <a16:creationId xmlns:a16="http://schemas.microsoft.com/office/drawing/2014/main" id="{7AB83519-3985-304B-9705-AE8854F82EFE}"/>
              </a:ext>
            </a:extLst>
          </p:cNvPr>
          <p:cNvSpPr>
            <a:spLocks noGrp="1"/>
          </p:cNvSpPr>
          <p:nvPr>
            <p:ph type="title"/>
          </p:nvPr>
        </p:nvSpPr>
        <p:spPr/>
        <p:txBody>
          <a:bodyPr/>
          <a:lstStyle/>
          <a:p>
            <a:r>
              <a:rPr lang="en-US">
                <a:cs typeface="+mn-cs"/>
              </a:rPr>
              <a:t>L2-L7 Data Plane Metrics in One Platform</a:t>
            </a:r>
          </a:p>
        </p:txBody>
      </p:sp>
      <p:sp>
        <p:nvSpPr>
          <p:cNvPr id="182" name="Rectangle 181">
            <a:extLst>
              <a:ext uri="{FF2B5EF4-FFF2-40B4-BE49-F238E27FC236}">
                <a16:creationId xmlns:a16="http://schemas.microsoft.com/office/drawing/2014/main" id="{52CF48C6-AFA9-F9CC-4905-3F9C48619CB8}"/>
              </a:ext>
            </a:extLst>
          </p:cNvPr>
          <p:cNvSpPr/>
          <p:nvPr/>
        </p:nvSpPr>
        <p:spPr>
          <a:xfrm>
            <a:off x="5773815" y="3919432"/>
            <a:ext cx="1533995" cy="307716"/>
          </a:xfrm>
          <a:prstGeom prst="rect">
            <a:avLst/>
          </a:prstGeom>
          <a:solidFill>
            <a:schemeClr val="bg2"/>
          </a:solidFill>
          <a:ln w="9525" cap="flat" cmpd="sng" algn="ctr">
            <a:noFill/>
            <a:prstDash val="solid"/>
          </a:ln>
          <a:effectLst/>
        </p:spPr>
        <p:txBody>
          <a:bodyPr rtlCol="0" anchor="ctr"/>
          <a:lstStyle/>
          <a:p>
            <a:pPr algn="ctr" defTabSz="1097280">
              <a:defRPr/>
            </a:pPr>
            <a:endParaRPr lang="en-US" sz="2160" kern="0">
              <a:ea typeface=""/>
            </a:endParaRPr>
          </a:p>
        </p:txBody>
      </p:sp>
      <p:sp>
        <p:nvSpPr>
          <p:cNvPr id="189" name="TextBox 188">
            <a:extLst>
              <a:ext uri="{FF2B5EF4-FFF2-40B4-BE49-F238E27FC236}">
                <a16:creationId xmlns:a16="http://schemas.microsoft.com/office/drawing/2014/main" id="{DED2D870-3E32-47E2-76D8-02FFE043D202}"/>
              </a:ext>
            </a:extLst>
          </p:cNvPr>
          <p:cNvSpPr txBox="1"/>
          <p:nvPr/>
        </p:nvSpPr>
        <p:spPr>
          <a:xfrm>
            <a:off x="6064265" y="4008656"/>
            <a:ext cx="550291" cy="129266"/>
          </a:xfrm>
          <a:prstGeom prst="rect">
            <a:avLst/>
          </a:prstGeom>
          <a:noFill/>
        </p:spPr>
        <p:txBody>
          <a:bodyPr wrap="square" lIns="0" tIns="0" rIns="0" bIns="0" rtlCol="0">
            <a:spAutoFit/>
          </a:bodyPr>
          <a:lstStyle/>
          <a:p>
            <a:pPr defTabSz="1097280">
              <a:defRPr/>
            </a:pPr>
            <a:r>
              <a:rPr lang="en-US" sz="840" b="1" kern="0" dirty="0">
                <a:ea typeface="Flexo Heavy" charset="0"/>
              </a:rPr>
              <a:t>NETFLIX</a:t>
            </a:r>
          </a:p>
        </p:txBody>
      </p:sp>
      <p:sp>
        <p:nvSpPr>
          <p:cNvPr id="190" name="Rectangle 189">
            <a:extLst>
              <a:ext uri="{FF2B5EF4-FFF2-40B4-BE49-F238E27FC236}">
                <a16:creationId xmlns:a16="http://schemas.microsoft.com/office/drawing/2014/main" id="{0E1B2A96-E85A-B643-B504-2C4292747B45}"/>
              </a:ext>
            </a:extLst>
          </p:cNvPr>
          <p:cNvSpPr/>
          <p:nvPr/>
        </p:nvSpPr>
        <p:spPr>
          <a:xfrm>
            <a:off x="5773815" y="4224485"/>
            <a:ext cx="1533995" cy="462496"/>
          </a:xfrm>
          <a:prstGeom prst="rect">
            <a:avLst/>
          </a:prstGeom>
          <a:solidFill>
            <a:schemeClr val="bg2">
              <a:lumMod val="60000"/>
              <a:lumOff val="40000"/>
            </a:schemeClr>
          </a:solidFill>
          <a:ln w="9525" cap="flat" cmpd="sng" algn="ctr">
            <a:noFill/>
            <a:prstDash val="solid"/>
          </a:ln>
          <a:effectLst/>
        </p:spPr>
        <p:txBody>
          <a:bodyPr rtlCol="0" anchor="ctr"/>
          <a:lstStyle/>
          <a:p>
            <a:pPr algn="ctr" defTabSz="1097280">
              <a:defRPr/>
            </a:pPr>
            <a:endParaRPr lang="en-US" sz="2160" kern="0">
              <a:ea typeface=""/>
            </a:endParaRPr>
          </a:p>
        </p:txBody>
      </p:sp>
      <p:cxnSp>
        <p:nvCxnSpPr>
          <p:cNvPr id="191" name="Straight Connector 190">
            <a:extLst>
              <a:ext uri="{FF2B5EF4-FFF2-40B4-BE49-F238E27FC236}">
                <a16:creationId xmlns:a16="http://schemas.microsoft.com/office/drawing/2014/main" id="{9E3A31F5-91C0-7A80-9434-AB9AE457FF38}"/>
              </a:ext>
            </a:extLst>
          </p:cNvPr>
          <p:cNvCxnSpPr>
            <a:cxnSpLocks/>
          </p:cNvCxnSpPr>
          <p:nvPr/>
        </p:nvCxnSpPr>
        <p:spPr>
          <a:xfrm>
            <a:off x="5773815" y="4224484"/>
            <a:ext cx="1533995" cy="0"/>
          </a:xfrm>
          <a:prstGeom prst="line">
            <a:avLst/>
          </a:prstGeom>
          <a:noFill/>
          <a:ln w="6350" cap="flat" cmpd="sng" algn="ctr">
            <a:solidFill>
              <a:srgbClr val="FFFFFF"/>
            </a:solidFill>
            <a:prstDash val="solid"/>
            <a:tailEnd type="none"/>
          </a:ln>
          <a:effectLst/>
        </p:spPr>
      </p:cxnSp>
      <p:sp>
        <p:nvSpPr>
          <p:cNvPr id="192" name="TextBox 191">
            <a:extLst>
              <a:ext uri="{FF2B5EF4-FFF2-40B4-BE49-F238E27FC236}">
                <a16:creationId xmlns:a16="http://schemas.microsoft.com/office/drawing/2014/main" id="{921FE081-12CA-6F92-3C10-A11C199538D5}"/>
              </a:ext>
            </a:extLst>
          </p:cNvPr>
          <p:cNvSpPr txBox="1"/>
          <p:nvPr/>
        </p:nvSpPr>
        <p:spPr>
          <a:xfrm>
            <a:off x="5983831" y="4278665"/>
            <a:ext cx="961802" cy="129266"/>
          </a:xfrm>
          <a:prstGeom prst="rect">
            <a:avLst/>
          </a:prstGeom>
          <a:noFill/>
        </p:spPr>
        <p:txBody>
          <a:bodyPr wrap="none" lIns="0" tIns="0" rIns="0" bIns="0" rtlCol="0">
            <a:spAutoFit/>
          </a:bodyPr>
          <a:lstStyle/>
          <a:p>
            <a:pPr defTabSz="1097280">
              <a:defRPr/>
            </a:pPr>
            <a:r>
              <a:rPr lang="tr-TR" sz="840" i="1" kern="0" dirty="0">
                <a:ea typeface="Flexo Medium" charset="0"/>
              </a:rPr>
              <a:t>NETFLIX SPEEDTEST</a:t>
            </a:r>
            <a:endParaRPr lang="en-US" sz="840" i="1" kern="0" dirty="0">
              <a:ea typeface="Flexo Medium" charset="0"/>
            </a:endParaRPr>
          </a:p>
        </p:txBody>
      </p:sp>
      <p:cxnSp>
        <p:nvCxnSpPr>
          <p:cNvPr id="193" name="Straight Connector 192">
            <a:extLst>
              <a:ext uri="{FF2B5EF4-FFF2-40B4-BE49-F238E27FC236}">
                <a16:creationId xmlns:a16="http://schemas.microsoft.com/office/drawing/2014/main" id="{4EC82B86-7DE7-7C41-12B1-4018E824E6C2}"/>
              </a:ext>
            </a:extLst>
          </p:cNvPr>
          <p:cNvCxnSpPr/>
          <p:nvPr/>
        </p:nvCxnSpPr>
        <p:spPr>
          <a:xfrm>
            <a:off x="5773815" y="4460135"/>
            <a:ext cx="1533995" cy="0"/>
          </a:xfrm>
          <a:prstGeom prst="line">
            <a:avLst/>
          </a:prstGeom>
          <a:noFill/>
          <a:ln w="6350" cap="flat" cmpd="sng" algn="ctr">
            <a:solidFill>
              <a:srgbClr val="FFFFFF"/>
            </a:solidFill>
            <a:prstDash val="lgDash"/>
            <a:tailEnd type="none"/>
          </a:ln>
          <a:effectLst/>
        </p:spPr>
      </p:cxnSp>
      <p:sp>
        <p:nvSpPr>
          <p:cNvPr id="194" name="Freeform 193">
            <a:extLst>
              <a:ext uri="{FF2B5EF4-FFF2-40B4-BE49-F238E27FC236}">
                <a16:creationId xmlns:a16="http://schemas.microsoft.com/office/drawing/2014/main" id="{7E970879-3BB7-F210-3C64-015BD9D8F0FC}"/>
              </a:ext>
            </a:extLst>
          </p:cNvPr>
          <p:cNvSpPr>
            <a:spLocks noEditPoints="1"/>
          </p:cNvSpPr>
          <p:nvPr/>
        </p:nvSpPr>
        <p:spPr bwMode="auto">
          <a:xfrm>
            <a:off x="5917222" y="4020341"/>
            <a:ext cx="79127" cy="83972"/>
          </a:xfrm>
          <a:custGeom>
            <a:avLst/>
            <a:gdLst>
              <a:gd name="T0" fmla="*/ 338 w 677"/>
              <a:gd name="T1" fmla="*/ 677 h 677"/>
              <a:gd name="T2" fmla="*/ 0 w 677"/>
              <a:gd name="T3" fmla="*/ 338 h 677"/>
              <a:gd name="T4" fmla="*/ 338 w 677"/>
              <a:gd name="T5" fmla="*/ 0 h 677"/>
              <a:gd name="T6" fmla="*/ 677 w 677"/>
              <a:gd name="T7" fmla="*/ 338 h 677"/>
              <a:gd name="T8" fmla="*/ 338 w 677"/>
              <a:gd name="T9" fmla="*/ 677 h 677"/>
              <a:gd name="T10" fmla="*/ 535 w 677"/>
              <a:gd name="T11" fmla="*/ 310 h 677"/>
              <a:gd name="T12" fmla="*/ 507 w 677"/>
              <a:gd name="T13" fmla="*/ 282 h 677"/>
              <a:gd name="T14" fmla="*/ 169 w 677"/>
              <a:gd name="T15" fmla="*/ 282 h 677"/>
              <a:gd name="T16" fmla="*/ 141 w 677"/>
              <a:gd name="T17" fmla="*/ 310 h 677"/>
              <a:gd name="T18" fmla="*/ 141 w 677"/>
              <a:gd name="T19" fmla="*/ 366 h 677"/>
              <a:gd name="T20" fmla="*/ 169 w 677"/>
              <a:gd name="T21" fmla="*/ 394 h 677"/>
              <a:gd name="T22" fmla="*/ 507 w 677"/>
              <a:gd name="T23" fmla="*/ 394 h 677"/>
              <a:gd name="T24" fmla="*/ 535 w 677"/>
              <a:gd name="T25" fmla="*/ 366 h 677"/>
              <a:gd name="T26" fmla="*/ 535 w 677"/>
              <a:gd name="T27" fmla="*/ 310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7" h="677">
                <a:moveTo>
                  <a:pt x="338" y="677"/>
                </a:moveTo>
                <a:cubicBezTo>
                  <a:pt x="151" y="677"/>
                  <a:pt x="0" y="525"/>
                  <a:pt x="0" y="338"/>
                </a:cubicBezTo>
                <a:cubicBezTo>
                  <a:pt x="0" y="151"/>
                  <a:pt x="151" y="0"/>
                  <a:pt x="338" y="0"/>
                </a:cubicBezTo>
                <a:cubicBezTo>
                  <a:pt x="525" y="0"/>
                  <a:pt x="677" y="151"/>
                  <a:pt x="677" y="338"/>
                </a:cubicBezTo>
                <a:cubicBezTo>
                  <a:pt x="677" y="525"/>
                  <a:pt x="525" y="677"/>
                  <a:pt x="338" y="677"/>
                </a:cubicBezTo>
                <a:close/>
                <a:moveTo>
                  <a:pt x="535" y="310"/>
                </a:moveTo>
                <a:cubicBezTo>
                  <a:pt x="535" y="294"/>
                  <a:pt x="523" y="282"/>
                  <a:pt x="507" y="282"/>
                </a:cubicBezTo>
                <a:cubicBezTo>
                  <a:pt x="169" y="282"/>
                  <a:pt x="169" y="282"/>
                  <a:pt x="169" y="282"/>
                </a:cubicBezTo>
                <a:cubicBezTo>
                  <a:pt x="153" y="282"/>
                  <a:pt x="141" y="294"/>
                  <a:pt x="141" y="310"/>
                </a:cubicBezTo>
                <a:cubicBezTo>
                  <a:pt x="141" y="366"/>
                  <a:pt x="141" y="366"/>
                  <a:pt x="141" y="366"/>
                </a:cubicBezTo>
                <a:cubicBezTo>
                  <a:pt x="141" y="382"/>
                  <a:pt x="153" y="394"/>
                  <a:pt x="169" y="394"/>
                </a:cubicBezTo>
                <a:cubicBezTo>
                  <a:pt x="507" y="394"/>
                  <a:pt x="507" y="394"/>
                  <a:pt x="507" y="394"/>
                </a:cubicBezTo>
                <a:cubicBezTo>
                  <a:pt x="523" y="394"/>
                  <a:pt x="535" y="382"/>
                  <a:pt x="535" y="366"/>
                </a:cubicBezTo>
                <a:lnTo>
                  <a:pt x="535" y="310"/>
                </a:lnTo>
                <a:close/>
              </a:path>
            </a:pathLst>
          </a:custGeom>
          <a:solidFill>
            <a:srgbClr val="FFFFFF"/>
          </a:solidFill>
          <a:ln>
            <a:noFill/>
          </a:ln>
        </p:spPr>
        <p:txBody>
          <a:bodyPr vert="horz" wrap="square" lIns="109728" tIns="54864" rIns="109728" bIns="54864" numCol="1" anchor="t" anchorCtr="0" compatLnSpc="1">
            <a:prstTxWarp prst="textNoShape">
              <a:avLst/>
            </a:prstTxWarp>
          </a:bodyPr>
          <a:lstStyle/>
          <a:p>
            <a:pPr defTabSz="1097280">
              <a:defRPr/>
            </a:pPr>
            <a:endParaRPr lang="en-US" sz="2160" kern="0"/>
          </a:p>
        </p:txBody>
      </p:sp>
      <p:sp>
        <p:nvSpPr>
          <p:cNvPr id="206" name="TextBox 205">
            <a:extLst>
              <a:ext uri="{FF2B5EF4-FFF2-40B4-BE49-F238E27FC236}">
                <a16:creationId xmlns:a16="http://schemas.microsoft.com/office/drawing/2014/main" id="{67387EC6-E272-D4F9-91C1-CB5FC3DC3F48}"/>
              </a:ext>
            </a:extLst>
          </p:cNvPr>
          <p:cNvSpPr txBox="1"/>
          <p:nvPr/>
        </p:nvSpPr>
        <p:spPr>
          <a:xfrm>
            <a:off x="5983831" y="4512340"/>
            <a:ext cx="1102866" cy="129266"/>
          </a:xfrm>
          <a:prstGeom prst="rect">
            <a:avLst/>
          </a:prstGeom>
          <a:noFill/>
        </p:spPr>
        <p:txBody>
          <a:bodyPr wrap="none" lIns="0" tIns="0" rIns="0" bIns="0" rtlCol="0">
            <a:spAutoFit/>
          </a:bodyPr>
          <a:lstStyle/>
          <a:p>
            <a:pPr defTabSz="1097280">
              <a:defRPr/>
            </a:pPr>
            <a:r>
              <a:rPr lang="tr-TR" sz="840" i="1" kern="0" dirty="0">
                <a:ea typeface="Flexo Medium" charset="0"/>
              </a:rPr>
              <a:t>DOWN-/UPLOAD RATE</a:t>
            </a:r>
            <a:endParaRPr lang="en-US" sz="840" i="1" kern="0" dirty="0">
              <a:ea typeface="Flexo Medium" charset="0"/>
            </a:endParaRPr>
          </a:p>
        </p:txBody>
      </p:sp>
    </p:spTree>
    <p:extLst>
      <p:ext uri="{BB962C8B-B14F-4D97-AF65-F5344CB8AC3E}">
        <p14:creationId xmlns:p14="http://schemas.microsoft.com/office/powerpoint/2010/main" val="426267075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Rectangle 130">
            <a:extLst>
              <a:ext uri="{FF2B5EF4-FFF2-40B4-BE49-F238E27FC236}">
                <a16:creationId xmlns:a16="http://schemas.microsoft.com/office/drawing/2014/main" id="{683AEA1C-489C-4514-A313-0A659A5A375F}"/>
              </a:ext>
            </a:extLst>
          </p:cNvPr>
          <p:cNvSpPr/>
          <p:nvPr/>
        </p:nvSpPr>
        <p:spPr>
          <a:xfrm>
            <a:off x="10101072" y="4471416"/>
            <a:ext cx="1645920" cy="749808"/>
          </a:xfrm>
          <a:prstGeom prst="rect">
            <a:avLst/>
          </a:prstGeom>
          <a:solidFill>
            <a:schemeClr val="tx1">
              <a:lumMod val="20000"/>
              <a:lumOff val="80000"/>
            </a:schemeClr>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160"/>
          </a:p>
        </p:txBody>
      </p:sp>
      <p:sp>
        <p:nvSpPr>
          <p:cNvPr id="132" name="Rectangle 131">
            <a:extLst>
              <a:ext uri="{FF2B5EF4-FFF2-40B4-BE49-F238E27FC236}">
                <a16:creationId xmlns:a16="http://schemas.microsoft.com/office/drawing/2014/main" id="{A459CF06-56C4-4E00-8A54-5B1637A4F9E5}"/>
              </a:ext>
            </a:extLst>
          </p:cNvPr>
          <p:cNvSpPr/>
          <p:nvPr/>
        </p:nvSpPr>
        <p:spPr>
          <a:xfrm>
            <a:off x="10101072" y="4251960"/>
            <a:ext cx="1645920" cy="219456"/>
          </a:xfrm>
          <a:prstGeom prst="rect">
            <a:avLst/>
          </a:prstGeom>
          <a:solidFill>
            <a:schemeClr val="accent2"/>
          </a:solidFill>
          <a:ln>
            <a:solidFill>
              <a:schemeClr val="accent2"/>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r>
              <a:rPr lang="en-US" sz="1200"/>
              <a:t>Analytics</a:t>
            </a:r>
          </a:p>
        </p:txBody>
      </p:sp>
      <p:sp>
        <p:nvSpPr>
          <p:cNvPr id="2" name="Title 1">
            <a:extLst>
              <a:ext uri="{FF2B5EF4-FFF2-40B4-BE49-F238E27FC236}">
                <a16:creationId xmlns:a16="http://schemas.microsoft.com/office/drawing/2014/main" id="{E8844997-E933-E64C-B662-605F81F75E20}"/>
              </a:ext>
            </a:extLst>
          </p:cNvPr>
          <p:cNvSpPr>
            <a:spLocks noGrp="1"/>
          </p:cNvSpPr>
          <p:nvPr>
            <p:ph type="title"/>
          </p:nvPr>
        </p:nvSpPr>
        <p:spPr/>
        <p:txBody>
          <a:bodyPr/>
          <a:lstStyle/>
          <a:p>
            <a:r>
              <a:rPr lang="en-US"/>
              <a:t>Proven Across All Operational Environments</a:t>
            </a:r>
          </a:p>
        </p:txBody>
      </p:sp>
      <p:sp>
        <p:nvSpPr>
          <p:cNvPr id="67" name="Freeform 13">
            <a:extLst>
              <a:ext uri="{FF2B5EF4-FFF2-40B4-BE49-F238E27FC236}">
                <a16:creationId xmlns:a16="http://schemas.microsoft.com/office/drawing/2014/main" id="{F529D9F8-79DE-438C-9FED-4653F3E4BFD4}"/>
              </a:ext>
            </a:extLst>
          </p:cNvPr>
          <p:cNvSpPr>
            <a:spLocks noChangeAspect="1" noEditPoints="1"/>
          </p:cNvSpPr>
          <p:nvPr/>
        </p:nvSpPr>
        <p:spPr bwMode="auto">
          <a:xfrm>
            <a:off x="2293008" y="3236678"/>
            <a:ext cx="786632" cy="747538"/>
          </a:xfrm>
          <a:custGeom>
            <a:avLst/>
            <a:gdLst>
              <a:gd name="T0" fmla="*/ 420 w 443"/>
              <a:gd name="T1" fmla="*/ 252 h 421"/>
              <a:gd name="T2" fmla="*/ 435 w 443"/>
              <a:gd name="T3" fmla="*/ 186 h 421"/>
              <a:gd name="T4" fmla="*/ 395 w 443"/>
              <a:gd name="T5" fmla="*/ 238 h 421"/>
              <a:gd name="T6" fmla="*/ 338 w 443"/>
              <a:gd name="T7" fmla="*/ 149 h 421"/>
              <a:gd name="T8" fmla="*/ 435 w 443"/>
              <a:gd name="T9" fmla="*/ 130 h 421"/>
              <a:gd name="T10" fmla="*/ 249 w 443"/>
              <a:gd name="T11" fmla="*/ 130 h 421"/>
              <a:gd name="T12" fmla="*/ 342 w 443"/>
              <a:gd name="T13" fmla="*/ 130 h 421"/>
              <a:gd name="T14" fmla="*/ 342 w 443"/>
              <a:gd name="T15" fmla="*/ 93 h 421"/>
              <a:gd name="T16" fmla="*/ 342 w 443"/>
              <a:gd name="T17" fmla="*/ 130 h 421"/>
              <a:gd name="T18" fmla="*/ 435 w 443"/>
              <a:gd name="T19" fmla="*/ 18 h 421"/>
              <a:gd name="T20" fmla="*/ 249 w 443"/>
              <a:gd name="T21" fmla="*/ 56 h 421"/>
              <a:gd name="T22" fmla="*/ 51 w 443"/>
              <a:gd name="T23" fmla="*/ 223 h 421"/>
              <a:gd name="T24" fmla="*/ 76 w 443"/>
              <a:gd name="T25" fmla="*/ 215 h 421"/>
              <a:gd name="T26" fmla="*/ 51 w 443"/>
              <a:gd name="T27" fmla="*/ 195 h 421"/>
              <a:gd name="T28" fmla="*/ 117 w 443"/>
              <a:gd name="T29" fmla="*/ 186 h 421"/>
              <a:gd name="T30" fmla="*/ 146 w 443"/>
              <a:gd name="T31" fmla="*/ 149 h 421"/>
              <a:gd name="T32" fmla="*/ 126 w 443"/>
              <a:gd name="T33" fmla="*/ 129 h 421"/>
              <a:gd name="T34" fmla="*/ 108 w 443"/>
              <a:gd name="T35" fmla="*/ 120 h 421"/>
              <a:gd name="T36" fmla="*/ 87 w 443"/>
              <a:gd name="T37" fmla="*/ 131 h 421"/>
              <a:gd name="T38" fmla="*/ 64 w 443"/>
              <a:gd name="T39" fmla="*/ 144 h 421"/>
              <a:gd name="T40" fmla="*/ 58 w 443"/>
              <a:gd name="T41" fmla="*/ 160 h 421"/>
              <a:gd name="T42" fmla="*/ 78 w 443"/>
              <a:gd name="T43" fmla="*/ 152 h 421"/>
              <a:gd name="T44" fmla="*/ 96 w 443"/>
              <a:gd name="T45" fmla="*/ 163 h 421"/>
              <a:gd name="T46" fmla="*/ 121 w 443"/>
              <a:gd name="T47" fmla="*/ 168 h 421"/>
              <a:gd name="T48" fmla="*/ 132 w 443"/>
              <a:gd name="T49" fmla="*/ 156 h 421"/>
              <a:gd name="T50" fmla="*/ 158 w 443"/>
              <a:gd name="T51" fmla="*/ 165 h 421"/>
              <a:gd name="T52" fmla="*/ 7 w 443"/>
              <a:gd name="T53" fmla="*/ 290 h 421"/>
              <a:gd name="T54" fmla="*/ 60 w 443"/>
              <a:gd name="T55" fmla="*/ 59 h 421"/>
              <a:gd name="T56" fmla="*/ 79 w 443"/>
              <a:gd name="T57" fmla="*/ 41 h 421"/>
              <a:gd name="T58" fmla="*/ 143 w 443"/>
              <a:gd name="T59" fmla="*/ 41 h 421"/>
              <a:gd name="T60" fmla="*/ 175 w 443"/>
              <a:gd name="T61" fmla="*/ 59 h 421"/>
              <a:gd name="T62" fmla="*/ 182 w 443"/>
              <a:gd name="T63" fmla="*/ 170 h 421"/>
              <a:gd name="T64" fmla="*/ 153 w 443"/>
              <a:gd name="T65" fmla="*/ 83 h 421"/>
              <a:gd name="T66" fmla="*/ 71 w 443"/>
              <a:gd name="T67" fmla="*/ 102 h 421"/>
              <a:gd name="T68" fmla="*/ 38 w 443"/>
              <a:gd name="T69" fmla="*/ 83 h 421"/>
              <a:gd name="T70" fmla="*/ 7 w 443"/>
              <a:gd name="T71" fmla="*/ 290 h 421"/>
              <a:gd name="T72" fmla="*/ 116 w 443"/>
              <a:gd name="T73" fmla="*/ 41 h 421"/>
              <a:gd name="T74" fmla="*/ 98 w 443"/>
              <a:gd name="T75" fmla="*/ 41 h 421"/>
              <a:gd name="T76" fmla="*/ 224 w 443"/>
              <a:gd name="T77" fmla="*/ 377 h 421"/>
              <a:gd name="T78" fmla="*/ 188 w 443"/>
              <a:gd name="T79" fmla="*/ 318 h 421"/>
              <a:gd name="T80" fmla="*/ 223 w 443"/>
              <a:gd name="T81" fmla="*/ 245 h 421"/>
              <a:gd name="T82" fmla="*/ 443 w 443"/>
              <a:gd name="T83" fmla="*/ 335 h 421"/>
              <a:gd name="T84" fmla="*/ 68 w 443"/>
              <a:gd name="T85" fmla="*/ 420 h 421"/>
              <a:gd name="T86" fmla="*/ 68 w 443"/>
              <a:gd name="T87" fmla="*/ 283 h 421"/>
              <a:gd name="T88" fmla="*/ 181 w 443"/>
              <a:gd name="T89" fmla="*/ 204 h 421"/>
              <a:gd name="T90" fmla="*/ 374 w 443"/>
              <a:gd name="T91" fmla="*/ 252 h 421"/>
              <a:gd name="T92" fmla="*/ 271 w 443"/>
              <a:gd name="T93" fmla="*/ 247 h 421"/>
              <a:gd name="T94" fmla="*/ 194 w 443"/>
              <a:gd name="T95" fmla="*/ 314 h 421"/>
              <a:gd name="T96" fmla="*/ 222 w 443"/>
              <a:gd name="T97" fmla="*/ 241 h 421"/>
              <a:gd name="T98" fmla="*/ 308 w 443"/>
              <a:gd name="T99" fmla="*/ 31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3" h="421">
                <a:moveTo>
                  <a:pt x="435" y="242"/>
                </a:moveTo>
                <a:cubicBezTo>
                  <a:pt x="435" y="266"/>
                  <a:pt x="435" y="266"/>
                  <a:pt x="435" y="266"/>
                </a:cubicBezTo>
                <a:cubicBezTo>
                  <a:pt x="431" y="261"/>
                  <a:pt x="425" y="256"/>
                  <a:pt x="420" y="252"/>
                </a:cubicBezTo>
                <a:cubicBezTo>
                  <a:pt x="429" y="249"/>
                  <a:pt x="435" y="245"/>
                  <a:pt x="435" y="242"/>
                </a:cubicBezTo>
                <a:close/>
                <a:moveTo>
                  <a:pt x="435" y="223"/>
                </a:moveTo>
                <a:cubicBezTo>
                  <a:pt x="435" y="186"/>
                  <a:pt x="435" y="186"/>
                  <a:pt x="435" y="186"/>
                </a:cubicBezTo>
                <a:cubicBezTo>
                  <a:pt x="435" y="193"/>
                  <a:pt x="414" y="199"/>
                  <a:pt x="384" y="202"/>
                </a:cubicBezTo>
                <a:cubicBezTo>
                  <a:pt x="388" y="213"/>
                  <a:pt x="392" y="225"/>
                  <a:pt x="393" y="237"/>
                </a:cubicBezTo>
                <a:cubicBezTo>
                  <a:pt x="394" y="238"/>
                  <a:pt x="394" y="238"/>
                  <a:pt x="395" y="238"/>
                </a:cubicBezTo>
                <a:cubicBezTo>
                  <a:pt x="419" y="235"/>
                  <a:pt x="435" y="229"/>
                  <a:pt x="435" y="223"/>
                </a:cubicBezTo>
                <a:close/>
                <a:moveTo>
                  <a:pt x="342" y="149"/>
                </a:moveTo>
                <a:cubicBezTo>
                  <a:pt x="341" y="149"/>
                  <a:pt x="340" y="149"/>
                  <a:pt x="338" y="149"/>
                </a:cubicBezTo>
                <a:cubicBezTo>
                  <a:pt x="353" y="158"/>
                  <a:pt x="365" y="170"/>
                  <a:pt x="374" y="185"/>
                </a:cubicBezTo>
                <a:cubicBezTo>
                  <a:pt x="410" y="182"/>
                  <a:pt x="435" y="175"/>
                  <a:pt x="435" y="167"/>
                </a:cubicBezTo>
                <a:cubicBezTo>
                  <a:pt x="435" y="130"/>
                  <a:pt x="435" y="130"/>
                  <a:pt x="435" y="130"/>
                </a:cubicBezTo>
                <a:cubicBezTo>
                  <a:pt x="435" y="140"/>
                  <a:pt x="394" y="149"/>
                  <a:pt x="342" y="149"/>
                </a:cubicBezTo>
                <a:close/>
                <a:moveTo>
                  <a:pt x="249" y="131"/>
                </a:moveTo>
                <a:cubicBezTo>
                  <a:pt x="249" y="131"/>
                  <a:pt x="249" y="130"/>
                  <a:pt x="249" y="130"/>
                </a:cubicBezTo>
                <a:cubicBezTo>
                  <a:pt x="249" y="131"/>
                  <a:pt x="249" y="131"/>
                  <a:pt x="249" y="131"/>
                </a:cubicBezTo>
                <a:cubicBezTo>
                  <a:pt x="249" y="131"/>
                  <a:pt x="249" y="131"/>
                  <a:pt x="249" y="131"/>
                </a:cubicBezTo>
                <a:close/>
                <a:moveTo>
                  <a:pt x="342" y="130"/>
                </a:moveTo>
                <a:cubicBezTo>
                  <a:pt x="394" y="130"/>
                  <a:pt x="435" y="122"/>
                  <a:pt x="435" y="111"/>
                </a:cubicBezTo>
                <a:cubicBezTo>
                  <a:pt x="435" y="74"/>
                  <a:pt x="435" y="74"/>
                  <a:pt x="435" y="74"/>
                </a:cubicBezTo>
                <a:cubicBezTo>
                  <a:pt x="435" y="84"/>
                  <a:pt x="394" y="93"/>
                  <a:pt x="342" y="93"/>
                </a:cubicBezTo>
                <a:cubicBezTo>
                  <a:pt x="291" y="93"/>
                  <a:pt x="249" y="84"/>
                  <a:pt x="249" y="74"/>
                </a:cubicBezTo>
                <a:cubicBezTo>
                  <a:pt x="249" y="111"/>
                  <a:pt x="249" y="111"/>
                  <a:pt x="249" y="111"/>
                </a:cubicBezTo>
                <a:cubicBezTo>
                  <a:pt x="249" y="122"/>
                  <a:pt x="291" y="130"/>
                  <a:pt x="342" y="130"/>
                </a:cubicBezTo>
                <a:close/>
                <a:moveTo>
                  <a:pt x="342" y="74"/>
                </a:moveTo>
                <a:cubicBezTo>
                  <a:pt x="394" y="74"/>
                  <a:pt x="435" y="66"/>
                  <a:pt x="435" y="56"/>
                </a:cubicBezTo>
                <a:cubicBezTo>
                  <a:pt x="435" y="18"/>
                  <a:pt x="435" y="18"/>
                  <a:pt x="435" y="18"/>
                </a:cubicBezTo>
                <a:cubicBezTo>
                  <a:pt x="435" y="8"/>
                  <a:pt x="394" y="0"/>
                  <a:pt x="342" y="0"/>
                </a:cubicBezTo>
                <a:cubicBezTo>
                  <a:pt x="291" y="0"/>
                  <a:pt x="249" y="8"/>
                  <a:pt x="249" y="18"/>
                </a:cubicBezTo>
                <a:cubicBezTo>
                  <a:pt x="249" y="56"/>
                  <a:pt x="249" y="56"/>
                  <a:pt x="249" y="56"/>
                </a:cubicBezTo>
                <a:cubicBezTo>
                  <a:pt x="249" y="66"/>
                  <a:pt x="291" y="74"/>
                  <a:pt x="342" y="74"/>
                </a:cubicBezTo>
                <a:close/>
                <a:moveTo>
                  <a:pt x="59" y="215"/>
                </a:moveTo>
                <a:cubicBezTo>
                  <a:pt x="54" y="215"/>
                  <a:pt x="51" y="218"/>
                  <a:pt x="51" y="223"/>
                </a:cubicBezTo>
                <a:cubicBezTo>
                  <a:pt x="51" y="227"/>
                  <a:pt x="54" y="231"/>
                  <a:pt x="59" y="231"/>
                </a:cubicBezTo>
                <a:cubicBezTo>
                  <a:pt x="64" y="231"/>
                  <a:pt x="64" y="231"/>
                  <a:pt x="64" y="231"/>
                </a:cubicBezTo>
                <a:cubicBezTo>
                  <a:pt x="67" y="225"/>
                  <a:pt x="71" y="220"/>
                  <a:pt x="76" y="215"/>
                </a:cubicBezTo>
                <a:lnTo>
                  <a:pt x="59" y="215"/>
                </a:lnTo>
                <a:close/>
                <a:moveTo>
                  <a:pt x="59" y="186"/>
                </a:moveTo>
                <a:cubicBezTo>
                  <a:pt x="54" y="186"/>
                  <a:pt x="51" y="190"/>
                  <a:pt x="51" y="195"/>
                </a:cubicBezTo>
                <a:cubicBezTo>
                  <a:pt x="51" y="199"/>
                  <a:pt x="54" y="203"/>
                  <a:pt x="59" y="203"/>
                </a:cubicBezTo>
                <a:cubicBezTo>
                  <a:pt x="88" y="203"/>
                  <a:pt x="88" y="203"/>
                  <a:pt x="88" y="203"/>
                </a:cubicBezTo>
                <a:cubicBezTo>
                  <a:pt x="97" y="196"/>
                  <a:pt x="107" y="190"/>
                  <a:pt x="117" y="186"/>
                </a:cubicBezTo>
                <a:lnTo>
                  <a:pt x="59" y="186"/>
                </a:lnTo>
                <a:close/>
                <a:moveTo>
                  <a:pt x="158" y="149"/>
                </a:moveTo>
                <a:cubicBezTo>
                  <a:pt x="146" y="149"/>
                  <a:pt x="146" y="149"/>
                  <a:pt x="146" y="149"/>
                </a:cubicBezTo>
                <a:cubicBezTo>
                  <a:pt x="141" y="130"/>
                  <a:pt x="141" y="130"/>
                  <a:pt x="141" y="130"/>
                </a:cubicBezTo>
                <a:cubicBezTo>
                  <a:pt x="140" y="127"/>
                  <a:pt x="137" y="125"/>
                  <a:pt x="133" y="125"/>
                </a:cubicBezTo>
                <a:cubicBezTo>
                  <a:pt x="130" y="124"/>
                  <a:pt x="127" y="126"/>
                  <a:pt x="126" y="129"/>
                </a:cubicBezTo>
                <a:cubicBezTo>
                  <a:pt x="121" y="140"/>
                  <a:pt x="121" y="140"/>
                  <a:pt x="121" y="140"/>
                </a:cubicBezTo>
                <a:cubicBezTo>
                  <a:pt x="115" y="125"/>
                  <a:pt x="115" y="125"/>
                  <a:pt x="115" y="125"/>
                </a:cubicBezTo>
                <a:cubicBezTo>
                  <a:pt x="114" y="122"/>
                  <a:pt x="111" y="120"/>
                  <a:pt x="108" y="120"/>
                </a:cubicBezTo>
                <a:cubicBezTo>
                  <a:pt x="105" y="120"/>
                  <a:pt x="102" y="121"/>
                  <a:pt x="101" y="124"/>
                </a:cubicBezTo>
                <a:cubicBezTo>
                  <a:pt x="91" y="140"/>
                  <a:pt x="91" y="140"/>
                  <a:pt x="91" y="140"/>
                </a:cubicBezTo>
                <a:cubicBezTo>
                  <a:pt x="87" y="131"/>
                  <a:pt x="87" y="131"/>
                  <a:pt x="87" y="131"/>
                </a:cubicBezTo>
                <a:cubicBezTo>
                  <a:pt x="86" y="129"/>
                  <a:pt x="83" y="127"/>
                  <a:pt x="80" y="126"/>
                </a:cubicBezTo>
                <a:cubicBezTo>
                  <a:pt x="77" y="126"/>
                  <a:pt x="74" y="127"/>
                  <a:pt x="73" y="130"/>
                </a:cubicBezTo>
                <a:cubicBezTo>
                  <a:pt x="64" y="144"/>
                  <a:pt x="64" y="144"/>
                  <a:pt x="64" y="144"/>
                </a:cubicBezTo>
                <a:cubicBezTo>
                  <a:pt x="58" y="144"/>
                  <a:pt x="58" y="144"/>
                  <a:pt x="58" y="144"/>
                </a:cubicBezTo>
                <a:cubicBezTo>
                  <a:pt x="54" y="144"/>
                  <a:pt x="50" y="147"/>
                  <a:pt x="50" y="152"/>
                </a:cubicBezTo>
                <a:cubicBezTo>
                  <a:pt x="50" y="156"/>
                  <a:pt x="54" y="160"/>
                  <a:pt x="58" y="160"/>
                </a:cubicBezTo>
                <a:cubicBezTo>
                  <a:pt x="68" y="160"/>
                  <a:pt x="68" y="160"/>
                  <a:pt x="68" y="160"/>
                </a:cubicBezTo>
                <a:cubicBezTo>
                  <a:pt x="71" y="160"/>
                  <a:pt x="73" y="159"/>
                  <a:pt x="75" y="156"/>
                </a:cubicBezTo>
                <a:cubicBezTo>
                  <a:pt x="78" y="152"/>
                  <a:pt x="78" y="152"/>
                  <a:pt x="78" y="152"/>
                </a:cubicBezTo>
                <a:cubicBezTo>
                  <a:pt x="82" y="161"/>
                  <a:pt x="82" y="161"/>
                  <a:pt x="82" y="161"/>
                </a:cubicBezTo>
                <a:cubicBezTo>
                  <a:pt x="83" y="164"/>
                  <a:pt x="85" y="166"/>
                  <a:pt x="88" y="166"/>
                </a:cubicBezTo>
                <a:cubicBezTo>
                  <a:pt x="91" y="167"/>
                  <a:pt x="94" y="165"/>
                  <a:pt x="96" y="163"/>
                </a:cubicBezTo>
                <a:cubicBezTo>
                  <a:pt x="106" y="145"/>
                  <a:pt x="106" y="145"/>
                  <a:pt x="106" y="145"/>
                </a:cubicBezTo>
                <a:cubicBezTo>
                  <a:pt x="114" y="163"/>
                  <a:pt x="114" y="163"/>
                  <a:pt x="114" y="163"/>
                </a:cubicBezTo>
                <a:cubicBezTo>
                  <a:pt x="115" y="166"/>
                  <a:pt x="118" y="168"/>
                  <a:pt x="121" y="168"/>
                </a:cubicBezTo>
                <a:cubicBezTo>
                  <a:pt x="121" y="168"/>
                  <a:pt x="121" y="168"/>
                  <a:pt x="121" y="168"/>
                </a:cubicBezTo>
                <a:cubicBezTo>
                  <a:pt x="124" y="168"/>
                  <a:pt x="127" y="166"/>
                  <a:pt x="128" y="163"/>
                </a:cubicBezTo>
                <a:cubicBezTo>
                  <a:pt x="132" y="156"/>
                  <a:pt x="132" y="156"/>
                  <a:pt x="132" y="156"/>
                </a:cubicBezTo>
                <a:cubicBezTo>
                  <a:pt x="133" y="159"/>
                  <a:pt x="133" y="159"/>
                  <a:pt x="133" y="159"/>
                </a:cubicBezTo>
                <a:cubicBezTo>
                  <a:pt x="134" y="163"/>
                  <a:pt x="137" y="165"/>
                  <a:pt x="140" y="165"/>
                </a:cubicBezTo>
                <a:cubicBezTo>
                  <a:pt x="158" y="165"/>
                  <a:pt x="158" y="165"/>
                  <a:pt x="158" y="165"/>
                </a:cubicBezTo>
                <a:cubicBezTo>
                  <a:pt x="162" y="165"/>
                  <a:pt x="166" y="161"/>
                  <a:pt x="166" y="157"/>
                </a:cubicBezTo>
                <a:cubicBezTo>
                  <a:pt x="166" y="153"/>
                  <a:pt x="162" y="149"/>
                  <a:pt x="158" y="149"/>
                </a:cubicBezTo>
                <a:close/>
                <a:moveTo>
                  <a:pt x="7" y="290"/>
                </a:moveTo>
                <a:cubicBezTo>
                  <a:pt x="7" y="90"/>
                  <a:pt x="7" y="90"/>
                  <a:pt x="7" y="90"/>
                </a:cubicBezTo>
                <a:cubicBezTo>
                  <a:pt x="7" y="73"/>
                  <a:pt x="21" y="59"/>
                  <a:pt x="38" y="59"/>
                </a:cubicBezTo>
                <a:cubicBezTo>
                  <a:pt x="60" y="59"/>
                  <a:pt x="60" y="59"/>
                  <a:pt x="60" y="59"/>
                </a:cubicBezTo>
                <a:cubicBezTo>
                  <a:pt x="60" y="52"/>
                  <a:pt x="60" y="52"/>
                  <a:pt x="60" y="52"/>
                </a:cubicBezTo>
                <a:cubicBezTo>
                  <a:pt x="60" y="46"/>
                  <a:pt x="65" y="41"/>
                  <a:pt x="71" y="41"/>
                </a:cubicBezTo>
                <a:cubicBezTo>
                  <a:pt x="79" y="41"/>
                  <a:pt x="79" y="41"/>
                  <a:pt x="79" y="41"/>
                </a:cubicBezTo>
                <a:cubicBezTo>
                  <a:pt x="79" y="26"/>
                  <a:pt x="91" y="15"/>
                  <a:pt x="106" y="14"/>
                </a:cubicBezTo>
                <a:cubicBezTo>
                  <a:pt x="121" y="14"/>
                  <a:pt x="134" y="26"/>
                  <a:pt x="135" y="41"/>
                </a:cubicBezTo>
                <a:cubicBezTo>
                  <a:pt x="143" y="41"/>
                  <a:pt x="143" y="41"/>
                  <a:pt x="143" y="41"/>
                </a:cubicBezTo>
                <a:cubicBezTo>
                  <a:pt x="149" y="41"/>
                  <a:pt x="153" y="46"/>
                  <a:pt x="153" y="52"/>
                </a:cubicBezTo>
                <a:cubicBezTo>
                  <a:pt x="153" y="59"/>
                  <a:pt x="153" y="59"/>
                  <a:pt x="153" y="59"/>
                </a:cubicBezTo>
                <a:cubicBezTo>
                  <a:pt x="175" y="59"/>
                  <a:pt x="175" y="59"/>
                  <a:pt x="175" y="59"/>
                </a:cubicBezTo>
                <a:cubicBezTo>
                  <a:pt x="192" y="59"/>
                  <a:pt x="206" y="73"/>
                  <a:pt x="206" y="90"/>
                </a:cubicBezTo>
                <a:cubicBezTo>
                  <a:pt x="206" y="149"/>
                  <a:pt x="206" y="149"/>
                  <a:pt x="206" y="149"/>
                </a:cubicBezTo>
                <a:cubicBezTo>
                  <a:pt x="197" y="155"/>
                  <a:pt x="189" y="162"/>
                  <a:pt x="182" y="170"/>
                </a:cubicBezTo>
                <a:cubicBezTo>
                  <a:pt x="182" y="90"/>
                  <a:pt x="182" y="90"/>
                  <a:pt x="182" y="90"/>
                </a:cubicBezTo>
                <a:cubicBezTo>
                  <a:pt x="182" y="86"/>
                  <a:pt x="179" y="83"/>
                  <a:pt x="175" y="83"/>
                </a:cubicBezTo>
                <a:cubicBezTo>
                  <a:pt x="153" y="83"/>
                  <a:pt x="153" y="83"/>
                  <a:pt x="153" y="83"/>
                </a:cubicBezTo>
                <a:cubicBezTo>
                  <a:pt x="153" y="92"/>
                  <a:pt x="153" y="92"/>
                  <a:pt x="153" y="92"/>
                </a:cubicBezTo>
                <a:cubicBezTo>
                  <a:pt x="153" y="97"/>
                  <a:pt x="149" y="102"/>
                  <a:pt x="143" y="102"/>
                </a:cubicBezTo>
                <a:cubicBezTo>
                  <a:pt x="71" y="102"/>
                  <a:pt x="71" y="102"/>
                  <a:pt x="71" y="102"/>
                </a:cubicBezTo>
                <a:cubicBezTo>
                  <a:pt x="65" y="102"/>
                  <a:pt x="60" y="97"/>
                  <a:pt x="60" y="92"/>
                </a:cubicBezTo>
                <a:cubicBezTo>
                  <a:pt x="60" y="83"/>
                  <a:pt x="60" y="83"/>
                  <a:pt x="60" y="83"/>
                </a:cubicBezTo>
                <a:cubicBezTo>
                  <a:pt x="38" y="83"/>
                  <a:pt x="38" y="83"/>
                  <a:pt x="38" y="83"/>
                </a:cubicBezTo>
                <a:cubicBezTo>
                  <a:pt x="35" y="83"/>
                  <a:pt x="32" y="86"/>
                  <a:pt x="32" y="90"/>
                </a:cubicBezTo>
                <a:cubicBezTo>
                  <a:pt x="32" y="273"/>
                  <a:pt x="32" y="273"/>
                  <a:pt x="32" y="273"/>
                </a:cubicBezTo>
                <a:cubicBezTo>
                  <a:pt x="23" y="277"/>
                  <a:pt x="14" y="283"/>
                  <a:pt x="7" y="290"/>
                </a:cubicBezTo>
                <a:close/>
                <a:moveTo>
                  <a:pt x="98" y="41"/>
                </a:moveTo>
                <a:cubicBezTo>
                  <a:pt x="98" y="46"/>
                  <a:pt x="102" y="50"/>
                  <a:pt x="107" y="50"/>
                </a:cubicBezTo>
                <a:cubicBezTo>
                  <a:pt x="112" y="50"/>
                  <a:pt x="116" y="46"/>
                  <a:pt x="116" y="41"/>
                </a:cubicBezTo>
                <a:cubicBezTo>
                  <a:pt x="116" y="36"/>
                  <a:pt x="112" y="32"/>
                  <a:pt x="107" y="32"/>
                </a:cubicBezTo>
                <a:cubicBezTo>
                  <a:pt x="102" y="32"/>
                  <a:pt x="98" y="36"/>
                  <a:pt x="98" y="41"/>
                </a:cubicBezTo>
                <a:cubicBezTo>
                  <a:pt x="98" y="41"/>
                  <a:pt x="98" y="41"/>
                  <a:pt x="98" y="41"/>
                </a:cubicBezTo>
                <a:close/>
                <a:moveTo>
                  <a:pt x="218" y="366"/>
                </a:moveTo>
                <a:cubicBezTo>
                  <a:pt x="164" y="355"/>
                  <a:pt x="165" y="304"/>
                  <a:pt x="169" y="282"/>
                </a:cubicBezTo>
                <a:cubicBezTo>
                  <a:pt x="157" y="299"/>
                  <a:pt x="151" y="370"/>
                  <a:pt x="224" y="377"/>
                </a:cubicBezTo>
                <a:cubicBezTo>
                  <a:pt x="259" y="380"/>
                  <a:pt x="298" y="347"/>
                  <a:pt x="302" y="312"/>
                </a:cubicBezTo>
                <a:cubicBezTo>
                  <a:pt x="293" y="351"/>
                  <a:pt x="254" y="374"/>
                  <a:pt x="218" y="366"/>
                </a:cubicBezTo>
                <a:close/>
                <a:moveTo>
                  <a:pt x="188" y="318"/>
                </a:moveTo>
                <a:cubicBezTo>
                  <a:pt x="176" y="289"/>
                  <a:pt x="191" y="262"/>
                  <a:pt x="219" y="257"/>
                </a:cubicBezTo>
                <a:cubicBezTo>
                  <a:pt x="228" y="255"/>
                  <a:pt x="254" y="255"/>
                  <a:pt x="268" y="281"/>
                </a:cubicBezTo>
                <a:cubicBezTo>
                  <a:pt x="263" y="258"/>
                  <a:pt x="248" y="244"/>
                  <a:pt x="223" y="245"/>
                </a:cubicBezTo>
                <a:cubicBezTo>
                  <a:pt x="195" y="245"/>
                  <a:pt x="177" y="266"/>
                  <a:pt x="173" y="276"/>
                </a:cubicBezTo>
                <a:cubicBezTo>
                  <a:pt x="173" y="285"/>
                  <a:pt x="174" y="306"/>
                  <a:pt x="188" y="318"/>
                </a:cubicBezTo>
                <a:close/>
                <a:moveTo>
                  <a:pt x="443" y="335"/>
                </a:moveTo>
                <a:cubicBezTo>
                  <a:pt x="443" y="383"/>
                  <a:pt x="405" y="421"/>
                  <a:pt x="358" y="421"/>
                </a:cubicBezTo>
                <a:cubicBezTo>
                  <a:pt x="68" y="421"/>
                  <a:pt x="68" y="421"/>
                  <a:pt x="68" y="421"/>
                </a:cubicBezTo>
                <a:cubicBezTo>
                  <a:pt x="68" y="420"/>
                  <a:pt x="68" y="420"/>
                  <a:pt x="68" y="420"/>
                </a:cubicBezTo>
                <a:cubicBezTo>
                  <a:pt x="30" y="420"/>
                  <a:pt x="0" y="390"/>
                  <a:pt x="0" y="352"/>
                </a:cubicBezTo>
                <a:cubicBezTo>
                  <a:pt x="0" y="314"/>
                  <a:pt x="30" y="284"/>
                  <a:pt x="68" y="284"/>
                </a:cubicBezTo>
                <a:cubicBezTo>
                  <a:pt x="68" y="283"/>
                  <a:pt x="68" y="283"/>
                  <a:pt x="68" y="283"/>
                </a:cubicBezTo>
                <a:cubicBezTo>
                  <a:pt x="68" y="283"/>
                  <a:pt x="68" y="283"/>
                  <a:pt x="68" y="283"/>
                </a:cubicBezTo>
                <a:cubicBezTo>
                  <a:pt x="68" y="237"/>
                  <a:pt x="106" y="199"/>
                  <a:pt x="153" y="199"/>
                </a:cubicBezTo>
                <a:cubicBezTo>
                  <a:pt x="163" y="199"/>
                  <a:pt x="172" y="201"/>
                  <a:pt x="181" y="204"/>
                </a:cubicBezTo>
                <a:cubicBezTo>
                  <a:pt x="198" y="171"/>
                  <a:pt x="232" y="148"/>
                  <a:pt x="272" y="148"/>
                </a:cubicBezTo>
                <a:cubicBezTo>
                  <a:pt x="329" y="148"/>
                  <a:pt x="375" y="194"/>
                  <a:pt x="375" y="250"/>
                </a:cubicBezTo>
                <a:cubicBezTo>
                  <a:pt x="375" y="251"/>
                  <a:pt x="374" y="251"/>
                  <a:pt x="374" y="252"/>
                </a:cubicBezTo>
                <a:cubicBezTo>
                  <a:pt x="413" y="260"/>
                  <a:pt x="443" y="294"/>
                  <a:pt x="443" y="335"/>
                </a:cubicBezTo>
                <a:close/>
                <a:moveTo>
                  <a:pt x="308" y="316"/>
                </a:moveTo>
                <a:cubicBezTo>
                  <a:pt x="309" y="277"/>
                  <a:pt x="287" y="257"/>
                  <a:pt x="271" y="247"/>
                </a:cubicBezTo>
                <a:cubicBezTo>
                  <a:pt x="281" y="258"/>
                  <a:pt x="295" y="277"/>
                  <a:pt x="296" y="295"/>
                </a:cubicBezTo>
                <a:cubicBezTo>
                  <a:pt x="297" y="321"/>
                  <a:pt x="279" y="350"/>
                  <a:pt x="244" y="352"/>
                </a:cubicBezTo>
                <a:cubicBezTo>
                  <a:pt x="213" y="355"/>
                  <a:pt x="194" y="331"/>
                  <a:pt x="194" y="314"/>
                </a:cubicBezTo>
                <a:cubicBezTo>
                  <a:pt x="191" y="285"/>
                  <a:pt x="213" y="271"/>
                  <a:pt x="232" y="272"/>
                </a:cubicBezTo>
                <a:cubicBezTo>
                  <a:pt x="262" y="272"/>
                  <a:pt x="271" y="304"/>
                  <a:pt x="272" y="315"/>
                </a:cubicBezTo>
                <a:cubicBezTo>
                  <a:pt x="285" y="293"/>
                  <a:pt x="271" y="241"/>
                  <a:pt x="222" y="241"/>
                </a:cubicBezTo>
                <a:cubicBezTo>
                  <a:pt x="196" y="241"/>
                  <a:pt x="157" y="264"/>
                  <a:pt x="158" y="313"/>
                </a:cubicBezTo>
                <a:cubicBezTo>
                  <a:pt x="159" y="364"/>
                  <a:pt x="198" y="388"/>
                  <a:pt x="234" y="388"/>
                </a:cubicBezTo>
                <a:cubicBezTo>
                  <a:pt x="275" y="388"/>
                  <a:pt x="307" y="354"/>
                  <a:pt x="308" y="316"/>
                </a:cubicBezTo>
                <a:close/>
              </a:path>
            </a:pathLst>
          </a:custGeom>
          <a:solidFill>
            <a:srgbClr val="3A9BE0"/>
          </a:solidFill>
          <a:ln w="9525" cap="flat">
            <a:noFill/>
            <a:prstDash val="solid"/>
            <a:miter/>
          </a:ln>
        </p:spPr>
        <p:txBody>
          <a:bodyPr rtlCol="0" anchor="ctr"/>
          <a:lstStyle/>
          <a:p>
            <a:endParaRPr lang="en-US" sz="2160"/>
          </a:p>
        </p:txBody>
      </p:sp>
      <p:sp>
        <p:nvSpPr>
          <p:cNvPr id="68" name="Freeform 13">
            <a:extLst>
              <a:ext uri="{FF2B5EF4-FFF2-40B4-BE49-F238E27FC236}">
                <a16:creationId xmlns:a16="http://schemas.microsoft.com/office/drawing/2014/main" id="{DE2C19F1-CBEE-4B2F-A33A-221B87D73565}"/>
              </a:ext>
            </a:extLst>
          </p:cNvPr>
          <p:cNvSpPr>
            <a:spLocks noChangeAspect="1" noEditPoints="1"/>
          </p:cNvSpPr>
          <p:nvPr/>
        </p:nvSpPr>
        <p:spPr bwMode="auto">
          <a:xfrm>
            <a:off x="7557090" y="4207506"/>
            <a:ext cx="786632" cy="747538"/>
          </a:xfrm>
          <a:custGeom>
            <a:avLst/>
            <a:gdLst>
              <a:gd name="T0" fmla="*/ 420 w 443"/>
              <a:gd name="T1" fmla="*/ 252 h 421"/>
              <a:gd name="T2" fmla="*/ 435 w 443"/>
              <a:gd name="T3" fmla="*/ 186 h 421"/>
              <a:gd name="T4" fmla="*/ 395 w 443"/>
              <a:gd name="T5" fmla="*/ 238 h 421"/>
              <a:gd name="T6" fmla="*/ 338 w 443"/>
              <a:gd name="T7" fmla="*/ 149 h 421"/>
              <a:gd name="T8" fmla="*/ 435 w 443"/>
              <a:gd name="T9" fmla="*/ 130 h 421"/>
              <a:gd name="T10" fmla="*/ 249 w 443"/>
              <a:gd name="T11" fmla="*/ 130 h 421"/>
              <a:gd name="T12" fmla="*/ 342 w 443"/>
              <a:gd name="T13" fmla="*/ 130 h 421"/>
              <a:gd name="T14" fmla="*/ 342 w 443"/>
              <a:gd name="T15" fmla="*/ 93 h 421"/>
              <a:gd name="T16" fmla="*/ 342 w 443"/>
              <a:gd name="T17" fmla="*/ 130 h 421"/>
              <a:gd name="T18" fmla="*/ 435 w 443"/>
              <a:gd name="T19" fmla="*/ 18 h 421"/>
              <a:gd name="T20" fmla="*/ 249 w 443"/>
              <a:gd name="T21" fmla="*/ 56 h 421"/>
              <a:gd name="T22" fmla="*/ 51 w 443"/>
              <a:gd name="T23" fmla="*/ 223 h 421"/>
              <a:gd name="T24" fmla="*/ 76 w 443"/>
              <a:gd name="T25" fmla="*/ 215 h 421"/>
              <a:gd name="T26" fmla="*/ 51 w 443"/>
              <a:gd name="T27" fmla="*/ 195 h 421"/>
              <a:gd name="T28" fmla="*/ 117 w 443"/>
              <a:gd name="T29" fmla="*/ 186 h 421"/>
              <a:gd name="T30" fmla="*/ 146 w 443"/>
              <a:gd name="T31" fmla="*/ 149 h 421"/>
              <a:gd name="T32" fmla="*/ 126 w 443"/>
              <a:gd name="T33" fmla="*/ 129 h 421"/>
              <a:gd name="T34" fmla="*/ 108 w 443"/>
              <a:gd name="T35" fmla="*/ 120 h 421"/>
              <a:gd name="T36" fmla="*/ 87 w 443"/>
              <a:gd name="T37" fmla="*/ 131 h 421"/>
              <a:gd name="T38" fmla="*/ 64 w 443"/>
              <a:gd name="T39" fmla="*/ 144 h 421"/>
              <a:gd name="T40" fmla="*/ 58 w 443"/>
              <a:gd name="T41" fmla="*/ 160 h 421"/>
              <a:gd name="T42" fmla="*/ 78 w 443"/>
              <a:gd name="T43" fmla="*/ 152 h 421"/>
              <a:gd name="T44" fmla="*/ 96 w 443"/>
              <a:gd name="T45" fmla="*/ 163 h 421"/>
              <a:gd name="T46" fmla="*/ 121 w 443"/>
              <a:gd name="T47" fmla="*/ 168 h 421"/>
              <a:gd name="T48" fmla="*/ 132 w 443"/>
              <a:gd name="T49" fmla="*/ 156 h 421"/>
              <a:gd name="T50" fmla="*/ 158 w 443"/>
              <a:gd name="T51" fmla="*/ 165 h 421"/>
              <a:gd name="T52" fmla="*/ 7 w 443"/>
              <a:gd name="T53" fmla="*/ 290 h 421"/>
              <a:gd name="T54" fmla="*/ 60 w 443"/>
              <a:gd name="T55" fmla="*/ 59 h 421"/>
              <a:gd name="T56" fmla="*/ 79 w 443"/>
              <a:gd name="T57" fmla="*/ 41 h 421"/>
              <a:gd name="T58" fmla="*/ 143 w 443"/>
              <a:gd name="T59" fmla="*/ 41 h 421"/>
              <a:gd name="T60" fmla="*/ 175 w 443"/>
              <a:gd name="T61" fmla="*/ 59 h 421"/>
              <a:gd name="T62" fmla="*/ 182 w 443"/>
              <a:gd name="T63" fmla="*/ 170 h 421"/>
              <a:gd name="T64" fmla="*/ 153 w 443"/>
              <a:gd name="T65" fmla="*/ 83 h 421"/>
              <a:gd name="T66" fmla="*/ 71 w 443"/>
              <a:gd name="T67" fmla="*/ 102 h 421"/>
              <a:gd name="T68" fmla="*/ 38 w 443"/>
              <a:gd name="T69" fmla="*/ 83 h 421"/>
              <a:gd name="T70" fmla="*/ 7 w 443"/>
              <a:gd name="T71" fmla="*/ 290 h 421"/>
              <a:gd name="T72" fmla="*/ 116 w 443"/>
              <a:gd name="T73" fmla="*/ 41 h 421"/>
              <a:gd name="T74" fmla="*/ 98 w 443"/>
              <a:gd name="T75" fmla="*/ 41 h 421"/>
              <a:gd name="T76" fmla="*/ 224 w 443"/>
              <a:gd name="T77" fmla="*/ 377 h 421"/>
              <a:gd name="T78" fmla="*/ 188 w 443"/>
              <a:gd name="T79" fmla="*/ 318 h 421"/>
              <a:gd name="T80" fmla="*/ 223 w 443"/>
              <a:gd name="T81" fmla="*/ 245 h 421"/>
              <a:gd name="T82" fmla="*/ 443 w 443"/>
              <a:gd name="T83" fmla="*/ 335 h 421"/>
              <a:gd name="T84" fmla="*/ 68 w 443"/>
              <a:gd name="T85" fmla="*/ 420 h 421"/>
              <a:gd name="T86" fmla="*/ 68 w 443"/>
              <a:gd name="T87" fmla="*/ 283 h 421"/>
              <a:gd name="T88" fmla="*/ 181 w 443"/>
              <a:gd name="T89" fmla="*/ 204 h 421"/>
              <a:gd name="T90" fmla="*/ 374 w 443"/>
              <a:gd name="T91" fmla="*/ 252 h 421"/>
              <a:gd name="T92" fmla="*/ 271 w 443"/>
              <a:gd name="T93" fmla="*/ 247 h 421"/>
              <a:gd name="T94" fmla="*/ 194 w 443"/>
              <a:gd name="T95" fmla="*/ 314 h 421"/>
              <a:gd name="T96" fmla="*/ 222 w 443"/>
              <a:gd name="T97" fmla="*/ 241 h 421"/>
              <a:gd name="T98" fmla="*/ 308 w 443"/>
              <a:gd name="T99" fmla="*/ 31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3" h="421">
                <a:moveTo>
                  <a:pt x="435" y="242"/>
                </a:moveTo>
                <a:cubicBezTo>
                  <a:pt x="435" y="266"/>
                  <a:pt x="435" y="266"/>
                  <a:pt x="435" y="266"/>
                </a:cubicBezTo>
                <a:cubicBezTo>
                  <a:pt x="431" y="261"/>
                  <a:pt x="425" y="256"/>
                  <a:pt x="420" y="252"/>
                </a:cubicBezTo>
                <a:cubicBezTo>
                  <a:pt x="429" y="249"/>
                  <a:pt x="435" y="245"/>
                  <a:pt x="435" y="242"/>
                </a:cubicBezTo>
                <a:close/>
                <a:moveTo>
                  <a:pt x="435" y="223"/>
                </a:moveTo>
                <a:cubicBezTo>
                  <a:pt x="435" y="186"/>
                  <a:pt x="435" y="186"/>
                  <a:pt x="435" y="186"/>
                </a:cubicBezTo>
                <a:cubicBezTo>
                  <a:pt x="435" y="193"/>
                  <a:pt x="414" y="199"/>
                  <a:pt x="384" y="202"/>
                </a:cubicBezTo>
                <a:cubicBezTo>
                  <a:pt x="388" y="213"/>
                  <a:pt x="392" y="225"/>
                  <a:pt x="393" y="237"/>
                </a:cubicBezTo>
                <a:cubicBezTo>
                  <a:pt x="394" y="238"/>
                  <a:pt x="394" y="238"/>
                  <a:pt x="395" y="238"/>
                </a:cubicBezTo>
                <a:cubicBezTo>
                  <a:pt x="419" y="235"/>
                  <a:pt x="435" y="229"/>
                  <a:pt x="435" y="223"/>
                </a:cubicBezTo>
                <a:close/>
                <a:moveTo>
                  <a:pt x="342" y="149"/>
                </a:moveTo>
                <a:cubicBezTo>
                  <a:pt x="341" y="149"/>
                  <a:pt x="340" y="149"/>
                  <a:pt x="338" y="149"/>
                </a:cubicBezTo>
                <a:cubicBezTo>
                  <a:pt x="353" y="158"/>
                  <a:pt x="365" y="170"/>
                  <a:pt x="374" y="185"/>
                </a:cubicBezTo>
                <a:cubicBezTo>
                  <a:pt x="410" y="182"/>
                  <a:pt x="435" y="175"/>
                  <a:pt x="435" y="167"/>
                </a:cubicBezTo>
                <a:cubicBezTo>
                  <a:pt x="435" y="130"/>
                  <a:pt x="435" y="130"/>
                  <a:pt x="435" y="130"/>
                </a:cubicBezTo>
                <a:cubicBezTo>
                  <a:pt x="435" y="140"/>
                  <a:pt x="394" y="149"/>
                  <a:pt x="342" y="149"/>
                </a:cubicBezTo>
                <a:close/>
                <a:moveTo>
                  <a:pt x="249" y="131"/>
                </a:moveTo>
                <a:cubicBezTo>
                  <a:pt x="249" y="131"/>
                  <a:pt x="249" y="130"/>
                  <a:pt x="249" y="130"/>
                </a:cubicBezTo>
                <a:cubicBezTo>
                  <a:pt x="249" y="131"/>
                  <a:pt x="249" y="131"/>
                  <a:pt x="249" y="131"/>
                </a:cubicBezTo>
                <a:cubicBezTo>
                  <a:pt x="249" y="131"/>
                  <a:pt x="249" y="131"/>
                  <a:pt x="249" y="131"/>
                </a:cubicBezTo>
                <a:close/>
                <a:moveTo>
                  <a:pt x="342" y="130"/>
                </a:moveTo>
                <a:cubicBezTo>
                  <a:pt x="394" y="130"/>
                  <a:pt x="435" y="122"/>
                  <a:pt x="435" y="111"/>
                </a:cubicBezTo>
                <a:cubicBezTo>
                  <a:pt x="435" y="74"/>
                  <a:pt x="435" y="74"/>
                  <a:pt x="435" y="74"/>
                </a:cubicBezTo>
                <a:cubicBezTo>
                  <a:pt x="435" y="84"/>
                  <a:pt x="394" y="93"/>
                  <a:pt x="342" y="93"/>
                </a:cubicBezTo>
                <a:cubicBezTo>
                  <a:pt x="291" y="93"/>
                  <a:pt x="249" y="84"/>
                  <a:pt x="249" y="74"/>
                </a:cubicBezTo>
                <a:cubicBezTo>
                  <a:pt x="249" y="111"/>
                  <a:pt x="249" y="111"/>
                  <a:pt x="249" y="111"/>
                </a:cubicBezTo>
                <a:cubicBezTo>
                  <a:pt x="249" y="122"/>
                  <a:pt x="291" y="130"/>
                  <a:pt x="342" y="130"/>
                </a:cubicBezTo>
                <a:close/>
                <a:moveTo>
                  <a:pt x="342" y="74"/>
                </a:moveTo>
                <a:cubicBezTo>
                  <a:pt x="394" y="74"/>
                  <a:pt x="435" y="66"/>
                  <a:pt x="435" y="56"/>
                </a:cubicBezTo>
                <a:cubicBezTo>
                  <a:pt x="435" y="18"/>
                  <a:pt x="435" y="18"/>
                  <a:pt x="435" y="18"/>
                </a:cubicBezTo>
                <a:cubicBezTo>
                  <a:pt x="435" y="8"/>
                  <a:pt x="394" y="0"/>
                  <a:pt x="342" y="0"/>
                </a:cubicBezTo>
                <a:cubicBezTo>
                  <a:pt x="291" y="0"/>
                  <a:pt x="249" y="8"/>
                  <a:pt x="249" y="18"/>
                </a:cubicBezTo>
                <a:cubicBezTo>
                  <a:pt x="249" y="56"/>
                  <a:pt x="249" y="56"/>
                  <a:pt x="249" y="56"/>
                </a:cubicBezTo>
                <a:cubicBezTo>
                  <a:pt x="249" y="66"/>
                  <a:pt x="291" y="74"/>
                  <a:pt x="342" y="74"/>
                </a:cubicBezTo>
                <a:close/>
                <a:moveTo>
                  <a:pt x="59" y="215"/>
                </a:moveTo>
                <a:cubicBezTo>
                  <a:pt x="54" y="215"/>
                  <a:pt x="51" y="218"/>
                  <a:pt x="51" y="223"/>
                </a:cubicBezTo>
                <a:cubicBezTo>
                  <a:pt x="51" y="227"/>
                  <a:pt x="54" y="231"/>
                  <a:pt x="59" y="231"/>
                </a:cubicBezTo>
                <a:cubicBezTo>
                  <a:pt x="64" y="231"/>
                  <a:pt x="64" y="231"/>
                  <a:pt x="64" y="231"/>
                </a:cubicBezTo>
                <a:cubicBezTo>
                  <a:pt x="67" y="225"/>
                  <a:pt x="71" y="220"/>
                  <a:pt x="76" y="215"/>
                </a:cubicBezTo>
                <a:lnTo>
                  <a:pt x="59" y="215"/>
                </a:lnTo>
                <a:close/>
                <a:moveTo>
                  <a:pt x="59" y="186"/>
                </a:moveTo>
                <a:cubicBezTo>
                  <a:pt x="54" y="186"/>
                  <a:pt x="51" y="190"/>
                  <a:pt x="51" y="195"/>
                </a:cubicBezTo>
                <a:cubicBezTo>
                  <a:pt x="51" y="199"/>
                  <a:pt x="54" y="203"/>
                  <a:pt x="59" y="203"/>
                </a:cubicBezTo>
                <a:cubicBezTo>
                  <a:pt x="88" y="203"/>
                  <a:pt x="88" y="203"/>
                  <a:pt x="88" y="203"/>
                </a:cubicBezTo>
                <a:cubicBezTo>
                  <a:pt x="97" y="196"/>
                  <a:pt x="107" y="190"/>
                  <a:pt x="117" y="186"/>
                </a:cubicBezTo>
                <a:lnTo>
                  <a:pt x="59" y="186"/>
                </a:lnTo>
                <a:close/>
                <a:moveTo>
                  <a:pt x="158" y="149"/>
                </a:moveTo>
                <a:cubicBezTo>
                  <a:pt x="146" y="149"/>
                  <a:pt x="146" y="149"/>
                  <a:pt x="146" y="149"/>
                </a:cubicBezTo>
                <a:cubicBezTo>
                  <a:pt x="141" y="130"/>
                  <a:pt x="141" y="130"/>
                  <a:pt x="141" y="130"/>
                </a:cubicBezTo>
                <a:cubicBezTo>
                  <a:pt x="140" y="127"/>
                  <a:pt x="137" y="125"/>
                  <a:pt x="133" y="125"/>
                </a:cubicBezTo>
                <a:cubicBezTo>
                  <a:pt x="130" y="124"/>
                  <a:pt x="127" y="126"/>
                  <a:pt x="126" y="129"/>
                </a:cubicBezTo>
                <a:cubicBezTo>
                  <a:pt x="121" y="140"/>
                  <a:pt x="121" y="140"/>
                  <a:pt x="121" y="140"/>
                </a:cubicBezTo>
                <a:cubicBezTo>
                  <a:pt x="115" y="125"/>
                  <a:pt x="115" y="125"/>
                  <a:pt x="115" y="125"/>
                </a:cubicBezTo>
                <a:cubicBezTo>
                  <a:pt x="114" y="122"/>
                  <a:pt x="111" y="120"/>
                  <a:pt x="108" y="120"/>
                </a:cubicBezTo>
                <a:cubicBezTo>
                  <a:pt x="105" y="120"/>
                  <a:pt x="102" y="121"/>
                  <a:pt x="101" y="124"/>
                </a:cubicBezTo>
                <a:cubicBezTo>
                  <a:pt x="91" y="140"/>
                  <a:pt x="91" y="140"/>
                  <a:pt x="91" y="140"/>
                </a:cubicBezTo>
                <a:cubicBezTo>
                  <a:pt x="87" y="131"/>
                  <a:pt x="87" y="131"/>
                  <a:pt x="87" y="131"/>
                </a:cubicBezTo>
                <a:cubicBezTo>
                  <a:pt x="86" y="129"/>
                  <a:pt x="83" y="127"/>
                  <a:pt x="80" y="126"/>
                </a:cubicBezTo>
                <a:cubicBezTo>
                  <a:pt x="77" y="126"/>
                  <a:pt x="74" y="127"/>
                  <a:pt x="73" y="130"/>
                </a:cubicBezTo>
                <a:cubicBezTo>
                  <a:pt x="64" y="144"/>
                  <a:pt x="64" y="144"/>
                  <a:pt x="64" y="144"/>
                </a:cubicBezTo>
                <a:cubicBezTo>
                  <a:pt x="58" y="144"/>
                  <a:pt x="58" y="144"/>
                  <a:pt x="58" y="144"/>
                </a:cubicBezTo>
                <a:cubicBezTo>
                  <a:pt x="54" y="144"/>
                  <a:pt x="50" y="147"/>
                  <a:pt x="50" y="152"/>
                </a:cubicBezTo>
                <a:cubicBezTo>
                  <a:pt x="50" y="156"/>
                  <a:pt x="54" y="160"/>
                  <a:pt x="58" y="160"/>
                </a:cubicBezTo>
                <a:cubicBezTo>
                  <a:pt x="68" y="160"/>
                  <a:pt x="68" y="160"/>
                  <a:pt x="68" y="160"/>
                </a:cubicBezTo>
                <a:cubicBezTo>
                  <a:pt x="71" y="160"/>
                  <a:pt x="73" y="159"/>
                  <a:pt x="75" y="156"/>
                </a:cubicBezTo>
                <a:cubicBezTo>
                  <a:pt x="78" y="152"/>
                  <a:pt x="78" y="152"/>
                  <a:pt x="78" y="152"/>
                </a:cubicBezTo>
                <a:cubicBezTo>
                  <a:pt x="82" y="161"/>
                  <a:pt x="82" y="161"/>
                  <a:pt x="82" y="161"/>
                </a:cubicBezTo>
                <a:cubicBezTo>
                  <a:pt x="83" y="164"/>
                  <a:pt x="85" y="166"/>
                  <a:pt x="88" y="166"/>
                </a:cubicBezTo>
                <a:cubicBezTo>
                  <a:pt x="91" y="167"/>
                  <a:pt x="94" y="165"/>
                  <a:pt x="96" y="163"/>
                </a:cubicBezTo>
                <a:cubicBezTo>
                  <a:pt x="106" y="145"/>
                  <a:pt x="106" y="145"/>
                  <a:pt x="106" y="145"/>
                </a:cubicBezTo>
                <a:cubicBezTo>
                  <a:pt x="114" y="163"/>
                  <a:pt x="114" y="163"/>
                  <a:pt x="114" y="163"/>
                </a:cubicBezTo>
                <a:cubicBezTo>
                  <a:pt x="115" y="166"/>
                  <a:pt x="118" y="168"/>
                  <a:pt x="121" y="168"/>
                </a:cubicBezTo>
                <a:cubicBezTo>
                  <a:pt x="121" y="168"/>
                  <a:pt x="121" y="168"/>
                  <a:pt x="121" y="168"/>
                </a:cubicBezTo>
                <a:cubicBezTo>
                  <a:pt x="124" y="168"/>
                  <a:pt x="127" y="166"/>
                  <a:pt x="128" y="163"/>
                </a:cubicBezTo>
                <a:cubicBezTo>
                  <a:pt x="132" y="156"/>
                  <a:pt x="132" y="156"/>
                  <a:pt x="132" y="156"/>
                </a:cubicBezTo>
                <a:cubicBezTo>
                  <a:pt x="133" y="159"/>
                  <a:pt x="133" y="159"/>
                  <a:pt x="133" y="159"/>
                </a:cubicBezTo>
                <a:cubicBezTo>
                  <a:pt x="134" y="163"/>
                  <a:pt x="137" y="165"/>
                  <a:pt x="140" y="165"/>
                </a:cubicBezTo>
                <a:cubicBezTo>
                  <a:pt x="158" y="165"/>
                  <a:pt x="158" y="165"/>
                  <a:pt x="158" y="165"/>
                </a:cubicBezTo>
                <a:cubicBezTo>
                  <a:pt x="162" y="165"/>
                  <a:pt x="166" y="161"/>
                  <a:pt x="166" y="157"/>
                </a:cubicBezTo>
                <a:cubicBezTo>
                  <a:pt x="166" y="153"/>
                  <a:pt x="162" y="149"/>
                  <a:pt x="158" y="149"/>
                </a:cubicBezTo>
                <a:close/>
                <a:moveTo>
                  <a:pt x="7" y="290"/>
                </a:moveTo>
                <a:cubicBezTo>
                  <a:pt x="7" y="90"/>
                  <a:pt x="7" y="90"/>
                  <a:pt x="7" y="90"/>
                </a:cubicBezTo>
                <a:cubicBezTo>
                  <a:pt x="7" y="73"/>
                  <a:pt x="21" y="59"/>
                  <a:pt x="38" y="59"/>
                </a:cubicBezTo>
                <a:cubicBezTo>
                  <a:pt x="60" y="59"/>
                  <a:pt x="60" y="59"/>
                  <a:pt x="60" y="59"/>
                </a:cubicBezTo>
                <a:cubicBezTo>
                  <a:pt x="60" y="52"/>
                  <a:pt x="60" y="52"/>
                  <a:pt x="60" y="52"/>
                </a:cubicBezTo>
                <a:cubicBezTo>
                  <a:pt x="60" y="46"/>
                  <a:pt x="65" y="41"/>
                  <a:pt x="71" y="41"/>
                </a:cubicBezTo>
                <a:cubicBezTo>
                  <a:pt x="79" y="41"/>
                  <a:pt x="79" y="41"/>
                  <a:pt x="79" y="41"/>
                </a:cubicBezTo>
                <a:cubicBezTo>
                  <a:pt x="79" y="26"/>
                  <a:pt x="91" y="15"/>
                  <a:pt x="106" y="14"/>
                </a:cubicBezTo>
                <a:cubicBezTo>
                  <a:pt x="121" y="14"/>
                  <a:pt x="134" y="26"/>
                  <a:pt x="135" y="41"/>
                </a:cubicBezTo>
                <a:cubicBezTo>
                  <a:pt x="143" y="41"/>
                  <a:pt x="143" y="41"/>
                  <a:pt x="143" y="41"/>
                </a:cubicBezTo>
                <a:cubicBezTo>
                  <a:pt x="149" y="41"/>
                  <a:pt x="153" y="46"/>
                  <a:pt x="153" y="52"/>
                </a:cubicBezTo>
                <a:cubicBezTo>
                  <a:pt x="153" y="59"/>
                  <a:pt x="153" y="59"/>
                  <a:pt x="153" y="59"/>
                </a:cubicBezTo>
                <a:cubicBezTo>
                  <a:pt x="175" y="59"/>
                  <a:pt x="175" y="59"/>
                  <a:pt x="175" y="59"/>
                </a:cubicBezTo>
                <a:cubicBezTo>
                  <a:pt x="192" y="59"/>
                  <a:pt x="206" y="73"/>
                  <a:pt x="206" y="90"/>
                </a:cubicBezTo>
                <a:cubicBezTo>
                  <a:pt x="206" y="149"/>
                  <a:pt x="206" y="149"/>
                  <a:pt x="206" y="149"/>
                </a:cubicBezTo>
                <a:cubicBezTo>
                  <a:pt x="197" y="155"/>
                  <a:pt x="189" y="162"/>
                  <a:pt x="182" y="170"/>
                </a:cubicBezTo>
                <a:cubicBezTo>
                  <a:pt x="182" y="90"/>
                  <a:pt x="182" y="90"/>
                  <a:pt x="182" y="90"/>
                </a:cubicBezTo>
                <a:cubicBezTo>
                  <a:pt x="182" y="86"/>
                  <a:pt x="179" y="83"/>
                  <a:pt x="175" y="83"/>
                </a:cubicBezTo>
                <a:cubicBezTo>
                  <a:pt x="153" y="83"/>
                  <a:pt x="153" y="83"/>
                  <a:pt x="153" y="83"/>
                </a:cubicBezTo>
                <a:cubicBezTo>
                  <a:pt x="153" y="92"/>
                  <a:pt x="153" y="92"/>
                  <a:pt x="153" y="92"/>
                </a:cubicBezTo>
                <a:cubicBezTo>
                  <a:pt x="153" y="97"/>
                  <a:pt x="149" y="102"/>
                  <a:pt x="143" y="102"/>
                </a:cubicBezTo>
                <a:cubicBezTo>
                  <a:pt x="71" y="102"/>
                  <a:pt x="71" y="102"/>
                  <a:pt x="71" y="102"/>
                </a:cubicBezTo>
                <a:cubicBezTo>
                  <a:pt x="65" y="102"/>
                  <a:pt x="60" y="97"/>
                  <a:pt x="60" y="92"/>
                </a:cubicBezTo>
                <a:cubicBezTo>
                  <a:pt x="60" y="83"/>
                  <a:pt x="60" y="83"/>
                  <a:pt x="60" y="83"/>
                </a:cubicBezTo>
                <a:cubicBezTo>
                  <a:pt x="38" y="83"/>
                  <a:pt x="38" y="83"/>
                  <a:pt x="38" y="83"/>
                </a:cubicBezTo>
                <a:cubicBezTo>
                  <a:pt x="35" y="83"/>
                  <a:pt x="32" y="86"/>
                  <a:pt x="32" y="90"/>
                </a:cubicBezTo>
                <a:cubicBezTo>
                  <a:pt x="32" y="273"/>
                  <a:pt x="32" y="273"/>
                  <a:pt x="32" y="273"/>
                </a:cubicBezTo>
                <a:cubicBezTo>
                  <a:pt x="23" y="277"/>
                  <a:pt x="14" y="283"/>
                  <a:pt x="7" y="290"/>
                </a:cubicBezTo>
                <a:close/>
                <a:moveTo>
                  <a:pt x="98" y="41"/>
                </a:moveTo>
                <a:cubicBezTo>
                  <a:pt x="98" y="46"/>
                  <a:pt x="102" y="50"/>
                  <a:pt x="107" y="50"/>
                </a:cubicBezTo>
                <a:cubicBezTo>
                  <a:pt x="112" y="50"/>
                  <a:pt x="116" y="46"/>
                  <a:pt x="116" y="41"/>
                </a:cubicBezTo>
                <a:cubicBezTo>
                  <a:pt x="116" y="36"/>
                  <a:pt x="112" y="32"/>
                  <a:pt x="107" y="32"/>
                </a:cubicBezTo>
                <a:cubicBezTo>
                  <a:pt x="102" y="32"/>
                  <a:pt x="98" y="36"/>
                  <a:pt x="98" y="41"/>
                </a:cubicBezTo>
                <a:cubicBezTo>
                  <a:pt x="98" y="41"/>
                  <a:pt x="98" y="41"/>
                  <a:pt x="98" y="41"/>
                </a:cubicBezTo>
                <a:close/>
                <a:moveTo>
                  <a:pt x="218" y="366"/>
                </a:moveTo>
                <a:cubicBezTo>
                  <a:pt x="164" y="355"/>
                  <a:pt x="165" y="304"/>
                  <a:pt x="169" y="282"/>
                </a:cubicBezTo>
                <a:cubicBezTo>
                  <a:pt x="157" y="299"/>
                  <a:pt x="151" y="370"/>
                  <a:pt x="224" y="377"/>
                </a:cubicBezTo>
                <a:cubicBezTo>
                  <a:pt x="259" y="380"/>
                  <a:pt x="298" y="347"/>
                  <a:pt x="302" y="312"/>
                </a:cubicBezTo>
                <a:cubicBezTo>
                  <a:pt x="293" y="351"/>
                  <a:pt x="254" y="374"/>
                  <a:pt x="218" y="366"/>
                </a:cubicBezTo>
                <a:close/>
                <a:moveTo>
                  <a:pt x="188" y="318"/>
                </a:moveTo>
                <a:cubicBezTo>
                  <a:pt x="176" y="289"/>
                  <a:pt x="191" y="262"/>
                  <a:pt x="219" y="257"/>
                </a:cubicBezTo>
                <a:cubicBezTo>
                  <a:pt x="228" y="255"/>
                  <a:pt x="254" y="255"/>
                  <a:pt x="268" y="281"/>
                </a:cubicBezTo>
                <a:cubicBezTo>
                  <a:pt x="263" y="258"/>
                  <a:pt x="248" y="244"/>
                  <a:pt x="223" y="245"/>
                </a:cubicBezTo>
                <a:cubicBezTo>
                  <a:pt x="195" y="245"/>
                  <a:pt x="177" y="266"/>
                  <a:pt x="173" y="276"/>
                </a:cubicBezTo>
                <a:cubicBezTo>
                  <a:pt x="173" y="285"/>
                  <a:pt x="174" y="306"/>
                  <a:pt x="188" y="318"/>
                </a:cubicBezTo>
                <a:close/>
                <a:moveTo>
                  <a:pt x="443" y="335"/>
                </a:moveTo>
                <a:cubicBezTo>
                  <a:pt x="443" y="383"/>
                  <a:pt x="405" y="421"/>
                  <a:pt x="358" y="421"/>
                </a:cubicBezTo>
                <a:cubicBezTo>
                  <a:pt x="68" y="421"/>
                  <a:pt x="68" y="421"/>
                  <a:pt x="68" y="421"/>
                </a:cubicBezTo>
                <a:cubicBezTo>
                  <a:pt x="68" y="420"/>
                  <a:pt x="68" y="420"/>
                  <a:pt x="68" y="420"/>
                </a:cubicBezTo>
                <a:cubicBezTo>
                  <a:pt x="30" y="420"/>
                  <a:pt x="0" y="390"/>
                  <a:pt x="0" y="352"/>
                </a:cubicBezTo>
                <a:cubicBezTo>
                  <a:pt x="0" y="314"/>
                  <a:pt x="30" y="284"/>
                  <a:pt x="68" y="284"/>
                </a:cubicBezTo>
                <a:cubicBezTo>
                  <a:pt x="68" y="283"/>
                  <a:pt x="68" y="283"/>
                  <a:pt x="68" y="283"/>
                </a:cubicBezTo>
                <a:cubicBezTo>
                  <a:pt x="68" y="283"/>
                  <a:pt x="68" y="283"/>
                  <a:pt x="68" y="283"/>
                </a:cubicBezTo>
                <a:cubicBezTo>
                  <a:pt x="68" y="237"/>
                  <a:pt x="106" y="199"/>
                  <a:pt x="153" y="199"/>
                </a:cubicBezTo>
                <a:cubicBezTo>
                  <a:pt x="163" y="199"/>
                  <a:pt x="172" y="201"/>
                  <a:pt x="181" y="204"/>
                </a:cubicBezTo>
                <a:cubicBezTo>
                  <a:pt x="198" y="171"/>
                  <a:pt x="232" y="148"/>
                  <a:pt x="272" y="148"/>
                </a:cubicBezTo>
                <a:cubicBezTo>
                  <a:pt x="329" y="148"/>
                  <a:pt x="375" y="194"/>
                  <a:pt x="375" y="250"/>
                </a:cubicBezTo>
                <a:cubicBezTo>
                  <a:pt x="375" y="251"/>
                  <a:pt x="374" y="251"/>
                  <a:pt x="374" y="252"/>
                </a:cubicBezTo>
                <a:cubicBezTo>
                  <a:pt x="413" y="260"/>
                  <a:pt x="443" y="294"/>
                  <a:pt x="443" y="335"/>
                </a:cubicBezTo>
                <a:close/>
                <a:moveTo>
                  <a:pt x="308" y="316"/>
                </a:moveTo>
                <a:cubicBezTo>
                  <a:pt x="309" y="277"/>
                  <a:pt x="287" y="257"/>
                  <a:pt x="271" y="247"/>
                </a:cubicBezTo>
                <a:cubicBezTo>
                  <a:pt x="281" y="258"/>
                  <a:pt x="295" y="277"/>
                  <a:pt x="296" y="295"/>
                </a:cubicBezTo>
                <a:cubicBezTo>
                  <a:pt x="297" y="321"/>
                  <a:pt x="279" y="350"/>
                  <a:pt x="244" y="352"/>
                </a:cubicBezTo>
                <a:cubicBezTo>
                  <a:pt x="213" y="355"/>
                  <a:pt x="194" y="331"/>
                  <a:pt x="194" y="314"/>
                </a:cubicBezTo>
                <a:cubicBezTo>
                  <a:pt x="191" y="285"/>
                  <a:pt x="213" y="271"/>
                  <a:pt x="232" y="272"/>
                </a:cubicBezTo>
                <a:cubicBezTo>
                  <a:pt x="262" y="272"/>
                  <a:pt x="271" y="304"/>
                  <a:pt x="272" y="315"/>
                </a:cubicBezTo>
                <a:cubicBezTo>
                  <a:pt x="285" y="293"/>
                  <a:pt x="271" y="241"/>
                  <a:pt x="222" y="241"/>
                </a:cubicBezTo>
                <a:cubicBezTo>
                  <a:pt x="196" y="241"/>
                  <a:pt x="157" y="264"/>
                  <a:pt x="158" y="313"/>
                </a:cubicBezTo>
                <a:cubicBezTo>
                  <a:pt x="159" y="364"/>
                  <a:pt x="198" y="388"/>
                  <a:pt x="234" y="388"/>
                </a:cubicBezTo>
                <a:cubicBezTo>
                  <a:pt x="275" y="388"/>
                  <a:pt x="307" y="354"/>
                  <a:pt x="308" y="316"/>
                </a:cubicBezTo>
                <a:close/>
              </a:path>
            </a:pathLst>
          </a:custGeom>
          <a:solidFill>
            <a:srgbClr val="3A9BE0"/>
          </a:solidFill>
          <a:ln w="9525" cap="flat">
            <a:noFill/>
            <a:prstDash val="solid"/>
            <a:miter/>
          </a:ln>
        </p:spPr>
        <p:txBody>
          <a:bodyPr rtlCol="0" anchor="ctr"/>
          <a:lstStyle/>
          <a:p>
            <a:endParaRPr lang="en-US" sz="2160"/>
          </a:p>
        </p:txBody>
      </p:sp>
      <p:pic>
        <p:nvPicPr>
          <p:cNvPr id="69" name="Picture 68">
            <a:extLst>
              <a:ext uri="{FF2B5EF4-FFF2-40B4-BE49-F238E27FC236}">
                <a16:creationId xmlns:a16="http://schemas.microsoft.com/office/drawing/2014/main" id="{2132FE78-6D63-43E7-9BD8-0AA04046B0A7}"/>
              </a:ext>
            </a:extLst>
          </p:cNvPr>
          <p:cNvPicPr>
            <a:picLocks noChangeAspect="1"/>
          </p:cNvPicPr>
          <p:nvPr/>
        </p:nvPicPr>
        <p:blipFill>
          <a:blip r:embed="rId2"/>
          <a:stretch>
            <a:fillRect/>
          </a:stretch>
        </p:blipFill>
        <p:spPr>
          <a:xfrm>
            <a:off x="2178171" y="4078620"/>
            <a:ext cx="301038" cy="258032"/>
          </a:xfrm>
          <a:prstGeom prst="rect">
            <a:avLst/>
          </a:prstGeom>
        </p:spPr>
      </p:pic>
      <p:pic>
        <p:nvPicPr>
          <p:cNvPr id="70" name="Picture 69">
            <a:extLst>
              <a:ext uri="{FF2B5EF4-FFF2-40B4-BE49-F238E27FC236}">
                <a16:creationId xmlns:a16="http://schemas.microsoft.com/office/drawing/2014/main" id="{9C24DB74-2AE3-4890-BCF7-E1B6CFF1CE02}"/>
              </a:ext>
            </a:extLst>
          </p:cNvPr>
          <p:cNvPicPr>
            <a:picLocks noChangeAspect="1"/>
          </p:cNvPicPr>
          <p:nvPr/>
        </p:nvPicPr>
        <p:blipFill>
          <a:blip r:embed="rId2"/>
          <a:stretch>
            <a:fillRect/>
          </a:stretch>
        </p:blipFill>
        <p:spPr>
          <a:xfrm>
            <a:off x="2547553" y="4013434"/>
            <a:ext cx="301038" cy="258032"/>
          </a:xfrm>
          <a:prstGeom prst="rect">
            <a:avLst/>
          </a:prstGeom>
        </p:spPr>
      </p:pic>
      <p:pic>
        <p:nvPicPr>
          <p:cNvPr id="74" name="Picture 73">
            <a:extLst>
              <a:ext uri="{FF2B5EF4-FFF2-40B4-BE49-F238E27FC236}">
                <a16:creationId xmlns:a16="http://schemas.microsoft.com/office/drawing/2014/main" id="{93DC7E10-A100-4036-A78F-9B5998D35FC3}"/>
              </a:ext>
            </a:extLst>
          </p:cNvPr>
          <p:cNvPicPr>
            <a:picLocks noChangeAspect="1"/>
          </p:cNvPicPr>
          <p:nvPr/>
        </p:nvPicPr>
        <p:blipFill>
          <a:blip r:embed="rId2"/>
          <a:stretch>
            <a:fillRect/>
          </a:stretch>
        </p:blipFill>
        <p:spPr>
          <a:xfrm>
            <a:off x="2884341" y="4187262"/>
            <a:ext cx="301038" cy="258032"/>
          </a:xfrm>
          <a:prstGeom prst="rect">
            <a:avLst/>
          </a:prstGeom>
        </p:spPr>
      </p:pic>
      <p:pic>
        <p:nvPicPr>
          <p:cNvPr id="75" name="Picture 74">
            <a:extLst>
              <a:ext uri="{FF2B5EF4-FFF2-40B4-BE49-F238E27FC236}">
                <a16:creationId xmlns:a16="http://schemas.microsoft.com/office/drawing/2014/main" id="{247DFFBE-1967-4013-9290-85D26FF8BF35}"/>
              </a:ext>
            </a:extLst>
          </p:cNvPr>
          <p:cNvPicPr>
            <a:picLocks noChangeAspect="1"/>
          </p:cNvPicPr>
          <p:nvPr/>
        </p:nvPicPr>
        <p:blipFill>
          <a:blip r:embed="rId2"/>
          <a:stretch>
            <a:fillRect/>
          </a:stretch>
        </p:blipFill>
        <p:spPr>
          <a:xfrm>
            <a:off x="7485275" y="5086521"/>
            <a:ext cx="301038" cy="258032"/>
          </a:xfrm>
          <a:prstGeom prst="rect">
            <a:avLst/>
          </a:prstGeom>
        </p:spPr>
      </p:pic>
      <p:pic>
        <p:nvPicPr>
          <p:cNvPr id="78" name="Picture 77">
            <a:extLst>
              <a:ext uri="{FF2B5EF4-FFF2-40B4-BE49-F238E27FC236}">
                <a16:creationId xmlns:a16="http://schemas.microsoft.com/office/drawing/2014/main" id="{03972E53-BAA7-4DD8-BEA4-2D13BE5DEF5D}"/>
              </a:ext>
            </a:extLst>
          </p:cNvPr>
          <p:cNvPicPr>
            <a:picLocks noChangeAspect="1"/>
          </p:cNvPicPr>
          <p:nvPr/>
        </p:nvPicPr>
        <p:blipFill>
          <a:blip r:embed="rId2"/>
          <a:stretch>
            <a:fillRect/>
          </a:stretch>
        </p:blipFill>
        <p:spPr>
          <a:xfrm>
            <a:off x="7854657" y="5021336"/>
            <a:ext cx="301038" cy="258032"/>
          </a:xfrm>
          <a:prstGeom prst="rect">
            <a:avLst/>
          </a:prstGeom>
        </p:spPr>
      </p:pic>
      <p:pic>
        <p:nvPicPr>
          <p:cNvPr id="80" name="Picture 79">
            <a:extLst>
              <a:ext uri="{FF2B5EF4-FFF2-40B4-BE49-F238E27FC236}">
                <a16:creationId xmlns:a16="http://schemas.microsoft.com/office/drawing/2014/main" id="{C29248B1-71BE-4EBB-A385-C69B13B9222B}"/>
              </a:ext>
            </a:extLst>
          </p:cNvPr>
          <p:cNvPicPr>
            <a:picLocks noChangeAspect="1"/>
          </p:cNvPicPr>
          <p:nvPr/>
        </p:nvPicPr>
        <p:blipFill>
          <a:blip r:embed="rId2"/>
          <a:stretch>
            <a:fillRect/>
          </a:stretch>
        </p:blipFill>
        <p:spPr>
          <a:xfrm>
            <a:off x="8191445" y="5195163"/>
            <a:ext cx="301038" cy="258032"/>
          </a:xfrm>
          <a:prstGeom prst="rect">
            <a:avLst/>
          </a:prstGeom>
        </p:spPr>
      </p:pic>
      <p:cxnSp>
        <p:nvCxnSpPr>
          <p:cNvPr id="82" name="Straight Arrow Connector 81">
            <a:extLst>
              <a:ext uri="{FF2B5EF4-FFF2-40B4-BE49-F238E27FC236}">
                <a16:creationId xmlns:a16="http://schemas.microsoft.com/office/drawing/2014/main" id="{E94F4603-8B6A-4686-A8AD-66AEB45E8CE9}"/>
              </a:ext>
            </a:extLst>
          </p:cNvPr>
          <p:cNvCxnSpPr>
            <a:cxnSpLocks/>
          </p:cNvCxnSpPr>
          <p:nvPr/>
        </p:nvCxnSpPr>
        <p:spPr>
          <a:xfrm flipH="1">
            <a:off x="3149695" y="2729061"/>
            <a:ext cx="670121" cy="512012"/>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86" name="TextBox 85">
            <a:extLst>
              <a:ext uri="{FF2B5EF4-FFF2-40B4-BE49-F238E27FC236}">
                <a16:creationId xmlns:a16="http://schemas.microsoft.com/office/drawing/2014/main" id="{9EAD82B3-2D5B-476E-A226-3D143FD634E6}"/>
              </a:ext>
            </a:extLst>
          </p:cNvPr>
          <p:cNvSpPr txBox="1"/>
          <p:nvPr/>
        </p:nvSpPr>
        <p:spPr>
          <a:xfrm>
            <a:off x="3023616" y="2399933"/>
            <a:ext cx="1067726" cy="276999"/>
          </a:xfrm>
          <a:prstGeom prst="rect">
            <a:avLst/>
          </a:prstGeom>
          <a:noFill/>
        </p:spPr>
        <p:txBody>
          <a:bodyPr wrap="square" rtlCol="0">
            <a:spAutoFit/>
          </a:bodyPr>
          <a:lstStyle/>
          <a:p>
            <a:pPr algn="l"/>
            <a:r>
              <a:rPr lang="en-US" sz="1200" b="1">
                <a:ea typeface="Flexo Medium" charset="0"/>
                <a:cs typeface="Flexo Medium" charset="0"/>
              </a:rPr>
              <a:t>Operations</a:t>
            </a:r>
          </a:p>
        </p:txBody>
      </p:sp>
      <p:pic>
        <p:nvPicPr>
          <p:cNvPr id="88" name="Picture 87">
            <a:extLst>
              <a:ext uri="{FF2B5EF4-FFF2-40B4-BE49-F238E27FC236}">
                <a16:creationId xmlns:a16="http://schemas.microsoft.com/office/drawing/2014/main" id="{047D76ED-A559-4A4E-B33B-98CB9C1BF1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0488" y="3010416"/>
            <a:ext cx="818189" cy="692904"/>
          </a:xfrm>
          <a:prstGeom prst="rect">
            <a:avLst/>
          </a:prstGeom>
        </p:spPr>
      </p:pic>
      <p:sp>
        <p:nvSpPr>
          <p:cNvPr id="89" name="TextBox 88">
            <a:extLst>
              <a:ext uri="{FF2B5EF4-FFF2-40B4-BE49-F238E27FC236}">
                <a16:creationId xmlns:a16="http://schemas.microsoft.com/office/drawing/2014/main" id="{D5DD26DE-AC02-42E8-B941-4F0FB2F3AB0D}"/>
              </a:ext>
            </a:extLst>
          </p:cNvPr>
          <p:cNvSpPr txBox="1"/>
          <p:nvPr/>
        </p:nvSpPr>
        <p:spPr>
          <a:xfrm>
            <a:off x="822518" y="2650234"/>
            <a:ext cx="1091966" cy="1015663"/>
          </a:xfrm>
          <a:prstGeom prst="rect">
            <a:avLst/>
          </a:prstGeom>
          <a:noFill/>
        </p:spPr>
        <p:txBody>
          <a:bodyPr wrap="none" rtlCol="0">
            <a:spAutoFit/>
          </a:bodyPr>
          <a:lstStyle/>
          <a:p>
            <a:pPr algn="l"/>
            <a:r>
              <a:rPr lang="en-US" sz="1200" b="1">
                <a:ea typeface="Flexo Medium" charset="0"/>
                <a:cs typeface="Flexo Medium" charset="0"/>
              </a:rPr>
              <a:t>Service</a:t>
            </a:r>
          </a:p>
          <a:p>
            <a:pPr algn="l"/>
            <a:r>
              <a:rPr lang="en-US" sz="1200" b="1">
                <a:ea typeface="Flexo Medium" charset="0"/>
                <a:cs typeface="Flexo Medium" charset="0"/>
              </a:rPr>
              <a:t>Delivery</a:t>
            </a:r>
            <a:br>
              <a:rPr lang="en-US" sz="1200" b="1">
                <a:ea typeface="Flexo Medium" charset="0"/>
                <a:cs typeface="Flexo Medium" charset="0"/>
              </a:rPr>
            </a:br>
            <a:r>
              <a:rPr lang="en-US" sz="1200">
                <a:ea typeface="Flexo Medium" charset="0"/>
                <a:cs typeface="Flexo Medium" charset="0"/>
              </a:rPr>
              <a:t>or</a:t>
            </a:r>
          </a:p>
          <a:p>
            <a:pPr algn="l"/>
            <a:r>
              <a:rPr lang="en-US" sz="1200" b="1">
                <a:ea typeface="Flexo Medium" charset="0"/>
                <a:cs typeface="Flexo Medium" charset="0"/>
              </a:rPr>
              <a:t>Change</a:t>
            </a:r>
          </a:p>
          <a:p>
            <a:pPr algn="l"/>
            <a:r>
              <a:rPr lang="en-US" sz="1200" b="1">
                <a:ea typeface="Flexo Medium" charset="0"/>
                <a:cs typeface="Flexo Medium" charset="0"/>
              </a:rPr>
              <a:t>Management</a:t>
            </a:r>
          </a:p>
        </p:txBody>
      </p:sp>
      <p:cxnSp>
        <p:nvCxnSpPr>
          <p:cNvPr id="91" name="Straight Arrow Connector 90">
            <a:extLst>
              <a:ext uri="{FF2B5EF4-FFF2-40B4-BE49-F238E27FC236}">
                <a16:creationId xmlns:a16="http://schemas.microsoft.com/office/drawing/2014/main" id="{AB54C7B5-DE84-4F99-8A48-8D5480437431}"/>
              </a:ext>
            </a:extLst>
          </p:cNvPr>
          <p:cNvCxnSpPr>
            <a:cxnSpLocks/>
          </p:cNvCxnSpPr>
          <p:nvPr/>
        </p:nvCxnSpPr>
        <p:spPr>
          <a:xfrm>
            <a:off x="1290333" y="2514495"/>
            <a:ext cx="852155" cy="726578"/>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pic>
        <p:nvPicPr>
          <p:cNvPr id="92" name="Picture 91">
            <a:extLst>
              <a:ext uri="{FF2B5EF4-FFF2-40B4-BE49-F238E27FC236}">
                <a16:creationId xmlns:a16="http://schemas.microsoft.com/office/drawing/2014/main" id="{ACD73AA9-D366-4563-B214-8A1A992EB80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16318" y="2091415"/>
            <a:ext cx="752119" cy="624354"/>
          </a:xfrm>
          <a:prstGeom prst="rect">
            <a:avLst/>
          </a:prstGeom>
        </p:spPr>
      </p:pic>
      <p:cxnSp>
        <p:nvCxnSpPr>
          <p:cNvPr id="96" name="Straight Arrow Connector 95">
            <a:extLst>
              <a:ext uri="{FF2B5EF4-FFF2-40B4-BE49-F238E27FC236}">
                <a16:creationId xmlns:a16="http://schemas.microsoft.com/office/drawing/2014/main" id="{03B38198-C290-4CA7-8B49-F80B59E02239}"/>
              </a:ext>
            </a:extLst>
          </p:cNvPr>
          <p:cNvCxnSpPr>
            <a:cxnSpLocks/>
          </p:cNvCxnSpPr>
          <p:nvPr/>
        </p:nvCxnSpPr>
        <p:spPr>
          <a:xfrm flipH="1" flipV="1">
            <a:off x="3149695" y="3879072"/>
            <a:ext cx="849257" cy="1369316"/>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98" name="TextBox 97">
            <a:extLst>
              <a:ext uri="{FF2B5EF4-FFF2-40B4-BE49-F238E27FC236}">
                <a16:creationId xmlns:a16="http://schemas.microsoft.com/office/drawing/2014/main" id="{152FC19E-9E00-4440-B151-9186B9C0E9FE}"/>
              </a:ext>
            </a:extLst>
          </p:cNvPr>
          <p:cNvSpPr txBox="1"/>
          <p:nvPr/>
        </p:nvSpPr>
        <p:spPr>
          <a:xfrm>
            <a:off x="3297937" y="5548327"/>
            <a:ext cx="736099" cy="276999"/>
          </a:xfrm>
          <a:prstGeom prst="rect">
            <a:avLst/>
          </a:prstGeom>
          <a:noFill/>
        </p:spPr>
        <p:txBody>
          <a:bodyPr wrap="none" rtlCol="0">
            <a:spAutoFit/>
          </a:bodyPr>
          <a:lstStyle/>
          <a:p>
            <a:pPr algn="l"/>
            <a:r>
              <a:rPr lang="en-US" sz="1200" b="1">
                <a:ea typeface="Flexo Medium" charset="0"/>
                <a:cs typeface="Flexo Medium" charset="0"/>
              </a:rPr>
              <a:t>Support</a:t>
            </a:r>
          </a:p>
        </p:txBody>
      </p:sp>
      <p:pic>
        <p:nvPicPr>
          <p:cNvPr id="99" name="Picture 98">
            <a:extLst>
              <a:ext uri="{FF2B5EF4-FFF2-40B4-BE49-F238E27FC236}">
                <a16:creationId xmlns:a16="http://schemas.microsoft.com/office/drawing/2014/main" id="{A47697AA-224C-44B6-91E8-13BE7D24EB6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840037" y="4197096"/>
            <a:ext cx="902179" cy="712466"/>
          </a:xfrm>
          <a:prstGeom prst="rect">
            <a:avLst/>
          </a:prstGeom>
        </p:spPr>
      </p:pic>
      <p:sp>
        <p:nvSpPr>
          <p:cNvPr id="106" name="Rectangle 105">
            <a:extLst>
              <a:ext uri="{FF2B5EF4-FFF2-40B4-BE49-F238E27FC236}">
                <a16:creationId xmlns:a16="http://schemas.microsoft.com/office/drawing/2014/main" id="{DEBF8018-F181-4339-8FA2-52E427E4C9D7}"/>
              </a:ext>
            </a:extLst>
          </p:cNvPr>
          <p:cNvSpPr/>
          <p:nvPr/>
        </p:nvSpPr>
        <p:spPr>
          <a:xfrm>
            <a:off x="8120963" y="2112264"/>
            <a:ext cx="1755648" cy="749808"/>
          </a:xfrm>
          <a:prstGeom prst="rect">
            <a:avLst/>
          </a:prstGeom>
          <a:solidFill>
            <a:schemeClr val="tx1">
              <a:lumMod val="20000"/>
              <a:lumOff val="80000"/>
            </a:schemeClr>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160"/>
          </a:p>
        </p:txBody>
      </p:sp>
      <p:sp>
        <p:nvSpPr>
          <p:cNvPr id="107" name="Rectangle 106">
            <a:extLst>
              <a:ext uri="{FF2B5EF4-FFF2-40B4-BE49-F238E27FC236}">
                <a16:creationId xmlns:a16="http://schemas.microsoft.com/office/drawing/2014/main" id="{A13852F1-496D-44A3-8090-CF556AD4338C}"/>
              </a:ext>
            </a:extLst>
          </p:cNvPr>
          <p:cNvSpPr/>
          <p:nvPr/>
        </p:nvSpPr>
        <p:spPr>
          <a:xfrm>
            <a:off x="8120962" y="1892808"/>
            <a:ext cx="1755648" cy="219456"/>
          </a:xfrm>
          <a:prstGeom prst="rect">
            <a:avLst/>
          </a:prstGeom>
          <a:solidFill>
            <a:schemeClr val="accent2"/>
          </a:solidFill>
          <a:effectLst/>
        </p:spPr>
        <p:style>
          <a:lnRef idx="1">
            <a:schemeClr val="accent1"/>
          </a:lnRef>
          <a:fillRef idx="1001">
            <a:schemeClr val="lt1"/>
          </a:fillRef>
          <a:effectRef idx="2">
            <a:schemeClr val="accent1"/>
          </a:effectRef>
          <a:fontRef idx="minor">
            <a:schemeClr val="lt1"/>
          </a:fontRef>
        </p:style>
        <p:txBody>
          <a:bodyPr rtlCol="0" anchor="ctr"/>
          <a:lstStyle/>
          <a:p>
            <a:pPr algn="ctr"/>
            <a:r>
              <a:rPr lang="en-US" sz="1200"/>
              <a:t>Performance </a:t>
            </a:r>
            <a:r>
              <a:rPr lang="en-US" sz="1200" err="1"/>
              <a:t>Mgmt</a:t>
            </a:r>
            <a:endParaRPr lang="en-US" sz="1200"/>
          </a:p>
        </p:txBody>
      </p:sp>
      <p:pic>
        <p:nvPicPr>
          <p:cNvPr id="2054" name="Picture 6" descr="NOW18 Webinar Series | SevOne">
            <a:extLst>
              <a:ext uri="{FF2B5EF4-FFF2-40B4-BE49-F238E27FC236}">
                <a16:creationId xmlns:a16="http://schemas.microsoft.com/office/drawing/2014/main" id="{661F1982-9E1A-4EA9-AA8C-76B2CD4A55F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283956" y="2204644"/>
            <a:ext cx="698706" cy="12707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YCOM OSI Launches New AI/ML Solution for Predictive Service Assurance">
            <a:extLst>
              <a:ext uri="{FF2B5EF4-FFF2-40B4-BE49-F238E27FC236}">
                <a16:creationId xmlns:a16="http://schemas.microsoft.com/office/drawing/2014/main" id="{A30AFD47-04A5-4772-9047-4EB63B823780}"/>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249370" y="2703382"/>
            <a:ext cx="788155" cy="13077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lue Orbit: Best-of-Breed Building Blocks">
            <a:extLst>
              <a:ext uri="{FF2B5EF4-FFF2-40B4-BE49-F238E27FC236}">
                <a16:creationId xmlns:a16="http://schemas.microsoft.com/office/drawing/2014/main" id="{9E9AA8DF-8624-488D-B21A-0695E181F0DB}"/>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9256981" y="2167129"/>
            <a:ext cx="554818" cy="18309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nfoVista - Leading Provider of Cost-Effective Network Performance ...">
            <a:extLst>
              <a:ext uri="{FF2B5EF4-FFF2-40B4-BE49-F238E27FC236}">
                <a16:creationId xmlns:a16="http://schemas.microsoft.com/office/drawing/2014/main" id="{0B611139-AE57-477A-8471-305E6FBA708C}"/>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9170434" y="2654251"/>
            <a:ext cx="635188" cy="13775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Foresight-InnoEye Technologies Pvt. Ltd">
            <a:extLst>
              <a:ext uri="{FF2B5EF4-FFF2-40B4-BE49-F238E27FC236}">
                <a16:creationId xmlns:a16="http://schemas.microsoft.com/office/drawing/2014/main" id="{1F38199E-0867-4198-BEA7-4FC9B090CACA}"/>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8690519" y="2459284"/>
            <a:ext cx="672016" cy="140207"/>
          </a:xfrm>
          <a:prstGeom prst="rect">
            <a:avLst/>
          </a:prstGeom>
          <a:noFill/>
          <a:extLst>
            <a:ext uri="{909E8E84-426E-40DD-AFC4-6F175D3DCCD1}">
              <a14:hiddenFill xmlns:a14="http://schemas.microsoft.com/office/drawing/2010/main">
                <a:solidFill>
                  <a:srgbClr val="FFFFFF"/>
                </a:solidFill>
              </a14:hiddenFill>
            </a:ext>
          </a:extLst>
        </p:spPr>
      </p:pic>
      <p:sp>
        <p:nvSpPr>
          <p:cNvPr id="119" name="Rectangle 118">
            <a:extLst>
              <a:ext uri="{FF2B5EF4-FFF2-40B4-BE49-F238E27FC236}">
                <a16:creationId xmlns:a16="http://schemas.microsoft.com/office/drawing/2014/main" id="{72F18B67-8FC4-4E43-BE42-5795B9314F1D}"/>
              </a:ext>
            </a:extLst>
          </p:cNvPr>
          <p:cNvSpPr/>
          <p:nvPr/>
        </p:nvSpPr>
        <p:spPr>
          <a:xfrm>
            <a:off x="10101072" y="2112264"/>
            <a:ext cx="1645920" cy="749808"/>
          </a:xfrm>
          <a:prstGeom prst="rect">
            <a:avLst/>
          </a:prstGeom>
          <a:solidFill>
            <a:schemeClr val="tx1">
              <a:lumMod val="20000"/>
              <a:lumOff val="80000"/>
            </a:schemeClr>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160"/>
          </a:p>
        </p:txBody>
      </p:sp>
      <p:sp>
        <p:nvSpPr>
          <p:cNvPr id="120" name="Rectangle 119">
            <a:extLst>
              <a:ext uri="{FF2B5EF4-FFF2-40B4-BE49-F238E27FC236}">
                <a16:creationId xmlns:a16="http://schemas.microsoft.com/office/drawing/2014/main" id="{3BC4820A-63D7-40BD-976E-96DA9FE81CA4}"/>
              </a:ext>
            </a:extLst>
          </p:cNvPr>
          <p:cNvSpPr/>
          <p:nvPr/>
        </p:nvSpPr>
        <p:spPr>
          <a:xfrm>
            <a:off x="10101072" y="1892808"/>
            <a:ext cx="1645920" cy="219456"/>
          </a:xfrm>
          <a:prstGeom prst="rect">
            <a:avLst/>
          </a:prstGeom>
          <a:solidFill>
            <a:schemeClr val="accent2"/>
          </a:solidFill>
          <a:ln>
            <a:solidFill>
              <a:schemeClr val="accent2"/>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r>
              <a:rPr lang="en-US" sz="1200"/>
              <a:t>OSS</a:t>
            </a:r>
          </a:p>
        </p:txBody>
      </p:sp>
      <p:sp>
        <p:nvSpPr>
          <p:cNvPr id="122" name="Rectangle 121">
            <a:extLst>
              <a:ext uri="{FF2B5EF4-FFF2-40B4-BE49-F238E27FC236}">
                <a16:creationId xmlns:a16="http://schemas.microsoft.com/office/drawing/2014/main" id="{B7F07D16-CD7F-4B05-A545-8793A92C0282}"/>
              </a:ext>
            </a:extLst>
          </p:cNvPr>
          <p:cNvSpPr/>
          <p:nvPr/>
        </p:nvSpPr>
        <p:spPr>
          <a:xfrm>
            <a:off x="10101072" y="3264408"/>
            <a:ext cx="1645920" cy="749808"/>
          </a:xfrm>
          <a:prstGeom prst="rect">
            <a:avLst/>
          </a:prstGeom>
          <a:solidFill>
            <a:schemeClr val="tx1">
              <a:lumMod val="20000"/>
              <a:lumOff val="80000"/>
            </a:schemeClr>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160"/>
          </a:p>
        </p:txBody>
      </p:sp>
      <p:sp>
        <p:nvSpPr>
          <p:cNvPr id="123" name="Rectangle 122">
            <a:extLst>
              <a:ext uri="{FF2B5EF4-FFF2-40B4-BE49-F238E27FC236}">
                <a16:creationId xmlns:a16="http://schemas.microsoft.com/office/drawing/2014/main" id="{939A447F-4882-417E-82A8-08084B23546F}"/>
              </a:ext>
            </a:extLst>
          </p:cNvPr>
          <p:cNvSpPr/>
          <p:nvPr/>
        </p:nvSpPr>
        <p:spPr>
          <a:xfrm>
            <a:off x="10101072" y="3044952"/>
            <a:ext cx="1645920" cy="219456"/>
          </a:xfrm>
          <a:prstGeom prst="rect">
            <a:avLst/>
          </a:prstGeom>
          <a:solidFill>
            <a:schemeClr val="accent2"/>
          </a:solidFill>
          <a:ln>
            <a:solidFill>
              <a:schemeClr val="accent2"/>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r>
              <a:rPr lang="en-US" sz="1200"/>
              <a:t>AIOPs</a:t>
            </a:r>
          </a:p>
        </p:txBody>
      </p:sp>
      <p:pic>
        <p:nvPicPr>
          <p:cNvPr id="2066" name="Picture 18" descr="Moogsoft | AIOps Collaborative Platform for IT Ops and DevOps">
            <a:extLst>
              <a:ext uri="{FF2B5EF4-FFF2-40B4-BE49-F238E27FC236}">
                <a16:creationId xmlns:a16="http://schemas.microsoft.com/office/drawing/2014/main" id="{EC2D6518-A2B0-478A-AFC1-9183DA81BBB3}"/>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214793" y="3342593"/>
            <a:ext cx="978553" cy="217914"/>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ScienceLogic">
            <a:extLst>
              <a:ext uri="{FF2B5EF4-FFF2-40B4-BE49-F238E27FC236}">
                <a16:creationId xmlns:a16="http://schemas.microsoft.com/office/drawing/2014/main" id="{E631F919-DF78-411D-9B46-AA733BAFCCAB}"/>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10391447" y="3703320"/>
            <a:ext cx="1076219" cy="225912"/>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6" descr="Cisco appeals European Commission's approval of Microsoft-Skype ...">
            <a:extLst>
              <a:ext uri="{FF2B5EF4-FFF2-40B4-BE49-F238E27FC236}">
                <a16:creationId xmlns:a16="http://schemas.microsoft.com/office/drawing/2014/main" id="{1EFD8BA9-39B6-4933-BCCA-661781D4BD79}"/>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303074" y="3329532"/>
            <a:ext cx="366054" cy="244036"/>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Tableau 2019.2 Introduces New Mapping Capabilities That Provide ...">
            <a:extLst>
              <a:ext uri="{FF2B5EF4-FFF2-40B4-BE49-F238E27FC236}">
                <a16:creationId xmlns:a16="http://schemas.microsoft.com/office/drawing/2014/main" id="{1BAEBB73-537B-43C8-999A-8011624ED26E}"/>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0425250" y="4507993"/>
            <a:ext cx="1125272" cy="249606"/>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24" descr="Cloud Computing Services | Google Cloud">
            <a:extLst>
              <a:ext uri="{FF2B5EF4-FFF2-40B4-BE49-F238E27FC236}">
                <a16:creationId xmlns:a16="http://schemas.microsoft.com/office/drawing/2014/main" id="{DC2FDCB0-4450-4C05-920B-4149B4281A95}"/>
              </a:ext>
            </a:extLst>
          </p:cNvPr>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455390" y="4833513"/>
            <a:ext cx="1067140" cy="164462"/>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8" descr="Google secures regulator okay to buy Looker | The Burn-In">
            <a:extLst>
              <a:ext uri="{FF2B5EF4-FFF2-40B4-BE49-F238E27FC236}">
                <a16:creationId xmlns:a16="http://schemas.microsoft.com/office/drawing/2014/main" id="{5632BD8D-8B2C-4E02-9AA7-52955C16816F}"/>
              </a:ext>
            </a:extLst>
          </p:cNvPr>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1094950" y="4995842"/>
            <a:ext cx="372716" cy="170519"/>
          </a:xfrm>
          <a:prstGeom prst="rect">
            <a:avLst/>
          </a:prstGeom>
          <a:noFill/>
          <a:extLst>
            <a:ext uri="{909E8E84-426E-40DD-AFC4-6F175D3DCCD1}">
              <a14:hiddenFill xmlns:a14="http://schemas.microsoft.com/office/drawing/2010/main">
                <a:solidFill>
                  <a:srgbClr val="FFFFFF"/>
                </a:solidFill>
              </a14:hiddenFill>
            </a:ext>
          </a:extLst>
        </p:spPr>
      </p:pic>
      <p:cxnSp>
        <p:nvCxnSpPr>
          <p:cNvPr id="133" name="Straight Arrow Connector 132">
            <a:extLst>
              <a:ext uri="{FF2B5EF4-FFF2-40B4-BE49-F238E27FC236}">
                <a16:creationId xmlns:a16="http://schemas.microsoft.com/office/drawing/2014/main" id="{EC04E67D-F84D-4BE5-A382-78A353EEC237}"/>
              </a:ext>
            </a:extLst>
          </p:cNvPr>
          <p:cNvCxnSpPr>
            <a:cxnSpLocks/>
          </p:cNvCxnSpPr>
          <p:nvPr/>
        </p:nvCxnSpPr>
        <p:spPr>
          <a:xfrm flipV="1">
            <a:off x="8385550" y="2943183"/>
            <a:ext cx="784884" cy="1243783"/>
          </a:xfrm>
          <a:prstGeom prst="straightConnector1">
            <a:avLst/>
          </a:prstGeom>
          <a:ln>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6" name="Straight Arrow Connector 135">
            <a:extLst>
              <a:ext uri="{FF2B5EF4-FFF2-40B4-BE49-F238E27FC236}">
                <a16:creationId xmlns:a16="http://schemas.microsoft.com/office/drawing/2014/main" id="{B766EE36-3AA2-41D9-9362-3943F5BD0EA0}"/>
              </a:ext>
            </a:extLst>
          </p:cNvPr>
          <p:cNvCxnSpPr>
            <a:cxnSpLocks/>
          </p:cNvCxnSpPr>
          <p:nvPr/>
        </p:nvCxnSpPr>
        <p:spPr>
          <a:xfrm>
            <a:off x="7566717" y="3380506"/>
            <a:ext cx="320867" cy="803584"/>
          </a:xfrm>
          <a:prstGeom prst="straightConnector1">
            <a:avLst/>
          </a:prstGeom>
          <a:ln>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7" name="Straight Arrow Connector 146">
            <a:extLst>
              <a:ext uri="{FF2B5EF4-FFF2-40B4-BE49-F238E27FC236}">
                <a16:creationId xmlns:a16="http://schemas.microsoft.com/office/drawing/2014/main" id="{350AB5E2-B7D7-4F3D-8F5D-11995806BFCE}"/>
              </a:ext>
            </a:extLst>
          </p:cNvPr>
          <p:cNvCxnSpPr>
            <a:cxnSpLocks/>
            <a:stCxn id="106" idx="3"/>
            <a:endCxn id="119" idx="1"/>
          </p:cNvCxnSpPr>
          <p:nvPr/>
        </p:nvCxnSpPr>
        <p:spPr>
          <a:xfrm>
            <a:off x="9876612" y="2487168"/>
            <a:ext cx="224461"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150" name="Straight Arrow Connector 149">
            <a:extLst>
              <a:ext uri="{FF2B5EF4-FFF2-40B4-BE49-F238E27FC236}">
                <a16:creationId xmlns:a16="http://schemas.microsoft.com/office/drawing/2014/main" id="{B5F6E143-8046-4C49-B1E7-071B60295E72}"/>
              </a:ext>
            </a:extLst>
          </p:cNvPr>
          <p:cNvCxnSpPr>
            <a:cxnSpLocks/>
            <a:stCxn id="68" idx="4"/>
          </p:cNvCxnSpPr>
          <p:nvPr/>
        </p:nvCxnSpPr>
        <p:spPr>
          <a:xfrm flipV="1">
            <a:off x="8329516" y="3813290"/>
            <a:ext cx="1668900" cy="625048"/>
          </a:xfrm>
          <a:prstGeom prst="straightConnector1">
            <a:avLst/>
          </a:prstGeom>
          <a:ln>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0" name="Straight Arrow Connector 159">
            <a:extLst>
              <a:ext uri="{FF2B5EF4-FFF2-40B4-BE49-F238E27FC236}">
                <a16:creationId xmlns:a16="http://schemas.microsoft.com/office/drawing/2014/main" id="{6D0828F6-1AE3-42E2-9A7F-586F9242DC8A}"/>
              </a:ext>
            </a:extLst>
          </p:cNvPr>
          <p:cNvCxnSpPr>
            <a:cxnSpLocks/>
            <a:stCxn id="123" idx="0"/>
            <a:endCxn id="119" idx="2"/>
          </p:cNvCxnSpPr>
          <p:nvPr/>
        </p:nvCxnSpPr>
        <p:spPr>
          <a:xfrm flipV="1">
            <a:off x="10924032" y="2862072"/>
            <a:ext cx="0" cy="18288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163" name="Straight Arrow Connector 162">
            <a:extLst>
              <a:ext uri="{FF2B5EF4-FFF2-40B4-BE49-F238E27FC236}">
                <a16:creationId xmlns:a16="http://schemas.microsoft.com/office/drawing/2014/main" id="{A8C47FB4-5CEB-4747-B415-A4C744148AD8}"/>
              </a:ext>
            </a:extLst>
          </p:cNvPr>
          <p:cNvCxnSpPr>
            <a:cxnSpLocks/>
          </p:cNvCxnSpPr>
          <p:nvPr/>
        </p:nvCxnSpPr>
        <p:spPr>
          <a:xfrm flipV="1">
            <a:off x="8385550" y="4434549"/>
            <a:ext cx="1656452" cy="32077"/>
          </a:xfrm>
          <a:prstGeom prst="straightConnector1">
            <a:avLst/>
          </a:prstGeom>
          <a:ln>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042" name="Picture 1041">
            <a:extLst>
              <a:ext uri="{FF2B5EF4-FFF2-40B4-BE49-F238E27FC236}">
                <a16:creationId xmlns:a16="http://schemas.microsoft.com/office/drawing/2014/main" id="{2F681466-4AD8-4DBB-B999-7126987C8356}"/>
              </a:ext>
            </a:extLst>
          </p:cNvPr>
          <p:cNvPicPr>
            <a:picLocks noChangeAspect="1"/>
          </p:cNvPicPr>
          <p:nvPr/>
        </p:nvPicPr>
        <p:blipFill>
          <a:blip r:embed="rId17" cstate="print">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968537" y="1902189"/>
            <a:ext cx="555062" cy="594124"/>
          </a:xfrm>
          <a:prstGeom prst="rect">
            <a:avLst/>
          </a:prstGeom>
        </p:spPr>
      </p:pic>
      <p:pic>
        <p:nvPicPr>
          <p:cNvPr id="1044" name="Picture 1043">
            <a:extLst>
              <a:ext uri="{FF2B5EF4-FFF2-40B4-BE49-F238E27FC236}">
                <a16:creationId xmlns:a16="http://schemas.microsoft.com/office/drawing/2014/main" id="{2B9DD08C-C9F6-436E-8895-7CFD6971B74E}"/>
              </a:ext>
            </a:extLst>
          </p:cNvPr>
          <p:cNvPicPr>
            <a:picLocks noChangeAspect="1"/>
          </p:cNvPicPr>
          <p:nvPr/>
        </p:nvPicPr>
        <p:blipFill>
          <a:blip r:embed="rId18" cstate="print">
            <a:grayscl/>
            <a:extLst>
              <a:ext uri="{28A0092B-C50C-407E-A947-70E740481C1C}">
                <a14:useLocalDpi xmlns:a14="http://schemas.microsoft.com/office/drawing/2010/main"/>
              </a:ext>
            </a:extLst>
          </a:blip>
          <a:stretch>
            <a:fillRect/>
          </a:stretch>
        </p:blipFill>
        <p:spPr>
          <a:xfrm>
            <a:off x="4073135" y="5222998"/>
            <a:ext cx="468719" cy="592067"/>
          </a:xfrm>
          <a:prstGeom prst="rect">
            <a:avLst/>
          </a:prstGeom>
        </p:spPr>
      </p:pic>
      <p:pic>
        <p:nvPicPr>
          <p:cNvPr id="1045" name="Picture 1044">
            <a:extLst>
              <a:ext uri="{FF2B5EF4-FFF2-40B4-BE49-F238E27FC236}">
                <a16:creationId xmlns:a16="http://schemas.microsoft.com/office/drawing/2014/main" id="{C9B98A02-1FE4-4019-BEB0-D16C78B09390}"/>
              </a:ext>
            </a:extLst>
          </p:cNvPr>
          <p:cNvPicPr>
            <a:picLocks noChangeAspect="1"/>
          </p:cNvPicPr>
          <p:nvPr/>
        </p:nvPicPr>
        <p:blipFill>
          <a:blip r:embed="rId19" cstate="print">
            <a:grayscl/>
            <a:extLst>
              <a:ext uri="{28A0092B-C50C-407E-A947-70E740481C1C}">
                <a14:useLocalDpi xmlns:a14="http://schemas.microsoft.com/office/drawing/2010/main"/>
              </a:ext>
            </a:extLst>
          </a:blip>
          <a:stretch>
            <a:fillRect/>
          </a:stretch>
        </p:blipFill>
        <p:spPr>
          <a:xfrm>
            <a:off x="3993214" y="2111443"/>
            <a:ext cx="786050" cy="659189"/>
          </a:xfrm>
          <a:prstGeom prst="rect">
            <a:avLst/>
          </a:prstGeom>
        </p:spPr>
      </p:pic>
      <p:cxnSp>
        <p:nvCxnSpPr>
          <p:cNvPr id="61" name="Straight Connector 60">
            <a:extLst>
              <a:ext uri="{FF2B5EF4-FFF2-40B4-BE49-F238E27FC236}">
                <a16:creationId xmlns:a16="http://schemas.microsoft.com/office/drawing/2014/main" id="{E514FD93-0636-4D4F-A2CC-F3DCF6391471}"/>
              </a:ext>
            </a:extLst>
          </p:cNvPr>
          <p:cNvCxnSpPr>
            <a:cxnSpLocks/>
          </p:cNvCxnSpPr>
          <p:nvPr/>
        </p:nvCxnSpPr>
        <p:spPr>
          <a:xfrm>
            <a:off x="390144" y="1618488"/>
            <a:ext cx="5486400" cy="0"/>
          </a:xfrm>
          <a:prstGeom prst="line">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9CE87414-3895-4143-A2B5-CCBB655452A4}"/>
              </a:ext>
            </a:extLst>
          </p:cNvPr>
          <p:cNvSpPr txBox="1"/>
          <p:nvPr/>
        </p:nvSpPr>
        <p:spPr>
          <a:xfrm>
            <a:off x="774192" y="1289104"/>
            <a:ext cx="4718304" cy="350865"/>
          </a:xfrm>
          <a:prstGeom prst="rect">
            <a:avLst/>
          </a:prstGeom>
          <a:noFill/>
        </p:spPr>
        <p:txBody>
          <a:bodyPr wrap="square" rtlCol="0">
            <a:spAutoFit/>
          </a:bodyPr>
          <a:lstStyle/>
          <a:p>
            <a:pPr algn="ctr">
              <a:spcAft>
                <a:spcPts val="720"/>
              </a:spcAft>
            </a:pPr>
            <a:r>
              <a:rPr lang="en-US" sz="1680" b="1">
                <a:ea typeface="Flexo Medium" charset="0"/>
                <a:cs typeface="Flexo Medium" charset="0"/>
              </a:rPr>
              <a:t>Stand-Alone in Today’s Networks</a:t>
            </a:r>
          </a:p>
        </p:txBody>
      </p:sp>
      <p:cxnSp>
        <p:nvCxnSpPr>
          <p:cNvPr id="63" name="Straight Connector 62">
            <a:extLst>
              <a:ext uri="{FF2B5EF4-FFF2-40B4-BE49-F238E27FC236}">
                <a16:creationId xmlns:a16="http://schemas.microsoft.com/office/drawing/2014/main" id="{8D8A6CC7-B075-45D3-B864-EB6DA973CF99}"/>
              </a:ext>
            </a:extLst>
          </p:cNvPr>
          <p:cNvCxnSpPr>
            <a:cxnSpLocks/>
          </p:cNvCxnSpPr>
          <p:nvPr/>
        </p:nvCxnSpPr>
        <p:spPr>
          <a:xfrm>
            <a:off x="6315456" y="1618488"/>
            <a:ext cx="5486400" cy="0"/>
          </a:xfrm>
          <a:prstGeom prst="line">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64" name="TextBox 63">
            <a:extLst>
              <a:ext uri="{FF2B5EF4-FFF2-40B4-BE49-F238E27FC236}">
                <a16:creationId xmlns:a16="http://schemas.microsoft.com/office/drawing/2014/main" id="{F35F80DF-AD2D-4C09-BF54-D4AC7C2C4C50}"/>
              </a:ext>
            </a:extLst>
          </p:cNvPr>
          <p:cNvSpPr txBox="1"/>
          <p:nvPr/>
        </p:nvSpPr>
        <p:spPr>
          <a:xfrm>
            <a:off x="6699504" y="1289305"/>
            <a:ext cx="4718304" cy="350865"/>
          </a:xfrm>
          <a:prstGeom prst="rect">
            <a:avLst/>
          </a:prstGeom>
          <a:noFill/>
        </p:spPr>
        <p:txBody>
          <a:bodyPr wrap="square" rtlCol="0">
            <a:spAutoFit/>
          </a:bodyPr>
          <a:lstStyle/>
          <a:p>
            <a:pPr algn="ctr">
              <a:spcAft>
                <a:spcPts val="720"/>
              </a:spcAft>
            </a:pPr>
            <a:r>
              <a:rPr lang="en-US" sz="1680" b="1">
                <a:ea typeface="Flexo Medium" charset="0"/>
                <a:cs typeface="Flexo Medium" charset="0"/>
              </a:rPr>
              <a:t>Fully Orchestrated Networks &amp; Services</a:t>
            </a:r>
          </a:p>
        </p:txBody>
      </p:sp>
      <p:cxnSp>
        <p:nvCxnSpPr>
          <p:cNvPr id="65" name="Straight Arrow Connector 64">
            <a:extLst>
              <a:ext uri="{FF2B5EF4-FFF2-40B4-BE49-F238E27FC236}">
                <a16:creationId xmlns:a16="http://schemas.microsoft.com/office/drawing/2014/main" id="{2D71DB1D-31A2-4327-87A1-2F6B61DABBA8}"/>
              </a:ext>
            </a:extLst>
          </p:cNvPr>
          <p:cNvCxnSpPr>
            <a:cxnSpLocks/>
            <a:stCxn id="68" idx="9"/>
          </p:cNvCxnSpPr>
          <p:nvPr/>
        </p:nvCxnSpPr>
        <p:spPr>
          <a:xfrm flipV="1">
            <a:off x="8329516" y="2938052"/>
            <a:ext cx="1668900" cy="1301416"/>
          </a:xfrm>
          <a:prstGeom prst="straightConnector1">
            <a:avLst/>
          </a:prstGeom>
          <a:ln>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sp>
        <p:nvSpPr>
          <p:cNvPr id="79" name="TextBox 78">
            <a:extLst>
              <a:ext uri="{FF2B5EF4-FFF2-40B4-BE49-F238E27FC236}">
                <a16:creationId xmlns:a16="http://schemas.microsoft.com/office/drawing/2014/main" id="{F386C40F-C4A4-4B59-98A5-9B88F45659E8}"/>
              </a:ext>
            </a:extLst>
          </p:cNvPr>
          <p:cNvSpPr txBox="1"/>
          <p:nvPr/>
        </p:nvSpPr>
        <p:spPr>
          <a:xfrm>
            <a:off x="6699505" y="3507555"/>
            <a:ext cx="1250663" cy="498598"/>
          </a:xfrm>
          <a:prstGeom prst="rect">
            <a:avLst/>
          </a:prstGeom>
          <a:solidFill>
            <a:schemeClr val="bg1">
              <a:alpha val="82000"/>
            </a:schemeClr>
          </a:solidFill>
        </p:spPr>
        <p:txBody>
          <a:bodyPr wrap="none" lIns="0" tIns="0" rIns="0" bIns="0" rtlCol="0">
            <a:spAutoFit/>
          </a:bodyPr>
          <a:lstStyle>
            <a:defPPr>
              <a:defRPr lang="en-US"/>
            </a:defPPr>
            <a:lvl1pPr>
              <a:defRPr sz="1000">
                <a:latin typeface="Flexo" pitchFamily="2" charset="0"/>
                <a:ea typeface="Flexo Medium" charset="0"/>
                <a:cs typeface="Flexo Medium" charset="0"/>
              </a:defRPr>
            </a:lvl1pPr>
          </a:lstStyle>
          <a:p>
            <a:r>
              <a:rPr lang="en-US" sz="1080">
                <a:latin typeface="+mn-lt"/>
              </a:rPr>
              <a:t>Orchestration API</a:t>
            </a:r>
          </a:p>
          <a:p>
            <a:pPr marL="109728" indent="-109728">
              <a:buClr>
                <a:srgbClr val="4295D1"/>
              </a:buClr>
              <a:buFont typeface="Arial" panose="020B0604020202020204" pitchFamily="34" charset="0"/>
              <a:buChar char="•"/>
            </a:pPr>
            <a:r>
              <a:rPr lang="en-US" sz="1080">
                <a:latin typeface="+mn-lt"/>
              </a:rPr>
              <a:t> NETCONF/YANG</a:t>
            </a:r>
          </a:p>
          <a:p>
            <a:pPr marL="109728" indent="-109728">
              <a:buClr>
                <a:srgbClr val="4295D1"/>
              </a:buClr>
              <a:buFont typeface="Arial" panose="020B0604020202020204" pitchFamily="34" charset="0"/>
              <a:buChar char="•"/>
            </a:pPr>
            <a:r>
              <a:rPr lang="en-US" sz="1080">
                <a:latin typeface="+mn-lt"/>
              </a:rPr>
              <a:t> REST</a:t>
            </a:r>
          </a:p>
        </p:txBody>
      </p:sp>
      <p:sp>
        <p:nvSpPr>
          <p:cNvPr id="83" name="TextBox 82">
            <a:extLst>
              <a:ext uri="{FF2B5EF4-FFF2-40B4-BE49-F238E27FC236}">
                <a16:creationId xmlns:a16="http://schemas.microsoft.com/office/drawing/2014/main" id="{4E6CE4BB-96BE-4C0B-8265-C4363C2A2864}"/>
              </a:ext>
            </a:extLst>
          </p:cNvPr>
          <p:cNvSpPr txBox="1"/>
          <p:nvPr/>
        </p:nvSpPr>
        <p:spPr>
          <a:xfrm>
            <a:off x="8540126" y="3619657"/>
            <a:ext cx="1335642" cy="918240"/>
          </a:xfrm>
          <a:prstGeom prst="rect">
            <a:avLst/>
          </a:prstGeom>
          <a:solidFill>
            <a:schemeClr val="bg1">
              <a:alpha val="82000"/>
            </a:schemeClr>
          </a:solidFill>
        </p:spPr>
        <p:txBody>
          <a:bodyPr wrap="none" lIns="43200" tIns="0" rIns="0" bIns="86400" rtlCol="0">
            <a:spAutoFit/>
          </a:bodyPr>
          <a:lstStyle>
            <a:defPPr>
              <a:defRPr lang="en-US"/>
            </a:defPPr>
            <a:lvl1pPr>
              <a:defRPr sz="1000">
                <a:latin typeface="Flexo" pitchFamily="2" charset="0"/>
                <a:ea typeface="Flexo Medium" charset="0"/>
                <a:cs typeface="Flexo Medium" charset="0"/>
              </a:defRPr>
            </a:lvl1pPr>
          </a:lstStyle>
          <a:p>
            <a:r>
              <a:rPr lang="en-US" sz="1080">
                <a:latin typeface="+mn-lt"/>
              </a:rPr>
              <a:t>Metrics API &amp; Events</a:t>
            </a:r>
          </a:p>
          <a:p>
            <a:pPr marL="109728" indent="-109728">
              <a:buClr>
                <a:srgbClr val="4295D1"/>
              </a:buClr>
              <a:buFont typeface="Arial" panose="020B0604020202020204" pitchFamily="34" charset="0"/>
              <a:buChar char="•"/>
            </a:pPr>
            <a:r>
              <a:rPr lang="en-US" sz="1080">
                <a:latin typeface="+mn-lt"/>
              </a:rPr>
              <a:t>REST</a:t>
            </a:r>
          </a:p>
          <a:p>
            <a:pPr marL="109728" indent="-109728">
              <a:buClr>
                <a:srgbClr val="4295D1"/>
              </a:buClr>
              <a:buFont typeface="Arial" panose="020B0604020202020204" pitchFamily="34" charset="0"/>
              <a:buChar char="•"/>
            </a:pPr>
            <a:r>
              <a:rPr lang="en-US" sz="1080">
                <a:latin typeface="+mn-lt"/>
              </a:rPr>
              <a:t>Kafka</a:t>
            </a:r>
          </a:p>
          <a:p>
            <a:pPr marL="109728" indent="-109728">
              <a:buClr>
                <a:srgbClr val="4295D1"/>
              </a:buClr>
              <a:buFont typeface="Arial" panose="020B0604020202020204" pitchFamily="34" charset="0"/>
              <a:buChar char="•"/>
            </a:pPr>
            <a:r>
              <a:rPr lang="en-US" sz="1080">
                <a:latin typeface="+mn-lt"/>
              </a:rPr>
              <a:t>SNMP traps</a:t>
            </a:r>
          </a:p>
          <a:p>
            <a:pPr marL="109728" indent="-109728">
              <a:buClr>
                <a:srgbClr val="4295D1"/>
              </a:buClr>
              <a:buFont typeface="Arial" panose="020B0604020202020204" pitchFamily="34" charset="0"/>
              <a:buChar char="•"/>
            </a:pPr>
            <a:r>
              <a:rPr lang="en-US" sz="1080">
                <a:latin typeface="+mn-lt"/>
              </a:rPr>
              <a:t>e-mail</a:t>
            </a:r>
          </a:p>
        </p:txBody>
      </p:sp>
      <p:sp>
        <p:nvSpPr>
          <p:cNvPr id="3" name="TextBox 2">
            <a:extLst>
              <a:ext uri="{FF2B5EF4-FFF2-40B4-BE49-F238E27FC236}">
                <a16:creationId xmlns:a16="http://schemas.microsoft.com/office/drawing/2014/main" id="{A868A36E-E108-4646-8784-B89BBB1D6719}"/>
              </a:ext>
            </a:extLst>
          </p:cNvPr>
          <p:cNvSpPr txBox="1"/>
          <p:nvPr/>
        </p:nvSpPr>
        <p:spPr>
          <a:xfrm>
            <a:off x="6901291" y="5603497"/>
            <a:ext cx="4882896" cy="240066"/>
          </a:xfrm>
          <a:prstGeom prst="rect">
            <a:avLst/>
          </a:prstGeom>
          <a:noFill/>
        </p:spPr>
        <p:txBody>
          <a:bodyPr wrap="square" rtlCol="0">
            <a:spAutoFit/>
          </a:bodyPr>
          <a:lstStyle/>
          <a:p>
            <a:pPr algn="ctr"/>
            <a:r>
              <a:rPr lang="en-US" sz="960" i="1">
                <a:ea typeface="Flexo Medium" charset="0"/>
                <a:cs typeface="Flexo Medium" charset="0"/>
              </a:rPr>
              <a:t>Example integrations - not a comprehensive list</a:t>
            </a:r>
          </a:p>
        </p:txBody>
      </p:sp>
      <p:pic>
        <p:nvPicPr>
          <p:cNvPr id="5" name="Picture 4">
            <a:extLst>
              <a:ext uri="{FF2B5EF4-FFF2-40B4-BE49-F238E27FC236}">
                <a16:creationId xmlns:a16="http://schemas.microsoft.com/office/drawing/2014/main" id="{AAC8DFDA-519B-AE4F-A4E6-F529965309CE}"/>
              </a:ext>
            </a:extLst>
          </p:cNvPr>
          <p:cNvPicPr>
            <a:picLocks noChangeAspect="1"/>
          </p:cNvPicPr>
          <p:nvPr/>
        </p:nvPicPr>
        <p:blipFill>
          <a:blip r:embed="rId20"/>
          <a:stretch>
            <a:fillRect/>
          </a:stretch>
        </p:blipFill>
        <p:spPr>
          <a:xfrm>
            <a:off x="10253515" y="2186386"/>
            <a:ext cx="385303" cy="335214"/>
          </a:xfrm>
          <a:prstGeom prst="rect">
            <a:avLst/>
          </a:prstGeom>
        </p:spPr>
      </p:pic>
      <p:pic>
        <p:nvPicPr>
          <p:cNvPr id="6" name="Picture 5">
            <a:extLst>
              <a:ext uri="{FF2B5EF4-FFF2-40B4-BE49-F238E27FC236}">
                <a16:creationId xmlns:a16="http://schemas.microsoft.com/office/drawing/2014/main" id="{15FD7B34-110A-FF4A-820A-72DC05714992}"/>
              </a:ext>
            </a:extLst>
          </p:cNvPr>
          <p:cNvPicPr>
            <a:picLocks noChangeAspect="1"/>
          </p:cNvPicPr>
          <p:nvPr/>
        </p:nvPicPr>
        <p:blipFill>
          <a:blip r:embed="rId21"/>
          <a:stretch>
            <a:fillRect/>
          </a:stretch>
        </p:blipFill>
        <p:spPr>
          <a:xfrm>
            <a:off x="10769822" y="2225829"/>
            <a:ext cx="647987" cy="123118"/>
          </a:xfrm>
          <a:prstGeom prst="rect">
            <a:avLst/>
          </a:prstGeom>
        </p:spPr>
      </p:pic>
      <p:pic>
        <p:nvPicPr>
          <p:cNvPr id="7" name="Picture 6">
            <a:extLst>
              <a:ext uri="{FF2B5EF4-FFF2-40B4-BE49-F238E27FC236}">
                <a16:creationId xmlns:a16="http://schemas.microsoft.com/office/drawing/2014/main" id="{65AA7E76-D090-1746-8012-2EF2CD805A67}"/>
              </a:ext>
            </a:extLst>
          </p:cNvPr>
          <p:cNvPicPr>
            <a:picLocks noChangeAspect="1"/>
          </p:cNvPicPr>
          <p:nvPr/>
        </p:nvPicPr>
        <p:blipFill>
          <a:blip r:embed="rId22"/>
          <a:stretch>
            <a:fillRect/>
          </a:stretch>
        </p:blipFill>
        <p:spPr>
          <a:xfrm>
            <a:off x="10740588" y="2397210"/>
            <a:ext cx="883711" cy="194417"/>
          </a:xfrm>
          <a:prstGeom prst="rect">
            <a:avLst/>
          </a:prstGeom>
        </p:spPr>
      </p:pic>
      <p:pic>
        <p:nvPicPr>
          <p:cNvPr id="8" name="Picture 7">
            <a:extLst>
              <a:ext uri="{FF2B5EF4-FFF2-40B4-BE49-F238E27FC236}">
                <a16:creationId xmlns:a16="http://schemas.microsoft.com/office/drawing/2014/main" id="{7BEFC909-7C19-1944-ABA9-A69084725A22}"/>
              </a:ext>
            </a:extLst>
          </p:cNvPr>
          <p:cNvPicPr>
            <a:picLocks noChangeAspect="1"/>
          </p:cNvPicPr>
          <p:nvPr/>
        </p:nvPicPr>
        <p:blipFill>
          <a:blip r:embed="rId23"/>
          <a:stretch>
            <a:fillRect/>
          </a:stretch>
        </p:blipFill>
        <p:spPr>
          <a:xfrm>
            <a:off x="10389814" y="2633199"/>
            <a:ext cx="707468" cy="155642"/>
          </a:xfrm>
          <a:prstGeom prst="rect">
            <a:avLst/>
          </a:prstGeom>
        </p:spPr>
      </p:pic>
      <p:sp>
        <p:nvSpPr>
          <p:cNvPr id="77" name="Rectangle 76">
            <a:extLst>
              <a:ext uri="{FF2B5EF4-FFF2-40B4-BE49-F238E27FC236}">
                <a16:creationId xmlns:a16="http://schemas.microsoft.com/office/drawing/2014/main" id="{72488CF4-FF78-074E-88E3-01F4C62A8838}"/>
              </a:ext>
            </a:extLst>
          </p:cNvPr>
          <p:cNvSpPr/>
          <p:nvPr/>
        </p:nvSpPr>
        <p:spPr>
          <a:xfrm>
            <a:off x="6475043" y="2112264"/>
            <a:ext cx="1426464" cy="1207008"/>
          </a:xfrm>
          <a:prstGeom prst="rect">
            <a:avLst/>
          </a:prstGeom>
          <a:solidFill>
            <a:schemeClr val="tx1">
              <a:lumMod val="20000"/>
              <a:lumOff val="80000"/>
            </a:schemeClr>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160"/>
          </a:p>
        </p:txBody>
      </p:sp>
      <p:sp>
        <p:nvSpPr>
          <p:cNvPr id="81" name="Rectangle 80">
            <a:extLst>
              <a:ext uri="{FF2B5EF4-FFF2-40B4-BE49-F238E27FC236}">
                <a16:creationId xmlns:a16="http://schemas.microsoft.com/office/drawing/2014/main" id="{63D33084-AA82-8040-9D66-FF9450F17D89}"/>
              </a:ext>
            </a:extLst>
          </p:cNvPr>
          <p:cNvSpPr/>
          <p:nvPr/>
        </p:nvSpPr>
        <p:spPr>
          <a:xfrm>
            <a:off x="6475042" y="1892808"/>
            <a:ext cx="1426464" cy="219456"/>
          </a:xfrm>
          <a:prstGeom prst="rect">
            <a:avLst/>
          </a:prstGeom>
          <a:solidFill>
            <a:schemeClr val="accent2"/>
          </a:solidFill>
          <a:ln>
            <a:solidFill>
              <a:schemeClr val="accent2"/>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r>
              <a:rPr lang="en-US" sz="1200"/>
              <a:t>Orchestration</a:t>
            </a:r>
          </a:p>
        </p:txBody>
      </p:sp>
      <p:pic>
        <p:nvPicPr>
          <p:cNvPr id="84" name="Picture 6" descr="Cisco appeals European Commission's approval of Microsoft-Skype ...">
            <a:extLst>
              <a:ext uri="{FF2B5EF4-FFF2-40B4-BE49-F238E27FC236}">
                <a16:creationId xmlns:a16="http://schemas.microsoft.com/office/drawing/2014/main" id="{AF926764-4F0C-4B41-A9C9-164A9C338241}"/>
              </a:ext>
            </a:extLst>
          </p:cNvPr>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567526" y="2238676"/>
            <a:ext cx="402660" cy="268439"/>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4" descr="Using Ansible to Manage your Pure Infrastructure | Pure Storage Blog">
            <a:extLst>
              <a:ext uri="{FF2B5EF4-FFF2-40B4-BE49-F238E27FC236}">
                <a16:creationId xmlns:a16="http://schemas.microsoft.com/office/drawing/2014/main" id="{B52E941D-34D7-7749-9FB5-B70F3B601E92}"/>
              </a:ext>
            </a:extLst>
          </p:cNvPr>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81785" y="2181779"/>
            <a:ext cx="569863" cy="452273"/>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6" descr="Anuta Networks Launches ATOM SaaS | Business Wire">
            <a:extLst>
              <a:ext uri="{FF2B5EF4-FFF2-40B4-BE49-F238E27FC236}">
                <a16:creationId xmlns:a16="http://schemas.microsoft.com/office/drawing/2014/main" id="{BE01DB03-380E-BB46-A119-AD699B1F7D4D}"/>
              </a:ext>
            </a:extLst>
          </p:cNvPr>
          <p:cNvPicPr>
            <a:picLocks noChangeAspect="1" noChangeArrowheads="1"/>
          </p:cNvPicPr>
          <p:nvPr/>
        </p:nvPicPr>
        <p:blipFill rotWithShape="1">
          <a:blip r:embed="rId2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676789" y="3050524"/>
            <a:ext cx="1022975" cy="13865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NSO-developer · GitHub">
            <a:extLst>
              <a:ext uri="{FF2B5EF4-FFF2-40B4-BE49-F238E27FC236}">
                <a16:creationId xmlns:a16="http://schemas.microsoft.com/office/drawing/2014/main" id="{8C69C601-B0B8-C342-BAAB-01DDE8CBCC44}"/>
              </a:ext>
            </a:extLst>
          </p:cNvPr>
          <p:cNvPicPr>
            <a:picLocks noChangeAspect="1" noChangeArrowheads="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87167" y="2226100"/>
            <a:ext cx="293591" cy="293591"/>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92">
            <a:extLst>
              <a:ext uri="{FF2B5EF4-FFF2-40B4-BE49-F238E27FC236}">
                <a16:creationId xmlns:a16="http://schemas.microsoft.com/office/drawing/2014/main" id="{FEBAB73A-B063-B046-965B-17949F9836C6}"/>
              </a:ext>
            </a:extLst>
          </p:cNvPr>
          <p:cNvPicPr>
            <a:picLocks noChangeAspect="1"/>
          </p:cNvPicPr>
          <p:nvPr/>
        </p:nvPicPr>
        <p:blipFill>
          <a:blip r:embed="rId28"/>
          <a:stretch>
            <a:fillRect/>
          </a:stretch>
        </p:blipFill>
        <p:spPr>
          <a:xfrm>
            <a:off x="6571857" y="2628013"/>
            <a:ext cx="706645" cy="219060"/>
          </a:xfrm>
          <a:prstGeom prst="rect">
            <a:avLst/>
          </a:prstGeom>
        </p:spPr>
      </p:pic>
      <p:pic>
        <p:nvPicPr>
          <p:cNvPr id="94" name="Picture 93">
            <a:extLst>
              <a:ext uri="{FF2B5EF4-FFF2-40B4-BE49-F238E27FC236}">
                <a16:creationId xmlns:a16="http://schemas.microsoft.com/office/drawing/2014/main" id="{309961AF-9E46-7848-AA02-3F7E10F61DE2}"/>
              </a:ext>
            </a:extLst>
          </p:cNvPr>
          <p:cNvPicPr>
            <a:picLocks noChangeAspect="1"/>
          </p:cNvPicPr>
          <p:nvPr/>
        </p:nvPicPr>
        <p:blipFill>
          <a:blip r:embed="rId29"/>
          <a:stretch>
            <a:fillRect/>
          </a:stretch>
        </p:blipFill>
        <p:spPr>
          <a:xfrm>
            <a:off x="7248116" y="2656000"/>
            <a:ext cx="666376" cy="299869"/>
          </a:xfrm>
          <a:prstGeom prst="rect">
            <a:avLst/>
          </a:prstGeom>
        </p:spPr>
      </p:pic>
      <p:pic>
        <p:nvPicPr>
          <p:cNvPr id="71" name="Picture 70">
            <a:extLst>
              <a:ext uri="{FF2B5EF4-FFF2-40B4-BE49-F238E27FC236}">
                <a16:creationId xmlns:a16="http://schemas.microsoft.com/office/drawing/2014/main" id="{7B956FC7-4189-A948-87F1-DA220C83C504}"/>
              </a:ext>
            </a:extLst>
          </p:cNvPr>
          <p:cNvPicPr>
            <a:picLocks noChangeAspect="1"/>
          </p:cNvPicPr>
          <p:nvPr/>
        </p:nvPicPr>
        <p:blipFill>
          <a:blip r:embed="rId21"/>
          <a:stretch>
            <a:fillRect/>
          </a:stretch>
        </p:blipFill>
        <p:spPr>
          <a:xfrm>
            <a:off x="6618025" y="2872588"/>
            <a:ext cx="608627" cy="115639"/>
          </a:xfrm>
          <a:prstGeom prst="rect">
            <a:avLst/>
          </a:prstGeom>
        </p:spPr>
      </p:pic>
    </p:spTree>
    <p:extLst>
      <p:ext uri="{BB962C8B-B14F-4D97-AF65-F5344CB8AC3E}">
        <p14:creationId xmlns:p14="http://schemas.microsoft.com/office/powerpoint/2010/main" val="223640764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Freeform 6"/>
          <p:cNvSpPr>
            <a:spLocks/>
          </p:cNvSpPr>
          <p:nvPr/>
        </p:nvSpPr>
        <p:spPr bwMode="auto">
          <a:xfrm>
            <a:off x="1588717" y="4282345"/>
            <a:ext cx="1727762" cy="1284835"/>
          </a:xfrm>
          <a:custGeom>
            <a:avLst/>
            <a:gdLst>
              <a:gd name="T0" fmla="*/ 68 w 446"/>
              <a:gd name="T1" fmla="*/ 265 h 266"/>
              <a:gd name="T2" fmla="*/ 66 w 446"/>
              <a:gd name="T3" fmla="*/ 265 h 266"/>
              <a:gd name="T4" fmla="*/ 64 w 446"/>
              <a:gd name="T5" fmla="*/ 265 h 266"/>
              <a:gd name="T6" fmla="*/ 0 w 446"/>
              <a:gd name="T7" fmla="*/ 186 h 266"/>
              <a:gd name="T8" fmla="*/ 63 w 446"/>
              <a:gd name="T9" fmla="*/ 108 h 266"/>
              <a:gd name="T10" fmla="*/ 63 w 446"/>
              <a:gd name="T11" fmla="*/ 101 h 266"/>
              <a:gd name="T12" fmla="*/ 164 w 446"/>
              <a:gd name="T13" fmla="*/ 0 h 266"/>
              <a:gd name="T14" fmla="*/ 239 w 446"/>
              <a:gd name="T15" fmla="*/ 33 h 266"/>
              <a:gd name="T16" fmla="*/ 293 w 446"/>
              <a:gd name="T17" fmla="*/ 17 h 266"/>
              <a:gd name="T18" fmla="*/ 394 w 446"/>
              <a:gd name="T19" fmla="*/ 111 h 266"/>
              <a:gd name="T20" fmla="*/ 394 w 446"/>
              <a:gd name="T21" fmla="*/ 111 h 266"/>
              <a:gd name="T22" fmla="*/ 446 w 446"/>
              <a:gd name="T23" fmla="*/ 186 h 266"/>
              <a:gd name="T24" fmla="*/ 366 w 446"/>
              <a:gd name="T25" fmla="*/ 266 h 266"/>
              <a:gd name="T26" fmla="*/ 366 w 446"/>
              <a:gd name="T27" fmla="*/ 266 h 266"/>
              <a:gd name="T28" fmla="*/ 77 w 446"/>
              <a:gd name="T29" fmla="*/ 266 h 266"/>
              <a:gd name="T30" fmla="*/ 76 w 446"/>
              <a:gd name="T31" fmla="*/ 266 h 266"/>
              <a:gd name="T32" fmla="*/ 75 w 446"/>
              <a:gd name="T33" fmla="*/ 266 h 266"/>
              <a:gd name="T34" fmla="*/ 68 w 446"/>
              <a:gd name="T35" fmla="*/ 265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6" h="266">
                <a:moveTo>
                  <a:pt x="68" y="265"/>
                </a:moveTo>
                <a:cubicBezTo>
                  <a:pt x="67" y="265"/>
                  <a:pt x="67" y="265"/>
                  <a:pt x="66" y="265"/>
                </a:cubicBezTo>
                <a:cubicBezTo>
                  <a:pt x="65" y="265"/>
                  <a:pt x="64" y="265"/>
                  <a:pt x="64" y="265"/>
                </a:cubicBezTo>
                <a:cubicBezTo>
                  <a:pt x="27" y="257"/>
                  <a:pt x="0" y="225"/>
                  <a:pt x="0" y="186"/>
                </a:cubicBezTo>
                <a:cubicBezTo>
                  <a:pt x="0" y="148"/>
                  <a:pt x="27" y="115"/>
                  <a:pt x="63" y="108"/>
                </a:cubicBezTo>
                <a:cubicBezTo>
                  <a:pt x="63" y="105"/>
                  <a:pt x="63" y="103"/>
                  <a:pt x="63" y="101"/>
                </a:cubicBezTo>
                <a:cubicBezTo>
                  <a:pt x="63" y="44"/>
                  <a:pt x="108" y="0"/>
                  <a:pt x="164" y="0"/>
                </a:cubicBezTo>
                <a:cubicBezTo>
                  <a:pt x="193" y="0"/>
                  <a:pt x="220" y="12"/>
                  <a:pt x="239" y="33"/>
                </a:cubicBezTo>
                <a:cubicBezTo>
                  <a:pt x="254" y="22"/>
                  <a:pt x="273" y="17"/>
                  <a:pt x="293" y="17"/>
                </a:cubicBezTo>
                <a:cubicBezTo>
                  <a:pt x="346" y="17"/>
                  <a:pt x="391" y="58"/>
                  <a:pt x="394" y="111"/>
                </a:cubicBezTo>
                <a:cubicBezTo>
                  <a:pt x="394" y="111"/>
                  <a:pt x="394" y="111"/>
                  <a:pt x="394" y="111"/>
                </a:cubicBezTo>
                <a:cubicBezTo>
                  <a:pt x="424" y="122"/>
                  <a:pt x="446" y="152"/>
                  <a:pt x="446" y="186"/>
                </a:cubicBezTo>
                <a:cubicBezTo>
                  <a:pt x="446" y="230"/>
                  <a:pt x="410" y="266"/>
                  <a:pt x="366" y="266"/>
                </a:cubicBezTo>
                <a:cubicBezTo>
                  <a:pt x="366" y="266"/>
                  <a:pt x="366" y="266"/>
                  <a:pt x="366" y="266"/>
                </a:cubicBezTo>
                <a:cubicBezTo>
                  <a:pt x="77" y="266"/>
                  <a:pt x="77" y="266"/>
                  <a:pt x="77" y="266"/>
                </a:cubicBezTo>
                <a:cubicBezTo>
                  <a:pt x="77" y="266"/>
                  <a:pt x="76" y="266"/>
                  <a:pt x="76" y="266"/>
                </a:cubicBezTo>
                <a:cubicBezTo>
                  <a:pt x="75" y="266"/>
                  <a:pt x="75" y="266"/>
                  <a:pt x="75" y="266"/>
                </a:cubicBezTo>
                <a:cubicBezTo>
                  <a:pt x="73" y="266"/>
                  <a:pt x="70" y="266"/>
                  <a:pt x="68" y="265"/>
                </a:cubicBezTo>
                <a:close/>
              </a:path>
            </a:pathLst>
          </a:custGeom>
          <a:solidFill>
            <a:schemeClr val="tx2">
              <a:lumMod val="40000"/>
              <a:lumOff val="60000"/>
            </a:schemeClr>
          </a:solidFill>
          <a:ln>
            <a:noFill/>
          </a:ln>
        </p:spPr>
        <p:txBody>
          <a:bodyPr vert="horz" wrap="square" lIns="109728" tIns="54864" rIns="109728" bIns="54864" numCol="1" anchor="t" anchorCtr="0" compatLnSpc="1">
            <a:prstTxWarp prst="textNoShape">
              <a:avLst/>
            </a:prstTxWarp>
          </a:bodyPr>
          <a:lstStyle/>
          <a:p>
            <a:endParaRPr lang="en-US" sz="2160"/>
          </a:p>
        </p:txBody>
      </p:sp>
      <p:sp>
        <p:nvSpPr>
          <p:cNvPr id="14337" name="Title 1"/>
          <p:cNvSpPr>
            <a:spLocks noGrp="1"/>
          </p:cNvSpPr>
          <p:nvPr>
            <p:ph type="title"/>
          </p:nvPr>
        </p:nvSpPr>
        <p:spPr/>
        <p:txBody>
          <a:bodyPr/>
          <a:lstStyle/>
          <a:p>
            <a:r>
              <a:rPr lang="en-US"/>
              <a:t>Example automation workflow</a:t>
            </a:r>
            <a:endParaRPr lang="en-US" altLang="en-US"/>
          </a:p>
        </p:txBody>
      </p:sp>
      <p:sp>
        <p:nvSpPr>
          <p:cNvPr id="231" name="Hexagon 230"/>
          <p:cNvSpPr/>
          <p:nvPr/>
        </p:nvSpPr>
        <p:spPr>
          <a:xfrm rot="21146876">
            <a:off x="1609152" y="4821132"/>
            <a:ext cx="1633392" cy="189302"/>
          </a:xfrm>
          <a:prstGeom prst="hexagon">
            <a:avLst>
              <a:gd name="adj" fmla="val 36112"/>
              <a:gd name="vf" fmla="val 11547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86400" rIns="86400" rtlCol="0" anchor="ctr"/>
          <a:lstStyle/>
          <a:p>
            <a:pPr algn="ctr"/>
            <a:r>
              <a:rPr lang="en-US" sz="1320">
                <a:latin typeface="Flexo Medium" charset="0"/>
                <a:ea typeface="Flexo Medium" charset="0"/>
                <a:cs typeface="Flexo Medium" charset="0"/>
              </a:rPr>
              <a:t>Test traffic</a:t>
            </a:r>
          </a:p>
        </p:txBody>
      </p:sp>
      <p:sp>
        <p:nvSpPr>
          <p:cNvPr id="232" name="Hexagon 231"/>
          <p:cNvSpPr/>
          <p:nvPr/>
        </p:nvSpPr>
        <p:spPr>
          <a:xfrm rot="199217">
            <a:off x="1609152" y="4441802"/>
            <a:ext cx="1633392" cy="189302"/>
          </a:xfrm>
          <a:prstGeom prst="hexagon">
            <a:avLst>
              <a:gd name="adj" fmla="val 36112"/>
              <a:gd name="vf" fmla="val 11547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86400" rIns="86400" rtlCol="0" anchor="ctr"/>
          <a:lstStyle/>
          <a:p>
            <a:pPr algn="ctr"/>
            <a:r>
              <a:rPr lang="en-US" sz="1320">
                <a:latin typeface="Flexo Medium" charset="0"/>
                <a:ea typeface="Flexo Medium" charset="0"/>
                <a:cs typeface="Flexo Medium" charset="0"/>
              </a:rPr>
              <a:t>Test traffic</a:t>
            </a:r>
          </a:p>
        </p:txBody>
      </p:sp>
      <p:cxnSp>
        <p:nvCxnSpPr>
          <p:cNvPr id="240" name="Straight Arrow Connector 239"/>
          <p:cNvCxnSpPr>
            <a:cxnSpLocks/>
          </p:cNvCxnSpPr>
          <p:nvPr/>
        </p:nvCxnSpPr>
        <p:spPr>
          <a:xfrm flipH="1">
            <a:off x="1246664" y="3255245"/>
            <a:ext cx="827093" cy="786970"/>
          </a:xfrm>
          <a:prstGeom prst="straightConnector1">
            <a:avLst/>
          </a:prstGeom>
          <a:ln w="2222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42" name="Hexagon 241"/>
          <p:cNvSpPr/>
          <p:nvPr/>
        </p:nvSpPr>
        <p:spPr>
          <a:xfrm rot="20129772">
            <a:off x="1487990" y="5305644"/>
            <a:ext cx="1947658" cy="174528"/>
          </a:xfrm>
          <a:prstGeom prst="hexagon">
            <a:avLst>
              <a:gd name="adj" fmla="val 36112"/>
              <a:gd name="vf" fmla="val 11547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86400" rIns="86400" rtlCol="0" anchor="ctr"/>
          <a:lstStyle/>
          <a:p>
            <a:pPr algn="ctr"/>
            <a:r>
              <a:rPr lang="en-US" sz="1320">
                <a:latin typeface="Flexo Medium" charset="0"/>
                <a:ea typeface="Flexo Medium" charset="0"/>
                <a:cs typeface="Flexo Medium" charset="0"/>
              </a:rPr>
              <a:t>Test traffic</a:t>
            </a:r>
          </a:p>
        </p:txBody>
      </p:sp>
      <p:cxnSp>
        <p:nvCxnSpPr>
          <p:cNvPr id="243" name="Straight Arrow Connector 242"/>
          <p:cNvCxnSpPr>
            <a:cxnSpLocks/>
          </p:cNvCxnSpPr>
          <p:nvPr/>
        </p:nvCxnSpPr>
        <p:spPr>
          <a:xfrm flipH="1" flipV="1">
            <a:off x="3716943" y="2767553"/>
            <a:ext cx="1316321" cy="0"/>
          </a:xfrm>
          <a:prstGeom prst="straightConnector1">
            <a:avLst/>
          </a:prstGeom>
          <a:ln w="2222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22501F6C-CFD4-2845-AF5B-A2A4142CEC19}"/>
              </a:ext>
            </a:extLst>
          </p:cNvPr>
          <p:cNvGrpSpPr/>
          <p:nvPr/>
        </p:nvGrpSpPr>
        <p:grpSpPr>
          <a:xfrm>
            <a:off x="314298" y="2667495"/>
            <a:ext cx="2136835" cy="976779"/>
            <a:chOff x="314298" y="2667495"/>
            <a:chExt cx="2136835" cy="976779"/>
          </a:xfrm>
        </p:grpSpPr>
        <p:sp>
          <p:nvSpPr>
            <p:cNvPr id="179" name="TextBox 178"/>
            <p:cNvSpPr txBox="1"/>
            <p:nvPr/>
          </p:nvSpPr>
          <p:spPr>
            <a:xfrm rot="19001217">
              <a:off x="314298" y="3034876"/>
              <a:ext cx="2136835" cy="609398"/>
            </a:xfrm>
            <a:prstGeom prst="rect">
              <a:avLst/>
            </a:prstGeom>
            <a:noFill/>
          </p:spPr>
          <p:txBody>
            <a:bodyPr wrap="square" rtlCol="0">
              <a:spAutoFit/>
            </a:bodyPr>
            <a:lstStyle/>
            <a:p>
              <a:r>
                <a:rPr lang="en-US" sz="1680">
                  <a:ea typeface="Flexo Medium" charset="0"/>
                  <a:cs typeface="Flexo Medium" charset="0"/>
                </a:rPr>
                <a:t>Configure devices</a:t>
              </a:r>
            </a:p>
            <a:p>
              <a:r>
                <a:rPr lang="en-US" sz="1680">
                  <a:ea typeface="Flexo Medium" charset="0"/>
                  <a:cs typeface="Flexo Medium" charset="0"/>
                </a:rPr>
                <a:t>and test functions</a:t>
              </a:r>
            </a:p>
          </p:txBody>
        </p:sp>
        <p:sp>
          <p:nvSpPr>
            <p:cNvPr id="245" name="Oval 244"/>
            <p:cNvSpPr/>
            <p:nvPr/>
          </p:nvSpPr>
          <p:spPr>
            <a:xfrm>
              <a:off x="1119683" y="2667495"/>
              <a:ext cx="255626" cy="255626"/>
            </a:xfrm>
            <a:prstGeom prst="ellipse">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r>
                <a:rPr lang="en-US" sz="1440" b="1">
                  <a:latin typeface="Flexo" charset="0"/>
                  <a:ea typeface="Flexo" charset="0"/>
                  <a:cs typeface="Flexo" charset="0"/>
                </a:rPr>
                <a:t>2</a:t>
              </a:r>
            </a:p>
          </p:txBody>
        </p:sp>
      </p:grpSp>
      <p:grpSp>
        <p:nvGrpSpPr>
          <p:cNvPr id="3" name="Group 2">
            <a:extLst>
              <a:ext uri="{FF2B5EF4-FFF2-40B4-BE49-F238E27FC236}">
                <a16:creationId xmlns:a16="http://schemas.microsoft.com/office/drawing/2014/main" id="{E2141E20-0D6B-3B42-A4E3-CE58C0EFC275}"/>
              </a:ext>
            </a:extLst>
          </p:cNvPr>
          <p:cNvGrpSpPr/>
          <p:nvPr/>
        </p:nvGrpSpPr>
        <p:grpSpPr>
          <a:xfrm>
            <a:off x="3657968" y="3004696"/>
            <a:ext cx="1449157" cy="350865"/>
            <a:chOff x="3657968" y="3004696"/>
            <a:chExt cx="1449157" cy="350865"/>
          </a:xfrm>
        </p:grpSpPr>
        <p:sp>
          <p:nvSpPr>
            <p:cNvPr id="246" name="Oval 245"/>
            <p:cNvSpPr/>
            <p:nvPr/>
          </p:nvSpPr>
          <p:spPr>
            <a:xfrm>
              <a:off x="3657968" y="3062135"/>
              <a:ext cx="255626" cy="255626"/>
            </a:xfrm>
            <a:prstGeom prst="ellipse">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r>
                <a:rPr lang="en-US" sz="1440" b="1">
                  <a:latin typeface="Flexo" charset="0"/>
                  <a:ea typeface="Flexo" charset="0"/>
                  <a:cs typeface="Flexo" charset="0"/>
                </a:rPr>
                <a:t>3</a:t>
              </a:r>
            </a:p>
          </p:txBody>
        </p:sp>
        <p:sp>
          <p:nvSpPr>
            <p:cNvPr id="247" name="TextBox 246"/>
            <p:cNvSpPr txBox="1"/>
            <p:nvPr/>
          </p:nvSpPr>
          <p:spPr>
            <a:xfrm>
              <a:off x="3874943" y="3004696"/>
              <a:ext cx="1232182" cy="350865"/>
            </a:xfrm>
            <a:prstGeom prst="rect">
              <a:avLst/>
            </a:prstGeom>
            <a:noFill/>
          </p:spPr>
          <p:txBody>
            <a:bodyPr wrap="square" rtlCol="0">
              <a:spAutoFit/>
            </a:bodyPr>
            <a:lstStyle/>
            <a:p>
              <a:r>
                <a:rPr lang="en-US" sz="1680">
                  <a:ea typeface="Flexo Medium" charset="0"/>
                  <a:cs typeface="Flexo Medium" charset="0"/>
                </a:rPr>
                <a:t>Start test</a:t>
              </a:r>
            </a:p>
          </p:txBody>
        </p:sp>
      </p:grpSp>
      <p:grpSp>
        <p:nvGrpSpPr>
          <p:cNvPr id="4" name="Group 3">
            <a:extLst>
              <a:ext uri="{FF2B5EF4-FFF2-40B4-BE49-F238E27FC236}">
                <a16:creationId xmlns:a16="http://schemas.microsoft.com/office/drawing/2014/main" id="{067637E4-F8EA-3747-A4E6-E5E16A198E3E}"/>
              </a:ext>
            </a:extLst>
          </p:cNvPr>
          <p:cNvGrpSpPr/>
          <p:nvPr/>
        </p:nvGrpSpPr>
        <p:grpSpPr>
          <a:xfrm>
            <a:off x="4469745" y="4051843"/>
            <a:ext cx="2135761" cy="463131"/>
            <a:chOff x="4469745" y="4051843"/>
            <a:chExt cx="2135761" cy="463131"/>
          </a:xfrm>
        </p:grpSpPr>
        <p:sp>
          <p:nvSpPr>
            <p:cNvPr id="237" name="TextBox 236"/>
            <p:cNvSpPr txBox="1"/>
            <p:nvPr/>
          </p:nvSpPr>
          <p:spPr>
            <a:xfrm>
              <a:off x="4743382" y="4164109"/>
              <a:ext cx="1862124" cy="350865"/>
            </a:xfrm>
            <a:prstGeom prst="rect">
              <a:avLst/>
            </a:prstGeom>
            <a:noFill/>
          </p:spPr>
          <p:txBody>
            <a:bodyPr wrap="square" rtlCol="0">
              <a:spAutoFit/>
            </a:bodyPr>
            <a:lstStyle/>
            <a:p>
              <a:r>
                <a:rPr lang="en-US" sz="1680">
                  <a:ea typeface="Flexo Medium" charset="0"/>
                  <a:cs typeface="Flexo Medium" charset="0"/>
                </a:rPr>
                <a:t>Test metrics</a:t>
              </a:r>
            </a:p>
          </p:txBody>
        </p:sp>
        <p:sp>
          <p:nvSpPr>
            <p:cNvPr id="248" name="Oval 247"/>
            <p:cNvSpPr/>
            <p:nvPr/>
          </p:nvSpPr>
          <p:spPr>
            <a:xfrm>
              <a:off x="4469745" y="4051843"/>
              <a:ext cx="255626" cy="255626"/>
            </a:xfrm>
            <a:prstGeom prst="ellipse">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r>
                <a:rPr lang="en-US" sz="1440" b="1">
                  <a:latin typeface="Flexo" charset="0"/>
                  <a:ea typeface="Flexo" charset="0"/>
                  <a:cs typeface="Flexo" charset="0"/>
                </a:rPr>
                <a:t>4</a:t>
              </a:r>
            </a:p>
          </p:txBody>
        </p:sp>
      </p:grpSp>
      <p:grpSp>
        <p:nvGrpSpPr>
          <p:cNvPr id="5" name="Group 4">
            <a:extLst>
              <a:ext uri="{FF2B5EF4-FFF2-40B4-BE49-F238E27FC236}">
                <a16:creationId xmlns:a16="http://schemas.microsoft.com/office/drawing/2014/main" id="{18E89DF4-D19F-634A-8F52-718461B6427A}"/>
              </a:ext>
            </a:extLst>
          </p:cNvPr>
          <p:cNvGrpSpPr/>
          <p:nvPr/>
        </p:nvGrpSpPr>
        <p:grpSpPr>
          <a:xfrm>
            <a:off x="3565875" y="2105495"/>
            <a:ext cx="1369623" cy="609398"/>
            <a:chOff x="3565875" y="2105495"/>
            <a:chExt cx="1369623" cy="609398"/>
          </a:xfrm>
        </p:grpSpPr>
        <p:sp>
          <p:nvSpPr>
            <p:cNvPr id="241" name="TextBox 240"/>
            <p:cNvSpPr txBox="1"/>
            <p:nvPr/>
          </p:nvSpPr>
          <p:spPr>
            <a:xfrm>
              <a:off x="3785824" y="2105495"/>
              <a:ext cx="1149674" cy="609398"/>
            </a:xfrm>
            <a:prstGeom prst="rect">
              <a:avLst/>
            </a:prstGeom>
            <a:noFill/>
          </p:spPr>
          <p:txBody>
            <a:bodyPr wrap="none" rtlCol="0">
              <a:spAutoFit/>
            </a:bodyPr>
            <a:lstStyle/>
            <a:p>
              <a:r>
                <a:rPr lang="en-US" sz="1680">
                  <a:ea typeface="Flexo Medium" charset="0"/>
                  <a:cs typeface="Flexo Medium" charset="0"/>
                </a:rPr>
                <a:t>Activation</a:t>
              </a:r>
            </a:p>
            <a:p>
              <a:r>
                <a:rPr lang="en-US" sz="1680">
                  <a:ea typeface="Flexo Medium" charset="0"/>
                  <a:cs typeface="Flexo Medium" charset="0"/>
                </a:rPr>
                <a:t>test result</a:t>
              </a:r>
            </a:p>
          </p:txBody>
        </p:sp>
        <p:sp>
          <p:nvSpPr>
            <p:cNvPr id="249" name="Oval 248"/>
            <p:cNvSpPr/>
            <p:nvPr/>
          </p:nvSpPr>
          <p:spPr>
            <a:xfrm>
              <a:off x="3565875" y="2162823"/>
              <a:ext cx="255626" cy="255626"/>
            </a:xfrm>
            <a:prstGeom prst="ellipse">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r>
                <a:rPr lang="en-US" sz="1440" b="1">
                  <a:latin typeface="Flexo" charset="0"/>
                  <a:ea typeface="Flexo" charset="0"/>
                  <a:cs typeface="Flexo" charset="0"/>
                </a:rPr>
                <a:t>5</a:t>
              </a:r>
            </a:p>
          </p:txBody>
        </p:sp>
      </p:grpSp>
      <p:grpSp>
        <p:nvGrpSpPr>
          <p:cNvPr id="9" name="Group 8">
            <a:extLst>
              <a:ext uri="{FF2B5EF4-FFF2-40B4-BE49-F238E27FC236}">
                <a16:creationId xmlns:a16="http://schemas.microsoft.com/office/drawing/2014/main" id="{135F24FC-A635-424D-B5F3-49F4E09A03C2}"/>
              </a:ext>
            </a:extLst>
          </p:cNvPr>
          <p:cNvGrpSpPr/>
          <p:nvPr/>
        </p:nvGrpSpPr>
        <p:grpSpPr>
          <a:xfrm>
            <a:off x="1695064" y="1244865"/>
            <a:ext cx="1947282" cy="1200109"/>
            <a:chOff x="1695064" y="1244865"/>
            <a:chExt cx="1947282" cy="1200109"/>
          </a:xfrm>
        </p:grpSpPr>
        <p:cxnSp>
          <p:nvCxnSpPr>
            <p:cNvPr id="178" name="Straight Arrow Connector 177"/>
            <p:cNvCxnSpPr>
              <a:cxnSpLocks/>
            </p:cNvCxnSpPr>
            <p:nvPr/>
          </p:nvCxnSpPr>
          <p:spPr>
            <a:xfrm>
              <a:off x="2871444" y="2027981"/>
              <a:ext cx="0" cy="416993"/>
            </a:xfrm>
            <a:prstGeom prst="straightConnector1">
              <a:avLst/>
            </a:prstGeom>
            <a:ln w="2222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44" name="Oval 243"/>
            <p:cNvSpPr/>
            <p:nvPr/>
          </p:nvSpPr>
          <p:spPr>
            <a:xfrm>
              <a:off x="1695064" y="1460979"/>
              <a:ext cx="255626" cy="255626"/>
            </a:xfrm>
            <a:prstGeom prst="ellipse">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r>
                <a:rPr lang="en-US" sz="1440" b="1">
                  <a:latin typeface="Flexo" charset="0"/>
                  <a:ea typeface="Flexo" charset="0"/>
                  <a:cs typeface="Flexo" charset="0"/>
                </a:rPr>
                <a:t>1</a:t>
              </a:r>
            </a:p>
          </p:txBody>
        </p:sp>
        <p:sp>
          <p:nvSpPr>
            <p:cNvPr id="250" name="Rounded Rectangle 249"/>
            <p:cNvSpPr/>
            <p:nvPr/>
          </p:nvSpPr>
          <p:spPr>
            <a:xfrm>
              <a:off x="2105484" y="1244865"/>
              <a:ext cx="1536862" cy="687860"/>
            </a:xfrm>
            <a:prstGeom prst="round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80">
                  <a:ea typeface="Flexo" charset="0"/>
                  <a:cs typeface="Flexo" charset="0"/>
                </a:rPr>
                <a:t>Service order request</a:t>
              </a:r>
            </a:p>
          </p:txBody>
        </p:sp>
      </p:grpSp>
      <p:grpSp>
        <p:nvGrpSpPr>
          <p:cNvPr id="7" name="Group 6">
            <a:extLst>
              <a:ext uri="{FF2B5EF4-FFF2-40B4-BE49-F238E27FC236}">
                <a16:creationId xmlns:a16="http://schemas.microsoft.com/office/drawing/2014/main" id="{B98BEAE4-9E3D-DE4B-99D5-A652C940DFA8}"/>
              </a:ext>
            </a:extLst>
          </p:cNvPr>
          <p:cNvGrpSpPr/>
          <p:nvPr/>
        </p:nvGrpSpPr>
        <p:grpSpPr>
          <a:xfrm>
            <a:off x="6252848" y="2913634"/>
            <a:ext cx="4684213" cy="3537828"/>
            <a:chOff x="6252848" y="2913634"/>
            <a:chExt cx="4684213" cy="3537828"/>
          </a:xfrm>
        </p:grpSpPr>
        <p:pic>
          <p:nvPicPr>
            <p:cNvPr id="251" name="Picture 250"/>
            <p:cNvPicPr>
              <a:picLocks noChangeAspect="1"/>
            </p:cNvPicPr>
            <p:nvPr/>
          </p:nvPicPr>
          <p:blipFill>
            <a:blip r:embed="rId3"/>
            <a:stretch>
              <a:fillRect/>
            </a:stretch>
          </p:blipFill>
          <p:spPr>
            <a:xfrm>
              <a:off x="7453550" y="3625782"/>
              <a:ext cx="3483511" cy="2825680"/>
            </a:xfrm>
            <a:prstGeom prst="rect">
              <a:avLst/>
            </a:prstGeom>
          </p:spPr>
        </p:pic>
        <p:cxnSp>
          <p:nvCxnSpPr>
            <p:cNvPr id="252" name="Straight Arrow Connector 251"/>
            <p:cNvCxnSpPr>
              <a:cxnSpLocks/>
            </p:cNvCxnSpPr>
            <p:nvPr/>
          </p:nvCxnSpPr>
          <p:spPr>
            <a:xfrm>
              <a:off x="6252848" y="2942781"/>
              <a:ext cx="705316" cy="119354"/>
            </a:xfrm>
            <a:prstGeom prst="straightConnector1">
              <a:avLst/>
            </a:prstGeom>
            <a:ln w="2222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53" name="TextBox 252"/>
            <p:cNvSpPr txBox="1"/>
            <p:nvPr/>
          </p:nvSpPr>
          <p:spPr>
            <a:xfrm>
              <a:off x="7408755" y="2913634"/>
              <a:ext cx="2004167" cy="609398"/>
            </a:xfrm>
            <a:prstGeom prst="rect">
              <a:avLst/>
            </a:prstGeom>
            <a:noFill/>
          </p:spPr>
          <p:txBody>
            <a:bodyPr wrap="square" rtlCol="0">
              <a:spAutoFit/>
            </a:bodyPr>
            <a:lstStyle/>
            <a:p>
              <a:r>
                <a:rPr lang="en-US" sz="1680">
                  <a:ea typeface="Flexo Medium" charset="0"/>
                  <a:cs typeface="Flexo Medium" charset="0"/>
                </a:rPr>
                <a:t>Real-time service quality dashboard</a:t>
              </a:r>
            </a:p>
          </p:txBody>
        </p:sp>
        <p:sp>
          <p:nvSpPr>
            <p:cNvPr id="255" name="Oval 254"/>
            <p:cNvSpPr/>
            <p:nvPr/>
          </p:nvSpPr>
          <p:spPr>
            <a:xfrm>
              <a:off x="7153127" y="2972859"/>
              <a:ext cx="255626" cy="255626"/>
            </a:xfrm>
            <a:prstGeom prst="ellipse">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r>
                <a:rPr lang="en-US" sz="1440" b="1">
                  <a:latin typeface="Flexo" charset="0"/>
                  <a:ea typeface="Flexo" charset="0"/>
                  <a:cs typeface="Flexo" charset="0"/>
                </a:rPr>
                <a:t>8</a:t>
              </a:r>
            </a:p>
          </p:txBody>
        </p:sp>
      </p:grpSp>
      <p:grpSp>
        <p:nvGrpSpPr>
          <p:cNvPr id="6" name="Group 5">
            <a:extLst>
              <a:ext uri="{FF2B5EF4-FFF2-40B4-BE49-F238E27FC236}">
                <a16:creationId xmlns:a16="http://schemas.microsoft.com/office/drawing/2014/main" id="{EF5477A1-FF20-2842-BE8B-B447E7512AE1}"/>
              </a:ext>
            </a:extLst>
          </p:cNvPr>
          <p:cNvGrpSpPr/>
          <p:nvPr/>
        </p:nvGrpSpPr>
        <p:grpSpPr>
          <a:xfrm>
            <a:off x="6252848" y="1018258"/>
            <a:ext cx="4822581" cy="2227543"/>
            <a:chOff x="6252848" y="1018258"/>
            <a:chExt cx="4822581" cy="2227543"/>
          </a:xfrm>
        </p:grpSpPr>
        <p:pic>
          <p:nvPicPr>
            <p:cNvPr id="256" name="Picture 255"/>
            <p:cNvPicPr>
              <a:picLocks noChangeAspect="1"/>
            </p:cNvPicPr>
            <p:nvPr/>
          </p:nvPicPr>
          <p:blipFill>
            <a:blip r:embed="rId4"/>
            <a:stretch>
              <a:fillRect/>
            </a:stretch>
          </p:blipFill>
          <p:spPr>
            <a:xfrm>
              <a:off x="9412920" y="1018258"/>
              <a:ext cx="1662509" cy="2227543"/>
            </a:xfrm>
            <a:prstGeom prst="rect">
              <a:avLst/>
            </a:prstGeom>
          </p:spPr>
        </p:pic>
        <p:sp>
          <p:nvSpPr>
            <p:cNvPr id="257" name="TextBox 256"/>
            <p:cNvSpPr txBox="1"/>
            <p:nvPr/>
          </p:nvSpPr>
          <p:spPr>
            <a:xfrm>
              <a:off x="7408755" y="2027981"/>
              <a:ext cx="2025332" cy="609398"/>
            </a:xfrm>
            <a:prstGeom prst="rect">
              <a:avLst/>
            </a:prstGeom>
            <a:noFill/>
          </p:spPr>
          <p:txBody>
            <a:bodyPr wrap="square" rtlCol="0">
              <a:spAutoFit/>
            </a:bodyPr>
            <a:lstStyle/>
            <a:p>
              <a:r>
                <a:rPr lang="en-US" sz="1680">
                  <a:ea typeface="Flexo Medium" charset="0"/>
                  <a:cs typeface="Flexo Medium" charset="0"/>
                </a:rPr>
                <a:t>Service activation test reports</a:t>
              </a:r>
            </a:p>
          </p:txBody>
        </p:sp>
        <p:sp>
          <p:nvSpPr>
            <p:cNvPr id="258" name="Oval 257"/>
            <p:cNvSpPr/>
            <p:nvPr/>
          </p:nvSpPr>
          <p:spPr>
            <a:xfrm>
              <a:off x="7153127" y="2078434"/>
              <a:ext cx="255626" cy="255626"/>
            </a:xfrm>
            <a:prstGeom prst="ellipse">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r>
                <a:rPr lang="en-US" sz="1440" b="1">
                  <a:latin typeface="Flexo" charset="0"/>
                  <a:ea typeface="Flexo" charset="0"/>
                  <a:cs typeface="Flexo" charset="0"/>
                </a:rPr>
                <a:t>6</a:t>
              </a:r>
            </a:p>
          </p:txBody>
        </p:sp>
        <p:cxnSp>
          <p:nvCxnSpPr>
            <p:cNvPr id="259" name="Straight Arrow Connector 258"/>
            <p:cNvCxnSpPr>
              <a:cxnSpLocks/>
            </p:cNvCxnSpPr>
            <p:nvPr/>
          </p:nvCxnSpPr>
          <p:spPr>
            <a:xfrm flipV="1">
              <a:off x="6252848" y="2332680"/>
              <a:ext cx="725946" cy="432716"/>
            </a:xfrm>
            <a:prstGeom prst="straightConnector1">
              <a:avLst/>
            </a:prstGeom>
            <a:ln w="2222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60" name="Straight Connector 259"/>
          <p:cNvCxnSpPr/>
          <p:nvPr/>
        </p:nvCxnSpPr>
        <p:spPr>
          <a:xfrm flipH="1">
            <a:off x="6514910" y="1426157"/>
            <a:ext cx="0" cy="4797864"/>
          </a:xfrm>
          <a:prstGeom prst="line">
            <a:avLst/>
          </a:prstGeom>
          <a:ln w="22225">
            <a:solidFill>
              <a:schemeClr val="bg1">
                <a:lumMod val="75000"/>
              </a:schemeClr>
            </a:solidFill>
            <a:prstDash val="dash"/>
            <a:tailEnd type="none"/>
          </a:ln>
          <a:effectLst/>
        </p:spPr>
        <p:style>
          <a:lnRef idx="2">
            <a:schemeClr val="accent1"/>
          </a:lnRef>
          <a:fillRef idx="0">
            <a:schemeClr val="accent1"/>
          </a:fillRef>
          <a:effectRef idx="1">
            <a:schemeClr val="accent1"/>
          </a:effectRef>
          <a:fontRef idx="minor">
            <a:schemeClr val="tx1"/>
          </a:fontRef>
        </p:style>
      </p:cxnSp>
      <p:sp>
        <p:nvSpPr>
          <p:cNvPr id="261" name="TextBox 260"/>
          <p:cNvSpPr txBox="1"/>
          <p:nvPr/>
        </p:nvSpPr>
        <p:spPr>
          <a:xfrm>
            <a:off x="4525666" y="1119335"/>
            <a:ext cx="1729961" cy="424732"/>
          </a:xfrm>
          <a:prstGeom prst="rect">
            <a:avLst/>
          </a:prstGeom>
          <a:noFill/>
        </p:spPr>
        <p:txBody>
          <a:bodyPr wrap="none" rtlCol="0">
            <a:spAutoFit/>
          </a:bodyPr>
          <a:lstStyle/>
          <a:p>
            <a:r>
              <a:rPr lang="en-US" sz="2160" b="1">
                <a:ea typeface="Flexo Light" charset="0"/>
                <a:cs typeface="Flexo Light" charset="0"/>
              </a:rPr>
              <a:t>Architecture</a:t>
            </a:r>
          </a:p>
        </p:txBody>
      </p:sp>
      <p:sp>
        <p:nvSpPr>
          <p:cNvPr id="262" name="TextBox 261"/>
          <p:cNvSpPr txBox="1"/>
          <p:nvPr/>
        </p:nvSpPr>
        <p:spPr>
          <a:xfrm>
            <a:off x="6752763" y="1124318"/>
            <a:ext cx="1338828" cy="424732"/>
          </a:xfrm>
          <a:prstGeom prst="rect">
            <a:avLst/>
          </a:prstGeom>
          <a:noFill/>
        </p:spPr>
        <p:txBody>
          <a:bodyPr wrap="none" rtlCol="0">
            <a:spAutoFit/>
          </a:bodyPr>
          <a:lstStyle/>
          <a:p>
            <a:r>
              <a:rPr lang="en-US" sz="2160" b="1">
                <a:ea typeface="Flexo Light" charset="0"/>
                <a:cs typeface="Flexo Light" charset="0"/>
              </a:rPr>
              <a:t>Outcome</a:t>
            </a:r>
          </a:p>
        </p:txBody>
      </p:sp>
      <p:cxnSp>
        <p:nvCxnSpPr>
          <p:cNvPr id="60" name="Straight Arrow Connector 59"/>
          <p:cNvCxnSpPr>
            <a:cxnSpLocks/>
          </p:cNvCxnSpPr>
          <p:nvPr/>
        </p:nvCxnSpPr>
        <p:spPr>
          <a:xfrm flipV="1">
            <a:off x="4111993" y="3218582"/>
            <a:ext cx="1035660" cy="1119891"/>
          </a:xfrm>
          <a:prstGeom prst="straightConnector1">
            <a:avLst/>
          </a:prstGeom>
          <a:ln w="2222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6555F0D8-1217-F94C-B9CD-90293C491C1D}"/>
              </a:ext>
            </a:extLst>
          </p:cNvPr>
          <p:cNvGrpSpPr/>
          <p:nvPr/>
        </p:nvGrpSpPr>
        <p:grpSpPr>
          <a:xfrm>
            <a:off x="1933467" y="3344444"/>
            <a:ext cx="1511825" cy="937901"/>
            <a:chOff x="1933467" y="3344444"/>
            <a:chExt cx="1511825" cy="937901"/>
          </a:xfrm>
        </p:grpSpPr>
        <p:sp>
          <p:nvSpPr>
            <p:cNvPr id="239" name="TextBox 238"/>
            <p:cNvSpPr txBox="1"/>
            <p:nvPr/>
          </p:nvSpPr>
          <p:spPr>
            <a:xfrm>
              <a:off x="1933467" y="3545498"/>
              <a:ext cx="1511825" cy="535531"/>
            </a:xfrm>
            <a:prstGeom prst="rect">
              <a:avLst/>
            </a:prstGeom>
            <a:solidFill>
              <a:schemeClr val="bg1"/>
            </a:solidFill>
          </p:spPr>
          <p:txBody>
            <a:bodyPr wrap="square" rtlCol="0">
              <a:spAutoFit/>
            </a:bodyPr>
            <a:lstStyle/>
            <a:p>
              <a:r>
                <a:rPr lang="en-US" sz="1440" i="1">
                  <a:solidFill>
                    <a:schemeClr val="bg1">
                      <a:lumMod val="65000"/>
                    </a:schemeClr>
                  </a:solidFill>
                  <a:latin typeface="Flexo Medium" charset="0"/>
                  <a:ea typeface="Flexo Medium" charset="0"/>
                  <a:cs typeface="Flexo Medium" charset="0"/>
                </a:rPr>
                <a:t>Optional: Deploy Test Agent</a:t>
              </a:r>
            </a:p>
          </p:txBody>
        </p:sp>
        <p:cxnSp>
          <p:nvCxnSpPr>
            <p:cNvPr id="238" name="Straight Arrow Connector 237"/>
            <p:cNvCxnSpPr>
              <a:cxnSpLocks/>
            </p:cNvCxnSpPr>
            <p:nvPr/>
          </p:nvCxnSpPr>
          <p:spPr>
            <a:xfrm>
              <a:off x="3434636" y="3344444"/>
              <a:ext cx="0" cy="937901"/>
            </a:xfrm>
            <a:prstGeom prst="straightConnector1">
              <a:avLst/>
            </a:prstGeom>
            <a:ln w="22225">
              <a:solidFill>
                <a:schemeClr val="tx2"/>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61" name="Rounded Rectangle 60"/>
          <p:cNvSpPr/>
          <p:nvPr/>
        </p:nvSpPr>
        <p:spPr>
          <a:xfrm>
            <a:off x="2167899" y="2514625"/>
            <a:ext cx="1387720" cy="714511"/>
          </a:xfrm>
          <a:prstGeom prst="round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80" dirty="0">
                <a:ea typeface="Flexo" charset="0"/>
                <a:cs typeface="Flexo" charset="0"/>
              </a:rPr>
              <a:t>Orchestrator (</a:t>
            </a:r>
            <a:r>
              <a:rPr lang="en-US" sz="1680" dirty="0" err="1">
                <a:ea typeface="Flexo" charset="0"/>
                <a:cs typeface="Flexo" charset="0"/>
              </a:rPr>
              <a:t>eg.</a:t>
            </a:r>
            <a:r>
              <a:rPr lang="en-US" sz="1680" dirty="0">
                <a:ea typeface="Flexo" charset="0"/>
                <a:cs typeface="Flexo" charset="0"/>
              </a:rPr>
              <a:t> ATOM)</a:t>
            </a:r>
          </a:p>
        </p:txBody>
      </p:sp>
      <p:sp>
        <p:nvSpPr>
          <p:cNvPr id="63" name="TextBox 62"/>
          <p:cNvSpPr txBox="1"/>
          <p:nvPr/>
        </p:nvSpPr>
        <p:spPr>
          <a:xfrm>
            <a:off x="3536532" y="5103788"/>
            <a:ext cx="1939707" cy="350865"/>
          </a:xfrm>
          <a:prstGeom prst="rect">
            <a:avLst/>
          </a:prstGeom>
          <a:solidFill>
            <a:schemeClr val="bg1"/>
          </a:solidFill>
        </p:spPr>
        <p:txBody>
          <a:bodyPr wrap="square" rtlCol="0">
            <a:spAutoFit/>
          </a:bodyPr>
          <a:lstStyle/>
          <a:p>
            <a:r>
              <a:rPr lang="en-US" sz="1680">
                <a:ea typeface="Flexo Medium" charset="0"/>
                <a:cs typeface="Flexo Medium" charset="0"/>
              </a:rPr>
              <a:t>PAA Test Agent</a:t>
            </a:r>
          </a:p>
        </p:txBody>
      </p:sp>
      <p:grpSp>
        <p:nvGrpSpPr>
          <p:cNvPr id="10" name="Group 9">
            <a:extLst>
              <a:ext uri="{FF2B5EF4-FFF2-40B4-BE49-F238E27FC236}">
                <a16:creationId xmlns:a16="http://schemas.microsoft.com/office/drawing/2014/main" id="{BED68EAC-0130-0D46-81D5-0CDB8A96E667}"/>
              </a:ext>
            </a:extLst>
          </p:cNvPr>
          <p:cNvGrpSpPr/>
          <p:nvPr/>
        </p:nvGrpSpPr>
        <p:grpSpPr>
          <a:xfrm>
            <a:off x="3563825" y="3337781"/>
            <a:ext cx="1449158" cy="350865"/>
            <a:chOff x="3563825" y="3337781"/>
            <a:chExt cx="1449158" cy="350865"/>
          </a:xfrm>
        </p:grpSpPr>
        <p:sp>
          <p:nvSpPr>
            <p:cNvPr id="62" name="Oval 61"/>
            <p:cNvSpPr/>
            <p:nvPr/>
          </p:nvSpPr>
          <p:spPr>
            <a:xfrm>
              <a:off x="3563825" y="3395219"/>
              <a:ext cx="255626" cy="255626"/>
            </a:xfrm>
            <a:prstGeom prst="ellipse">
              <a:avLst/>
            </a:prstGeom>
            <a:solidFill>
              <a:schemeClr val="tx2"/>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r>
                <a:rPr lang="en-US" sz="1440" b="1">
                  <a:latin typeface="Flexo" charset="0"/>
                  <a:ea typeface="Flexo" charset="0"/>
                  <a:cs typeface="Flexo" charset="0"/>
                </a:rPr>
                <a:t>7</a:t>
              </a:r>
            </a:p>
          </p:txBody>
        </p:sp>
        <p:sp>
          <p:nvSpPr>
            <p:cNvPr id="64" name="TextBox 63"/>
            <p:cNvSpPr txBox="1"/>
            <p:nvPr/>
          </p:nvSpPr>
          <p:spPr>
            <a:xfrm>
              <a:off x="3780801" y="3337781"/>
              <a:ext cx="1232182" cy="350865"/>
            </a:xfrm>
            <a:prstGeom prst="rect">
              <a:avLst/>
            </a:prstGeom>
            <a:noFill/>
          </p:spPr>
          <p:txBody>
            <a:bodyPr wrap="square" rtlCol="0">
              <a:spAutoFit/>
            </a:bodyPr>
            <a:lstStyle/>
            <a:p>
              <a:r>
                <a:rPr lang="en-US" sz="1680">
                  <a:ea typeface="Flexo Medium" charset="0"/>
                  <a:cs typeface="Flexo Medium" charset="0"/>
                </a:rPr>
                <a:t>Monitor</a:t>
              </a:r>
            </a:p>
          </p:txBody>
        </p:sp>
      </p:grpSp>
      <p:cxnSp>
        <p:nvCxnSpPr>
          <p:cNvPr id="68" name="Straight Arrow Connector 67"/>
          <p:cNvCxnSpPr>
            <a:cxnSpLocks/>
          </p:cNvCxnSpPr>
          <p:nvPr/>
        </p:nvCxnSpPr>
        <p:spPr>
          <a:xfrm flipV="1">
            <a:off x="3754110" y="2943107"/>
            <a:ext cx="1306446" cy="0"/>
          </a:xfrm>
          <a:prstGeom prst="straightConnector1">
            <a:avLst/>
          </a:prstGeom>
          <a:ln w="22225">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69" name="Graphic 68">
            <a:extLst>
              <a:ext uri="{FF2B5EF4-FFF2-40B4-BE49-F238E27FC236}">
                <a16:creationId xmlns:a16="http://schemas.microsoft.com/office/drawing/2014/main" id="{C614BAF2-635F-AD41-8B18-7777C012E2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08540" y="4764984"/>
            <a:ext cx="553998" cy="553998"/>
          </a:xfrm>
          <a:prstGeom prst="rect">
            <a:avLst/>
          </a:prstGeom>
        </p:spPr>
      </p:pic>
      <p:pic>
        <p:nvPicPr>
          <p:cNvPr id="70" name="Graphic 69">
            <a:extLst>
              <a:ext uri="{FF2B5EF4-FFF2-40B4-BE49-F238E27FC236}">
                <a16:creationId xmlns:a16="http://schemas.microsoft.com/office/drawing/2014/main" id="{2CA44936-F3A0-4A40-B3CC-8B232D14F9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60940" y="4917384"/>
            <a:ext cx="553998" cy="553998"/>
          </a:xfrm>
          <a:prstGeom prst="rect">
            <a:avLst/>
          </a:prstGeom>
        </p:spPr>
      </p:pic>
      <p:sp>
        <p:nvSpPr>
          <p:cNvPr id="73" name="Rectangle: Rounded Corners 2">
            <a:extLst>
              <a:ext uri="{FF2B5EF4-FFF2-40B4-BE49-F238E27FC236}">
                <a16:creationId xmlns:a16="http://schemas.microsoft.com/office/drawing/2014/main" id="{02E153E4-F58C-0B44-A799-036496098482}"/>
              </a:ext>
            </a:extLst>
          </p:cNvPr>
          <p:cNvSpPr/>
          <p:nvPr/>
        </p:nvSpPr>
        <p:spPr>
          <a:xfrm>
            <a:off x="3437293" y="4409217"/>
            <a:ext cx="652390" cy="652390"/>
          </a:xfrm>
          <a:prstGeom prst="roundRect">
            <a:avLst>
              <a:gd name="adj" fmla="val 1127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Graphic 73">
            <a:extLst>
              <a:ext uri="{FF2B5EF4-FFF2-40B4-BE49-F238E27FC236}">
                <a16:creationId xmlns:a16="http://schemas.microsoft.com/office/drawing/2014/main" id="{2481CD52-D79E-B74F-8D1A-6415BB26AC6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81124" y="4458413"/>
            <a:ext cx="553998" cy="553998"/>
          </a:xfrm>
          <a:prstGeom prst="rect">
            <a:avLst/>
          </a:prstGeom>
        </p:spPr>
      </p:pic>
      <p:sp>
        <p:nvSpPr>
          <p:cNvPr id="75" name="Rectangle: Rounded Corners 2">
            <a:extLst>
              <a:ext uri="{FF2B5EF4-FFF2-40B4-BE49-F238E27FC236}">
                <a16:creationId xmlns:a16="http://schemas.microsoft.com/office/drawing/2014/main" id="{06BC6390-2E97-9346-93D1-E2361FBBAA4C}"/>
              </a:ext>
            </a:extLst>
          </p:cNvPr>
          <p:cNvSpPr/>
          <p:nvPr/>
        </p:nvSpPr>
        <p:spPr>
          <a:xfrm>
            <a:off x="785105" y="5583085"/>
            <a:ext cx="652390" cy="652390"/>
          </a:xfrm>
          <a:prstGeom prst="roundRect">
            <a:avLst>
              <a:gd name="adj" fmla="val 1127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Graphic 75">
            <a:extLst>
              <a:ext uri="{FF2B5EF4-FFF2-40B4-BE49-F238E27FC236}">
                <a16:creationId xmlns:a16="http://schemas.microsoft.com/office/drawing/2014/main" id="{897CC061-1778-834F-8FAA-48C62D16A8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8936" y="5632281"/>
            <a:ext cx="553998" cy="553998"/>
          </a:xfrm>
          <a:prstGeom prst="rect">
            <a:avLst/>
          </a:prstGeom>
        </p:spPr>
      </p:pic>
      <p:sp>
        <p:nvSpPr>
          <p:cNvPr id="77" name="TextBox 76">
            <a:extLst>
              <a:ext uri="{FF2B5EF4-FFF2-40B4-BE49-F238E27FC236}">
                <a16:creationId xmlns:a16="http://schemas.microsoft.com/office/drawing/2014/main" id="{8586DC34-08E9-E84D-9D10-C1AF219E8710}"/>
              </a:ext>
            </a:extLst>
          </p:cNvPr>
          <p:cNvSpPr txBox="1"/>
          <p:nvPr/>
        </p:nvSpPr>
        <p:spPr>
          <a:xfrm>
            <a:off x="1501111" y="6017709"/>
            <a:ext cx="1921416" cy="350865"/>
          </a:xfrm>
          <a:prstGeom prst="rect">
            <a:avLst/>
          </a:prstGeom>
          <a:solidFill>
            <a:schemeClr val="bg1"/>
          </a:solidFill>
        </p:spPr>
        <p:txBody>
          <a:bodyPr wrap="square" rtlCol="0">
            <a:spAutoFit/>
          </a:bodyPr>
          <a:lstStyle/>
          <a:p>
            <a:r>
              <a:rPr lang="en-US" sz="1680">
                <a:ea typeface="Flexo Medium" charset="0"/>
                <a:cs typeface="Flexo Medium" charset="0"/>
              </a:rPr>
              <a:t>PAA Test Agent</a:t>
            </a:r>
          </a:p>
        </p:txBody>
      </p:sp>
      <p:pic>
        <p:nvPicPr>
          <p:cNvPr id="78" name="Picture 77">
            <a:extLst>
              <a:ext uri="{FF2B5EF4-FFF2-40B4-BE49-F238E27FC236}">
                <a16:creationId xmlns:a16="http://schemas.microsoft.com/office/drawing/2014/main" id="{0928E89E-9962-3141-ABAE-99CFFC030EF6}"/>
              </a:ext>
            </a:extLst>
          </p:cNvPr>
          <p:cNvPicPr>
            <a:picLocks noChangeAspect="1"/>
          </p:cNvPicPr>
          <p:nvPr/>
        </p:nvPicPr>
        <p:blipFill>
          <a:blip r:embed="rId7"/>
          <a:stretch>
            <a:fillRect/>
          </a:stretch>
        </p:blipFill>
        <p:spPr>
          <a:xfrm>
            <a:off x="950501" y="4219610"/>
            <a:ext cx="470914" cy="470914"/>
          </a:xfrm>
          <a:prstGeom prst="rect">
            <a:avLst/>
          </a:prstGeom>
        </p:spPr>
      </p:pic>
      <p:pic>
        <p:nvPicPr>
          <p:cNvPr id="79" name="Picture 78">
            <a:extLst>
              <a:ext uri="{FF2B5EF4-FFF2-40B4-BE49-F238E27FC236}">
                <a16:creationId xmlns:a16="http://schemas.microsoft.com/office/drawing/2014/main" id="{80F8237C-1C7A-A347-BE62-CE81C773046F}"/>
              </a:ext>
            </a:extLst>
          </p:cNvPr>
          <p:cNvPicPr>
            <a:picLocks noChangeAspect="1"/>
          </p:cNvPicPr>
          <p:nvPr/>
        </p:nvPicPr>
        <p:blipFill>
          <a:blip r:embed="rId7"/>
          <a:stretch>
            <a:fillRect/>
          </a:stretch>
        </p:blipFill>
        <p:spPr>
          <a:xfrm>
            <a:off x="937560" y="4850113"/>
            <a:ext cx="470914" cy="470914"/>
          </a:xfrm>
          <a:prstGeom prst="rect">
            <a:avLst/>
          </a:prstGeom>
        </p:spPr>
      </p:pic>
      <p:grpSp>
        <p:nvGrpSpPr>
          <p:cNvPr id="80" name="Group 79">
            <a:extLst>
              <a:ext uri="{FF2B5EF4-FFF2-40B4-BE49-F238E27FC236}">
                <a16:creationId xmlns:a16="http://schemas.microsoft.com/office/drawing/2014/main" id="{931E8B62-BD8D-804C-A6FA-F059B2DE1ACD}"/>
              </a:ext>
            </a:extLst>
          </p:cNvPr>
          <p:cNvGrpSpPr/>
          <p:nvPr/>
        </p:nvGrpSpPr>
        <p:grpSpPr>
          <a:xfrm>
            <a:off x="4958111" y="2406394"/>
            <a:ext cx="1370568" cy="1455241"/>
            <a:chOff x="1103859" y="5043655"/>
            <a:chExt cx="1370568" cy="1455241"/>
          </a:xfrm>
        </p:grpSpPr>
        <p:pic>
          <p:nvPicPr>
            <p:cNvPr id="81" name="Graphic 80">
              <a:extLst>
                <a:ext uri="{FF2B5EF4-FFF2-40B4-BE49-F238E27FC236}">
                  <a16:creationId xmlns:a16="http://schemas.microsoft.com/office/drawing/2014/main" id="{4B2EC82E-ECBF-7647-AE00-205EBCE5B2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17219" y="5043655"/>
              <a:ext cx="943170" cy="848851"/>
            </a:xfrm>
            <a:prstGeom prst="rect">
              <a:avLst/>
            </a:prstGeom>
          </p:spPr>
        </p:pic>
        <p:sp>
          <p:nvSpPr>
            <p:cNvPr id="82" name="TextBox 81">
              <a:extLst>
                <a:ext uri="{FF2B5EF4-FFF2-40B4-BE49-F238E27FC236}">
                  <a16:creationId xmlns:a16="http://schemas.microsoft.com/office/drawing/2014/main" id="{C9A79E93-F7DC-D841-A11F-1BF4DFFC404C}"/>
                </a:ext>
              </a:extLst>
            </p:cNvPr>
            <p:cNvSpPr txBox="1"/>
            <p:nvPr/>
          </p:nvSpPr>
          <p:spPr>
            <a:xfrm>
              <a:off x="1103859" y="6006453"/>
              <a:ext cx="1370568" cy="492443"/>
            </a:xfrm>
            <a:prstGeom prst="rect">
              <a:avLst/>
            </a:prstGeom>
            <a:noFill/>
          </p:spPr>
          <p:txBody>
            <a:bodyPr wrap="none" lIns="0" tIns="0" rIns="0" bIns="0" rtlCol="0">
              <a:spAutoFit/>
            </a:bodyPr>
            <a:lstStyle/>
            <a:p>
              <a:pPr algn="ctr">
                <a:spcBef>
                  <a:spcPts val="600"/>
                </a:spcBef>
              </a:pPr>
              <a:r>
                <a:rPr lang="en-SE" sz="1600"/>
                <a:t>Paragon Active</a:t>
              </a:r>
              <a:br>
                <a:rPr lang="en-SE" sz="1600"/>
              </a:br>
              <a:r>
                <a:rPr lang="en-SE" sz="1600"/>
                <a:t>Assurance</a:t>
              </a:r>
            </a:p>
          </p:txBody>
        </p:sp>
      </p:grpSp>
    </p:spTree>
    <p:extLst>
      <p:ext uri="{BB962C8B-B14F-4D97-AF65-F5344CB8AC3E}">
        <p14:creationId xmlns:p14="http://schemas.microsoft.com/office/powerpoint/2010/main" val="34848131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9D538C-5E49-2C4D-B9CC-995E9E43F700}"/>
              </a:ext>
            </a:extLst>
          </p:cNvPr>
          <p:cNvSpPr>
            <a:spLocks noGrp="1"/>
          </p:cNvSpPr>
          <p:nvPr>
            <p:ph type="ctrTitle"/>
          </p:nvPr>
        </p:nvSpPr>
        <p:spPr/>
        <p:txBody>
          <a:bodyPr/>
          <a:lstStyle/>
          <a:p>
            <a:r>
              <a:rPr lang="en-US"/>
              <a:t>Customer Use Cases</a:t>
            </a:r>
          </a:p>
        </p:txBody>
      </p:sp>
    </p:spTree>
    <p:extLst>
      <p:ext uri="{BB962C8B-B14F-4D97-AF65-F5344CB8AC3E}">
        <p14:creationId xmlns:p14="http://schemas.microsoft.com/office/powerpoint/2010/main" val="2877087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Picture 123">
            <a:extLst>
              <a:ext uri="{FF2B5EF4-FFF2-40B4-BE49-F238E27FC236}">
                <a16:creationId xmlns:a16="http://schemas.microsoft.com/office/drawing/2014/main" id="{852ED88B-568D-4A40-AF92-1D370E7C29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74956" y="3038298"/>
            <a:ext cx="407442" cy="407442"/>
          </a:xfrm>
          <a:prstGeom prst="rect">
            <a:avLst/>
          </a:prstGeom>
        </p:spPr>
      </p:pic>
      <p:pic>
        <p:nvPicPr>
          <p:cNvPr id="125" name="Picture 124">
            <a:extLst>
              <a:ext uri="{FF2B5EF4-FFF2-40B4-BE49-F238E27FC236}">
                <a16:creationId xmlns:a16="http://schemas.microsoft.com/office/drawing/2014/main" id="{9848B5ED-7404-D644-A25E-B7740B4FFF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60296" y="3180139"/>
            <a:ext cx="966967" cy="181823"/>
          </a:xfrm>
          <a:prstGeom prst="rect">
            <a:avLst/>
          </a:prstGeom>
        </p:spPr>
      </p:pic>
      <p:pic>
        <p:nvPicPr>
          <p:cNvPr id="126" name="Picture 125">
            <a:extLst>
              <a:ext uri="{FF2B5EF4-FFF2-40B4-BE49-F238E27FC236}">
                <a16:creationId xmlns:a16="http://schemas.microsoft.com/office/drawing/2014/main" id="{05542D11-BE62-A643-8A73-FD4BC20B5C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89740" y="2015867"/>
            <a:ext cx="914134" cy="142833"/>
          </a:xfrm>
          <a:prstGeom prst="rect">
            <a:avLst/>
          </a:prstGeom>
        </p:spPr>
      </p:pic>
      <p:pic>
        <p:nvPicPr>
          <p:cNvPr id="127" name="Picture 126">
            <a:extLst>
              <a:ext uri="{FF2B5EF4-FFF2-40B4-BE49-F238E27FC236}">
                <a16:creationId xmlns:a16="http://schemas.microsoft.com/office/drawing/2014/main" id="{ED91185A-CBF0-564B-A040-2305E8DEAB5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89740" y="2650995"/>
            <a:ext cx="714240" cy="205344"/>
          </a:xfrm>
          <a:prstGeom prst="rect">
            <a:avLst/>
          </a:prstGeom>
        </p:spPr>
      </p:pic>
      <p:pic>
        <p:nvPicPr>
          <p:cNvPr id="128" name="Picture 127">
            <a:extLst>
              <a:ext uri="{FF2B5EF4-FFF2-40B4-BE49-F238E27FC236}">
                <a16:creationId xmlns:a16="http://schemas.microsoft.com/office/drawing/2014/main" id="{3D210446-E874-6241-BF96-D3A34076248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45728" y="1727142"/>
            <a:ext cx="340778" cy="202337"/>
          </a:xfrm>
          <a:prstGeom prst="rect">
            <a:avLst/>
          </a:prstGeom>
        </p:spPr>
      </p:pic>
      <p:sp>
        <p:nvSpPr>
          <p:cNvPr id="21" name="Oval 20">
            <a:extLst>
              <a:ext uri="{FF2B5EF4-FFF2-40B4-BE49-F238E27FC236}">
                <a16:creationId xmlns:a16="http://schemas.microsoft.com/office/drawing/2014/main" id="{360732AE-74B0-614B-A51D-766E2F7E82BE}"/>
              </a:ext>
            </a:extLst>
          </p:cNvPr>
          <p:cNvSpPr/>
          <p:nvPr/>
        </p:nvSpPr>
        <p:spPr>
          <a:xfrm>
            <a:off x="2736656" y="1940246"/>
            <a:ext cx="3274998" cy="1038660"/>
          </a:xfrm>
          <a:prstGeom prst="ellipse">
            <a:avLst/>
          </a:prstGeom>
          <a:solidFill>
            <a:schemeClr val="tx2">
              <a:lumMod val="40000"/>
              <a:lumOff val="6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7" name="Oval 16">
            <a:extLst>
              <a:ext uri="{FF2B5EF4-FFF2-40B4-BE49-F238E27FC236}">
                <a16:creationId xmlns:a16="http://schemas.microsoft.com/office/drawing/2014/main" id="{CB5C9296-B0B0-D24B-A86C-CAA404EE0598}"/>
              </a:ext>
            </a:extLst>
          </p:cNvPr>
          <p:cNvSpPr/>
          <p:nvPr/>
        </p:nvSpPr>
        <p:spPr>
          <a:xfrm>
            <a:off x="3802532" y="1978775"/>
            <a:ext cx="2209122" cy="961602"/>
          </a:xfrm>
          <a:prstGeom prst="ellipse">
            <a:avLst/>
          </a:prstGeom>
          <a:solidFill>
            <a:schemeClr val="tx2">
              <a:lumMod val="40000"/>
              <a:lumOff val="6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 name="Oval 8">
            <a:extLst>
              <a:ext uri="{FF2B5EF4-FFF2-40B4-BE49-F238E27FC236}">
                <a16:creationId xmlns:a16="http://schemas.microsoft.com/office/drawing/2014/main" id="{E16635DA-3CEC-4141-8738-9A2F8DB159F6}"/>
              </a:ext>
            </a:extLst>
          </p:cNvPr>
          <p:cNvSpPr/>
          <p:nvPr/>
        </p:nvSpPr>
        <p:spPr>
          <a:xfrm flipV="1">
            <a:off x="4757417" y="2076825"/>
            <a:ext cx="1254236" cy="765502"/>
          </a:xfrm>
          <a:prstGeom prst="ellipse">
            <a:avLst/>
          </a:prstGeom>
          <a:solidFill>
            <a:schemeClr val="tx2">
              <a:lumMod val="40000"/>
              <a:lumOff val="6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 name="Title 1">
            <a:extLst>
              <a:ext uri="{FF2B5EF4-FFF2-40B4-BE49-F238E27FC236}">
                <a16:creationId xmlns:a16="http://schemas.microsoft.com/office/drawing/2014/main" id="{476944AB-6D6E-8A47-BAFB-E02948071467}"/>
              </a:ext>
            </a:extLst>
          </p:cNvPr>
          <p:cNvSpPr>
            <a:spLocks noGrp="1"/>
          </p:cNvSpPr>
          <p:nvPr>
            <p:ph type="title"/>
          </p:nvPr>
        </p:nvSpPr>
        <p:spPr/>
        <p:txBody>
          <a:bodyPr/>
          <a:lstStyle/>
          <a:p>
            <a:r>
              <a:rPr lang="en-SE"/>
              <a:t>Central TWAMP for Backhaul Network Performance</a:t>
            </a:r>
          </a:p>
        </p:txBody>
      </p:sp>
      <p:grpSp>
        <p:nvGrpSpPr>
          <p:cNvPr id="16" name="Group 15">
            <a:extLst>
              <a:ext uri="{FF2B5EF4-FFF2-40B4-BE49-F238E27FC236}">
                <a16:creationId xmlns:a16="http://schemas.microsoft.com/office/drawing/2014/main" id="{AE0B8069-56C4-4F4C-A225-00594C6C1483}"/>
              </a:ext>
            </a:extLst>
          </p:cNvPr>
          <p:cNvGrpSpPr/>
          <p:nvPr/>
        </p:nvGrpSpPr>
        <p:grpSpPr>
          <a:xfrm>
            <a:off x="5215339" y="2273586"/>
            <a:ext cx="323346" cy="480081"/>
            <a:chOff x="3131989" y="2565983"/>
            <a:chExt cx="323346" cy="480081"/>
          </a:xfrm>
        </p:grpSpPr>
        <p:sp>
          <p:nvSpPr>
            <p:cNvPr id="5" name="Rectangle 5">
              <a:extLst>
                <a:ext uri="{FF2B5EF4-FFF2-40B4-BE49-F238E27FC236}">
                  <a16:creationId xmlns:a16="http://schemas.microsoft.com/office/drawing/2014/main" id="{AE5F3BD6-C667-E749-BCC1-91E2C40D8D37}"/>
                </a:ext>
              </a:extLst>
            </p:cNvPr>
            <p:cNvSpPr>
              <a:spLocks noChangeArrowheads="1"/>
            </p:cNvSpPr>
            <p:nvPr/>
          </p:nvSpPr>
          <p:spPr bwMode="auto">
            <a:xfrm>
              <a:off x="3131989" y="2909680"/>
              <a:ext cx="323346"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PTX</a:t>
              </a:r>
            </a:p>
          </p:txBody>
        </p:sp>
        <p:pic>
          <p:nvPicPr>
            <p:cNvPr id="6" name="Graphic 5">
              <a:extLst>
                <a:ext uri="{FF2B5EF4-FFF2-40B4-BE49-F238E27FC236}">
                  <a16:creationId xmlns:a16="http://schemas.microsoft.com/office/drawing/2014/main" id="{A9D7D61C-3148-F043-9AAF-F4B3D52FEA6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31989" y="2565983"/>
              <a:ext cx="301577" cy="295816"/>
            </a:xfrm>
            <a:prstGeom prst="rect">
              <a:avLst/>
            </a:prstGeom>
          </p:spPr>
        </p:pic>
      </p:grpSp>
      <p:grpSp>
        <p:nvGrpSpPr>
          <p:cNvPr id="18" name="Group 17">
            <a:extLst>
              <a:ext uri="{FF2B5EF4-FFF2-40B4-BE49-F238E27FC236}">
                <a16:creationId xmlns:a16="http://schemas.microsoft.com/office/drawing/2014/main" id="{62CFEDA0-376E-344E-9FA4-7743DA7737F5}"/>
              </a:ext>
            </a:extLst>
          </p:cNvPr>
          <p:cNvGrpSpPr/>
          <p:nvPr/>
        </p:nvGrpSpPr>
        <p:grpSpPr>
          <a:xfrm>
            <a:off x="4299688" y="2273586"/>
            <a:ext cx="323346" cy="480081"/>
            <a:chOff x="3131989" y="2565983"/>
            <a:chExt cx="323346" cy="480081"/>
          </a:xfrm>
        </p:grpSpPr>
        <p:sp>
          <p:nvSpPr>
            <p:cNvPr id="19" name="Rectangle 5">
              <a:extLst>
                <a:ext uri="{FF2B5EF4-FFF2-40B4-BE49-F238E27FC236}">
                  <a16:creationId xmlns:a16="http://schemas.microsoft.com/office/drawing/2014/main" id="{B5A5D948-B633-1F44-A383-285D2E9B1767}"/>
                </a:ext>
              </a:extLst>
            </p:cNvPr>
            <p:cNvSpPr>
              <a:spLocks noChangeArrowheads="1"/>
            </p:cNvSpPr>
            <p:nvPr/>
          </p:nvSpPr>
          <p:spPr bwMode="auto">
            <a:xfrm>
              <a:off x="3131989" y="2909680"/>
              <a:ext cx="323346"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MX</a:t>
              </a:r>
            </a:p>
          </p:txBody>
        </p:sp>
        <p:pic>
          <p:nvPicPr>
            <p:cNvPr id="20" name="Graphic 19">
              <a:extLst>
                <a:ext uri="{FF2B5EF4-FFF2-40B4-BE49-F238E27FC236}">
                  <a16:creationId xmlns:a16="http://schemas.microsoft.com/office/drawing/2014/main" id="{08616FD6-B102-974E-9E59-FA35326819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31989" y="2565983"/>
              <a:ext cx="301577" cy="295816"/>
            </a:xfrm>
            <a:prstGeom prst="rect">
              <a:avLst/>
            </a:prstGeom>
          </p:spPr>
        </p:pic>
      </p:grpSp>
      <p:sp>
        <p:nvSpPr>
          <p:cNvPr id="28" name="Rectangle 5">
            <a:extLst>
              <a:ext uri="{FF2B5EF4-FFF2-40B4-BE49-F238E27FC236}">
                <a16:creationId xmlns:a16="http://schemas.microsoft.com/office/drawing/2014/main" id="{43174529-D4AD-E845-9EF1-DD503B7EC7F6}"/>
              </a:ext>
            </a:extLst>
          </p:cNvPr>
          <p:cNvSpPr>
            <a:spLocks noChangeArrowheads="1"/>
          </p:cNvSpPr>
          <p:nvPr/>
        </p:nvSpPr>
        <p:spPr bwMode="auto">
          <a:xfrm>
            <a:off x="4911196" y="2126125"/>
            <a:ext cx="909862"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Core</a:t>
            </a:r>
          </a:p>
        </p:txBody>
      </p:sp>
      <p:pic>
        <p:nvPicPr>
          <p:cNvPr id="33" name="Graphic 32">
            <a:extLst>
              <a:ext uri="{FF2B5EF4-FFF2-40B4-BE49-F238E27FC236}">
                <a16:creationId xmlns:a16="http://schemas.microsoft.com/office/drawing/2014/main" id="{C3B7B2E8-CB22-8C41-9FC5-5F0EB456333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62553" y="2592895"/>
            <a:ext cx="741577" cy="539329"/>
          </a:xfrm>
          <a:prstGeom prst="rect">
            <a:avLst/>
          </a:prstGeom>
        </p:spPr>
      </p:pic>
      <p:pic>
        <p:nvPicPr>
          <p:cNvPr id="34" name="Graphic 33">
            <a:extLst>
              <a:ext uri="{FF2B5EF4-FFF2-40B4-BE49-F238E27FC236}">
                <a16:creationId xmlns:a16="http://schemas.microsoft.com/office/drawing/2014/main" id="{0389A474-F924-A446-9370-7022389ECB7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30029" y="2606205"/>
            <a:ext cx="741577" cy="539329"/>
          </a:xfrm>
          <a:prstGeom prst="rect">
            <a:avLst/>
          </a:prstGeom>
        </p:spPr>
      </p:pic>
      <p:pic>
        <p:nvPicPr>
          <p:cNvPr id="39" name="Graphic 38">
            <a:extLst>
              <a:ext uri="{FF2B5EF4-FFF2-40B4-BE49-F238E27FC236}">
                <a16:creationId xmlns:a16="http://schemas.microsoft.com/office/drawing/2014/main" id="{2076D0F8-E5AA-9D46-98C0-A582D96A713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47193" y="2055434"/>
            <a:ext cx="964838" cy="516878"/>
          </a:xfrm>
          <a:prstGeom prst="rect">
            <a:avLst/>
          </a:prstGeom>
        </p:spPr>
      </p:pic>
      <p:sp>
        <p:nvSpPr>
          <p:cNvPr id="40" name="Rectangle 5">
            <a:extLst>
              <a:ext uri="{FF2B5EF4-FFF2-40B4-BE49-F238E27FC236}">
                <a16:creationId xmlns:a16="http://schemas.microsoft.com/office/drawing/2014/main" id="{3F41F7FE-0953-E847-A60E-82B9BBCD7A66}"/>
              </a:ext>
            </a:extLst>
          </p:cNvPr>
          <p:cNvSpPr>
            <a:spLocks noChangeArrowheads="1"/>
          </p:cNvSpPr>
          <p:nvPr/>
        </p:nvSpPr>
        <p:spPr bwMode="auto">
          <a:xfrm>
            <a:off x="6802169" y="2198676"/>
            <a:ext cx="909862" cy="311239"/>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Partner/</a:t>
            </a:r>
          </a:p>
          <a:p>
            <a:pPr algn="ctr">
              <a:lnSpc>
                <a:spcPct val="95000"/>
              </a:lnSpc>
              <a:spcBef>
                <a:spcPts val="333"/>
              </a:spcBef>
            </a:pPr>
            <a:r>
              <a:rPr lang="en-US" sz="933" b="1"/>
              <a:t>Peering</a:t>
            </a:r>
          </a:p>
        </p:txBody>
      </p:sp>
      <p:pic>
        <p:nvPicPr>
          <p:cNvPr id="41" name="Graphic 40">
            <a:extLst>
              <a:ext uri="{FF2B5EF4-FFF2-40B4-BE49-F238E27FC236}">
                <a16:creationId xmlns:a16="http://schemas.microsoft.com/office/drawing/2014/main" id="{0FF516EE-00BB-654A-99F8-664BF9436EF0}"/>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662651" y="2303684"/>
            <a:ext cx="240209" cy="235620"/>
          </a:xfrm>
          <a:prstGeom prst="rect">
            <a:avLst/>
          </a:prstGeom>
        </p:spPr>
      </p:pic>
      <p:pic>
        <p:nvPicPr>
          <p:cNvPr id="42" name="Graphic 41">
            <a:extLst>
              <a:ext uri="{FF2B5EF4-FFF2-40B4-BE49-F238E27FC236}">
                <a16:creationId xmlns:a16="http://schemas.microsoft.com/office/drawing/2014/main" id="{E826FDE8-D422-0044-925E-F76448104E6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556364" y="2303684"/>
            <a:ext cx="240209" cy="235620"/>
          </a:xfrm>
          <a:prstGeom prst="rect">
            <a:avLst/>
          </a:prstGeom>
        </p:spPr>
      </p:pic>
      <p:sp>
        <p:nvSpPr>
          <p:cNvPr id="43" name="Rectangle 5">
            <a:extLst>
              <a:ext uri="{FF2B5EF4-FFF2-40B4-BE49-F238E27FC236}">
                <a16:creationId xmlns:a16="http://schemas.microsoft.com/office/drawing/2014/main" id="{FFF4E7CF-0440-AB45-96F3-85EA89F0E33A}"/>
              </a:ext>
            </a:extLst>
          </p:cNvPr>
          <p:cNvSpPr>
            <a:spLocks noChangeArrowheads="1"/>
          </p:cNvSpPr>
          <p:nvPr/>
        </p:nvSpPr>
        <p:spPr bwMode="auto">
          <a:xfrm>
            <a:off x="6707591" y="2770782"/>
            <a:ext cx="1219609" cy="272767"/>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Private DC/</a:t>
            </a:r>
            <a:br>
              <a:rPr lang="en-US" sz="933" b="1"/>
            </a:br>
            <a:r>
              <a:rPr lang="en-US" sz="933" b="1"/>
              <a:t>Private Cloud</a:t>
            </a:r>
          </a:p>
        </p:txBody>
      </p:sp>
      <p:pic>
        <p:nvPicPr>
          <p:cNvPr id="44" name="Graphic 43">
            <a:extLst>
              <a:ext uri="{FF2B5EF4-FFF2-40B4-BE49-F238E27FC236}">
                <a16:creationId xmlns:a16="http://schemas.microsoft.com/office/drawing/2014/main" id="{220CFAC0-4D96-6447-A591-8F383E00075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24335" y="1835549"/>
            <a:ext cx="741577" cy="539329"/>
          </a:xfrm>
          <a:prstGeom prst="rect">
            <a:avLst/>
          </a:prstGeom>
        </p:spPr>
      </p:pic>
      <p:sp>
        <p:nvSpPr>
          <p:cNvPr id="45" name="Rectangle 5">
            <a:extLst>
              <a:ext uri="{FF2B5EF4-FFF2-40B4-BE49-F238E27FC236}">
                <a16:creationId xmlns:a16="http://schemas.microsoft.com/office/drawing/2014/main" id="{BE6221BF-E1C0-EC44-83D8-02077D309187}"/>
              </a:ext>
            </a:extLst>
          </p:cNvPr>
          <p:cNvSpPr>
            <a:spLocks noChangeArrowheads="1"/>
          </p:cNvSpPr>
          <p:nvPr/>
        </p:nvSpPr>
        <p:spPr bwMode="auto">
          <a:xfrm>
            <a:off x="8104738" y="2441518"/>
            <a:ext cx="1392160"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Public Multicloud</a:t>
            </a:r>
          </a:p>
        </p:txBody>
      </p:sp>
      <p:cxnSp>
        <p:nvCxnSpPr>
          <p:cNvPr id="54" name="Straight Connector 53">
            <a:extLst>
              <a:ext uri="{FF2B5EF4-FFF2-40B4-BE49-F238E27FC236}">
                <a16:creationId xmlns:a16="http://schemas.microsoft.com/office/drawing/2014/main" id="{12F989E4-3358-714B-8FCD-F048A1B592AF}"/>
              </a:ext>
            </a:extLst>
          </p:cNvPr>
          <p:cNvCxnSpPr>
            <a:cxnSpLocks/>
            <a:endCxn id="20" idx="1"/>
          </p:cNvCxnSpPr>
          <p:nvPr/>
        </p:nvCxnSpPr>
        <p:spPr>
          <a:xfrm>
            <a:off x="3564343" y="2421494"/>
            <a:ext cx="73534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41AD052-663D-AA42-B869-3D98928071FD}"/>
              </a:ext>
            </a:extLst>
          </p:cNvPr>
          <p:cNvCxnSpPr>
            <a:cxnSpLocks/>
            <a:stCxn id="20" idx="3"/>
            <a:endCxn id="6" idx="1"/>
          </p:cNvCxnSpPr>
          <p:nvPr/>
        </p:nvCxnSpPr>
        <p:spPr>
          <a:xfrm>
            <a:off x="4601265" y="2421494"/>
            <a:ext cx="61407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100B7FF-FD7D-3C4B-AB7F-273A05718DFA}"/>
              </a:ext>
            </a:extLst>
          </p:cNvPr>
          <p:cNvCxnSpPr>
            <a:cxnSpLocks/>
            <a:stCxn id="6" idx="3"/>
            <a:endCxn id="42" idx="1"/>
          </p:cNvCxnSpPr>
          <p:nvPr/>
        </p:nvCxnSpPr>
        <p:spPr>
          <a:xfrm>
            <a:off x="5516916" y="2421494"/>
            <a:ext cx="1039448"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5EC37D2-0677-DE41-A6E2-6B6041C68605}"/>
              </a:ext>
            </a:extLst>
          </p:cNvPr>
          <p:cNvCxnSpPr>
            <a:cxnSpLocks/>
            <a:stCxn id="6" idx="3"/>
            <a:endCxn id="33" idx="1"/>
          </p:cNvCxnSpPr>
          <p:nvPr/>
        </p:nvCxnSpPr>
        <p:spPr>
          <a:xfrm>
            <a:off x="5516916" y="2421494"/>
            <a:ext cx="645637" cy="44106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E0B94F4-2E4A-734D-B673-E1BE4BC3CBE5}"/>
              </a:ext>
            </a:extLst>
          </p:cNvPr>
          <p:cNvCxnSpPr>
            <a:cxnSpLocks/>
            <a:stCxn id="41" idx="3"/>
            <a:endCxn id="44" idx="1"/>
          </p:cNvCxnSpPr>
          <p:nvPr/>
        </p:nvCxnSpPr>
        <p:spPr>
          <a:xfrm flipV="1">
            <a:off x="7902860" y="2105214"/>
            <a:ext cx="521475" cy="31628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7FE8906E-CD83-D040-AE4E-B10F5AD79CC6}"/>
              </a:ext>
            </a:extLst>
          </p:cNvPr>
          <p:cNvCxnSpPr>
            <a:cxnSpLocks/>
            <a:stCxn id="41" idx="3"/>
            <a:endCxn id="34" idx="1"/>
          </p:cNvCxnSpPr>
          <p:nvPr/>
        </p:nvCxnSpPr>
        <p:spPr>
          <a:xfrm>
            <a:off x="7902860" y="2421494"/>
            <a:ext cx="527169" cy="45437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9" name="Rectangle 5">
            <a:extLst>
              <a:ext uri="{FF2B5EF4-FFF2-40B4-BE49-F238E27FC236}">
                <a16:creationId xmlns:a16="http://schemas.microsoft.com/office/drawing/2014/main" id="{683D4A49-6D79-BC4F-929B-8CC1E54E5E86}"/>
              </a:ext>
            </a:extLst>
          </p:cNvPr>
          <p:cNvSpPr>
            <a:spLocks noChangeArrowheads="1"/>
          </p:cNvSpPr>
          <p:nvPr/>
        </p:nvSpPr>
        <p:spPr bwMode="auto">
          <a:xfrm>
            <a:off x="3996564" y="2126125"/>
            <a:ext cx="909862"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Metro</a:t>
            </a:r>
          </a:p>
        </p:txBody>
      </p:sp>
      <p:sp>
        <p:nvSpPr>
          <p:cNvPr id="96" name="Rectangle 5">
            <a:extLst>
              <a:ext uri="{FF2B5EF4-FFF2-40B4-BE49-F238E27FC236}">
                <a16:creationId xmlns:a16="http://schemas.microsoft.com/office/drawing/2014/main" id="{FEB2FA72-50B8-C446-89F7-4A4FC65C59BF}"/>
              </a:ext>
            </a:extLst>
          </p:cNvPr>
          <p:cNvSpPr>
            <a:spLocks noChangeArrowheads="1"/>
          </p:cNvSpPr>
          <p:nvPr/>
        </p:nvSpPr>
        <p:spPr bwMode="auto">
          <a:xfrm>
            <a:off x="3312140" y="1756899"/>
            <a:ext cx="1971989"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MPLS/SR domain</a:t>
            </a:r>
          </a:p>
        </p:txBody>
      </p:sp>
      <p:sp>
        <p:nvSpPr>
          <p:cNvPr id="99" name="Rounded Rectangle 98">
            <a:extLst>
              <a:ext uri="{FF2B5EF4-FFF2-40B4-BE49-F238E27FC236}">
                <a16:creationId xmlns:a16="http://schemas.microsoft.com/office/drawing/2014/main" id="{5165A30D-6728-DF4D-8142-E17B5EFD555D}"/>
              </a:ext>
            </a:extLst>
          </p:cNvPr>
          <p:cNvSpPr/>
          <p:nvPr/>
        </p:nvSpPr>
        <p:spPr>
          <a:xfrm>
            <a:off x="8165693" y="3760897"/>
            <a:ext cx="245327" cy="189570"/>
          </a:xfrm>
          <a:prstGeom prst="round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a:t>TA</a:t>
            </a:r>
          </a:p>
        </p:txBody>
      </p:sp>
      <p:sp>
        <p:nvSpPr>
          <p:cNvPr id="100" name="Rounded Rectangle 99">
            <a:extLst>
              <a:ext uri="{FF2B5EF4-FFF2-40B4-BE49-F238E27FC236}">
                <a16:creationId xmlns:a16="http://schemas.microsoft.com/office/drawing/2014/main" id="{15E1CAE4-75F1-3143-A75C-8D5265F9C523}"/>
              </a:ext>
            </a:extLst>
          </p:cNvPr>
          <p:cNvSpPr/>
          <p:nvPr/>
        </p:nvSpPr>
        <p:spPr>
          <a:xfrm>
            <a:off x="6189744" y="2810413"/>
            <a:ext cx="245327" cy="189570"/>
          </a:xfrm>
          <a:prstGeom prst="round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a:t>TA</a:t>
            </a:r>
          </a:p>
        </p:txBody>
      </p:sp>
      <p:sp>
        <p:nvSpPr>
          <p:cNvPr id="103" name="Rounded Rectangle 102">
            <a:extLst>
              <a:ext uri="{FF2B5EF4-FFF2-40B4-BE49-F238E27FC236}">
                <a16:creationId xmlns:a16="http://schemas.microsoft.com/office/drawing/2014/main" id="{01EF454E-FB68-CC42-8851-A736E03705B4}"/>
              </a:ext>
            </a:extLst>
          </p:cNvPr>
          <p:cNvSpPr/>
          <p:nvPr/>
        </p:nvSpPr>
        <p:spPr>
          <a:xfrm rot="1800000" flipV="1">
            <a:off x="5525221" y="2429495"/>
            <a:ext cx="587240" cy="115265"/>
          </a:xfrm>
          <a:custGeom>
            <a:avLst/>
            <a:gdLst>
              <a:gd name="connsiteX0" fmla="*/ 0 w 2211881"/>
              <a:gd name="connsiteY0" fmla="*/ 139390 h 278780"/>
              <a:gd name="connsiteX1" fmla="*/ 139390 w 2211881"/>
              <a:gd name="connsiteY1" fmla="*/ 0 h 278780"/>
              <a:gd name="connsiteX2" fmla="*/ 2072491 w 2211881"/>
              <a:gd name="connsiteY2" fmla="*/ 0 h 278780"/>
              <a:gd name="connsiteX3" fmla="*/ 2211881 w 2211881"/>
              <a:gd name="connsiteY3" fmla="*/ 139390 h 278780"/>
              <a:gd name="connsiteX4" fmla="*/ 2211881 w 2211881"/>
              <a:gd name="connsiteY4" fmla="*/ 139390 h 278780"/>
              <a:gd name="connsiteX5" fmla="*/ 2072491 w 2211881"/>
              <a:gd name="connsiteY5" fmla="*/ 278780 h 278780"/>
              <a:gd name="connsiteX6" fmla="*/ 139390 w 2211881"/>
              <a:gd name="connsiteY6" fmla="*/ 278780 h 278780"/>
              <a:gd name="connsiteX7" fmla="*/ 0 w 2211881"/>
              <a:gd name="connsiteY7" fmla="*/ 139390 h 278780"/>
              <a:gd name="connsiteX0" fmla="*/ 2211881 w 2303321"/>
              <a:gd name="connsiteY0" fmla="*/ 139390 h 278780"/>
              <a:gd name="connsiteX1" fmla="*/ 2072491 w 2303321"/>
              <a:gd name="connsiteY1" fmla="*/ 278780 h 278780"/>
              <a:gd name="connsiteX2" fmla="*/ 139390 w 2303321"/>
              <a:gd name="connsiteY2" fmla="*/ 278780 h 278780"/>
              <a:gd name="connsiteX3" fmla="*/ 0 w 2303321"/>
              <a:gd name="connsiteY3" fmla="*/ 139390 h 278780"/>
              <a:gd name="connsiteX4" fmla="*/ 139390 w 2303321"/>
              <a:gd name="connsiteY4" fmla="*/ 0 h 278780"/>
              <a:gd name="connsiteX5" fmla="*/ 2072491 w 2303321"/>
              <a:gd name="connsiteY5" fmla="*/ 0 h 278780"/>
              <a:gd name="connsiteX6" fmla="*/ 2211881 w 2303321"/>
              <a:gd name="connsiteY6" fmla="*/ 139390 h 278780"/>
              <a:gd name="connsiteX7" fmla="*/ 2303321 w 2303321"/>
              <a:gd name="connsiteY7" fmla="*/ 230830 h 278780"/>
              <a:gd name="connsiteX0" fmla="*/ 2211881 w 2211881"/>
              <a:gd name="connsiteY0" fmla="*/ 139390 h 278780"/>
              <a:gd name="connsiteX1" fmla="*/ 2072491 w 2211881"/>
              <a:gd name="connsiteY1" fmla="*/ 278780 h 278780"/>
              <a:gd name="connsiteX2" fmla="*/ 139390 w 2211881"/>
              <a:gd name="connsiteY2" fmla="*/ 278780 h 278780"/>
              <a:gd name="connsiteX3" fmla="*/ 0 w 2211881"/>
              <a:gd name="connsiteY3" fmla="*/ 139390 h 278780"/>
              <a:gd name="connsiteX4" fmla="*/ 139390 w 2211881"/>
              <a:gd name="connsiteY4" fmla="*/ 0 h 278780"/>
              <a:gd name="connsiteX5" fmla="*/ 2072491 w 2211881"/>
              <a:gd name="connsiteY5" fmla="*/ 0 h 278780"/>
              <a:gd name="connsiteX6" fmla="*/ 2211881 w 2211881"/>
              <a:gd name="connsiteY6" fmla="*/ 139390 h 278780"/>
              <a:gd name="connsiteX0" fmla="*/ 2211881 w 2211881"/>
              <a:gd name="connsiteY0" fmla="*/ 139390 h 278780"/>
              <a:gd name="connsiteX1" fmla="*/ 2072491 w 2211881"/>
              <a:gd name="connsiteY1" fmla="*/ 278780 h 278780"/>
              <a:gd name="connsiteX2" fmla="*/ 139390 w 2211881"/>
              <a:gd name="connsiteY2" fmla="*/ 278780 h 278780"/>
              <a:gd name="connsiteX3" fmla="*/ 0 w 2211881"/>
              <a:gd name="connsiteY3" fmla="*/ 139390 h 278780"/>
              <a:gd name="connsiteX4" fmla="*/ 139390 w 2211881"/>
              <a:gd name="connsiteY4" fmla="*/ 0 h 278780"/>
              <a:gd name="connsiteX5" fmla="*/ 2072491 w 2211881"/>
              <a:gd name="connsiteY5" fmla="*/ 0 h 278780"/>
              <a:gd name="connsiteX0" fmla="*/ 2072491 w 2072491"/>
              <a:gd name="connsiteY0" fmla="*/ 278780 h 278780"/>
              <a:gd name="connsiteX1" fmla="*/ 139390 w 2072491"/>
              <a:gd name="connsiteY1" fmla="*/ 278780 h 278780"/>
              <a:gd name="connsiteX2" fmla="*/ 0 w 2072491"/>
              <a:gd name="connsiteY2" fmla="*/ 139390 h 278780"/>
              <a:gd name="connsiteX3" fmla="*/ 139390 w 2072491"/>
              <a:gd name="connsiteY3" fmla="*/ 0 h 278780"/>
              <a:gd name="connsiteX4" fmla="*/ 2072491 w 2072491"/>
              <a:gd name="connsiteY4" fmla="*/ 0 h 278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491" h="278780">
                <a:moveTo>
                  <a:pt x="2072491" y="278780"/>
                </a:moveTo>
                <a:lnTo>
                  <a:pt x="139390" y="278780"/>
                </a:lnTo>
                <a:cubicBezTo>
                  <a:pt x="62407" y="278780"/>
                  <a:pt x="0" y="216373"/>
                  <a:pt x="0" y="139390"/>
                </a:cubicBezTo>
                <a:cubicBezTo>
                  <a:pt x="0" y="62407"/>
                  <a:pt x="62407" y="0"/>
                  <a:pt x="139390" y="0"/>
                </a:cubicBezTo>
                <a:lnTo>
                  <a:pt x="2072491" y="0"/>
                </a:lnTo>
              </a:path>
            </a:pathLst>
          </a:custGeom>
          <a:noFill/>
          <a:ln w="19050">
            <a:solidFill>
              <a:schemeClr val="accent4"/>
            </a:solidFill>
            <a:headEnd type="none" w="med" len="med"/>
            <a:tailEnd type="triangle" w="lg" len="lg"/>
            <a:extLst>
              <a:ext uri="{C807C97D-BFC1-408E-A445-0C87EB9F89A2}">
                <ask:lineSketchStyleProps xmlns:ask="http://schemas.microsoft.com/office/drawing/2018/sketchyshapes" sd="1219033472">
                  <a:custGeom>
                    <a:avLst/>
                    <a:gdLst>
                      <a:gd name="connsiteX0" fmla="*/ 0 w 2211881"/>
                      <a:gd name="connsiteY0" fmla="*/ 139390 h 278780"/>
                      <a:gd name="connsiteX1" fmla="*/ 139390 w 2211881"/>
                      <a:gd name="connsiteY1" fmla="*/ 0 h 278780"/>
                      <a:gd name="connsiteX2" fmla="*/ 822419 w 2211881"/>
                      <a:gd name="connsiteY2" fmla="*/ 0 h 278780"/>
                      <a:gd name="connsiteX3" fmla="*/ 1505448 w 2211881"/>
                      <a:gd name="connsiteY3" fmla="*/ 0 h 278780"/>
                      <a:gd name="connsiteX4" fmla="*/ 2072491 w 2211881"/>
                      <a:gd name="connsiteY4" fmla="*/ 0 h 278780"/>
                      <a:gd name="connsiteX5" fmla="*/ 2211881 w 2211881"/>
                      <a:gd name="connsiteY5" fmla="*/ 139390 h 278780"/>
                      <a:gd name="connsiteX6" fmla="*/ 2211881 w 2211881"/>
                      <a:gd name="connsiteY6" fmla="*/ 139390 h 278780"/>
                      <a:gd name="connsiteX7" fmla="*/ 2072491 w 2211881"/>
                      <a:gd name="connsiteY7" fmla="*/ 278780 h 278780"/>
                      <a:gd name="connsiteX8" fmla="*/ 1486117 w 2211881"/>
                      <a:gd name="connsiteY8" fmla="*/ 278780 h 278780"/>
                      <a:gd name="connsiteX9" fmla="*/ 803088 w 2211881"/>
                      <a:gd name="connsiteY9" fmla="*/ 278780 h 278780"/>
                      <a:gd name="connsiteX10" fmla="*/ 139390 w 2211881"/>
                      <a:gd name="connsiteY10" fmla="*/ 278780 h 278780"/>
                      <a:gd name="connsiteX11" fmla="*/ 0 w 2211881"/>
                      <a:gd name="connsiteY11" fmla="*/ 139390 h 27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1881" h="278780" fill="none" extrusionOk="0">
                        <a:moveTo>
                          <a:pt x="0" y="139390"/>
                        </a:moveTo>
                        <a:cubicBezTo>
                          <a:pt x="1523" y="78185"/>
                          <a:pt x="66394" y="6142"/>
                          <a:pt x="139390" y="0"/>
                        </a:cubicBezTo>
                        <a:cubicBezTo>
                          <a:pt x="443780" y="26482"/>
                          <a:pt x="660328" y="-33775"/>
                          <a:pt x="822419" y="0"/>
                        </a:cubicBezTo>
                        <a:cubicBezTo>
                          <a:pt x="984510" y="33775"/>
                          <a:pt x="1303212" y="6231"/>
                          <a:pt x="1505448" y="0"/>
                        </a:cubicBezTo>
                        <a:cubicBezTo>
                          <a:pt x="1707684" y="-6231"/>
                          <a:pt x="1852489" y="26254"/>
                          <a:pt x="2072491" y="0"/>
                        </a:cubicBezTo>
                        <a:cubicBezTo>
                          <a:pt x="2141165" y="-12420"/>
                          <a:pt x="2211033" y="65598"/>
                          <a:pt x="2211881" y="139390"/>
                        </a:cubicBezTo>
                        <a:lnTo>
                          <a:pt x="2211881" y="139390"/>
                        </a:lnTo>
                        <a:cubicBezTo>
                          <a:pt x="2209359" y="208786"/>
                          <a:pt x="2167460" y="275126"/>
                          <a:pt x="2072491" y="278780"/>
                        </a:cubicBezTo>
                        <a:cubicBezTo>
                          <a:pt x="1808934" y="249822"/>
                          <a:pt x="1751809" y="294681"/>
                          <a:pt x="1486117" y="278780"/>
                        </a:cubicBezTo>
                        <a:cubicBezTo>
                          <a:pt x="1220425" y="262879"/>
                          <a:pt x="957578" y="261594"/>
                          <a:pt x="803088" y="278780"/>
                        </a:cubicBezTo>
                        <a:cubicBezTo>
                          <a:pt x="648598" y="295966"/>
                          <a:pt x="439970" y="279469"/>
                          <a:pt x="139390" y="278780"/>
                        </a:cubicBezTo>
                        <a:cubicBezTo>
                          <a:pt x="67648" y="289156"/>
                          <a:pt x="-2760" y="217829"/>
                          <a:pt x="0" y="139390"/>
                        </a:cubicBezTo>
                        <a:close/>
                      </a:path>
                      <a:path w="2211881" h="278780" stroke="0" extrusionOk="0">
                        <a:moveTo>
                          <a:pt x="0" y="139390"/>
                        </a:moveTo>
                        <a:cubicBezTo>
                          <a:pt x="-2103" y="61110"/>
                          <a:pt x="50228" y="4571"/>
                          <a:pt x="139390" y="0"/>
                        </a:cubicBezTo>
                        <a:cubicBezTo>
                          <a:pt x="471748" y="18892"/>
                          <a:pt x="516588" y="28332"/>
                          <a:pt x="822419" y="0"/>
                        </a:cubicBezTo>
                        <a:cubicBezTo>
                          <a:pt x="1128250" y="-28332"/>
                          <a:pt x="1194219" y="-1137"/>
                          <a:pt x="1447455" y="0"/>
                        </a:cubicBezTo>
                        <a:cubicBezTo>
                          <a:pt x="1700691" y="1137"/>
                          <a:pt x="1761613" y="3041"/>
                          <a:pt x="2072491" y="0"/>
                        </a:cubicBezTo>
                        <a:cubicBezTo>
                          <a:pt x="2143927" y="-17865"/>
                          <a:pt x="2216884" y="43892"/>
                          <a:pt x="2211881" y="139390"/>
                        </a:cubicBezTo>
                        <a:lnTo>
                          <a:pt x="2211881" y="139390"/>
                        </a:lnTo>
                        <a:cubicBezTo>
                          <a:pt x="2196277" y="206142"/>
                          <a:pt x="2154466" y="270655"/>
                          <a:pt x="2072491" y="278780"/>
                        </a:cubicBezTo>
                        <a:cubicBezTo>
                          <a:pt x="1871287" y="259781"/>
                          <a:pt x="1528851" y="281240"/>
                          <a:pt x="1389462" y="278780"/>
                        </a:cubicBezTo>
                        <a:cubicBezTo>
                          <a:pt x="1250073" y="276320"/>
                          <a:pt x="970303" y="290337"/>
                          <a:pt x="783757" y="278780"/>
                        </a:cubicBezTo>
                        <a:cubicBezTo>
                          <a:pt x="597211" y="267223"/>
                          <a:pt x="329632" y="261184"/>
                          <a:pt x="139390" y="278780"/>
                        </a:cubicBezTo>
                        <a:cubicBezTo>
                          <a:pt x="67247" y="282738"/>
                          <a:pt x="5326" y="224302"/>
                          <a:pt x="0" y="13939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5" name="Rounded Rectangle 102">
            <a:extLst>
              <a:ext uri="{FF2B5EF4-FFF2-40B4-BE49-F238E27FC236}">
                <a16:creationId xmlns:a16="http://schemas.microsoft.com/office/drawing/2014/main" id="{50D0DF22-35EB-6340-A3C2-E4F389FFB973}"/>
              </a:ext>
            </a:extLst>
          </p:cNvPr>
          <p:cNvSpPr/>
          <p:nvPr/>
        </p:nvSpPr>
        <p:spPr>
          <a:xfrm rot="1048786" flipV="1">
            <a:off x="4612378" y="2554402"/>
            <a:ext cx="1239626" cy="112373"/>
          </a:xfrm>
          <a:custGeom>
            <a:avLst/>
            <a:gdLst>
              <a:gd name="connsiteX0" fmla="*/ 0 w 2211881"/>
              <a:gd name="connsiteY0" fmla="*/ 139390 h 278780"/>
              <a:gd name="connsiteX1" fmla="*/ 139390 w 2211881"/>
              <a:gd name="connsiteY1" fmla="*/ 0 h 278780"/>
              <a:gd name="connsiteX2" fmla="*/ 2072491 w 2211881"/>
              <a:gd name="connsiteY2" fmla="*/ 0 h 278780"/>
              <a:gd name="connsiteX3" fmla="*/ 2211881 w 2211881"/>
              <a:gd name="connsiteY3" fmla="*/ 139390 h 278780"/>
              <a:gd name="connsiteX4" fmla="*/ 2211881 w 2211881"/>
              <a:gd name="connsiteY4" fmla="*/ 139390 h 278780"/>
              <a:gd name="connsiteX5" fmla="*/ 2072491 w 2211881"/>
              <a:gd name="connsiteY5" fmla="*/ 278780 h 278780"/>
              <a:gd name="connsiteX6" fmla="*/ 139390 w 2211881"/>
              <a:gd name="connsiteY6" fmla="*/ 278780 h 278780"/>
              <a:gd name="connsiteX7" fmla="*/ 0 w 2211881"/>
              <a:gd name="connsiteY7" fmla="*/ 139390 h 278780"/>
              <a:gd name="connsiteX0" fmla="*/ 2211881 w 2303321"/>
              <a:gd name="connsiteY0" fmla="*/ 139390 h 278780"/>
              <a:gd name="connsiteX1" fmla="*/ 2072491 w 2303321"/>
              <a:gd name="connsiteY1" fmla="*/ 278780 h 278780"/>
              <a:gd name="connsiteX2" fmla="*/ 139390 w 2303321"/>
              <a:gd name="connsiteY2" fmla="*/ 278780 h 278780"/>
              <a:gd name="connsiteX3" fmla="*/ 0 w 2303321"/>
              <a:gd name="connsiteY3" fmla="*/ 139390 h 278780"/>
              <a:gd name="connsiteX4" fmla="*/ 139390 w 2303321"/>
              <a:gd name="connsiteY4" fmla="*/ 0 h 278780"/>
              <a:gd name="connsiteX5" fmla="*/ 2072491 w 2303321"/>
              <a:gd name="connsiteY5" fmla="*/ 0 h 278780"/>
              <a:gd name="connsiteX6" fmla="*/ 2211881 w 2303321"/>
              <a:gd name="connsiteY6" fmla="*/ 139390 h 278780"/>
              <a:gd name="connsiteX7" fmla="*/ 2303321 w 2303321"/>
              <a:gd name="connsiteY7" fmla="*/ 230830 h 278780"/>
              <a:gd name="connsiteX0" fmla="*/ 2211881 w 2211881"/>
              <a:gd name="connsiteY0" fmla="*/ 139390 h 278780"/>
              <a:gd name="connsiteX1" fmla="*/ 2072491 w 2211881"/>
              <a:gd name="connsiteY1" fmla="*/ 278780 h 278780"/>
              <a:gd name="connsiteX2" fmla="*/ 139390 w 2211881"/>
              <a:gd name="connsiteY2" fmla="*/ 278780 h 278780"/>
              <a:gd name="connsiteX3" fmla="*/ 0 w 2211881"/>
              <a:gd name="connsiteY3" fmla="*/ 139390 h 278780"/>
              <a:gd name="connsiteX4" fmla="*/ 139390 w 2211881"/>
              <a:gd name="connsiteY4" fmla="*/ 0 h 278780"/>
              <a:gd name="connsiteX5" fmla="*/ 2072491 w 2211881"/>
              <a:gd name="connsiteY5" fmla="*/ 0 h 278780"/>
              <a:gd name="connsiteX6" fmla="*/ 2211881 w 2211881"/>
              <a:gd name="connsiteY6" fmla="*/ 139390 h 278780"/>
              <a:gd name="connsiteX0" fmla="*/ 2211881 w 2211881"/>
              <a:gd name="connsiteY0" fmla="*/ 139390 h 278780"/>
              <a:gd name="connsiteX1" fmla="*/ 2072491 w 2211881"/>
              <a:gd name="connsiteY1" fmla="*/ 278780 h 278780"/>
              <a:gd name="connsiteX2" fmla="*/ 139390 w 2211881"/>
              <a:gd name="connsiteY2" fmla="*/ 278780 h 278780"/>
              <a:gd name="connsiteX3" fmla="*/ 0 w 2211881"/>
              <a:gd name="connsiteY3" fmla="*/ 139390 h 278780"/>
              <a:gd name="connsiteX4" fmla="*/ 139390 w 2211881"/>
              <a:gd name="connsiteY4" fmla="*/ 0 h 278780"/>
              <a:gd name="connsiteX5" fmla="*/ 2072491 w 2211881"/>
              <a:gd name="connsiteY5" fmla="*/ 0 h 278780"/>
              <a:gd name="connsiteX0" fmla="*/ 2072491 w 2072491"/>
              <a:gd name="connsiteY0" fmla="*/ 278780 h 278780"/>
              <a:gd name="connsiteX1" fmla="*/ 139390 w 2072491"/>
              <a:gd name="connsiteY1" fmla="*/ 278780 h 278780"/>
              <a:gd name="connsiteX2" fmla="*/ 0 w 2072491"/>
              <a:gd name="connsiteY2" fmla="*/ 139390 h 278780"/>
              <a:gd name="connsiteX3" fmla="*/ 139390 w 2072491"/>
              <a:gd name="connsiteY3" fmla="*/ 0 h 278780"/>
              <a:gd name="connsiteX4" fmla="*/ 2072491 w 2072491"/>
              <a:gd name="connsiteY4" fmla="*/ 0 h 278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491" h="278780">
                <a:moveTo>
                  <a:pt x="2072491" y="278780"/>
                </a:moveTo>
                <a:lnTo>
                  <a:pt x="139390" y="278780"/>
                </a:lnTo>
                <a:cubicBezTo>
                  <a:pt x="62407" y="278780"/>
                  <a:pt x="0" y="216373"/>
                  <a:pt x="0" y="139390"/>
                </a:cubicBezTo>
                <a:cubicBezTo>
                  <a:pt x="0" y="62407"/>
                  <a:pt x="62407" y="0"/>
                  <a:pt x="139390" y="0"/>
                </a:cubicBezTo>
                <a:lnTo>
                  <a:pt x="2072491" y="0"/>
                </a:lnTo>
              </a:path>
            </a:pathLst>
          </a:custGeom>
          <a:noFill/>
          <a:ln w="19050">
            <a:solidFill>
              <a:schemeClr val="accent4"/>
            </a:solidFill>
            <a:headEnd type="none" w="med" len="med"/>
            <a:tailEnd type="triangle" w="lg" len="lg"/>
            <a:extLst>
              <a:ext uri="{C807C97D-BFC1-408E-A445-0C87EB9F89A2}">
                <ask:lineSketchStyleProps xmlns:ask="http://schemas.microsoft.com/office/drawing/2018/sketchyshapes" sd="1219033472">
                  <a:custGeom>
                    <a:avLst/>
                    <a:gdLst>
                      <a:gd name="connsiteX0" fmla="*/ 0 w 2211881"/>
                      <a:gd name="connsiteY0" fmla="*/ 139390 h 278780"/>
                      <a:gd name="connsiteX1" fmla="*/ 139390 w 2211881"/>
                      <a:gd name="connsiteY1" fmla="*/ 0 h 278780"/>
                      <a:gd name="connsiteX2" fmla="*/ 822419 w 2211881"/>
                      <a:gd name="connsiteY2" fmla="*/ 0 h 278780"/>
                      <a:gd name="connsiteX3" fmla="*/ 1505448 w 2211881"/>
                      <a:gd name="connsiteY3" fmla="*/ 0 h 278780"/>
                      <a:gd name="connsiteX4" fmla="*/ 2072491 w 2211881"/>
                      <a:gd name="connsiteY4" fmla="*/ 0 h 278780"/>
                      <a:gd name="connsiteX5" fmla="*/ 2211881 w 2211881"/>
                      <a:gd name="connsiteY5" fmla="*/ 139390 h 278780"/>
                      <a:gd name="connsiteX6" fmla="*/ 2211881 w 2211881"/>
                      <a:gd name="connsiteY6" fmla="*/ 139390 h 278780"/>
                      <a:gd name="connsiteX7" fmla="*/ 2072491 w 2211881"/>
                      <a:gd name="connsiteY7" fmla="*/ 278780 h 278780"/>
                      <a:gd name="connsiteX8" fmla="*/ 1486117 w 2211881"/>
                      <a:gd name="connsiteY8" fmla="*/ 278780 h 278780"/>
                      <a:gd name="connsiteX9" fmla="*/ 803088 w 2211881"/>
                      <a:gd name="connsiteY9" fmla="*/ 278780 h 278780"/>
                      <a:gd name="connsiteX10" fmla="*/ 139390 w 2211881"/>
                      <a:gd name="connsiteY10" fmla="*/ 278780 h 278780"/>
                      <a:gd name="connsiteX11" fmla="*/ 0 w 2211881"/>
                      <a:gd name="connsiteY11" fmla="*/ 139390 h 27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1881" h="278780" fill="none" extrusionOk="0">
                        <a:moveTo>
                          <a:pt x="0" y="139390"/>
                        </a:moveTo>
                        <a:cubicBezTo>
                          <a:pt x="1523" y="78185"/>
                          <a:pt x="66394" y="6142"/>
                          <a:pt x="139390" y="0"/>
                        </a:cubicBezTo>
                        <a:cubicBezTo>
                          <a:pt x="443780" y="26482"/>
                          <a:pt x="660328" y="-33775"/>
                          <a:pt x="822419" y="0"/>
                        </a:cubicBezTo>
                        <a:cubicBezTo>
                          <a:pt x="984510" y="33775"/>
                          <a:pt x="1303212" y="6231"/>
                          <a:pt x="1505448" y="0"/>
                        </a:cubicBezTo>
                        <a:cubicBezTo>
                          <a:pt x="1707684" y="-6231"/>
                          <a:pt x="1852489" y="26254"/>
                          <a:pt x="2072491" y="0"/>
                        </a:cubicBezTo>
                        <a:cubicBezTo>
                          <a:pt x="2141165" y="-12420"/>
                          <a:pt x="2211033" y="65598"/>
                          <a:pt x="2211881" y="139390"/>
                        </a:cubicBezTo>
                        <a:lnTo>
                          <a:pt x="2211881" y="139390"/>
                        </a:lnTo>
                        <a:cubicBezTo>
                          <a:pt x="2209359" y="208786"/>
                          <a:pt x="2167460" y="275126"/>
                          <a:pt x="2072491" y="278780"/>
                        </a:cubicBezTo>
                        <a:cubicBezTo>
                          <a:pt x="1808934" y="249822"/>
                          <a:pt x="1751809" y="294681"/>
                          <a:pt x="1486117" y="278780"/>
                        </a:cubicBezTo>
                        <a:cubicBezTo>
                          <a:pt x="1220425" y="262879"/>
                          <a:pt x="957578" y="261594"/>
                          <a:pt x="803088" y="278780"/>
                        </a:cubicBezTo>
                        <a:cubicBezTo>
                          <a:pt x="648598" y="295966"/>
                          <a:pt x="439970" y="279469"/>
                          <a:pt x="139390" y="278780"/>
                        </a:cubicBezTo>
                        <a:cubicBezTo>
                          <a:pt x="67648" y="289156"/>
                          <a:pt x="-2760" y="217829"/>
                          <a:pt x="0" y="139390"/>
                        </a:cubicBezTo>
                        <a:close/>
                      </a:path>
                      <a:path w="2211881" h="278780" stroke="0" extrusionOk="0">
                        <a:moveTo>
                          <a:pt x="0" y="139390"/>
                        </a:moveTo>
                        <a:cubicBezTo>
                          <a:pt x="-2103" y="61110"/>
                          <a:pt x="50228" y="4571"/>
                          <a:pt x="139390" y="0"/>
                        </a:cubicBezTo>
                        <a:cubicBezTo>
                          <a:pt x="471748" y="18892"/>
                          <a:pt x="516588" y="28332"/>
                          <a:pt x="822419" y="0"/>
                        </a:cubicBezTo>
                        <a:cubicBezTo>
                          <a:pt x="1128250" y="-28332"/>
                          <a:pt x="1194219" y="-1137"/>
                          <a:pt x="1447455" y="0"/>
                        </a:cubicBezTo>
                        <a:cubicBezTo>
                          <a:pt x="1700691" y="1137"/>
                          <a:pt x="1761613" y="3041"/>
                          <a:pt x="2072491" y="0"/>
                        </a:cubicBezTo>
                        <a:cubicBezTo>
                          <a:pt x="2143927" y="-17865"/>
                          <a:pt x="2216884" y="43892"/>
                          <a:pt x="2211881" y="139390"/>
                        </a:cubicBezTo>
                        <a:lnTo>
                          <a:pt x="2211881" y="139390"/>
                        </a:lnTo>
                        <a:cubicBezTo>
                          <a:pt x="2196277" y="206142"/>
                          <a:pt x="2154466" y="270655"/>
                          <a:pt x="2072491" y="278780"/>
                        </a:cubicBezTo>
                        <a:cubicBezTo>
                          <a:pt x="1871287" y="259781"/>
                          <a:pt x="1528851" y="281240"/>
                          <a:pt x="1389462" y="278780"/>
                        </a:cubicBezTo>
                        <a:cubicBezTo>
                          <a:pt x="1250073" y="276320"/>
                          <a:pt x="970303" y="290337"/>
                          <a:pt x="783757" y="278780"/>
                        </a:cubicBezTo>
                        <a:cubicBezTo>
                          <a:pt x="597211" y="267223"/>
                          <a:pt x="329632" y="261184"/>
                          <a:pt x="139390" y="278780"/>
                        </a:cubicBezTo>
                        <a:cubicBezTo>
                          <a:pt x="67247" y="282738"/>
                          <a:pt x="5326" y="224302"/>
                          <a:pt x="0" y="13939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6" name="Rounded Rectangle 102">
            <a:extLst>
              <a:ext uri="{FF2B5EF4-FFF2-40B4-BE49-F238E27FC236}">
                <a16:creationId xmlns:a16="http://schemas.microsoft.com/office/drawing/2014/main" id="{5068A0E9-6649-5D47-B9F5-9D84035DE396}"/>
              </a:ext>
            </a:extLst>
          </p:cNvPr>
          <p:cNvSpPr/>
          <p:nvPr/>
        </p:nvSpPr>
        <p:spPr>
          <a:xfrm rot="401363" flipV="1">
            <a:off x="3485947" y="2744177"/>
            <a:ext cx="2632915" cy="107450"/>
          </a:xfrm>
          <a:custGeom>
            <a:avLst/>
            <a:gdLst>
              <a:gd name="connsiteX0" fmla="*/ 0 w 2211881"/>
              <a:gd name="connsiteY0" fmla="*/ 139390 h 278780"/>
              <a:gd name="connsiteX1" fmla="*/ 139390 w 2211881"/>
              <a:gd name="connsiteY1" fmla="*/ 0 h 278780"/>
              <a:gd name="connsiteX2" fmla="*/ 2072491 w 2211881"/>
              <a:gd name="connsiteY2" fmla="*/ 0 h 278780"/>
              <a:gd name="connsiteX3" fmla="*/ 2211881 w 2211881"/>
              <a:gd name="connsiteY3" fmla="*/ 139390 h 278780"/>
              <a:gd name="connsiteX4" fmla="*/ 2211881 w 2211881"/>
              <a:gd name="connsiteY4" fmla="*/ 139390 h 278780"/>
              <a:gd name="connsiteX5" fmla="*/ 2072491 w 2211881"/>
              <a:gd name="connsiteY5" fmla="*/ 278780 h 278780"/>
              <a:gd name="connsiteX6" fmla="*/ 139390 w 2211881"/>
              <a:gd name="connsiteY6" fmla="*/ 278780 h 278780"/>
              <a:gd name="connsiteX7" fmla="*/ 0 w 2211881"/>
              <a:gd name="connsiteY7" fmla="*/ 139390 h 278780"/>
              <a:gd name="connsiteX0" fmla="*/ 2211881 w 2303321"/>
              <a:gd name="connsiteY0" fmla="*/ 139390 h 278780"/>
              <a:gd name="connsiteX1" fmla="*/ 2072491 w 2303321"/>
              <a:gd name="connsiteY1" fmla="*/ 278780 h 278780"/>
              <a:gd name="connsiteX2" fmla="*/ 139390 w 2303321"/>
              <a:gd name="connsiteY2" fmla="*/ 278780 h 278780"/>
              <a:gd name="connsiteX3" fmla="*/ 0 w 2303321"/>
              <a:gd name="connsiteY3" fmla="*/ 139390 h 278780"/>
              <a:gd name="connsiteX4" fmla="*/ 139390 w 2303321"/>
              <a:gd name="connsiteY4" fmla="*/ 0 h 278780"/>
              <a:gd name="connsiteX5" fmla="*/ 2072491 w 2303321"/>
              <a:gd name="connsiteY5" fmla="*/ 0 h 278780"/>
              <a:gd name="connsiteX6" fmla="*/ 2211881 w 2303321"/>
              <a:gd name="connsiteY6" fmla="*/ 139390 h 278780"/>
              <a:gd name="connsiteX7" fmla="*/ 2303321 w 2303321"/>
              <a:gd name="connsiteY7" fmla="*/ 230830 h 278780"/>
              <a:gd name="connsiteX0" fmla="*/ 2211881 w 2211881"/>
              <a:gd name="connsiteY0" fmla="*/ 139390 h 278780"/>
              <a:gd name="connsiteX1" fmla="*/ 2072491 w 2211881"/>
              <a:gd name="connsiteY1" fmla="*/ 278780 h 278780"/>
              <a:gd name="connsiteX2" fmla="*/ 139390 w 2211881"/>
              <a:gd name="connsiteY2" fmla="*/ 278780 h 278780"/>
              <a:gd name="connsiteX3" fmla="*/ 0 w 2211881"/>
              <a:gd name="connsiteY3" fmla="*/ 139390 h 278780"/>
              <a:gd name="connsiteX4" fmla="*/ 139390 w 2211881"/>
              <a:gd name="connsiteY4" fmla="*/ 0 h 278780"/>
              <a:gd name="connsiteX5" fmla="*/ 2072491 w 2211881"/>
              <a:gd name="connsiteY5" fmla="*/ 0 h 278780"/>
              <a:gd name="connsiteX6" fmla="*/ 2211881 w 2211881"/>
              <a:gd name="connsiteY6" fmla="*/ 139390 h 278780"/>
              <a:gd name="connsiteX0" fmla="*/ 2211881 w 2211881"/>
              <a:gd name="connsiteY0" fmla="*/ 139390 h 278780"/>
              <a:gd name="connsiteX1" fmla="*/ 2072491 w 2211881"/>
              <a:gd name="connsiteY1" fmla="*/ 278780 h 278780"/>
              <a:gd name="connsiteX2" fmla="*/ 139390 w 2211881"/>
              <a:gd name="connsiteY2" fmla="*/ 278780 h 278780"/>
              <a:gd name="connsiteX3" fmla="*/ 0 w 2211881"/>
              <a:gd name="connsiteY3" fmla="*/ 139390 h 278780"/>
              <a:gd name="connsiteX4" fmla="*/ 139390 w 2211881"/>
              <a:gd name="connsiteY4" fmla="*/ 0 h 278780"/>
              <a:gd name="connsiteX5" fmla="*/ 2072491 w 2211881"/>
              <a:gd name="connsiteY5" fmla="*/ 0 h 278780"/>
              <a:gd name="connsiteX0" fmla="*/ 2072491 w 2072491"/>
              <a:gd name="connsiteY0" fmla="*/ 278780 h 278780"/>
              <a:gd name="connsiteX1" fmla="*/ 139390 w 2072491"/>
              <a:gd name="connsiteY1" fmla="*/ 278780 h 278780"/>
              <a:gd name="connsiteX2" fmla="*/ 0 w 2072491"/>
              <a:gd name="connsiteY2" fmla="*/ 139390 h 278780"/>
              <a:gd name="connsiteX3" fmla="*/ 139390 w 2072491"/>
              <a:gd name="connsiteY3" fmla="*/ 0 h 278780"/>
              <a:gd name="connsiteX4" fmla="*/ 2072491 w 2072491"/>
              <a:gd name="connsiteY4" fmla="*/ 0 h 278780"/>
              <a:gd name="connsiteX0" fmla="*/ 1580123 w 2072491"/>
              <a:gd name="connsiteY0" fmla="*/ 248871 h 278780"/>
              <a:gd name="connsiteX1" fmla="*/ 139390 w 2072491"/>
              <a:gd name="connsiteY1" fmla="*/ 278780 h 278780"/>
              <a:gd name="connsiteX2" fmla="*/ 0 w 2072491"/>
              <a:gd name="connsiteY2" fmla="*/ 139390 h 278780"/>
              <a:gd name="connsiteX3" fmla="*/ 139390 w 2072491"/>
              <a:gd name="connsiteY3" fmla="*/ 0 h 278780"/>
              <a:gd name="connsiteX4" fmla="*/ 2072491 w 2072491"/>
              <a:gd name="connsiteY4" fmla="*/ 0 h 278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491" h="278780">
                <a:moveTo>
                  <a:pt x="1580123" y="248871"/>
                </a:moveTo>
                <a:lnTo>
                  <a:pt x="139390" y="278780"/>
                </a:lnTo>
                <a:cubicBezTo>
                  <a:pt x="62407" y="278780"/>
                  <a:pt x="0" y="216373"/>
                  <a:pt x="0" y="139390"/>
                </a:cubicBezTo>
                <a:cubicBezTo>
                  <a:pt x="0" y="62407"/>
                  <a:pt x="62407" y="0"/>
                  <a:pt x="139390" y="0"/>
                </a:cubicBezTo>
                <a:lnTo>
                  <a:pt x="2072491" y="0"/>
                </a:lnTo>
              </a:path>
            </a:pathLst>
          </a:custGeom>
          <a:noFill/>
          <a:ln w="19050">
            <a:solidFill>
              <a:schemeClr val="accent4"/>
            </a:solidFill>
            <a:headEnd type="none" w="med" len="med"/>
            <a:tailEnd type="triangle" w="lg" len="lg"/>
            <a:extLst>
              <a:ext uri="{C807C97D-BFC1-408E-A445-0C87EB9F89A2}">
                <ask:lineSketchStyleProps xmlns:ask="http://schemas.microsoft.com/office/drawing/2018/sketchyshapes" sd="1219033472">
                  <a:custGeom>
                    <a:avLst/>
                    <a:gdLst>
                      <a:gd name="connsiteX0" fmla="*/ 0 w 2211881"/>
                      <a:gd name="connsiteY0" fmla="*/ 139390 h 278780"/>
                      <a:gd name="connsiteX1" fmla="*/ 139390 w 2211881"/>
                      <a:gd name="connsiteY1" fmla="*/ 0 h 278780"/>
                      <a:gd name="connsiteX2" fmla="*/ 822419 w 2211881"/>
                      <a:gd name="connsiteY2" fmla="*/ 0 h 278780"/>
                      <a:gd name="connsiteX3" fmla="*/ 1505448 w 2211881"/>
                      <a:gd name="connsiteY3" fmla="*/ 0 h 278780"/>
                      <a:gd name="connsiteX4" fmla="*/ 2072491 w 2211881"/>
                      <a:gd name="connsiteY4" fmla="*/ 0 h 278780"/>
                      <a:gd name="connsiteX5" fmla="*/ 2211881 w 2211881"/>
                      <a:gd name="connsiteY5" fmla="*/ 139390 h 278780"/>
                      <a:gd name="connsiteX6" fmla="*/ 2211881 w 2211881"/>
                      <a:gd name="connsiteY6" fmla="*/ 139390 h 278780"/>
                      <a:gd name="connsiteX7" fmla="*/ 2072491 w 2211881"/>
                      <a:gd name="connsiteY7" fmla="*/ 278780 h 278780"/>
                      <a:gd name="connsiteX8" fmla="*/ 1486117 w 2211881"/>
                      <a:gd name="connsiteY8" fmla="*/ 278780 h 278780"/>
                      <a:gd name="connsiteX9" fmla="*/ 803088 w 2211881"/>
                      <a:gd name="connsiteY9" fmla="*/ 278780 h 278780"/>
                      <a:gd name="connsiteX10" fmla="*/ 139390 w 2211881"/>
                      <a:gd name="connsiteY10" fmla="*/ 278780 h 278780"/>
                      <a:gd name="connsiteX11" fmla="*/ 0 w 2211881"/>
                      <a:gd name="connsiteY11" fmla="*/ 139390 h 27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1881" h="278780" fill="none" extrusionOk="0">
                        <a:moveTo>
                          <a:pt x="0" y="139390"/>
                        </a:moveTo>
                        <a:cubicBezTo>
                          <a:pt x="1523" y="78185"/>
                          <a:pt x="66394" y="6142"/>
                          <a:pt x="139390" y="0"/>
                        </a:cubicBezTo>
                        <a:cubicBezTo>
                          <a:pt x="443780" y="26482"/>
                          <a:pt x="660328" y="-33775"/>
                          <a:pt x="822419" y="0"/>
                        </a:cubicBezTo>
                        <a:cubicBezTo>
                          <a:pt x="984510" y="33775"/>
                          <a:pt x="1303212" y="6231"/>
                          <a:pt x="1505448" y="0"/>
                        </a:cubicBezTo>
                        <a:cubicBezTo>
                          <a:pt x="1707684" y="-6231"/>
                          <a:pt x="1852489" y="26254"/>
                          <a:pt x="2072491" y="0"/>
                        </a:cubicBezTo>
                        <a:cubicBezTo>
                          <a:pt x="2141165" y="-12420"/>
                          <a:pt x="2211033" y="65598"/>
                          <a:pt x="2211881" y="139390"/>
                        </a:cubicBezTo>
                        <a:lnTo>
                          <a:pt x="2211881" y="139390"/>
                        </a:lnTo>
                        <a:cubicBezTo>
                          <a:pt x="2209359" y="208786"/>
                          <a:pt x="2167460" y="275126"/>
                          <a:pt x="2072491" y="278780"/>
                        </a:cubicBezTo>
                        <a:cubicBezTo>
                          <a:pt x="1808934" y="249822"/>
                          <a:pt x="1751809" y="294681"/>
                          <a:pt x="1486117" y="278780"/>
                        </a:cubicBezTo>
                        <a:cubicBezTo>
                          <a:pt x="1220425" y="262879"/>
                          <a:pt x="957578" y="261594"/>
                          <a:pt x="803088" y="278780"/>
                        </a:cubicBezTo>
                        <a:cubicBezTo>
                          <a:pt x="648598" y="295966"/>
                          <a:pt x="439970" y="279469"/>
                          <a:pt x="139390" y="278780"/>
                        </a:cubicBezTo>
                        <a:cubicBezTo>
                          <a:pt x="67648" y="289156"/>
                          <a:pt x="-2760" y="217829"/>
                          <a:pt x="0" y="139390"/>
                        </a:cubicBezTo>
                        <a:close/>
                      </a:path>
                      <a:path w="2211881" h="278780" stroke="0" extrusionOk="0">
                        <a:moveTo>
                          <a:pt x="0" y="139390"/>
                        </a:moveTo>
                        <a:cubicBezTo>
                          <a:pt x="-2103" y="61110"/>
                          <a:pt x="50228" y="4571"/>
                          <a:pt x="139390" y="0"/>
                        </a:cubicBezTo>
                        <a:cubicBezTo>
                          <a:pt x="471748" y="18892"/>
                          <a:pt x="516588" y="28332"/>
                          <a:pt x="822419" y="0"/>
                        </a:cubicBezTo>
                        <a:cubicBezTo>
                          <a:pt x="1128250" y="-28332"/>
                          <a:pt x="1194219" y="-1137"/>
                          <a:pt x="1447455" y="0"/>
                        </a:cubicBezTo>
                        <a:cubicBezTo>
                          <a:pt x="1700691" y="1137"/>
                          <a:pt x="1761613" y="3041"/>
                          <a:pt x="2072491" y="0"/>
                        </a:cubicBezTo>
                        <a:cubicBezTo>
                          <a:pt x="2143927" y="-17865"/>
                          <a:pt x="2216884" y="43892"/>
                          <a:pt x="2211881" y="139390"/>
                        </a:cubicBezTo>
                        <a:lnTo>
                          <a:pt x="2211881" y="139390"/>
                        </a:lnTo>
                        <a:cubicBezTo>
                          <a:pt x="2196277" y="206142"/>
                          <a:pt x="2154466" y="270655"/>
                          <a:pt x="2072491" y="278780"/>
                        </a:cubicBezTo>
                        <a:cubicBezTo>
                          <a:pt x="1871287" y="259781"/>
                          <a:pt x="1528851" y="281240"/>
                          <a:pt x="1389462" y="278780"/>
                        </a:cubicBezTo>
                        <a:cubicBezTo>
                          <a:pt x="1250073" y="276320"/>
                          <a:pt x="970303" y="290337"/>
                          <a:pt x="783757" y="278780"/>
                        </a:cubicBezTo>
                        <a:cubicBezTo>
                          <a:pt x="597211" y="267223"/>
                          <a:pt x="329632" y="261184"/>
                          <a:pt x="139390" y="278780"/>
                        </a:cubicBezTo>
                        <a:cubicBezTo>
                          <a:pt x="67247" y="282738"/>
                          <a:pt x="5326" y="224302"/>
                          <a:pt x="0" y="13939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7" name="Rectangle 5">
            <a:extLst>
              <a:ext uri="{FF2B5EF4-FFF2-40B4-BE49-F238E27FC236}">
                <a16:creationId xmlns:a16="http://schemas.microsoft.com/office/drawing/2014/main" id="{A1DFA996-DE6F-3948-A4CE-9A4D7D406CEB}"/>
              </a:ext>
            </a:extLst>
          </p:cNvPr>
          <p:cNvSpPr>
            <a:spLocks noChangeArrowheads="1"/>
          </p:cNvSpPr>
          <p:nvPr/>
        </p:nvSpPr>
        <p:spPr bwMode="auto">
          <a:xfrm>
            <a:off x="3659180" y="3649670"/>
            <a:ext cx="4224429" cy="559384"/>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1100"/>
              <a:t>Two options for Test Agent deployment in private data center:</a:t>
            </a:r>
          </a:p>
          <a:p>
            <a:pPr marL="342900" indent="-342900">
              <a:lnSpc>
                <a:spcPct val="95000"/>
              </a:lnSpc>
              <a:spcBef>
                <a:spcPts val="333"/>
              </a:spcBef>
              <a:buFont typeface="+mj-lt"/>
              <a:buAutoNum type="arabicPeriod"/>
            </a:pPr>
            <a:r>
              <a:rPr lang="en-US" sz="1100"/>
              <a:t>As VM or Container on existing compute infrastructure</a:t>
            </a:r>
          </a:p>
          <a:p>
            <a:pPr marL="342900" indent="-342900">
              <a:lnSpc>
                <a:spcPct val="95000"/>
              </a:lnSpc>
              <a:spcBef>
                <a:spcPts val="333"/>
              </a:spcBef>
              <a:buFont typeface="+mj-lt"/>
              <a:buAutoNum type="arabicPeriod"/>
            </a:pPr>
            <a:r>
              <a:rPr lang="en-US" sz="1100"/>
              <a:t>Stand-alone on dedicated Juniper NFX150</a:t>
            </a:r>
          </a:p>
        </p:txBody>
      </p:sp>
      <p:sp>
        <p:nvSpPr>
          <p:cNvPr id="122" name="Rounded Rectangle 102">
            <a:extLst>
              <a:ext uri="{FF2B5EF4-FFF2-40B4-BE49-F238E27FC236}">
                <a16:creationId xmlns:a16="http://schemas.microsoft.com/office/drawing/2014/main" id="{E23AFA36-8642-0949-96B5-944E441CE946}"/>
              </a:ext>
            </a:extLst>
          </p:cNvPr>
          <p:cNvSpPr/>
          <p:nvPr/>
        </p:nvSpPr>
        <p:spPr>
          <a:xfrm flipV="1">
            <a:off x="2203443" y="3046499"/>
            <a:ext cx="3443328" cy="101932"/>
          </a:xfrm>
          <a:custGeom>
            <a:avLst/>
            <a:gdLst>
              <a:gd name="connsiteX0" fmla="*/ 0 w 2211881"/>
              <a:gd name="connsiteY0" fmla="*/ 139390 h 278780"/>
              <a:gd name="connsiteX1" fmla="*/ 139390 w 2211881"/>
              <a:gd name="connsiteY1" fmla="*/ 0 h 278780"/>
              <a:gd name="connsiteX2" fmla="*/ 2072491 w 2211881"/>
              <a:gd name="connsiteY2" fmla="*/ 0 h 278780"/>
              <a:gd name="connsiteX3" fmla="*/ 2211881 w 2211881"/>
              <a:gd name="connsiteY3" fmla="*/ 139390 h 278780"/>
              <a:gd name="connsiteX4" fmla="*/ 2211881 w 2211881"/>
              <a:gd name="connsiteY4" fmla="*/ 139390 h 278780"/>
              <a:gd name="connsiteX5" fmla="*/ 2072491 w 2211881"/>
              <a:gd name="connsiteY5" fmla="*/ 278780 h 278780"/>
              <a:gd name="connsiteX6" fmla="*/ 139390 w 2211881"/>
              <a:gd name="connsiteY6" fmla="*/ 278780 h 278780"/>
              <a:gd name="connsiteX7" fmla="*/ 0 w 2211881"/>
              <a:gd name="connsiteY7" fmla="*/ 139390 h 278780"/>
              <a:gd name="connsiteX0" fmla="*/ 2211881 w 2303321"/>
              <a:gd name="connsiteY0" fmla="*/ 139390 h 278780"/>
              <a:gd name="connsiteX1" fmla="*/ 2072491 w 2303321"/>
              <a:gd name="connsiteY1" fmla="*/ 278780 h 278780"/>
              <a:gd name="connsiteX2" fmla="*/ 139390 w 2303321"/>
              <a:gd name="connsiteY2" fmla="*/ 278780 h 278780"/>
              <a:gd name="connsiteX3" fmla="*/ 0 w 2303321"/>
              <a:gd name="connsiteY3" fmla="*/ 139390 h 278780"/>
              <a:gd name="connsiteX4" fmla="*/ 139390 w 2303321"/>
              <a:gd name="connsiteY4" fmla="*/ 0 h 278780"/>
              <a:gd name="connsiteX5" fmla="*/ 2072491 w 2303321"/>
              <a:gd name="connsiteY5" fmla="*/ 0 h 278780"/>
              <a:gd name="connsiteX6" fmla="*/ 2211881 w 2303321"/>
              <a:gd name="connsiteY6" fmla="*/ 139390 h 278780"/>
              <a:gd name="connsiteX7" fmla="*/ 2303321 w 2303321"/>
              <a:gd name="connsiteY7" fmla="*/ 230830 h 278780"/>
              <a:gd name="connsiteX0" fmla="*/ 2211881 w 2211881"/>
              <a:gd name="connsiteY0" fmla="*/ 139390 h 278780"/>
              <a:gd name="connsiteX1" fmla="*/ 2072491 w 2211881"/>
              <a:gd name="connsiteY1" fmla="*/ 278780 h 278780"/>
              <a:gd name="connsiteX2" fmla="*/ 139390 w 2211881"/>
              <a:gd name="connsiteY2" fmla="*/ 278780 h 278780"/>
              <a:gd name="connsiteX3" fmla="*/ 0 w 2211881"/>
              <a:gd name="connsiteY3" fmla="*/ 139390 h 278780"/>
              <a:gd name="connsiteX4" fmla="*/ 139390 w 2211881"/>
              <a:gd name="connsiteY4" fmla="*/ 0 h 278780"/>
              <a:gd name="connsiteX5" fmla="*/ 2072491 w 2211881"/>
              <a:gd name="connsiteY5" fmla="*/ 0 h 278780"/>
              <a:gd name="connsiteX6" fmla="*/ 2211881 w 2211881"/>
              <a:gd name="connsiteY6" fmla="*/ 139390 h 278780"/>
              <a:gd name="connsiteX0" fmla="*/ 2211881 w 2211881"/>
              <a:gd name="connsiteY0" fmla="*/ 139390 h 278780"/>
              <a:gd name="connsiteX1" fmla="*/ 2072491 w 2211881"/>
              <a:gd name="connsiteY1" fmla="*/ 278780 h 278780"/>
              <a:gd name="connsiteX2" fmla="*/ 139390 w 2211881"/>
              <a:gd name="connsiteY2" fmla="*/ 278780 h 278780"/>
              <a:gd name="connsiteX3" fmla="*/ 0 w 2211881"/>
              <a:gd name="connsiteY3" fmla="*/ 139390 h 278780"/>
              <a:gd name="connsiteX4" fmla="*/ 139390 w 2211881"/>
              <a:gd name="connsiteY4" fmla="*/ 0 h 278780"/>
              <a:gd name="connsiteX5" fmla="*/ 2072491 w 2211881"/>
              <a:gd name="connsiteY5" fmla="*/ 0 h 278780"/>
              <a:gd name="connsiteX0" fmla="*/ 2072491 w 2072491"/>
              <a:gd name="connsiteY0" fmla="*/ 278780 h 278780"/>
              <a:gd name="connsiteX1" fmla="*/ 139390 w 2072491"/>
              <a:gd name="connsiteY1" fmla="*/ 278780 h 278780"/>
              <a:gd name="connsiteX2" fmla="*/ 0 w 2072491"/>
              <a:gd name="connsiteY2" fmla="*/ 139390 h 278780"/>
              <a:gd name="connsiteX3" fmla="*/ 139390 w 2072491"/>
              <a:gd name="connsiteY3" fmla="*/ 0 h 278780"/>
              <a:gd name="connsiteX4" fmla="*/ 2072491 w 2072491"/>
              <a:gd name="connsiteY4" fmla="*/ 0 h 278780"/>
              <a:gd name="connsiteX0" fmla="*/ 2809828 w 2809828"/>
              <a:gd name="connsiteY0" fmla="*/ 278780 h 278780"/>
              <a:gd name="connsiteX1" fmla="*/ 139390 w 2809828"/>
              <a:gd name="connsiteY1" fmla="*/ 278780 h 278780"/>
              <a:gd name="connsiteX2" fmla="*/ 0 w 2809828"/>
              <a:gd name="connsiteY2" fmla="*/ 139390 h 278780"/>
              <a:gd name="connsiteX3" fmla="*/ 139390 w 2809828"/>
              <a:gd name="connsiteY3" fmla="*/ 0 h 278780"/>
              <a:gd name="connsiteX4" fmla="*/ 2072491 w 2809828"/>
              <a:gd name="connsiteY4" fmla="*/ 0 h 278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9828" h="278780">
                <a:moveTo>
                  <a:pt x="2809828" y="278780"/>
                </a:moveTo>
                <a:lnTo>
                  <a:pt x="139390" y="278780"/>
                </a:lnTo>
                <a:cubicBezTo>
                  <a:pt x="62407" y="278780"/>
                  <a:pt x="0" y="216373"/>
                  <a:pt x="0" y="139390"/>
                </a:cubicBezTo>
                <a:cubicBezTo>
                  <a:pt x="0" y="62407"/>
                  <a:pt x="62407" y="0"/>
                  <a:pt x="139390" y="0"/>
                </a:cubicBezTo>
                <a:lnTo>
                  <a:pt x="2072491" y="0"/>
                </a:lnTo>
              </a:path>
            </a:pathLst>
          </a:custGeom>
          <a:noFill/>
          <a:ln w="19050">
            <a:solidFill>
              <a:schemeClr val="accent4"/>
            </a:solidFill>
            <a:headEnd type="none" w="med" len="med"/>
            <a:tailEnd type="triangle" w="lg" len="lg"/>
            <a:extLst>
              <a:ext uri="{C807C97D-BFC1-408E-A445-0C87EB9F89A2}">
                <ask:lineSketchStyleProps xmlns:ask="http://schemas.microsoft.com/office/drawing/2018/sketchyshapes" sd="1219033472">
                  <a:custGeom>
                    <a:avLst/>
                    <a:gdLst>
                      <a:gd name="connsiteX0" fmla="*/ 0 w 2211881"/>
                      <a:gd name="connsiteY0" fmla="*/ 139390 h 278780"/>
                      <a:gd name="connsiteX1" fmla="*/ 139390 w 2211881"/>
                      <a:gd name="connsiteY1" fmla="*/ 0 h 278780"/>
                      <a:gd name="connsiteX2" fmla="*/ 822419 w 2211881"/>
                      <a:gd name="connsiteY2" fmla="*/ 0 h 278780"/>
                      <a:gd name="connsiteX3" fmla="*/ 1505448 w 2211881"/>
                      <a:gd name="connsiteY3" fmla="*/ 0 h 278780"/>
                      <a:gd name="connsiteX4" fmla="*/ 2072491 w 2211881"/>
                      <a:gd name="connsiteY4" fmla="*/ 0 h 278780"/>
                      <a:gd name="connsiteX5" fmla="*/ 2211881 w 2211881"/>
                      <a:gd name="connsiteY5" fmla="*/ 139390 h 278780"/>
                      <a:gd name="connsiteX6" fmla="*/ 2211881 w 2211881"/>
                      <a:gd name="connsiteY6" fmla="*/ 139390 h 278780"/>
                      <a:gd name="connsiteX7" fmla="*/ 2072491 w 2211881"/>
                      <a:gd name="connsiteY7" fmla="*/ 278780 h 278780"/>
                      <a:gd name="connsiteX8" fmla="*/ 1486117 w 2211881"/>
                      <a:gd name="connsiteY8" fmla="*/ 278780 h 278780"/>
                      <a:gd name="connsiteX9" fmla="*/ 803088 w 2211881"/>
                      <a:gd name="connsiteY9" fmla="*/ 278780 h 278780"/>
                      <a:gd name="connsiteX10" fmla="*/ 139390 w 2211881"/>
                      <a:gd name="connsiteY10" fmla="*/ 278780 h 278780"/>
                      <a:gd name="connsiteX11" fmla="*/ 0 w 2211881"/>
                      <a:gd name="connsiteY11" fmla="*/ 139390 h 27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1881" h="278780" fill="none" extrusionOk="0">
                        <a:moveTo>
                          <a:pt x="0" y="139390"/>
                        </a:moveTo>
                        <a:cubicBezTo>
                          <a:pt x="1523" y="78185"/>
                          <a:pt x="66394" y="6142"/>
                          <a:pt x="139390" y="0"/>
                        </a:cubicBezTo>
                        <a:cubicBezTo>
                          <a:pt x="443780" y="26482"/>
                          <a:pt x="660328" y="-33775"/>
                          <a:pt x="822419" y="0"/>
                        </a:cubicBezTo>
                        <a:cubicBezTo>
                          <a:pt x="984510" y="33775"/>
                          <a:pt x="1303212" y="6231"/>
                          <a:pt x="1505448" y="0"/>
                        </a:cubicBezTo>
                        <a:cubicBezTo>
                          <a:pt x="1707684" y="-6231"/>
                          <a:pt x="1852489" y="26254"/>
                          <a:pt x="2072491" y="0"/>
                        </a:cubicBezTo>
                        <a:cubicBezTo>
                          <a:pt x="2141165" y="-12420"/>
                          <a:pt x="2211033" y="65598"/>
                          <a:pt x="2211881" y="139390"/>
                        </a:cubicBezTo>
                        <a:lnTo>
                          <a:pt x="2211881" y="139390"/>
                        </a:lnTo>
                        <a:cubicBezTo>
                          <a:pt x="2209359" y="208786"/>
                          <a:pt x="2167460" y="275126"/>
                          <a:pt x="2072491" y="278780"/>
                        </a:cubicBezTo>
                        <a:cubicBezTo>
                          <a:pt x="1808934" y="249822"/>
                          <a:pt x="1751809" y="294681"/>
                          <a:pt x="1486117" y="278780"/>
                        </a:cubicBezTo>
                        <a:cubicBezTo>
                          <a:pt x="1220425" y="262879"/>
                          <a:pt x="957578" y="261594"/>
                          <a:pt x="803088" y="278780"/>
                        </a:cubicBezTo>
                        <a:cubicBezTo>
                          <a:pt x="648598" y="295966"/>
                          <a:pt x="439970" y="279469"/>
                          <a:pt x="139390" y="278780"/>
                        </a:cubicBezTo>
                        <a:cubicBezTo>
                          <a:pt x="67648" y="289156"/>
                          <a:pt x="-2760" y="217829"/>
                          <a:pt x="0" y="139390"/>
                        </a:cubicBezTo>
                        <a:close/>
                      </a:path>
                      <a:path w="2211881" h="278780" stroke="0" extrusionOk="0">
                        <a:moveTo>
                          <a:pt x="0" y="139390"/>
                        </a:moveTo>
                        <a:cubicBezTo>
                          <a:pt x="-2103" y="61110"/>
                          <a:pt x="50228" y="4571"/>
                          <a:pt x="139390" y="0"/>
                        </a:cubicBezTo>
                        <a:cubicBezTo>
                          <a:pt x="471748" y="18892"/>
                          <a:pt x="516588" y="28332"/>
                          <a:pt x="822419" y="0"/>
                        </a:cubicBezTo>
                        <a:cubicBezTo>
                          <a:pt x="1128250" y="-28332"/>
                          <a:pt x="1194219" y="-1137"/>
                          <a:pt x="1447455" y="0"/>
                        </a:cubicBezTo>
                        <a:cubicBezTo>
                          <a:pt x="1700691" y="1137"/>
                          <a:pt x="1761613" y="3041"/>
                          <a:pt x="2072491" y="0"/>
                        </a:cubicBezTo>
                        <a:cubicBezTo>
                          <a:pt x="2143927" y="-17865"/>
                          <a:pt x="2216884" y="43892"/>
                          <a:pt x="2211881" y="139390"/>
                        </a:cubicBezTo>
                        <a:lnTo>
                          <a:pt x="2211881" y="139390"/>
                        </a:lnTo>
                        <a:cubicBezTo>
                          <a:pt x="2196277" y="206142"/>
                          <a:pt x="2154466" y="270655"/>
                          <a:pt x="2072491" y="278780"/>
                        </a:cubicBezTo>
                        <a:cubicBezTo>
                          <a:pt x="1871287" y="259781"/>
                          <a:pt x="1528851" y="281240"/>
                          <a:pt x="1389462" y="278780"/>
                        </a:cubicBezTo>
                        <a:cubicBezTo>
                          <a:pt x="1250073" y="276320"/>
                          <a:pt x="970303" y="290337"/>
                          <a:pt x="783757" y="278780"/>
                        </a:cubicBezTo>
                        <a:cubicBezTo>
                          <a:pt x="597211" y="267223"/>
                          <a:pt x="329632" y="261184"/>
                          <a:pt x="139390" y="278780"/>
                        </a:cubicBezTo>
                        <a:cubicBezTo>
                          <a:pt x="67247" y="282738"/>
                          <a:pt x="5326" y="224302"/>
                          <a:pt x="0" y="13939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23" name="Rectangle 5">
            <a:extLst>
              <a:ext uri="{FF2B5EF4-FFF2-40B4-BE49-F238E27FC236}">
                <a16:creationId xmlns:a16="http://schemas.microsoft.com/office/drawing/2014/main" id="{BA1B22BE-0574-2549-9EF0-D6E6CF9C6348}"/>
              </a:ext>
            </a:extLst>
          </p:cNvPr>
          <p:cNvSpPr>
            <a:spLocks noChangeArrowheads="1"/>
          </p:cNvSpPr>
          <p:nvPr/>
        </p:nvSpPr>
        <p:spPr bwMode="auto">
          <a:xfrm>
            <a:off x="8510903" y="3698482"/>
            <a:ext cx="1971989" cy="272767"/>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933" b="1"/>
              <a:t>Netrounds Active Test Agent Software as VM or Container</a:t>
            </a:r>
          </a:p>
        </p:txBody>
      </p:sp>
      <p:sp>
        <p:nvSpPr>
          <p:cNvPr id="130" name="Rounded Rectangle 129">
            <a:extLst>
              <a:ext uri="{FF2B5EF4-FFF2-40B4-BE49-F238E27FC236}">
                <a16:creationId xmlns:a16="http://schemas.microsoft.com/office/drawing/2014/main" id="{210E1349-4856-E040-8E3D-3C1114E7CC93}"/>
              </a:ext>
            </a:extLst>
          </p:cNvPr>
          <p:cNvSpPr/>
          <p:nvPr/>
        </p:nvSpPr>
        <p:spPr>
          <a:xfrm>
            <a:off x="8011392" y="3605645"/>
            <a:ext cx="2212550" cy="835734"/>
          </a:xfrm>
          <a:prstGeom prst="round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nvGrpSpPr>
          <p:cNvPr id="145" name="Group 144">
            <a:extLst>
              <a:ext uri="{FF2B5EF4-FFF2-40B4-BE49-F238E27FC236}">
                <a16:creationId xmlns:a16="http://schemas.microsoft.com/office/drawing/2014/main" id="{CF0FB291-A831-984F-9141-3FAF34826A1A}"/>
              </a:ext>
            </a:extLst>
          </p:cNvPr>
          <p:cNvGrpSpPr/>
          <p:nvPr/>
        </p:nvGrpSpPr>
        <p:grpSpPr>
          <a:xfrm>
            <a:off x="775972" y="4739347"/>
            <a:ext cx="3293328" cy="779309"/>
            <a:chOff x="775972" y="4739347"/>
            <a:chExt cx="3293328" cy="779309"/>
          </a:xfrm>
        </p:grpSpPr>
        <p:sp>
          <p:nvSpPr>
            <p:cNvPr id="131" name="Rectangle 5">
              <a:extLst>
                <a:ext uri="{FF2B5EF4-FFF2-40B4-BE49-F238E27FC236}">
                  <a16:creationId xmlns:a16="http://schemas.microsoft.com/office/drawing/2014/main" id="{8D5999B7-D826-824F-81BF-94B7D5D1FA71}"/>
                </a:ext>
              </a:extLst>
            </p:cNvPr>
            <p:cNvSpPr>
              <a:spLocks noChangeArrowheads="1"/>
            </p:cNvSpPr>
            <p:nvPr/>
          </p:nvSpPr>
          <p:spPr bwMode="auto">
            <a:xfrm>
              <a:off x="775974" y="4739347"/>
              <a:ext cx="1663812" cy="204671"/>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1400" b="1"/>
                <a:t>Pain points</a:t>
              </a:r>
            </a:p>
          </p:txBody>
        </p:sp>
        <p:cxnSp>
          <p:nvCxnSpPr>
            <p:cNvPr id="133" name="Straight Connector 132">
              <a:extLst>
                <a:ext uri="{FF2B5EF4-FFF2-40B4-BE49-F238E27FC236}">
                  <a16:creationId xmlns:a16="http://schemas.microsoft.com/office/drawing/2014/main" id="{781D5A7E-2667-C342-8A16-C58737E11C10}"/>
                </a:ext>
              </a:extLst>
            </p:cNvPr>
            <p:cNvCxnSpPr>
              <a:cxnSpLocks/>
            </p:cNvCxnSpPr>
            <p:nvPr/>
          </p:nvCxnSpPr>
          <p:spPr>
            <a:xfrm>
              <a:off x="775974" y="4964718"/>
              <a:ext cx="3026558"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0" name="Rectangle 5">
              <a:extLst>
                <a:ext uri="{FF2B5EF4-FFF2-40B4-BE49-F238E27FC236}">
                  <a16:creationId xmlns:a16="http://schemas.microsoft.com/office/drawing/2014/main" id="{61C22BC6-E591-2D4C-B411-1CECA99F9E50}"/>
                </a:ext>
              </a:extLst>
            </p:cNvPr>
            <p:cNvSpPr>
              <a:spLocks noChangeArrowheads="1"/>
            </p:cNvSpPr>
            <p:nvPr/>
          </p:nvSpPr>
          <p:spPr bwMode="auto">
            <a:xfrm>
              <a:off x="775972" y="5070841"/>
              <a:ext cx="3293328" cy="447815"/>
            </a:xfrm>
            <a:prstGeom prst="rect">
              <a:avLst/>
            </a:prstGeom>
            <a:noFill/>
            <a:ln w="28575">
              <a:noFill/>
              <a:miter lim="800000"/>
              <a:headEnd/>
              <a:tailEnd/>
            </a:ln>
          </p:spPr>
          <p:txBody>
            <a:bodyPr wrap="square" lIns="0" tIns="0" rIns="0" bIns="0">
              <a:spAutoFit/>
            </a:bodyPr>
            <a:lstStyle/>
            <a:p>
              <a:pPr marL="171450" indent="-171450">
                <a:lnSpc>
                  <a:spcPct val="95000"/>
                </a:lnSpc>
                <a:spcBef>
                  <a:spcPts val="333"/>
                </a:spcBef>
                <a:buFont typeface="Arial" panose="020B0604020202020204" pitchFamily="34" charset="0"/>
                <a:buChar char="•"/>
              </a:pPr>
              <a:r>
                <a:rPr lang="en-US" sz="1400"/>
                <a:t>Undetected problems </a:t>
              </a:r>
            </a:p>
            <a:p>
              <a:pPr marL="171450" indent="-171450">
                <a:lnSpc>
                  <a:spcPct val="95000"/>
                </a:lnSpc>
                <a:spcBef>
                  <a:spcPts val="333"/>
                </a:spcBef>
                <a:buFont typeface="Arial" panose="020B0604020202020204" pitchFamily="34" charset="0"/>
                <a:buChar char="•"/>
              </a:pPr>
              <a:r>
                <a:rPr lang="en-US" sz="1400"/>
                <a:t>Problems difficult to find – long MTTR</a:t>
              </a:r>
            </a:p>
          </p:txBody>
        </p:sp>
      </p:grpSp>
      <p:sp>
        <p:nvSpPr>
          <p:cNvPr id="149" name="Freeform 148">
            <a:extLst>
              <a:ext uri="{FF2B5EF4-FFF2-40B4-BE49-F238E27FC236}">
                <a16:creationId xmlns:a16="http://schemas.microsoft.com/office/drawing/2014/main" id="{18AEC26D-3F4B-BD43-8EFC-9B9F4381036E}"/>
              </a:ext>
            </a:extLst>
          </p:cNvPr>
          <p:cNvSpPr/>
          <p:nvPr/>
        </p:nvSpPr>
        <p:spPr>
          <a:xfrm>
            <a:off x="5702522" y="2992297"/>
            <a:ext cx="489287" cy="561109"/>
          </a:xfrm>
          <a:custGeom>
            <a:avLst/>
            <a:gdLst>
              <a:gd name="connsiteX0" fmla="*/ 0 w 415636"/>
              <a:gd name="connsiteY0" fmla="*/ 561109 h 561109"/>
              <a:gd name="connsiteX1" fmla="*/ 0 w 415636"/>
              <a:gd name="connsiteY1" fmla="*/ 207818 h 561109"/>
              <a:gd name="connsiteX2" fmla="*/ 415636 w 415636"/>
              <a:gd name="connsiteY2" fmla="*/ 0 h 561109"/>
            </a:gdLst>
            <a:ahLst/>
            <a:cxnLst>
              <a:cxn ang="0">
                <a:pos x="connsiteX0" y="connsiteY0"/>
              </a:cxn>
              <a:cxn ang="0">
                <a:pos x="connsiteX1" y="connsiteY1"/>
              </a:cxn>
              <a:cxn ang="0">
                <a:pos x="connsiteX2" y="connsiteY2"/>
              </a:cxn>
            </a:cxnLst>
            <a:rect l="l" t="t" r="r" b="b"/>
            <a:pathLst>
              <a:path w="415636" h="561109">
                <a:moveTo>
                  <a:pt x="0" y="561109"/>
                </a:moveTo>
                <a:lnTo>
                  <a:pt x="0" y="207818"/>
                </a:lnTo>
                <a:lnTo>
                  <a:pt x="415636" y="0"/>
                </a:lnTo>
              </a:path>
            </a:pathLst>
          </a:custGeom>
          <a:noFill/>
          <a:ln w="19050">
            <a:solidFill>
              <a:schemeClr val="tx1">
                <a:lumMod val="60000"/>
                <a:lumOff val="4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nvGrpSpPr>
          <p:cNvPr id="151" name="Group 150">
            <a:extLst>
              <a:ext uri="{FF2B5EF4-FFF2-40B4-BE49-F238E27FC236}">
                <a16:creationId xmlns:a16="http://schemas.microsoft.com/office/drawing/2014/main" id="{502D9DCB-7A74-814F-AAD6-93D30F2BE234}"/>
              </a:ext>
            </a:extLst>
          </p:cNvPr>
          <p:cNvGrpSpPr/>
          <p:nvPr/>
        </p:nvGrpSpPr>
        <p:grpSpPr>
          <a:xfrm>
            <a:off x="4381618" y="4728956"/>
            <a:ext cx="3220591" cy="1022452"/>
            <a:chOff x="775972" y="4739347"/>
            <a:chExt cx="3220591" cy="1022452"/>
          </a:xfrm>
        </p:grpSpPr>
        <p:sp>
          <p:nvSpPr>
            <p:cNvPr id="152" name="Rectangle 5">
              <a:extLst>
                <a:ext uri="{FF2B5EF4-FFF2-40B4-BE49-F238E27FC236}">
                  <a16:creationId xmlns:a16="http://schemas.microsoft.com/office/drawing/2014/main" id="{167E0850-CEDD-5941-A43C-256D89DC2D2F}"/>
                </a:ext>
              </a:extLst>
            </p:cNvPr>
            <p:cNvSpPr>
              <a:spLocks noChangeArrowheads="1"/>
            </p:cNvSpPr>
            <p:nvPr/>
          </p:nvSpPr>
          <p:spPr bwMode="auto">
            <a:xfrm>
              <a:off x="775974" y="4739347"/>
              <a:ext cx="1663812" cy="204671"/>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1400" b="1"/>
                <a:t>Underlying reasons</a:t>
              </a:r>
            </a:p>
          </p:txBody>
        </p:sp>
        <p:cxnSp>
          <p:nvCxnSpPr>
            <p:cNvPr id="153" name="Straight Connector 152">
              <a:extLst>
                <a:ext uri="{FF2B5EF4-FFF2-40B4-BE49-F238E27FC236}">
                  <a16:creationId xmlns:a16="http://schemas.microsoft.com/office/drawing/2014/main" id="{89E2D3BF-2660-8445-B91D-DEEA159246EC}"/>
                </a:ext>
              </a:extLst>
            </p:cNvPr>
            <p:cNvCxnSpPr>
              <a:cxnSpLocks/>
            </p:cNvCxnSpPr>
            <p:nvPr/>
          </p:nvCxnSpPr>
          <p:spPr>
            <a:xfrm>
              <a:off x="775974" y="4964718"/>
              <a:ext cx="3026558"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4" name="Rectangle 5">
              <a:extLst>
                <a:ext uri="{FF2B5EF4-FFF2-40B4-BE49-F238E27FC236}">
                  <a16:creationId xmlns:a16="http://schemas.microsoft.com/office/drawing/2014/main" id="{31388D4F-84C6-4946-8D93-06B41941EEE1}"/>
                </a:ext>
              </a:extLst>
            </p:cNvPr>
            <p:cNvSpPr>
              <a:spLocks noChangeArrowheads="1"/>
            </p:cNvSpPr>
            <p:nvPr/>
          </p:nvSpPr>
          <p:spPr bwMode="auto">
            <a:xfrm>
              <a:off x="775972" y="5070841"/>
              <a:ext cx="3220591" cy="690958"/>
            </a:xfrm>
            <a:prstGeom prst="rect">
              <a:avLst/>
            </a:prstGeom>
            <a:noFill/>
            <a:ln w="28575">
              <a:noFill/>
              <a:miter lim="800000"/>
              <a:headEnd/>
              <a:tailEnd/>
            </a:ln>
          </p:spPr>
          <p:txBody>
            <a:bodyPr wrap="square" lIns="0" tIns="0" rIns="0" bIns="0">
              <a:spAutoFit/>
            </a:bodyPr>
            <a:lstStyle/>
            <a:p>
              <a:pPr marL="171450" indent="-171450">
                <a:lnSpc>
                  <a:spcPct val="95000"/>
                </a:lnSpc>
                <a:spcBef>
                  <a:spcPts val="333"/>
                </a:spcBef>
                <a:buFont typeface="Arial" panose="020B0604020202020204" pitchFamily="34" charset="0"/>
                <a:buChar char="•"/>
              </a:pPr>
              <a:r>
                <a:rPr lang="en-US" sz="1400"/>
                <a:t>Lack of visibility</a:t>
              </a:r>
            </a:p>
            <a:p>
              <a:pPr marL="171450" indent="-171450">
                <a:lnSpc>
                  <a:spcPct val="95000"/>
                </a:lnSpc>
                <a:spcBef>
                  <a:spcPts val="333"/>
                </a:spcBef>
                <a:buFont typeface="Arial" panose="020B0604020202020204" pitchFamily="34" charset="0"/>
                <a:buChar char="•"/>
              </a:pPr>
              <a:r>
                <a:rPr lang="en-US" sz="1400"/>
                <a:t>Misconfigurations (QoS)</a:t>
              </a:r>
            </a:p>
            <a:p>
              <a:pPr marL="171450" indent="-171450">
                <a:lnSpc>
                  <a:spcPct val="95000"/>
                </a:lnSpc>
                <a:spcBef>
                  <a:spcPts val="333"/>
                </a:spcBef>
                <a:buFont typeface="Arial" panose="020B0604020202020204" pitchFamily="34" charset="0"/>
                <a:buChar char="•"/>
              </a:pPr>
              <a:r>
                <a:rPr lang="en-US" sz="1400"/>
                <a:t>Bursty traffic patterns</a:t>
              </a:r>
            </a:p>
          </p:txBody>
        </p:sp>
      </p:grpSp>
      <p:grpSp>
        <p:nvGrpSpPr>
          <p:cNvPr id="155" name="Group 154">
            <a:extLst>
              <a:ext uri="{FF2B5EF4-FFF2-40B4-BE49-F238E27FC236}">
                <a16:creationId xmlns:a16="http://schemas.microsoft.com/office/drawing/2014/main" id="{5FA221C6-2B0C-DB42-B521-FAFE8EF7255A}"/>
              </a:ext>
            </a:extLst>
          </p:cNvPr>
          <p:cNvGrpSpPr/>
          <p:nvPr/>
        </p:nvGrpSpPr>
        <p:grpSpPr>
          <a:xfrm>
            <a:off x="7914527" y="4739347"/>
            <a:ext cx="3220591" cy="1227124"/>
            <a:chOff x="775972" y="4739347"/>
            <a:chExt cx="3220591" cy="1227124"/>
          </a:xfrm>
        </p:grpSpPr>
        <p:sp>
          <p:nvSpPr>
            <p:cNvPr id="156" name="Rectangle 5">
              <a:extLst>
                <a:ext uri="{FF2B5EF4-FFF2-40B4-BE49-F238E27FC236}">
                  <a16:creationId xmlns:a16="http://schemas.microsoft.com/office/drawing/2014/main" id="{85AD716F-7781-7745-9632-BCD96C3D9BDF}"/>
                </a:ext>
              </a:extLst>
            </p:cNvPr>
            <p:cNvSpPr>
              <a:spLocks noChangeArrowheads="1"/>
            </p:cNvSpPr>
            <p:nvPr/>
          </p:nvSpPr>
          <p:spPr bwMode="auto">
            <a:xfrm>
              <a:off x="775974" y="4739347"/>
              <a:ext cx="3026558" cy="204671"/>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1400" b="1"/>
                <a:t>Solution</a:t>
              </a:r>
            </a:p>
          </p:txBody>
        </p:sp>
        <p:cxnSp>
          <p:nvCxnSpPr>
            <p:cNvPr id="157" name="Straight Connector 156">
              <a:extLst>
                <a:ext uri="{FF2B5EF4-FFF2-40B4-BE49-F238E27FC236}">
                  <a16:creationId xmlns:a16="http://schemas.microsoft.com/office/drawing/2014/main" id="{F9A5D407-6D68-C94E-8CA2-D23C0706D01E}"/>
                </a:ext>
              </a:extLst>
            </p:cNvPr>
            <p:cNvCxnSpPr>
              <a:cxnSpLocks/>
            </p:cNvCxnSpPr>
            <p:nvPr/>
          </p:nvCxnSpPr>
          <p:spPr>
            <a:xfrm>
              <a:off x="775974" y="4964718"/>
              <a:ext cx="3026558"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8" name="Rectangle 5">
              <a:extLst>
                <a:ext uri="{FF2B5EF4-FFF2-40B4-BE49-F238E27FC236}">
                  <a16:creationId xmlns:a16="http://schemas.microsoft.com/office/drawing/2014/main" id="{E2302F8C-5FD4-C548-86BA-C384064AF80A}"/>
                </a:ext>
              </a:extLst>
            </p:cNvPr>
            <p:cNvSpPr>
              <a:spLocks noChangeArrowheads="1"/>
            </p:cNvSpPr>
            <p:nvPr/>
          </p:nvSpPr>
          <p:spPr bwMode="auto">
            <a:xfrm>
              <a:off x="775972" y="5070841"/>
              <a:ext cx="3220591" cy="895630"/>
            </a:xfrm>
            <a:prstGeom prst="rect">
              <a:avLst/>
            </a:prstGeom>
            <a:noFill/>
            <a:ln w="28575">
              <a:noFill/>
              <a:miter lim="800000"/>
              <a:headEnd/>
              <a:tailEnd/>
            </a:ln>
          </p:spPr>
          <p:txBody>
            <a:bodyPr wrap="square" lIns="0" tIns="0" rIns="0" bIns="0">
              <a:spAutoFit/>
            </a:bodyPr>
            <a:lstStyle/>
            <a:p>
              <a:pPr marL="171450" indent="-171450">
                <a:lnSpc>
                  <a:spcPct val="95000"/>
                </a:lnSpc>
                <a:spcBef>
                  <a:spcPts val="333"/>
                </a:spcBef>
                <a:buFont typeface="Arial" panose="020B0604020202020204" pitchFamily="34" charset="0"/>
                <a:buChar char="•"/>
              </a:pPr>
              <a:r>
                <a:rPr lang="en-US" sz="1400"/>
                <a:t>Validate QoS policies</a:t>
              </a:r>
            </a:p>
            <a:p>
              <a:pPr marL="171450" indent="-171450">
                <a:lnSpc>
                  <a:spcPct val="95000"/>
                </a:lnSpc>
                <a:spcBef>
                  <a:spcPts val="333"/>
                </a:spcBef>
                <a:buFont typeface="Arial" panose="020B0604020202020204" pitchFamily="34" charset="0"/>
                <a:buChar char="•"/>
              </a:pPr>
              <a:r>
                <a:rPr lang="en-US" sz="1400"/>
                <a:t>Test that that changes do not break anything</a:t>
              </a:r>
            </a:p>
            <a:p>
              <a:pPr marL="171450" indent="-171450">
                <a:lnSpc>
                  <a:spcPct val="95000"/>
                </a:lnSpc>
                <a:spcBef>
                  <a:spcPts val="333"/>
                </a:spcBef>
                <a:buFont typeface="Arial" panose="020B0604020202020204" pitchFamily="34" charset="0"/>
                <a:buChar char="•"/>
              </a:pPr>
              <a:r>
                <a:rPr lang="en-US" sz="1400"/>
                <a:t>Sectionalize and pinpoint problem area</a:t>
              </a:r>
            </a:p>
          </p:txBody>
        </p:sp>
      </p:grpSp>
      <p:pic>
        <p:nvPicPr>
          <p:cNvPr id="159" name="Graphic 158">
            <a:extLst>
              <a:ext uri="{FF2B5EF4-FFF2-40B4-BE49-F238E27FC236}">
                <a16:creationId xmlns:a16="http://schemas.microsoft.com/office/drawing/2014/main" id="{FA5BCE71-B76B-8840-911A-5A1D11CEA2E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06091" y="1644240"/>
            <a:ext cx="456887" cy="361702"/>
          </a:xfrm>
          <a:prstGeom prst="rect">
            <a:avLst/>
          </a:prstGeom>
        </p:spPr>
      </p:pic>
      <p:pic>
        <p:nvPicPr>
          <p:cNvPr id="160" name="Graphic 159">
            <a:extLst>
              <a:ext uri="{FF2B5EF4-FFF2-40B4-BE49-F238E27FC236}">
                <a16:creationId xmlns:a16="http://schemas.microsoft.com/office/drawing/2014/main" id="{228012D8-B102-8A40-8FAB-152276DD86F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234011" y="2151456"/>
            <a:ext cx="594376" cy="324833"/>
          </a:xfrm>
          <a:prstGeom prst="rect">
            <a:avLst/>
          </a:prstGeom>
        </p:spPr>
      </p:pic>
      <p:cxnSp>
        <p:nvCxnSpPr>
          <p:cNvPr id="161" name="Straight Connector 160">
            <a:extLst>
              <a:ext uri="{FF2B5EF4-FFF2-40B4-BE49-F238E27FC236}">
                <a16:creationId xmlns:a16="http://schemas.microsoft.com/office/drawing/2014/main" id="{B1F9BAAE-19CD-0340-8FC5-C4CD8A0C3081}"/>
              </a:ext>
            </a:extLst>
          </p:cNvPr>
          <p:cNvCxnSpPr>
            <a:cxnSpLocks/>
            <a:stCxn id="159" idx="2"/>
            <a:endCxn id="166" idx="1"/>
          </p:cNvCxnSpPr>
          <p:nvPr/>
        </p:nvCxnSpPr>
        <p:spPr>
          <a:xfrm>
            <a:off x="2134535" y="2005942"/>
            <a:ext cx="1138406" cy="41555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22DF6916-8C1A-C247-88F7-EB6017CBFEDE}"/>
              </a:ext>
            </a:extLst>
          </p:cNvPr>
          <p:cNvCxnSpPr>
            <a:cxnSpLocks/>
            <a:endCxn id="166" idx="1"/>
          </p:cNvCxnSpPr>
          <p:nvPr/>
        </p:nvCxnSpPr>
        <p:spPr>
          <a:xfrm flipV="1">
            <a:off x="2833666" y="2421494"/>
            <a:ext cx="439275" cy="25390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AA6C2824-3357-0B43-8C47-F9DA2F149783}"/>
              </a:ext>
            </a:extLst>
          </p:cNvPr>
          <p:cNvCxnSpPr>
            <a:cxnSpLocks/>
            <a:stCxn id="160" idx="3"/>
            <a:endCxn id="166" idx="1"/>
          </p:cNvCxnSpPr>
          <p:nvPr/>
        </p:nvCxnSpPr>
        <p:spPr>
          <a:xfrm>
            <a:off x="1828387" y="2313873"/>
            <a:ext cx="1444554" cy="107621"/>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164" name="Group 163">
            <a:extLst>
              <a:ext uri="{FF2B5EF4-FFF2-40B4-BE49-F238E27FC236}">
                <a16:creationId xmlns:a16="http://schemas.microsoft.com/office/drawing/2014/main" id="{AB49C616-D476-EE48-ABED-CDF75303DA29}"/>
              </a:ext>
            </a:extLst>
          </p:cNvPr>
          <p:cNvGrpSpPr/>
          <p:nvPr/>
        </p:nvGrpSpPr>
        <p:grpSpPr>
          <a:xfrm>
            <a:off x="3272941" y="2273586"/>
            <a:ext cx="323346" cy="480081"/>
            <a:chOff x="3131989" y="2565983"/>
            <a:chExt cx="323346" cy="480081"/>
          </a:xfrm>
        </p:grpSpPr>
        <p:sp>
          <p:nvSpPr>
            <p:cNvPr id="165" name="Rectangle 5">
              <a:extLst>
                <a:ext uri="{FF2B5EF4-FFF2-40B4-BE49-F238E27FC236}">
                  <a16:creationId xmlns:a16="http://schemas.microsoft.com/office/drawing/2014/main" id="{6EC9EC55-34DE-5842-9EC9-D9278DCCBBAD}"/>
                </a:ext>
              </a:extLst>
            </p:cNvPr>
            <p:cNvSpPr>
              <a:spLocks noChangeArrowheads="1"/>
            </p:cNvSpPr>
            <p:nvPr/>
          </p:nvSpPr>
          <p:spPr bwMode="auto">
            <a:xfrm>
              <a:off x="3131989" y="2909680"/>
              <a:ext cx="323346"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ACX</a:t>
              </a:r>
            </a:p>
          </p:txBody>
        </p:sp>
        <p:pic>
          <p:nvPicPr>
            <p:cNvPr id="166" name="Graphic 165">
              <a:extLst>
                <a:ext uri="{FF2B5EF4-FFF2-40B4-BE49-F238E27FC236}">
                  <a16:creationId xmlns:a16="http://schemas.microsoft.com/office/drawing/2014/main" id="{70233CAD-1C75-0B43-954D-E01BBD8FA26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31989" y="2565983"/>
              <a:ext cx="301577" cy="295816"/>
            </a:xfrm>
            <a:prstGeom prst="rect">
              <a:avLst/>
            </a:prstGeom>
          </p:spPr>
        </p:pic>
      </p:grpSp>
      <p:sp>
        <p:nvSpPr>
          <p:cNvPr id="167" name="Rectangle 5">
            <a:extLst>
              <a:ext uri="{FF2B5EF4-FFF2-40B4-BE49-F238E27FC236}">
                <a16:creationId xmlns:a16="http://schemas.microsoft.com/office/drawing/2014/main" id="{49857016-1926-2B4A-9E28-6B6C29E05525}"/>
              </a:ext>
            </a:extLst>
          </p:cNvPr>
          <p:cNvSpPr>
            <a:spLocks noChangeArrowheads="1"/>
          </p:cNvSpPr>
          <p:nvPr/>
        </p:nvSpPr>
        <p:spPr bwMode="auto">
          <a:xfrm>
            <a:off x="2992120" y="2126125"/>
            <a:ext cx="909862"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Access</a:t>
            </a:r>
          </a:p>
        </p:txBody>
      </p:sp>
      <p:pic>
        <p:nvPicPr>
          <p:cNvPr id="168" name="Graphic 167">
            <a:extLst>
              <a:ext uri="{FF2B5EF4-FFF2-40B4-BE49-F238E27FC236}">
                <a16:creationId xmlns:a16="http://schemas.microsoft.com/office/drawing/2014/main" id="{A09DAAAC-4058-2041-A236-B3B76C5B554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265980" y="2767517"/>
            <a:ext cx="497992" cy="412622"/>
          </a:xfrm>
          <a:prstGeom prst="rect">
            <a:avLst/>
          </a:prstGeom>
        </p:spPr>
      </p:pic>
      <p:pic>
        <p:nvPicPr>
          <p:cNvPr id="169" name="Graphic 168">
            <a:extLst>
              <a:ext uri="{FF2B5EF4-FFF2-40B4-BE49-F238E27FC236}">
                <a16:creationId xmlns:a16="http://schemas.microsoft.com/office/drawing/2014/main" id="{1C5A9F53-CDC7-B641-9A9D-5F5153802079}"/>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947781" y="2844658"/>
            <a:ext cx="221899" cy="316325"/>
          </a:xfrm>
          <a:prstGeom prst="rect">
            <a:avLst/>
          </a:prstGeom>
        </p:spPr>
      </p:pic>
      <p:pic>
        <p:nvPicPr>
          <p:cNvPr id="170" name="Graphic 169">
            <a:extLst>
              <a:ext uri="{FF2B5EF4-FFF2-40B4-BE49-F238E27FC236}">
                <a16:creationId xmlns:a16="http://schemas.microsoft.com/office/drawing/2014/main" id="{ED171196-3CC6-4542-9C11-E50ED46E3C1C}"/>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2169685" y="2637383"/>
            <a:ext cx="166825" cy="237815"/>
          </a:xfrm>
          <a:prstGeom prst="rect">
            <a:avLst/>
          </a:prstGeom>
        </p:spPr>
      </p:pic>
      <p:pic>
        <p:nvPicPr>
          <p:cNvPr id="171" name="Graphic 170">
            <a:extLst>
              <a:ext uri="{FF2B5EF4-FFF2-40B4-BE49-F238E27FC236}">
                <a16:creationId xmlns:a16="http://schemas.microsoft.com/office/drawing/2014/main" id="{0AF41237-7D8B-2145-B7D0-73435F31FD9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58339" y="2675396"/>
            <a:ext cx="408126" cy="296819"/>
          </a:xfrm>
          <a:prstGeom prst="rect">
            <a:avLst/>
          </a:prstGeom>
        </p:spPr>
      </p:pic>
      <p:sp>
        <p:nvSpPr>
          <p:cNvPr id="172" name="Rectangle 5">
            <a:extLst>
              <a:ext uri="{FF2B5EF4-FFF2-40B4-BE49-F238E27FC236}">
                <a16:creationId xmlns:a16="http://schemas.microsoft.com/office/drawing/2014/main" id="{E5BD01BF-4C36-2E46-ADB0-BEB5BC9A654B}"/>
              </a:ext>
            </a:extLst>
          </p:cNvPr>
          <p:cNvSpPr>
            <a:spLocks noChangeArrowheads="1"/>
          </p:cNvSpPr>
          <p:nvPr/>
        </p:nvSpPr>
        <p:spPr bwMode="auto">
          <a:xfrm>
            <a:off x="2880014" y="2777434"/>
            <a:ext cx="837223" cy="136384"/>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933" b="1"/>
              <a:t>Edge cloud</a:t>
            </a:r>
          </a:p>
        </p:txBody>
      </p:sp>
      <p:cxnSp>
        <p:nvCxnSpPr>
          <p:cNvPr id="173" name="Straight Connector 172">
            <a:extLst>
              <a:ext uri="{FF2B5EF4-FFF2-40B4-BE49-F238E27FC236}">
                <a16:creationId xmlns:a16="http://schemas.microsoft.com/office/drawing/2014/main" id="{AB784581-E98D-2545-96A6-A1144C4F14CB}"/>
              </a:ext>
            </a:extLst>
          </p:cNvPr>
          <p:cNvCxnSpPr>
            <a:cxnSpLocks/>
          </p:cNvCxnSpPr>
          <p:nvPr/>
        </p:nvCxnSpPr>
        <p:spPr>
          <a:xfrm flipV="1">
            <a:off x="2217373" y="2972215"/>
            <a:ext cx="338596" cy="16000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97528FB5-E22B-EE4F-A7F2-623EE685E49E}"/>
              </a:ext>
            </a:extLst>
          </p:cNvPr>
          <p:cNvCxnSpPr>
            <a:cxnSpLocks/>
          </p:cNvCxnSpPr>
          <p:nvPr/>
        </p:nvCxnSpPr>
        <p:spPr>
          <a:xfrm>
            <a:off x="2276940" y="2901210"/>
            <a:ext cx="216664" cy="8896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75" name="Rounded Rectangle 102">
            <a:extLst>
              <a:ext uri="{FF2B5EF4-FFF2-40B4-BE49-F238E27FC236}">
                <a16:creationId xmlns:a16="http://schemas.microsoft.com/office/drawing/2014/main" id="{4195DAB9-BF63-9F40-9682-5B2B495C340C}"/>
              </a:ext>
            </a:extLst>
          </p:cNvPr>
          <p:cNvSpPr/>
          <p:nvPr/>
        </p:nvSpPr>
        <p:spPr>
          <a:xfrm flipV="1">
            <a:off x="8179008" y="4132809"/>
            <a:ext cx="245327" cy="109803"/>
          </a:xfrm>
          <a:custGeom>
            <a:avLst/>
            <a:gdLst>
              <a:gd name="connsiteX0" fmla="*/ 0 w 2211881"/>
              <a:gd name="connsiteY0" fmla="*/ 139390 h 278780"/>
              <a:gd name="connsiteX1" fmla="*/ 139390 w 2211881"/>
              <a:gd name="connsiteY1" fmla="*/ 0 h 278780"/>
              <a:gd name="connsiteX2" fmla="*/ 2072491 w 2211881"/>
              <a:gd name="connsiteY2" fmla="*/ 0 h 278780"/>
              <a:gd name="connsiteX3" fmla="*/ 2211881 w 2211881"/>
              <a:gd name="connsiteY3" fmla="*/ 139390 h 278780"/>
              <a:gd name="connsiteX4" fmla="*/ 2211881 w 2211881"/>
              <a:gd name="connsiteY4" fmla="*/ 139390 h 278780"/>
              <a:gd name="connsiteX5" fmla="*/ 2072491 w 2211881"/>
              <a:gd name="connsiteY5" fmla="*/ 278780 h 278780"/>
              <a:gd name="connsiteX6" fmla="*/ 139390 w 2211881"/>
              <a:gd name="connsiteY6" fmla="*/ 278780 h 278780"/>
              <a:gd name="connsiteX7" fmla="*/ 0 w 2211881"/>
              <a:gd name="connsiteY7" fmla="*/ 139390 h 278780"/>
              <a:gd name="connsiteX0" fmla="*/ 2211881 w 2303321"/>
              <a:gd name="connsiteY0" fmla="*/ 139390 h 278780"/>
              <a:gd name="connsiteX1" fmla="*/ 2072491 w 2303321"/>
              <a:gd name="connsiteY1" fmla="*/ 278780 h 278780"/>
              <a:gd name="connsiteX2" fmla="*/ 139390 w 2303321"/>
              <a:gd name="connsiteY2" fmla="*/ 278780 h 278780"/>
              <a:gd name="connsiteX3" fmla="*/ 0 w 2303321"/>
              <a:gd name="connsiteY3" fmla="*/ 139390 h 278780"/>
              <a:gd name="connsiteX4" fmla="*/ 139390 w 2303321"/>
              <a:gd name="connsiteY4" fmla="*/ 0 h 278780"/>
              <a:gd name="connsiteX5" fmla="*/ 2072491 w 2303321"/>
              <a:gd name="connsiteY5" fmla="*/ 0 h 278780"/>
              <a:gd name="connsiteX6" fmla="*/ 2211881 w 2303321"/>
              <a:gd name="connsiteY6" fmla="*/ 139390 h 278780"/>
              <a:gd name="connsiteX7" fmla="*/ 2303321 w 2303321"/>
              <a:gd name="connsiteY7" fmla="*/ 230830 h 278780"/>
              <a:gd name="connsiteX0" fmla="*/ 2211881 w 2211881"/>
              <a:gd name="connsiteY0" fmla="*/ 139390 h 278780"/>
              <a:gd name="connsiteX1" fmla="*/ 2072491 w 2211881"/>
              <a:gd name="connsiteY1" fmla="*/ 278780 h 278780"/>
              <a:gd name="connsiteX2" fmla="*/ 139390 w 2211881"/>
              <a:gd name="connsiteY2" fmla="*/ 278780 h 278780"/>
              <a:gd name="connsiteX3" fmla="*/ 0 w 2211881"/>
              <a:gd name="connsiteY3" fmla="*/ 139390 h 278780"/>
              <a:gd name="connsiteX4" fmla="*/ 139390 w 2211881"/>
              <a:gd name="connsiteY4" fmla="*/ 0 h 278780"/>
              <a:gd name="connsiteX5" fmla="*/ 2072491 w 2211881"/>
              <a:gd name="connsiteY5" fmla="*/ 0 h 278780"/>
              <a:gd name="connsiteX6" fmla="*/ 2211881 w 2211881"/>
              <a:gd name="connsiteY6" fmla="*/ 139390 h 278780"/>
              <a:gd name="connsiteX0" fmla="*/ 2211881 w 2211881"/>
              <a:gd name="connsiteY0" fmla="*/ 139390 h 278780"/>
              <a:gd name="connsiteX1" fmla="*/ 2072491 w 2211881"/>
              <a:gd name="connsiteY1" fmla="*/ 278780 h 278780"/>
              <a:gd name="connsiteX2" fmla="*/ 139390 w 2211881"/>
              <a:gd name="connsiteY2" fmla="*/ 278780 h 278780"/>
              <a:gd name="connsiteX3" fmla="*/ 0 w 2211881"/>
              <a:gd name="connsiteY3" fmla="*/ 139390 h 278780"/>
              <a:gd name="connsiteX4" fmla="*/ 139390 w 2211881"/>
              <a:gd name="connsiteY4" fmla="*/ 0 h 278780"/>
              <a:gd name="connsiteX5" fmla="*/ 2072491 w 2211881"/>
              <a:gd name="connsiteY5" fmla="*/ 0 h 278780"/>
              <a:gd name="connsiteX0" fmla="*/ 2072491 w 2072491"/>
              <a:gd name="connsiteY0" fmla="*/ 278780 h 278780"/>
              <a:gd name="connsiteX1" fmla="*/ 139390 w 2072491"/>
              <a:gd name="connsiteY1" fmla="*/ 278780 h 278780"/>
              <a:gd name="connsiteX2" fmla="*/ 0 w 2072491"/>
              <a:gd name="connsiteY2" fmla="*/ 139390 h 278780"/>
              <a:gd name="connsiteX3" fmla="*/ 139390 w 2072491"/>
              <a:gd name="connsiteY3" fmla="*/ 0 h 278780"/>
              <a:gd name="connsiteX4" fmla="*/ 2072491 w 2072491"/>
              <a:gd name="connsiteY4" fmla="*/ 0 h 278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491" h="278780">
                <a:moveTo>
                  <a:pt x="2072491" y="278780"/>
                </a:moveTo>
                <a:lnTo>
                  <a:pt x="139390" y="278780"/>
                </a:lnTo>
                <a:cubicBezTo>
                  <a:pt x="62407" y="278780"/>
                  <a:pt x="0" y="216373"/>
                  <a:pt x="0" y="139390"/>
                </a:cubicBezTo>
                <a:cubicBezTo>
                  <a:pt x="0" y="62407"/>
                  <a:pt x="62407" y="0"/>
                  <a:pt x="139390" y="0"/>
                </a:cubicBezTo>
                <a:lnTo>
                  <a:pt x="2072491" y="0"/>
                </a:lnTo>
              </a:path>
            </a:pathLst>
          </a:custGeom>
          <a:noFill/>
          <a:ln w="19050">
            <a:solidFill>
              <a:schemeClr val="accent4"/>
            </a:solidFill>
            <a:headEnd type="none" w="med" len="med"/>
            <a:tailEnd type="triangle" w="lg" len="lg"/>
            <a:extLst>
              <a:ext uri="{C807C97D-BFC1-408E-A445-0C87EB9F89A2}">
                <ask:lineSketchStyleProps xmlns:ask="http://schemas.microsoft.com/office/drawing/2018/sketchyshapes" sd="1219033472">
                  <a:custGeom>
                    <a:avLst/>
                    <a:gdLst>
                      <a:gd name="connsiteX0" fmla="*/ 0 w 2211881"/>
                      <a:gd name="connsiteY0" fmla="*/ 139390 h 278780"/>
                      <a:gd name="connsiteX1" fmla="*/ 139390 w 2211881"/>
                      <a:gd name="connsiteY1" fmla="*/ 0 h 278780"/>
                      <a:gd name="connsiteX2" fmla="*/ 822419 w 2211881"/>
                      <a:gd name="connsiteY2" fmla="*/ 0 h 278780"/>
                      <a:gd name="connsiteX3" fmla="*/ 1505448 w 2211881"/>
                      <a:gd name="connsiteY3" fmla="*/ 0 h 278780"/>
                      <a:gd name="connsiteX4" fmla="*/ 2072491 w 2211881"/>
                      <a:gd name="connsiteY4" fmla="*/ 0 h 278780"/>
                      <a:gd name="connsiteX5" fmla="*/ 2211881 w 2211881"/>
                      <a:gd name="connsiteY5" fmla="*/ 139390 h 278780"/>
                      <a:gd name="connsiteX6" fmla="*/ 2211881 w 2211881"/>
                      <a:gd name="connsiteY6" fmla="*/ 139390 h 278780"/>
                      <a:gd name="connsiteX7" fmla="*/ 2072491 w 2211881"/>
                      <a:gd name="connsiteY7" fmla="*/ 278780 h 278780"/>
                      <a:gd name="connsiteX8" fmla="*/ 1486117 w 2211881"/>
                      <a:gd name="connsiteY8" fmla="*/ 278780 h 278780"/>
                      <a:gd name="connsiteX9" fmla="*/ 803088 w 2211881"/>
                      <a:gd name="connsiteY9" fmla="*/ 278780 h 278780"/>
                      <a:gd name="connsiteX10" fmla="*/ 139390 w 2211881"/>
                      <a:gd name="connsiteY10" fmla="*/ 278780 h 278780"/>
                      <a:gd name="connsiteX11" fmla="*/ 0 w 2211881"/>
                      <a:gd name="connsiteY11" fmla="*/ 139390 h 27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1881" h="278780" fill="none" extrusionOk="0">
                        <a:moveTo>
                          <a:pt x="0" y="139390"/>
                        </a:moveTo>
                        <a:cubicBezTo>
                          <a:pt x="1523" y="78185"/>
                          <a:pt x="66394" y="6142"/>
                          <a:pt x="139390" y="0"/>
                        </a:cubicBezTo>
                        <a:cubicBezTo>
                          <a:pt x="443780" y="26482"/>
                          <a:pt x="660328" y="-33775"/>
                          <a:pt x="822419" y="0"/>
                        </a:cubicBezTo>
                        <a:cubicBezTo>
                          <a:pt x="984510" y="33775"/>
                          <a:pt x="1303212" y="6231"/>
                          <a:pt x="1505448" y="0"/>
                        </a:cubicBezTo>
                        <a:cubicBezTo>
                          <a:pt x="1707684" y="-6231"/>
                          <a:pt x="1852489" y="26254"/>
                          <a:pt x="2072491" y="0"/>
                        </a:cubicBezTo>
                        <a:cubicBezTo>
                          <a:pt x="2141165" y="-12420"/>
                          <a:pt x="2211033" y="65598"/>
                          <a:pt x="2211881" y="139390"/>
                        </a:cubicBezTo>
                        <a:lnTo>
                          <a:pt x="2211881" y="139390"/>
                        </a:lnTo>
                        <a:cubicBezTo>
                          <a:pt x="2209359" y="208786"/>
                          <a:pt x="2167460" y="275126"/>
                          <a:pt x="2072491" y="278780"/>
                        </a:cubicBezTo>
                        <a:cubicBezTo>
                          <a:pt x="1808934" y="249822"/>
                          <a:pt x="1751809" y="294681"/>
                          <a:pt x="1486117" y="278780"/>
                        </a:cubicBezTo>
                        <a:cubicBezTo>
                          <a:pt x="1220425" y="262879"/>
                          <a:pt x="957578" y="261594"/>
                          <a:pt x="803088" y="278780"/>
                        </a:cubicBezTo>
                        <a:cubicBezTo>
                          <a:pt x="648598" y="295966"/>
                          <a:pt x="439970" y="279469"/>
                          <a:pt x="139390" y="278780"/>
                        </a:cubicBezTo>
                        <a:cubicBezTo>
                          <a:pt x="67648" y="289156"/>
                          <a:pt x="-2760" y="217829"/>
                          <a:pt x="0" y="139390"/>
                        </a:cubicBezTo>
                        <a:close/>
                      </a:path>
                      <a:path w="2211881" h="278780" stroke="0" extrusionOk="0">
                        <a:moveTo>
                          <a:pt x="0" y="139390"/>
                        </a:moveTo>
                        <a:cubicBezTo>
                          <a:pt x="-2103" y="61110"/>
                          <a:pt x="50228" y="4571"/>
                          <a:pt x="139390" y="0"/>
                        </a:cubicBezTo>
                        <a:cubicBezTo>
                          <a:pt x="471748" y="18892"/>
                          <a:pt x="516588" y="28332"/>
                          <a:pt x="822419" y="0"/>
                        </a:cubicBezTo>
                        <a:cubicBezTo>
                          <a:pt x="1128250" y="-28332"/>
                          <a:pt x="1194219" y="-1137"/>
                          <a:pt x="1447455" y="0"/>
                        </a:cubicBezTo>
                        <a:cubicBezTo>
                          <a:pt x="1700691" y="1137"/>
                          <a:pt x="1761613" y="3041"/>
                          <a:pt x="2072491" y="0"/>
                        </a:cubicBezTo>
                        <a:cubicBezTo>
                          <a:pt x="2143927" y="-17865"/>
                          <a:pt x="2216884" y="43892"/>
                          <a:pt x="2211881" y="139390"/>
                        </a:cubicBezTo>
                        <a:lnTo>
                          <a:pt x="2211881" y="139390"/>
                        </a:lnTo>
                        <a:cubicBezTo>
                          <a:pt x="2196277" y="206142"/>
                          <a:pt x="2154466" y="270655"/>
                          <a:pt x="2072491" y="278780"/>
                        </a:cubicBezTo>
                        <a:cubicBezTo>
                          <a:pt x="1871287" y="259781"/>
                          <a:pt x="1528851" y="281240"/>
                          <a:pt x="1389462" y="278780"/>
                        </a:cubicBezTo>
                        <a:cubicBezTo>
                          <a:pt x="1250073" y="276320"/>
                          <a:pt x="970303" y="290337"/>
                          <a:pt x="783757" y="278780"/>
                        </a:cubicBezTo>
                        <a:cubicBezTo>
                          <a:pt x="597211" y="267223"/>
                          <a:pt x="329632" y="261184"/>
                          <a:pt x="139390" y="278780"/>
                        </a:cubicBezTo>
                        <a:cubicBezTo>
                          <a:pt x="67247" y="282738"/>
                          <a:pt x="5326" y="224302"/>
                          <a:pt x="0" y="13939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76" name="Rectangle 5">
            <a:extLst>
              <a:ext uri="{FF2B5EF4-FFF2-40B4-BE49-F238E27FC236}">
                <a16:creationId xmlns:a16="http://schemas.microsoft.com/office/drawing/2014/main" id="{A93AA5E2-25EB-0A44-8499-275DFF3062B0}"/>
              </a:ext>
            </a:extLst>
          </p:cNvPr>
          <p:cNvSpPr>
            <a:spLocks noChangeArrowheads="1"/>
          </p:cNvSpPr>
          <p:nvPr/>
        </p:nvSpPr>
        <p:spPr bwMode="auto">
          <a:xfrm>
            <a:off x="8510903" y="4030991"/>
            <a:ext cx="1493077" cy="272767"/>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933" b="1"/>
              <a:t>Active reflecting traffic using TWAMP</a:t>
            </a:r>
          </a:p>
        </p:txBody>
      </p:sp>
      <p:sp>
        <p:nvSpPr>
          <p:cNvPr id="75" name="Rounded Rectangle 74">
            <a:extLst>
              <a:ext uri="{FF2B5EF4-FFF2-40B4-BE49-F238E27FC236}">
                <a16:creationId xmlns:a16="http://schemas.microsoft.com/office/drawing/2014/main" id="{4D84DD6C-1F95-F344-B535-776AE3D509DC}"/>
              </a:ext>
            </a:extLst>
          </p:cNvPr>
          <p:cNvSpPr/>
          <p:nvPr/>
        </p:nvSpPr>
        <p:spPr>
          <a:xfrm>
            <a:off x="756048" y="3606199"/>
            <a:ext cx="1880464" cy="835171"/>
          </a:xfrm>
          <a:prstGeom prst="round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77" name="Rectangle 5">
            <a:extLst>
              <a:ext uri="{FF2B5EF4-FFF2-40B4-BE49-F238E27FC236}">
                <a16:creationId xmlns:a16="http://schemas.microsoft.com/office/drawing/2014/main" id="{BF364E20-E33E-7C42-9606-BED8669C1156}"/>
              </a:ext>
            </a:extLst>
          </p:cNvPr>
          <p:cNvSpPr>
            <a:spLocks noChangeArrowheads="1"/>
          </p:cNvSpPr>
          <p:nvPr/>
        </p:nvSpPr>
        <p:spPr bwMode="auto">
          <a:xfrm>
            <a:off x="846277" y="3541143"/>
            <a:ext cx="1119386" cy="136384"/>
          </a:xfrm>
          <a:prstGeom prst="rect">
            <a:avLst/>
          </a:prstGeom>
          <a:solidFill>
            <a:schemeClr val="bg1"/>
          </a:solidFill>
          <a:ln w="28575">
            <a:noFill/>
            <a:miter lim="800000"/>
            <a:headEnd/>
            <a:tailEnd/>
          </a:ln>
        </p:spPr>
        <p:txBody>
          <a:bodyPr wrap="square" lIns="0" tIns="0" rIns="0" bIns="0">
            <a:spAutoFit/>
          </a:bodyPr>
          <a:lstStyle/>
          <a:p>
            <a:pPr>
              <a:lnSpc>
                <a:spcPct val="95000"/>
              </a:lnSpc>
              <a:spcBef>
                <a:spcPts val="333"/>
              </a:spcBef>
            </a:pPr>
            <a:r>
              <a:rPr lang="en-US" sz="933"/>
              <a:t>   Customer example:</a:t>
            </a:r>
          </a:p>
        </p:txBody>
      </p:sp>
      <p:pic>
        <p:nvPicPr>
          <p:cNvPr id="4" name="Picture 3">
            <a:extLst>
              <a:ext uri="{FF2B5EF4-FFF2-40B4-BE49-F238E27FC236}">
                <a16:creationId xmlns:a16="http://schemas.microsoft.com/office/drawing/2014/main" id="{F437DA60-2C3F-6140-91B2-0ED2CC58640F}"/>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353102" y="3760897"/>
            <a:ext cx="509556" cy="509556"/>
          </a:xfrm>
          <a:prstGeom prst="rect">
            <a:avLst/>
          </a:prstGeom>
        </p:spPr>
      </p:pic>
      <p:pic>
        <p:nvPicPr>
          <p:cNvPr id="80" name="Picture 79">
            <a:extLst>
              <a:ext uri="{FF2B5EF4-FFF2-40B4-BE49-F238E27FC236}">
                <a16:creationId xmlns:a16="http://schemas.microsoft.com/office/drawing/2014/main" id="{058A32F0-27B8-2B4B-8C0C-B68F6D77654D}"/>
              </a:ext>
            </a:extLst>
          </p:cNvPr>
          <p:cNvPicPr>
            <a:picLocks noChangeAspect="1"/>
          </p:cNvPicPr>
          <p:nvPr/>
        </p:nvPicPr>
        <p:blipFill>
          <a:blip r:embed="rId22" cstate="screen">
            <a:alphaModFix amt="35000"/>
            <a:extLst>
              <a:ext uri="{28A0092B-C50C-407E-A947-70E740481C1C}">
                <a14:useLocalDpi xmlns:a14="http://schemas.microsoft.com/office/drawing/2010/main"/>
              </a:ext>
            </a:extLst>
          </a:blip>
          <a:stretch>
            <a:fillRect/>
          </a:stretch>
        </p:blipFill>
        <p:spPr>
          <a:xfrm>
            <a:off x="9334685" y="2931538"/>
            <a:ext cx="669295" cy="187403"/>
          </a:xfrm>
          <a:prstGeom prst="rect">
            <a:avLst/>
          </a:prstGeom>
        </p:spPr>
      </p:pic>
    </p:spTree>
    <p:extLst>
      <p:ext uri="{BB962C8B-B14F-4D97-AF65-F5344CB8AC3E}">
        <p14:creationId xmlns:p14="http://schemas.microsoft.com/office/powerpoint/2010/main" val="95312792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125">
            <a:extLst>
              <a:ext uri="{FF2B5EF4-FFF2-40B4-BE49-F238E27FC236}">
                <a16:creationId xmlns:a16="http://schemas.microsoft.com/office/drawing/2014/main" id="{05542D11-BE62-A643-8A73-FD4BC20B5C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89740" y="2015867"/>
            <a:ext cx="914134" cy="142833"/>
          </a:xfrm>
          <a:prstGeom prst="rect">
            <a:avLst/>
          </a:prstGeom>
        </p:spPr>
      </p:pic>
      <p:pic>
        <p:nvPicPr>
          <p:cNvPr id="127" name="Picture 126">
            <a:extLst>
              <a:ext uri="{FF2B5EF4-FFF2-40B4-BE49-F238E27FC236}">
                <a16:creationId xmlns:a16="http://schemas.microsoft.com/office/drawing/2014/main" id="{ED91185A-CBF0-564B-A040-2305E8DEAB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89740" y="2650995"/>
            <a:ext cx="714240" cy="205344"/>
          </a:xfrm>
          <a:prstGeom prst="rect">
            <a:avLst/>
          </a:prstGeom>
        </p:spPr>
      </p:pic>
      <p:pic>
        <p:nvPicPr>
          <p:cNvPr id="128" name="Picture 127">
            <a:extLst>
              <a:ext uri="{FF2B5EF4-FFF2-40B4-BE49-F238E27FC236}">
                <a16:creationId xmlns:a16="http://schemas.microsoft.com/office/drawing/2014/main" id="{3D210446-E874-6241-BF96-D3A3407624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45728" y="1727142"/>
            <a:ext cx="340778" cy="202337"/>
          </a:xfrm>
          <a:prstGeom prst="rect">
            <a:avLst/>
          </a:prstGeom>
        </p:spPr>
      </p:pic>
      <p:sp>
        <p:nvSpPr>
          <p:cNvPr id="21" name="Oval 20">
            <a:extLst>
              <a:ext uri="{FF2B5EF4-FFF2-40B4-BE49-F238E27FC236}">
                <a16:creationId xmlns:a16="http://schemas.microsoft.com/office/drawing/2014/main" id="{360732AE-74B0-614B-A51D-766E2F7E82BE}"/>
              </a:ext>
            </a:extLst>
          </p:cNvPr>
          <p:cNvSpPr/>
          <p:nvPr/>
        </p:nvSpPr>
        <p:spPr>
          <a:xfrm>
            <a:off x="2736656" y="1940246"/>
            <a:ext cx="3274998" cy="1038660"/>
          </a:xfrm>
          <a:prstGeom prst="ellipse">
            <a:avLst/>
          </a:prstGeom>
          <a:solidFill>
            <a:schemeClr val="tx2">
              <a:lumMod val="40000"/>
              <a:lumOff val="6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7" name="Oval 16">
            <a:extLst>
              <a:ext uri="{FF2B5EF4-FFF2-40B4-BE49-F238E27FC236}">
                <a16:creationId xmlns:a16="http://schemas.microsoft.com/office/drawing/2014/main" id="{CB5C9296-B0B0-D24B-A86C-CAA404EE0598}"/>
              </a:ext>
            </a:extLst>
          </p:cNvPr>
          <p:cNvSpPr/>
          <p:nvPr/>
        </p:nvSpPr>
        <p:spPr>
          <a:xfrm>
            <a:off x="3802532" y="1978775"/>
            <a:ext cx="2209122" cy="961602"/>
          </a:xfrm>
          <a:prstGeom prst="ellipse">
            <a:avLst/>
          </a:prstGeom>
          <a:solidFill>
            <a:schemeClr val="tx2">
              <a:lumMod val="40000"/>
              <a:lumOff val="6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 name="Title 1">
            <a:extLst>
              <a:ext uri="{FF2B5EF4-FFF2-40B4-BE49-F238E27FC236}">
                <a16:creationId xmlns:a16="http://schemas.microsoft.com/office/drawing/2014/main" id="{476944AB-6D6E-8A47-BAFB-E02948071467}"/>
              </a:ext>
            </a:extLst>
          </p:cNvPr>
          <p:cNvSpPr>
            <a:spLocks noGrp="1"/>
          </p:cNvSpPr>
          <p:nvPr>
            <p:ph type="title"/>
          </p:nvPr>
        </p:nvSpPr>
        <p:spPr/>
        <p:txBody>
          <a:bodyPr/>
          <a:lstStyle/>
          <a:p>
            <a:r>
              <a:rPr lang="en-SE"/>
              <a:t>Core Network Performance</a:t>
            </a:r>
          </a:p>
        </p:txBody>
      </p:sp>
      <p:grpSp>
        <p:nvGrpSpPr>
          <p:cNvPr id="18" name="Group 17">
            <a:extLst>
              <a:ext uri="{FF2B5EF4-FFF2-40B4-BE49-F238E27FC236}">
                <a16:creationId xmlns:a16="http://schemas.microsoft.com/office/drawing/2014/main" id="{62CFEDA0-376E-344E-9FA4-7743DA7737F5}"/>
              </a:ext>
            </a:extLst>
          </p:cNvPr>
          <p:cNvGrpSpPr/>
          <p:nvPr/>
        </p:nvGrpSpPr>
        <p:grpSpPr>
          <a:xfrm>
            <a:off x="4299688" y="2273586"/>
            <a:ext cx="323346" cy="480081"/>
            <a:chOff x="3131989" y="2565983"/>
            <a:chExt cx="323346" cy="480081"/>
          </a:xfrm>
        </p:grpSpPr>
        <p:sp>
          <p:nvSpPr>
            <p:cNvPr id="19" name="Rectangle 5">
              <a:extLst>
                <a:ext uri="{FF2B5EF4-FFF2-40B4-BE49-F238E27FC236}">
                  <a16:creationId xmlns:a16="http://schemas.microsoft.com/office/drawing/2014/main" id="{B5A5D948-B633-1F44-A383-285D2E9B1767}"/>
                </a:ext>
              </a:extLst>
            </p:cNvPr>
            <p:cNvSpPr>
              <a:spLocks noChangeArrowheads="1"/>
            </p:cNvSpPr>
            <p:nvPr/>
          </p:nvSpPr>
          <p:spPr bwMode="auto">
            <a:xfrm>
              <a:off x="3131989" y="2909680"/>
              <a:ext cx="323346"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MX</a:t>
              </a:r>
            </a:p>
          </p:txBody>
        </p:sp>
        <p:pic>
          <p:nvPicPr>
            <p:cNvPr id="20" name="Graphic 19">
              <a:extLst>
                <a:ext uri="{FF2B5EF4-FFF2-40B4-BE49-F238E27FC236}">
                  <a16:creationId xmlns:a16="http://schemas.microsoft.com/office/drawing/2014/main" id="{08616FD6-B102-974E-9E59-FA35326819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31989" y="2565983"/>
              <a:ext cx="301577" cy="295816"/>
            </a:xfrm>
            <a:prstGeom prst="rect">
              <a:avLst/>
            </a:prstGeom>
          </p:spPr>
        </p:pic>
      </p:grpSp>
      <p:pic>
        <p:nvPicPr>
          <p:cNvPr id="34" name="Graphic 33">
            <a:extLst>
              <a:ext uri="{FF2B5EF4-FFF2-40B4-BE49-F238E27FC236}">
                <a16:creationId xmlns:a16="http://schemas.microsoft.com/office/drawing/2014/main" id="{0389A474-F924-A446-9370-7022389ECB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30029" y="2606205"/>
            <a:ext cx="741577" cy="539329"/>
          </a:xfrm>
          <a:prstGeom prst="rect">
            <a:avLst/>
          </a:prstGeom>
        </p:spPr>
      </p:pic>
      <p:pic>
        <p:nvPicPr>
          <p:cNvPr id="39" name="Graphic 38">
            <a:extLst>
              <a:ext uri="{FF2B5EF4-FFF2-40B4-BE49-F238E27FC236}">
                <a16:creationId xmlns:a16="http://schemas.microsoft.com/office/drawing/2014/main" id="{2076D0F8-E5AA-9D46-98C0-A582D96A713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47193" y="2055434"/>
            <a:ext cx="964838" cy="516878"/>
          </a:xfrm>
          <a:prstGeom prst="rect">
            <a:avLst/>
          </a:prstGeom>
        </p:spPr>
      </p:pic>
      <p:sp>
        <p:nvSpPr>
          <p:cNvPr id="40" name="Rectangle 5">
            <a:extLst>
              <a:ext uri="{FF2B5EF4-FFF2-40B4-BE49-F238E27FC236}">
                <a16:creationId xmlns:a16="http://schemas.microsoft.com/office/drawing/2014/main" id="{3F41F7FE-0953-E847-A60E-82B9BBCD7A66}"/>
              </a:ext>
            </a:extLst>
          </p:cNvPr>
          <p:cNvSpPr>
            <a:spLocks noChangeArrowheads="1"/>
          </p:cNvSpPr>
          <p:nvPr/>
        </p:nvSpPr>
        <p:spPr bwMode="auto">
          <a:xfrm>
            <a:off x="6802169" y="2198676"/>
            <a:ext cx="909862" cy="311239"/>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Partner/</a:t>
            </a:r>
          </a:p>
          <a:p>
            <a:pPr algn="ctr">
              <a:lnSpc>
                <a:spcPct val="95000"/>
              </a:lnSpc>
              <a:spcBef>
                <a:spcPts val="333"/>
              </a:spcBef>
            </a:pPr>
            <a:r>
              <a:rPr lang="en-US" sz="933" b="1"/>
              <a:t>Peering</a:t>
            </a:r>
          </a:p>
        </p:txBody>
      </p:sp>
      <p:pic>
        <p:nvPicPr>
          <p:cNvPr id="41" name="Graphic 40">
            <a:extLst>
              <a:ext uri="{FF2B5EF4-FFF2-40B4-BE49-F238E27FC236}">
                <a16:creationId xmlns:a16="http://schemas.microsoft.com/office/drawing/2014/main" id="{0FF516EE-00BB-654A-99F8-664BF9436EF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662651" y="2303684"/>
            <a:ext cx="240209" cy="235620"/>
          </a:xfrm>
          <a:prstGeom prst="rect">
            <a:avLst/>
          </a:prstGeom>
        </p:spPr>
      </p:pic>
      <p:pic>
        <p:nvPicPr>
          <p:cNvPr id="42" name="Graphic 41">
            <a:extLst>
              <a:ext uri="{FF2B5EF4-FFF2-40B4-BE49-F238E27FC236}">
                <a16:creationId xmlns:a16="http://schemas.microsoft.com/office/drawing/2014/main" id="{E826FDE8-D422-0044-925E-F76448104E6A}"/>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56364" y="2303684"/>
            <a:ext cx="240209" cy="235620"/>
          </a:xfrm>
          <a:prstGeom prst="rect">
            <a:avLst/>
          </a:prstGeom>
        </p:spPr>
      </p:pic>
      <p:sp>
        <p:nvSpPr>
          <p:cNvPr id="43" name="Rectangle 5">
            <a:extLst>
              <a:ext uri="{FF2B5EF4-FFF2-40B4-BE49-F238E27FC236}">
                <a16:creationId xmlns:a16="http://schemas.microsoft.com/office/drawing/2014/main" id="{FFF4E7CF-0440-AB45-96F3-85EA89F0E33A}"/>
              </a:ext>
            </a:extLst>
          </p:cNvPr>
          <p:cNvSpPr>
            <a:spLocks noChangeArrowheads="1"/>
          </p:cNvSpPr>
          <p:nvPr/>
        </p:nvSpPr>
        <p:spPr bwMode="auto">
          <a:xfrm>
            <a:off x="6707591" y="2770782"/>
            <a:ext cx="1219609" cy="272767"/>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Private DC/</a:t>
            </a:r>
            <a:br>
              <a:rPr lang="en-US" sz="933" b="1"/>
            </a:br>
            <a:r>
              <a:rPr lang="en-US" sz="933" b="1"/>
              <a:t>Private Cloud</a:t>
            </a:r>
          </a:p>
        </p:txBody>
      </p:sp>
      <p:pic>
        <p:nvPicPr>
          <p:cNvPr id="44" name="Graphic 43">
            <a:extLst>
              <a:ext uri="{FF2B5EF4-FFF2-40B4-BE49-F238E27FC236}">
                <a16:creationId xmlns:a16="http://schemas.microsoft.com/office/drawing/2014/main" id="{220CFAC0-4D96-6447-A591-8F383E00075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24335" y="1835549"/>
            <a:ext cx="741577" cy="539329"/>
          </a:xfrm>
          <a:prstGeom prst="rect">
            <a:avLst/>
          </a:prstGeom>
        </p:spPr>
      </p:pic>
      <p:sp>
        <p:nvSpPr>
          <p:cNvPr id="45" name="Rectangle 5">
            <a:extLst>
              <a:ext uri="{FF2B5EF4-FFF2-40B4-BE49-F238E27FC236}">
                <a16:creationId xmlns:a16="http://schemas.microsoft.com/office/drawing/2014/main" id="{BE6221BF-E1C0-EC44-83D8-02077D309187}"/>
              </a:ext>
            </a:extLst>
          </p:cNvPr>
          <p:cNvSpPr>
            <a:spLocks noChangeArrowheads="1"/>
          </p:cNvSpPr>
          <p:nvPr/>
        </p:nvSpPr>
        <p:spPr bwMode="auto">
          <a:xfrm>
            <a:off x="8104738" y="2441518"/>
            <a:ext cx="1392160"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Public Multicloud</a:t>
            </a:r>
          </a:p>
        </p:txBody>
      </p:sp>
      <p:cxnSp>
        <p:nvCxnSpPr>
          <p:cNvPr id="54" name="Straight Connector 53">
            <a:extLst>
              <a:ext uri="{FF2B5EF4-FFF2-40B4-BE49-F238E27FC236}">
                <a16:creationId xmlns:a16="http://schemas.microsoft.com/office/drawing/2014/main" id="{12F989E4-3358-714B-8FCD-F048A1B592AF}"/>
              </a:ext>
            </a:extLst>
          </p:cNvPr>
          <p:cNvCxnSpPr>
            <a:cxnSpLocks/>
          </p:cNvCxnSpPr>
          <p:nvPr/>
        </p:nvCxnSpPr>
        <p:spPr>
          <a:xfrm>
            <a:off x="3564343" y="2421494"/>
            <a:ext cx="73534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5EC37D2-0677-DE41-A6E2-6B6041C68605}"/>
              </a:ext>
            </a:extLst>
          </p:cNvPr>
          <p:cNvCxnSpPr>
            <a:cxnSpLocks/>
            <a:endCxn id="33" idx="1"/>
          </p:cNvCxnSpPr>
          <p:nvPr/>
        </p:nvCxnSpPr>
        <p:spPr>
          <a:xfrm flipH="1">
            <a:off x="4440302" y="2421494"/>
            <a:ext cx="160963" cy="17994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E0B94F4-2E4A-734D-B673-E1BE4BC3CBE5}"/>
              </a:ext>
            </a:extLst>
          </p:cNvPr>
          <p:cNvCxnSpPr>
            <a:cxnSpLocks/>
            <a:stCxn id="41" idx="3"/>
            <a:endCxn id="44" idx="1"/>
          </p:cNvCxnSpPr>
          <p:nvPr/>
        </p:nvCxnSpPr>
        <p:spPr>
          <a:xfrm flipV="1">
            <a:off x="7902860" y="2105214"/>
            <a:ext cx="521475" cy="31628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7FE8906E-CD83-D040-AE4E-B10F5AD79CC6}"/>
              </a:ext>
            </a:extLst>
          </p:cNvPr>
          <p:cNvCxnSpPr>
            <a:cxnSpLocks/>
            <a:stCxn id="41" idx="3"/>
            <a:endCxn id="34" idx="1"/>
          </p:cNvCxnSpPr>
          <p:nvPr/>
        </p:nvCxnSpPr>
        <p:spPr>
          <a:xfrm>
            <a:off x="7902860" y="2421494"/>
            <a:ext cx="527169" cy="45437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9" name="Rectangle 5">
            <a:extLst>
              <a:ext uri="{FF2B5EF4-FFF2-40B4-BE49-F238E27FC236}">
                <a16:creationId xmlns:a16="http://schemas.microsoft.com/office/drawing/2014/main" id="{683D4A49-6D79-BC4F-929B-8CC1E54E5E86}"/>
              </a:ext>
            </a:extLst>
          </p:cNvPr>
          <p:cNvSpPr>
            <a:spLocks noChangeArrowheads="1"/>
          </p:cNvSpPr>
          <p:nvPr/>
        </p:nvSpPr>
        <p:spPr bwMode="auto">
          <a:xfrm>
            <a:off x="3996564" y="2126125"/>
            <a:ext cx="909862"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Metro</a:t>
            </a:r>
          </a:p>
        </p:txBody>
      </p:sp>
      <p:sp>
        <p:nvSpPr>
          <p:cNvPr id="96" name="Rectangle 5">
            <a:extLst>
              <a:ext uri="{FF2B5EF4-FFF2-40B4-BE49-F238E27FC236}">
                <a16:creationId xmlns:a16="http://schemas.microsoft.com/office/drawing/2014/main" id="{FEB2FA72-50B8-C446-89F7-4A4FC65C59BF}"/>
              </a:ext>
            </a:extLst>
          </p:cNvPr>
          <p:cNvSpPr>
            <a:spLocks noChangeArrowheads="1"/>
          </p:cNvSpPr>
          <p:nvPr/>
        </p:nvSpPr>
        <p:spPr bwMode="auto">
          <a:xfrm>
            <a:off x="3312140" y="1756899"/>
            <a:ext cx="1971989"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MPLS/SR domain</a:t>
            </a:r>
          </a:p>
        </p:txBody>
      </p:sp>
      <p:sp>
        <p:nvSpPr>
          <p:cNvPr id="99" name="Rounded Rectangle 98">
            <a:extLst>
              <a:ext uri="{FF2B5EF4-FFF2-40B4-BE49-F238E27FC236}">
                <a16:creationId xmlns:a16="http://schemas.microsoft.com/office/drawing/2014/main" id="{5165A30D-6728-DF4D-8142-E17B5EFD555D}"/>
              </a:ext>
            </a:extLst>
          </p:cNvPr>
          <p:cNvSpPr/>
          <p:nvPr/>
        </p:nvSpPr>
        <p:spPr>
          <a:xfrm>
            <a:off x="8165693" y="3760897"/>
            <a:ext cx="245327" cy="189570"/>
          </a:xfrm>
          <a:prstGeom prst="round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a:t>TA</a:t>
            </a:r>
          </a:p>
        </p:txBody>
      </p:sp>
      <p:sp>
        <p:nvSpPr>
          <p:cNvPr id="107" name="Rectangle 5">
            <a:extLst>
              <a:ext uri="{FF2B5EF4-FFF2-40B4-BE49-F238E27FC236}">
                <a16:creationId xmlns:a16="http://schemas.microsoft.com/office/drawing/2014/main" id="{A1DFA996-DE6F-3948-A4CE-9A4D7D406CEB}"/>
              </a:ext>
            </a:extLst>
          </p:cNvPr>
          <p:cNvSpPr>
            <a:spLocks noChangeArrowheads="1"/>
          </p:cNvSpPr>
          <p:nvPr/>
        </p:nvSpPr>
        <p:spPr bwMode="auto">
          <a:xfrm>
            <a:off x="3272941" y="3605645"/>
            <a:ext cx="5380096" cy="758669"/>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1100"/>
              <a:t>Test Agent deployment on metro sites</a:t>
            </a:r>
          </a:p>
          <a:p>
            <a:pPr marL="342900" indent="-342900">
              <a:lnSpc>
                <a:spcPct val="95000"/>
              </a:lnSpc>
              <a:spcBef>
                <a:spcPts val="333"/>
              </a:spcBef>
              <a:buFont typeface="+mj-lt"/>
              <a:buAutoNum type="arabicPeriod"/>
            </a:pPr>
            <a:r>
              <a:rPr lang="en-US" sz="1100"/>
              <a:t>As VM or Container on existing compute infrastructure</a:t>
            </a:r>
          </a:p>
          <a:p>
            <a:pPr marL="342900" indent="-342900">
              <a:lnSpc>
                <a:spcPct val="95000"/>
              </a:lnSpc>
              <a:spcBef>
                <a:spcPts val="333"/>
              </a:spcBef>
              <a:buFont typeface="+mj-lt"/>
              <a:buAutoNum type="arabicPeriod"/>
            </a:pPr>
            <a:r>
              <a:rPr lang="en-US" sz="1100"/>
              <a:t>Stand-alone on dedicated Juniper NFX150 (shadow routers)</a:t>
            </a:r>
          </a:p>
          <a:p>
            <a:pPr marL="342900" indent="-342900">
              <a:lnSpc>
                <a:spcPct val="95000"/>
              </a:lnSpc>
              <a:spcBef>
                <a:spcPts val="333"/>
              </a:spcBef>
              <a:buFont typeface="+mj-lt"/>
              <a:buAutoNum type="arabicPeriod"/>
            </a:pPr>
            <a:r>
              <a:rPr lang="en-US" sz="1100"/>
              <a:t>On Provider Edge router (roadmap item)</a:t>
            </a:r>
          </a:p>
        </p:txBody>
      </p:sp>
      <p:sp>
        <p:nvSpPr>
          <p:cNvPr id="123" name="Rectangle 5">
            <a:extLst>
              <a:ext uri="{FF2B5EF4-FFF2-40B4-BE49-F238E27FC236}">
                <a16:creationId xmlns:a16="http://schemas.microsoft.com/office/drawing/2014/main" id="{BA1B22BE-0574-2549-9EF0-D6E6CF9C6348}"/>
              </a:ext>
            </a:extLst>
          </p:cNvPr>
          <p:cNvSpPr>
            <a:spLocks noChangeArrowheads="1"/>
          </p:cNvSpPr>
          <p:nvPr/>
        </p:nvSpPr>
        <p:spPr bwMode="auto">
          <a:xfrm>
            <a:off x="8510903" y="3698482"/>
            <a:ext cx="1971989" cy="272767"/>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933" b="1"/>
              <a:t>Netrounds Active Test Agent Software as VM or Container</a:t>
            </a:r>
          </a:p>
        </p:txBody>
      </p:sp>
      <p:sp>
        <p:nvSpPr>
          <p:cNvPr id="130" name="Rounded Rectangle 129">
            <a:extLst>
              <a:ext uri="{FF2B5EF4-FFF2-40B4-BE49-F238E27FC236}">
                <a16:creationId xmlns:a16="http://schemas.microsoft.com/office/drawing/2014/main" id="{210E1349-4856-E040-8E3D-3C1114E7CC93}"/>
              </a:ext>
            </a:extLst>
          </p:cNvPr>
          <p:cNvSpPr/>
          <p:nvPr/>
        </p:nvSpPr>
        <p:spPr>
          <a:xfrm>
            <a:off x="8011392" y="3605645"/>
            <a:ext cx="2212550" cy="835734"/>
          </a:xfrm>
          <a:prstGeom prst="round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nvGrpSpPr>
          <p:cNvPr id="145" name="Group 144">
            <a:extLst>
              <a:ext uri="{FF2B5EF4-FFF2-40B4-BE49-F238E27FC236}">
                <a16:creationId xmlns:a16="http://schemas.microsoft.com/office/drawing/2014/main" id="{CF0FB291-A831-984F-9141-3FAF34826A1A}"/>
              </a:ext>
            </a:extLst>
          </p:cNvPr>
          <p:cNvGrpSpPr/>
          <p:nvPr/>
        </p:nvGrpSpPr>
        <p:grpSpPr>
          <a:xfrm>
            <a:off x="775972" y="4739347"/>
            <a:ext cx="3220591" cy="1227124"/>
            <a:chOff x="775972" y="4739347"/>
            <a:chExt cx="3220591" cy="1227124"/>
          </a:xfrm>
        </p:grpSpPr>
        <p:sp>
          <p:nvSpPr>
            <p:cNvPr id="131" name="Rectangle 5">
              <a:extLst>
                <a:ext uri="{FF2B5EF4-FFF2-40B4-BE49-F238E27FC236}">
                  <a16:creationId xmlns:a16="http://schemas.microsoft.com/office/drawing/2014/main" id="{8D5999B7-D826-824F-81BF-94B7D5D1FA71}"/>
                </a:ext>
              </a:extLst>
            </p:cNvPr>
            <p:cNvSpPr>
              <a:spLocks noChangeArrowheads="1"/>
            </p:cNvSpPr>
            <p:nvPr/>
          </p:nvSpPr>
          <p:spPr bwMode="auto">
            <a:xfrm>
              <a:off x="775974" y="4739347"/>
              <a:ext cx="1663812" cy="204671"/>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1400" b="1"/>
                <a:t>Pain points</a:t>
              </a:r>
            </a:p>
          </p:txBody>
        </p:sp>
        <p:cxnSp>
          <p:nvCxnSpPr>
            <p:cNvPr id="133" name="Straight Connector 132">
              <a:extLst>
                <a:ext uri="{FF2B5EF4-FFF2-40B4-BE49-F238E27FC236}">
                  <a16:creationId xmlns:a16="http://schemas.microsoft.com/office/drawing/2014/main" id="{781D5A7E-2667-C342-8A16-C58737E11C10}"/>
                </a:ext>
              </a:extLst>
            </p:cNvPr>
            <p:cNvCxnSpPr>
              <a:cxnSpLocks/>
            </p:cNvCxnSpPr>
            <p:nvPr/>
          </p:nvCxnSpPr>
          <p:spPr>
            <a:xfrm>
              <a:off x="775974" y="4964718"/>
              <a:ext cx="3026558"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0" name="Rectangle 5">
              <a:extLst>
                <a:ext uri="{FF2B5EF4-FFF2-40B4-BE49-F238E27FC236}">
                  <a16:creationId xmlns:a16="http://schemas.microsoft.com/office/drawing/2014/main" id="{61C22BC6-E591-2D4C-B411-1CECA99F9E50}"/>
                </a:ext>
              </a:extLst>
            </p:cNvPr>
            <p:cNvSpPr>
              <a:spLocks noChangeArrowheads="1"/>
            </p:cNvSpPr>
            <p:nvPr/>
          </p:nvSpPr>
          <p:spPr bwMode="auto">
            <a:xfrm>
              <a:off x="775972" y="5070841"/>
              <a:ext cx="3220591" cy="895630"/>
            </a:xfrm>
            <a:prstGeom prst="rect">
              <a:avLst/>
            </a:prstGeom>
            <a:noFill/>
            <a:ln w="28575">
              <a:noFill/>
              <a:miter lim="800000"/>
              <a:headEnd/>
              <a:tailEnd/>
            </a:ln>
          </p:spPr>
          <p:txBody>
            <a:bodyPr wrap="square" lIns="0" tIns="0" rIns="0" bIns="0">
              <a:spAutoFit/>
            </a:bodyPr>
            <a:lstStyle/>
            <a:p>
              <a:pPr marL="171450" indent="-171450">
                <a:lnSpc>
                  <a:spcPct val="95000"/>
                </a:lnSpc>
                <a:spcBef>
                  <a:spcPts val="333"/>
                </a:spcBef>
                <a:buFont typeface="Arial" panose="020B0604020202020204" pitchFamily="34" charset="0"/>
                <a:buChar char="•"/>
              </a:pPr>
              <a:r>
                <a:rPr lang="en-US" sz="1400"/>
                <a:t>Core router performance from end user perspective (IP, IPTV </a:t>
              </a:r>
              <a:r>
                <a:rPr lang="en-US" sz="1400" err="1"/>
                <a:t>etc</a:t>
              </a:r>
              <a:r>
                <a:rPr lang="en-US" sz="1400"/>
                <a:t>)</a:t>
              </a:r>
            </a:p>
            <a:p>
              <a:pPr marL="171450" indent="-171450">
                <a:lnSpc>
                  <a:spcPct val="95000"/>
                </a:lnSpc>
                <a:spcBef>
                  <a:spcPts val="333"/>
                </a:spcBef>
                <a:buFont typeface="Arial" panose="020B0604020202020204" pitchFamily="34" charset="0"/>
                <a:buChar char="•"/>
              </a:pPr>
              <a:r>
                <a:rPr lang="en-US" sz="1400"/>
                <a:t>Routing and forwarding issues</a:t>
              </a:r>
            </a:p>
            <a:p>
              <a:pPr marL="171450" indent="-171450">
                <a:lnSpc>
                  <a:spcPct val="95000"/>
                </a:lnSpc>
                <a:spcBef>
                  <a:spcPts val="333"/>
                </a:spcBef>
                <a:buFont typeface="Arial" panose="020B0604020202020204" pitchFamily="34" charset="0"/>
                <a:buChar char="•"/>
              </a:pPr>
              <a:r>
                <a:rPr lang="en-US" sz="1400"/>
                <a:t>Planned work</a:t>
              </a:r>
            </a:p>
          </p:txBody>
        </p:sp>
      </p:grpSp>
      <p:sp>
        <p:nvSpPr>
          <p:cNvPr id="149" name="Freeform 148">
            <a:extLst>
              <a:ext uri="{FF2B5EF4-FFF2-40B4-BE49-F238E27FC236}">
                <a16:creationId xmlns:a16="http://schemas.microsoft.com/office/drawing/2014/main" id="{18AEC26D-3F4B-BD43-8EFC-9B9F4381036E}"/>
              </a:ext>
            </a:extLst>
          </p:cNvPr>
          <p:cNvSpPr/>
          <p:nvPr/>
        </p:nvSpPr>
        <p:spPr>
          <a:xfrm>
            <a:off x="3868414" y="2837992"/>
            <a:ext cx="489287" cy="729123"/>
          </a:xfrm>
          <a:custGeom>
            <a:avLst/>
            <a:gdLst>
              <a:gd name="connsiteX0" fmla="*/ 0 w 415636"/>
              <a:gd name="connsiteY0" fmla="*/ 561109 h 561109"/>
              <a:gd name="connsiteX1" fmla="*/ 0 w 415636"/>
              <a:gd name="connsiteY1" fmla="*/ 207818 h 561109"/>
              <a:gd name="connsiteX2" fmla="*/ 415636 w 415636"/>
              <a:gd name="connsiteY2" fmla="*/ 0 h 561109"/>
            </a:gdLst>
            <a:ahLst/>
            <a:cxnLst>
              <a:cxn ang="0">
                <a:pos x="connsiteX0" y="connsiteY0"/>
              </a:cxn>
              <a:cxn ang="0">
                <a:pos x="connsiteX1" y="connsiteY1"/>
              </a:cxn>
              <a:cxn ang="0">
                <a:pos x="connsiteX2" y="connsiteY2"/>
              </a:cxn>
            </a:cxnLst>
            <a:rect l="l" t="t" r="r" b="b"/>
            <a:pathLst>
              <a:path w="415636" h="561109">
                <a:moveTo>
                  <a:pt x="0" y="561109"/>
                </a:moveTo>
                <a:lnTo>
                  <a:pt x="0" y="207818"/>
                </a:lnTo>
                <a:lnTo>
                  <a:pt x="415636" y="0"/>
                </a:lnTo>
              </a:path>
            </a:pathLst>
          </a:custGeom>
          <a:noFill/>
          <a:ln w="19050">
            <a:solidFill>
              <a:schemeClr val="tx1">
                <a:lumMod val="60000"/>
                <a:lumOff val="4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nvGrpSpPr>
          <p:cNvPr id="151" name="Group 150">
            <a:extLst>
              <a:ext uri="{FF2B5EF4-FFF2-40B4-BE49-F238E27FC236}">
                <a16:creationId xmlns:a16="http://schemas.microsoft.com/office/drawing/2014/main" id="{502D9DCB-7A74-814F-AAD6-93D30F2BE234}"/>
              </a:ext>
            </a:extLst>
          </p:cNvPr>
          <p:cNvGrpSpPr/>
          <p:nvPr/>
        </p:nvGrpSpPr>
        <p:grpSpPr>
          <a:xfrm>
            <a:off x="4381618" y="4728956"/>
            <a:ext cx="3220591" cy="1188652"/>
            <a:chOff x="775972" y="4739347"/>
            <a:chExt cx="3220591" cy="1188652"/>
          </a:xfrm>
        </p:grpSpPr>
        <p:sp>
          <p:nvSpPr>
            <p:cNvPr id="152" name="Rectangle 5">
              <a:extLst>
                <a:ext uri="{FF2B5EF4-FFF2-40B4-BE49-F238E27FC236}">
                  <a16:creationId xmlns:a16="http://schemas.microsoft.com/office/drawing/2014/main" id="{167E0850-CEDD-5941-A43C-256D89DC2D2F}"/>
                </a:ext>
              </a:extLst>
            </p:cNvPr>
            <p:cNvSpPr>
              <a:spLocks noChangeArrowheads="1"/>
            </p:cNvSpPr>
            <p:nvPr/>
          </p:nvSpPr>
          <p:spPr bwMode="auto">
            <a:xfrm>
              <a:off x="775974" y="4739347"/>
              <a:ext cx="1663812" cy="204671"/>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1400" b="1"/>
                <a:t>Underlying reasons</a:t>
              </a:r>
            </a:p>
          </p:txBody>
        </p:sp>
        <p:cxnSp>
          <p:nvCxnSpPr>
            <p:cNvPr id="153" name="Straight Connector 152">
              <a:extLst>
                <a:ext uri="{FF2B5EF4-FFF2-40B4-BE49-F238E27FC236}">
                  <a16:creationId xmlns:a16="http://schemas.microsoft.com/office/drawing/2014/main" id="{89E2D3BF-2660-8445-B91D-DEEA159246EC}"/>
                </a:ext>
              </a:extLst>
            </p:cNvPr>
            <p:cNvCxnSpPr>
              <a:cxnSpLocks/>
            </p:cNvCxnSpPr>
            <p:nvPr/>
          </p:nvCxnSpPr>
          <p:spPr>
            <a:xfrm>
              <a:off x="775974" y="4964718"/>
              <a:ext cx="3026558"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4" name="Rectangle 5">
              <a:extLst>
                <a:ext uri="{FF2B5EF4-FFF2-40B4-BE49-F238E27FC236}">
                  <a16:creationId xmlns:a16="http://schemas.microsoft.com/office/drawing/2014/main" id="{31388D4F-84C6-4946-8D93-06B41941EEE1}"/>
                </a:ext>
              </a:extLst>
            </p:cNvPr>
            <p:cNvSpPr>
              <a:spLocks noChangeArrowheads="1"/>
            </p:cNvSpPr>
            <p:nvPr/>
          </p:nvSpPr>
          <p:spPr bwMode="auto">
            <a:xfrm>
              <a:off x="775972" y="5070841"/>
              <a:ext cx="3220591" cy="857158"/>
            </a:xfrm>
            <a:prstGeom prst="rect">
              <a:avLst/>
            </a:prstGeom>
            <a:noFill/>
            <a:ln w="28575">
              <a:noFill/>
              <a:miter lim="800000"/>
              <a:headEnd/>
              <a:tailEnd/>
            </a:ln>
          </p:spPr>
          <p:txBody>
            <a:bodyPr wrap="square" lIns="0" tIns="0" rIns="0" bIns="0">
              <a:spAutoFit/>
            </a:bodyPr>
            <a:lstStyle/>
            <a:p>
              <a:pPr marL="171450" indent="-171450">
                <a:lnSpc>
                  <a:spcPct val="95000"/>
                </a:lnSpc>
                <a:spcBef>
                  <a:spcPts val="333"/>
                </a:spcBef>
                <a:buFont typeface="Arial" panose="020B0604020202020204" pitchFamily="34" charset="0"/>
                <a:buChar char="•"/>
              </a:pPr>
              <a:r>
                <a:rPr lang="en-US" sz="1400"/>
                <a:t>Complex network designs</a:t>
              </a:r>
            </a:p>
            <a:p>
              <a:pPr marL="171450" indent="-171450">
                <a:lnSpc>
                  <a:spcPct val="95000"/>
                </a:lnSpc>
                <a:spcBef>
                  <a:spcPts val="333"/>
                </a:spcBef>
                <a:buFont typeface="Arial" panose="020B0604020202020204" pitchFamily="34" charset="0"/>
                <a:buChar char="•"/>
              </a:pPr>
              <a:r>
                <a:rPr lang="en-US" sz="1400"/>
                <a:t>Node monitoring does not reveal all possible errors (e.g., how route changes affect forwarding)</a:t>
              </a:r>
            </a:p>
          </p:txBody>
        </p:sp>
      </p:grpSp>
      <p:grpSp>
        <p:nvGrpSpPr>
          <p:cNvPr id="155" name="Group 154">
            <a:extLst>
              <a:ext uri="{FF2B5EF4-FFF2-40B4-BE49-F238E27FC236}">
                <a16:creationId xmlns:a16="http://schemas.microsoft.com/office/drawing/2014/main" id="{5FA221C6-2B0C-DB42-B521-FAFE8EF7255A}"/>
              </a:ext>
            </a:extLst>
          </p:cNvPr>
          <p:cNvGrpSpPr/>
          <p:nvPr/>
        </p:nvGrpSpPr>
        <p:grpSpPr>
          <a:xfrm>
            <a:off x="7914527" y="4739347"/>
            <a:ext cx="3220591" cy="1393323"/>
            <a:chOff x="775972" y="4739347"/>
            <a:chExt cx="3220591" cy="1393323"/>
          </a:xfrm>
        </p:grpSpPr>
        <p:sp>
          <p:nvSpPr>
            <p:cNvPr id="156" name="Rectangle 5">
              <a:extLst>
                <a:ext uri="{FF2B5EF4-FFF2-40B4-BE49-F238E27FC236}">
                  <a16:creationId xmlns:a16="http://schemas.microsoft.com/office/drawing/2014/main" id="{85AD716F-7781-7745-9632-BCD96C3D9BDF}"/>
                </a:ext>
              </a:extLst>
            </p:cNvPr>
            <p:cNvSpPr>
              <a:spLocks noChangeArrowheads="1"/>
            </p:cNvSpPr>
            <p:nvPr/>
          </p:nvSpPr>
          <p:spPr bwMode="auto">
            <a:xfrm>
              <a:off x="775974" y="4739347"/>
              <a:ext cx="3026558" cy="204671"/>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1400" b="1"/>
                <a:t>Solution</a:t>
              </a:r>
            </a:p>
          </p:txBody>
        </p:sp>
        <p:cxnSp>
          <p:nvCxnSpPr>
            <p:cNvPr id="157" name="Straight Connector 156">
              <a:extLst>
                <a:ext uri="{FF2B5EF4-FFF2-40B4-BE49-F238E27FC236}">
                  <a16:creationId xmlns:a16="http://schemas.microsoft.com/office/drawing/2014/main" id="{F9A5D407-6D68-C94E-8CA2-D23C0706D01E}"/>
                </a:ext>
              </a:extLst>
            </p:cNvPr>
            <p:cNvCxnSpPr>
              <a:cxnSpLocks/>
            </p:cNvCxnSpPr>
            <p:nvPr/>
          </p:nvCxnSpPr>
          <p:spPr>
            <a:xfrm>
              <a:off x="775974" y="4964718"/>
              <a:ext cx="3026558"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8" name="Rectangle 5">
              <a:extLst>
                <a:ext uri="{FF2B5EF4-FFF2-40B4-BE49-F238E27FC236}">
                  <a16:creationId xmlns:a16="http://schemas.microsoft.com/office/drawing/2014/main" id="{E2302F8C-5FD4-C548-86BA-C384064AF80A}"/>
                </a:ext>
              </a:extLst>
            </p:cNvPr>
            <p:cNvSpPr>
              <a:spLocks noChangeArrowheads="1"/>
            </p:cNvSpPr>
            <p:nvPr/>
          </p:nvSpPr>
          <p:spPr bwMode="auto">
            <a:xfrm>
              <a:off x="775972" y="5070841"/>
              <a:ext cx="3220591" cy="1061829"/>
            </a:xfrm>
            <a:prstGeom prst="rect">
              <a:avLst/>
            </a:prstGeom>
            <a:noFill/>
            <a:ln w="28575">
              <a:noFill/>
              <a:miter lim="800000"/>
              <a:headEnd/>
              <a:tailEnd/>
            </a:ln>
          </p:spPr>
          <p:txBody>
            <a:bodyPr wrap="square" lIns="0" tIns="0" rIns="0" bIns="0">
              <a:spAutoFit/>
            </a:bodyPr>
            <a:lstStyle/>
            <a:p>
              <a:pPr marL="171450" indent="-171450">
                <a:lnSpc>
                  <a:spcPct val="95000"/>
                </a:lnSpc>
                <a:spcBef>
                  <a:spcPts val="333"/>
                </a:spcBef>
                <a:buFont typeface="Arial" panose="020B0604020202020204" pitchFamily="34" charset="0"/>
                <a:buChar char="•"/>
              </a:pPr>
              <a:r>
                <a:rPr lang="en-US" sz="1400"/>
                <a:t>Automated testing, performed at changes</a:t>
              </a:r>
            </a:p>
            <a:p>
              <a:pPr marL="171450" indent="-171450">
                <a:lnSpc>
                  <a:spcPct val="95000"/>
                </a:lnSpc>
                <a:spcBef>
                  <a:spcPts val="333"/>
                </a:spcBef>
                <a:buFont typeface="Arial" panose="020B0604020202020204" pitchFamily="34" charset="0"/>
                <a:buChar char="•"/>
              </a:pPr>
              <a:r>
                <a:rPr lang="en-US" sz="1400"/>
                <a:t>Active test traffic on the data plane to continuously detect and sectionalize when and where issues occur</a:t>
              </a:r>
            </a:p>
          </p:txBody>
        </p:sp>
      </p:grpSp>
      <p:pic>
        <p:nvPicPr>
          <p:cNvPr id="160" name="Graphic 159">
            <a:extLst>
              <a:ext uri="{FF2B5EF4-FFF2-40B4-BE49-F238E27FC236}">
                <a16:creationId xmlns:a16="http://schemas.microsoft.com/office/drawing/2014/main" id="{228012D8-B102-8A40-8FAB-152276DD86F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34011" y="2151456"/>
            <a:ext cx="594376" cy="324833"/>
          </a:xfrm>
          <a:prstGeom prst="rect">
            <a:avLst/>
          </a:prstGeom>
        </p:spPr>
      </p:pic>
      <p:cxnSp>
        <p:nvCxnSpPr>
          <p:cNvPr id="161" name="Straight Connector 160">
            <a:extLst>
              <a:ext uri="{FF2B5EF4-FFF2-40B4-BE49-F238E27FC236}">
                <a16:creationId xmlns:a16="http://schemas.microsoft.com/office/drawing/2014/main" id="{B1F9BAAE-19CD-0340-8FC5-C4CD8A0C3081}"/>
              </a:ext>
            </a:extLst>
          </p:cNvPr>
          <p:cNvCxnSpPr>
            <a:cxnSpLocks/>
          </p:cNvCxnSpPr>
          <p:nvPr/>
        </p:nvCxnSpPr>
        <p:spPr>
          <a:xfrm>
            <a:off x="2307321" y="1782904"/>
            <a:ext cx="965620" cy="63859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22DF6916-8C1A-C247-88F7-EB6017CBFEDE}"/>
              </a:ext>
            </a:extLst>
          </p:cNvPr>
          <p:cNvCxnSpPr>
            <a:cxnSpLocks/>
          </p:cNvCxnSpPr>
          <p:nvPr/>
        </p:nvCxnSpPr>
        <p:spPr>
          <a:xfrm flipV="1">
            <a:off x="2307321" y="2421494"/>
            <a:ext cx="965620" cy="62668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AA6C2824-3357-0B43-8C47-F9DA2F149783}"/>
              </a:ext>
            </a:extLst>
          </p:cNvPr>
          <p:cNvCxnSpPr>
            <a:cxnSpLocks/>
          </p:cNvCxnSpPr>
          <p:nvPr/>
        </p:nvCxnSpPr>
        <p:spPr>
          <a:xfrm>
            <a:off x="2094670" y="2335797"/>
            <a:ext cx="1178271" cy="85697"/>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164" name="Group 163">
            <a:extLst>
              <a:ext uri="{FF2B5EF4-FFF2-40B4-BE49-F238E27FC236}">
                <a16:creationId xmlns:a16="http://schemas.microsoft.com/office/drawing/2014/main" id="{AB49C616-D476-EE48-ABED-CDF75303DA29}"/>
              </a:ext>
            </a:extLst>
          </p:cNvPr>
          <p:cNvGrpSpPr/>
          <p:nvPr/>
        </p:nvGrpSpPr>
        <p:grpSpPr>
          <a:xfrm>
            <a:off x="3272941" y="2273586"/>
            <a:ext cx="323346" cy="480081"/>
            <a:chOff x="3131989" y="2565983"/>
            <a:chExt cx="323346" cy="480081"/>
          </a:xfrm>
        </p:grpSpPr>
        <p:sp>
          <p:nvSpPr>
            <p:cNvPr id="165" name="Rectangle 5">
              <a:extLst>
                <a:ext uri="{FF2B5EF4-FFF2-40B4-BE49-F238E27FC236}">
                  <a16:creationId xmlns:a16="http://schemas.microsoft.com/office/drawing/2014/main" id="{6EC9EC55-34DE-5842-9EC9-D9278DCCBBAD}"/>
                </a:ext>
              </a:extLst>
            </p:cNvPr>
            <p:cNvSpPr>
              <a:spLocks noChangeArrowheads="1"/>
            </p:cNvSpPr>
            <p:nvPr/>
          </p:nvSpPr>
          <p:spPr bwMode="auto">
            <a:xfrm>
              <a:off x="3131989" y="2909680"/>
              <a:ext cx="323346"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ACX</a:t>
              </a:r>
            </a:p>
          </p:txBody>
        </p:sp>
        <p:pic>
          <p:nvPicPr>
            <p:cNvPr id="166" name="Graphic 165">
              <a:extLst>
                <a:ext uri="{FF2B5EF4-FFF2-40B4-BE49-F238E27FC236}">
                  <a16:creationId xmlns:a16="http://schemas.microsoft.com/office/drawing/2014/main" id="{70233CAD-1C75-0B43-954D-E01BBD8FA26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31989" y="2565983"/>
              <a:ext cx="301577" cy="295816"/>
            </a:xfrm>
            <a:prstGeom prst="rect">
              <a:avLst/>
            </a:prstGeom>
          </p:spPr>
        </p:pic>
      </p:grpSp>
      <p:sp>
        <p:nvSpPr>
          <p:cNvPr id="167" name="Rectangle 5">
            <a:extLst>
              <a:ext uri="{FF2B5EF4-FFF2-40B4-BE49-F238E27FC236}">
                <a16:creationId xmlns:a16="http://schemas.microsoft.com/office/drawing/2014/main" id="{49857016-1926-2B4A-9E28-6B6C29E05525}"/>
              </a:ext>
            </a:extLst>
          </p:cNvPr>
          <p:cNvSpPr>
            <a:spLocks noChangeArrowheads="1"/>
          </p:cNvSpPr>
          <p:nvPr/>
        </p:nvSpPr>
        <p:spPr bwMode="auto">
          <a:xfrm>
            <a:off x="2992120" y="2126125"/>
            <a:ext cx="909862"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Access</a:t>
            </a:r>
          </a:p>
        </p:txBody>
      </p:sp>
      <p:sp>
        <p:nvSpPr>
          <p:cNvPr id="176" name="Rectangle 5">
            <a:extLst>
              <a:ext uri="{FF2B5EF4-FFF2-40B4-BE49-F238E27FC236}">
                <a16:creationId xmlns:a16="http://schemas.microsoft.com/office/drawing/2014/main" id="{A93AA5E2-25EB-0A44-8499-275DFF3062B0}"/>
              </a:ext>
            </a:extLst>
          </p:cNvPr>
          <p:cNvSpPr>
            <a:spLocks noChangeArrowheads="1"/>
          </p:cNvSpPr>
          <p:nvPr/>
        </p:nvSpPr>
        <p:spPr bwMode="auto">
          <a:xfrm>
            <a:off x="8510903" y="4030991"/>
            <a:ext cx="1493077" cy="272767"/>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933" b="1"/>
              <a:t>Active reflecting traffic using e.g., TWAMP</a:t>
            </a:r>
          </a:p>
        </p:txBody>
      </p:sp>
      <p:grpSp>
        <p:nvGrpSpPr>
          <p:cNvPr id="76" name="Group 75">
            <a:extLst>
              <a:ext uri="{FF2B5EF4-FFF2-40B4-BE49-F238E27FC236}">
                <a16:creationId xmlns:a16="http://schemas.microsoft.com/office/drawing/2014/main" id="{BDDA56F8-E663-F241-AA3D-815946B1D551}"/>
              </a:ext>
            </a:extLst>
          </p:cNvPr>
          <p:cNvGrpSpPr/>
          <p:nvPr/>
        </p:nvGrpSpPr>
        <p:grpSpPr>
          <a:xfrm>
            <a:off x="1701075" y="2235992"/>
            <a:ext cx="528929" cy="380373"/>
            <a:chOff x="2850271" y="2565983"/>
            <a:chExt cx="783855" cy="563701"/>
          </a:xfrm>
        </p:grpSpPr>
        <p:sp>
          <p:nvSpPr>
            <p:cNvPr id="77" name="Rectangle 5">
              <a:extLst>
                <a:ext uri="{FF2B5EF4-FFF2-40B4-BE49-F238E27FC236}">
                  <a16:creationId xmlns:a16="http://schemas.microsoft.com/office/drawing/2014/main" id="{2226D5E0-D4F9-BD4D-B6CB-F07053C5AF4E}"/>
                </a:ext>
              </a:extLst>
            </p:cNvPr>
            <p:cNvSpPr>
              <a:spLocks noChangeArrowheads="1"/>
            </p:cNvSpPr>
            <p:nvPr/>
          </p:nvSpPr>
          <p:spPr bwMode="auto">
            <a:xfrm>
              <a:off x="2850271" y="2927567"/>
              <a:ext cx="783855" cy="202117"/>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NFX</a:t>
              </a:r>
            </a:p>
          </p:txBody>
        </p:sp>
        <p:pic>
          <p:nvPicPr>
            <p:cNvPr id="78" name="Graphic 77">
              <a:extLst>
                <a:ext uri="{FF2B5EF4-FFF2-40B4-BE49-F238E27FC236}">
                  <a16:creationId xmlns:a16="http://schemas.microsoft.com/office/drawing/2014/main" id="{0E589336-C530-9D43-928F-8D12364454F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131989" y="2565983"/>
              <a:ext cx="301577" cy="295816"/>
            </a:xfrm>
            <a:prstGeom prst="rect">
              <a:avLst/>
            </a:prstGeom>
          </p:spPr>
        </p:pic>
      </p:grpSp>
      <p:sp>
        <p:nvSpPr>
          <p:cNvPr id="83" name="Oval 82">
            <a:extLst>
              <a:ext uri="{FF2B5EF4-FFF2-40B4-BE49-F238E27FC236}">
                <a16:creationId xmlns:a16="http://schemas.microsoft.com/office/drawing/2014/main" id="{3A12111C-55FF-6143-A839-CE16E48E5A83}"/>
              </a:ext>
            </a:extLst>
          </p:cNvPr>
          <p:cNvSpPr/>
          <p:nvPr/>
        </p:nvSpPr>
        <p:spPr>
          <a:xfrm>
            <a:off x="4757417" y="2076825"/>
            <a:ext cx="1254236" cy="765502"/>
          </a:xfrm>
          <a:prstGeom prst="ellipse">
            <a:avLst/>
          </a:prstGeom>
          <a:solidFill>
            <a:schemeClr val="tx2">
              <a:lumMod val="40000"/>
              <a:lumOff val="6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nvGrpSpPr>
          <p:cNvPr id="84" name="Group 83">
            <a:extLst>
              <a:ext uri="{FF2B5EF4-FFF2-40B4-BE49-F238E27FC236}">
                <a16:creationId xmlns:a16="http://schemas.microsoft.com/office/drawing/2014/main" id="{DE1CADDC-1FE0-E24B-B612-088594CE6471}"/>
              </a:ext>
            </a:extLst>
          </p:cNvPr>
          <p:cNvGrpSpPr/>
          <p:nvPr/>
        </p:nvGrpSpPr>
        <p:grpSpPr>
          <a:xfrm>
            <a:off x="5215339" y="2273586"/>
            <a:ext cx="323346" cy="480081"/>
            <a:chOff x="3131989" y="2565983"/>
            <a:chExt cx="323346" cy="480081"/>
          </a:xfrm>
        </p:grpSpPr>
        <p:sp>
          <p:nvSpPr>
            <p:cNvPr id="85" name="Rectangle 5">
              <a:extLst>
                <a:ext uri="{FF2B5EF4-FFF2-40B4-BE49-F238E27FC236}">
                  <a16:creationId xmlns:a16="http://schemas.microsoft.com/office/drawing/2014/main" id="{72430129-5E9A-B648-8B7C-F31DEFA68291}"/>
                </a:ext>
              </a:extLst>
            </p:cNvPr>
            <p:cNvSpPr>
              <a:spLocks noChangeArrowheads="1"/>
            </p:cNvSpPr>
            <p:nvPr/>
          </p:nvSpPr>
          <p:spPr bwMode="auto">
            <a:xfrm>
              <a:off x="3131989" y="2909680"/>
              <a:ext cx="323346"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PTX</a:t>
              </a:r>
            </a:p>
          </p:txBody>
        </p:sp>
        <p:pic>
          <p:nvPicPr>
            <p:cNvPr id="86" name="Graphic 85">
              <a:extLst>
                <a:ext uri="{FF2B5EF4-FFF2-40B4-BE49-F238E27FC236}">
                  <a16:creationId xmlns:a16="http://schemas.microsoft.com/office/drawing/2014/main" id="{9CF9BEC7-B9D2-FA4F-90F9-37A252E8A0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31989" y="2565983"/>
              <a:ext cx="301577" cy="295816"/>
            </a:xfrm>
            <a:prstGeom prst="rect">
              <a:avLst/>
            </a:prstGeom>
          </p:spPr>
        </p:pic>
      </p:grpSp>
      <p:cxnSp>
        <p:nvCxnSpPr>
          <p:cNvPr id="63" name="Straight Connector 62">
            <a:extLst>
              <a:ext uri="{FF2B5EF4-FFF2-40B4-BE49-F238E27FC236}">
                <a16:creationId xmlns:a16="http://schemas.microsoft.com/office/drawing/2014/main" id="{3100B7FF-FD7D-3C4B-AB7F-273A05718DFA}"/>
              </a:ext>
            </a:extLst>
          </p:cNvPr>
          <p:cNvCxnSpPr>
            <a:cxnSpLocks/>
            <a:endCxn id="42" idx="1"/>
          </p:cNvCxnSpPr>
          <p:nvPr/>
        </p:nvCxnSpPr>
        <p:spPr>
          <a:xfrm>
            <a:off x="5516916" y="2421494"/>
            <a:ext cx="1039448"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33" name="Graphic 32">
            <a:extLst>
              <a:ext uri="{FF2B5EF4-FFF2-40B4-BE49-F238E27FC236}">
                <a16:creationId xmlns:a16="http://schemas.microsoft.com/office/drawing/2014/main" id="{C3B7B2E8-CB22-8C41-9FC5-5F0EB45633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40302" y="2388306"/>
            <a:ext cx="586127" cy="426274"/>
          </a:xfrm>
          <a:prstGeom prst="rect">
            <a:avLst/>
          </a:prstGeom>
        </p:spPr>
      </p:pic>
      <p:sp>
        <p:nvSpPr>
          <p:cNvPr id="100" name="Rounded Rectangle 99">
            <a:extLst>
              <a:ext uri="{FF2B5EF4-FFF2-40B4-BE49-F238E27FC236}">
                <a16:creationId xmlns:a16="http://schemas.microsoft.com/office/drawing/2014/main" id="{15E1CAE4-75F1-3143-A75C-8D5265F9C523}"/>
              </a:ext>
            </a:extLst>
          </p:cNvPr>
          <p:cNvSpPr/>
          <p:nvPr/>
        </p:nvSpPr>
        <p:spPr>
          <a:xfrm>
            <a:off x="4336327" y="2647435"/>
            <a:ext cx="245327" cy="189570"/>
          </a:xfrm>
          <a:prstGeom prst="round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a:t>TA</a:t>
            </a:r>
          </a:p>
        </p:txBody>
      </p:sp>
      <p:pic>
        <p:nvPicPr>
          <p:cNvPr id="87" name="Graphic 86">
            <a:extLst>
              <a:ext uri="{FF2B5EF4-FFF2-40B4-BE49-F238E27FC236}">
                <a16:creationId xmlns:a16="http://schemas.microsoft.com/office/drawing/2014/main" id="{CF6C951B-76C7-7E48-895B-F83B3D12B97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446662" y="1598563"/>
            <a:ext cx="594376" cy="324833"/>
          </a:xfrm>
          <a:prstGeom prst="rect">
            <a:avLst/>
          </a:prstGeom>
        </p:spPr>
      </p:pic>
      <p:grpSp>
        <p:nvGrpSpPr>
          <p:cNvPr id="88" name="Group 87">
            <a:extLst>
              <a:ext uri="{FF2B5EF4-FFF2-40B4-BE49-F238E27FC236}">
                <a16:creationId xmlns:a16="http://schemas.microsoft.com/office/drawing/2014/main" id="{39BC853A-26D5-7F47-8B3D-8323483BACCD}"/>
              </a:ext>
            </a:extLst>
          </p:cNvPr>
          <p:cNvGrpSpPr/>
          <p:nvPr/>
        </p:nvGrpSpPr>
        <p:grpSpPr>
          <a:xfrm>
            <a:off x="1947427" y="1683099"/>
            <a:ext cx="528929" cy="369553"/>
            <a:chOff x="2900215" y="2565983"/>
            <a:chExt cx="783855" cy="547666"/>
          </a:xfrm>
        </p:grpSpPr>
        <p:sp>
          <p:nvSpPr>
            <p:cNvPr id="89" name="Rectangle 5">
              <a:extLst>
                <a:ext uri="{FF2B5EF4-FFF2-40B4-BE49-F238E27FC236}">
                  <a16:creationId xmlns:a16="http://schemas.microsoft.com/office/drawing/2014/main" id="{42E46DC9-0484-1D48-B3F2-270AC1FD8337}"/>
                </a:ext>
              </a:extLst>
            </p:cNvPr>
            <p:cNvSpPr>
              <a:spLocks noChangeArrowheads="1"/>
            </p:cNvSpPr>
            <p:nvPr/>
          </p:nvSpPr>
          <p:spPr bwMode="auto">
            <a:xfrm>
              <a:off x="2900215" y="2911532"/>
              <a:ext cx="783855" cy="202117"/>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SRX</a:t>
              </a:r>
            </a:p>
          </p:txBody>
        </p:sp>
        <p:pic>
          <p:nvPicPr>
            <p:cNvPr id="90" name="Graphic 89">
              <a:extLst>
                <a:ext uri="{FF2B5EF4-FFF2-40B4-BE49-F238E27FC236}">
                  <a16:creationId xmlns:a16="http://schemas.microsoft.com/office/drawing/2014/main" id="{68732674-9441-E64B-813B-DCB9AECD5DC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131989" y="2565983"/>
              <a:ext cx="301577" cy="295816"/>
            </a:xfrm>
            <a:prstGeom prst="rect">
              <a:avLst/>
            </a:prstGeom>
          </p:spPr>
        </p:pic>
      </p:grpSp>
      <p:pic>
        <p:nvPicPr>
          <p:cNvPr id="91" name="Graphic 90">
            <a:extLst>
              <a:ext uri="{FF2B5EF4-FFF2-40B4-BE49-F238E27FC236}">
                <a16:creationId xmlns:a16="http://schemas.microsoft.com/office/drawing/2014/main" id="{2E1DA688-29D0-EE48-AAAE-E9CB6CE19D9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446662" y="2863838"/>
            <a:ext cx="594376" cy="324833"/>
          </a:xfrm>
          <a:prstGeom prst="rect">
            <a:avLst/>
          </a:prstGeom>
        </p:spPr>
      </p:pic>
      <p:grpSp>
        <p:nvGrpSpPr>
          <p:cNvPr id="92" name="Group 91">
            <a:extLst>
              <a:ext uri="{FF2B5EF4-FFF2-40B4-BE49-F238E27FC236}">
                <a16:creationId xmlns:a16="http://schemas.microsoft.com/office/drawing/2014/main" id="{DB6264E8-8FFF-0B48-86A9-244A34A2262F}"/>
              </a:ext>
            </a:extLst>
          </p:cNvPr>
          <p:cNvGrpSpPr/>
          <p:nvPr/>
        </p:nvGrpSpPr>
        <p:grpSpPr>
          <a:xfrm>
            <a:off x="1947428" y="2948374"/>
            <a:ext cx="689084" cy="369553"/>
            <a:chOff x="2900215" y="2565983"/>
            <a:chExt cx="1021199" cy="547666"/>
          </a:xfrm>
        </p:grpSpPr>
        <p:sp>
          <p:nvSpPr>
            <p:cNvPr id="93" name="Rectangle 5">
              <a:extLst>
                <a:ext uri="{FF2B5EF4-FFF2-40B4-BE49-F238E27FC236}">
                  <a16:creationId xmlns:a16="http://schemas.microsoft.com/office/drawing/2014/main" id="{0096E984-8B8C-F34E-8B2D-3552A0317D52}"/>
                </a:ext>
              </a:extLst>
            </p:cNvPr>
            <p:cNvSpPr>
              <a:spLocks noChangeArrowheads="1"/>
            </p:cNvSpPr>
            <p:nvPr/>
          </p:nvSpPr>
          <p:spPr bwMode="auto">
            <a:xfrm>
              <a:off x="2900215" y="2911532"/>
              <a:ext cx="1021199" cy="202117"/>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non-Junos</a:t>
              </a:r>
            </a:p>
          </p:txBody>
        </p:sp>
        <p:pic>
          <p:nvPicPr>
            <p:cNvPr id="94" name="Graphic 93">
              <a:extLst>
                <a:ext uri="{FF2B5EF4-FFF2-40B4-BE49-F238E27FC236}">
                  <a16:creationId xmlns:a16="http://schemas.microsoft.com/office/drawing/2014/main" id="{B7EE5E9E-31B0-E14D-B7F8-752CD800F83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131989" y="2565983"/>
              <a:ext cx="301577" cy="295816"/>
            </a:xfrm>
            <a:prstGeom prst="rect">
              <a:avLst/>
            </a:prstGeom>
          </p:spPr>
        </p:pic>
      </p:grpSp>
      <p:sp>
        <p:nvSpPr>
          <p:cNvPr id="97" name="Rounded Rectangle 102">
            <a:extLst>
              <a:ext uri="{FF2B5EF4-FFF2-40B4-BE49-F238E27FC236}">
                <a16:creationId xmlns:a16="http://schemas.microsoft.com/office/drawing/2014/main" id="{DE3036B0-B032-3448-9C73-5C6114A6E2D4}"/>
              </a:ext>
            </a:extLst>
          </p:cNvPr>
          <p:cNvSpPr/>
          <p:nvPr/>
        </p:nvSpPr>
        <p:spPr>
          <a:xfrm rot="672950" flipV="1">
            <a:off x="4626755" y="2752014"/>
            <a:ext cx="810384" cy="58986"/>
          </a:xfrm>
          <a:custGeom>
            <a:avLst/>
            <a:gdLst>
              <a:gd name="connsiteX0" fmla="*/ 0 w 2211881"/>
              <a:gd name="connsiteY0" fmla="*/ 139390 h 278780"/>
              <a:gd name="connsiteX1" fmla="*/ 139390 w 2211881"/>
              <a:gd name="connsiteY1" fmla="*/ 0 h 278780"/>
              <a:gd name="connsiteX2" fmla="*/ 2072491 w 2211881"/>
              <a:gd name="connsiteY2" fmla="*/ 0 h 278780"/>
              <a:gd name="connsiteX3" fmla="*/ 2211881 w 2211881"/>
              <a:gd name="connsiteY3" fmla="*/ 139390 h 278780"/>
              <a:gd name="connsiteX4" fmla="*/ 2211881 w 2211881"/>
              <a:gd name="connsiteY4" fmla="*/ 139390 h 278780"/>
              <a:gd name="connsiteX5" fmla="*/ 2072491 w 2211881"/>
              <a:gd name="connsiteY5" fmla="*/ 278780 h 278780"/>
              <a:gd name="connsiteX6" fmla="*/ 139390 w 2211881"/>
              <a:gd name="connsiteY6" fmla="*/ 278780 h 278780"/>
              <a:gd name="connsiteX7" fmla="*/ 0 w 2211881"/>
              <a:gd name="connsiteY7" fmla="*/ 139390 h 278780"/>
              <a:gd name="connsiteX0" fmla="*/ 2211881 w 2303321"/>
              <a:gd name="connsiteY0" fmla="*/ 139390 h 278780"/>
              <a:gd name="connsiteX1" fmla="*/ 2072491 w 2303321"/>
              <a:gd name="connsiteY1" fmla="*/ 278780 h 278780"/>
              <a:gd name="connsiteX2" fmla="*/ 139390 w 2303321"/>
              <a:gd name="connsiteY2" fmla="*/ 278780 h 278780"/>
              <a:gd name="connsiteX3" fmla="*/ 0 w 2303321"/>
              <a:gd name="connsiteY3" fmla="*/ 139390 h 278780"/>
              <a:gd name="connsiteX4" fmla="*/ 139390 w 2303321"/>
              <a:gd name="connsiteY4" fmla="*/ 0 h 278780"/>
              <a:gd name="connsiteX5" fmla="*/ 2072491 w 2303321"/>
              <a:gd name="connsiteY5" fmla="*/ 0 h 278780"/>
              <a:gd name="connsiteX6" fmla="*/ 2211881 w 2303321"/>
              <a:gd name="connsiteY6" fmla="*/ 139390 h 278780"/>
              <a:gd name="connsiteX7" fmla="*/ 2303321 w 2303321"/>
              <a:gd name="connsiteY7" fmla="*/ 230830 h 278780"/>
              <a:gd name="connsiteX0" fmla="*/ 2211881 w 2211881"/>
              <a:gd name="connsiteY0" fmla="*/ 139390 h 278780"/>
              <a:gd name="connsiteX1" fmla="*/ 2072491 w 2211881"/>
              <a:gd name="connsiteY1" fmla="*/ 278780 h 278780"/>
              <a:gd name="connsiteX2" fmla="*/ 139390 w 2211881"/>
              <a:gd name="connsiteY2" fmla="*/ 278780 h 278780"/>
              <a:gd name="connsiteX3" fmla="*/ 0 w 2211881"/>
              <a:gd name="connsiteY3" fmla="*/ 139390 h 278780"/>
              <a:gd name="connsiteX4" fmla="*/ 139390 w 2211881"/>
              <a:gd name="connsiteY4" fmla="*/ 0 h 278780"/>
              <a:gd name="connsiteX5" fmla="*/ 2072491 w 2211881"/>
              <a:gd name="connsiteY5" fmla="*/ 0 h 278780"/>
              <a:gd name="connsiteX6" fmla="*/ 2211881 w 2211881"/>
              <a:gd name="connsiteY6" fmla="*/ 139390 h 278780"/>
              <a:gd name="connsiteX0" fmla="*/ 2211881 w 2211881"/>
              <a:gd name="connsiteY0" fmla="*/ 139390 h 278780"/>
              <a:gd name="connsiteX1" fmla="*/ 2072491 w 2211881"/>
              <a:gd name="connsiteY1" fmla="*/ 278780 h 278780"/>
              <a:gd name="connsiteX2" fmla="*/ 139390 w 2211881"/>
              <a:gd name="connsiteY2" fmla="*/ 278780 h 278780"/>
              <a:gd name="connsiteX3" fmla="*/ 0 w 2211881"/>
              <a:gd name="connsiteY3" fmla="*/ 139390 h 278780"/>
              <a:gd name="connsiteX4" fmla="*/ 139390 w 2211881"/>
              <a:gd name="connsiteY4" fmla="*/ 0 h 278780"/>
              <a:gd name="connsiteX5" fmla="*/ 2072491 w 2211881"/>
              <a:gd name="connsiteY5" fmla="*/ 0 h 278780"/>
              <a:gd name="connsiteX0" fmla="*/ 2072491 w 2072491"/>
              <a:gd name="connsiteY0" fmla="*/ 278780 h 278780"/>
              <a:gd name="connsiteX1" fmla="*/ 139390 w 2072491"/>
              <a:gd name="connsiteY1" fmla="*/ 278780 h 278780"/>
              <a:gd name="connsiteX2" fmla="*/ 0 w 2072491"/>
              <a:gd name="connsiteY2" fmla="*/ 139390 h 278780"/>
              <a:gd name="connsiteX3" fmla="*/ 139390 w 2072491"/>
              <a:gd name="connsiteY3" fmla="*/ 0 h 278780"/>
              <a:gd name="connsiteX4" fmla="*/ 2072491 w 2072491"/>
              <a:gd name="connsiteY4" fmla="*/ 0 h 278780"/>
              <a:gd name="connsiteX0" fmla="*/ 1670894 w 2072491"/>
              <a:gd name="connsiteY0" fmla="*/ 236269 h 278780"/>
              <a:gd name="connsiteX1" fmla="*/ 139390 w 2072491"/>
              <a:gd name="connsiteY1" fmla="*/ 278780 h 278780"/>
              <a:gd name="connsiteX2" fmla="*/ 0 w 2072491"/>
              <a:gd name="connsiteY2" fmla="*/ 139390 h 278780"/>
              <a:gd name="connsiteX3" fmla="*/ 139390 w 2072491"/>
              <a:gd name="connsiteY3" fmla="*/ 0 h 278780"/>
              <a:gd name="connsiteX4" fmla="*/ 2072491 w 2072491"/>
              <a:gd name="connsiteY4" fmla="*/ 0 h 278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491" h="278780">
                <a:moveTo>
                  <a:pt x="1670894" y="236269"/>
                </a:moveTo>
                <a:cubicBezTo>
                  <a:pt x="1026527" y="236269"/>
                  <a:pt x="783757" y="278780"/>
                  <a:pt x="139390" y="278780"/>
                </a:cubicBezTo>
                <a:cubicBezTo>
                  <a:pt x="62407" y="278780"/>
                  <a:pt x="0" y="216373"/>
                  <a:pt x="0" y="139390"/>
                </a:cubicBezTo>
                <a:cubicBezTo>
                  <a:pt x="0" y="62407"/>
                  <a:pt x="62407" y="0"/>
                  <a:pt x="139390" y="0"/>
                </a:cubicBezTo>
                <a:lnTo>
                  <a:pt x="2072491" y="0"/>
                </a:lnTo>
              </a:path>
            </a:pathLst>
          </a:custGeom>
          <a:noFill/>
          <a:ln w="19050">
            <a:solidFill>
              <a:schemeClr val="accent4"/>
            </a:solidFill>
            <a:headEnd type="none" w="med" len="med"/>
            <a:tailEnd type="triangle" w="lg" len="lg"/>
            <a:extLst>
              <a:ext uri="{C807C97D-BFC1-408E-A445-0C87EB9F89A2}">
                <ask:lineSketchStyleProps xmlns:ask="http://schemas.microsoft.com/office/drawing/2018/sketchyshapes" sd="1219033472">
                  <a:custGeom>
                    <a:avLst/>
                    <a:gdLst>
                      <a:gd name="connsiteX0" fmla="*/ 0 w 2211881"/>
                      <a:gd name="connsiteY0" fmla="*/ 139390 h 278780"/>
                      <a:gd name="connsiteX1" fmla="*/ 139390 w 2211881"/>
                      <a:gd name="connsiteY1" fmla="*/ 0 h 278780"/>
                      <a:gd name="connsiteX2" fmla="*/ 822419 w 2211881"/>
                      <a:gd name="connsiteY2" fmla="*/ 0 h 278780"/>
                      <a:gd name="connsiteX3" fmla="*/ 1505448 w 2211881"/>
                      <a:gd name="connsiteY3" fmla="*/ 0 h 278780"/>
                      <a:gd name="connsiteX4" fmla="*/ 2072491 w 2211881"/>
                      <a:gd name="connsiteY4" fmla="*/ 0 h 278780"/>
                      <a:gd name="connsiteX5" fmla="*/ 2211881 w 2211881"/>
                      <a:gd name="connsiteY5" fmla="*/ 139390 h 278780"/>
                      <a:gd name="connsiteX6" fmla="*/ 2211881 w 2211881"/>
                      <a:gd name="connsiteY6" fmla="*/ 139390 h 278780"/>
                      <a:gd name="connsiteX7" fmla="*/ 2072491 w 2211881"/>
                      <a:gd name="connsiteY7" fmla="*/ 278780 h 278780"/>
                      <a:gd name="connsiteX8" fmla="*/ 1486117 w 2211881"/>
                      <a:gd name="connsiteY8" fmla="*/ 278780 h 278780"/>
                      <a:gd name="connsiteX9" fmla="*/ 803088 w 2211881"/>
                      <a:gd name="connsiteY9" fmla="*/ 278780 h 278780"/>
                      <a:gd name="connsiteX10" fmla="*/ 139390 w 2211881"/>
                      <a:gd name="connsiteY10" fmla="*/ 278780 h 278780"/>
                      <a:gd name="connsiteX11" fmla="*/ 0 w 2211881"/>
                      <a:gd name="connsiteY11" fmla="*/ 139390 h 27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1881" h="278780" fill="none" extrusionOk="0">
                        <a:moveTo>
                          <a:pt x="0" y="139390"/>
                        </a:moveTo>
                        <a:cubicBezTo>
                          <a:pt x="1523" y="78185"/>
                          <a:pt x="66394" y="6142"/>
                          <a:pt x="139390" y="0"/>
                        </a:cubicBezTo>
                        <a:cubicBezTo>
                          <a:pt x="443780" y="26482"/>
                          <a:pt x="660328" y="-33775"/>
                          <a:pt x="822419" y="0"/>
                        </a:cubicBezTo>
                        <a:cubicBezTo>
                          <a:pt x="984510" y="33775"/>
                          <a:pt x="1303212" y="6231"/>
                          <a:pt x="1505448" y="0"/>
                        </a:cubicBezTo>
                        <a:cubicBezTo>
                          <a:pt x="1707684" y="-6231"/>
                          <a:pt x="1852489" y="26254"/>
                          <a:pt x="2072491" y="0"/>
                        </a:cubicBezTo>
                        <a:cubicBezTo>
                          <a:pt x="2141165" y="-12420"/>
                          <a:pt x="2211033" y="65598"/>
                          <a:pt x="2211881" y="139390"/>
                        </a:cubicBezTo>
                        <a:lnTo>
                          <a:pt x="2211881" y="139390"/>
                        </a:lnTo>
                        <a:cubicBezTo>
                          <a:pt x="2209359" y="208786"/>
                          <a:pt x="2167460" y="275126"/>
                          <a:pt x="2072491" y="278780"/>
                        </a:cubicBezTo>
                        <a:cubicBezTo>
                          <a:pt x="1808934" y="249822"/>
                          <a:pt x="1751809" y="294681"/>
                          <a:pt x="1486117" y="278780"/>
                        </a:cubicBezTo>
                        <a:cubicBezTo>
                          <a:pt x="1220425" y="262879"/>
                          <a:pt x="957578" y="261594"/>
                          <a:pt x="803088" y="278780"/>
                        </a:cubicBezTo>
                        <a:cubicBezTo>
                          <a:pt x="648598" y="295966"/>
                          <a:pt x="439970" y="279469"/>
                          <a:pt x="139390" y="278780"/>
                        </a:cubicBezTo>
                        <a:cubicBezTo>
                          <a:pt x="67648" y="289156"/>
                          <a:pt x="-2760" y="217829"/>
                          <a:pt x="0" y="139390"/>
                        </a:cubicBezTo>
                        <a:close/>
                      </a:path>
                      <a:path w="2211881" h="278780" stroke="0" extrusionOk="0">
                        <a:moveTo>
                          <a:pt x="0" y="139390"/>
                        </a:moveTo>
                        <a:cubicBezTo>
                          <a:pt x="-2103" y="61110"/>
                          <a:pt x="50228" y="4571"/>
                          <a:pt x="139390" y="0"/>
                        </a:cubicBezTo>
                        <a:cubicBezTo>
                          <a:pt x="471748" y="18892"/>
                          <a:pt x="516588" y="28332"/>
                          <a:pt x="822419" y="0"/>
                        </a:cubicBezTo>
                        <a:cubicBezTo>
                          <a:pt x="1128250" y="-28332"/>
                          <a:pt x="1194219" y="-1137"/>
                          <a:pt x="1447455" y="0"/>
                        </a:cubicBezTo>
                        <a:cubicBezTo>
                          <a:pt x="1700691" y="1137"/>
                          <a:pt x="1761613" y="3041"/>
                          <a:pt x="2072491" y="0"/>
                        </a:cubicBezTo>
                        <a:cubicBezTo>
                          <a:pt x="2143927" y="-17865"/>
                          <a:pt x="2216884" y="43892"/>
                          <a:pt x="2211881" y="139390"/>
                        </a:cubicBezTo>
                        <a:lnTo>
                          <a:pt x="2211881" y="139390"/>
                        </a:lnTo>
                        <a:cubicBezTo>
                          <a:pt x="2196277" y="206142"/>
                          <a:pt x="2154466" y="270655"/>
                          <a:pt x="2072491" y="278780"/>
                        </a:cubicBezTo>
                        <a:cubicBezTo>
                          <a:pt x="1871287" y="259781"/>
                          <a:pt x="1528851" y="281240"/>
                          <a:pt x="1389462" y="278780"/>
                        </a:cubicBezTo>
                        <a:cubicBezTo>
                          <a:pt x="1250073" y="276320"/>
                          <a:pt x="970303" y="290337"/>
                          <a:pt x="783757" y="278780"/>
                        </a:cubicBezTo>
                        <a:cubicBezTo>
                          <a:pt x="597211" y="267223"/>
                          <a:pt x="329632" y="261184"/>
                          <a:pt x="139390" y="278780"/>
                        </a:cubicBezTo>
                        <a:cubicBezTo>
                          <a:pt x="67247" y="282738"/>
                          <a:pt x="5326" y="224302"/>
                          <a:pt x="0" y="13939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8" name="Rounded Rectangle 102">
            <a:extLst>
              <a:ext uri="{FF2B5EF4-FFF2-40B4-BE49-F238E27FC236}">
                <a16:creationId xmlns:a16="http://schemas.microsoft.com/office/drawing/2014/main" id="{62847062-C99C-EE42-8AE6-68202FEEDA9E}"/>
              </a:ext>
            </a:extLst>
          </p:cNvPr>
          <p:cNvSpPr/>
          <p:nvPr/>
        </p:nvSpPr>
        <p:spPr>
          <a:xfrm rot="20486083" flipV="1">
            <a:off x="4554303" y="2424331"/>
            <a:ext cx="1307399" cy="61448"/>
          </a:xfrm>
          <a:custGeom>
            <a:avLst/>
            <a:gdLst>
              <a:gd name="connsiteX0" fmla="*/ 0 w 2211881"/>
              <a:gd name="connsiteY0" fmla="*/ 139390 h 278780"/>
              <a:gd name="connsiteX1" fmla="*/ 139390 w 2211881"/>
              <a:gd name="connsiteY1" fmla="*/ 0 h 278780"/>
              <a:gd name="connsiteX2" fmla="*/ 2072491 w 2211881"/>
              <a:gd name="connsiteY2" fmla="*/ 0 h 278780"/>
              <a:gd name="connsiteX3" fmla="*/ 2211881 w 2211881"/>
              <a:gd name="connsiteY3" fmla="*/ 139390 h 278780"/>
              <a:gd name="connsiteX4" fmla="*/ 2211881 w 2211881"/>
              <a:gd name="connsiteY4" fmla="*/ 139390 h 278780"/>
              <a:gd name="connsiteX5" fmla="*/ 2072491 w 2211881"/>
              <a:gd name="connsiteY5" fmla="*/ 278780 h 278780"/>
              <a:gd name="connsiteX6" fmla="*/ 139390 w 2211881"/>
              <a:gd name="connsiteY6" fmla="*/ 278780 h 278780"/>
              <a:gd name="connsiteX7" fmla="*/ 0 w 2211881"/>
              <a:gd name="connsiteY7" fmla="*/ 139390 h 278780"/>
              <a:gd name="connsiteX0" fmla="*/ 2211881 w 2303321"/>
              <a:gd name="connsiteY0" fmla="*/ 139390 h 278780"/>
              <a:gd name="connsiteX1" fmla="*/ 2072491 w 2303321"/>
              <a:gd name="connsiteY1" fmla="*/ 278780 h 278780"/>
              <a:gd name="connsiteX2" fmla="*/ 139390 w 2303321"/>
              <a:gd name="connsiteY2" fmla="*/ 278780 h 278780"/>
              <a:gd name="connsiteX3" fmla="*/ 0 w 2303321"/>
              <a:gd name="connsiteY3" fmla="*/ 139390 h 278780"/>
              <a:gd name="connsiteX4" fmla="*/ 139390 w 2303321"/>
              <a:gd name="connsiteY4" fmla="*/ 0 h 278780"/>
              <a:gd name="connsiteX5" fmla="*/ 2072491 w 2303321"/>
              <a:gd name="connsiteY5" fmla="*/ 0 h 278780"/>
              <a:gd name="connsiteX6" fmla="*/ 2211881 w 2303321"/>
              <a:gd name="connsiteY6" fmla="*/ 139390 h 278780"/>
              <a:gd name="connsiteX7" fmla="*/ 2303321 w 2303321"/>
              <a:gd name="connsiteY7" fmla="*/ 230830 h 278780"/>
              <a:gd name="connsiteX0" fmla="*/ 2211881 w 2211881"/>
              <a:gd name="connsiteY0" fmla="*/ 139390 h 278780"/>
              <a:gd name="connsiteX1" fmla="*/ 2072491 w 2211881"/>
              <a:gd name="connsiteY1" fmla="*/ 278780 h 278780"/>
              <a:gd name="connsiteX2" fmla="*/ 139390 w 2211881"/>
              <a:gd name="connsiteY2" fmla="*/ 278780 h 278780"/>
              <a:gd name="connsiteX3" fmla="*/ 0 w 2211881"/>
              <a:gd name="connsiteY3" fmla="*/ 139390 h 278780"/>
              <a:gd name="connsiteX4" fmla="*/ 139390 w 2211881"/>
              <a:gd name="connsiteY4" fmla="*/ 0 h 278780"/>
              <a:gd name="connsiteX5" fmla="*/ 2072491 w 2211881"/>
              <a:gd name="connsiteY5" fmla="*/ 0 h 278780"/>
              <a:gd name="connsiteX6" fmla="*/ 2211881 w 2211881"/>
              <a:gd name="connsiteY6" fmla="*/ 139390 h 278780"/>
              <a:gd name="connsiteX0" fmla="*/ 2211881 w 2211881"/>
              <a:gd name="connsiteY0" fmla="*/ 139390 h 278780"/>
              <a:gd name="connsiteX1" fmla="*/ 2072491 w 2211881"/>
              <a:gd name="connsiteY1" fmla="*/ 278780 h 278780"/>
              <a:gd name="connsiteX2" fmla="*/ 139390 w 2211881"/>
              <a:gd name="connsiteY2" fmla="*/ 278780 h 278780"/>
              <a:gd name="connsiteX3" fmla="*/ 0 w 2211881"/>
              <a:gd name="connsiteY3" fmla="*/ 139390 h 278780"/>
              <a:gd name="connsiteX4" fmla="*/ 139390 w 2211881"/>
              <a:gd name="connsiteY4" fmla="*/ 0 h 278780"/>
              <a:gd name="connsiteX5" fmla="*/ 2072491 w 2211881"/>
              <a:gd name="connsiteY5" fmla="*/ 0 h 278780"/>
              <a:gd name="connsiteX0" fmla="*/ 2072491 w 2072491"/>
              <a:gd name="connsiteY0" fmla="*/ 278780 h 278780"/>
              <a:gd name="connsiteX1" fmla="*/ 139390 w 2072491"/>
              <a:gd name="connsiteY1" fmla="*/ 278780 h 278780"/>
              <a:gd name="connsiteX2" fmla="*/ 0 w 2072491"/>
              <a:gd name="connsiteY2" fmla="*/ 139390 h 278780"/>
              <a:gd name="connsiteX3" fmla="*/ 139390 w 2072491"/>
              <a:gd name="connsiteY3" fmla="*/ 0 h 278780"/>
              <a:gd name="connsiteX4" fmla="*/ 2072491 w 2072491"/>
              <a:gd name="connsiteY4" fmla="*/ 0 h 278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491" h="278780">
                <a:moveTo>
                  <a:pt x="2072491" y="278780"/>
                </a:moveTo>
                <a:lnTo>
                  <a:pt x="139390" y="278780"/>
                </a:lnTo>
                <a:cubicBezTo>
                  <a:pt x="62407" y="278780"/>
                  <a:pt x="0" y="216373"/>
                  <a:pt x="0" y="139390"/>
                </a:cubicBezTo>
                <a:cubicBezTo>
                  <a:pt x="0" y="62407"/>
                  <a:pt x="62407" y="0"/>
                  <a:pt x="139390" y="0"/>
                </a:cubicBezTo>
                <a:lnTo>
                  <a:pt x="2072491" y="0"/>
                </a:lnTo>
              </a:path>
            </a:pathLst>
          </a:custGeom>
          <a:noFill/>
          <a:ln w="19050">
            <a:solidFill>
              <a:schemeClr val="accent4"/>
            </a:solidFill>
            <a:headEnd type="none" w="med" len="med"/>
            <a:tailEnd type="triangle" w="lg" len="lg"/>
            <a:extLst>
              <a:ext uri="{C807C97D-BFC1-408E-A445-0C87EB9F89A2}">
                <ask:lineSketchStyleProps xmlns:ask="http://schemas.microsoft.com/office/drawing/2018/sketchyshapes" sd="1219033472">
                  <a:custGeom>
                    <a:avLst/>
                    <a:gdLst>
                      <a:gd name="connsiteX0" fmla="*/ 0 w 2211881"/>
                      <a:gd name="connsiteY0" fmla="*/ 139390 h 278780"/>
                      <a:gd name="connsiteX1" fmla="*/ 139390 w 2211881"/>
                      <a:gd name="connsiteY1" fmla="*/ 0 h 278780"/>
                      <a:gd name="connsiteX2" fmla="*/ 822419 w 2211881"/>
                      <a:gd name="connsiteY2" fmla="*/ 0 h 278780"/>
                      <a:gd name="connsiteX3" fmla="*/ 1505448 w 2211881"/>
                      <a:gd name="connsiteY3" fmla="*/ 0 h 278780"/>
                      <a:gd name="connsiteX4" fmla="*/ 2072491 w 2211881"/>
                      <a:gd name="connsiteY4" fmla="*/ 0 h 278780"/>
                      <a:gd name="connsiteX5" fmla="*/ 2211881 w 2211881"/>
                      <a:gd name="connsiteY5" fmla="*/ 139390 h 278780"/>
                      <a:gd name="connsiteX6" fmla="*/ 2211881 w 2211881"/>
                      <a:gd name="connsiteY6" fmla="*/ 139390 h 278780"/>
                      <a:gd name="connsiteX7" fmla="*/ 2072491 w 2211881"/>
                      <a:gd name="connsiteY7" fmla="*/ 278780 h 278780"/>
                      <a:gd name="connsiteX8" fmla="*/ 1486117 w 2211881"/>
                      <a:gd name="connsiteY8" fmla="*/ 278780 h 278780"/>
                      <a:gd name="connsiteX9" fmla="*/ 803088 w 2211881"/>
                      <a:gd name="connsiteY9" fmla="*/ 278780 h 278780"/>
                      <a:gd name="connsiteX10" fmla="*/ 139390 w 2211881"/>
                      <a:gd name="connsiteY10" fmla="*/ 278780 h 278780"/>
                      <a:gd name="connsiteX11" fmla="*/ 0 w 2211881"/>
                      <a:gd name="connsiteY11" fmla="*/ 139390 h 27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1881" h="278780" fill="none" extrusionOk="0">
                        <a:moveTo>
                          <a:pt x="0" y="139390"/>
                        </a:moveTo>
                        <a:cubicBezTo>
                          <a:pt x="1523" y="78185"/>
                          <a:pt x="66394" y="6142"/>
                          <a:pt x="139390" y="0"/>
                        </a:cubicBezTo>
                        <a:cubicBezTo>
                          <a:pt x="443780" y="26482"/>
                          <a:pt x="660328" y="-33775"/>
                          <a:pt x="822419" y="0"/>
                        </a:cubicBezTo>
                        <a:cubicBezTo>
                          <a:pt x="984510" y="33775"/>
                          <a:pt x="1303212" y="6231"/>
                          <a:pt x="1505448" y="0"/>
                        </a:cubicBezTo>
                        <a:cubicBezTo>
                          <a:pt x="1707684" y="-6231"/>
                          <a:pt x="1852489" y="26254"/>
                          <a:pt x="2072491" y="0"/>
                        </a:cubicBezTo>
                        <a:cubicBezTo>
                          <a:pt x="2141165" y="-12420"/>
                          <a:pt x="2211033" y="65598"/>
                          <a:pt x="2211881" y="139390"/>
                        </a:cubicBezTo>
                        <a:lnTo>
                          <a:pt x="2211881" y="139390"/>
                        </a:lnTo>
                        <a:cubicBezTo>
                          <a:pt x="2209359" y="208786"/>
                          <a:pt x="2167460" y="275126"/>
                          <a:pt x="2072491" y="278780"/>
                        </a:cubicBezTo>
                        <a:cubicBezTo>
                          <a:pt x="1808934" y="249822"/>
                          <a:pt x="1751809" y="294681"/>
                          <a:pt x="1486117" y="278780"/>
                        </a:cubicBezTo>
                        <a:cubicBezTo>
                          <a:pt x="1220425" y="262879"/>
                          <a:pt x="957578" y="261594"/>
                          <a:pt x="803088" y="278780"/>
                        </a:cubicBezTo>
                        <a:cubicBezTo>
                          <a:pt x="648598" y="295966"/>
                          <a:pt x="439970" y="279469"/>
                          <a:pt x="139390" y="278780"/>
                        </a:cubicBezTo>
                        <a:cubicBezTo>
                          <a:pt x="67648" y="289156"/>
                          <a:pt x="-2760" y="217829"/>
                          <a:pt x="0" y="139390"/>
                        </a:cubicBezTo>
                        <a:close/>
                      </a:path>
                      <a:path w="2211881" h="278780" stroke="0" extrusionOk="0">
                        <a:moveTo>
                          <a:pt x="0" y="139390"/>
                        </a:moveTo>
                        <a:cubicBezTo>
                          <a:pt x="-2103" y="61110"/>
                          <a:pt x="50228" y="4571"/>
                          <a:pt x="139390" y="0"/>
                        </a:cubicBezTo>
                        <a:cubicBezTo>
                          <a:pt x="471748" y="18892"/>
                          <a:pt x="516588" y="28332"/>
                          <a:pt x="822419" y="0"/>
                        </a:cubicBezTo>
                        <a:cubicBezTo>
                          <a:pt x="1128250" y="-28332"/>
                          <a:pt x="1194219" y="-1137"/>
                          <a:pt x="1447455" y="0"/>
                        </a:cubicBezTo>
                        <a:cubicBezTo>
                          <a:pt x="1700691" y="1137"/>
                          <a:pt x="1761613" y="3041"/>
                          <a:pt x="2072491" y="0"/>
                        </a:cubicBezTo>
                        <a:cubicBezTo>
                          <a:pt x="2143927" y="-17865"/>
                          <a:pt x="2216884" y="43892"/>
                          <a:pt x="2211881" y="139390"/>
                        </a:cubicBezTo>
                        <a:lnTo>
                          <a:pt x="2211881" y="139390"/>
                        </a:lnTo>
                        <a:cubicBezTo>
                          <a:pt x="2196277" y="206142"/>
                          <a:pt x="2154466" y="270655"/>
                          <a:pt x="2072491" y="278780"/>
                        </a:cubicBezTo>
                        <a:cubicBezTo>
                          <a:pt x="1871287" y="259781"/>
                          <a:pt x="1528851" y="281240"/>
                          <a:pt x="1389462" y="278780"/>
                        </a:cubicBezTo>
                        <a:cubicBezTo>
                          <a:pt x="1250073" y="276320"/>
                          <a:pt x="970303" y="290337"/>
                          <a:pt x="783757" y="278780"/>
                        </a:cubicBezTo>
                        <a:cubicBezTo>
                          <a:pt x="597211" y="267223"/>
                          <a:pt x="329632" y="261184"/>
                          <a:pt x="139390" y="278780"/>
                        </a:cubicBezTo>
                        <a:cubicBezTo>
                          <a:pt x="67247" y="282738"/>
                          <a:pt x="5326" y="224302"/>
                          <a:pt x="0" y="13939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1" name="Rectangle 5">
            <a:extLst>
              <a:ext uri="{FF2B5EF4-FFF2-40B4-BE49-F238E27FC236}">
                <a16:creationId xmlns:a16="http://schemas.microsoft.com/office/drawing/2014/main" id="{9DE31EDD-0348-9548-B061-B7EDEF64A68E}"/>
              </a:ext>
            </a:extLst>
          </p:cNvPr>
          <p:cNvSpPr>
            <a:spLocks noChangeArrowheads="1"/>
          </p:cNvSpPr>
          <p:nvPr/>
        </p:nvSpPr>
        <p:spPr bwMode="auto">
          <a:xfrm>
            <a:off x="4568982" y="2247180"/>
            <a:ext cx="323346"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MX</a:t>
            </a:r>
          </a:p>
        </p:txBody>
      </p:sp>
      <p:sp>
        <p:nvSpPr>
          <p:cNvPr id="106" name="Rounded Rectangle 105">
            <a:extLst>
              <a:ext uri="{FF2B5EF4-FFF2-40B4-BE49-F238E27FC236}">
                <a16:creationId xmlns:a16="http://schemas.microsoft.com/office/drawing/2014/main" id="{63F4FA22-6078-E048-A97D-D502C5BD19FD}"/>
              </a:ext>
            </a:extLst>
          </p:cNvPr>
          <p:cNvSpPr/>
          <p:nvPr/>
        </p:nvSpPr>
        <p:spPr>
          <a:xfrm>
            <a:off x="756048" y="3606199"/>
            <a:ext cx="1880464" cy="835171"/>
          </a:xfrm>
          <a:prstGeom prst="round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9" name="Rectangle 5">
            <a:extLst>
              <a:ext uri="{FF2B5EF4-FFF2-40B4-BE49-F238E27FC236}">
                <a16:creationId xmlns:a16="http://schemas.microsoft.com/office/drawing/2014/main" id="{AF272648-4D4A-C343-9883-CF5E39F737B3}"/>
              </a:ext>
            </a:extLst>
          </p:cNvPr>
          <p:cNvSpPr>
            <a:spLocks noChangeArrowheads="1"/>
          </p:cNvSpPr>
          <p:nvPr/>
        </p:nvSpPr>
        <p:spPr bwMode="auto">
          <a:xfrm>
            <a:off x="846277" y="3541143"/>
            <a:ext cx="1119386" cy="136384"/>
          </a:xfrm>
          <a:prstGeom prst="rect">
            <a:avLst/>
          </a:prstGeom>
          <a:solidFill>
            <a:schemeClr val="bg1"/>
          </a:solidFill>
          <a:ln w="28575">
            <a:noFill/>
            <a:miter lim="800000"/>
            <a:headEnd/>
            <a:tailEnd/>
          </a:ln>
        </p:spPr>
        <p:txBody>
          <a:bodyPr wrap="square" lIns="0" tIns="0" rIns="0" bIns="0">
            <a:spAutoFit/>
          </a:bodyPr>
          <a:lstStyle/>
          <a:p>
            <a:pPr>
              <a:lnSpc>
                <a:spcPct val="95000"/>
              </a:lnSpc>
              <a:spcBef>
                <a:spcPts val="333"/>
              </a:spcBef>
            </a:pPr>
            <a:r>
              <a:rPr lang="en-US" sz="933"/>
              <a:t>   Customer example:</a:t>
            </a:r>
          </a:p>
        </p:txBody>
      </p:sp>
      <p:pic>
        <p:nvPicPr>
          <p:cNvPr id="111" name="Picture 110">
            <a:extLst>
              <a:ext uri="{FF2B5EF4-FFF2-40B4-BE49-F238E27FC236}">
                <a16:creationId xmlns:a16="http://schemas.microsoft.com/office/drawing/2014/main" id="{8EDF20CB-6F47-9245-896F-25D7A7927C79}"/>
              </a:ext>
            </a:extLst>
          </p:cNvPr>
          <p:cNvPicPr>
            <a:picLocks noChangeAspect="1"/>
          </p:cNvPicPr>
          <p:nvPr/>
        </p:nvPicPr>
        <p:blipFill>
          <a:blip r:embed="rId14" cstate="screen">
            <a:alphaModFix amt="35000"/>
            <a:extLst>
              <a:ext uri="{28A0092B-C50C-407E-A947-70E740481C1C}">
                <a14:useLocalDpi xmlns:a14="http://schemas.microsoft.com/office/drawing/2010/main"/>
              </a:ext>
            </a:extLst>
          </a:blip>
          <a:stretch>
            <a:fillRect/>
          </a:stretch>
        </p:blipFill>
        <p:spPr>
          <a:xfrm>
            <a:off x="9334685" y="2931538"/>
            <a:ext cx="669295" cy="187403"/>
          </a:xfrm>
          <a:prstGeom prst="rect">
            <a:avLst/>
          </a:prstGeom>
        </p:spPr>
      </p:pic>
      <p:sp>
        <p:nvSpPr>
          <p:cNvPr id="80" name="Rounded Rectangle 102">
            <a:extLst>
              <a:ext uri="{FF2B5EF4-FFF2-40B4-BE49-F238E27FC236}">
                <a16:creationId xmlns:a16="http://schemas.microsoft.com/office/drawing/2014/main" id="{0DB33B23-7878-344F-9F00-677AB5AF27AC}"/>
              </a:ext>
            </a:extLst>
          </p:cNvPr>
          <p:cNvSpPr/>
          <p:nvPr/>
        </p:nvSpPr>
        <p:spPr>
          <a:xfrm flipV="1">
            <a:off x="8179008" y="4132809"/>
            <a:ext cx="245327" cy="109803"/>
          </a:xfrm>
          <a:custGeom>
            <a:avLst/>
            <a:gdLst>
              <a:gd name="connsiteX0" fmla="*/ 0 w 2211881"/>
              <a:gd name="connsiteY0" fmla="*/ 139390 h 278780"/>
              <a:gd name="connsiteX1" fmla="*/ 139390 w 2211881"/>
              <a:gd name="connsiteY1" fmla="*/ 0 h 278780"/>
              <a:gd name="connsiteX2" fmla="*/ 2072491 w 2211881"/>
              <a:gd name="connsiteY2" fmla="*/ 0 h 278780"/>
              <a:gd name="connsiteX3" fmla="*/ 2211881 w 2211881"/>
              <a:gd name="connsiteY3" fmla="*/ 139390 h 278780"/>
              <a:gd name="connsiteX4" fmla="*/ 2211881 w 2211881"/>
              <a:gd name="connsiteY4" fmla="*/ 139390 h 278780"/>
              <a:gd name="connsiteX5" fmla="*/ 2072491 w 2211881"/>
              <a:gd name="connsiteY5" fmla="*/ 278780 h 278780"/>
              <a:gd name="connsiteX6" fmla="*/ 139390 w 2211881"/>
              <a:gd name="connsiteY6" fmla="*/ 278780 h 278780"/>
              <a:gd name="connsiteX7" fmla="*/ 0 w 2211881"/>
              <a:gd name="connsiteY7" fmla="*/ 139390 h 278780"/>
              <a:gd name="connsiteX0" fmla="*/ 2211881 w 2303321"/>
              <a:gd name="connsiteY0" fmla="*/ 139390 h 278780"/>
              <a:gd name="connsiteX1" fmla="*/ 2072491 w 2303321"/>
              <a:gd name="connsiteY1" fmla="*/ 278780 h 278780"/>
              <a:gd name="connsiteX2" fmla="*/ 139390 w 2303321"/>
              <a:gd name="connsiteY2" fmla="*/ 278780 h 278780"/>
              <a:gd name="connsiteX3" fmla="*/ 0 w 2303321"/>
              <a:gd name="connsiteY3" fmla="*/ 139390 h 278780"/>
              <a:gd name="connsiteX4" fmla="*/ 139390 w 2303321"/>
              <a:gd name="connsiteY4" fmla="*/ 0 h 278780"/>
              <a:gd name="connsiteX5" fmla="*/ 2072491 w 2303321"/>
              <a:gd name="connsiteY5" fmla="*/ 0 h 278780"/>
              <a:gd name="connsiteX6" fmla="*/ 2211881 w 2303321"/>
              <a:gd name="connsiteY6" fmla="*/ 139390 h 278780"/>
              <a:gd name="connsiteX7" fmla="*/ 2303321 w 2303321"/>
              <a:gd name="connsiteY7" fmla="*/ 230830 h 278780"/>
              <a:gd name="connsiteX0" fmla="*/ 2211881 w 2211881"/>
              <a:gd name="connsiteY0" fmla="*/ 139390 h 278780"/>
              <a:gd name="connsiteX1" fmla="*/ 2072491 w 2211881"/>
              <a:gd name="connsiteY1" fmla="*/ 278780 h 278780"/>
              <a:gd name="connsiteX2" fmla="*/ 139390 w 2211881"/>
              <a:gd name="connsiteY2" fmla="*/ 278780 h 278780"/>
              <a:gd name="connsiteX3" fmla="*/ 0 w 2211881"/>
              <a:gd name="connsiteY3" fmla="*/ 139390 h 278780"/>
              <a:gd name="connsiteX4" fmla="*/ 139390 w 2211881"/>
              <a:gd name="connsiteY4" fmla="*/ 0 h 278780"/>
              <a:gd name="connsiteX5" fmla="*/ 2072491 w 2211881"/>
              <a:gd name="connsiteY5" fmla="*/ 0 h 278780"/>
              <a:gd name="connsiteX6" fmla="*/ 2211881 w 2211881"/>
              <a:gd name="connsiteY6" fmla="*/ 139390 h 278780"/>
              <a:gd name="connsiteX0" fmla="*/ 2211881 w 2211881"/>
              <a:gd name="connsiteY0" fmla="*/ 139390 h 278780"/>
              <a:gd name="connsiteX1" fmla="*/ 2072491 w 2211881"/>
              <a:gd name="connsiteY1" fmla="*/ 278780 h 278780"/>
              <a:gd name="connsiteX2" fmla="*/ 139390 w 2211881"/>
              <a:gd name="connsiteY2" fmla="*/ 278780 h 278780"/>
              <a:gd name="connsiteX3" fmla="*/ 0 w 2211881"/>
              <a:gd name="connsiteY3" fmla="*/ 139390 h 278780"/>
              <a:gd name="connsiteX4" fmla="*/ 139390 w 2211881"/>
              <a:gd name="connsiteY4" fmla="*/ 0 h 278780"/>
              <a:gd name="connsiteX5" fmla="*/ 2072491 w 2211881"/>
              <a:gd name="connsiteY5" fmla="*/ 0 h 278780"/>
              <a:gd name="connsiteX0" fmla="*/ 2072491 w 2072491"/>
              <a:gd name="connsiteY0" fmla="*/ 278780 h 278780"/>
              <a:gd name="connsiteX1" fmla="*/ 139390 w 2072491"/>
              <a:gd name="connsiteY1" fmla="*/ 278780 h 278780"/>
              <a:gd name="connsiteX2" fmla="*/ 0 w 2072491"/>
              <a:gd name="connsiteY2" fmla="*/ 139390 h 278780"/>
              <a:gd name="connsiteX3" fmla="*/ 139390 w 2072491"/>
              <a:gd name="connsiteY3" fmla="*/ 0 h 278780"/>
              <a:gd name="connsiteX4" fmla="*/ 2072491 w 2072491"/>
              <a:gd name="connsiteY4" fmla="*/ 0 h 278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491" h="278780">
                <a:moveTo>
                  <a:pt x="2072491" y="278780"/>
                </a:moveTo>
                <a:lnTo>
                  <a:pt x="139390" y="278780"/>
                </a:lnTo>
                <a:cubicBezTo>
                  <a:pt x="62407" y="278780"/>
                  <a:pt x="0" y="216373"/>
                  <a:pt x="0" y="139390"/>
                </a:cubicBezTo>
                <a:cubicBezTo>
                  <a:pt x="0" y="62407"/>
                  <a:pt x="62407" y="0"/>
                  <a:pt x="139390" y="0"/>
                </a:cubicBezTo>
                <a:lnTo>
                  <a:pt x="2072491" y="0"/>
                </a:lnTo>
              </a:path>
            </a:pathLst>
          </a:custGeom>
          <a:noFill/>
          <a:ln w="19050">
            <a:solidFill>
              <a:schemeClr val="accent4"/>
            </a:solidFill>
            <a:headEnd type="none" w="med" len="med"/>
            <a:tailEnd type="triangle" w="lg" len="lg"/>
            <a:extLst>
              <a:ext uri="{C807C97D-BFC1-408E-A445-0C87EB9F89A2}">
                <ask:lineSketchStyleProps xmlns:ask="http://schemas.microsoft.com/office/drawing/2018/sketchyshapes" sd="1219033472">
                  <a:custGeom>
                    <a:avLst/>
                    <a:gdLst>
                      <a:gd name="connsiteX0" fmla="*/ 0 w 2211881"/>
                      <a:gd name="connsiteY0" fmla="*/ 139390 h 278780"/>
                      <a:gd name="connsiteX1" fmla="*/ 139390 w 2211881"/>
                      <a:gd name="connsiteY1" fmla="*/ 0 h 278780"/>
                      <a:gd name="connsiteX2" fmla="*/ 822419 w 2211881"/>
                      <a:gd name="connsiteY2" fmla="*/ 0 h 278780"/>
                      <a:gd name="connsiteX3" fmla="*/ 1505448 w 2211881"/>
                      <a:gd name="connsiteY3" fmla="*/ 0 h 278780"/>
                      <a:gd name="connsiteX4" fmla="*/ 2072491 w 2211881"/>
                      <a:gd name="connsiteY4" fmla="*/ 0 h 278780"/>
                      <a:gd name="connsiteX5" fmla="*/ 2211881 w 2211881"/>
                      <a:gd name="connsiteY5" fmla="*/ 139390 h 278780"/>
                      <a:gd name="connsiteX6" fmla="*/ 2211881 w 2211881"/>
                      <a:gd name="connsiteY6" fmla="*/ 139390 h 278780"/>
                      <a:gd name="connsiteX7" fmla="*/ 2072491 w 2211881"/>
                      <a:gd name="connsiteY7" fmla="*/ 278780 h 278780"/>
                      <a:gd name="connsiteX8" fmla="*/ 1486117 w 2211881"/>
                      <a:gd name="connsiteY8" fmla="*/ 278780 h 278780"/>
                      <a:gd name="connsiteX9" fmla="*/ 803088 w 2211881"/>
                      <a:gd name="connsiteY9" fmla="*/ 278780 h 278780"/>
                      <a:gd name="connsiteX10" fmla="*/ 139390 w 2211881"/>
                      <a:gd name="connsiteY10" fmla="*/ 278780 h 278780"/>
                      <a:gd name="connsiteX11" fmla="*/ 0 w 2211881"/>
                      <a:gd name="connsiteY11" fmla="*/ 139390 h 27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1881" h="278780" fill="none" extrusionOk="0">
                        <a:moveTo>
                          <a:pt x="0" y="139390"/>
                        </a:moveTo>
                        <a:cubicBezTo>
                          <a:pt x="1523" y="78185"/>
                          <a:pt x="66394" y="6142"/>
                          <a:pt x="139390" y="0"/>
                        </a:cubicBezTo>
                        <a:cubicBezTo>
                          <a:pt x="443780" y="26482"/>
                          <a:pt x="660328" y="-33775"/>
                          <a:pt x="822419" y="0"/>
                        </a:cubicBezTo>
                        <a:cubicBezTo>
                          <a:pt x="984510" y="33775"/>
                          <a:pt x="1303212" y="6231"/>
                          <a:pt x="1505448" y="0"/>
                        </a:cubicBezTo>
                        <a:cubicBezTo>
                          <a:pt x="1707684" y="-6231"/>
                          <a:pt x="1852489" y="26254"/>
                          <a:pt x="2072491" y="0"/>
                        </a:cubicBezTo>
                        <a:cubicBezTo>
                          <a:pt x="2141165" y="-12420"/>
                          <a:pt x="2211033" y="65598"/>
                          <a:pt x="2211881" y="139390"/>
                        </a:cubicBezTo>
                        <a:lnTo>
                          <a:pt x="2211881" y="139390"/>
                        </a:lnTo>
                        <a:cubicBezTo>
                          <a:pt x="2209359" y="208786"/>
                          <a:pt x="2167460" y="275126"/>
                          <a:pt x="2072491" y="278780"/>
                        </a:cubicBezTo>
                        <a:cubicBezTo>
                          <a:pt x="1808934" y="249822"/>
                          <a:pt x="1751809" y="294681"/>
                          <a:pt x="1486117" y="278780"/>
                        </a:cubicBezTo>
                        <a:cubicBezTo>
                          <a:pt x="1220425" y="262879"/>
                          <a:pt x="957578" y="261594"/>
                          <a:pt x="803088" y="278780"/>
                        </a:cubicBezTo>
                        <a:cubicBezTo>
                          <a:pt x="648598" y="295966"/>
                          <a:pt x="439970" y="279469"/>
                          <a:pt x="139390" y="278780"/>
                        </a:cubicBezTo>
                        <a:cubicBezTo>
                          <a:pt x="67648" y="289156"/>
                          <a:pt x="-2760" y="217829"/>
                          <a:pt x="0" y="139390"/>
                        </a:cubicBezTo>
                        <a:close/>
                      </a:path>
                      <a:path w="2211881" h="278780" stroke="0" extrusionOk="0">
                        <a:moveTo>
                          <a:pt x="0" y="139390"/>
                        </a:moveTo>
                        <a:cubicBezTo>
                          <a:pt x="-2103" y="61110"/>
                          <a:pt x="50228" y="4571"/>
                          <a:pt x="139390" y="0"/>
                        </a:cubicBezTo>
                        <a:cubicBezTo>
                          <a:pt x="471748" y="18892"/>
                          <a:pt x="516588" y="28332"/>
                          <a:pt x="822419" y="0"/>
                        </a:cubicBezTo>
                        <a:cubicBezTo>
                          <a:pt x="1128250" y="-28332"/>
                          <a:pt x="1194219" y="-1137"/>
                          <a:pt x="1447455" y="0"/>
                        </a:cubicBezTo>
                        <a:cubicBezTo>
                          <a:pt x="1700691" y="1137"/>
                          <a:pt x="1761613" y="3041"/>
                          <a:pt x="2072491" y="0"/>
                        </a:cubicBezTo>
                        <a:cubicBezTo>
                          <a:pt x="2143927" y="-17865"/>
                          <a:pt x="2216884" y="43892"/>
                          <a:pt x="2211881" y="139390"/>
                        </a:cubicBezTo>
                        <a:lnTo>
                          <a:pt x="2211881" y="139390"/>
                        </a:lnTo>
                        <a:cubicBezTo>
                          <a:pt x="2196277" y="206142"/>
                          <a:pt x="2154466" y="270655"/>
                          <a:pt x="2072491" y="278780"/>
                        </a:cubicBezTo>
                        <a:cubicBezTo>
                          <a:pt x="1871287" y="259781"/>
                          <a:pt x="1528851" y="281240"/>
                          <a:pt x="1389462" y="278780"/>
                        </a:cubicBezTo>
                        <a:cubicBezTo>
                          <a:pt x="1250073" y="276320"/>
                          <a:pt x="970303" y="290337"/>
                          <a:pt x="783757" y="278780"/>
                        </a:cubicBezTo>
                        <a:cubicBezTo>
                          <a:pt x="597211" y="267223"/>
                          <a:pt x="329632" y="261184"/>
                          <a:pt x="139390" y="278780"/>
                        </a:cubicBezTo>
                        <a:cubicBezTo>
                          <a:pt x="67247" y="282738"/>
                          <a:pt x="5326" y="224302"/>
                          <a:pt x="0" y="13939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81" name="Rectangle 5">
            <a:extLst>
              <a:ext uri="{FF2B5EF4-FFF2-40B4-BE49-F238E27FC236}">
                <a16:creationId xmlns:a16="http://schemas.microsoft.com/office/drawing/2014/main" id="{0F8BF0F1-6CE3-CC46-808F-0DF4D5370849}"/>
              </a:ext>
            </a:extLst>
          </p:cNvPr>
          <p:cNvSpPr>
            <a:spLocks noChangeArrowheads="1"/>
          </p:cNvSpPr>
          <p:nvPr/>
        </p:nvSpPr>
        <p:spPr bwMode="auto">
          <a:xfrm>
            <a:off x="4911196" y="2126125"/>
            <a:ext cx="909862"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Core</a:t>
            </a:r>
          </a:p>
        </p:txBody>
      </p:sp>
      <p:sp>
        <p:nvSpPr>
          <p:cNvPr id="82" name="Rounded Rectangle 81">
            <a:extLst>
              <a:ext uri="{FF2B5EF4-FFF2-40B4-BE49-F238E27FC236}">
                <a16:creationId xmlns:a16="http://schemas.microsoft.com/office/drawing/2014/main" id="{C5A109AF-68A6-C849-9C05-F5EFA1E90320}"/>
              </a:ext>
            </a:extLst>
          </p:cNvPr>
          <p:cNvSpPr/>
          <p:nvPr/>
        </p:nvSpPr>
        <p:spPr>
          <a:xfrm>
            <a:off x="5054427" y="1993062"/>
            <a:ext cx="245327" cy="189570"/>
          </a:xfrm>
          <a:prstGeom prst="round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a:t>TA</a:t>
            </a:r>
          </a:p>
        </p:txBody>
      </p:sp>
      <p:sp>
        <p:nvSpPr>
          <p:cNvPr id="95" name="Rounded Rectangle 94">
            <a:extLst>
              <a:ext uri="{FF2B5EF4-FFF2-40B4-BE49-F238E27FC236}">
                <a16:creationId xmlns:a16="http://schemas.microsoft.com/office/drawing/2014/main" id="{05F06964-3D24-B041-A9B2-97C7E0254C4F}"/>
              </a:ext>
            </a:extLst>
          </p:cNvPr>
          <p:cNvSpPr/>
          <p:nvPr/>
        </p:nvSpPr>
        <p:spPr>
          <a:xfrm>
            <a:off x="5359424" y="2779580"/>
            <a:ext cx="245327" cy="189570"/>
          </a:xfrm>
          <a:prstGeom prst="round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a:t>TA</a:t>
            </a:r>
          </a:p>
        </p:txBody>
      </p:sp>
      <p:sp>
        <p:nvSpPr>
          <p:cNvPr id="102" name="Rounded Rectangle 101">
            <a:extLst>
              <a:ext uri="{FF2B5EF4-FFF2-40B4-BE49-F238E27FC236}">
                <a16:creationId xmlns:a16="http://schemas.microsoft.com/office/drawing/2014/main" id="{CDE5A44B-54B2-C244-A76F-F6FF5EFAFB66}"/>
              </a:ext>
            </a:extLst>
          </p:cNvPr>
          <p:cNvSpPr/>
          <p:nvPr/>
        </p:nvSpPr>
        <p:spPr>
          <a:xfrm>
            <a:off x="5824014" y="2132792"/>
            <a:ext cx="245327" cy="189570"/>
          </a:xfrm>
          <a:prstGeom prst="round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a:t>TA</a:t>
            </a:r>
          </a:p>
        </p:txBody>
      </p:sp>
      <p:sp>
        <p:nvSpPr>
          <p:cNvPr id="105" name="Rounded Rectangle 102">
            <a:extLst>
              <a:ext uri="{FF2B5EF4-FFF2-40B4-BE49-F238E27FC236}">
                <a16:creationId xmlns:a16="http://schemas.microsoft.com/office/drawing/2014/main" id="{50D0DF22-35EB-6340-A3C2-E4F389FFB973}"/>
              </a:ext>
            </a:extLst>
          </p:cNvPr>
          <p:cNvSpPr/>
          <p:nvPr/>
        </p:nvSpPr>
        <p:spPr>
          <a:xfrm rot="19222432" flipV="1">
            <a:off x="4444843" y="2372942"/>
            <a:ext cx="732397" cy="45719"/>
          </a:xfrm>
          <a:custGeom>
            <a:avLst/>
            <a:gdLst>
              <a:gd name="connsiteX0" fmla="*/ 0 w 2211881"/>
              <a:gd name="connsiteY0" fmla="*/ 139390 h 278780"/>
              <a:gd name="connsiteX1" fmla="*/ 139390 w 2211881"/>
              <a:gd name="connsiteY1" fmla="*/ 0 h 278780"/>
              <a:gd name="connsiteX2" fmla="*/ 2072491 w 2211881"/>
              <a:gd name="connsiteY2" fmla="*/ 0 h 278780"/>
              <a:gd name="connsiteX3" fmla="*/ 2211881 w 2211881"/>
              <a:gd name="connsiteY3" fmla="*/ 139390 h 278780"/>
              <a:gd name="connsiteX4" fmla="*/ 2211881 w 2211881"/>
              <a:gd name="connsiteY4" fmla="*/ 139390 h 278780"/>
              <a:gd name="connsiteX5" fmla="*/ 2072491 w 2211881"/>
              <a:gd name="connsiteY5" fmla="*/ 278780 h 278780"/>
              <a:gd name="connsiteX6" fmla="*/ 139390 w 2211881"/>
              <a:gd name="connsiteY6" fmla="*/ 278780 h 278780"/>
              <a:gd name="connsiteX7" fmla="*/ 0 w 2211881"/>
              <a:gd name="connsiteY7" fmla="*/ 139390 h 278780"/>
              <a:gd name="connsiteX0" fmla="*/ 2211881 w 2303321"/>
              <a:gd name="connsiteY0" fmla="*/ 139390 h 278780"/>
              <a:gd name="connsiteX1" fmla="*/ 2072491 w 2303321"/>
              <a:gd name="connsiteY1" fmla="*/ 278780 h 278780"/>
              <a:gd name="connsiteX2" fmla="*/ 139390 w 2303321"/>
              <a:gd name="connsiteY2" fmla="*/ 278780 h 278780"/>
              <a:gd name="connsiteX3" fmla="*/ 0 w 2303321"/>
              <a:gd name="connsiteY3" fmla="*/ 139390 h 278780"/>
              <a:gd name="connsiteX4" fmla="*/ 139390 w 2303321"/>
              <a:gd name="connsiteY4" fmla="*/ 0 h 278780"/>
              <a:gd name="connsiteX5" fmla="*/ 2072491 w 2303321"/>
              <a:gd name="connsiteY5" fmla="*/ 0 h 278780"/>
              <a:gd name="connsiteX6" fmla="*/ 2211881 w 2303321"/>
              <a:gd name="connsiteY6" fmla="*/ 139390 h 278780"/>
              <a:gd name="connsiteX7" fmla="*/ 2303321 w 2303321"/>
              <a:gd name="connsiteY7" fmla="*/ 230830 h 278780"/>
              <a:gd name="connsiteX0" fmla="*/ 2211881 w 2211881"/>
              <a:gd name="connsiteY0" fmla="*/ 139390 h 278780"/>
              <a:gd name="connsiteX1" fmla="*/ 2072491 w 2211881"/>
              <a:gd name="connsiteY1" fmla="*/ 278780 h 278780"/>
              <a:gd name="connsiteX2" fmla="*/ 139390 w 2211881"/>
              <a:gd name="connsiteY2" fmla="*/ 278780 h 278780"/>
              <a:gd name="connsiteX3" fmla="*/ 0 w 2211881"/>
              <a:gd name="connsiteY3" fmla="*/ 139390 h 278780"/>
              <a:gd name="connsiteX4" fmla="*/ 139390 w 2211881"/>
              <a:gd name="connsiteY4" fmla="*/ 0 h 278780"/>
              <a:gd name="connsiteX5" fmla="*/ 2072491 w 2211881"/>
              <a:gd name="connsiteY5" fmla="*/ 0 h 278780"/>
              <a:gd name="connsiteX6" fmla="*/ 2211881 w 2211881"/>
              <a:gd name="connsiteY6" fmla="*/ 139390 h 278780"/>
              <a:gd name="connsiteX0" fmla="*/ 2211881 w 2211881"/>
              <a:gd name="connsiteY0" fmla="*/ 139390 h 278780"/>
              <a:gd name="connsiteX1" fmla="*/ 2072491 w 2211881"/>
              <a:gd name="connsiteY1" fmla="*/ 278780 h 278780"/>
              <a:gd name="connsiteX2" fmla="*/ 139390 w 2211881"/>
              <a:gd name="connsiteY2" fmla="*/ 278780 h 278780"/>
              <a:gd name="connsiteX3" fmla="*/ 0 w 2211881"/>
              <a:gd name="connsiteY3" fmla="*/ 139390 h 278780"/>
              <a:gd name="connsiteX4" fmla="*/ 139390 w 2211881"/>
              <a:gd name="connsiteY4" fmla="*/ 0 h 278780"/>
              <a:gd name="connsiteX5" fmla="*/ 2072491 w 2211881"/>
              <a:gd name="connsiteY5" fmla="*/ 0 h 278780"/>
              <a:gd name="connsiteX0" fmla="*/ 2072491 w 2072491"/>
              <a:gd name="connsiteY0" fmla="*/ 278780 h 278780"/>
              <a:gd name="connsiteX1" fmla="*/ 139390 w 2072491"/>
              <a:gd name="connsiteY1" fmla="*/ 278780 h 278780"/>
              <a:gd name="connsiteX2" fmla="*/ 0 w 2072491"/>
              <a:gd name="connsiteY2" fmla="*/ 139390 h 278780"/>
              <a:gd name="connsiteX3" fmla="*/ 139390 w 2072491"/>
              <a:gd name="connsiteY3" fmla="*/ 0 h 278780"/>
              <a:gd name="connsiteX4" fmla="*/ 2072491 w 2072491"/>
              <a:gd name="connsiteY4" fmla="*/ 0 h 278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491" h="278780">
                <a:moveTo>
                  <a:pt x="2072491" y="278780"/>
                </a:moveTo>
                <a:lnTo>
                  <a:pt x="139390" y="278780"/>
                </a:lnTo>
                <a:cubicBezTo>
                  <a:pt x="62407" y="278780"/>
                  <a:pt x="0" y="216373"/>
                  <a:pt x="0" y="139390"/>
                </a:cubicBezTo>
                <a:cubicBezTo>
                  <a:pt x="0" y="62407"/>
                  <a:pt x="62407" y="0"/>
                  <a:pt x="139390" y="0"/>
                </a:cubicBezTo>
                <a:lnTo>
                  <a:pt x="2072491" y="0"/>
                </a:lnTo>
              </a:path>
            </a:pathLst>
          </a:custGeom>
          <a:noFill/>
          <a:ln w="19050">
            <a:solidFill>
              <a:schemeClr val="accent4"/>
            </a:solidFill>
            <a:headEnd type="none" w="med" len="med"/>
            <a:tailEnd type="triangle" w="lg" len="lg"/>
            <a:extLst>
              <a:ext uri="{C807C97D-BFC1-408E-A445-0C87EB9F89A2}">
                <ask:lineSketchStyleProps xmlns:ask="http://schemas.microsoft.com/office/drawing/2018/sketchyshapes" sd="1219033472">
                  <a:custGeom>
                    <a:avLst/>
                    <a:gdLst>
                      <a:gd name="connsiteX0" fmla="*/ 0 w 2211881"/>
                      <a:gd name="connsiteY0" fmla="*/ 139390 h 278780"/>
                      <a:gd name="connsiteX1" fmla="*/ 139390 w 2211881"/>
                      <a:gd name="connsiteY1" fmla="*/ 0 h 278780"/>
                      <a:gd name="connsiteX2" fmla="*/ 822419 w 2211881"/>
                      <a:gd name="connsiteY2" fmla="*/ 0 h 278780"/>
                      <a:gd name="connsiteX3" fmla="*/ 1505448 w 2211881"/>
                      <a:gd name="connsiteY3" fmla="*/ 0 h 278780"/>
                      <a:gd name="connsiteX4" fmla="*/ 2072491 w 2211881"/>
                      <a:gd name="connsiteY4" fmla="*/ 0 h 278780"/>
                      <a:gd name="connsiteX5" fmla="*/ 2211881 w 2211881"/>
                      <a:gd name="connsiteY5" fmla="*/ 139390 h 278780"/>
                      <a:gd name="connsiteX6" fmla="*/ 2211881 w 2211881"/>
                      <a:gd name="connsiteY6" fmla="*/ 139390 h 278780"/>
                      <a:gd name="connsiteX7" fmla="*/ 2072491 w 2211881"/>
                      <a:gd name="connsiteY7" fmla="*/ 278780 h 278780"/>
                      <a:gd name="connsiteX8" fmla="*/ 1486117 w 2211881"/>
                      <a:gd name="connsiteY8" fmla="*/ 278780 h 278780"/>
                      <a:gd name="connsiteX9" fmla="*/ 803088 w 2211881"/>
                      <a:gd name="connsiteY9" fmla="*/ 278780 h 278780"/>
                      <a:gd name="connsiteX10" fmla="*/ 139390 w 2211881"/>
                      <a:gd name="connsiteY10" fmla="*/ 278780 h 278780"/>
                      <a:gd name="connsiteX11" fmla="*/ 0 w 2211881"/>
                      <a:gd name="connsiteY11" fmla="*/ 139390 h 27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1881" h="278780" fill="none" extrusionOk="0">
                        <a:moveTo>
                          <a:pt x="0" y="139390"/>
                        </a:moveTo>
                        <a:cubicBezTo>
                          <a:pt x="1523" y="78185"/>
                          <a:pt x="66394" y="6142"/>
                          <a:pt x="139390" y="0"/>
                        </a:cubicBezTo>
                        <a:cubicBezTo>
                          <a:pt x="443780" y="26482"/>
                          <a:pt x="660328" y="-33775"/>
                          <a:pt x="822419" y="0"/>
                        </a:cubicBezTo>
                        <a:cubicBezTo>
                          <a:pt x="984510" y="33775"/>
                          <a:pt x="1303212" y="6231"/>
                          <a:pt x="1505448" y="0"/>
                        </a:cubicBezTo>
                        <a:cubicBezTo>
                          <a:pt x="1707684" y="-6231"/>
                          <a:pt x="1852489" y="26254"/>
                          <a:pt x="2072491" y="0"/>
                        </a:cubicBezTo>
                        <a:cubicBezTo>
                          <a:pt x="2141165" y="-12420"/>
                          <a:pt x="2211033" y="65598"/>
                          <a:pt x="2211881" y="139390"/>
                        </a:cubicBezTo>
                        <a:lnTo>
                          <a:pt x="2211881" y="139390"/>
                        </a:lnTo>
                        <a:cubicBezTo>
                          <a:pt x="2209359" y="208786"/>
                          <a:pt x="2167460" y="275126"/>
                          <a:pt x="2072491" y="278780"/>
                        </a:cubicBezTo>
                        <a:cubicBezTo>
                          <a:pt x="1808934" y="249822"/>
                          <a:pt x="1751809" y="294681"/>
                          <a:pt x="1486117" y="278780"/>
                        </a:cubicBezTo>
                        <a:cubicBezTo>
                          <a:pt x="1220425" y="262879"/>
                          <a:pt x="957578" y="261594"/>
                          <a:pt x="803088" y="278780"/>
                        </a:cubicBezTo>
                        <a:cubicBezTo>
                          <a:pt x="648598" y="295966"/>
                          <a:pt x="439970" y="279469"/>
                          <a:pt x="139390" y="278780"/>
                        </a:cubicBezTo>
                        <a:cubicBezTo>
                          <a:pt x="67648" y="289156"/>
                          <a:pt x="-2760" y="217829"/>
                          <a:pt x="0" y="139390"/>
                        </a:cubicBezTo>
                        <a:close/>
                      </a:path>
                      <a:path w="2211881" h="278780" stroke="0" extrusionOk="0">
                        <a:moveTo>
                          <a:pt x="0" y="139390"/>
                        </a:moveTo>
                        <a:cubicBezTo>
                          <a:pt x="-2103" y="61110"/>
                          <a:pt x="50228" y="4571"/>
                          <a:pt x="139390" y="0"/>
                        </a:cubicBezTo>
                        <a:cubicBezTo>
                          <a:pt x="471748" y="18892"/>
                          <a:pt x="516588" y="28332"/>
                          <a:pt x="822419" y="0"/>
                        </a:cubicBezTo>
                        <a:cubicBezTo>
                          <a:pt x="1128250" y="-28332"/>
                          <a:pt x="1194219" y="-1137"/>
                          <a:pt x="1447455" y="0"/>
                        </a:cubicBezTo>
                        <a:cubicBezTo>
                          <a:pt x="1700691" y="1137"/>
                          <a:pt x="1761613" y="3041"/>
                          <a:pt x="2072491" y="0"/>
                        </a:cubicBezTo>
                        <a:cubicBezTo>
                          <a:pt x="2143927" y="-17865"/>
                          <a:pt x="2216884" y="43892"/>
                          <a:pt x="2211881" y="139390"/>
                        </a:cubicBezTo>
                        <a:lnTo>
                          <a:pt x="2211881" y="139390"/>
                        </a:lnTo>
                        <a:cubicBezTo>
                          <a:pt x="2196277" y="206142"/>
                          <a:pt x="2154466" y="270655"/>
                          <a:pt x="2072491" y="278780"/>
                        </a:cubicBezTo>
                        <a:cubicBezTo>
                          <a:pt x="1871287" y="259781"/>
                          <a:pt x="1528851" y="281240"/>
                          <a:pt x="1389462" y="278780"/>
                        </a:cubicBezTo>
                        <a:cubicBezTo>
                          <a:pt x="1250073" y="276320"/>
                          <a:pt x="970303" y="290337"/>
                          <a:pt x="783757" y="278780"/>
                        </a:cubicBezTo>
                        <a:cubicBezTo>
                          <a:pt x="597211" y="267223"/>
                          <a:pt x="329632" y="261184"/>
                          <a:pt x="139390" y="278780"/>
                        </a:cubicBezTo>
                        <a:cubicBezTo>
                          <a:pt x="67247" y="282738"/>
                          <a:pt x="5326" y="224302"/>
                          <a:pt x="0" y="13939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026" name="Picture 2">
            <a:extLst>
              <a:ext uri="{FF2B5EF4-FFF2-40B4-BE49-F238E27FC236}">
                <a16:creationId xmlns:a16="http://schemas.microsoft.com/office/drawing/2014/main" id="{A003E69D-B320-C144-8AE5-BB7FE950763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20601" y="3817422"/>
            <a:ext cx="1038813" cy="457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4104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Picture 123">
            <a:extLst>
              <a:ext uri="{FF2B5EF4-FFF2-40B4-BE49-F238E27FC236}">
                <a16:creationId xmlns:a16="http://schemas.microsoft.com/office/drawing/2014/main" id="{852ED88B-568D-4A40-AF92-1D370E7C29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74956" y="3038298"/>
            <a:ext cx="407442" cy="407442"/>
          </a:xfrm>
          <a:prstGeom prst="rect">
            <a:avLst/>
          </a:prstGeom>
        </p:spPr>
      </p:pic>
      <p:pic>
        <p:nvPicPr>
          <p:cNvPr id="125" name="Picture 124">
            <a:extLst>
              <a:ext uri="{FF2B5EF4-FFF2-40B4-BE49-F238E27FC236}">
                <a16:creationId xmlns:a16="http://schemas.microsoft.com/office/drawing/2014/main" id="{9848B5ED-7404-D644-A25E-B7740B4FFF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60296" y="3180139"/>
            <a:ext cx="966967" cy="181823"/>
          </a:xfrm>
          <a:prstGeom prst="rect">
            <a:avLst/>
          </a:prstGeom>
        </p:spPr>
      </p:pic>
      <p:pic>
        <p:nvPicPr>
          <p:cNvPr id="126" name="Picture 125">
            <a:extLst>
              <a:ext uri="{FF2B5EF4-FFF2-40B4-BE49-F238E27FC236}">
                <a16:creationId xmlns:a16="http://schemas.microsoft.com/office/drawing/2014/main" id="{05542D11-BE62-A643-8A73-FD4BC20B5C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89740" y="2015867"/>
            <a:ext cx="914134" cy="142833"/>
          </a:xfrm>
          <a:prstGeom prst="rect">
            <a:avLst/>
          </a:prstGeom>
        </p:spPr>
      </p:pic>
      <p:pic>
        <p:nvPicPr>
          <p:cNvPr id="127" name="Picture 126">
            <a:extLst>
              <a:ext uri="{FF2B5EF4-FFF2-40B4-BE49-F238E27FC236}">
                <a16:creationId xmlns:a16="http://schemas.microsoft.com/office/drawing/2014/main" id="{ED91185A-CBF0-564B-A040-2305E8DEAB5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89740" y="2650995"/>
            <a:ext cx="714240" cy="205344"/>
          </a:xfrm>
          <a:prstGeom prst="rect">
            <a:avLst/>
          </a:prstGeom>
        </p:spPr>
      </p:pic>
      <p:pic>
        <p:nvPicPr>
          <p:cNvPr id="128" name="Picture 127">
            <a:extLst>
              <a:ext uri="{FF2B5EF4-FFF2-40B4-BE49-F238E27FC236}">
                <a16:creationId xmlns:a16="http://schemas.microsoft.com/office/drawing/2014/main" id="{3D210446-E874-6241-BF96-D3A34076248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45728" y="1727142"/>
            <a:ext cx="340778" cy="202337"/>
          </a:xfrm>
          <a:prstGeom prst="rect">
            <a:avLst/>
          </a:prstGeom>
        </p:spPr>
      </p:pic>
      <p:sp>
        <p:nvSpPr>
          <p:cNvPr id="21" name="Oval 20">
            <a:extLst>
              <a:ext uri="{FF2B5EF4-FFF2-40B4-BE49-F238E27FC236}">
                <a16:creationId xmlns:a16="http://schemas.microsoft.com/office/drawing/2014/main" id="{360732AE-74B0-614B-A51D-766E2F7E82BE}"/>
              </a:ext>
            </a:extLst>
          </p:cNvPr>
          <p:cNvSpPr/>
          <p:nvPr/>
        </p:nvSpPr>
        <p:spPr>
          <a:xfrm>
            <a:off x="2736656" y="1940246"/>
            <a:ext cx="3274998" cy="1038660"/>
          </a:xfrm>
          <a:prstGeom prst="ellipse">
            <a:avLst/>
          </a:prstGeom>
          <a:solidFill>
            <a:schemeClr val="tx2">
              <a:lumMod val="40000"/>
              <a:lumOff val="6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7" name="Oval 16">
            <a:extLst>
              <a:ext uri="{FF2B5EF4-FFF2-40B4-BE49-F238E27FC236}">
                <a16:creationId xmlns:a16="http://schemas.microsoft.com/office/drawing/2014/main" id="{CB5C9296-B0B0-D24B-A86C-CAA404EE0598}"/>
              </a:ext>
            </a:extLst>
          </p:cNvPr>
          <p:cNvSpPr/>
          <p:nvPr/>
        </p:nvSpPr>
        <p:spPr>
          <a:xfrm>
            <a:off x="3802532" y="1978775"/>
            <a:ext cx="2209122" cy="961602"/>
          </a:xfrm>
          <a:prstGeom prst="ellipse">
            <a:avLst/>
          </a:prstGeom>
          <a:solidFill>
            <a:schemeClr val="tx2">
              <a:lumMod val="40000"/>
              <a:lumOff val="6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 name="Oval 8">
            <a:extLst>
              <a:ext uri="{FF2B5EF4-FFF2-40B4-BE49-F238E27FC236}">
                <a16:creationId xmlns:a16="http://schemas.microsoft.com/office/drawing/2014/main" id="{E16635DA-3CEC-4141-8738-9A2F8DB159F6}"/>
              </a:ext>
            </a:extLst>
          </p:cNvPr>
          <p:cNvSpPr/>
          <p:nvPr/>
        </p:nvSpPr>
        <p:spPr>
          <a:xfrm>
            <a:off x="4757417" y="2076825"/>
            <a:ext cx="1254236" cy="765502"/>
          </a:xfrm>
          <a:prstGeom prst="ellipse">
            <a:avLst/>
          </a:prstGeom>
          <a:solidFill>
            <a:schemeClr val="tx2">
              <a:lumMod val="40000"/>
              <a:lumOff val="6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 name="Title 1">
            <a:extLst>
              <a:ext uri="{FF2B5EF4-FFF2-40B4-BE49-F238E27FC236}">
                <a16:creationId xmlns:a16="http://schemas.microsoft.com/office/drawing/2014/main" id="{476944AB-6D6E-8A47-BAFB-E02948071467}"/>
              </a:ext>
            </a:extLst>
          </p:cNvPr>
          <p:cNvSpPr>
            <a:spLocks noGrp="1"/>
          </p:cNvSpPr>
          <p:nvPr>
            <p:ph type="title"/>
          </p:nvPr>
        </p:nvSpPr>
        <p:spPr/>
        <p:txBody>
          <a:bodyPr/>
          <a:lstStyle/>
          <a:p>
            <a:r>
              <a:rPr lang="en-SE"/>
              <a:t>Multi-Cloud and Data Center Interconnect</a:t>
            </a:r>
          </a:p>
        </p:txBody>
      </p:sp>
      <p:grpSp>
        <p:nvGrpSpPr>
          <p:cNvPr id="16" name="Group 15">
            <a:extLst>
              <a:ext uri="{FF2B5EF4-FFF2-40B4-BE49-F238E27FC236}">
                <a16:creationId xmlns:a16="http://schemas.microsoft.com/office/drawing/2014/main" id="{AE0B8069-56C4-4F4C-A225-00594C6C1483}"/>
              </a:ext>
            </a:extLst>
          </p:cNvPr>
          <p:cNvGrpSpPr/>
          <p:nvPr/>
        </p:nvGrpSpPr>
        <p:grpSpPr>
          <a:xfrm>
            <a:off x="5215339" y="2273586"/>
            <a:ext cx="323346" cy="480081"/>
            <a:chOff x="3131989" y="2565983"/>
            <a:chExt cx="323346" cy="480081"/>
          </a:xfrm>
        </p:grpSpPr>
        <p:sp>
          <p:nvSpPr>
            <p:cNvPr id="5" name="Rectangle 5">
              <a:extLst>
                <a:ext uri="{FF2B5EF4-FFF2-40B4-BE49-F238E27FC236}">
                  <a16:creationId xmlns:a16="http://schemas.microsoft.com/office/drawing/2014/main" id="{AE5F3BD6-C667-E749-BCC1-91E2C40D8D37}"/>
                </a:ext>
              </a:extLst>
            </p:cNvPr>
            <p:cNvSpPr>
              <a:spLocks noChangeArrowheads="1"/>
            </p:cNvSpPr>
            <p:nvPr/>
          </p:nvSpPr>
          <p:spPr bwMode="auto">
            <a:xfrm>
              <a:off x="3131989" y="2909680"/>
              <a:ext cx="323346"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PTX</a:t>
              </a:r>
            </a:p>
          </p:txBody>
        </p:sp>
        <p:pic>
          <p:nvPicPr>
            <p:cNvPr id="6" name="Graphic 5">
              <a:extLst>
                <a:ext uri="{FF2B5EF4-FFF2-40B4-BE49-F238E27FC236}">
                  <a16:creationId xmlns:a16="http://schemas.microsoft.com/office/drawing/2014/main" id="{A9D7D61C-3148-F043-9AAF-F4B3D52FEA6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31989" y="2565983"/>
              <a:ext cx="301577" cy="295816"/>
            </a:xfrm>
            <a:prstGeom prst="rect">
              <a:avLst/>
            </a:prstGeom>
          </p:spPr>
        </p:pic>
      </p:grpSp>
      <p:grpSp>
        <p:nvGrpSpPr>
          <p:cNvPr id="18" name="Group 17">
            <a:extLst>
              <a:ext uri="{FF2B5EF4-FFF2-40B4-BE49-F238E27FC236}">
                <a16:creationId xmlns:a16="http://schemas.microsoft.com/office/drawing/2014/main" id="{62CFEDA0-376E-344E-9FA4-7743DA7737F5}"/>
              </a:ext>
            </a:extLst>
          </p:cNvPr>
          <p:cNvGrpSpPr/>
          <p:nvPr/>
        </p:nvGrpSpPr>
        <p:grpSpPr>
          <a:xfrm>
            <a:off x="4299688" y="2273586"/>
            <a:ext cx="323346" cy="480081"/>
            <a:chOff x="3131989" y="2565983"/>
            <a:chExt cx="323346" cy="480081"/>
          </a:xfrm>
        </p:grpSpPr>
        <p:sp>
          <p:nvSpPr>
            <p:cNvPr id="19" name="Rectangle 5">
              <a:extLst>
                <a:ext uri="{FF2B5EF4-FFF2-40B4-BE49-F238E27FC236}">
                  <a16:creationId xmlns:a16="http://schemas.microsoft.com/office/drawing/2014/main" id="{B5A5D948-B633-1F44-A383-285D2E9B1767}"/>
                </a:ext>
              </a:extLst>
            </p:cNvPr>
            <p:cNvSpPr>
              <a:spLocks noChangeArrowheads="1"/>
            </p:cNvSpPr>
            <p:nvPr/>
          </p:nvSpPr>
          <p:spPr bwMode="auto">
            <a:xfrm>
              <a:off x="3131989" y="2909680"/>
              <a:ext cx="323346"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MX</a:t>
              </a:r>
            </a:p>
          </p:txBody>
        </p:sp>
        <p:pic>
          <p:nvPicPr>
            <p:cNvPr id="20" name="Graphic 19">
              <a:extLst>
                <a:ext uri="{FF2B5EF4-FFF2-40B4-BE49-F238E27FC236}">
                  <a16:creationId xmlns:a16="http://schemas.microsoft.com/office/drawing/2014/main" id="{08616FD6-B102-974E-9E59-FA35326819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31989" y="2565983"/>
              <a:ext cx="301577" cy="295816"/>
            </a:xfrm>
            <a:prstGeom prst="rect">
              <a:avLst/>
            </a:prstGeom>
          </p:spPr>
        </p:pic>
      </p:grpSp>
      <p:sp>
        <p:nvSpPr>
          <p:cNvPr id="28" name="Rectangle 5">
            <a:extLst>
              <a:ext uri="{FF2B5EF4-FFF2-40B4-BE49-F238E27FC236}">
                <a16:creationId xmlns:a16="http://schemas.microsoft.com/office/drawing/2014/main" id="{43174529-D4AD-E845-9EF1-DD503B7EC7F6}"/>
              </a:ext>
            </a:extLst>
          </p:cNvPr>
          <p:cNvSpPr>
            <a:spLocks noChangeArrowheads="1"/>
          </p:cNvSpPr>
          <p:nvPr/>
        </p:nvSpPr>
        <p:spPr bwMode="auto">
          <a:xfrm>
            <a:off x="4911196" y="2126125"/>
            <a:ext cx="909862"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Core</a:t>
            </a:r>
          </a:p>
        </p:txBody>
      </p:sp>
      <p:pic>
        <p:nvPicPr>
          <p:cNvPr id="33" name="Graphic 32">
            <a:extLst>
              <a:ext uri="{FF2B5EF4-FFF2-40B4-BE49-F238E27FC236}">
                <a16:creationId xmlns:a16="http://schemas.microsoft.com/office/drawing/2014/main" id="{C3B7B2E8-CB22-8C41-9FC5-5F0EB456333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62553" y="2592895"/>
            <a:ext cx="741577" cy="539329"/>
          </a:xfrm>
          <a:prstGeom prst="rect">
            <a:avLst/>
          </a:prstGeom>
        </p:spPr>
      </p:pic>
      <p:pic>
        <p:nvPicPr>
          <p:cNvPr id="34" name="Graphic 33">
            <a:extLst>
              <a:ext uri="{FF2B5EF4-FFF2-40B4-BE49-F238E27FC236}">
                <a16:creationId xmlns:a16="http://schemas.microsoft.com/office/drawing/2014/main" id="{0389A474-F924-A446-9370-7022389ECB7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30029" y="2606205"/>
            <a:ext cx="741577" cy="539329"/>
          </a:xfrm>
          <a:prstGeom prst="rect">
            <a:avLst/>
          </a:prstGeom>
        </p:spPr>
      </p:pic>
      <p:pic>
        <p:nvPicPr>
          <p:cNvPr id="39" name="Graphic 38">
            <a:extLst>
              <a:ext uri="{FF2B5EF4-FFF2-40B4-BE49-F238E27FC236}">
                <a16:creationId xmlns:a16="http://schemas.microsoft.com/office/drawing/2014/main" id="{2076D0F8-E5AA-9D46-98C0-A582D96A713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47193" y="2055434"/>
            <a:ext cx="964838" cy="516878"/>
          </a:xfrm>
          <a:prstGeom prst="rect">
            <a:avLst/>
          </a:prstGeom>
        </p:spPr>
      </p:pic>
      <p:sp>
        <p:nvSpPr>
          <p:cNvPr id="40" name="Rectangle 5">
            <a:extLst>
              <a:ext uri="{FF2B5EF4-FFF2-40B4-BE49-F238E27FC236}">
                <a16:creationId xmlns:a16="http://schemas.microsoft.com/office/drawing/2014/main" id="{3F41F7FE-0953-E847-A60E-82B9BBCD7A66}"/>
              </a:ext>
            </a:extLst>
          </p:cNvPr>
          <p:cNvSpPr>
            <a:spLocks noChangeArrowheads="1"/>
          </p:cNvSpPr>
          <p:nvPr/>
        </p:nvSpPr>
        <p:spPr bwMode="auto">
          <a:xfrm>
            <a:off x="6802169" y="2198676"/>
            <a:ext cx="909862" cy="311239"/>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Partner/</a:t>
            </a:r>
          </a:p>
          <a:p>
            <a:pPr algn="ctr">
              <a:lnSpc>
                <a:spcPct val="95000"/>
              </a:lnSpc>
              <a:spcBef>
                <a:spcPts val="333"/>
              </a:spcBef>
            </a:pPr>
            <a:r>
              <a:rPr lang="en-US" sz="933" b="1"/>
              <a:t>Peering</a:t>
            </a:r>
          </a:p>
        </p:txBody>
      </p:sp>
      <p:pic>
        <p:nvPicPr>
          <p:cNvPr id="41" name="Graphic 40">
            <a:extLst>
              <a:ext uri="{FF2B5EF4-FFF2-40B4-BE49-F238E27FC236}">
                <a16:creationId xmlns:a16="http://schemas.microsoft.com/office/drawing/2014/main" id="{0FF516EE-00BB-654A-99F8-664BF9436EF0}"/>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662651" y="2303684"/>
            <a:ext cx="240209" cy="235620"/>
          </a:xfrm>
          <a:prstGeom prst="rect">
            <a:avLst/>
          </a:prstGeom>
        </p:spPr>
      </p:pic>
      <p:pic>
        <p:nvPicPr>
          <p:cNvPr id="42" name="Graphic 41">
            <a:extLst>
              <a:ext uri="{FF2B5EF4-FFF2-40B4-BE49-F238E27FC236}">
                <a16:creationId xmlns:a16="http://schemas.microsoft.com/office/drawing/2014/main" id="{E826FDE8-D422-0044-925E-F76448104E6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556364" y="2303684"/>
            <a:ext cx="240209" cy="235620"/>
          </a:xfrm>
          <a:prstGeom prst="rect">
            <a:avLst/>
          </a:prstGeom>
        </p:spPr>
      </p:pic>
      <p:sp>
        <p:nvSpPr>
          <p:cNvPr id="43" name="Rectangle 5">
            <a:extLst>
              <a:ext uri="{FF2B5EF4-FFF2-40B4-BE49-F238E27FC236}">
                <a16:creationId xmlns:a16="http://schemas.microsoft.com/office/drawing/2014/main" id="{FFF4E7CF-0440-AB45-96F3-85EA89F0E33A}"/>
              </a:ext>
            </a:extLst>
          </p:cNvPr>
          <p:cNvSpPr>
            <a:spLocks noChangeArrowheads="1"/>
          </p:cNvSpPr>
          <p:nvPr/>
        </p:nvSpPr>
        <p:spPr bwMode="auto">
          <a:xfrm>
            <a:off x="6707591" y="2770782"/>
            <a:ext cx="1219609" cy="272767"/>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Private DC/</a:t>
            </a:r>
            <a:br>
              <a:rPr lang="en-US" sz="933" b="1"/>
            </a:br>
            <a:r>
              <a:rPr lang="en-US" sz="933" b="1"/>
              <a:t>Private Cloud</a:t>
            </a:r>
          </a:p>
        </p:txBody>
      </p:sp>
      <p:pic>
        <p:nvPicPr>
          <p:cNvPr id="44" name="Graphic 43">
            <a:extLst>
              <a:ext uri="{FF2B5EF4-FFF2-40B4-BE49-F238E27FC236}">
                <a16:creationId xmlns:a16="http://schemas.microsoft.com/office/drawing/2014/main" id="{220CFAC0-4D96-6447-A591-8F383E00075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24335" y="1835549"/>
            <a:ext cx="741577" cy="539329"/>
          </a:xfrm>
          <a:prstGeom prst="rect">
            <a:avLst/>
          </a:prstGeom>
        </p:spPr>
      </p:pic>
      <p:sp>
        <p:nvSpPr>
          <p:cNvPr id="45" name="Rectangle 5">
            <a:extLst>
              <a:ext uri="{FF2B5EF4-FFF2-40B4-BE49-F238E27FC236}">
                <a16:creationId xmlns:a16="http://schemas.microsoft.com/office/drawing/2014/main" id="{BE6221BF-E1C0-EC44-83D8-02077D309187}"/>
              </a:ext>
            </a:extLst>
          </p:cNvPr>
          <p:cNvSpPr>
            <a:spLocks noChangeArrowheads="1"/>
          </p:cNvSpPr>
          <p:nvPr/>
        </p:nvSpPr>
        <p:spPr bwMode="auto">
          <a:xfrm>
            <a:off x="8104738" y="2441518"/>
            <a:ext cx="1392160"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Public Multicloud</a:t>
            </a:r>
          </a:p>
        </p:txBody>
      </p:sp>
      <p:cxnSp>
        <p:nvCxnSpPr>
          <p:cNvPr id="54" name="Straight Connector 53">
            <a:extLst>
              <a:ext uri="{FF2B5EF4-FFF2-40B4-BE49-F238E27FC236}">
                <a16:creationId xmlns:a16="http://schemas.microsoft.com/office/drawing/2014/main" id="{12F989E4-3358-714B-8FCD-F048A1B592AF}"/>
              </a:ext>
            </a:extLst>
          </p:cNvPr>
          <p:cNvCxnSpPr>
            <a:cxnSpLocks/>
            <a:endCxn id="20" idx="1"/>
          </p:cNvCxnSpPr>
          <p:nvPr/>
        </p:nvCxnSpPr>
        <p:spPr>
          <a:xfrm>
            <a:off x="3564343" y="2421494"/>
            <a:ext cx="73534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41AD052-663D-AA42-B869-3D98928071FD}"/>
              </a:ext>
            </a:extLst>
          </p:cNvPr>
          <p:cNvCxnSpPr>
            <a:cxnSpLocks/>
            <a:stCxn id="20" idx="3"/>
            <a:endCxn id="6" idx="1"/>
          </p:cNvCxnSpPr>
          <p:nvPr/>
        </p:nvCxnSpPr>
        <p:spPr>
          <a:xfrm>
            <a:off x="4601265" y="2421494"/>
            <a:ext cx="61407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100B7FF-FD7D-3C4B-AB7F-273A05718DFA}"/>
              </a:ext>
            </a:extLst>
          </p:cNvPr>
          <p:cNvCxnSpPr>
            <a:cxnSpLocks/>
            <a:stCxn id="6" idx="3"/>
            <a:endCxn id="42" idx="1"/>
          </p:cNvCxnSpPr>
          <p:nvPr/>
        </p:nvCxnSpPr>
        <p:spPr>
          <a:xfrm>
            <a:off x="5516916" y="2421494"/>
            <a:ext cx="1039448"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5EC37D2-0677-DE41-A6E2-6B6041C68605}"/>
              </a:ext>
            </a:extLst>
          </p:cNvPr>
          <p:cNvCxnSpPr>
            <a:cxnSpLocks/>
            <a:stCxn id="6" idx="3"/>
            <a:endCxn id="33" idx="1"/>
          </p:cNvCxnSpPr>
          <p:nvPr/>
        </p:nvCxnSpPr>
        <p:spPr>
          <a:xfrm>
            <a:off x="5516916" y="2421494"/>
            <a:ext cx="645637" cy="44106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E0B94F4-2E4A-734D-B673-E1BE4BC3CBE5}"/>
              </a:ext>
            </a:extLst>
          </p:cNvPr>
          <p:cNvCxnSpPr>
            <a:cxnSpLocks/>
            <a:stCxn id="41" idx="3"/>
            <a:endCxn id="44" idx="1"/>
          </p:cNvCxnSpPr>
          <p:nvPr/>
        </p:nvCxnSpPr>
        <p:spPr>
          <a:xfrm flipV="1">
            <a:off x="7902860" y="2105214"/>
            <a:ext cx="521475" cy="31628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7FE8906E-CD83-D040-AE4E-B10F5AD79CC6}"/>
              </a:ext>
            </a:extLst>
          </p:cNvPr>
          <p:cNvCxnSpPr>
            <a:cxnSpLocks/>
            <a:stCxn id="41" idx="3"/>
            <a:endCxn id="34" idx="1"/>
          </p:cNvCxnSpPr>
          <p:nvPr/>
        </p:nvCxnSpPr>
        <p:spPr>
          <a:xfrm>
            <a:off x="7902860" y="2421494"/>
            <a:ext cx="527169" cy="45437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9" name="Rectangle 5">
            <a:extLst>
              <a:ext uri="{FF2B5EF4-FFF2-40B4-BE49-F238E27FC236}">
                <a16:creationId xmlns:a16="http://schemas.microsoft.com/office/drawing/2014/main" id="{683D4A49-6D79-BC4F-929B-8CC1E54E5E86}"/>
              </a:ext>
            </a:extLst>
          </p:cNvPr>
          <p:cNvSpPr>
            <a:spLocks noChangeArrowheads="1"/>
          </p:cNvSpPr>
          <p:nvPr/>
        </p:nvSpPr>
        <p:spPr bwMode="auto">
          <a:xfrm>
            <a:off x="3996564" y="2126125"/>
            <a:ext cx="909862"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Metro</a:t>
            </a:r>
          </a:p>
        </p:txBody>
      </p:sp>
      <p:sp>
        <p:nvSpPr>
          <p:cNvPr id="96" name="Rectangle 5">
            <a:extLst>
              <a:ext uri="{FF2B5EF4-FFF2-40B4-BE49-F238E27FC236}">
                <a16:creationId xmlns:a16="http://schemas.microsoft.com/office/drawing/2014/main" id="{FEB2FA72-50B8-C446-89F7-4A4FC65C59BF}"/>
              </a:ext>
            </a:extLst>
          </p:cNvPr>
          <p:cNvSpPr>
            <a:spLocks noChangeArrowheads="1"/>
          </p:cNvSpPr>
          <p:nvPr/>
        </p:nvSpPr>
        <p:spPr bwMode="auto">
          <a:xfrm>
            <a:off x="3312140" y="1756899"/>
            <a:ext cx="1971989"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MPLS/SR domain</a:t>
            </a:r>
          </a:p>
        </p:txBody>
      </p:sp>
      <p:sp>
        <p:nvSpPr>
          <p:cNvPr id="99" name="Rounded Rectangle 98">
            <a:extLst>
              <a:ext uri="{FF2B5EF4-FFF2-40B4-BE49-F238E27FC236}">
                <a16:creationId xmlns:a16="http://schemas.microsoft.com/office/drawing/2014/main" id="{5165A30D-6728-DF4D-8142-E17B5EFD555D}"/>
              </a:ext>
            </a:extLst>
          </p:cNvPr>
          <p:cNvSpPr/>
          <p:nvPr/>
        </p:nvSpPr>
        <p:spPr>
          <a:xfrm>
            <a:off x="8165693" y="3760897"/>
            <a:ext cx="245327" cy="189570"/>
          </a:xfrm>
          <a:prstGeom prst="round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a:t>TA</a:t>
            </a:r>
          </a:p>
        </p:txBody>
      </p:sp>
      <p:sp>
        <p:nvSpPr>
          <p:cNvPr id="100" name="Rounded Rectangle 99">
            <a:extLst>
              <a:ext uri="{FF2B5EF4-FFF2-40B4-BE49-F238E27FC236}">
                <a16:creationId xmlns:a16="http://schemas.microsoft.com/office/drawing/2014/main" id="{15E1CAE4-75F1-3143-A75C-8D5265F9C523}"/>
              </a:ext>
            </a:extLst>
          </p:cNvPr>
          <p:cNvSpPr/>
          <p:nvPr/>
        </p:nvSpPr>
        <p:spPr>
          <a:xfrm>
            <a:off x="6189744" y="2810413"/>
            <a:ext cx="245327" cy="189570"/>
          </a:xfrm>
          <a:prstGeom prst="round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a:t>TA</a:t>
            </a:r>
          </a:p>
        </p:txBody>
      </p:sp>
      <p:sp>
        <p:nvSpPr>
          <p:cNvPr id="123" name="Rectangle 5">
            <a:extLst>
              <a:ext uri="{FF2B5EF4-FFF2-40B4-BE49-F238E27FC236}">
                <a16:creationId xmlns:a16="http://schemas.microsoft.com/office/drawing/2014/main" id="{BA1B22BE-0574-2549-9EF0-D6E6CF9C6348}"/>
              </a:ext>
            </a:extLst>
          </p:cNvPr>
          <p:cNvSpPr>
            <a:spLocks noChangeArrowheads="1"/>
          </p:cNvSpPr>
          <p:nvPr/>
        </p:nvSpPr>
        <p:spPr bwMode="auto">
          <a:xfrm>
            <a:off x="8510903" y="3698482"/>
            <a:ext cx="1971989" cy="272767"/>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933" b="1"/>
              <a:t>Netrounds Active Test Agent Software as VM or Container</a:t>
            </a:r>
          </a:p>
        </p:txBody>
      </p:sp>
      <p:sp>
        <p:nvSpPr>
          <p:cNvPr id="130" name="Rounded Rectangle 129">
            <a:extLst>
              <a:ext uri="{FF2B5EF4-FFF2-40B4-BE49-F238E27FC236}">
                <a16:creationId xmlns:a16="http://schemas.microsoft.com/office/drawing/2014/main" id="{210E1349-4856-E040-8E3D-3C1114E7CC93}"/>
              </a:ext>
            </a:extLst>
          </p:cNvPr>
          <p:cNvSpPr/>
          <p:nvPr/>
        </p:nvSpPr>
        <p:spPr>
          <a:xfrm>
            <a:off x="8011392" y="3605645"/>
            <a:ext cx="2212550" cy="752705"/>
          </a:xfrm>
          <a:prstGeom prst="round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71" name="Rounded Rectangle 70">
            <a:extLst>
              <a:ext uri="{FF2B5EF4-FFF2-40B4-BE49-F238E27FC236}">
                <a16:creationId xmlns:a16="http://schemas.microsoft.com/office/drawing/2014/main" id="{73395AF2-FFCF-E641-9A2B-DB679DB15893}"/>
              </a:ext>
            </a:extLst>
          </p:cNvPr>
          <p:cNvSpPr/>
          <p:nvPr/>
        </p:nvSpPr>
        <p:spPr>
          <a:xfrm>
            <a:off x="8725125" y="1979141"/>
            <a:ext cx="245327" cy="189570"/>
          </a:xfrm>
          <a:prstGeom prst="round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a:t>TA</a:t>
            </a:r>
          </a:p>
        </p:txBody>
      </p:sp>
      <p:sp>
        <p:nvSpPr>
          <p:cNvPr id="73" name="Rounded Rectangle 72">
            <a:extLst>
              <a:ext uri="{FF2B5EF4-FFF2-40B4-BE49-F238E27FC236}">
                <a16:creationId xmlns:a16="http://schemas.microsoft.com/office/drawing/2014/main" id="{5DEFBF28-37CF-174A-9E2B-1D5904F7D856}"/>
              </a:ext>
            </a:extLst>
          </p:cNvPr>
          <p:cNvSpPr/>
          <p:nvPr/>
        </p:nvSpPr>
        <p:spPr>
          <a:xfrm>
            <a:off x="8766689" y="2768851"/>
            <a:ext cx="245327" cy="189570"/>
          </a:xfrm>
          <a:prstGeom prst="round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a:t>TA</a:t>
            </a:r>
          </a:p>
        </p:txBody>
      </p:sp>
      <p:pic>
        <p:nvPicPr>
          <p:cNvPr id="117" name="Graphic 116">
            <a:extLst>
              <a:ext uri="{FF2B5EF4-FFF2-40B4-BE49-F238E27FC236}">
                <a16:creationId xmlns:a16="http://schemas.microsoft.com/office/drawing/2014/main" id="{C69C8686-ED3C-5E4F-84E8-3E6F03CC0EA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06091" y="1644240"/>
            <a:ext cx="456887" cy="361702"/>
          </a:xfrm>
          <a:prstGeom prst="rect">
            <a:avLst/>
          </a:prstGeom>
        </p:spPr>
      </p:pic>
      <p:pic>
        <p:nvPicPr>
          <p:cNvPr id="118" name="Graphic 117">
            <a:extLst>
              <a:ext uri="{FF2B5EF4-FFF2-40B4-BE49-F238E27FC236}">
                <a16:creationId xmlns:a16="http://schemas.microsoft.com/office/drawing/2014/main" id="{0E27133F-247B-0049-9E0E-B4D2922572B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234011" y="2151456"/>
            <a:ext cx="594376" cy="324833"/>
          </a:xfrm>
          <a:prstGeom prst="rect">
            <a:avLst/>
          </a:prstGeom>
        </p:spPr>
      </p:pic>
      <p:cxnSp>
        <p:nvCxnSpPr>
          <p:cNvPr id="121" name="Straight Connector 120">
            <a:extLst>
              <a:ext uri="{FF2B5EF4-FFF2-40B4-BE49-F238E27FC236}">
                <a16:creationId xmlns:a16="http://schemas.microsoft.com/office/drawing/2014/main" id="{8BF28543-7303-2346-855F-33DEAC522870}"/>
              </a:ext>
            </a:extLst>
          </p:cNvPr>
          <p:cNvCxnSpPr>
            <a:cxnSpLocks/>
            <a:stCxn id="117" idx="2"/>
            <a:endCxn id="137" idx="1"/>
          </p:cNvCxnSpPr>
          <p:nvPr/>
        </p:nvCxnSpPr>
        <p:spPr>
          <a:xfrm>
            <a:off x="2134535" y="2005942"/>
            <a:ext cx="1138406" cy="41555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8DCF9F7-7154-094F-BB69-95D8634EA96D}"/>
              </a:ext>
            </a:extLst>
          </p:cNvPr>
          <p:cNvCxnSpPr>
            <a:cxnSpLocks/>
            <a:endCxn id="137" idx="1"/>
          </p:cNvCxnSpPr>
          <p:nvPr/>
        </p:nvCxnSpPr>
        <p:spPr>
          <a:xfrm flipV="1">
            <a:off x="2833666" y="2421494"/>
            <a:ext cx="439275" cy="25390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7F26782-5332-9149-B0BE-0C362900B90C}"/>
              </a:ext>
            </a:extLst>
          </p:cNvPr>
          <p:cNvCxnSpPr>
            <a:cxnSpLocks/>
            <a:stCxn id="118" idx="3"/>
            <a:endCxn id="137" idx="1"/>
          </p:cNvCxnSpPr>
          <p:nvPr/>
        </p:nvCxnSpPr>
        <p:spPr>
          <a:xfrm>
            <a:off x="1828387" y="2313873"/>
            <a:ext cx="1444554" cy="107621"/>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135" name="Group 134">
            <a:extLst>
              <a:ext uri="{FF2B5EF4-FFF2-40B4-BE49-F238E27FC236}">
                <a16:creationId xmlns:a16="http://schemas.microsoft.com/office/drawing/2014/main" id="{2F627BC4-B26D-B94B-A5D4-A25BC6732F2A}"/>
              </a:ext>
            </a:extLst>
          </p:cNvPr>
          <p:cNvGrpSpPr/>
          <p:nvPr/>
        </p:nvGrpSpPr>
        <p:grpSpPr>
          <a:xfrm>
            <a:off x="3272941" y="2273586"/>
            <a:ext cx="323346" cy="480081"/>
            <a:chOff x="3131989" y="2565983"/>
            <a:chExt cx="323346" cy="480081"/>
          </a:xfrm>
        </p:grpSpPr>
        <p:sp>
          <p:nvSpPr>
            <p:cNvPr id="136" name="Rectangle 5">
              <a:extLst>
                <a:ext uri="{FF2B5EF4-FFF2-40B4-BE49-F238E27FC236}">
                  <a16:creationId xmlns:a16="http://schemas.microsoft.com/office/drawing/2014/main" id="{8F945D40-80BE-904B-B45E-345501087E92}"/>
                </a:ext>
              </a:extLst>
            </p:cNvPr>
            <p:cNvSpPr>
              <a:spLocks noChangeArrowheads="1"/>
            </p:cNvSpPr>
            <p:nvPr/>
          </p:nvSpPr>
          <p:spPr bwMode="auto">
            <a:xfrm>
              <a:off x="3131989" y="2909680"/>
              <a:ext cx="323346"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ACX</a:t>
              </a:r>
            </a:p>
          </p:txBody>
        </p:sp>
        <p:pic>
          <p:nvPicPr>
            <p:cNvPr id="137" name="Graphic 136">
              <a:extLst>
                <a:ext uri="{FF2B5EF4-FFF2-40B4-BE49-F238E27FC236}">
                  <a16:creationId xmlns:a16="http://schemas.microsoft.com/office/drawing/2014/main" id="{21045EF1-AC80-C246-9EC9-4119C2EE70A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31989" y="2565983"/>
              <a:ext cx="301577" cy="295816"/>
            </a:xfrm>
            <a:prstGeom prst="rect">
              <a:avLst/>
            </a:prstGeom>
          </p:spPr>
        </p:pic>
      </p:grpSp>
      <p:sp>
        <p:nvSpPr>
          <p:cNvPr id="138" name="Rectangle 5">
            <a:extLst>
              <a:ext uri="{FF2B5EF4-FFF2-40B4-BE49-F238E27FC236}">
                <a16:creationId xmlns:a16="http://schemas.microsoft.com/office/drawing/2014/main" id="{C334A811-F8FA-BD47-89D8-C40728E8B7C1}"/>
              </a:ext>
            </a:extLst>
          </p:cNvPr>
          <p:cNvSpPr>
            <a:spLocks noChangeArrowheads="1"/>
          </p:cNvSpPr>
          <p:nvPr/>
        </p:nvSpPr>
        <p:spPr bwMode="auto">
          <a:xfrm>
            <a:off x="2992120" y="2126125"/>
            <a:ext cx="909862"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Access</a:t>
            </a:r>
          </a:p>
        </p:txBody>
      </p:sp>
      <p:pic>
        <p:nvPicPr>
          <p:cNvPr id="139" name="Graphic 138">
            <a:extLst>
              <a:ext uri="{FF2B5EF4-FFF2-40B4-BE49-F238E27FC236}">
                <a16:creationId xmlns:a16="http://schemas.microsoft.com/office/drawing/2014/main" id="{1E85F33D-C92F-F04A-BA61-A937A86D0CD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265980" y="2767517"/>
            <a:ext cx="497992" cy="412622"/>
          </a:xfrm>
          <a:prstGeom prst="rect">
            <a:avLst/>
          </a:prstGeom>
        </p:spPr>
      </p:pic>
      <p:pic>
        <p:nvPicPr>
          <p:cNvPr id="140" name="Graphic 139">
            <a:extLst>
              <a:ext uri="{FF2B5EF4-FFF2-40B4-BE49-F238E27FC236}">
                <a16:creationId xmlns:a16="http://schemas.microsoft.com/office/drawing/2014/main" id="{186C1876-1751-2B4F-BFE8-A094EFA3D505}"/>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947781" y="2844658"/>
            <a:ext cx="221899" cy="316325"/>
          </a:xfrm>
          <a:prstGeom prst="rect">
            <a:avLst/>
          </a:prstGeom>
        </p:spPr>
      </p:pic>
      <p:pic>
        <p:nvPicPr>
          <p:cNvPr id="141" name="Graphic 140">
            <a:extLst>
              <a:ext uri="{FF2B5EF4-FFF2-40B4-BE49-F238E27FC236}">
                <a16:creationId xmlns:a16="http://schemas.microsoft.com/office/drawing/2014/main" id="{8D05629F-6C57-B046-AB62-95C159CC0A27}"/>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2169685" y="2637383"/>
            <a:ext cx="166825" cy="237815"/>
          </a:xfrm>
          <a:prstGeom prst="rect">
            <a:avLst/>
          </a:prstGeom>
        </p:spPr>
      </p:pic>
      <p:pic>
        <p:nvPicPr>
          <p:cNvPr id="142" name="Graphic 141">
            <a:extLst>
              <a:ext uri="{FF2B5EF4-FFF2-40B4-BE49-F238E27FC236}">
                <a16:creationId xmlns:a16="http://schemas.microsoft.com/office/drawing/2014/main" id="{8B67228B-2F23-EB4A-B8D4-B4E5754CA30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58339" y="2675396"/>
            <a:ext cx="408126" cy="296819"/>
          </a:xfrm>
          <a:prstGeom prst="rect">
            <a:avLst/>
          </a:prstGeom>
        </p:spPr>
      </p:pic>
      <p:sp>
        <p:nvSpPr>
          <p:cNvPr id="143" name="Rectangle 5">
            <a:extLst>
              <a:ext uri="{FF2B5EF4-FFF2-40B4-BE49-F238E27FC236}">
                <a16:creationId xmlns:a16="http://schemas.microsoft.com/office/drawing/2014/main" id="{13D6DF6E-63FB-804A-BA69-C53C65713019}"/>
              </a:ext>
            </a:extLst>
          </p:cNvPr>
          <p:cNvSpPr>
            <a:spLocks noChangeArrowheads="1"/>
          </p:cNvSpPr>
          <p:nvPr/>
        </p:nvSpPr>
        <p:spPr bwMode="auto">
          <a:xfrm>
            <a:off x="2648892" y="2995881"/>
            <a:ext cx="837223" cy="136384"/>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933" b="1"/>
              <a:t>Edge cloud</a:t>
            </a:r>
          </a:p>
        </p:txBody>
      </p:sp>
      <p:cxnSp>
        <p:nvCxnSpPr>
          <p:cNvPr id="144" name="Straight Connector 143">
            <a:extLst>
              <a:ext uri="{FF2B5EF4-FFF2-40B4-BE49-F238E27FC236}">
                <a16:creationId xmlns:a16="http://schemas.microsoft.com/office/drawing/2014/main" id="{04CD0E30-6CAA-4245-83C1-25E155603BCA}"/>
              </a:ext>
            </a:extLst>
          </p:cNvPr>
          <p:cNvCxnSpPr>
            <a:cxnSpLocks/>
          </p:cNvCxnSpPr>
          <p:nvPr/>
        </p:nvCxnSpPr>
        <p:spPr>
          <a:xfrm flipV="1">
            <a:off x="2217373" y="2972215"/>
            <a:ext cx="338596" cy="16000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75E94DD1-5A56-9544-AAD2-1B159275D578}"/>
              </a:ext>
            </a:extLst>
          </p:cNvPr>
          <p:cNvCxnSpPr>
            <a:cxnSpLocks/>
          </p:cNvCxnSpPr>
          <p:nvPr/>
        </p:nvCxnSpPr>
        <p:spPr>
          <a:xfrm>
            <a:off x="2276940" y="2901210"/>
            <a:ext cx="216664" cy="889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D497E88E-EDBE-5B44-BFA2-AEAB9205B949}"/>
              </a:ext>
            </a:extLst>
          </p:cNvPr>
          <p:cNvCxnSpPr>
            <a:cxnSpLocks/>
          </p:cNvCxnSpPr>
          <p:nvPr/>
        </p:nvCxnSpPr>
        <p:spPr>
          <a:xfrm flipV="1">
            <a:off x="6556363" y="2076825"/>
            <a:ext cx="2100759" cy="713053"/>
          </a:xfrm>
          <a:prstGeom prst="straightConnector1">
            <a:avLst/>
          </a:prstGeom>
          <a:ln w="4762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9" name="Straight Arrow Connector 158">
            <a:extLst>
              <a:ext uri="{FF2B5EF4-FFF2-40B4-BE49-F238E27FC236}">
                <a16:creationId xmlns:a16="http://schemas.microsoft.com/office/drawing/2014/main" id="{0C4D279E-C954-FD45-89CA-5C2B2BCAC97E}"/>
              </a:ext>
            </a:extLst>
          </p:cNvPr>
          <p:cNvCxnSpPr>
            <a:cxnSpLocks/>
          </p:cNvCxnSpPr>
          <p:nvPr/>
        </p:nvCxnSpPr>
        <p:spPr>
          <a:xfrm flipV="1">
            <a:off x="6589457" y="2854436"/>
            <a:ext cx="2098634" cy="63505"/>
          </a:xfrm>
          <a:prstGeom prst="straightConnector1">
            <a:avLst/>
          </a:prstGeom>
          <a:ln w="4762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3B0F26B9-AA61-9542-9F6B-14CF980DE71E}"/>
              </a:ext>
            </a:extLst>
          </p:cNvPr>
          <p:cNvCxnSpPr>
            <a:cxnSpLocks/>
          </p:cNvCxnSpPr>
          <p:nvPr/>
        </p:nvCxnSpPr>
        <p:spPr>
          <a:xfrm flipH="1" flipV="1">
            <a:off x="8859000" y="2198676"/>
            <a:ext cx="35317" cy="497685"/>
          </a:xfrm>
          <a:prstGeom prst="straightConnector1">
            <a:avLst/>
          </a:prstGeom>
          <a:ln w="4762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CC99C908-258A-4547-878A-D384566D9DA6}"/>
              </a:ext>
            </a:extLst>
          </p:cNvPr>
          <p:cNvCxnSpPr>
            <a:cxnSpLocks/>
          </p:cNvCxnSpPr>
          <p:nvPr/>
        </p:nvCxnSpPr>
        <p:spPr>
          <a:xfrm>
            <a:off x="8118230" y="4153360"/>
            <a:ext cx="292790" cy="0"/>
          </a:xfrm>
          <a:prstGeom prst="straightConnector1">
            <a:avLst/>
          </a:prstGeom>
          <a:ln w="19050">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2" name="Rectangle 5">
            <a:extLst>
              <a:ext uri="{FF2B5EF4-FFF2-40B4-BE49-F238E27FC236}">
                <a16:creationId xmlns:a16="http://schemas.microsoft.com/office/drawing/2014/main" id="{F6187F05-484E-6B4D-A36E-3F10495A9226}"/>
              </a:ext>
            </a:extLst>
          </p:cNvPr>
          <p:cNvSpPr>
            <a:spLocks noChangeArrowheads="1"/>
          </p:cNvSpPr>
          <p:nvPr/>
        </p:nvSpPr>
        <p:spPr bwMode="auto">
          <a:xfrm>
            <a:off x="8510903" y="4030990"/>
            <a:ext cx="1318897" cy="272767"/>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933" b="1"/>
              <a:t>Multi-layer, multi-QoS L2-L7  active traffic</a:t>
            </a:r>
          </a:p>
        </p:txBody>
      </p:sp>
      <p:grpSp>
        <p:nvGrpSpPr>
          <p:cNvPr id="163" name="Group 162">
            <a:extLst>
              <a:ext uri="{FF2B5EF4-FFF2-40B4-BE49-F238E27FC236}">
                <a16:creationId xmlns:a16="http://schemas.microsoft.com/office/drawing/2014/main" id="{760B7420-99A7-454C-8E11-4AF022EF4830}"/>
              </a:ext>
            </a:extLst>
          </p:cNvPr>
          <p:cNvGrpSpPr/>
          <p:nvPr/>
        </p:nvGrpSpPr>
        <p:grpSpPr>
          <a:xfrm>
            <a:off x="775972" y="4739347"/>
            <a:ext cx="3220591" cy="983980"/>
            <a:chOff x="775972" y="4739347"/>
            <a:chExt cx="3220591" cy="983980"/>
          </a:xfrm>
        </p:grpSpPr>
        <p:sp>
          <p:nvSpPr>
            <p:cNvPr id="164" name="Rectangle 5">
              <a:extLst>
                <a:ext uri="{FF2B5EF4-FFF2-40B4-BE49-F238E27FC236}">
                  <a16:creationId xmlns:a16="http://schemas.microsoft.com/office/drawing/2014/main" id="{F249C1AE-D64A-D54B-AFB5-8E5FC708B9B8}"/>
                </a:ext>
              </a:extLst>
            </p:cNvPr>
            <p:cNvSpPr>
              <a:spLocks noChangeArrowheads="1"/>
            </p:cNvSpPr>
            <p:nvPr/>
          </p:nvSpPr>
          <p:spPr bwMode="auto">
            <a:xfrm>
              <a:off x="775974" y="4739347"/>
              <a:ext cx="1663812" cy="204671"/>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1400" b="1"/>
                <a:t>Pain points</a:t>
              </a:r>
            </a:p>
          </p:txBody>
        </p:sp>
        <p:cxnSp>
          <p:nvCxnSpPr>
            <p:cNvPr id="165" name="Straight Connector 164">
              <a:extLst>
                <a:ext uri="{FF2B5EF4-FFF2-40B4-BE49-F238E27FC236}">
                  <a16:creationId xmlns:a16="http://schemas.microsoft.com/office/drawing/2014/main" id="{80E98766-F2F9-044E-86D6-9FE413849C26}"/>
                </a:ext>
              </a:extLst>
            </p:cNvPr>
            <p:cNvCxnSpPr>
              <a:cxnSpLocks/>
            </p:cNvCxnSpPr>
            <p:nvPr/>
          </p:nvCxnSpPr>
          <p:spPr>
            <a:xfrm>
              <a:off x="775974" y="4964718"/>
              <a:ext cx="3026558"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6" name="Rectangle 5">
              <a:extLst>
                <a:ext uri="{FF2B5EF4-FFF2-40B4-BE49-F238E27FC236}">
                  <a16:creationId xmlns:a16="http://schemas.microsoft.com/office/drawing/2014/main" id="{77FAC307-AF15-5D41-A1CE-AE6A0FCBBC35}"/>
                </a:ext>
              </a:extLst>
            </p:cNvPr>
            <p:cNvSpPr>
              <a:spLocks noChangeArrowheads="1"/>
            </p:cNvSpPr>
            <p:nvPr/>
          </p:nvSpPr>
          <p:spPr bwMode="auto">
            <a:xfrm>
              <a:off x="775972" y="5070841"/>
              <a:ext cx="3220591" cy="652486"/>
            </a:xfrm>
            <a:prstGeom prst="rect">
              <a:avLst/>
            </a:prstGeom>
            <a:noFill/>
            <a:ln w="28575">
              <a:noFill/>
              <a:miter lim="800000"/>
              <a:headEnd/>
              <a:tailEnd/>
            </a:ln>
          </p:spPr>
          <p:txBody>
            <a:bodyPr wrap="square" lIns="0" tIns="0" rIns="0" bIns="0">
              <a:spAutoFit/>
            </a:bodyPr>
            <a:lstStyle/>
            <a:p>
              <a:pPr marL="171450" indent="-171450">
                <a:lnSpc>
                  <a:spcPct val="95000"/>
                </a:lnSpc>
                <a:spcBef>
                  <a:spcPts val="333"/>
                </a:spcBef>
                <a:buFont typeface="Arial" panose="020B0604020202020204" pitchFamily="34" charset="0"/>
                <a:buChar char="•"/>
              </a:pPr>
              <a:r>
                <a:rPr lang="en-US" sz="1400"/>
                <a:t>Intermittent outages and quality degradations</a:t>
              </a:r>
            </a:p>
            <a:p>
              <a:pPr marL="171450" indent="-171450">
                <a:lnSpc>
                  <a:spcPct val="95000"/>
                </a:lnSpc>
                <a:spcBef>
                  <a:spcPts val="333"/>
                </a:spcBef>
                <a:buFont typeface="Arial" panose="020B0604020202020204" pitchFamily="34" charset="0"/>
                <a:buChar char="•"/>
              </a:pPr>
              <a:r>
                <a:rPr lang="en-US" sz="1400"/>
                <a:t>Many parties involved – long MTTR</a:t>
              </a:r>
            </a:p>
          </p:txBody>
        </p:sp>
      </p:grpSp>
      <p:grpSp>
        <p:nvGrpSpPr>
          <p:cNvPr id="167" name="Group 166">
            <a:extLst>
              <a:ext uri="{FF2B5EF4-FFF2-40B4-BE49-F238E27FC236}">
                <a16:creationId xmlns:a16="http://schemas.microsoft.com/office/drawing/2014/main" id="{5B327C16-04DE-5B46-8C98-5F6698FDD97D}"/>
              </a:ext>
            </a:extLst>
          </p:cNvPr>
          <p:cNvGrpSpPr/>
          <p:nvPr/>
        </p:nvGrpSpPr>
        <p:grpSpPr>
          <a:xfrm>
            <a:off x="4381618" y="4728956"/>
            <a:ext cx="3220591" cy="1879610"/>
            <a:chOff x="775972" y="4739347"/>
            <a:chExt cx="3220591" cy="1879610"/>
          </a:xfrm>
        </p:grpSpPr>
        <p:sp>
          <p:nvSpPr>
            <p:cNvPr id="168" name="Rectangle 5">
              <a:extLst>
                <a:ext uri="{FF2B5EF4-FFF2-40B4-BE49-F238E27FC236}">
                  <a16:creationId xmlns:a16="http://schemas.microsoft.com/office/drawing/2014/main" id="{F24E9F2B-80FA-AA40-8699-7EC8DCE0E7E8}"/>
                </a:ext>
              </a:extLst>
            </p:cNvPr>
            <p:cNvSpPr>
              <a:spLocks noChangeArrowheads="1"/>
            </p:cNvSpPr>
            <p:nvPr/>
          </p:nvSpPr>
          <p:spPr bwMode="auto">
            <a:xfrm>
              <a:off x="775974" y="4739347"/>
              <a:ext cx="1663812" cy="204671"/>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1400" b="1"/>
                <a:t>Underlying reasons</a:t>
              </a:r>
            </a:p>
          </p:txBody>
        </p:sp>
        <p:cxnSp>
          <p:nvCxnSpPr>
            <p:cNvPr id="169" name="Straight Connector 168">
              <a:extLst>
                <a:ext uri="{FF2B5EF4-FFF2-40B4-BE49-F238E27FC236}">
                  <a16:creationId xmlns:a16="http://schemas.microsoft.com/office/drawing/2014/main" id="{D204FB0C-19D1-514C-91FF-D3DCDDAB8446}"/>
                </a:ext>
              </a:extLst>
            </p:cNvPr>
            <p:cNvCxnSpPr>
              <a:cxnSpLocks/>
            </p:cNvCxnSpPr>
            <p:nvPr/>
          </p:nvCxnSpPr>
          <p:spPr>
            <a:xfrm>
              <a:off x="775974" y="4964718"/>
              <a:ext cx="3026558"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0" name="Rectangle 5">
              <a:extLst>
                <a:ext uri="{FF2B5EF4-FFF2-40B4-BE49-F238E27FC236}">
                  <a16:creationId xmlns:a16="http://schemas.microsoft.com/office/drawing/2014/main" id="{B5711E5F-C85E-5F45-BD22-C1FF12ECEB1C}"/>
                </a:ext>
              </a:extLst>
            </p:cNvPr>
            <p:cNvSpPr>
              <a:spLocks noChangeArrowheads="1"/>
            </p:cNvSpPr>
            <p:nvPr/>
          </p:nvSpPr>
          <p:spPr bwMode="auto">
            <a:xfrm>
              <a:off x="775972" y="5070841"/>
              <a:ext cx="3220591" cy="1548116"/>
            </a:xfrm>
            <a:prstGeom prst="rect">
              <a:avLst/>
            </a:prstGeom>
            <a:noFill/>
            <a:ln w="28575">
              <a:noFill/>
              <a:miter lim="800000"/>
              <a:headEnd/>
              <a:tailEnd/>
            </a:ln>
          </p:spPr>
          <p:txBody>
            <a:bodyPr wrap="square" lIns="0" tIns="0" rIns="0" bIns="0">
              <a:spAutoFit/>
            </a:bodyPr>
            <a:lstStyle/>
            <a:p>
              <a:pPr marL="171450" indent="-171450">
                <a:lnSpc>
                  <a:spcPct val="95000"/>
                </a:lnSpc>
                <a:spcBef>
                  <a:spcPts val="333"/>
                </a:spcBef>
                <a:buFont typeface="Arial" panose="020B0604020202020204" pitchFamily="34" charset="0"/>
                <a:buChar char="•"/>
              </a:pPr>
              <a:r>
                <a:rPr lang="en-US" sz="1400"/>
                <a:t>Dependent on public Internet and other shared infrastructure</a:t>
              </a:r>
            </a:p>
            <a:p>
              <a:pPr marL="171450" indent="-171450">
                <a:lnSpc>
                  <a:spcPct val="95000"/>
                </a:lnSpc>
                <a:spcBef>
                  <a:spcPts val="333"/>
                </a:spcBef>
                <a:buFont typeface="Arial" panose="020B0604020202020204" pitchFamily="34" charset="0"/>
                <a:buChar char="•"/>
              </a:pPr>
              <a:r>
                <a:rPr lang="en-US" sz="1400"/>
                <a:t>Limited or no visibility into public cloud networking</a:t>
              </a:r>
            </a:p>
            <a:p>
              <a:pPr marL="171450" indent="-171450">
                <a:lnSpc>
                  <a:spcPct val="95000"/>
                </a:lnSpc>
                <a:spcBef>
                  <a:spcPts val="333"/>
                </a:spcBef>
                <a:buFont typeface="Arial" panose="020B0604020202020204" pitchFamily="34" charset="0"/>
                <a:buChar char="•"/>
              </a:pPr>
              <a:r>
                <a:rPr lang="en-US" sz="1400"/>
                <a:t>Complex routing and security policies between clouds</a:t>
              </a:r>
            </a:p>
            <a:p>
              <a:pPr marL="171450" indent="-171450">
                <a:lnSpc>
                  <a:spcPct val="95000"/>
                </a:lnSpc>
                <a:spcBef>
                  <a:spcPts val="333"/>
                </a:spcBef>
                <a:buFont typeface="Arial" panose="020B0604020202020204" pitchFamily="34" charset="0"/>
                <a:buChar char="•"/>
              </a:pPr>
              <a:endParaRPr lang="en-US" sz="1400"/>
            </a:p>
          </p:txBody>
        </p:sp>
      </p:grpSp>
      <p:grpSp>
        <p:nvGrpSpPr>
          <p:cNvPr id="171" name="Group 170">
            <a:extLst>
              <a:ext uri="{FF2B5EF4-FFF2-40B4-BE49-F238E27FC236}">
                <a16:creationId xmlns:a16="http://schemas.microsoft.com/office/drawing/2014/main" id="{6E00DD0C-805C-8044-8BA9-208EC0122C5B}"/>
              </a:ext>
            </a:extLst>
          </p:cNvPr>
          <p:cNvGrpSpPr/>
          <p:nvPr/>
        </p:nvGrpSpPr>
        <p:grpSpPr>
          <a:xfrm>
            <a:off x="7914527" y="4739347"/>
            <a:ext cx="3220591" cy="1636467"/>
            <a:chOff x="775972" y="4739347"/>
            <a:chExt cx="3220591" cy="1636467"/>
          </a:xfrm>
        </p:grpSpPr>
        <p:sp>
          <p:nvSpPr>
            <p:cNvPr id="172" name="Rectangle 5">
              <a:extLst>
                <a:ext uri="{FF2B5EF4-FFF2-40B4-BE49-F238E27FC236}">
                  <a16:creationId xmlns:a16="http://schemas.microsoft.com/office/drawing/2014/main" id="{36CAC26F-9687-964E-A7E9-CD1BADA7022B}"/>
                </a:ext>
              </a:extLst>
            </p:cNvPr>
            <p:cNvSpPr>
              <a:spLocks noChangeArrowheads="1"/>
            </p:cNvSpPr>
            <p:nvPr/>
          </p:nvSpPr>
          <p:spPr bwMode="auto">
            <a:xfrm>
              <a:off x="775973" y="4739347"/>
              <a:ext cx="2898783" cy="204671"/>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1400" b="1"/>
                <a:t>Solution</a:t>
              </a:r>
            </a:p>
          </p:txBody>
        </p:sp>
        <p:cxnSp>
          <p:nvCxnSpPr>
            <p:cNvPr id="173" name="Straight Connector 172">
              <a:extLst>
                <a:ext uri="{FF2B5EF4-FFF2-40B4-BE49-F238E27FC236}">
                  <a16:creationId xmlns:a16="http://schemas.microsoft.com/office/drawing/2014/main" id="{59C68A53-00EE-394B-9362-C8B69AD628F6}"/>
                </a:ext>
              </a:extLst>
            </p:cNvPr>
            <p:cNvCxnSpPr>
              <a:cxnSpLocks/>
            </p:cNvCxnSpPr>
            <p:nvPr/>
          </p:nvCxnSpPr>
          <p:spPr>
            <a:xfrm>
              <a:off x="775974" y="4964718"/>
              <a:ext cx="3026558"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4" name="Rectangle 5">
              <a:extLst>
                <a:ext uri="{FF2B5EF4-FFF2-40B4-BE49-F238E27FC236}">
                  <a16:creationId xmlns:a16="http://schemas.microsoft.com/office/drawing/2014/main" id="{3A1442F9-71AB-544D-8CB6-3BC03C3B5CD9}"/>
                </a:ext>
              </a:extLst>
            </p:cNvPr>
            <p:cNvSpPr>
              <a:spLocks noChangeArrowheads="1"/>
            </p:cNvSpPr>
            <p:nvPr/>
          </p:nvSpPr>
          <p:spPr bwMode="auto">
            <a:xfrm>
              <a:off x="775972" y="5070841"/>
              <a:ext cx="3220591" cy="1304973"/>
            </a:xfrm>
            <a:prstGeom prst="rect">
              <a:avLst/>
            </a:prstGeom>
            <a:noFill/>
            <a:ln w="28575">
              <a:noFill/>
              <a:miter lim="800000"/>
              <a:headEnd/>
              <a:tailEnd/>
            </a:ln>
          </p:spPr>
          <p:txBody>
            <a:bodyPr wrap="square" lIns="0" tIns="0" rIns="0" bIns="0">
              <a:spAutoFit/>
            </a:bodyPr>
            <a:lstStyle/>
            <a:p>
              <a:pPr marL="171450" indent="-171450">
                <a:lnSpc>
                  <a:spcPct val="95000"/>
                </a:lnSpc>
                <a:spcBef>
                  <a:spcPts val="333"/>
                </a:spcBef>
                <a:buFont typeface="Arial" panose="020B0604020202020204" pitchFamily="34" charset="0"/>
                <a:buChar char="•"/>
              </a:pPr>
              <a:r>
                <a:rPr lang="en-US" sz="1400"/>
                <a:t>Active test traffic to validate actual end-to-end quality</a:t>
              </a:r>
            </a:p>
            <a:p>
              <a:pPr marL="171450" indent="-171450">
                <a:lnSpc>
                  <a:spcPct val="95000"/>
                </a:lnSpc>
                <a:spcBef>
                  <a:spcPts val="333"/>
                </a:spcBef>
                <a:buFont typeface="Arial" panose="020B0604020202020204" pitchFamily="34" charset="0"/>
                <a:buChar char="•"/>
              </a:pPr>
              <a:r>
                <a:rPr lang="en-US" sz="1400"/>
                <a:t>Continuous detection of when and where issues occur</a:t>
              </a:r>
            </a:p>
            <a:p>
              <a:pPr marL="171450" indent="-171450">
                <a:lnSpc>
                  <a:spcPct val="95000"/>
                </a:lnSpc>
                <a:spcBef>
                  <a:spcPts val="333"/>
                </a:spcBef>
                <a:buFont typeface="Arial" panose="020B0604020202020204" pitchFamily="34" charset="0"/>
                <a:buChar char="•"/>
              </a:pPr>
              <a:r>
                <a:rPr lang="en-US" sz="1400"/>
                <a:t>Rapid, efficient and cloud-agnostic troubleshooting</a:t>
              </a:r>
            </a:p>
          </p:txBody>
        </p:sp>
      </p:grpSp>
      <p:sp>
        <p:nvSpPr>
          <p:cNvPr id="176" name="Freeform 175">
            <a:extLst>
              <a:ext uri="{FF2B5EF4-FFF2-40B4-BE49-F238E27FC236}">
                <a16:creationId xmlns:a16="http://schemas.microsoft.com/office/drawing/2014/main" id="{FD1BC0FE-3BD3-3140-A25A-7F15F77CF360}"/>
              </a:ext>
            </a:extLst>
          </p:cNvPr>
          <p:cNvSpPr/>
          <p:nvPr/>
        </p:nvSpPr>
        <p:spPr>
          <a:xfrm>
            <a:off x="5702522" y="2992297"/>
            <a:ext cx="489287" cy="561109"/>
          </a:xfrm>
          <a:custGeom>
            <a:avLst/>
            <a:gdLst>
              <a:gd name="connsiteX0" fmla="*/ 0 w 415636"/>
              <a:gd name="connsiteY0" fmla="*/ 561109 h 561109"/>
              <a:gd name="connsiteX1" fmla="*/ 0 w 415636"/>
              <a:gd name="connsiteY1" fmla="*/ 207818 h 561109"/>
              <a:gd name="connsiteX2" fmla="*/ 415636 w 415636"/>
              <a:gd name="connsiteY2" fmla="*/ 0 h 561109"/>
            </a:gdLst>
            <a:ahLst/>
            <a:cxnLst>
              <a:cxn ang="0">
                <a:pos x="connsiteX0" y="connsiteY0"/>
              </a:cxn>
              <a:cxn ang="0">
                <a:pos x="connsiteX1" y="connsiteY1"/>
              </a:cxn>
              <a:cxn ang="0">
                <a:pos x="connsiteX2" y="connsiteY2"/>
              </a:cxn>
            </a:cxnLst>
            <a:rect l="l" t="t" r="r" b="b"/>
            <a:pathLst>
              <a:path w="415636" h="561109">
                <a:moveTo>
                  <a:pt x="0" y="561109"/>
                </a:moveTo>
                <a:lnTo>
                  <a:pt x="0" y="207818"/>
                </a:lnTo>
                <a:lnTo>
                  <a:pt x="415636" y="0"/>
                </a:lnTo>
              </a:path>
            </a:pathLst>
          </a:custGeom>
          <a:noFill/>
          <a:ln w="19050">
            <a:solidFill>
              <a:schemeClr val="tx1">
                <a:lumMod val="60000"/>
                <a:lumOff val="40000"/>
              </a:schemeClr>
            </a:solidFill>
            <a:prstDash val="dash"/>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78" name="Rectangle 5">
            <a:extLst>
              <a:ext uri="{FF2B5EF4-FFF2-40B4-BE49-F238E27FC236}">
                <a16:creationId xmlns:a16="http://schemas.microsoft.com/office/drawing/2014/main" id="{07CB4B06-15D9-254C-A3D9-65B3C57AB224}"/>
              </a:ext>
            </a:extLst>
          </p:cNvPr>
          <p:cNvSpPr>
            <a:spLocks noChangeArrowheads="1"/>
          </p:cNvSpPr>
          <p:nvPr/>
        </p:nvSpPr>
        <p:spPr bwMode="auto">
          <a:xfrm>
            <a:off x="3659180" y="3649670"/>
            <a:ext cx="4224429" cy="559384"/>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1100"/>
              <a:t>Two options for Test Agent deployment in private data center:</a:t>
            </a:r>
          </a:p>
          <a:p>
            <a:pPr marL="342900" indent="-342900">
              <a:lnSpc>
                <a:spcPct val="95000"/>
              </a:lnSpc>
              <a:spcBef>
                <a:spcPts val="333"/>
              </a:spcBef>
              <a:buFont typeface="+mj-lt"/>
              <a:buAutoNum type="arabicPeriod"/>
            </a:pPr>
            <a:r>
              <a:rPr lang="en-US" sz="1100"/>
              <a:t>As VM or Container on existing compute infrastructure</a:t>
            </a:r>
          </a:p>
          <a:p>
            <a:pPr marL="342900" indent="-342900">
              <a:lnSpc>
                <a:spcPct val="95000"/>
              </a:lnSpc>
              <a:spcBef>
                <a:spcPts val="333"/>
              </a:spcBef>
              <a:buFont typeface="+mj-lt"/>
              <a:buAutoNum type="arabicPeriod"/>
            </a:pPr>
            <a:r>
              <a:rPr lang="en-US" sz="1100"/>
              <a:t>Stand-alone on dedicated Juniper NFX150</a:t>
            </a:r>
          </a:p>
        </p:txBody>
      </p:sp>
      <p:sp>
        <p:nvSpPr>
          <p:cNvPr id="80" name="Rounded Rectangle 79">
            <a:extLst>
              <a:ext uri="{FF2B5EF4-FFF2-40B4-BE49-F238E27FC236}">
                <a16:creationId xmlns:a16="http://schemas.microsoft.com/office/drawing/2014/main" id="{A8A5ED75-BA77-A845-BDA5-CD8A09502838}"/>
              </a:ext>
            </a:extLst>
          </p:cNvPr>
          <p:cNvSpPr/>
          <p:nvPr/>
        </p:nvSpPr>
        <p:spPr>
          <a:xfrm>
            <a:off x="756048" y="3606199"/>
            <a:ext cx="1880464" cy="835171"/>
          </a:xfrm>
          <a:prstGeom prst="round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82" name="Rectangle 5">
            <a:extLst>
              <a:ext uri="{FF2B5EF4-FFF2-40B4-BE49-F238E27FC236}">
                <a16:creationId xmlns:a16="http://schemas.microsoft.com/office/drawing/2014/main" id="{27E1C21A-2F35-5F4C-85FC-AE36F8A06D66}"/>
              </a:ext>
            </a:extLst>
          </p:cNvPr>
          <p:cNvSpPr>
            <a:spLocks noChangeArrowheads="1"/>
          </p:cNvSpPr>
          <p:nvPr/>
        </p:nvSpPr>
        <p:spPr bwMode="auto">
          <a:xfrm>
            <a:off x="846277" y="3541143"/>
            <a:ext cx="1119386" cy="136384"/>
          </a:xfrm>
          <a:prstGeom prst="rect">
            <a:avLst/>
          </a:prstGeom>
          <a:solidFill>
            <a:schemeClr val="bg1"/>
          </a:solidFill>
          <a:ln w="28575">
            <a:noFill/>
            <a:miter lim="800000"/>
            <a:headEnd/>
            <a:tailEnd/>
          </a:ln>
        </p:spPr>
        <p:txBody>
          <a:bodyPr wrap="square" lIns="0" tIns="0" rIns="0" bIns="0">
            <a:spAutoFit/>
          </a:bodyPr>
          <a:lstStyle/>
          <a:p>
            <a:pPr>
              <a:lnSpc>
                <a:spcPct val="95000"/>
              </a:lnSpc>
              <a:spcBef>
                <a:spcPts val="333"/>
              </a:spcBef>
            </a:pPr>
            <a:r>
              <a:rPr lang="en-US" sz="933"/>
              <a:t>   Customer example:</a:t>
            </a:r>
          </a:p>
        </p:txBody>
      </p:sp>
      <p:pic>
        <p:nvPicPr>
          <p:cNvPr id="8" name="Picture 7">
            <a:extLst>
              <a:ext uri="{FF2B5EF4-FFF2-40B4-BE49-F238E27FC236}">
                <a16:creationId xmlns:a16="http://schemas.microsoft.com/office/drawing/2014/main" id="{1C06845B-81D4-9840-9E30-504A3A790361}"/>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035835" y="3863225"/>
            <a:ext cx="1300675" cy="355518"/>
          </a:xfrm>
          <a:prstGeom prst="rect">
            <a:avLst/>
          </a:prstGeom>
        </p:spPr>
      </p:pic>
      <p:pic>
        <p:nvPicPr>
          <p:cNvPr id="85" name="Picture 84">
            <a:extLst>
              <a:ext uri="{FF2B5EF4-FFF2-40B4-BE49-F238E27FC236}">
                <a16:creationId xmlns:a16="http://schemas.microsoft.com/office/drawing/2014/main" id="{0AA13EED-6AE1-AD45-B2AF-E7D9B9E6B935}"/>
              </a:ext>
            </a:extLst>
          </p:cNvPr>
          <p:cNvPicPr>
            <a:picLocks noChangeAspect="1"/>
          </p:cNvPicPr>
          <p:nvPr/>
        </p:nvPicPr>
        <p:blipFill>
          <a:blip r:embed="rId22" cstate="screen">
            <a:alphaModFix amt="35000"/>
            <a:extLst>
              <a:ext uri="{28A0092B-C50C-407E-A947-70E740481C1C}">
                <a14:useLocalDpi xmlns:a14="http://schemas.microsoft.com/office/drawing/2010/main"/>
              </a:ext>
            </a:extLst>
          </a:blip>
          <a:stretch>
            <a:fillRect/>
          </a:stretch>
        </p:blipFill>
        <p:spPr>
          <a:xfrm>
            <a:off x="9334685" y="2931538"/>
            <a:ext cx="669295" cy="187403"/>
          </a:xfrm>
          <a:prstGeom prst="rect">
            <a:avLst/>
          </a:prstGeom>
        </p:spPr>
      </p:pic>
    </p:spTree>
    <p:extLst>
      <p:ext uri="{BB962C8B-B14F-4D97-AF65-F5344CB8AC3E}">
        <p14:creationId xmlns:p14="http://schemas.microsoft.com/office/powerpoint/2010/main" val="16681078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Picture 123">
            <a:extLst>
              <a:ext uri="{FF2B5EF4-FFF2-40B4-BE49-F238E27FC236}">
                <a16:creationId xmlns:a16="http://schemas.microsoft.com/office/drawing/2014/main" id="{852ED88B-568D-4A40-AF92-1D370E7C29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74956" y="3038298"/>
            <a:ext cx="407442" cy="407442"/>
          </a:xfrm>
          <a:prstGeom prst="rect">
            <a:avLst/>
          </a:prstGeom>
        </p:spPr>
      </p:pic>
      <p:pic>
        <p:nvPicPr>
          <p:cNvPr id="125" name="Picture 124">
            <a:extLst>
              <a:ext uri="{FF2B5EF4-FFF2-40B4-BE49-F238E27FC236}">
                <a16:creationId xmlns:a16="http://schemas.microsoft.com/office/drawing/2014/main" id="{9848B5ED-7404-D644-A25E-B7740B4FFF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60296" y="3180139"/>
            <a:ext cx="966967" cy="181823"/>
          </a:xfrm>
          <a:prstGeom prst="rect">
            <a:avLst/>
          </a:prstGeom>
        </p:spPr>
      </p:pic>
      <p:pic>
        <p:nvPicPr>
          <p:cNvPr id="126" name="Picture 125">
            <a:extLst>
              <a:ext uri="{FF2B5EF4-FFF2-40B4-BE49-F238E27FC236}">
                <a16:creationId xmlns:a16="http://schemas.microsoft.com/office/drawing/2014/main" id="{05542D11-BE62-A643-8A73-FD4BC20B5C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89740" y="2015867"/>
            <a:ext cx="914134" cy="142833"/>
          </a:xfrm>
          <a:prstGeom prst="rect">
            <a:avLst/>
          </a:prstGeom>
        </p:spPr>
      </p:pic>
      <p:pic>
        <p:nvPicPr>
          <p:cNvPr id="127" name="Picture 126">
            <a:extLst>
              <a:ext uri="{FF2B5EF4-FFF2-40B4-BE49-F238E27FC236}">
                <a16:creationId xmlns:a16="http://schemas.microsoft.com/office/drawing/2014/main" id="{ED91185A-CBF0-564B-A040-2305E8DEAB5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89740" y="2650995"/>
            <a:ext cx="714240" cy="205344"/>
          </a:xfrm>
          <a:prstGeom prst="rect">
            <a:avLst/>
          </a:prstGeom>
        </p:spPr>
      </p:pic>
      <p:pic>
        <p:nvPicPr>
          <p:cNvPr id="128" name="Picture 127">
            <a:extLst>
              <a:ext uri="{FF2B5EF4-FFF2-40B4-BE49-F238E27FC236}">
                <a16:creationId xmlns:a16="http://schemas.microsoft.com/office/drawing/2014/main" id="{3D210446-E874-6241-BF96-D3A34076248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45728" y="1727142"/>
            <a:ext cx="340778" cy="202337"/>
          </a:xfrm>
          <a:prstGeom prst="rect">
            <a:avLst/>
          </a:prstGeom>
        </p:spPr>
      </p:pic>
      <p:sp>
        <p:nvSpPr>
          <p:cNvPr id="21" name="Oval 20">
            <a:extLst>
              <a:ext uri="{FF2B5EF4-FFF2-40B4-BE49-F238E27FC236}">
                <a16:creationId xmlns:a16="http://schemas.microsoft.com/office/drawing/2014/main" id="{360732AE-74B0-614B-A51D-766E2F7E82BE}"/>
              </a:ext>
            </a:extLst>
          </p:cNvPr>
          <p:cNvSpPr/>
          <p:nvPr/>
        </p:nvSpPr>
        <p:spPr>
          <a:xfrm>
            <a:off x="2736656" y="1940246"/>
            <a:ext cx="3274998" cy="1038660"/>
          </a:xfrm>
          <a:prstGeom prst="ellipse">
            <a:avLst/>
          </a:prstGeom>
          <a:solidFill>
            <a:schemeClr val="tx2">
              <a:lumMod val="40000"/>
              <a:lumOff val="6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7" name="Oval 16">
            <a:extLst>
              <a:ext uri="{FF2B5EF4-FFF2-40B4-BE49-F238E27FC236}">
                <a16:creationId xmlns:a16="http://schemas.microsoft.com/office/drawing/2014/main" id="{CB5C9296-B0B0-D24B-A86C-CAA404EE0598}"/>
              </a:ext>
            </a:extLst>
          </p:cNvPr>
          <p:cNvSpPr/>
          <p:nvPr/>
        </p:nvSpPr>
        <p:spPr>
          <a:xfrm>
            <a:off x="3802532" y="1978775"/>
            <a:ext cx="2209122" cy="961602"/>
          </a:xfrm>
          <a:prstGeom prst="ellipse">
            <a:avLst/>
          </a:prstGeom>
          <a:solidFill>
            <a:schemeClr val="tx2">
              <a:lumMod val="40000"/>
              <a:lumOff val="6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 name="Oval 8">
            <a:extLst>
              <a:ext uri="{FF2B5EF4-FFF2-40B4-BE49-F238E27FC236}">
                <a16:creationId xmlns:a16="http://schemas.microsoft.com/office/drawing/2014/main" id="{E16635DA-3CEC-4141-8738-9A2F8DB159F6}"/>
              </a:ext>
            </a:extLst>
          </p:cNvPr>
          <p:cNvSpPr/>
          <p:nvPr/>
        </p:nvSpPr>
        <p:spPr>
          <a:xfrm>
            <a:off x="4757417" y="2076825"/>
            <a:ext cx="1254236" cy="765502"/>
          </a:xfrm>
          <a:prstGeom prst="ellipse">
            <a:avLst/>
          </a:prstGeom>
          <a:solidFill>
            <a:schemeClr val="tx2">
              <a:lumMod val="40000"/>
              <a:lumOff val="6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 name="Title 1">
            <a:extLst>
              <a:ext uri="{FF2B5EF4-FFF2-40B4-BE49-F238E27FC236}">
                <a16:creationId xmlns:a16="http://schemas.microsoft.com/office/drawing/2014/main" id="{476944AB-6D6E-8A47-BAFB-E02948071467}"/>
              </a:ext>
            </a:extLst>
          </p:cNvPr>
          <p:cNvSpPr>
            <a:spLocks noGrp="1"/>
          </p:cNvSpPr>
          <p:nvPr>
            <p:ph type="title"/>
          </p:nvPr>
        </p:nvSpPr>
        <p:spPr/>
        <p:txBody>
          <a:bodyPr/>
          <a:lstStyle/>
          <a:p>
            <a:r>
              <a:rPr lang="en-SE"/>
              <a:t>5G Edge </a:t>
            </a:r>
            <a:r>
              <a:rPr lang="en-US"/>
              <a:t>Slicing and </a:t>
            </a:r>
            <a:r>
              <a:rPr lang="en-SE"/>
              <a:t>Cloud Network Performanc</a:t>
            </a:r>
            <a:r>
              <a:rPr lang="en-US"/>
              <a:t>e</a:t>
            </a:r>
            <a:endParaRPr lang="en-SE"/>
          </a:p>
        </p:txBody>
      </p:sp>
      <p:grpSp>
        <p:nvGrpSpPr>
          <p:cNvPr id="16" name="Group 15">
            <a:extLst>
              <a:ext uri="{FF2B5EF4-FFF2-40B4-BE49-F238E27FC236}">
                <a16:creationId xmlns:a16="http://schemas.microsoft.com/office/drawing/2014/main" id="{AE0B8069-56C4-4F4C-A225-00594C6C1483}"/>
              </a:ext>
            </a:extLst>
          </p:cNvPr>
          <p:cNvGrpSpPr/>
          <p:nvPr/>
        </p:nvGrpSpPr>
        <p:grpSpPr>
          <a:xfrm>
            <a:off x="5215339" y="2273586"/>
            <a:ext cx="323346" cy="480081"/>
            <a:chOff x="3131989" y="2565983"/>
            <a:chExt cx="323346" cy="480081"/>
          </a:xfrm>
        </p:grpSpPr>
        <p:sp>
          <p:nvSpPr>
            <p:cNvPr id="5" name="Rectangle 5">
              <a:extLst>
                <a:ext uri="{FF2B5EF4-FFF2-40B4-BE49-F238E27FC236}">
                  <a16:creationId xmlns:a16="http://schemas.microsoft.com/office/drawing/2014/main" id="{AE5F3BD6-C667-E749-BCC1-91E2C40D8D37}"/>
                </a:ext>
              </a:extLst>
            </p:cNvPr>
            <p:cNvSpPr>
              <a:spLocks noChangeArrowheads="1"/>
            </p:cNvSpPr>
            <p:nvPr/>
          </p:nvSpPr>
          <p:spPr bwMode="auto">
            <a:xfrm>
              <a:off x="3131989" y="2909680"/>
              <a:ext cx="323346"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PTX</a:t>
              </a:r>
            </a:p>
          </p:txBody>
        </p:sp>
        <p:pic>
          <p:nvPicPr>
            <p:cNvPr id="6" name="Graphic 5">
              <a:extLst>
                <a:ext uri="{FF2B5EF4-FFF2-40B4-BE49-F238E27FC236}">
                  <a16:creationId xmlns:a16="http://schemas.microsoft.com/office/drawing/2014/main" id="{A9D7D61C-3148-F043-9AAF-F4B3D52FEA6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31989" y="2565983"/>
              <a:ext cx="301577" cy="295816"/>
            </a:xfrm>
            <a:prstGeom prst="rect">
              <a:avLst/>
            </a:prstGeom>
          </p:spPr>
        </p:pic>
      </p:grpSp>
      <p:grpSp>
        <p:nvGrpSpPr>
          <p:cNvPr id="18" name="Group 17">
            <a:extLst>
              <a:ext uri="{FF2B5EF4-FFF2-40B4-BE49-F238E27FC236}">
                <a16:creationId xmlns:a16="http://schemas.microsoft.com/office/drawing/2014/main" id="{62CFEDA0-376E-344E-9FA4-7743DA7737F5}"/>
              </a:ext>
            </a:extLst>
          </p:cNvPr>
          <p:cNvGrpSpPr/>
          <p:nvPr/>
        </p:nvGrpSpPr>
        <p:grpSpPr>
          <a:xfrm>
            <a:off x="4299688" y="2273586"/>
            <a:ext cx="323346" cy="480081"/>
            <a:chOff x="3131989" y="2565983"/>
            <a:chExt cx="323346" cy="480081"/>
          </a:xfrm>
        </p:grpSpPr>
        <p:sp>
          <p:nvSpPr>
            <p:cNvPr id="19" name="Rectangle 5">
              <a:extLst>
                <a:ext uri="{FF2B5EF4-FFF2-40B4-BE49-F238E27FC236}">
                  <a16:creationId xmlns:a16="http://schemas.microsoft.com/office/drawing/2014/main" id="{B5A5D948-B633-1F44-A383-285D2E9B1767}"/>
                </a:ext>
              </a:extLst>
            </p:cNvPr>
            <p:cNvSpPr>
              <a:spLocks noChangeArrowheads="1"/>
            </p:cNvSpPr>
            <p:nvPr/>
          </p:nvSpPr>
          <p:spPr bwMode="auto">
            <a:xfrm>
              <a:off x="3131989" y="2909680"/>
              <a:ext cx="323346"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MX</a:t>
              </a:r>
            </a:p>
          </p:txBody>
        </p:sp>
        <p:pic>
          <p:nvPicPr>
            <p:cNvPr id="20" name="Graphic 19">
              <a:extLst>
                <a:ext uri="{FF2B5EF4-FFF2-40B4-BE49-F238E27FC236}">
                  <a16:creationId xmlns:a16="http://schemas.microsoft.com/office/drawing/2014/main" id="{08616FD6-B102-974E-9E59-FA35326819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31989" y="2565983"/>
              <a:ext cx="301577" cy="295816"/>
            </a:xfrm>
            <a:prstGeom prst="rect">
              <a:avLst/>
            </a:prstGeom>
          </p:spPr>
        </p:pic>
      </p:grpSp>
      <p:sp>
        <p:nvSpPr>
          <p:cNvPr id="28" name="Rectangle 5">
            <a:extLst>
              <a:ext uri="{FF2B5EF4-FFF2-40B4-BE49-F238E27FC236}">
                <a16:creationId xmlns:a16="http://schemas.microsoft.com/office/drawing/2014/main" id="{43174529-D4AD-E845-9EF1-DD503B7EC7F6}"/>
              </a:ext>
            </a:extLst>
          </p:cNvPr>
          <p:cNvSpPr>
            <a:spLocks noChangeArrowheads="1"/>
          </p:cNvSpPr>
          <p:nvPr/>
        </p:nvSpPr>
        <p:spPr bwMode="auto">
          <a:xfrm>
            <a:off x="4911196" y="2126125"/>
            <a:ext cx="909862"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Core</a:t>
            </a:r>
          </a:p>
        </p:txBody>
      </p:sp>
      <p:pic>
        <p:nvPicPr>
          <p:cNvPr id="33" name="Graphic 32">
            <a:extLst>
              <a:ext uri="{FF2B5EF4-FFF2-40B4-BE49-F238E27FC236}">
                <a16:creationId xmlns:a16="http://schemas.microsoft.com/office/drawing/2014/main" id="{C3B7B2E8-CB22-8C41-9FC5-5F0EB456333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62553" y="2592895"/>
            <a:ext cx="741577" cy="539329"/>
          </a:xfrm>
          <a:prstGeom prst="rect">
            <a:avLst/>
          </a:prstGeom>
        </p:spPr>
      </p:pic>
      <p:pic>
        <p:nvPicPr>
          <p:cNvPr id="34" name="Graphic 33">
            <a:extLst>
              <a:ext uri="{FF2B5EF4-FFF2-40B4-BE49-F238E27FC236}">
                <a16:creationId xmlns:a16="http://schemas.microsoft.com/office/drawing/2014/main" id="{0389A474-F924-A446-9370-7022389ECB7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30029" y="2606205"/>
            <a:ext cx="741577" cy="539329"/>
          </a:xfrm>
          <a:prstGeom prst="rect">
            <a:avLst/>
          </a:prstGeom>
        </p:spPr>
      </p:pic>
      <p:pic>
        <p:nvPicPr>
          <p:cNvPr id="39" name="Graphic 38">
            <a:extLst>
              <a:ext uri="{FF2B5EF4-FFF2-40B4-BE49-F238E27FC236}">
                <a16:creationId xmlns:a16="http://schemas.microsoft.com/office/drawing/2014/main" id="{2076D0F8-E5AA-9D46-98C0-A582D96A713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47193" y="2055434"/>
            <a:ext cx="964838" cy="516878"/>
          </a:xfrm>
          <a:prstGeom prst="rect">
            <a:avLst/>
          </a:prstGeom>
        </p:spPr>
      </p:pic>
      <p:sp>
        <p:nvSpPr>
          <p:cNvPr id="40" name="Rectangle 5">
            <a:extLst>
              <a:ext uri="{FF2B5EF4-FFF2-40B4-BE49-F238E27FC236}">
                <a16:creationId xmlns:a16="http://schemas.microsoft.com/office/drawing/2014/main" id="{3F41F7FE-0953-E847-A60E-82B9BBCD7A66}"/>
              </a:ext>
            </a:extLst>
          </p:cNvPr>
          <p:cNvSpPr>
            <a:spLocks noChangeArrowheads="1"/>
          </p:cNvSpPr>
          <p:nvPr/>
        </p:nvSpPr>
        <p:spPr bwMode="auto">
          <a:xfrm>
            <a:off x="6802169" y="2198676"/>
            <a:ext cx="909862" cy="311239"/>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Partner/</a:t>
            </a:r>
          </a:p>
          <a:p>
            <a:pPr algn="ctr">
              <a:lnSpc>
                <a:spcPct val="95000"/>
              </a:lnSpc>
              <a:spcBef>
                <a:spcPts val="333"/>
              </a:spcBef>
            </a:pPr>
            <a:r>
              <a:rPr lang="en-US" sz="933" b="1"/>
              <a:t>Peering</a:t>
            </a:r>
          </a:p>
        </p:txBody>
      </p:sp>
      <p:pic>
        <p:nvPicPr>
          <p:cNvPr id="41" name="Graphic 40">
            <a:extLst>
              <a:ext uri="{FF2B5EF4-FFF2-40B4-BE49-F238E27FC236}">
                <a16:creationId xmlns:a16="http://schemas.microsoft.com/office/drawing/2014/main" id="{0FF516EE-00BB-654A-99F8-664BF9436EF0}"/>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662651" y="2303684"/>
            <a:ext cx="240209" cy="235620"/>
          </a:xfrm>
          <a:prstGeom prst="rect">
            <a:avLst/>
          </a:prstGeom>
        </p:spPr>
      </p:pic>
      <p:pic>
        <p:nvPicPr>
          <p:cNvPr id="42" name="Graphic 41">
            <a:extLst>
              <a:ext uri="{FF2B5EF4-FFF2-40B4-BE49-F238E27FC236}">
                <a16:creationId xmlns:a16="http://schemas.microsoft.com/office/drawing/2014/main" id="{E826FDE8-D422-0044-925E-F76448104E6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556364" y="2303684"/>
            <a:ext cx="240209" cy="235620"/>
          </a:xfrm>
          <a:prstGeom prst="rect">
            <a:avLst/>
          </a:prstGeom>
        </p:spPr>
      </p:pic>
      <p:sp>
        <p:nvSpPr>
          <p:cNvPr id="43" name="Rectangle 5">
            <a:extLst>
              <a:ext uri="{FF2B5EF4-FFF2-40B4-BE49-F238E27FC236}">
                <a16:creationId xmlns:a16="http://schemas.microsoft.com/office/drawing/2014/main" id="{FFF4E7CF-0440-AB45-96F3-85EA89F0E33A}"/>
              </a:ext>
            </a:extLst>
          </p:cNvPr>
          <p:cNvSpPr>
            <a:spLocks noChangeArrowheads="1"/>
          </p:cNvSpPr>
          <p:nvPr/>
        </p:nvSpPr>
        <p:spPr bwMode="auto">
          <a:xfrm>
            <a:off x="6707591" y="2770782"/>
            <a:ext cx="1219609" cy="272767"/>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Private DC/</a:t>
            </a:r>
            <a:br>
              <a:rPr lang="en-US" sz="933" b="1"/>
            </a:br>
            <a:r>
              <a:rPr lang="en-US" sz="933" b="1"/>
              <a:t>Private Cloud</a:t>
            </a:r>
          </a:p>
        </p:txBody>
      </p:sp>
      <p:pic>
        <p:nvPicPr>
          <p:cNvPr id="44" name="Graphic 43">
            <a:extLst>
              <a:ext uri="{FF2B5EF4-FFF2-40B4-BE49-F238E27FC236}">
                <a16:creationId xmlns:a16="http://schemas.microsoft.com/office/drawing/2014/main" id="{220CFAC0-4D96-6447-A591-8F383E00075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24335" y="1835549"/>
            <a:ext cx="741577" cy="539329"/>
          </a:xfrm>
          <a:prstGeom prst="rect">
            <a:avLst/>
          </a:prstGeom>
        </p:spPr>
      </p:pic>
      <p:sp>
        <p:nvSpPr>
          <p:cNvPr id="45" name="Rectangle 5">
            <a:extLst>
              <a:ext uri="{FF2B5EF4-FFF2-40B4-BE49-F238E27FC236}">
                <a16:creationId xmlns:a16="http://schemas.microsoft.com/office/drawing/2014/main" id="{BE6221BF-E1C0-EC44-83D8-02077D309187}"/>
              </a:ext>
            </a:extLst>
          </p:cNvPr>
          <p:cNvSpPr>
            <a:spLocks noChangeArrowheads="1"/>
          </p:cNvSpPr>
          <p:nvPr/>
        </p:nvSpPr>
        <p:spPr bwMode="auto">
          <a:xfrm>
            <a:off x="8104738" y="2441518"/>
            <a:ext cx="1392160"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Public Multicloud</a:t>
            </a:r>
          </a:p>
        </p:txBody>
      </p:sp>
      <p:cxnSp>
        <p:nvCxnSpPr>
          <p:cNvPr id="54" name="Straight Connector 53">
            <a:extLst>
              <a:ext uri="{FF2B5EF4-FFF2-40B4-BE49-F238E27FC236}">
                <a16:creationId xmlns:a16="http://schemas.microsoft.com/office/drawing/2014/main" id="{12F989E4-3358-714B-8FCD-F048A1B592AF}"/>
              </a:ext>
            </a:extLst>
          </p:cNvPr>
          <p:cNvCxnSpPr>
            <a:cxnSpLocks/>
            <a:endCxn id="20" idx="1"/>
          </p:cNvCxnSpPr>
          <p:nvPr/>
        </p:nvCxnSpPr>
        <p:spPr>
          <a:xfrm>
            <a:off x="3564343" y="2421494"/>
            <a:ext cx="73534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41AD052-663D-AA42-B869-3D98928071FD}"/>
              </a:ext>
            </a:extLst>
          </p:cNvPr>
          <p:cNvCxnSpPr>
            <a:cxnSpLocks/>
            <a:stCxn id="20" idx="3"/>
            <a:endCxn id="6" idx="1"/>
          </p:cNvCxnSpPr>
          <p:nvPr/>
        </p:nvCxnSpPr>
        <p:spPr>
          <a:xfrm>
            <a:off x="4601265" y="2421494"/>
            <a:ext cx="61407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100B7FF-FD7D-3C4B-AB7F-273A05718DFA}"/>
              </a:ext>
            </a:extLst>
          </p:cNvPr>
          <p:cNvCxnSpPr>
            <a:cxnSpLocks/>
            <a:stCxn id="6" idx="3"/>
            <a:endCxn id="42" idx="1"/>
          </p:cNvCxnSpPr>
          <p:nvPr/>
        </p:nvCxnSpPr>
        <p:spPr>
          <a:xfrm>
            <a:off x="5516916" y="2421494"/>
            <a:ext cx="1039448"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5EC37D2-0677-DE41-A6E2-6B6041C68605}"/>
              </a:ext>
            </a:extLst>
          </p:cNvPr>
          <p:cNvCxnSpPr>
            <a:cxnSpLocks/>
            <a:stCxn id="6" idx="3"/>
            <a:endCxn id="33" idx="1"/>
          </p:cNvCxnSpPr>
          <p:nvPr/>
        </p:nvCxnSpPr>
        <p:spPr>
          <a:xfrm>
            <a:off x="5516916" y="2421494"/>
            <a:ext cx="645637" cy="44106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E0B94F4-2E4A-734D-B673-E1BE4BC3CBE5}"/>
              </a:ext>
            </a:extLst>
          </p:cNvPr>
          <p:cNvCxnSpPr>
            <a:cxnSpLocks/>
            <a:stCxn id="41" idx="3"/>
            <a:endCxn id="44" idx="1"/>
          </p:cNvCxnSpPr>
          <p:nvPr/>
        </p:nvCxnSpPr>
        <p:spPr>
          <a:xfrm flipV="1">
            <a:off x="7902860" y="2105214"/>
            <a:ext cx="521475" cy="31628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7FE8906E-CD83-D040-AE4E-B10F5AD79CC6}"/>
              </a:ext>
            </a:extLst>
          </p:cNvPr>
          <p:cNvCxnSpPr>
            <a:cxnSpLocks/>
            <a:stCxn id="41" idx="3"/>
            <a:endCxn id="34" idx="1"/>
          </p:cNvCxnSpPr>
          <p:nvPr/>
        </p:nvCxnSpPr>
        <p:spPr>
          <a:xfrm>
            <a:off x="7902860" y="2421494"/>
            <a:ext cx="527169" cy="45437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9" name="Rectangle 5">
            <a:extLst>
              <a:ext uri="{FF2B5EF4-FFF2-40B4-BE49-F238E27FC236}">
                <a16:creationId xmlns:a16="http://schemas.microsoft.com/office/drawing/2014/main" id="{683D4A49-6D79-BC4F-929B-8CC1E54E5E86}"/>
              </a:ext>
            </a:extLst>
          </p:cNvPr>
          <p:cNvSpPr>
            <a:spLocks noChangeArrowheads="1"/>
          </p:cNvSpPr>
          <p:nvPr/>
        </p:nvSpPr>
        <p:spPr bwMode="auto">
          <a:xfrm>
            <a:off x="3996564" y="2126125"/>
            <a:ext cx="909862"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Metro</a:t>
            </a:r>
          </a:p>
        </p:txBody>
      </p:sp>
      <p:sp>
        <p:nvSpPr>
          <p:cNvPr id="96" name="Rectangle 5">
            <a:extLst>
              <a:ext uri="{FF2B5EF4-FFF2-40B4-BE49-F238E27FC236}">
                <a16:creationId xmlns:a16="http://schemas.microsoft.com/office/drawing/2014/main" id="{FEB2FA72-50B8-C446-89F7-4A4FC65C59BF}"/>
              </a:ext>
            </a:extLst>
          </p:cNvPr>
          <p:cNvSpPr>
            <a:spLocks noChangeArrowheads="1"/>
          </p:cNvSpPr>
          <p:nvPr/>
        </p:nvSpPr>
        <p:spPr bwMode="auto">
          <a:xfrm>
            <a:off x="3312140" y="1756899"/>
            <a:ext cx="1971989"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MPLS/SR domain</a:t>
            </a:r>
          </a:p>
        </p:txBody>
      </p:sp>
      <p:sp>
        <p:nvSpPr>
          <p:cNvPr id="99" name="Rounded Rectangle 98">
            <a:extLst>
              <a:ext uri="{FF2B5EF4-FFF2-40B4-BE49-F238E27FC236}">
                <a16:creationId xmlns:a16="http://schemas.microsoft.com/office/drawing/2014/main" id="{5165A30D-6728-DF4D-8142-E17B5EFD555D}"/>
              </a:ext>
            </a:extLst>
          </p:cNvPr>
          <p:cNvSpPr/>
          <p:nvPr/>
        </p:nvSpPr>
        <p:spPr>
          <a:xfrm>
            <a:off x="8165693" y="3760897"/>
            <a:ext cx="245327" cy="189570"/>
          </a:xfrm>
          <a:prstGeom prst="round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a:t>TA</a:t>
            </a:r>
          </a:p>
        </p:txBody>
      </p:sp>
      <p:sp>
        <p:nvSpPr>
          <p:cNvPr id="100" name="Rounded Rectangle 99">
            <a:extLst>
              <a:ext uri="{FF2B5EF4-FFF2-40B4-BE49-F238E27FC236}">
                <a16:creationId xmlns:a16="http://schemas.microsoft.com/office/drawing/2014/main" id="{15E1CAE4-75F1-3143-A75C-8D5265F9C523}"/>
              </a:ext>
            </a:extLst>
          </p:cNvPr>
          <p:cNvSpPr/>
          <p:nvPr/>
        </p:nvSpPr>
        <p:spPr>
          <a:xfrm>
            <a:off x="6189744" y="2810413"/>
            <a:ext cx="245327" cy="189570"/>
          </a:xfrm>
          <a:prstGeom prst="round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a:t>TA</a:t>
            </a:r>
          </a:p>
        </p:txBody>
      </p:sp>
      <p:sp>
        <p:nvSpPr>
          <p:cNvPr id="123" name="Rectangle 5">
            <a:extLst>
              <a:ext uri="{FF2B5EF4-FFF2-40B4-BE49-F238E27FC236}">
                <a16:creationId xmlns:a16="http://schemas.microsoft.com/office/drawing/2014/main" id="{BA1B22BE-0574-2549-9EF0-D6E6CF9C6348}"/>
              </a:ext>
            </a:extLst>
          </p:cNvPr>
          <p:cNvSpPr>
            <a:spLocks noChangeArrowheads="1"/>
          </p:cNvSpPr>
          <p:nvPr/>
        </p:nvSpPr>
        <p:spPr bwMode="auto">
          <a:xfrm>
            <a:off x="8510903" y="3698482"/>
            <a:ext cx="1971989" cy="272767"/>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933" b="1"/>
              <a:t>Netrounds Active Test Agent Software as VM or Container</a:t>
            </a:r>
          </a:p>
        </p:txBody>
      </p:sp>
      <p:sp>
        <p:nvSpPr>
          <p:cNvPr id="130" name="Rounded Rectangle 129">
            <a:extLst>
              <a:ext uri="{FF2B5EF4-FFF2-40B4-BE49-F238E27FC236}">
                <a16:creationId xmlns:a16="http://schemas.microsoft.com/office/drawing/2014/main" id="{210E1349-4856-E040-8E3D-3C1114E7CC93}"/>
              </a:ext>
            </a:extLst>
          </p:cNvPr>
          <p:cNvSpPr/>
          <p:nvPr/>
        </p:nvSpPr>
        <p:spPr>
          <a:xfrm>
            <a:off x="8011392" y="3605645"/>
            <a:ext cx="2212550" cy="752705"/>
          </a:xfrm>
          <a:prstGeom prst="round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17" name="Graphic 116">
            <a:extLst>
              <a:ext uri="{FF2B5EF4-FFF2-40B4-BE49-F238E27FC236}">
                <a16:creationId xmlns:a16="http://schemas.microsoft.com/office/drawing/2014/main" id="{C69C8686-ED3C-5E4F-84E8-3E6F03CC0EA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06091" y="1644240"/>
            <a:ext cx="456887" cy="361702"/>
          </a:xfrm>
          <a:prstGeom prst="rect">
            <a:avLst/>
          </a:prstGeom>
        </p:spPr>
      </p:pic>
      <p:pic>
        <p:nvPicPr>
          <p:cNvPr id="118" name="Graphic 117">
            <a:extLst>
              <a:ext uri="{FF2B5EF4-FFF2-40B4-BE49-F238E27FC236}">
                <a16:creationId xmlns:a16="http://schemas.microsoft.com/office/drawing/2014/main" id="{0E27133F-247B-0049-9E0E-B4D2922572B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234011" y="2151456"/>
            <a:ext cx="594376" cy="324833"/>
          </a:xfrm>
          <a:prstGeom prst="rect">
            <a:avLst/>
          </a:prstGeom>
        </p:spPr>
      </p:pic>
      <p:cxnSp>
        <p:nvCxnSpPr>
          <p:cNvPr id="121" name="Straight Connector 120">
            <a:extLst>
              <a:ext uri="{FF2B5EF4-FFF2-40B4-BE49-F238E27FC236}">
                <a16:creationId xmlns:a16="http://schemas.microsoft.com/office/drawing/2014/main" id="{8BF28543-7303-2346-855F-33DEAC522870}"/>
              </a:ext>
            </a:extLst>
          </p:cNvPr>
          <p:cNvCxnSpPr>
            <a:cxnSpLocks/>
            <a:stCxn id="117" idx="2"/>
            <a:endCxn id="137" idx="1"/>
          </p:cNvCxnSpPr>
          <p:nvPr/>
        </p:nvCxnSpPr>
        <p:spPr>
          <a:xfrm>
            <a:off x="2134535" y="2005942"/>
            <a:ext cx="1138406" cy="41555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8DCF9F7-7154-094F-BB69-95D8634EA96D}"/>
              </a:ext>
            </a:extLst>
          </p:cNvPr>
          <p:cNvCxnSpPr>
            <a:cxnSpLocks/>
            <a:endCxn id="137" idx="1"/>
          </p:cNvCxnSpPr>
          <p:nvPr/>
        </p:nvCxnSpPr>
        <p:spPr>
          <a:xfrm flipV="1">
            <a:off x="2833666" y="2421494"/>
            <a:ext cx="439275" cy="25390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7F26782-5332-9149-B0BE-0C362900B90C}"/>
              </a:ext>
            </a:extLst>
          </p:cNvPr>
          <p:cNvCxnSpPr>
            <a:cxnSpLocks/>
            <a:stCxn id="118" idx="3"/>
            <a:endCxn id="137" idx="1"/>
          </p:cNvCxnSpPr>
          <p:nvPr/>
        </p:nvCxnSpPr>
        <p:spPr>
          <a:xfrm>
            <a:off x="1828387" y="2313873"/>
            <a:ext cx="1444554" cy="107621"/>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135" name="Group 134">
            <a:extLst>
              <a:ext uri="{FF2B5EF4-FFF2-40B4-BE49-F238E27FC236}">
                <a16:creationId xmlns:a16="http://schemas.microsoft.com/office/drawing/2014/main" id="{2F627BC4-B26D-B94B-A5D4-A25BC6732F2A}"/>
              </a:ext>
            </a:extLst>
          </p:cNvPr>
          <p:cNvGrpSpPr/>
          <p:nvPr/>
        </p:nvGrpSpPr>
        <p:grpSpPr>
          <a:xfrm>
            <a:off x="3272941" y="2273586"/>
            <a:ext cx="323346" cy="480081"/>
            <a:chOff x="3131989" y="2565983"/>
            <a:chExt cx="323346" cy="480081"/>
          </a:xfrm>
        </p:grpSpPr>
        <p:sp>
          <p:nvSpPr>
            <p:cNvPr id="136" name="Rectangle 5">
              <a:extLst>
                <a:ext uri="{FF2B5EF4-FFF2-40B4-BE49-F238E27FC236}">
                  <a16:creationId xmlns:a16="http://schemas.microsoft.com/office/drawing/2014/main" id="{8F945D40-80BE-904B-B45E-345501087E92}"/>
                </a:ext>
              </a:extLst>
            </p:cNvPr>
            <p:cNvSpPr>
              <a:spLocks noChangeArrowheads="1"/>
            </p:cNvSpPr>
            <p:nvPr/>
          </p:nvSpPr>
          <p:spPr bwMode="auto">
            <a:xfrm>
              <a:off x="3131989" y="2909680"/>
              <a:ext cx="323346"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ACX</a:t>
              </a:r>
            </a:p>
          </p:txBody>
        </p:sp>
        <p:pic>
          <p:nvPicPr>
            <p:cNvPr id="137" name="Graphic 136">
              <a:extLst>
                <a:ext uri="{FF2B5EF4-FFF2-40B4-BE49-F238E27FC236}">
                  <a16:creationId xmlns:a16="http://schemas.microsoft.com/office/drawing/2014/main" id="{21045EF1-AC80-C246-9EC9-4119C2EE70A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31989" y="2565983"/>
              <a:ext cx="301577" cy="295816"/>
            </a:xfrm>
            <a:prstGeom prst="rect">
              <a:avLst/>
            </a:prstGeom>
          </p:spPr>
        </p:pic>
      </p:grpSp>
      <p:sp>
        <p:nvSpPr>
          <p:cNvPr id="138" name="Rectangle 5">
            <a:extLst>
              <a:ext uri="{FF2B5EF4-FFF2-40B4-BE49-F238E27FC236}">
                <a16:creationId xmlns:a16="http://schemas.microsoft.com/office/drawing/2014/main" id="{C334A811-F8FA-BD47-89D8-C40728E8B7C1}"/>
              </a:ext>
            </a:extLst>
          </p:cNvPr>
          <p:cNvSpPr>
            <a:spLocks noChangeArrowheads="1"/>
          </p:cNvSpPr>
          <p:nvPr/>
        </p:nvSpPr>
        <p:spPr bwMode="auto">
          <a:xfrm>
            <a:off x="2992120" y="2126125"/>
            <a:ext cx="909862"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Access</a:t>
            </a:r>
          </a:p>
        </p:txBody>
      </p:sp>
      <p:pic>
        <p:nvPicPr>
          <p:cNvPr id="139" name="Graphic 138">
            <a:extLst>
              <a:ext uri="{FF2B5EF4-FFF2-40B4-BE49-F238E27FC236}">
                <a16:creationId xmlns:a16="http://schemas.microsoft.com/office/drawing/2014/main" id="{1E85F33D-C92F-F04A-BA61-A937A86D0CD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265980" y="2767517"/>
            <a:ext cx="497992" cy="412622"/>
          </a:xfrm>
          <a:prstGeom prst="rect">
            <a:avLst/>
          </a:prstGeom>
        </p:spPr>
      </p:pic>
      <p:pic>
        <p:nvPicPr>
          <p:cNvPr id="140" name="Graphic 139">
            <a:extLst>
              <a:ext uri="{FF2B5EF4-FFF2-40B4-BE49-F238E27FC236}">
                <a16:creationId xmlns:a16="http://schemas.microsoft.com/office/drawing/2014/main" id="{186C1876-1751-2B4F-BFE8-A094EFA3D505}"/>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947781" y="2844658"/>
            <a:ext cx="221899" cy="316325"/>
          </a:xfrm>
          <a:prstGeom prst="rect">
            <a:avLst/>
          </a:prstGeom>
        </p:spPr>
      </p:pic>
      <p:pic>
        <p:nvPicPr>
          <p:cNvPr id="141" name="Graphic 140">
            <a:extLst>
              <a:ext uri="{FF2B5EF4-FFF2-40B4-BE49-F238E27FC236}">
                <a16:creationId xmlns:a16="http://schemas.microsoft.com/office/drawing/2014/main" id="{8D05629F-6C57-B046-AB62-95C159CC0A27}"/>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2169685" y="2637383"/>
            <a:ext cx="166825" cy="237815"/>
          </a:xfrm>
          <a:prstGeom prst="rect">
            <a:avLst/>
          </a:prstGeom>
        </p:spPr>
      </p:pic>
      <p:pic>
        <p:nvPicPr>
          <p:cNvPr id="142" name="Graphic 141">
            <a:extLst>
              <a:ext uri="{FF2B5EF4-FFF2-40B4-BE49-F238E27FC236}">
                <a16:creationId xmlns:a16="http://schemas.microsoft.com/office/drawing/2014/main" id="{8B67228B-2F23-EB4A-B8D4-B4E5754CA30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58339" y="2675396"/>
            <a:ext cx="408126" cy="296819"/>
          </a:xfrm>
          <a:prstGeom prst="rect">
            <a:avLst/>
          </a:prstGeom>
        </p:spPr>
      </p:pic>
      <p:sp>
        <p:nvSpPr>
          <p:cNvPr id="143" name="Rectangle 5">
            <a:extLst>
              <a:ext uri="{FF2B5EF4-FFF2-40B4-BE49-F238E27FC236}">
                <a16:creationId xmlns:a16="http://schemas.microsoft.com/office/drawing/2014/main" id="{13D6DF6E-63FB-804A-BA69-C53C65713019}"/>
              </a:ext>
            </a:extLst>
          </p:cNvPr>
          <p:cNvSpPr>
            <a:spLocks noChangeArrowheads="1"/>
          </p:cNvSpPr>
          <p:nvPr/>
        </p:nvSpPr>
        <p:spPr bwMode="auto">
          <a:xfrm>
            <a:off x="2648892" y="2995881"/>
            <a:ext cx="837223" cy="136384"/>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933" b="1"/>
              <a:t>Edge cloud</a:t>
            </a:r>
          </a:p>
        </p:txBody>
      </p:sp>
      <p:cxnSp>
        <p:nvCxnSpPr>
          <p:cNvPr id="144" name="Straight Connector 143">
            <a:extLst>
              <a:ext uri="{FF2B5EF4-FFF2-40B4-BE49-F238E27FC236}">
                <a16:creationId xmlns:a16="http://schemas.microsoft.com/office/drawing/2014/main" id="{04CD0E30-6CAA-4245-83C1-25E155603BCA}"/>
              </a:ext>
            </a:extLst>
          </p:cNvPr>
          <p:cNvCxnSpPr>
            <a:cxnSpLocks/>
          </p:cNvCxnSpPr>
          <p:nvPr/>
        </p:nvCxnSpPr>
        <p:spPr>
          <a:xfrm flipV="1">
            <a:off x="2217373" y="2972215"/>
            <a:ext cx="338596" cy="16000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75E94DD1-5A56-9544-AAD2-1B159275D578}"/>
              </a:ext>
            </a:extLst>
          </p:cNvPr>
          <p:cNvCxnSpPr>
            <a:cxnSpLocks/>
          </p:cNvCxnSpPr>
          <p:nvPr/>
        </p:nvCxnSpPr>
        <p:spPr>
          <a:xfrm>
            <a:off x="2276940" y="2901210"/>
            <a:ext cx="216664" cy="8896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47" name="Rounded Rectangle 146">
            <a:extLst>
              <a:ext uri="{FF2B5EF4-FFF2-40B4-BE49-F238E27FC236}">
                <a16:creationId xmlns:a16="http://schemas.microsoft.com/office/drawing/2014/main" id="{F5A16D25-0012-2241-A158-B9A13DA939F4}"/>
              </a:ext>
            </a:extLst>
          </p:cNvPr>
          <p:cNvSpPr/>
          <p:nvPr/>
        </p:nvSpPr>
        <p:spPr>
          <a:xfrm>
            <a:off x="2729571" y="2779240"/>
            <a:ext cx="245327" cy="189570"/>
          </a:xfrm>
          <a:prstGeom prst="round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a:t>TA</a:t>
            </a:r>
          </a:p>
        </p:txBody>
      </p:sp>
      <p:cxnSp>
        <p:nvCxnSpPr>
          <p:cNvPr id="4" name="Straight Arrow Connector 3">
            <a:extLst>
              <a:ext uri="{FF2B5EF4-FFF2-40B4-BE49-F238E27FC236}">
                <a16:creationId xmlns:a16="http://schemas.microsoft.com/office/drawing/2014/main" id="{2E91B481-700D-5C46-BE3E-C9FF56CFA565}"/>
              </a:ext>
            </a:extLst>
          </p:cNvPr>
          <p:cNvCxnSpPr>
            <a:cxnSpLocks/>
          </p:cNvCxnSpPr>
          <p:nvPr/>
        </p:nvCxnSpPr>
        <p:spPr>
          <a:xfrm>
            <a:off x="3109812" y="2885669"/>
            <a:ext cx="2926828" cy="0"/>
          </a:xfrm>
          <a:prstGeom prst="straightConnector1">
            <a:avLst/>
          </a:prstGeom>
          <a:ln w="4762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CC99C908-258A-4547-878A-D384566D9DA6}"/>
              </a:ext>
            </a:extLst>
          </p:cNvPr>
          <p:cNvCxnSpPr>
            <a:cxnSpLocks/>
          </p:cNvCxnSpPr>
          <p:nvPr/>
        </p:nvCxnSpPr>
        <p:spPr>
          <a:xfrm>
            <a:off x="8118230" y="4153360"/>
            <a:ext cx="292790" cy="0"/>
          </a:xfrm>
          <a:prstGeom prst="straightConnector1">
            <a:avLst/>
          </a:prstGeom>
          <a:ln w="19050">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2" name="Rectangle 5">
            <a:extLst>
              <a:ext uri="{FF2B5EF4-FFF2-40B4-BE49-F238E27FC236}">
                <a16:creationId xmlns:a16="http://schemas.microsoft.com/office/drawing/2014/main" id="{F6187F05-484E-6B4D-A36E-3F10495A9226}"/>
              </a:ext>
            </a:extLst>
          </p:cNvPr>
          <p:cNvSpPr>
            <a:spLocks noChangeArrowheads="1"/>
          </p:cNvSpPr>
          <p:nvPr/>
        </p:nvSpPr>
        <p:spPr bwMode="auto">
          <a:xfrm>
            <a:off x="8510903" y="4030990"/>
            <a:ext cx="1318897" cy="272767"/>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933" b="1"/>
              <a:t>Multi-layer, multi-QoS L2-L7  active traffic</a:t>
            </a:r>
          </a:p>
        </p:txBody>
      </p:sp>
      <p:grpSp>
        <p:nvGrpSpPr>
          <p:cNvPr id="163" name="Group 162">
            <a:extLst>
              <a:ext uri="{FF2B5EF4-FFF2-40B4-BE49-F238E27FC236}">
                <a16:creationId xmlns:a16="http://schemas.microsoft.com/office/drawing/2014/main" id="{760B7420-99A7-454C-8E11-4AF022EF4830}"/>
              </a:ext>
            </a:extLst>
          </p:cNvPr>
          <p:cNvGrpSpPr/>
          <p:nvPr/>
        </p:nvGrpSpPr>
        <p:grpSpPr>
          <a:xfrm>
            <a:off x="775972" y="4739347"/>
            <a:ext cx="3220591" cy="983980"/>
            <a:chOff x="775972" y="4739347"/>
            <a:chExt cx="3220591" cy="983980"/>
          </a:xfrm>
        </p:grpSpPr>
        <p:sp>
          <p:nvSpPr>
            <p:cNvPr id="164" name="Rectangle 5">
              <a:extLst>
                <a:ext uri="{FF2B5EF4-FFF2-40B4-BE49-F238E27FC236}">
                  <a16:creationId xmlns:a16="http://schemas.microsoft.com/office/drawing/2014/main" id="{F249C1AE-D64A-D54B-AFB5-8E5FC708B9B8}"/>
                </a:ext>
              </a:extLst>
            </p:cNvPr>
            <p:cNvSpPr>
              <a:spLocks noChangeArrowheads="1"/>
            </p:cNvSpPr>
            <p:nvPr/>
          </p:nvSpPr>
          <p:spPr bwMode="auto">
            <a:xfrm>
              <a:off x="775974" y="4739347"/>
              <a:ext cx="1663812" cy="204671"/>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1400" b="1"/>
                <a:t>Pain points</a:t>
              </a:r>
            </a:p>
          </p:txBody>
        </p:sp>
        <p:cxnSp>
          <p:nvCxnSpPr>
            <p:cNvPr id="165" name="Straight Connector 164">
              <a:extLst>
                <a:ext uri="{FF2B5EF4-FFF2-40B4-BE49-F238E27FC236}">
                  <a16:creationId xmlns:a16="http://schemas.microsoft.com/office/drawing/2014/main" id="{80E98766-F2F9-044E-86D6-9FE413849C26}"/>
                </a:ext>
              </a:extLst>
            </p:cNvPr>
            <p:cNvCxnSpPr>
              <a:cxnSpLocks/>
            </p:cNvCxnSpPr>
            <p:nvPr/>
          </p:nvCxnSpPr>
          <p:spPr>
            <a:xfrm>
              <a:off x="775974" y="4964718"/>
              <a:ext cx="3026558"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6" name="Rectangle 5">
              <a:extLst>
                <a:ext uri="{FF2B5EF4-FFF2-40B4-BE49-F238E27FC236}">
                  <a16:creationId xmlns:a16="http://schemas.microsoft.com/office/drawing/2014/main" id="{77FAC307-AF15-5D41-A1CE-AE6A0FCBBC35}"/>
                </a:ext>
              </a:extLst>
            </p:cNvPr>
            <p:cNvSpPr>
              <a:spLocks noChangeArrowheads="1"/>
            </p:cNvSpPr>
            <p:nvPr/>
          </p:nvSpPr>
          <p:spPr bwMode="auto">
            <a:xfrm>
              <a:off x="775972" y="5070841"/>
              <a:ext cx="3220591" cy="652486"/>
            </a:xfrm>
            <a:prstGeom prst="rect">
              <a:avLst/>
            </a:prstGeom>
            <a:noFill/>
            <a:ln w="28575">
              <a:noFill/>
              <a:miter lim="800000"/>
              <a:headEnd/>
              <a:tailEnd/>
            </a:ln>
          </p:spPr>
          <p:txBody>
            <a:bodyPr wrap="square" lIns="0" tIns="0" rIns="0" bIns="0">
              <a:spAutoFit/>
            </a:bodyPr>
            <a:lstStyle/>
            <a:p>
              <a:pPr marL="171450" indent="-171450">
                <a:lnSpc>
                  <a:spcPct val="95000"/>
                </a:lnSpc>
                <a:spcBef>
                  <a:spcPts val="333"/>
                </a:spcBef>
                <a:buFont typeface="Arial" panose="020B0604020202020204" pitchFamily="34" charset="0"/>
                <a:buChar char="•"/>
              </a:pPr>
              <a:r>
                <a:rPr lang="en-US" sz="1400"/>
                <a:t>Escalations from mobile customers due to poor performance</a:t>
              </a:r>
            </a:p>
            <a:p>
              <a:pPr marL="171450" indent="-171450">
                <a:lnSpc>
                  <a:spcPct val="95000"/>
                </a:lnSpc>
                <a:spcBef>
                  <a:spcPts val="333"/>
                </a:spcBef>
                <a:buFont typeface="Arial" panose="020B0604020202020204" pitchFamily="34" charset="0"/>
                <a:buChar char="•"/>
              </a:pPr>
              <a:r>
                <a:rPr lang="en-US" sz="1400"/>
                <a:t>Problems difficult to find – long MTTR</a:t>
              </a:r>
            </a:p>
          </p:txBody>
        </p:sp>
      </p:grpSp>
      <p:grpSp>
        <p:nvGrpSpPr>
          <p:cNvPr id="167" name="Group 166">
            <a:extLst>
              <a:ext uri="{FF2B5EF4-FFF2-40B4-BE49-F238E27FC236}">
                <a16:creationId xmlns:a16="http://schemas.microsoft.com/office/drawing/2014/main" id="{5B327C16-04DE-5B46-8C98-5F6698FDD97D}"/>
              </a:ext>
            </a:extLst>
          </p:cNvPr>
          <p:cNvGrpSpPr/>
          <p:nvPr/>
        </p:nvGrpSpPr>
        <p:grpSpPr>
          <a:xfrm>
            <a:off x="4381618" y="4728956"/>
            <a:ext cx="3220591" cy="1393323"/>
            <a:chOff x="775972" y="4739347"/>
            <a:chExt cx="3220591" cy="1393323"/>
          </a:xfrm>
        </p:grpSpPr>
        <p:sp>
          <p:nvSpPr>
            <p:cNvPr id="168" name="Rectangle 5">
              <a:extLst>
                <a:ext uri="{FF2B5EF4-FFF2-40B4-BE49-F238E27FC236}">
                  <a16:creationId xmlns:a16="http://schemas.microsoft.com/office/drawing/2014/main" id="{F24E9F2B-80FA-AA40-8699-7EC8DCE0E7E8}"/>
                </a:ext>
              </a:extLst>
            </p:cNvPr>
            <p:cNvSpPr>
              <a:spLocks noChangeArrowheads="1"/>
            </p:cNvSpPr>
            <p:nvPr/>
          </p:nvSpPr>
          <p:spPr bwMode="auto">
            <a:xfrm>
              <a:off x="775974" y="4739347"/>
              <a:ext cx="1663812" cy="204671"/>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1400" b="1"/>
                <a:t>Underlying reasons</a:t>
              </a:r>
            </a:p>
          </p:txBody>
        </p:sp>
        <p:cxnSp>
          <p:nvCxnSpPr>
            <p:cNvPr id="169" name="Straight Connector 168">
              <a:extLst>
                <a:ext uri="{FF2B5EF4-FFF2-40B4-BE49-F238E27FC236}">
                  <a16:creationId xmlns:a16="http://schemas.microsoft.com/office/drawing/2014/main" id="{D204FB0C-19D1-514C-91FF-D3DCDDAB8446}"/>
                </a:ext>
              </a:extLst>
            </p:cNvPr>
            <p:cNvCxnSpPr>
              <a:cxnSpLocks/>
            </p:cNvCxnSpPr>
            <p:nvPr/>
          </p:nvCxnSpPr>
          <p:spPr>
            <a:xfrm>
              <a:off x="775974" y="4964718"/>
              <a:ext cx="3026558"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0" name="Rectangle 5">
              <a:extLst>
                <a:ext uri="{FF2B5EF4-FFF2-40B4-BE49-F238E27FC236}">
                  <a16:creationId xmlns:a16="http://schemas.microsoft.com/office/drawing/2014/main" id="{B5711E5F-C85E-5F45-BD22-C1FF12ECEB1C}"/>
                </a:ext>
              </a:extLst>
            </p:cNvPr>
            <p:cNvSpPr>
              <a:spLocks noChangeArrowheads="1"/>
            </p:cNvSpPr>
            <p:nvPr/>
          </p:nvSpPr>
          <p:spPr bwMode="auto">
            <a:xfrm>
              <a:off x="775972" y="5070841"/>
              <a:ext cx="3220591" cy="1061829"/>
            </a:xfrm>
            <a:prstGeom prst="rect">
              <a:avLst/>
            </a:prstGeom>
            <a:noFill/>
            <a:ln w="28575">
              <a:noFill/>
              <a:miter lim="800000"/>
              <a:headEnd/>
              <a:tailEnd/>
            </a:ln>
          </p:spPr>
          <p:txBody>
            <a:bodyPr wrap="square" lIns="0" tIns="0" rIns="0" bIns="0">
              <a:spAutoFit/>
            </a:bodyPr>
            <a:lstStyle/>
            <a:p>
              <a:pPr marL="171450" indent="-171450">
                <a:lnSpc>
                  <a:spcPct val="95000"/>
                </a:lnSpc>
                <a:spcBef>
                  <a:spcPts val="333"/>
                </a:spcBef>
                <a:buFont typeface="Arial" panose="020B0604020202020204" pitchFamily="34" charset="0"/>
                <a:buChar char="•"/>
              </a:pPr>
              <a:r>
                <a:rPr lang="en-US" sz="1400"/>
                <a:t>Very complex, multiple overlay network, with limited visibility</a:t>
              </a:r>
            </a:p>
            <a:p>
              <a:pPr marL="171450" indent="-171450">
                <a:lnSpc>
                  <a:spcPct val="95000"/>
                </a:lnSpc>
                <a:spcBef>
                  <a:spcPts val="333"/>
                </a:spcBef>
                <a:buFont typeface="Arial" panose="020B0604020202020204" pitchFamily="34" charset="0"/>
                <a:buChar char="•"/>
              </a:pPr>
              <a:r>
                <a:rPr lang="en-US" sz="1400"/>
                <a:t>Dynamic nature of cloud native renders traditional device assurance not applicable</a:t>
              </a:r>
            </a:p>
          </p:txBody>
        </p:sp>
      </p:grpSp>
      <p:grpSp>
        <p:nvGrpSpPr>
          <p:cNvPr id="171" name="Group 170">
            <a:extLst>
              <a:ext uri="{FF2B5EF4-FFF2-40B4-BE49-F238E27FC236}">
                <a16:creationId xmlns:a16="http://schemas.microsoft.com/office/drawing/2014/main" id="{6E00DD0C-805C-8044-8BA9-208EC0122C5B}"/>
              </a:ext>
            </a:extLst>
          </p:cNvPr>
          <p:cNvGrpSpPr/>
          <p:nvPr/>
        </p:nvGrpSpPr>
        <p:grpSpPr>
          <a:xfrm>
            <a:off x="7914527" y="4739347"/>
            <a:ext cx="3220591" cy="1636467"/>
            <a:chOff x="775972" y="4739347"/>
            <a:chExt cx="3220591" cy="1636467"/>
          </a:xfrm>
        </p:grpSpPr>
        <p:sp>
          <p:nvSpPr>
            <p:cNvPr id="172" name="Rectangle 5">
              <a:extLst>
                <a:ext uri="{FF2B5EF4-FFF2-40B4-BE49-F238E27FC236}">
                  <a16:creationId xmlns:a16="http://schemas.microsoft.com/office/drawing/2014/main" id="{36CAC26F-9687-964E-A7E9-CD1BADA7022B}"/>
                </a:ext>
              </a:extLst>
            </p:cNvPr>
            <p:cNvSpPr>
              <a:spLocks noChangeArrowheads="1"/>
            </p:cNvSpPr>
            <p:nvPr/>
          </p:nvSpPr>
          <p:spPr bwMode="auto">
            <a:xfrm>
              <a:off x="775973" y="4739347"/>
              <a:ext cx="2898783" cy="204671"/>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1400" b="1"/>
                <a:t>Solution</a:t>
              </a:r>
            </a:p>
          </p:txBody>
        </p:sp>
        <p:cxnSp>
          <p:nvCxnSpPr>
            <p:cNvPr id="173" name="Straight Connector 172">
              <a:extLst>
                <a:ext uri="{FF2B5EF4-FFF2-40B4-BE49-F238E27FC236}">
                  <a16:creationId xmlns:a16="http://schemas.microsoft.com/office/drawing/2014/main" id="{59C68A53-00EE-394B-9362-C8B69AD628F6}"/>
                </a:ext>
              </a:extLst>
            </p:cNvPr>
            <p:cNvCxnSpPr>
              <a:cxnSpLocks/>
            </p:cNvCxnSpPr>
            <p:nvPr/>
          </p:nvCxnSpPr>
          <p:spPr>
            <a:xfrm>
              <a:off x="775974" y="4964718"/>
              <a:ext cx="3026558"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4" name="Rectangle 5">
              <a:extLst>
                <a:ext uri="{FF2B5EF4-FFF2-40B4-BE49-F238E27FC236}">
                  <a16:creationId xmlns:a16="http://schemas.microsoft.com/office/drawing/2014/main" id="{3A1442F9-71AB-544D-8CB6-3BC03C3B5CD9}"/>
                </a:ext>
              </a:extLst>
            </p:cNvPr>
            <p:cNvSpPr>
              <a:spLocks noChangeArrowheads="1"/>
            </p:cNvSpPr>
            <p:nvPr/>
          </p:nvSpPr>
          <p:spPr bwMode="auto">
            <a:xfrm>
              <a:off x="775972" y="5070841"/>
              <a:ext cx="3220591" cy="1304973"/>
            </a:xfrm>
            <a:prstGeom prst="rect">
              <a:avLst/>
            </a:prstGeom>
            <a:noFill/>
            <a:ln w="28575">
              <a:noFill/>
              <a:miter lim="800000"/>
              <a:headEnd/>
              <a:tailEnd/>
            </a:ln>
          </p:spPr>
          <p:txBody>
            <a:bodyPr wrap="square" lIns="0" tIns="0" rIns="0" bIns="0">
              <a:spAutoFit/>
            </a:bodyPr>
            <a:lstStyle/>
            <a:p>
              <a:pPr marL="171450" indent="-171450">
                <a:lnSpc>
                  <a:spcPct val="95000"/>
                </a:lnSpc>
                <a:spcBef>
                  <a:spcPts val="333"/>
                </a:spcBef>
                <a:buFont typeface="Arial" panose="020B0604020202020204" pitchFamily="34" charset="0"/>
                <a:buChar char="•"/>
              </a:pPr>
              <a:r>
                <a:rPr lang="en-US" sz="1400"/>
                <a:t>Active test traffic on the data plane</a:t>
              </a:r>
            </a:p>
            <a:p>
              <a:pPr marL="171450" indent="-171450">
                <a:lnSpc>
                  <a:spcPct val="95000"/>
                </a:lnSpc>
                <a:spcBef>
                  <a:spcPts val="333"/>
                </a:spcBef>
                <a:buFont typeface="Arial" panose="020B0604020202020204" pitchFamily="34" charset="0"/>
                <a:buChar char="•"/>
              </a:pPr>
              <a:r>
                <a:rPr lang="en-US" sz="1400"/>
                <a:t>Validation of network data plane, embedded in CI/CD process</a:t>
              </a:r>
            </a:p>
            <a:p>
              <a:pPr marL="171450" indent="-171450">
                <a:lnSpc>
                  <a:spcPct val="95000"/>
                </a:lnSpc>
                <a:spcBef>
                  <a:spcPts val="333"/>
                </a:spcBef>
                <a:buFont typeface="Arial" panose="020B0604020202020204" pitchFamily="34" charset="0"/>
                <a:buChar char="•"/>
              </a:pPr>
              <a:r>
                <a:rPr lang="en-US" sz="1400"/>
                <a:t>Continuous detection and sectionalization of when and where issues occur</a:t>
              </a:r>
            </a:p>
          </p:txBody>
        </p:sp>
      </p:grpSp>
      <p:sp>
        <p:nvSpPr>
          <p:cNvPr id="176" name="Freeform 175">
            <a:extLst>
              <a:ext uri="{FF2B5EF4-FFF2-40B4-BE49-F238E27FC236}">
                <a16:creationId xmlns:a16="http://schemas.microsoft.com/office/drawing/2014/main" id="{FD1BC0FE-3BD3-3140-A25A-7F15F77CF360}"/>
              </a:ext>
            </a:extLst>
          </p:cNvPr>
          <p:cNvSpPr/>
          <p:nvPr/>
        </p:nvSpPr>
        <p:spPr>
          <a:xfrm>
            <a:off x="5702522" y="2992297"/>
            <a:ext cx="489287" cy="561109"/>
          </a:xfrm>
          <a:custGeom>
            <a:avLst/>
            <a:gdLst>
              <a:gd name="connsiteX0" fmla="*/ 0 w 415636"/>
              <a:gd name="connsiteY0" fmla="*/ 561109 h 561109"/>
              <a:gd name="connsiteX1" fmla="*/ 0 w 415636"/>
              <a:gd name="connsiteY1" fmla="*/ 207818 h 561109"/>
              <a:gd name="connsiteX2" fmla="*/ 415636 w 415636"/>
              <a:gd name="connsiteY2" fmla="*/ 0 h 561109"/>
            </a:gdLst>
            <a:ahLst/>
            <a:cxnLst>
              <a:cxn ang="0">
                <a:pos x="connsiteX0" y="connsiteY0"/>
              </a:cxn>
              <a:cxn ang="0">
                <a:pos x="connsiteX1" y="connsiteY1"/>
              </a:cxn>
              <a:cxn ang="0">
                <a:pos x="connsiteX2" y="connsiteY2"/>
              </a:cxn>
            </a:cxnLst>
            <a:rect l="l" t="t" r="r" b="b"/>
            <a:pathLst>
              <a:path w="415636" h="561109">
                <a:moveTo>
                  <a:pt x="0" y="561109"/>
                </a:moveTo>
                <a:lnTo>
                  <a:pt x="0" y="207818"/>
                </a:lnTo>
                <a:lnTo>
                  <a:pt x="415636" y="0"/>
                </a:lnTo>
              </a:path>
            </a:pathLst>
          </a:custGeom>
          <a:noFill/>
          <a:ln w="19050">
            <a:solidFill>
              <a:schemeClr val="tx1">
                <a:lumMod val="60000"/>
                <a:lumOff val="40000"/>
              </a:schemeClr>
            </a:solidFill>
            <a:prstDash val="dash"/>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78" name="Rectangle 5">
            <a:extLst>
              <a:ext uri="{FF2B5EF4-FFF2-40B4-BE49-F238E27FC236}">
                <a16:creationId xmlns:a16="http://schemas.microsoft.com/office/drawing/2014/main" id="{07CB4B06-15D9-254C-A3D9-65B3C57AB224}"/>
              </a:ext>
            </a:extLst>
          </p:cNvPr>
          <p:cNvSpPr>
            <a:spLocks noChangeArrowheads="1"/>
          </p:cNvSpPr>
          <p:nvPr/>
        </p:nvSpPr>
        <p:spPr bwMode="auto">
          <a:xfrm>
            <a:off x="3659180" y="3649670"/>
            <a:ext cx="4224429" cy="559384"/>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1100"/>
              <a:t>Two options for Test Agent deployment in private data center:</a:t>
            </a:r>
          </a:p>
          <a:p>
            <a:pPr marL="342900" indent="-342900">
              <a:lnSpc>
                <a:spcPct val="95000"/>
              </a:lnSpc>
              <a:spcBef>
                <a:spcPts val="333"/>
              </a:spcBef>
              <a:buFont typeface="+mj-lt"/>
              <a:buAutoNum type="arabicPeriod"/>
            </a:pPr>
            <a:r>
              <a:rPr lang="en-US" sz="1100"/>
              <a:t>As VM or Container on existing compute infrastructure</a:t>
            </a:r>
          </a:p>
          <a:p>
            <a:pPr marL="342900" indent="-342900">
              <a:lnSpc>
                <a:spcPct val="95000"/>
              </a:lnSpc>
              <a:spcBef>
                <a:spcPts val="333"/>
              </a:spcBef>
              <a:buFont typeface="+mj-lt"/>
              <a:buAutoNum type="arabicPeriod"/>
            </a:pPr>
            <a:r>
              <a:rPr lang="en-US" sz="1100"/>
              <a:t>Stand-alone on dedicated Juniper NFX150</a:t>
            </a:r>
          </a:p>
        </p:txBody>
      </p:sp>
      <p:sp>
        <p:nvSpPr>
          <p:cNvPr id="80" name="Rounded Rectangle 79">
            <a:extLst>
              <a:ext uri="{FF2B5EF4-FFF2-40B4-BE49-F238E27FC236}">
                <a16:creationId xmlns:a16="http://schemas.microsoft.com/office/drawing/2014/main" id="{A8A5ED75-BA77-A845-BDA5-CD8A09502838}"/>
              </a:ext>
            </a:extLst>
          </p:cNvPr>
          <p:cNvSpPr/>
          <p:nvPr/>
        </p:nvSpPr>
        <p:spPr>
          <a:xfrm>
            <a:off x="756048" y="3606199"/>
            <a:ext cx="1880464" cy="835171"/>
          </a:xfrm>
          <a:prstGeom prst="round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82" name="Rectangle 5">
            <a:extLst>
              <a:ext uri="{FF2B5EF4-FFF2-40B4-BE49-F238E27FC236}">
                <a16:creationId xmlns:a16="http://schemas.microsoft.com/office/drawing/2014/main" id="{27E1C21A-2F35-5F4C-85FC-AE36F8A06D66}"/>
              </a:ext>
            </a:extLst>
          </p:cNvPr>
          <p:cNvSpPr>
            <a:spLocks noChangeArrowheads="1"/>
          </p:cNvSpPr>
          <p:nvPr/>
        </p:nvSpPr>
        <p:spPr bwMode="auto">
          <a:xfrm>
            <a:off x="846277" y="3541143"/>
            <a:ext cx="1119386" cy="136384"/>
          </a:xfrm>
          <a:prstGeom prst="rect">
            <a:avLst/>
          </a:prstGeom>
          <a:solidFill>
            <a:schemeClr val="bg1"/>
          </a:solidFill>
          <a:ln w="28575">
            <a:noFill/>
            <a:miter lim="800000"/>
            <a:headEnd/>
            <a:tailEnd/>
          </a:ln>
        </p:spPr>
        <p:txBody>
          <a:bodyPr wrap="square" lIns="0" tIns="0" rIns="0" bIns="0">
            <a:spAutoFit/>
          </a:bodyPr>
          <a:lstStyle/>
          <a:p>
            <a:pPr>
              <a:lnSpc>
                <a:spcPct val="95000"/>
              </a:lnSpc>
              <a:spcBef>
                <a:spcPts val="333"/>
              </a:spcBef>
            </a:pPr>
            <a:r>
              <a:rPr lang="en-US" sz="933"/>
              <a:t>   Customer example:</a:t>
            </a:r>
          </a:p>
        </p:txBody>
      </p:sp>
      <p:pic>
        <p:nvPicPr>
          <p:cNvPr id="7" name="Picture 6">
            <a:extLst>
              <a:ext uri="{FF2B5EF4-FFF2-40B4-BE49-F238E27FC236}">
                <a16:creationId xmlns:a16="http://schemas.microsoft.com/office/drawing/2014/main" id="{23646B2A-1DBF-6248-8693-36F467444C35}"/>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026920" y="3875727"/>
            <a:ext cx="1400873" cy="325608"/>
          </a:xfrm>
          <a:prstGeom prst="rect">
            <a:avLst/>
          </a:prstGeom>
        </p:spPr>
      </p:pic>
      <p:pic>
        <p:nvPicPr>
          <p:cNvPr id="81" name="Picture 80">
            <a:extLst>
              <a:ext uri="{FF2B5EF4-FFF2-40B4-BE49-F238E27FC236}">
                <a16:creationId xmlns:a16="http://schemas.microsoft.com/office/drawing/2014/main" id="{6519A4ED-B2FF-DA47-968C-2E266CC15CCB}"/>
              </a:ext>
            </a:extLst>
          </p:cNvPr>
          <p:cNvPicPr>
            <a:picLocks noChangeAspect="1"/>
          </p:cNvPicPr>
          <p:nvPr/>
        </p:nvPicPr>
        <p:blipFill>
          <a:blip r:embed="rId22" cstate="screen">
            <a:alphaModFix amt="35000"/>
            <a:extLst>
              <a:ext uri="{28A0092B-C50C-407E-A947-70E740481C1C}">
                <a14:useLocalDpi xmlns:a14="http://schemas.microsoft.com/office/drawing/2010/main"/>
              </a:ext>
            </a:extLst>
          </a:blip>
          <a:stretch>
            <a:fillRect/>
          </a:stretch>
        </p:blipFill>
        <p:spPr>
          <a:xfrm>
            <a:off x="9334685" y="2931538"/>
            <a:ext cx="669295" cy="187403"/>
          </a:xfrm>
          <a:prstGeom prst="rect">
            <a:avLst/>
          </a:prstGeom>
        </p:spPr>
      </p:pic>
    </p:spTree>
    <p:extLst>
      <p:ext uri="{BB962C8B-B14F-4D97-AF65-F5344CB8AC3E}">
        <p14:creationId xmlns:p14="http://schemas.microsoft.com/office/powerpoint/2010/main" val="47608134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close up of a logo&#10;&#10;Description automatically generated">
            <a:extLst>
              <a:ext uri="{FF2B5EF4-FFF2-40B4-BE49-F238E27FC236}">
                <a16:creationId xmlns:a16="http://schemas.microsoft.com/office/drawing/2014/main" id="{F48236DF-0515-4418-A59A-BDD6265A1DE8}"/>
              </a:ext>
            </a:extLst>
          </p:cNvPr>
          <p:cNvPicPr>
            <a:picLocks noChangeAspect="1"/>
          </p:cNvPicPr>
          <p:nvPr/>
        </p:nvPicPr>
        <p:blipFill>
          <a:blip r:embed="rId3"/>
          <a:stretch>
            <a:fillRect/>
          </a:stretch>
        </p:blipFill>
        <p:spPr>
          <a:xfrm>
            <a:off x="0" y="2632236"/>
            <a:ext cx="12192000" cy="3025456"/>
          </a:xfrm>
          <a:prstGeom prst="rect">
            <a:avLst/>
          </a:prstGeom>
        </p:spPr>
      </p:pic>
      <p:sp>
        <p:nvSpPr>
          <p:cNvPr id="4" name="Rectangle 3">
            <a:extLst>
              <a:ext uri="{FF2B5EF4-FFF2-40B4-BE49-F238E27FC236}">
                <a16:creationId xmlns:a16="http://schemas.microsoft.com/office/drawing/2014/main" id="{806141FF-81B8-004B-9CC8-40349EF7A77E}"/>
              </a:ext>
            </a:extLst>
          </p:cNvPr>
          <p:cNvSpPr/>
          <p:nvPr/>
        </p:nvSpPr>
        <p:spPr>
          <a:xfrm>
            <a:off x="750377" y="1797931"/>
            <a:ext cx="3310798" cy="316088"/>
          </a:xfrm>
          <a:prstGeom prst="rect">
            <a:avLst/>
          </a:prstGeom>
          <a:solidFill>
            <a:srgbClr val="B394E6"/>
          </a:solidFill>
          <a:ln w="9525" cap="flat" cmpd="sng" algn="ctr">
            <a:solidFill>
              <a:srgbClr val="B394E6"/>
            </a:solidFill>
            <a:prstDash val="solid"/>
          </a:ln>
          <a:effectLst/>
        </p:spPr>
        <p:txBody>
          <a:bodyPr rot="0" spcFirstLastPara="0" vertOverflow="overflow" horzOverflow="overflow" vert="horz" wrap="none" lIns="109728" tIns="54864" rIns="109728" bIns="54864" numCol="1" spcCol="0" rtlCol="0" fromWordArt="0" anchor="ctr" anchorCtr="0" forceAA="0" compatLnSpc="1">
            <a:prstTxWarp prst="textNoShape">
              <a:avLst/>
            </a:prstTxWarp>
            <a:noAutofit/>
          </a:bodyPr>
          <a:lstStyle/>
          <a:p>
            <a:pPr algn="ctr">
              <a:defRPr/>
            </a:pPr>
            <a:r>
              <a:rPr lang="en-US" sz="1440" kern="0" dirty="0">
                <a:solidFill>
                  <a:schemeClr val="bg1"/>
                </a:solidFill>
                <a:latin typeface="Flexo Medium"/>
                <a:ea typeface=""/>
                <a:cs typeface="Flexo Medium"/>
              </a:rPr>
              <a:t>Hypervisor / Compute</a:t>
            </a:r>
          </a:p>
        </p:txBody>
      </p:sp>
      <p:sp>
        <p:nvSpPr>
          <p:cNvPr id="5" name="Rectangle 4">
            <a:extLst>
              <a:ext uri="{FF2B5EF4-FFF2-40B4-BE49-F238E27FC236}">
                <a16:creationId xmlns:a16="http://schemas.microsoft.com/office/drawing/2014/main" id="{4C3BD340-2D1C-7646-8F46-287A73B53CBC}"/>
              </a:ext>
            </a:extLst>
          </p:cNvPr>
          <p:cNvSpPr/>
          <p:nvPr/>
        </p:nvSpPr>
        <p:spPr>
          <a:xfrm>
            <a:off x="750376" y="1162773"/>
            <a:ext cx="1816627" cy="536584"/>
          </a:xfrm>
          <a:prstGeom prst="rect">
            <a:avLst/>
          </a:prstGeom>
          <a:solidFill>
            <a:schemeClr val="accent5"/>
          </a:solidFill>
          <a:ln w="9525" cap="flat" cmpd="sng" algn="ctr">
            <a:solidFill>
              <a:sysClr val="windowText" lastClr="000000">
                <a:lumMod val="95000"/>
                <a:lumOff val="5000"/>
              </a:sysClr>
            </a:solidFill>
            <a:prstDash val="solid"/>
          </a:ln>
          <a:effectLst/>
        </p:spPr>
        <p:txBody>
          <a:bodyPr rot="0" spcFirstLastPara="0" vertOverflow="overflow" horzOverflow="overflow" vert="horz" wrap="none" lIns="109728" tIns="54864" rIns="109728" bIns="54864" numCol="1" spcCol="0" rtlCol="0" fromWordArt="0" anchor="ctr" anchorCtr="0" forceAA="0" compatLnSpc="1">
            <a:prstTxWarp prst="textNoShape">
              <a:avLst/>
            </a:prstTxWarp>
            <a:noAutofit/>
          </a:bodyPr>
          <a:lstStyle/>
          <a:p>
            <a:pPr algn="ctr">
              <a:defRPr/>
            </a:pPr>
            <a:r>
              <a:rPr lang="en-US" sz="1440" kern="0" dirty="0">
                <a:solidFill>
                  <a:schemeClr val="bg1"/>
                </a:solidFill>
                <a:latin typeface="Flexo Medium"/>
                <a:ea typeface=""/>
                <a:cs typeface="Flexo Medium"/>
              </a:rPr>
              <a:t>Netrounds Active</a:t>
            </a:r>
            <a:br>
              <a:rPr lang="en-US" sz="1440" kern="0" dirty="0">
                <a:solidFill>
                  <a:schemeClr val="bg1"/>
                </a:solidFill>
                <a:latin typeface="Flexo Medium"/>
                <a:ea typeface=""/>
                <a:cs typeface="Flexo Medium"/>
              </a:rPr>
            </a:br>
            <a:r>
              <a:rPr lang="en-US" sz="1440" kern="0" dirty="0">
                <a:solidFill>
                  <a:schemeClr val="bg1"/>
                </a:solidFill>
                <a:latin typeface="Flexo Medium"/>
                <a:ea typeface=""/>
                <a:cs typeface="Flexo Medium"/>
              </a:rPr>
              <a:t>Test Agent VNF</a:t>
            </a:r>
          </a:p>
        </p:txBody>
      </p:sp>
      <p:sp>
        <p:nvSpPr>
          <p:cNvPr id="6" name="Rectangle 5">
            <a:extLst>
              <a:ext uri="{FF2B5EF4-FFF2-40B4-BE49-F238E27FC236}">
                <a16:creationId xmlns:a16="http://schemas.microsoft.com/office/drawing/2014/main" id="{B9526847-7F2C-DA45-8972-CF98B26497B8}"/>
              </a:ext>
            </a:extLst>
          </p:cNvPr>
          <p:cNvSpPr/>
          <p:nvPr/>
        </p:nvSpPr>
        <p:spPr>
          <a:xfrm>
            <a:off x="2653109" y="1167960"/>
            <a:ext cx="579269" cy="536584"/>
          </a:xfrm>
          <a:prstGeom prst="rect">
            <a:avLst/>
          </a:prstGeom>
          <a:solidFill>
            <a:schemeClr val="bg1">
              <a:lumMod val="75000"/>
            </a:schemeClr>
          </a:solidFill>
          <a:ln w="9525" cap="flat" cmpd="sng" algn="ctr">
            <a:solidFill>
              <a:sysClr val="windowText" lastClr="000000">
                <a:lumMod val="95000"/>
                <a:lumOff val="5000"/>
              </a:sysClr>
            </a:solidFill>
            <a:prstDash val="solid"/>
          </a:ln>
          <a:effectLst/>
        </p:spPr>
        <p:txBody>
          <a:bodyPr rot="0" spcFirstLastPara="0" vertOverflow="overflow" horzOverflow="overflow" vert="horz" wrap="none" lIns="109728" tIns="54864" rIns="109728" bIns="54864" numCol="1" spcCol="0" rtlCol="0" fromWordArt="0" anchor="ctr" anchorCtr="0" forceAA="0" compatLnSpc="1">
            <a:prstTxWarp prst="textNoShape">
              <a:avLst/>
            </a:prstTxWarp>
            <a:noAutofit/>
          </a:bodyPr>
          <a:lstStyle/>
          <a:p>
            <a:pPr algn="ctr">
              <a:defRPr/>
            </a:pPr>
            <a:r>
              <a:rPr lang="en-US" sz="1440" kern="0" dirty="0" err="1">
                <a:solidFill>
                  <a:schemeClr val="bg1"/>
                </a:solidFill>
                <a:latin typeface="Flexo Medium"/>
                <a:ea typeface=""/>
                <a:cs typeface="Flexo Medium"/>
              </a:rPr>
              <a:t>vCU</a:t>
            </a:r>
            <a:endParaRPr lang="en-US" sz="1440" kern="0" dirty="0">
              <a:solidFill>
                <a:schemeClr val="bg1"/>
              </a:solidFill>
              <a:latin typeface="Flexo Medium"/>
              <a:ea typeface=""/>
              <a:cs typeface="Flexo Medium"/>
            </a:endParaRPr>
          </a:p>
          <a:p>
            <a:pPr algn="ctr">
              <a:defRPr/>
            </a:pPr>
            <a:r>
              <a:rPr lang="en-US" sz="1440" kern="0" dirty="0">
                <a:solidFill>
                  <a:schemeClr val="bg1"/>
                </a:solidFill>
                <a:latin typeface="Flexo Medium"/>
                <a:ea typeface=""/>
                <a:cs typeface="Flexo Medium"/>
              </a:rPr>
              <a:t>VNF</a:t>
            </a:r>
          </a:p>
        </p:txBody>
      </p:sp>
      <p:sp>
        <p:nvSpPr>
          <p:cNvPr id="7" name="Rectangle 6">
            <a:extLst>
              <a:ext uri="{FF2B5EF4-FFF2-40B4-BE49-F238E27FC236}">
                <a16:creationId xmlns:a16="http://schemas.microsoft.com/office/drawing/2014/main" id="{A24123B0-70D0-7749-9915-CB0F56D91F1E}"/>
              </a:ext>
            </a:extLst>
          </p:cNvPr>
          <p:cNvSpPr/>
          <p:nvPr/>
        </p:nvSpPr>
        <p:spPr>
          <a:xfrm>
            <a:off x="1660887" y="2114019"/>
            <a:ext cx="731020" cy="302975"/>
          </a:xfrm>
          <a:prstGeom prst="rect">
            <a:avLst/>
          </a:prstGeom>
          <a:solidFill>
            <a:srgbClr val="7030A0"/>
          </a:solidFill>
          <a:ln w="9525" cap="flat" cmpd="sng" algn="ctr">
            <a:solidFill>
              <a:sysClr val="windowText" lastClr="000000">
                <a:lumMod val="95000"/>
                <a:lumOff val="5000"/>
              </a:sysClr>
            </a:solidFill>
            <a:prstDash val="solid"/>
          </a:ln>
          <a:effectLst/>
        </p:spPr>
        <p:txBody>
          <a:bodyPr rot="0" spcFirstLastPara="0" vertOverflow="overflow" horzOverflow="overflow" vert="horz" wrap="none" lIns="109728" tIns="54864" rIns="109728" bIns="54864" numCol="1" spcCol="0" rtlCol="0" fromWordArt="0" anchor="ctr" anchorCtr="0" forceAA="0" compatLnSpc="1">
            <a:prstTxWarp prst="textNoShape">
              <a:avLst/>
            </a:prstTxWarp>
            <a:noAutofit/>
          </a:bodyPr>
          <a:lstStyle/>
          <a:p>
            <a:pPr algn="ctr">
              <a:defRPr/>
            </a:pPr>
            <a:r>
              <a:rPr lang="en-US" sz="1440" kern="0" dirty="0">
                <a:solidFill>
                  <a:schemeClr val="bg1"/>
                </a:solidFill>
                <a:latin typeface="Flexo Medium"/>
                <a:ea typeface=""/>
                <a:cs typeface="Flexo Medium"/>
              </a:rPr>
              <a:t>virtio</a:t>
            </a:r>
          </a:p>
        </p:txBody>
      </p:sp>
      <p:sp>
        <p:nvSpPr>
          <p:cNvPr id="8" name="Rectangle 7">
            <a:extLst>
              <a:ext uri="{FF2B5EF4-FFF2-40B4-BE49-F238E27FC236}">
                <a16:creationId xmlns:a16="http://schemas.microsoft.com/office/drawing/2014/main" id="{3B3AE982-26D3-644C-8471-D95AFC6F2984}"/>
              </a:ext>
            </a:extLst>
          </p:cNvPr>
          <p:cNvSpPr/>
          <p:nvPr/>
        </p:nvSpPr>
        <p:spPr>
          <a:xfrm>
            <a:off x="2478010" y="2114019"/>
            <a:ext cx="731020" cy="302975"/>
          </a:xfrm>
          <a:prstGeom prst="rect">
            <a:avLst/>
          </a:prstGeom>
          <a:solidFill>
            <a:srgbClr val="7030A0"/>
          </a:solidFill>
          <a:ln w="9525" cap="flat" cmpd="sng" algn="ctr">
            <a:solidFill>
              <a:sysClr val="windowText" lastClr="000000">
                <a:lumMod val="95000"/>
                <a:lumOff val="5000"/>
              </a:sysClr>
            </a:solidFill>
            <a:prstDash val="solid"/>
          </a:ln>
          <a:effectLst/>
        </p:spPr>
        <p:txBody>
          <a:bodyPr rot="0" spcFirstLastPara="0" vertOverflow="overflow" horzOverflow="overflow" vert="horz" wrap="none" lIns="109728" tIns="54864" rIns="109728" bIns="54864" numCol="1" spcCol="0" rtlCol="0" fromWordArt="0" anchor="ctr" anchorCtr="0" forceAA="0" compatLnSpc="1">
            <a:prstTxWarp prst="textNoShape">
              <a:avLst/>
            </a:prstTxWarp>
            <a:noAutofit/>
          </a:bodyPr>
          <a:lstStyle/>
          <a:p>
            <a:pPr algn="ctr">
              <a:defRPr/>
            </a:pPr>
            <a:r>
              <a:rPr lang="en-US" sz="1440" kern="0" dirty="0">
                <a:solidFill>
                  <a:schemeClr val="bg1"/>
                </a:solidFill>
                <a:latin typeface="Flexo Medium"/>
                <a:ea typeface=""/>
                <a:cs typeface="Flexo Medium"/>
              </a:rPr>
              <a:t>sr-iov</a:t>
            </a:r>
          </a:p>
        </p:txBody>
      </p:sp>
      <p:sp>
        <p:nvSpPr>
          <p:cNvPr id="9" name="Rectangle 8">
            <a:extLst>
              <a:ext uri="{FF2B5EF4-FFF2-40B4-BE49-F238E27FC236}">
                <a16:creationId xmlns:a16="http://schemas.microsoft.com/office/drawing/2014/main" id="{410C72C6-6CAC-8A47-ABEB-CFE390712423}"/>
              </a:ext>
            </a:extLst>
          </p:cNvPr>
          <p:cNvSpPr/>
          <p:nvPr/>
        </p:nvSpPr>
        <p:spPr>
          <a:xfrm>
            <a:off x="3295134" y="1167960"/>
            <a:ext cx="579269" cy="536584"/>
          </a:xfrm>
          <a:prstGeom prst="rect">
            <a:avLst/>
          </a:prstGeom>
          <a:solidFill>
            <a:schemeClr val="bg1">
              <a:lumMod val="75000"/>
            </a:schemeClr>
          </a:solidFill>
          <a:ln w="9525" cap="flat" cmpd="sng" algn="ctr">
            <a:solidFill>
              <a:sysClr val="windowText" lastClr="000000">
                <a:lumMod val="95000"/>
                <a:lumOff val="5000"/>
              </a:sysClr>
            </a:solidFill>
            <a:prstDash val="solid"/>
          </a:ln>
          <a:effectLst/>
        </p:spPr>
        <p:txBody>
          <a:bodyPr rot="0" spcFirstLastPara="0" vertOverflow="overflow" horzOverflow="overflow" vert="horz" wrap="none" lIns="109728" tIns="54864" rIns="109728" bIns="54864" numCol="1" spcCol="0" rtlCol="0" fromWordArt="0" anchor="ctr" anchorCtr="0" forceAA="0" compatLnSpc="1">
            <a:prstTxWarp prst="textNoShape">
              <a:avLst/>
            </a:prstTxWarp>
            <a:noAutofit/>
          </a:bodyPr>
          <a:lstStyle/>
          <a:p>
            <a:pPr algn="ctr">
              <a:defRPr/>
            </a:pPr>
            <a:endParaRPr lang="en-US" sz="1440" kern="0" dirty="0">
              <a:solidFill>
                <a:schemeClr val="bg1"/>
              </a:solidFill>
              <a:latin typeface="Flexo Medium"/>
              <a:ea typeface=""/>
              <a:cs typeface="Flexo Medium"/>
            </a:endParaRPr>
          </a:p>
        </p:txBody>
      </p:sp>
      <p:sp>
        <p:nvSpPr>
          <p:cNvPr id="11" name="Rectangle 10">
            <a:extLst>
              <a:ext uri="{FF2B5EF4-FFF2-40B4-BE49-F238E27FC236}">
                <a16:creationId xmlns:a16="http://schemas.microsoft.com/office/drawing/2014/main" id="{835DDD9B-7DC8-8140-8DD5-88A0ACE87510}"/>
              </a:ext>
            </a:extLst>
          </p:cNvPr>
          <p:cNvSpPr/>
          <p:nvPr/>
        </p:nvSpPr>
        <p:spPr>
          <a:xfrm>
            <a:off x="3377244" y="1103302"/>
            <a:ext cx="579269" cy="536584"/>
          </a:xfrm>
          <a:prstGeom prst="rect">
            <a:avLst/>
          </a:prstGeom>
          <a:solidFill>
            <a:schemeClr val="bg1">
              <a:lumMod val="75000"/>
            </a:schemeClr>
          </a:solidFill>
          <a:ln w="9525" cap="flat" cmpd="sng" algn="ctr">
            <a:solidFill>
              <a:schemeClr val="bg1"/>
            </a:solidFill>
            <a:prstDash val="solid"/>
          </a:ln>
          <a:effectLst/>
        </p:spPr>
        <p:txBody>
          <a:bodyPr rot="0" spcFirstLastPara="0" vertOverflow="overflow" horzOverflow="overflow" vert="horz" wrap="none" lIns="109728" tIns="54864" rIns="109728" bIns="54864" numCol="1" spcCol="0" rtlCol="0" fromWordArt="0" anchor="ctr" anchorCtr="0" forceAA="0" compatLnSpc="1">
            <a:prstTxWarp prst="textNoShape">
              <a:avLst/>
            </a:prstTxWarp>
            <a:noAutofit/>
          </a:bodyPr>
          <a:lstStyle/>
          <a:p>
            <a:pPr algn="ctr">
              <a:defRPr/>
            </a:pPr>
            <a:r>
              <a:rPr lang="en-US" sz="1440" kern="0" dirty="0">
                <a:solidFill>
                  <a:schemeClr val="bg1"/>
                </a:solidFill>
                <a:latin typeface="Flexo Medium"/>
                <a:ea typeface=""/>
                <a:cs typeface="Flexo Medium"/>
              </a:rPr>
              <a:t>other</a:t>
            </a:r>
          </a:p>
          <a:p>
            <a:pPr algn="ctr">
              <a:defRPr/>
            </a:pPr>
            <a:r>
              <a:rPr lang="en-US" sz="1440" kern="0" dirty="0">
                <a:solidFill>
                  <a:schemeClr val="bg1"/>
                </a:solidFill>
                <a:latin typeface="Flexo Medium"/>
                <a:ea typeface=""/>
                <a:cs typeface="Flexo Medium"/>
              </a:rPr>
              <a:t>VNFs</a:t>
            </a:r>
          </a:p>
        </p:txBody>
      </p:sp>
      <p:sp>
        <p:nvSpPr>
          <p:cNvPr id="13" name="Rectangle 12">
            <a:extLst>
              <a:ext uri="{FF2B5EF4-FFF2-40B4-BE49-F238E27FC236}">
                <a16:creationId xmlns:a16="http://schemas.microsoft.com/office/drawing/2014/main" id="{E426ED15-E5EC-6D4E-B563-A68DFFA22095}"/>
              </a:ext>
            </a:extLst>
          </p:cNvPr>
          <p:cNvSpPr/>
          <p:nvPr/>
        </p:nvSpPr>
        <p:spPr>
          <a:xfrm>
            <a:off x="8468385" y="1141319"/>
            <a:ext cx="1816627" cy="536584"/>
          </a:xfrm>
          <a:prstGeom prst="rect">
            <a:avLst/>
          </a:prstGeom>
          <a:solidFill>
            <a:schemeClr val="accent5"/>
          </a:solidFill>
          <a:ln w="9525" cap="flat" cmpd="sng" algn="ctr">
            <a:solidFill>
              <a:sysClr val="windowText" lastClr="000000">
                <a:lumMod val="95000"/>
                <a:lumOff val="5000"/>
              </a:sysClr>
            </a:solidFill>
            <a:prstDash val="solid"/>
          </a:ln>
          <a:effectLst/>
        </p:spPr>
        <p:txBody>
          <a:bodyPr rot="0" spcFirstLastPara="0" vertOverflow="overflow" horzOverflow="overflow" vert="horz" wrap="none" lIns="109728" tIns="54864" rIns="109728" bIns="54864" numCol="1" spcCol="0" rtlCol="0" fromWordArt="0" anchor="ctr" anchorCtr="0" forceAA="0" compatLnSpc="1">
            <a:prstTxWarp prst="textNoShape">
              <a:avLst/>
            </a:prstTxWarp>
            <a:noAutofit/>
          </a:bodyPr>
          <a:lstStyle/>
          <a:p>
            <a:pPr algn="ctr">
              <a:defRPr/>
            </a:pPr>
            <a:r>
              <a:rPr lang="en-US" sz="1440" kern="0" dirty="0">
                <a:solidFill>
                  <a:schemeClr val="bg1"/>
                </a:solidFill>
                <a:latin typeface="Flexo Medium"/>
                <a:ea typeface=""/>
                <a:cs typeface="Flexo Medium"/>
              </a:rPr>
              <a:t>Netrounds Active</a:t>
            </a:r>
            <a:br>
              <a:rPr lang="en-US" sz="1440" kern="0" dirty="0">
                <a:solidFill>
                  <a:schemeClr val="bg1"/>
                </a:solidFill>
                <a:latin typeface="Flexo Medium"/>
                <a:ea typeface=""/>
                <a:cs typeface="Flexo Medium"/>
              </a:rPr>
            </a:br>
            <a:r>
              <a:rPr lang="en-US" sz="1440" kern="0" dirty="0">
                <a:solidFill>
                  <a:schemeClr val="bg1"/>
                </a:solidFill>
                <a:latin typeface="Flexo Medium"/>
                <a:ea typeface=""/>
                <a:cs typeface="Flexo Medium"/>
              </a:rPr>
              <a:t>Test Agent VNF</a:t>
            </a:r>
          </a:p>
        </p:txBody>
      </p:sp>
      <p:sp>
        <p:nvSpPr>
          <p:cNvPr id="14" name="Rectangle 13">
            <a:extLst>
              <a:ext uri="{FF2B5EF4-FFF2-40B4-BE49-F238E27FC236}">
                <a16:creationId xmlns:a16="http://schemas.microsoft.com/office/drawing/2014/main" id="{195C74BD-C759-3544-95E2-F32801D60FE5}"/>
              </a:ext>
            </a:extLst>
          </p:cNvPr>
          <p:cNvSpPr/>
          <p:nvPr/>
        </p:nvSpPr>
        <p:spPr>
          <a:xfrm>
            <a:off x="10371118" y="1146507"/>
            <a:ext cx="922183" cy="536584"/>
          </a:xfrm>
          <a:prstGeom prst="rect">
            <a:avLst/>
          </a:prstGeom>
          <a:solidFill>
            <a:schemeClr val="bg1">
              <a:lumMod val="75000"/>
            </a:schemeClr>
          </a:solidFill>
          <a:ln w="9525" cap="flat" cmpd="sng" algn="ctr">
            <a:solidFill>
              <a:sysClr val="windowText" lastClr="000000">
                <a:lumMod val="95000"/>
                <a:lumOff val="5000"/>
              </a:sysClr>
            </a:solidFill>
            <a:prstDash val="solid"/>
          </a:ln>
          <a:effectLst/>
        </p:spPr>
        <p:txBody>
          <a:bodyPr rot="0" spcFirstLastPara="0" vertOverflow="overflow" horzOverflow="overflow" vert="horz" wrap="none" lIns="109728" tIns="54864" rIns="109728" bIns="54864" numCol="1" spcCol="0" rtlCol="0" fromWordArt="0" anchor="ctr" anchorCtr="0" forceAA="0" compatLnSpc="1">
            <a:prstTxWarp prst="textNoShape">
              <a:avLst/>
            </a:prstTxWarp>
            <a:noAutofit/>
          </a:bodyPr>
          <a:lstStyle/>
          <a:p>
            <a:pPr algn="ctr">
              <a:defRPr/>
            </a:pPr>
            <a:r>
              <a:rPr lang="en-US" sz="1440" kern="0" dirty="0" err="1">
                <a:solidFill>
                  <a:schemeClr val="bg1"/>
                </a:solidFill>
                <a:latin typeface="Flexo Medium"/>
                <a:ea typeface=""/>
                <a:cs typeface="Flexo Medium"/>
              </a:rPr>
              <a:t>vEPC</a:t>
            </a:r>
            <a:endParaRPr lang="en-US" sz="1440" kern="0" dirty="0">
              <a:solidFill>
                <a:schemeClr val="bg1"/>
              </a:solidFill>
              <a:latin typeface="Flexo Medium"/>
              <a:ea typeface=""/>
              <a:cs typeface="Flexo Medium"/>
            </a:endParaRPr>
          </a:p>
          <a:p>
            <a:pPr algn="ctr">
              <a:defRPr/>
            </a:pPr>
            <a:r>
              <a:rPr lang="en-US" sz="1440" kern="0" dirty="0">
                <a:solidFill>
                  <a:schemeClr val="bg1"/>
                </a:solidFill>
                <a:latin typeface="Flexo Medium"/>
                <a:ea typeface=""/>
                <a:cs typeface="Flexo Medium"/>
              </a:rPr>
              <a:t>VNF</a:t>
            </a:r>
          </a:p>
        </p:txBody>
      </p:sp>
      <p:sp>
        <p:nvSpPr>
          <p:cNvPr id="15" name="Rectangle 14">
            <a:extLst>
              <a:ext uri="{FF2B5EF4-FFF2-40B4-BE49-F238E27FC236}">
                <a16:creationId xmlns:a16="http://schemas.microsoft.com/office/drawing/2014/main" id="{D2C4D42B-630E-394A-9BD8-C519EB6F4A92}"/>
              </a:ext>
            </a:extLst>
          </p:cNvPr>
          <p:cNvSpPr/>
          <p:nvPr/>
        </p:nvSpPr>
        <p:spPr>
          <a:xfrm>
            <a:off x="9554370" y="2100759"/>
            <a:ext cx="731020" cy="302975"/>
          </a:xfrm>
          <a:prstGeom prst="rect">
            <a:avLst/>
          </a:prstGeom>
          <a:solidFill>
            <a:schemeClr val="accent2">
              <a:lumMod val="75000"/>
            </a:schemeClr>
          </a:solidFill>
          <a:ln w="9525" cap="flat" cmpd="sng" algn="ctr">
            <a:solidFill>
              <a:sysClr val="windowText" lastClr="000000">
                <a:lumMod val="95000"/>
                <a:lumOff val="5000"/>
              </a:sysClr>
            </a:solidFill>
            <a:prstDash val="solid"/>
          </a:ln>
          <a:effectLst/>
        </p:spPr>
        <p:txBody>
          <a:bodyPr rot="0" spcFirstLastPara="0" vertOverflow="overflow" horzOverflow="overflow" vert="horz" wrap="none" lIns="109728" tIns="54864" rIns="109728" bIns="54864" numCol="1" spcCol="0" rtlCol="0" fromWordArt="0" anchor="ctr" anchorCtr="0" forceAA="0" compatLnSpc="1">
            <a:prstTxWarp prst="textNoShape">
              <a:avLst/>
            </a:prstTxWarp>
            <a:noAutofit/>
          </a:bodyPr>
          <a:lstStyle/>
          <a:p>
            <a:pPr algn="ctr">
              <a:defRPr/>
            </a:pPr>
            <a:r>
              <a:rPr lang="en-US" sz="1440" kern="0" dirty="0">
                <a:solidFill>
                  <a:schemeClr val="bg1"/>
                </a:solidFill>
                <a:latin typeface="Flexo Medium"/>
                <a:ea typeface=""/>
                <a:cs typeface="Flexo Medium"/>
              </a:rPr>
              <a:t>virtio</a:t>
            </a:r>
          </a:p>
        </p:txBody>
      </p:sp>
      <p:sp>
        <p:nvSpPr>
          <p:cNvPr id="16" name="Rectangle 15">
            <a:extLst>
              <a:ext uri="{FF2B5EF4-FFF2-40B4-BE49-F238E27FC236}">
                <a16:creationId xmlns:a16="http://schemas.microsoft.com/office/drawing/2014/main" id="{9B107997-C759-584A-9709-2D9D1DAE94DA}"/>
              </a:ext>
            </a:extLst>
          </p:cNvPr>
          <p:cNvSpPr/>
          <p:nvPr/>
        </p:nvSpPr>
        <p:spPr>
          <a:xfrm>
            <a:off x="8761068" y="2102405"/>
            <a:ext cx="731020" cy="302975"/>
          </a:xfrm>
          <a:prstGeom prst="rect">
            <a:avLst/>
          </a:prstGeom>
          <a:solidFill>
            <a:schemeClr val="accent2">
              <a:lumMod val="75000"/>
            </a:schemeClr>
          </a:solidFill>
          <a:ln w="9525" cap="flat" cmpd="sng" algn="ctr">
            <a:solidFill>
              <a:sysClr val="windowText" lastClr="000000">
                <a:lumMod val="95000"/>
                <a:lumOff val="5000"/>
              </a:sysClr>
            </a:solidFill>
            <a:prstDash val="solid"/>
          </a:ln>
          <a:effectLst/>
        </p:spPr>
        <p:txBody>
          <a:bodyPr rot="0" spcFirstLastPara="0" vertOverflow="overflow" horzOverflow="overflow" vert="horz" wrap="none" lIns="109728" tIns="54864" rIns="109728" bIns="54864" numCol="1" spcCol="0" rtlCol="0" fromWordArt="0" anchor="ctr" anchorCtr="0" forceAA="0" compatLnSpc="1">
            <a:prstTxWarp prst="textNoShape">
              <a:avLst/>
            </a:prstTxWarp>
            <a:noAutofit/>
          </a:bodyPr>
          <a:lstStyle/>
          <a:p>
            <a:pPr algn="ctr">
              <a:defRPr/>
            </a:pPr>
            <a:r>
              <a:rPr lang="en-US" sz="1440" kern="0" dirty="0">
                <a:solidFill>
                  <a:schemeClr val="bg1"/>
                </a:solidFill>
                <a:latin typeface="Flexo Medium"/>
                <a:ea typeface=""/>
                <a:cs typeface="Flexo Medium"/>
              </a:rPr>
              <a:t>sr-iov</a:t>
            </a:r>
          </a:p>
        </p:txBody>
      </p:sp>
      <p:sp>
        <p:nvSpPr>
          <p:cNvPr id="17" name="Rectangle 16">
            <a:extLst>
              <a:ext uri="{FF2B5EF4-FFF2-40B4-BE49-F238E27FC236}">
                <a16:creationId xmlns:a16="http://schemas.microsoft.com/office/drawing/2014/main" id="{74996ABF-C4CB-D64C-B8B2-77295CF6A49A}"/>
              </a:ext>
            </a:extLst>
          </p:cNvPr>
          <p:cNvSpPr/>
          <p:nvPr/>
        </p:nvSpPr>
        <p:spPr>
          <a:xfrm>
            <a:off x="11379407" y="1146507"/>
            <a:ext cx="579269" cy="536584"/>
          </a:xfrm>
          <a:prstGeom prst="rect">
            <a:avLst/>
          </a:prstGeom>
          <a:solidFill>
            <a:schemeClr val="bg1">
              <a:lumMod val="75000"/>
            </a:schemeClr>
          </a:solidFill>
          <a:ln w="9525" cap="flat" cmpd="sng" algn="ctr">
            <a:solidFill>
              <a:sysClr val="windowText" lastClr="000000">
                <a:lumMod val="95000"/>
                <a:lumOff val="5000"/>
              </a:sysClr>
            </a:solidFill>
            <a:prstDash val="solid"/>
          </a:ln>
          <a:effectLst/>
        </p:spPr>
        <p:txBody>
          <a:bodyPr rot="0" spcFirstLastPara="0" vertOverflow="overflow" horzOverflow="overflow" vert="horz" wrap="none" lIns="109728" tIns="54864" rIns="109728" bIns="54864" numCol="1" spcCol="0" rtlCol="0" fromWordArt="0" anchor="ctr" anchorCtr="0" forceAA="0" compatLnSpc="1">
            <a:prstTxWarp prst="textNoShape">
              <a:avLst/>
            </a:prstTxWarp>
            <a:noAutofit/>
          </a:bodyPr>
          <a:lstStyle/>
          <a:p>
            <a:pPr algn="ctr">
              <a:defRPr/>
            </a:pPr>
            <a:endParaRPr lang="en-US" sz="1440" kern="0" dirty="0">
              <a:solidFill>
                <a:schemeClr val="bg1"/>
              </a:solidFill>
              <a:latin typeface="Flexo Medium"/>
              <a:ea typeface=""/>
              <a:cs typeface="Flexo Medium"/>
            </a:endParaRPr>
          </a:p>
        </p:txBody>
      </p:sp>
      <p:sp>
        <p:nvSpPr>
          <p:cNvPr id="18" name="Rectangle 17">
            <a:extLst>
              <a:ext uri="{FF2B5EF4-FFF2-40B4-BE49-F238E27FC236}">
                <a16:creationId xmlns:a16="http://schemas.microsoft.com/office/drawing/2014/main" id="{FFB2A7EB-11DA-3547-BA7B-D8F8C84328FB}"/>
              </a:ext>
            </a:extLst>
          </p:cNvPr>
          <p:cNvSpPr/>
          <p:nvPr/>
        </p:nvSpPr>
        <p:spPr>
          <a:xfrm>
            <a:off x="11461517" y="1081848"/>
            <a:ext cx="579269" cy="536584"/>
          </a:xfrm>
          <a:prstGeom prst="rect">
            <a:avLst/>
          </a:prstGeom>
          <a:solidFill>
            <a:schemeClr val="bg1">
              <a:lumMod val="75000"/>
            </a:schemeClr>
          </a:solidFill>
          <a:ln w="9525" cap="flat" cmpd="sng" algn="ctr">
            <a:solidFill>
              <a:schemeClr val="bg1"/>
            </a:solidFill>
            <a:prstDash val="solid"/>
          </a:ln>
          <a:effectLst/>
        </p:spPr>
        <p:txBody>
          <a:bodyPr rot="0" spcFirstLastPara="0" vertOverflow="overflow" horzOverflow="overflow" vert="horz" wrap="none" lIns="109728" tIns="54864" rIns="109728" bIns="54864" numCol="1" spcCol="0" rtlCol="0" fromWordArt="0" anchor="ctr" anchorCtr="0" forceAA="0" compatLnSpc="1">
            <a:prstTxWarp prst="textNoShape">
              <a:avLst/>
            </a:prstTxWarp>
            <a:noAutofit/>
          </a:bodyPr>
          <a:lstStyle/>
          <a:p>
            <a:pPr algn="ctr">
              <a:defRPr/>
            </a:pPr>
            <a:r>
              <a:rPr lang="en-US" sz="1440" kern="0" dirty="0">
                <a:solidFill>
                  <a:schemeClr val="bg1"/>
                </a:solidFill>
                <a:latin typeface="Flexo Medium"/>
                <a:ea typeface=""/>
                <a:cs typeface="Flexo Medium"/>
              </a:rPr>
              <a:t>other</a:t>
            </a:r>
          </a:p>
          <a:p>
            <a:pPr algn="ctr">
              <a:defRPr/>
            </a:pPr>
            <a:r>
              <a:rPr lang="en-US" sz="1440" kern="0" dirty="0">
                <a:solidFill>
                  <a:schemeClr val="bg1"/>
                </a:solidFill>
                <a:latin typeface="Flexo Medium"/>
                <a:ea typeface=""/>
                <a:cs typeface="Flexo Medium"/>
              </a:rPr>
              <a:t>VNFs</a:t>
            </a:r>
          </a:p>
        </p:txBody>
      </p:sp>
      <p:sp>
        <p:nvSpPr>
          <p:cNvPr id="30" name="Rectangle 29">
            <a:extLst>
              <a:ext uri="{FF2B5EF4-FFF2-40B4-BE49-F238E27FC236}">
                <a16:creationId xmlns:a16="http://schemas.microsoft.com/office/drawing/2014/main" id="{3E9724FD-0645-8744-8EB8-896ADE10D5EF}"/>
              </a:ext>
            </a:extLst>
          </p:cNvPr>
          <p:cNvSpPr/>
          <p:nvPr/>
        </p:nvSpPr>
        <p:spPr>
          <a:xfrm>
            <a:off x="8445040" y="1776477"/>
            <a:ext cx="3513636" cy="316088"/>
          </a:xfrm>
          <a:prstGeom prst="rect">
            <a:avLst/>
          </a:prstGeom>
          <a:solidFill>
            <a:srgbClr val="B394E6"/>
          </a:solidFill>
          <a:ln w="9525" cap="flat" cmpd="sng" algn="ctr">
            <a:solidFill>
              <a:srgbClr val="B394E6"/>
            </a:solidFill>
            <a:prstDash val="solid"/>
          </a:ln>
          <a:effectLst/>
        </p:spPr>
        <p:txBody>
          <a:bodyPr rot="0" spcFirstLastPara="0" vertOverflow="overflow" horzOverflow="overflow" vert="horz" wrap="none" lIns="109728" tIns="54864" rIns="109728" bIns="54864" numCol="1" spcCol="0" rtlCol="0" fromWordArt="0" anchor="ctr" anchorCtr="0" forceAA="0" compatLnSpc="1">
            <a:prstTxWarp prst="textNoShape">
              <a:avLst/>
            </a:prstTxWarp>
            <a:noAutofit/>
          </a:bodyPr>
          <a:lstStyle/>
          <a:p>
            <a:pPr algn="ctr">
              <a:defRPr/>
            </a:pPr>
            <a:r>
              <a:rPr lang="en-US" sz="1440" kern="0" dirty="0">
                <a:solidFill>
                  <a:schemeClr val="bg1"/>
                </a:solidFill>
                <a:latin typeface="Flexo Medium"/>
                <a:ea typeface=""/>
                <a:cs typeface="Flexo Medium"/>
              </a:rPr>
              <a:t>Hypervisor / Compute</a:t>
            </a:r>
          </a:p>
        </p:txBody>
      </p:sp>
      <p:pic>
        <p:nvPicPr>
          <p:cNvPr id="31" name="Picture 30">
            <a:extLst>
              <a:ext uri="{FF2B5EF4-FFF2-40B4-BE49-F238E27FC236}">
                <a16:creationId xmlns:a16="http://schemas.microsoft.com/office/drawing/2014/main" id="{42C2550F-72EB-E14D-9FE2-6DBBFBCF8D3B}"/>
              </a:ext>
            </a:extLst>
          </p:cNvPr>
          <p:cNvPicPr>
            <a:picLocks noChangeAspect="1"/>
          </p:cNvPicPr>
          <p:nvPr/>
        </p:nvPicPr>
        <p:blipFill>
          <a:blip r:embed="rId4"/>
          <a:stretch>
            <a:fillRect/>
          </a:stretch>
        </p:blipFill>
        <p:spPr>
          <a:xfrm>
            <a:off x="7984885" y="1227802"/>
            <a:ext cx="440447" cy="377526"/>
          </a:xfrm>
          <a:prstGeom prst="rect">
            <a:avLst/>
          </a:prstGeom>
        </p:spPr>
      </p:pic>
      <p:pic>
        <p:nvPicPr>
          <p:cNvPr id="32" name="Picture 31">
            <a:extLst>
              <a:ext uri="{FF2B5EF4-FFF2-40B4-BE49-F238E27FC236}">
                <a16:creationId xmlns:a16="http://schemas.microsoft.com/office/drawing/2014/main" id="{1660C00D-E959-1A43-BC36-AAA0201FB93F}"/>
              </a:ext>
            </a:extLst>
          </p:cNvPr>
          <p:cNvPicPr>
            <a:picLocks noChangeAspect="1"/>
          </p:cNvPicPr>
          <p:nvPr/>
        </p:nvPicPr>
        <p:blipFill>
          <a:blip r:embed="rId4"/>
          <a:stretch>
            <a:fillRect/>
          </a:stretch>
        </p:blipFill>
        <p:spPr>
          <a:xfrm>
            <a:off x="233325" y="1251489"/>
            <a:ext cx="440447" cy="377526"/>
          </a:xfrm>
          <a:prstGeom prst="rect">
            <a:avLst/>
          </a:prstGeom>
        </p:spPr>
      </p:pic>
      <p:cxnSp>
        <p:nvCxnSpPr>
          <p:cNvPr id="36" name="Straight Connector 35">
            <a:extLst>
              <a:ext uri="{FF2B5EF4-FFF2-40B4-BE49-F238E27FC236}">
                <a16:creationId xmlns:a16="http://schemas.microsoft.com/office/drawing/2014/main" id="{FDD770D7-760E-CC46-9351-1553CFF0E23C}"/>
              </a:ext>
            </a:extLst>
          </p:cNvPr>
          <p:cNvCxnSpPr>
            <a:cxnSpLocks/>
          </p:cNvCxnSpPr>
          <p:nvPr/>
        </p:nvCxnSpPr>
        <p:spPr>
          <a:xfrm>
            <a:off x="750377" y="2187558"/>
            <a:ext cx="1431270" cy="1162315"/>
          </a:xfrm>
          <a:prstGeom prst="line">
            <a:avLst/>
          </a:prstGeom>
          <a:ln w="9525">
            <a:solidFill>
              <a:srgbClr val="B394E6"/>
            </a:solidFill>
            <a:prstDash val="lgDash"/>
            <a:tailEnd type="none"/>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F24E8293-5699-B840-8742-FAACB763BE3C}"/>
              </a:ext>
            </a:extLst>
          </p:cNvPr>
          <p:cNvCxnSpPr>
            <a:cxnSpLocks/>
          </p:cNvCxnSpPr>
          <p:nvPr/>
        </p:nvCxnSpPr>
        <p:spPr>
          <a:xfrm flipH="1">
            <a:off x="2984507" y="2158103"/>
            <a:ext cx="1076669" cy="1183042"/>
          </a:xfrm>
          <a:prstGeom prst="line">
            <a:avLst/>
          </a:prstGeom>
          <a:ln w="9525">
            <a:solidFill>
              <a:srgbClr val="B394E6"/>
            </a:solidFill>
            <a:prstDash val="lgDash"/>
            <a:tailEnd type="none"/>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491380F1-6B68-ED48-AAF4-F1D925D52323}"/>
              </a:ext>
            </a:extLst>
          </p:cNvPr>
          <p:cNvCxnSpPr>
            <a:cxnSpLocks/>
          </p:cNvCxnSpPr>
          <p:nvPr/>
        </p:nvCxnSpPr>
        <p:spPr>
          <a:xfrm flipH="1">
            <a:off x="10236156" y="2167292"/>
            <a:ext cx="1676467" cy="1052108"/>
          </a:xfrm>
          <a:prstGeom prst="line">
            <a:avLst/>
          </a:prstGeom>
          <a:ln w="9525">
            <a:solidFill>
              <a:srgbClr val="B394E6"/>
            </a:solidFill>
            <a:prstDash val="lgDash"/>
            <a:tailEnd type="none"/>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BD7DA8FB-F1CB-0043-9CFA-E6FB3A1B2EB9}"/>
              </a:ext>
            </a:extLst>
          </p:cNvPr>
          <p:cNvCxnSpPr>
            <a:cxnSpLocks/>
          </p:cNvCxnSpPr>
          <p:nvPr/>
        </p:nvCxnSpPr>
        <p:spPr>
          <a:xfrm>
            <a:off x="8445040" y="2167292"/>
            <a:ext cx="785791" cy="860800"/>
          </a:xfrm>
          <a:prstGeom prst="line">
            <a:avLst/>
          </a:prstGeom>
          <a:ln w="9525">
            <a:solidFill>
              <a:srgbClr val="B394E6"/>
            </a:solidFill>
            <a:prstDash val="lgDash"/>
            <a:tailEnd type="none"/>
          </a:ln>
          <a:effectLst/>
        </p:spPr>
        <p:style>
          <a:lnRef idx="2">
            <a:schemeClr val="accent1"/>
          </a:lnRef>
          <a:fillRef idx="0">
            <a:schemeClr val="accent1"/>
          </a:fillRef>
          <a:effectRef idx="1">
            <a:schemeClr val="accent1"/>
          </a:effectRef>
          <a:fontRef idx="minor">
            <a:schemeClr val="tx1"/>
          </a:fontRef>
        </p:style>
      </p:cxnSp>
      <p:sp>
        <p:nvSpPr>
          <p:cNvPr id="45" name="Freeform 44">
            <a:extLst>
              <a:ext uri="{FF2B5EF4-FFF2-40B4-BE49-F238E27FC236}">
                <a16:creationId xmlns:a16="http://schemas.microsoft.com/office/drawing/2014/main" id="{E07E943F-D12A-6E44-BBAC-79561CEC10A7}"/>
              </a:ext>
            </a:extLst>
          </p:cNvPr>
          <p:cNvSpPr/>
          <p:nvPr/>
        </p:nvSpPr>
        <p:spPr>
          <a:xfrm>
            <a:off x="2115832" y="2549609"/>
            <a:ext cx="8251741" cy="1427284"/>
          </a:xfrm>
          <a:custGeom>
            <a:avLst/>
            <a:gdLst>
              <a:gd name="connsiteX0" fmla="*/ 0 w 5291847"/>
              <a:gd name="connsiteY0" fmla="*/ 515566 h 2013626"/>
              <a:gd name="connsiteX1" fmla="*/ 0 w 5291847"/>
              <a:gd name="connsiteY1" fmla="*/ 2013626 h 2013626"/>
              <a:gd name="connsiteX2" fmla="*/ 97277 w 5291847"/>
              <a:gd name="connsiteY2" fmla="*/ 2013626 h 2013626"/>
              <a:gd name="connsiteX3" fmla="*/ 5291847 w 5291847"/>
              <a:gd name="connsiteY3" fmla="*/ 2013626 h 2013626"/>
              <a:gd name="connsiteX4" fmla="*/ 5291847 w 5291847"/>
              <a:gd name="connsiteY4" fmla="*/ 0 h 2013626"/>
              <a:gd name="connsiteX5" fmla="*/ 5204298 w 5291847"/>
              <a:gd name="connsiteY5" fmla="*/ 0 h 2013626"/>
              <a:gd name="connsiteX0" fmla="*/ 0 w 5291847"/>
              <a:gd name="connsiteY0" fmla="*/ 515566 h 2013626"/>
              <a:gd name="connsiteX1" fmla="*/ 0 w 5291847"/>
              <a:gd name="connsiteY1" fmla="*/ 2013626 h 2013626"/>
              <a:gd name="connsiteX2" fmla="*/ 97277 w 5291847"/>
              <a:gd name="connsiteY2" fmla="*/ 2013626 h 2013626"/>
              <a:gd name="connsiteX3" fmla="*/ 5291847 w 5291847"/>
              <a:gd name="connsiteY3" fmla="*/ 2013626 h 2013626"/>
              <a:gd name="connsiteX4" fmla="*/ 5291847 w 5291847"/>
              <a:gd name="connsiteY4" fmla="*/ 0 h 2013626"/>
              <a:gd name="connsiteX0" fmla="*/ 0 w 5311302"/>
              <a:gd name="connsiteY0" fmla="*/ 19456 h 1517516"/>
              <a:gd name="connsiteX1" fmla="*/ 0 w 5311302"/>
              <a:gd name="connsiteY1" fmla="*/ 1517516 h 1517516"/>
              <a:gd name="connsiteX2" fmla="*/ 97277 w 5311302"/>
              <a:gd name="connsiteY2" fmla="*/ 1517516 h 1517516"/>
              <a:gd name="connsiteX3" fmla="*/ 5291847 w 5311302"/>
              <a:gd name="connsiteY3" fmla="*/ 1517516 h 1517516"/>
              <a:gd name="connsiteX4" fmla="*/ 5311302 w 5311302"/>
              <a:gd name="connsiteY4" fmla="*/ 0 h 1517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1302" h="1517516">
                <a:moveTo>
                  <a:pt x="0" y="19456"/>
                </a:moveTo>
                <a:lnTo>
                  <a:pt x="0" y="1517516"/>
                </a:lnTo>
                <a:lnTo>
                  <a:pt x="97277" y="1517516"/>
                </a:lnTo>
                <a:lnTo>
                  <a:pt x="5291847" y="1517516"/>
                </a:lnTo>
                <a:lnTo>
                  <a:pt x="5311302" y="0"/>
                </a:lnTo>
              </a:path>
            </a:pathLst>
          </a:custGeom>
          <a:noFill/>
          <a:ln w="76200">
            <a:solidFill>
              <a:schemeClr val="accent5">
                <a:alpha val="47000"/>
              </a:schemeClr>
            </a:solidFill>
          </a:ln>
          <a:effectLst/>
        </p:spPr>
        <p:style>
          <a:lnRef idx="1">
            <a:schemeClr val="accent1"/>
          </a:lnRef>
          <a:fillRef idx="1001">
            <a:schemeClr val="lt1"/>
          </a:fillRef>
          <a:effectRef idx="2">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2160"/>
          </a:p>
        </p:txBody>
      </p:sp>
      <p:cxnSp>
        <p:nvCxnSpPr>
          <p:cNvPr id="55" name="Straight Connector 54">
            <a:extLst>
              <a:ext uri="{FF2B5EF4-FFF2-40B4-BE49-F238E27FC236}">
                <a16:creationId xmlns:a16="http://schemas.microsoft.com/office/drawing/2014/main" id="{A2CA385E-6A4E-F345-80DA-71AAB367F084}"/>
              </a:ext>
            </a:extLst>
          </p:cNvPr>
          <p:cNvCxnSpPr/>
          <p:nvPr/>
        </p:nvCxnSpPr>
        <p:spPr>
          <a:xfrm>
            <a:off x="9420264" y="6036898"/>
            <a:ext cx="513346" cy="0"/>
          </a:xfrm>
          <a:prstGeom prst="line">
            <a:avLst/>
          </a:prstGeom>
          <a:noFill/>
          <a:ln w="76200">
            <a:solidFill>
              <a:schemeClr val="accent5">
                <a:alpha val="47000"/>
              </a:schemeClr>
            </a:solidFill>
          </a:ln>
          <a:effectLst/>
        </p:spPr>
        <p:style>
          <a:lnRef idx="1">
            <a:schemeClr val="accent1"/>
          </a:lnRef>
          <a:fillRef idx="1001">
            <a:schemeClr val="lt1"/>
          </a:fillRef>
          <a:effectRef idx="2">
            <a:schemeClr val="accent1"/>
          </a:effectRef>
          <a:fontRef idx="minor">
            <a:schemeClr val="lt1"/>
          </a:fontRef>
        </p:style>
      </p:cxnSp>
      <p:sp>
        <p:nvSpPr>
          <p:cNvPr id="56" name="TextBox 55">
            <a:extLst>
              <a:ext uri="{FF2B5EF4-FFF2-40B4-BE49-F238E27FC236}">
                <a16:creationId xmlns:a16="http://schemas.microsoft.com/office/drawing/2014/main" id="{53DC35E7-E324-D543-B977-6A81C1A57B3C}"/>
              </a:ext>
            </a:extLst>
          </p:cNvPr>
          <p:cNvSpPr txBox="1"/>
          <p:nvPr/>
        </p:nvSpPr>
        <p:spPr>
          <a:xfrm>
            <a:off x="10036154" y="5580288"/>
            <a:ext cx="2025574" cy="701731"/>
          </a:xfrm>
          <a:prstGeom prst="rect">
            <a:avLst/>
          </a:prstGeom>
          <a:noFill/>
        </p:spPr>
        <p:txBody>
          <a:bodyPr wrap="square" rtlCol="0">
            <a:spAutoFit/>
          </a:bodyPr>
          <a:lstStyle/>
          <a:p>
            <a:r>
              <a:rPr lang="en-US" sz="1320" dirty="0">
                <a:latin typeface="Flexo Medium" charset="0"/>
                <a:ea typeface="Flexo Medium" charset="0"/>
                <a:cs typeface="Flexo Medium" charset="0"/>
              </a:rPr>
              <a:t>active IPv6 traffic across the data plane</a:t>
            </a:r>
          </a:p>
          <a:p>
            <a:r>
              <a:rPr lang="en-US" sz="1320" dirty="0">
                <a:latin typeface="Flexo Medium" charset="0"/>
                <a:ea typeface="Flexo Medium" charset="0"/>
                <a:cs typeface="Flexo Medium" charset="0"/>
              </a:rPr>
              <a:t>in 3x QoS (BE, AF41, EF)</a:t>
            </a:r>
          </a:p>
        </p:txBody>
      </p:sp>
      <p:sp>
        <p:nvSpPr>
          <p:cNvPr id="59" name="Rounded Rectangle 58">
            <a:extLst>
              <a:ext uri="{FF2B5EF4-FFF2-40B4-BE49-F238E27FC236}">
                <a16:creationId xmlns:a16="http://schemas.microsoft.com/office/drawing/2014/main" id="{40719AF5-27AF-6D43-BC4B-B85F98D0333D}"/>
              </a:ext>
            </a:extLst>
          </p:cNvPr>
          <p:cNvSpPr/>
          <p:nvPr/>
        </p:nvSpPr>
        <p:spPr>
          <a:xfrm>
            <a:off x="7201501" y="5716902"/>
            <a:ext cx="2029330" cy="829705"/>
          </a:xfrm>
          <a:prstGeom prst="roundRect">
            <a:avLst/>
          </a:prstGeom>
          <a:noFill/>
          <a:ln>
            <a:solidFill>
              <a:schemeClr val="accent5"/>
            </a:solidFill>
          </a:ln>
          <a:effectLst/>
        </p:spPr>
        <p:style>
          <a:lnRef idx="1">
            <a:schemeClr val="accent1"/>
          </a:lnRef>
          <a:fillRef idx="1001">
            <a:schemeClr val="lt1"/>
          </a:fillRef>
          <a:effectRef idx="2">
            <a:schemeClr val="accent1"/>
          </a:effectRef>
          <a:fontRef idx="minor">
            <a:schemeClr val="lt1"/>
          </a:fontRef>
        </p:style>
        <p:txBody>
          <a:bodyPr rtlCol="0" anchor="b"/>
          <a:lstStyle/>
          <a:p>
            <a:pPr marL="205740" indent="-205740">
              <a:buFont typeface="Arial" panose="020B0604020202020204" pitchFamily="34" charset="0"/>
              <a:buChar char="•"/>
            </a:pPr>
            <a:r>
              <a:rPr lang="en-US" sz="1080" dirty="0">
                <a:solidFill>
                  <a:schemeClr val="tx1"/>
                </a:solidFill>
                <a:latin typeface="Flexo Medium" pitchFamily="2" charset="0"/>
              </a:rPr>
              <a:t>One-way latency / jitter</a:t>
            </a:r>
          </a:p>
          <a:p>
            <a:pPr marL="205740" indent="-205740">
              <a:buFont typeface="Arial" panose="020B0604020202020204" pitchFamily="34" charset="0"/>
              <a:buChar char="•"/>
            </a:pPr>
            <a:r>
              <a:rPr lang="en-US" sz="1080" dirty="0">
                <a:solidFill>
                  <a:schemeClr val="tx1"/>
                </a:solidFill>
                <a:latin typeface="Flexo Medium" pitchFamily="2" charset="0"/>
              </a:rPr>
              <a:t>Packet loss / reordering</a:t>
            </a:r>
          </a:p>
          <a:p>
            <a:pPr marL="205740" indent="-205740">
              <a:buFont typeface="Arial" panose="020B0604020202020204" pitchFamily="34" charset="0"/>
              <a:buChar char="•"/>
            </a:pPr>
            <a:r>
              <a:rPr lang="en-US" sz="1080" dirty="0">
                <a:solidFill>
                  <a:schemeClr val="tx1"/>
                </a:solidFill>
                <a:latin typeface="Flexo Medium" pitchFamily="2" charset="0"/>
              </a:rPr>
              <a:t>Throughput</a:t>
            </a:r>
          </a:p>
        </p:txBody>
      </p:sp>
      <p:pic>
        <p:nvPicPr>
          <p:cNvPr id="2" name="Picture 1">
            <a:extLst>
              <a:ext uri="{FF2B5EF4-FFF2-40B4-BE49-F238E27FC236}">
                <a16:creationId xmlns:a16="http://schemas.microsoft.com/office/drawing/2014/main" id="{D01B233F-2454-3343-8B60-8AB32FE46D3E}"/>
              </a:ext>
            </a:extLst>
          </p:cNvPr>
          <p:cNvPicPr>
            <a:picLocks noChangeAspect="1"/>
          </p:cNvPicPr>
          <p:nvPr/>
        </p:nvPicPr>
        <p:blipFill>
          <a:blip r:embed="rId5"/>
          <a:stretch>
            <a:fillRect/>
          </a:stretch>
        </p:blipFill>
        <p:spPr>
          <a:xfrm>
            <a:off x="4999889" y="1382561"/>
            <a:ext cx="1857434" cy="979840"/>
          </a:xfrm>
          <a:prstGeom prst="rect">
            <a:avLst/>
          </a:prstGeom>
        </p:spPr>
      </p:pic>
      <p:sp>
        <p:nvSpPr>
          <p:cNvPr id="20" name="Rectangle 19">
            <a:extLst>
              <a:ext uri="{FF2B5EF4-FFF2-40B4-BE49-F238E27FC236}">
                <a16:creationId xmlns:a16="http://schemas.microsoft.com/office/drawing/2014/main" id="{734E4835-8407-C64F-9E17-3623FCC47D83}"/>
              </a:ext>
            </a:extLst>
          </p:cNvPr>
          <p:cNvSpPr/>
          <p:nvPr/>
        </p:nvSpPr>
        <p:spPr>
          <a:xfrm>
            <a:off x="7324805" y="5557635"/>
            <a:ext cx="799084" cy="286232"/>
          </a:xfrm>
          <a:prstGeom prst="rect">
            <a:avLst/>
          </a:prstGeom>
          <a:solidFill>
            <a:schemeClr val="bg1"/>
          </a:solidFill>
        </p:spPr>
        <p:txBody>
          <a:bodyPr wrap="square">
            <a:spAutoFit/>
          </a:bodyPr>
          <a:lstStyle/>
          <a:p>
            <a:r>
              <a:rPr lang="en-US" sz="1260" dirty="0">
                <a:latin typeface="Flexo Medium" pitchFamily="2" charset="0"/>
              </a:rPr>
              <a:t>Metrics</a:t>
            </a:r>
            <a:endParaRPr lang="en-US" sz="1260" dirty="0"/>
          </a:p>
        </p:txBody>
      </p:sp>
      <p:sp>
        <p:nvSpPr>
          <p:cNvPr id="10" name="Title 9">
            <a:extLst>
              <a:ext uri="{FF2B5EF4-FFF2-40B4-BE49-F238E27FC236}">
                <a16:creationId xmlns:a16="http://schemas.microsoft.com/office/drawing/2014/main" id="{306A3F17-90B7-A544-A2BC-B9142A5C0B9C}"/>
              </a:ext>
            </a:extLst>
          </p:cNvPr>
          <p:cNvSpPr>
            <a:spLocks noGrp="1"/>
          </p:cNvSpPr>
          <p:nvPr>
            <p:ph type="title"/>
          </p:nvPr>
        </p:nvSpPr>
        <p:spPr/>
        <p:txBody>
          <a:bodyPr/>
          <a:lstStyle/>
          <a:p>
            <a:r>
              <a:rPr lang="en-US" sz="3360" dirty="0">
                <a:latin typeface="Flexo" pitchFamily="50" charset="0"/>
              </a:rPr>
              <a:t>Distributed Computing Enables Active Assurance</a:t>
            </a:r>
          </a:p>
        </p:txBody>
      </p:sp>
      <p:cxnSp>
        <p:nvCxnSpPr>
          <p:cNvPr id="60" name="Straight Connector 59">
            <a:extLst>
              <a:ext uri="{FF2B5EF4-FFF2-40B4-BE49-F238E27FC236}">
                <a16:creationId xmlns:a16="http://schemas.microsoft.com/office/drawing/2014/main" id="{6F2EA034-E98C-465D-A66E-27C53F7510ED}"/>
              </a:ext>
            </a:extLst>
          </p:cNvPr>
          <p:cNvCxnSpPr>
            <a:cxnSpLocks/>
          </p:cNvCxnSpPr>
          <p:nvPr/>
        </p:nvCxnSpPr>
        <p:spPr>
          <a:xfrm flipH="1">
            <a:off x="5615397" y="2280555"/>
            <a:ext cx="1272662" cy="1096573"/>
          </a:xfrm>
          <a:prstGeom prst="line">
            <a:avLst/>
          </a:prstGeom>
          <a:ln w="9525">
            <a:solidFill>
              <a:srgbClr val="B394E6"/>
            </a:solidFill>
            <a:prstDash val="lgDash"/>
            <a:tailEnd type="none"/>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09BAF4B3-B835-452B-BFAB-F62091706990}"/>
              </a:ext>
            </a:extLst>
          </p:cNvPr>
          <p:cNvCxnSpPr>
            <a:cxnSpLocks/>
          </p:cNvCxnSpPr>
          <p:nvPr/>
        </p:nvCxnSpPr>
        <p:spPr>
          <a:xfrm flipH="1">
            <a:off x="4701774" y="2301660"/>
            <a:ext cx="284597" cy="639553"/>
          </a:xfrm>
          <a:prstGeom prst="line">
            <a:avLst/>
          </a:prstGeom>
          <a:ln w="9525">
            <a:solidFill>
              <a:srgbClr val="B394E6"/>
            </a:solidFill>
            <a:prstDash val="lgDash"/>
            <a:tailEnd type="none"/>
          </a:ln>
          <a:effectLst/>
        </p:spPr>
        <p:style>
          <a:lnRef idx="2">
            <a:schemeClr val="accent1"/>
          </a:lnRef>
          <a:fillRef idx="0">
            <a:schemeClr val="accent1"/>
          </a:fillRef>
          <a:effectRef idx="1">
            <a:schemeClr val="accent1"/>
          </a:effectRef>
          <a:fontRef idx="minor">
            <a:schemeClr val="tx1"/>
          </a:fontRef>
        </p:style>
      </p:cxnSp>
      <p:sp>
        <p:nvSpPr>
          <p:cNvPr id="62" name="Freeform 44">
            <a:extLst>
              <a:ext uri="{FF2B5EF4-FFF2-40B4-BE49-F238E27FC236}">
                <a16:creationId xmlns:a16="http://schemas.microsoft.com/office/drawing/2014/main" id="{BFC347A7-DE5E-4EE7-81B4-9EE04A462609}"/>
              </a:ext>
            </a:extLst>
          </p:cNvPr>
          <p:cNvSpPr/>
          <p:nvPr/>
        </p:nvSpPr>
        <p:spPr>
          <a:xfrm>
            <a:off x="5529745" y="2500292"/>
            <a:ext cx="4070226" cy="747541"/>
          </a:xfrm>
          <a:custGeom>
            <a:avLst/>
            <a:gdLst>
              <a:gd name="connsiteX0" fmla="*/ 0 w 5291847"/>
              <a:gd name="connsiteY0" fmla="*/ 515566 h 2013626"/>
              <a:gd name="connsiteX1" fmla="*/ 0 w 5291847"/>
              <a:gd name="connsiteY1" fmla="*/ 2013626 h 2013626"/>
              <a:gd name="connsiteX2" fmla="*/ 97277 w 5291847"/>
              <a:gd name="connsiteY2" fmla="*/ 2013626 h 2013626"/>
              <a:gd name="connsiteX3" fmla="*/ 5291847 w 5291847"/>
              <a:gd name="connsiteY3" fmla="*/ 2013626 h 2013626"/>
              <a:gd name="connsiteX4" fmla="*/ 5291847 w 5291847"/>
              <a:gd name="connsiteY4" fmla="*/ 0 h 2013626"/>
              <a:gd name="connsiteX5" fmla="*/ 5204298 w 5291847"/>
              <a:gd name="connsiteY5" fmla="*/ 0 h 2013626"/>
              <a:gd name="connsiteX0" fmla="*/ 0 w 5291847"/>
              <a:gd name="connsiteY0" fmla="*/ 515566 h 2013626"/>
              <a:gd name="connsiteX1" fmla="*/ 0 w 5291847"/>
              <a:gd name="connsiteY1" fmla="*/ 2013626 h 2013626"/>
              <a:gd name="connsiteX2" fmla="*/ 97277 w 5291847"/>
              <a:gd name="connsiteY2" fmla="*/ 2013626 h 2013626"/>
              <a:gd name="connsiteX3" fmla="*/ 5291847 w 5291847"/>
              <a:gd name="connsiteY3" fmla="*/ 2013626 h 2013626"/>
              <a:gd name="connsiteX4" fmla="*/ 5291847 w 5291847"/>
              <a:gd name="connsiteY4" fmla="*/ 0 h 2013626"/>
              <a:gd name="connsiteX0" fmla="*/ 0 w 5311302"/>
              <a:gd name="connsiteY0" fmla="*/ 19456 h 1517516"/>
              <a:gd name="connsiteX1" fmla="*/ 0 w 5311302"/>
              <a:gd name="connsiteY1" fmla="*/ 1517516 h 1517516"/>
              <a:gd name="connsiteX2" fmla="*/ 97277 w 5311302"/>
              <a:gd name="connsiteY2" fmla="*/ 1517516 h 1517516"/>
              <a:gd name="connsiteX3" fmla="*/ 5291847 w 5311302"/>
              <a:gd name="connsiteY3" fmla="*/ 1517516 h 1517516"/>
              <a:gd name="connsiteX4" fmla="*/ 5311302 w 5311302"/>
              <a:gd name="connsiteY4" fmla="*/ 0 h 1517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1302" h="1517516">
                <a:moveTo>
                  <a:pt x="0" y="19456"/>
                </a:moveTo>
                <a:lnTo>
                  <a:pt x="0" y="1517516"/>
                </a:lnTo>
                <a:lnTo>
                  <a:pt x="97277" y="1517516"/>
                </a:lnTo>
                <a:lnTo>
                  <a:pt x="5291847" y="1517516"/>
                </a:lnTo>
                <a:lnTo>
                  <a:pt x="5311302" y="0"/>
                </a:lnTo>
              </a:path>
            </a:pathLst>
          </a:custGeom>
          <a:noFill/>
          <a:ln w="76200">
            <a:solidFill>
              <a:schemeClr val="accent5">
                <a:alpha val="47000"/>
              </a:schemeClr>
            </a:solidFill>
          </a:ln>
          <a:effectLst/>
        </p:spPr>
        <p:style>
          <a:lnRef idx="1">
            <a:schemeClr val="accent1"/>
          </a:lnRef>
          <a:fillRef idx="1001">
            <a:schemeClr val="lt1"/>
          </a:fillRef>
          <a:effectRef idx="2">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2160"/>
          </a:p>
        </p:txBody>
      </p:sp>
      <p:sp>
        <p:nvSpPr>
          <p:cNvPr id="63" name="Freeform 44">
            <a:extLst>
              <a:ext uri="{FF2B5EF4-FFF2-40B4-BE49-F238E27FC236}">
                <a16:creationId xmlns:a16="http://schemas.microsoft.com/office/drawing/2014/main" id="{ACAA22B4-CC54-402C-B5CD-7B66C1B10553}"/>
              </a:ext>
            </a:extLst>
          </p:cNvPr>
          <p:cNvSpPr/>
          <p:nvPr/>
        </p:nvSpPr>
        <p:spPr>
          <a:xfrm>
            <a:off x="2863434" y="2498432"/>
            <a:ext cx="2342772" cy="747541"/>
          </a:xfrm>
          <a:custGeom>
            <a:avLst/>
            <a:gdLst>
              <a:gd name="connsiteX0" fmla="*/ 0 w 5291847"/>
              <a:gd name="connsiteY0" fmla="*/ 515566 h 2013626"/>
              <a:gd name="connsiteX1" fmla="*/ 0 w 5291847"/>
              <a:gd name="connsiteY1" fmla="*/ 2013626 h 2013626"/>
              <a:gd name="connsiteX2" fmla="*/ 97277 w 5291847"/>
              <a:gd name="connsiteY2" fmla="*/ 2013626 h 2013626"/>
              <a:gd name="connsiteX3" fmla="*/ 5291847 w 5291847"/>
              <a:gd name="connsiteY3" fmla="*/ 2013626 h 2013626"/>
              <a:gd name="connsiteX4" fmla="*/ 5291847 w 5291847"/>
              <a:gd name="connsiteY4" fmla="*/ 0 h 2013626"/>
              <a:gd name="connsiteX5" fmla="*/ 5204298 w 5291847"/>
              <a:gd name="connsiteY5" fmla="*/ 0 h 2013626"/>
              <a:gd name="connsiteX0" fmla="*/ 0 w 5291847"/>
              <a:gd name="connsiteY0" fmla="*/ 515566 h 2013626"/>
              <a:gd name="connsiteX1" fmla="*/ 0 w 5291847"/>
              <a:gd name="connsiteY1" fmla="*/ 2013626 h 2013626"/>
              <a:gd name="connsiteX2" fmla="*/ 97277 w 5291847"/>
              <a:gd name="connsiteY2" fmla="*/ 2013626 h 2013626"/>
              <a:gd name="connsiteX3" fmla="*/ 5291847 w 5291847"/>
              <a:gd name="connsiteY3" fmla="*/ 2013626 h 2013626"/>
              <a:gd name="connsiteX4" fmla="*/ 5291847 w 5291847"/>
              <a:gd name="connsiteY4" fmla="*/ 0 h 2013626"/>
              <a:gd name="connsiteX0" fmla="*/ 0 w 5311302"/>
              <a:gd name="connsiteY0" fmla="*/ 19456 h 1517516"/>
              <a:gd name="connsiteX1" fmla="*/ 0 w 5311302"/>
              <a:gd name="connsiteY1" fmla="*/ 1517516 h 1517516"/>
              <a:gd name="connsiteX2" fmla="*/ 97277 w 5311302"/>
              <a:gd name="connsiteY2" fmla="*/ 1517516 h 1517516"/>
              <a:gd name="connsiteX3" fmla="*/ 5291847 w 5311302"/>
              <a:gd name="connsiteY3" fmla="*/ 1517516 h 1517516"/>
              <a:gd name="connsiteX4" fmla="*/ 5311302 w 5311302"/>
              <a:gd name="connsiteY4" fmla="*/ 0 h 1517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1302" h="1517516">
                <a:moveTo>
                  <a:pt x="0" y="19456"/>
                </a:moveTo>
                <a:lnTo>
                  <a:pt x="0" y="1517516"/>
                </a:lnTo>
                <a:lnTo>
                  <a:pt x="97277" y="1517516"/>
                </a:lnTo>
                <a:lnTo>
                  <a:pt x="5291847" y="1517516"/>
                </a:lnTo>
                <a:lnTo>
                  <a:pt x="5311302" y="0"/>
                </a:lnTo>
              </a:path>
            </a:pathLst>
          </a:custGeom>
          <a:noFill/>
          <a:ln w="76200">
            <a:solidFill>
              <a:schemeClr val="accent5">
                <a:alpha val="47000"/>
              </a:schemeClr>
            </a:solidFill>
          </a:ln>
          <a:effectLst/>
        </p:spPr>
        <p:style>
          <a:lnRef idx="1">
            <a:schemeClr val="accent1"/>
          </a:lnRef>
          <a:fillRef idx="1001">
            <a:schemeClr val="lt1"/>
          </a:fillRef>
          <a:effectRef idx="2">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2160"/>
          </a:p>
        </p:txBody>
      </p:sp>
      <p:sp>
        <p:nvSpPr>
          <p:cNvPr id="37" name="Rectangle 36">
            <a:extLst>
              <a:ext uri="{FF2B5EF4-FFF2-40B4-BE49-F238E27FC236}">
                <a16:creationId xmlns:a16="http://schemas.microsoft.com/office/drawing/2014/main" id="{D0D33CB4-B27C-424E-8969-21D6F7C1AFE5}"/>
              </a:ext>
            </a:extLst>
          </p:cNvPr>
          <p:cNvSpPr/>
          <p:nvPr/>
        </p:nvSpPr>
        <p:spPr>
          <a:xfrm>
            <a:off x="51178" y="5600017"/>
            <a:ext cx="4363117" cy="276999"/>
          </a:xfrm>
          <a:prstGeom prst="rect">
            <a:avLst/>
          </a:prstGeom>
        </p:spPr>
        <p:txBody>
          <a:bodyPr wrap="none">
            <a:spAutoFit/>
          </a:bodyPr>
          <a:lstStyle/>
          <a:p>
            <a:r>
              <a:rPr lang="en-US" sz="1200" i="1" dirty="0">
                <a:solidFill>
                  <a:schemeClr val="accent4"/>
                </a:solidFill>
                <a:latin typeface="Flexo Medium" charset="0"/>
                <a:ea typeface="Flexo Medium" charset="0"/>
                <a:cs typeface="Flexo Medium" charset="0"/>
              </a:rPr>
              <a:t>Source: Reimagining the End-to-End Mobile Network in the 5G Era</a:t>
            </a:r>
            <a:endParaRPr lang="en-US" sz="1200" i="1" dirty="0"/>
          </a:p>
        </p:txBody>
      </p:sp>
    </p:spTree>
    <p:extLst>
      <p:ext uri="{BB962C8B-B14F-4D97-AF65-F5344CB8AC3E}">
        <p14:creationId xmlns:p14="http://schemas.microsoft.com/office/powerpoint/2010/main" val="138667068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63F54B-C1FE-7545-9EA3-8E52D46B5BD8}"/>
              </a:ext>
            </a:extLst>
          </p:cNvPr>
          <p:cNvSpPr>
            <a:spLocks noGrp="1"/>
          </p:cNvSpPr>
          <p:nvPr>
            <p:ph idx="1"/>
          </p:nvPr>
        </p:nvSpPr>
        <p:spPr>
          <a:xfrm>
            <a:off x="272144" y="815009"/>
            <a:ext cx="9180728" cy="1797565"/>
          </a:xfrm>
        </p:spPr>
        <p:txBody>
          <a:bodyPr vert="horz" lIns="0" tIns="0" rIns="0" bIns="0" rtlCol="0" anchor="t">
            <a:noAutofit/>
          </a:bodyPr>
          <a:lstStyle/>
          <a:p>
            <a:r>
              <a:rPr lang="en-US" sz="2000" b="1" dirty="0"/>
              <a:t>Name: </a:t>
            </a:r>
            <a:r>
              <a:rPr lang="en-US" sz="2000" dirty="0"/>
              <a:t>Simon Beevers.</a:t>
            </a:r>
          </a:p>
          <a:p>
            <a:r>
              <a:rPr lang="en-US" sz="2000" b="1" dirty="0"/>
              <a:t>Role: </a:t>
            </a:r>
            <a:r>
              <a:rPr lang="en-US" dirty="0"/>
              <a:t>Systems Engineer for UK&amp;I T2 Service Providers, focusing on Metro and Aggregation.</a:t>
            </a:r>
          </a:p>
          <a:p>
            <a:r>
              <a:rPr lang="en-US" dirty="0"/>
              <a:t>Stakeholder Management ● Strategic Planning ● Technology Leadership and Direction</a:t>
            </a:r>
          </a:p>
          <a:p>
            <a:endParaRPr lang="en-US" dirty="0"/>
          </a:p>
          <a:p>
            <a:endParaRPr lang="en-US" sz="2000" dirty="0"/>
          </a:p>
        </p:txBody>
      </p:sp>
      <p:pic>
        <p:nvPicPr>
          <p:cNvPr id="9" name="Picture 8">
            <a:extLst>
              <a:ext uri="{FF2B5EF4-FFF2-40B4-BE49-F238E27FC236}">
                <a16:creationId xmlns:a16="http://schemas.microsoft.com/office/drawing/2014/main" id="{E40C204F-560A-0C4A-98D6-1192F2BBA4E6}"/>
              </a:ext>
            </a:extLst>
          </p:cNvPr>
          <p:cNvPicPr>
            <a:picLocks noChangeAspect="1"/>
          </p:cNvPicPr>
          <p:nvPr/>
        </p:nvPicPr>
        <p:blipFill rotWithShape="1">
          <a:blip r:embed="rId3">
            <a:extLst>
              <a:ext uri="{28A0092B-C50C-407E-A947-70E740481C1C}">
                <a14:useLocalDpi xmlns:a14="http://schemas.microsoft.com/office/drawing/2010/main" val="0"/>
              </a:ext>
            </a:extLst>
          </a:blip>
          <a:srcRect r="29719"/>
          <a:stretch/>
        </p:blipFill>
        <p:spPr>
          <a:xfrm rot="5400000">
            <a:off x="9533220" y="127222"/>
            <a:ext cx="2393376" cy="2554071"/>
          </a:xfrm>
          <a:prstGeom prst="rect">
            <a:avLst/>
          </a:prstGeom>
        </p:spPr>
      </p:pic>
      <p:sp>
        <p:nvSpPr>
          <p:cNvPr id="10" name="Content Placeholder 2">
            <a:extLst>
              <a:ext uri="{FF2B5EF4-FFF2-40B4-BE49-F238E27FC236}">
                <a16:creationId xmlns:a16="http://schemas.microsoft.com/office/drawing/2014/main" id="{AEB214DB-B491-DC42-BFC2-B50C1EEDA92D}"/>
              </a:ext>
            </a:extLst>
          </p:cNvPr>
          <p:cNvSpPr txBox="1">
            <a:spLocks/>
          </p:cNvSpPr>
          <p:nvPr/>
        </p:nvSpPr>
        <p:spPr>
          <a:xfrm>
            <a:off x="272144" y="2709806"/>
            <a:ext cx="11734800" cy="4270380"/>
          </a:xfrm>
          <a:prstGeom prst="rect">
            <a:avLst/>
          </a:prstGeom>
        </p:spPr>
        <p:txBody>
          <a:bodyPr vert="horz" lIns="0" tIns="0" rIns="0" bIns="0" rtlCol="0" anchor="t">
            <a:noAutofit/>
          </a:bodyPr>
          <a:lstStyle>
            <a:lvl1pPr marL="0" indent="0" algn="l" defTabSz="914377" rtl="0" eaLnBrk="1" latinLnBrk="0" hangingPunct="1">
              <a:lnSpc>
                <a:spcPct val="110000"/>
              </a:lnSpc>
              <a:spcBef>
                <a:spcPts val="1600"/>
              </a:spcBef>
              <a:buFont typeface="Arial" panose="020B0604020202020204" pitchFamily="34" charset="0"/>
              <a:buNone/>
              <a:defRPr sz="1400" kern="1200">
                <a:solidFill>
                  <a:schemeClr val="tx1"/>
                </a:solidFill>
                <a:latin typeface="+mn-lt"/>
                <a:ea typeface="+mn-ea"/>
                <a:cs typeface="+mn-cs"/>
              </a:defRPr>
            </a:lvl1pPr>
            <a:lvl2pPr marL="459306" indent="-228594" algn="l" defTabSz="914377" rtl="0" eaLnBrk="1" latinLnBrk="0" hangingPunct="1">
              <a:lnSpc>
                <a:spcPct val="95000"/>
              </a:lnSpc>
              <a:spcBef>
                <a:spcPts val="500"/>
              </a:spcBef>
              <a:buFont typeface="Arial" panose="020B0604020202020204" pitchFamily="34" charset="0"/>
              <a:buChar char="•"/>
              <a:defRPr sz="1400" kern="1200">
                <a:solidFill>
                  <a:schemeClr val="tx1"/>
                </a:solidFill>
                <a:latin typeface="+mn-lt"/>
                <a:ea typeface="+mn-ea"/>
                <a:cs typeface="+mn-cs"/>
              </a:defRPr>
            </a:lvl2pPr>
            <a:lvl3pPr marL="914377" indent="-228594" algn="l" defTabSz="914377" rtl="0" eaLnBrk="1" latinLnBrk="0" hangingPunct="1">
              <a:lnSpc>
                <a:spcPct val="95000"/>
              </a:lnSpc>
              <a:spcBef>
                <a:spcPts val="500"/>
              </a:spcBef>
              <a:buFont typeface="Arial" panose="020B0604020202020204" pitchFamily="34" charset="0"/>
              <a:buChar char="•"/>
              <a:defRPr sz="1200" kern="1200">
                <a:solidFill>
                  <a:schemeClr val="tx1"/>
                </a:solidFill>
                <a:latin typeface="+mn-lt"/>
                <a:ea typeface="+mn-ea"/>
                <a:cs typeface="+mn-cs"/>
              </a:defRPr>
            </a:lvl3pPr>
            <a:lvl4pPr marL="1293252" indent="-228594" algn="l" defTabSz="914377" rtl="0" eaLnBrk="1" latinLnBrk="0" hangingPunct="1">
              <a:lnSpc>
                <a:spcPct val="95000"/>
              </a:lnSpc>
              <a:spcBef>
                <a:spcPts val="500"/>
              </a:spcBef>
              <a:buFont typeface="Arial" panose="020B0604020202020204" pitchFamily="34" charset="0"/>
              <a:buChar char="•"/>
              <a:defRPr sz="1200" kern="1200">
                <a:solidFill>
                  <a:schemeClr val="tx1"/>
                </a:solidFill>
                <a:latin typeface="+mn-lt"/>
                <a:ea typeface="+mn-ea"/>
                <a:cs typeface="+mn-cs"/>
              </a:defRPr>
            </a:lvl4pPr>
            <a:lvl5pPr marL="1754673" indent="-228594" algn="l" defTabSz="914377" rtl="0" eaLnBrk="1" latinLnBrk="0" hangingPunct="1">
              <a:lnSpc>
                <a:spcPct val="95000"/>
              </a:lnSpc>
              <a:spcBef>
                <a:spcPts val="500"/>
              </a:spcBef>
              <a:buFont typeface="Arial" panose="020B0604020202020204" pitchFamily="34" charset="0"/>
              <a:buChar char="•"/>
              <a:defRPr sz="12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t>Overview: </a:t>
            </a:r>
            <a:r>
              <a:rPr lang="en-GB" sz="1800" dirty="0"/>
              <a:t>Network Architect working in the UK SP space for nearly 15 years, with a deep passion for end user experience and working with SP to deliver efficient future proof networks with the end user in mind.</a:t>
            </a:r>
          </a:p>
          <a:p>
            <a:r>
              <a:rPr lang="en-GB" sz="2000" b="1" dirty="0"/>
              <a:t>Job History: </a:t>
            </a:r>
            <a:r>
              <a:rPr lang="en-GB" sz="1800" dirty="0"/>
              <a:t>I have worked as a Network Architect/Team manager within several UK Utilities and Broadband providers such as Glide, PCCW Global Networks UK (formerly </a:t>
            </a:r>
            <a:r>
              <a:rPr lang="en-GB" sz="1800" dirty="0" err="1"/>
              <a:t>Keycom</a:t>
            </a:r>
            <a:r>
              <a:rPr lang="en-GB" sz="1800" dirty="0"/>
              <a:t>), and achieved Senior Operations roles within </a:t>
            </a:r>
            <a:r>
              <a:rPr lang="en-GB" sz="1800" dirty="0" err="1"/>
              <a:t>Plusnet</a:t>
            </a:r>
            <a:r>
              <a:rPr lang="en-GB" sz="1800" dirty="0"/>
              <a:t>/BT, Griffin Internet.</a:t>
            </a:r>
          </a:p>
          <a:p>
            <a:r>
              <a:rPr lang="en-GB" sz="1800" dirty="0"/>
              <a:t>Joined Juniper in June 2021.</a:t>
            </a:r>
          </a:p>
          <a:p>
            <a:r>
              <a:rPr lang="en-GB" sz="2000" b="1" dirty="0"/>
              <a:t>Volunteering: </a:t>
            </a:r>
            <a:r>
              <a:rPr lang="en-GB" sz="1800" dirty="0"/>
              <a:t>An independent member of the LINX Program Committee (LPC).</a:t>
            </a:r>
          </a:p>
          <a:p>
            <a:r>
              <a:rPr lang="en-GB" sz="2000" b="1" dirty="0"/>
              <a:t>Contact: </a:t>
            </a:r>
            <a:r>
              <a:rPr lang="en-GB" sz="1800" dirty="0">
                <a:hlinkClick r:id="rId4"/>
              </a:rPr>
              <a:t>https://www.linkedin.com/in/meckanix/</a:t>
            </a:r>
            <a:r>
              <a:rPr lang="en-GB" sz="1800" dirty="0"/>
              <a:t> </a:t>
            </a:r>
          </a:p>
        </p:txBody>
      </p:sp>
    </p:spTree>
    <p:extLst>
      <p:ext uri="{BB962C8B-B14F-4D97-AF65-F5344CB8AC3E}">
        <p14:creationId xmlns:p14="http://schemas.microsoft.com/office/powerpoint/2010/main" val="142973705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ounded Rectangle 84">
            <a:extLst>
              <a:ext uri="{FF2B5EF4-FFF2-40B4-BE49-F238E27FC236}">
                <a16:creationId xmlns:a16="http://schemas.microsoft.com/office/drawing/2014/main" id="{9B9149C6-C446-1E49-BA14-99DB79781E88}"/>
              </a:ext>
            </a:extLst>
          </p:cNvPr>
          <p:cNvSpPr/>
          <p:nvPr/>
        </p:nvSpPr>
        <p:spPr>
          <a:xfrm>
            <a:off x="216924" y="1747993"/>
            <a:ext cx="2644347" cy="2128825"/>
          </a:xfrm>
          <a:prstGeom prst="roundRect">
            <a:avLst/>
          </a:prstGeom>
          <a:solidFill>
            <a:schemeClr val="accent4">
              <a:lumMod val="20000"/>
              <a:lumOff val="80000"/>
            </a:schemeClr>
          </a:solidFill>
          <a:ln>
            <a:solidFill>
              <a:schemeClr val="accent4"/>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400"/>
          </a:p>
        </p:txBody>
      </p:sp>
      <p:sp>
        <p:nvSpPr>
          <p:cNvPr id="88" name="Rounded Rectangle 87">
            <a:extLst>
              <a:ext uri="{FF2B5EF4-FFF2-40B4-BE49-F238E27FC236}">
                <a16:creationId xmlns:a16="http://schemas.microsoft.com/office/drawing/2014/main" id="{EE111B99-E790-2743-91FA-C4E3BFA4F5FF}"/>
              </a:ext>
            </a:extLst>
          </p:cNvPr>
          <p:cNvSpPr/>
          <p:nvPr/>
        </p:nvSpPr>
        <p:spPr>
          <a:xfrm>
            <a:off x="435321" y="2014708"/>
            <a:ext cx="2331657" cy="1608096"/>
          </a:xfrm>
          <a:prstGeom prst="roundRect">
            <a:avLst/>
          </a:prstGeom>
          <a:solidFill>
            <a:schemeClr val="bg1">
              <a:lumMod val="95000"/>
            </a:schemeClr>
          </a:solidFill>
          <a:ln>
            <a:solidFill>
              <a:schemeClr val="accent4"/>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400"/>
          </a:p>
        </p:txBody>
      </p:sp>
      <p:sp>
        <p:nvSpPr>
          <p:cNvPr id="49" name="Rounded Rectangle 48">
            <a:extLst>
              <a:ext uri="{FF2B5EF4-FFF2-40B4-BE49-F238E27FC236}">
                <a16:creationId xmlns:a16="http://schemas.microsoft.com/office/drawing/2014/main" id="{D095AEFE-0AB5-B244-AB1F-3CA0E6F4CFD2}"/>
              </a:ext>
            </a:extLst>
          </p:cNvPr>
          <p:cNvSpPr/>
          <p:nvPr/>
        </p:nvSpPr>
        <p:spPr>
          <a:xfrm>
            <a:off x="3251199" y="1734265"/>
            <a:ext cx="2644347" cy="2128825"/>
          </a:xfrm>
          <a:prstGeom prst="roundRect">
            <a:avLst/>
          </a:prstGeom>
          <a:solidFill>
            <a:schemeClr val="accent4">
              <a:lumMod val="20000"/>
              <a:lumOff val="80000"/>
            </a:schemeClr>
          </a:solidFill>
          <a:ln>
            <a:solidFill>
              <a:schemeClr val="accent4"/>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400"/>
          </a:p>
        </p:txBody>
      </p:sp>
      <p:sp>
        <p:nvSpPr>
          <p:cNvPr id="55" name="Rounded Rectangle 54">
            <a:extLst>
              <a:ext uri="{FF2B5EF4-FFF2-40B4-BE49-F238E27FC236}">
                <a16:creationId xmlns:a16="http://schemas.microsoft.com/office/drawing/2014/main" id="{D0F52538-656E-5343-B486-9D18B2EC4E53}"/>
              </a:ext>
            </a:extLst>
          </p:cNvPr>
          <p:cNvSpPr/>
          <p:nvPr/>
        </p:nvSpPr>
        <p:spPr>
          <a:xfrm>
            <a:off x="3469596" y="2014708"/>
            <a:ext cx="2384293" cy="1594368"/>
          </a:xfrm>
          <a:prstGeom prst="roundRect">
            <a:avLst/>
          </a:prstGeom>
          <a:solidFill>
            <a:schemeClr val="bg1">
              <a:lumMod val="95000"/>
            </a:schemeClr>
          </a:solidFill>
          <a:ln>
            <a:solidFill>
              <a:schemeClr val="accent4"/>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400"/>
          </a:p>
        </p:txBody>
      </p:sp>
      <p:sp>
        <p:nvSpPr>
          <p:cNvPr id="3" name="Rounded Rectangle 2">
            <a:extLst>
              <a:ext uri="{FF2B5EF4-FFF2-40B4-BE49-F238E27FC236}">
                <a16:creationId xmlns:a16="http://schemas.microsoft.com/office/drawing/2014/main" id="{CEDA28FA-6273-2243-AD11-464E4550C967}"/>
              </a:ext>
            </a:extLst>
          </p:cNvPr>
          <p:cNvSpPr/>
          <p:nvPr/>
        </p:nvSpPr>
        <p:spPr>
          <a:xfrm>
            <a:off x="6392561" y="1737010"/>
            <a:ext cx="2679537" cy="2128825"/>
          </a:xfrm>
          <a:prstGeom prst="roundRect">
            <a:avLst/>
          </a:prstGeom>
          <a:solidFill>
            <a:schemeClr val="accent4">
              <a:lumMod val="20000"/>
              <a:lumOff val="80000"/>
            </a:schemeClr>
          </a:solidFill>
          <a:ln>
            <a:solidFill>
              <a:schemeClr val="accent4"/>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400"/>
          </a:p>
        </p:txBody>
      </p:sp>
      <p:sp>
        <p:nvSpPr>
          <p:cNvPr id="6" name="Rounded Rectangle 5">
            <a:extLst>
              <a:ext uri="{FF2B5EF4-FFF2-40B4-BE49-F238E27FC236}">
                <a16:creationId xmlns:a16="http://schemas.microsoft.com/office/drawing/2014/main" id="{C3CA0BC3-5B5F-D944-AD33-4AF103040B09}"/>
              </a:ext>
            </a:extLst>
          </p:cNvPr>
          <p:cNvSpPr/>
          <p:nvPr/>
        </p:nvSpPr>
        <p:spPr>
          <a:xfrm>
            <a:off x="6610957" y="1953573"/>
            <a:ext cx="2361104" cy="1658249"/>
          </a:xfrm>
          <a:prstGeom prst="roundRect">
            <a:avLst/>
          </a:prstGeom>
          <a:solidFill>
            <a:schemeClr val="bg1">
              <a:lumMod val="95000"/>
            </a:schemeClr>
          </a:solidFill>
          <a:ln>
            <a:solidFill>
              <a:schemeClr val="accent4"/>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25759A72-EFED-CA44-91C6-F5AAB1048A71}"/>
              </a:ext>
            </a:extLst>
          </p:cNvPr>
          <p:cNvSpPr>
            <a:spLocks noGrp="1"/>
          </p:cNvSpPr>
          <p:nvPr>
            <p:ph type="title"/>
          </p:nvPr>
        </p:nvSpPr>
        <p:spPr/>
        <p:txBody>
          <a:bodyPr/>
          <a:lstStyle/>
          <a:p>
            <a:r>
              <a:rPr lang="en-US" dirty="0"/>
              <a:t>K8s Combined Assurance for CNF 5G stack</a:t>
            </a:r>
          </a:p>
        </p:txBody>
      </p:sp>
      <p:sp>
        <p:nvSpPr>
          <p:cNvPr id="8" name="Rectangle 7">
            <a:extLst>
              <a:ext uri="{FF2B5EF4-FFF2-40B4-BE49-F238E27FC236}">
                <a16:creationId xmlns:a16="http://schemas.microsoft.com/office/drawing/2014/main" id="{AECDD5AD-3719-0546-B5DF-AC2042B79D9B}"/>
              </a:ext>
            </a:extLst>
          </p:cNvPr>
          <p:cNvSpPr/>
          <p:nvPr/>
        </p:nvSpPr>
        <p:spPr>
          <a:xfrm>
            <a:off x="6467882" y="4314116"/>
            <a:ext cx="5288425" cy="609600"/>
          </a:xfrm>
          <a:prstGeom prst="rect">
            <a:avLst/>
          </a:prstGeom>
          <a:solidFill>
            <a:schemeClr val="tx2">
              <a:lumMod val="20000"/>
              <a:lumOff val="80000"/>
            </a:schemeClr>
          </a:solidFill>
          <a:ln>
            <a:solidFill>
              <a:schemeClr val="tx1"/>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r>
              <a:rPr lang="en-US" sz="2000" dirty="0">
                <a:solidFill>
                  <a:schemeClr val="tx1"/>
                </a:solidFill>
              </a:rPr>
              <a:t>Cluster Network (</a:t>
            </a:r>
            <a:r>
              <a:rPr lang="en-US" sz="2000" dirty="0" err="1">
                <a:solidFill>
                  <a:schemeClr val="tx1"/>
                </a:solidFill>
              </a:rPr>
              <a:t>eg.</a:t>
            </a:r>
            <a:r>
              <a:rPr lang="en-US" sz="2000" dirty="0">
                <a:solidFill>
                  <a:schemeClr val="tx1"/>
                </a:solidFill>
              </a:rPr>
              <a:t> VXLAN, VLAN, L3)</a:t>
            </a:r>
          </a:p>
        </p:txBody>
      </p:sp>
      <p:cxnSp>
        <p:nvCxnSpPr>
          <p:cNvPr id="46" name="Straight Connector 45">
            <a:extLst>
              <a:ext uri="{FF2B5EF4-FFF2-40B4-BE49-F238E27FC236}">
                <a16:creationId xmlns:a16="http://schemas.microsoft.com/office/drawing/2014/main" id="{83FDC59C-6CAB-2747-A80C-6263384AE94A}"/>
              </a:ext>
            </a:extLst>
          </p:cNvPr>
          <p:cNvCxnSpPr>
            <a:cxnSpLocks/>
          </p:cNvCxnSpPr>
          <p:nvPr/>
        </p:nvCxnSpPr>
        <p:spPr>
          <a:xfrm>
            <a:off x="8369225" y="5731748"/>
            <a:ext cx="878216" cy="0"/>
          </a:xfrm>
          <a:prstGeom prst="line">
            <a:avLst/>
          </a:prstGeom>
          <a:ln w="38100">
            <a:solidFill>
              <a:schemeClr val="accent5"/>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7" name="正方形/長方形 77">
            <a:extLst>
              <a:ext uri="{FF2B5EF4-FFF2-40B4-BE49-F238E27FC236}">
                <a16:creationId xmlns:a16="http://schemas.microsoft.com/office/drawing/2014/main" id="{D4FC7A4B-CD29-A34F-8AF0-1CCD4C793F12}"/>
              </a:ext>
            </a:extLst>
          </p:cNvPr>
          <p:cNvSpPr/>
          <p:nvPr/>
        </p:nvSpPr>
        <p:spPr>
          <a:xfrm>
            <a:off x="9322612" y="5548621"/>
            <a:ext cx="2697662" cy="338554"/>
          </a:xfrm>
          <a:prstGeom prst="rect">
            <a:avLst/>
          </a:prstGeom>
        </p:spPr>
        <p:txBody>
          <a:bodyPr wrap="none">
            <a:spAutoFit/>
          </a:bodyPr>
          <a:lstStyle/>
          <a:p>
            <a:pPr algn="ctr"/>
            <a:r>
              <a:rPr kumimoji="1" lang="en-US" altLang="ja-JP" sz="1600" dirty="0">
                <a:latin typeface="Flexo Regular" pitchFamily="2" charset="0"/>
              </a:rPr>
              <a:t>Measurements and test traffic</a:t>
            </a:r>
            <a:endParaRPr kumimoji="1" lang="ja-JP" altLang="en-US" sz="1600">
              <a:latin typeface="Flexo Regular" pitchFamily="2" charset="0"/>
            </a:endParaRPr>
          </a:p>
        </p:txBody>
      </p:sp>
      <p:pic>
        <p:nvPicPr>
          <p:cNvPr id="51" name="Google Shape;112;p17">
            <a:extLst>
              <a:ext uri="{FF2B5EF4-FFF2-40B4-BE49-F238E27FC236}">
                <a16:creationId xmlns:a16="http://schemas.microsoft.com/office/drawing/2014/main" id="{6B440ECB-2C48-6542-BE69-6C9913F21831}"/>
              </a:ext>
            </a:extLst>
          </p:cNvPr>
          <p:cNvPicPr preferRelativeResize="0"/>
          <p:nvPr/>
        </p:nvPicPr>
        <p:blipFill>
          <a:blip r:embed="rId2">
            <a:alphaModFix/>
          </a:blip>
          <a:stretch>
            <a:fillRect/>
          </a:stretch>
        </p:blipFill>
        <p:spPr>
          <a:xfrm>
            <a:off x="10806511" y="265777"/>
            <a:ext cx="1049079" cy="1049079"/>
          </a:xfrm>
          <a:prstGeom prst="rect">
            <a:avLst/>
          </a:prstGeom>
          <a:noFill/>
          <a:ln>
            <a:noFill/>
          </a:ln>
        </p:spPr>
      </p:pic>
      <p:sp>
        <p:nvSpPr>
          <p:cNvPr id="37" name="Rounded Rectangle 36">
            <a:extLst>
              <a:ext uri="{FF2B5EF4-FFF2-40B4-BE49-F238E27FC236}">
                <a16:creationId xmlns:a16="http://schemas.microsoft.com/office/drawing/2014/main" id="{BEC6BED0-B286-334C-A1BF-A486DF89C2B0}"/>
              </a:ext>
            </a:extLst>
          </p:cNvPr>
          <p:cNvSpPr/>
          <p:nvPr/>
        </p:nvSpPr>
        <p:spPr>
          <a:xfrm>
            <a:off x="7998019" y="2683279"/>
            <a:ext cx="900261" cy="801088"/>
          </a:xfrm>
          <a:prstGeom prst="roundRect">
            <a:avLst/>
          </a:prstGeom>
          <a:solidFill>
            <a:schemeClr val="accent6">
              <a:lumMod val="20000"/>
              <a:lumOff val="80000"/>
            </a:schemeClr>
          </a:solidFill>
          <a:ln>
            <a:solidFill>
              <a:schemeClr val="accent4"/>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400"/>
          </a:p>
        </p:txBody>
      </p:sp>
      <p:sp>
        <p:nvSpPr>
          <p:cNvPr id="32" name="Rounded Rectangle 31">
            <a:extLst>
              <a:ext uri="{FF2B5EF4-FFF2-40B4-BE49-F238E27FC236}">
                <a16:creationId xmlns:a16="http://schemas.microsoft.com/office/drawing/2014/main" id="{05690344-2241-7948-A3EB-B7C7F610CCCA}"/>
              </a:ext>
            </a:extLst>
          </p:cNvPr>
          <p:cNvSpPr/>
          <p:nvPr/>
        </p:nvSpPr>
        <p:spPr>
          <a:xfrm>
            <a:off x="7794819" y="2480079"/>
            <a:ext cx="900261" cy="801088"/>
          </a:xfrm>
          <a:prstGeom prst="roundRect">
            <a:avLst/>
          </a:prstGeom>
          <a:solidFill>
            <a:schemeClr val="accent6">
              <a:lumMod val="20000"/>
              <a:lumOff val="80000"/>
            </a:schemeClr>
          </a:solidFill>
          <a:ln>
            <a:solidFill>
              <a:schemeClr val="accent4"/>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id="{F0E9CF36-BD22-2B46-A075-2334737402AE}"/>
              </a:ext>
            </a:extLst>
          </p:cNvPr>
          <p:cNvSpPr txBox="1"/>
          <p:nvPr/>
        </p:nvSpPr>
        <p:spPr>
          <a:xfrm>
            <a:off x="7304199" y="1455603"/>
            <a:ext cx="750526" cy="318100"/>
          </a:xfrm>
          <a:prstGeom prst="rect">
            <a:avLst/>
          </a:prstGeom>
          <a:noFill/>
        </p:spPr>
        <p:txBody>
          <a:bodyPr wrap="none" rtlCol="0">
            <a:spAutoFit/>
          </a:bodyPr>
          <a:lstStyle/>
          <a:p>
            <a:r>
              <a:rPr lang="en-US" sz="1467" dirty="0">
                <a:latin typeface="Flexo Medium" charset="0"/>
                <a:ea typeface="Flexo Medium" charset="0"/>
                <a:cs typeface="Flexo Medium" charset="0"/>
              </a:rPr>
              <a:t>Node A</a:t>
            </a:r>
          </a:p>
        </p:txBody>
      </p:sp>
      <p:sp>
        <p:nvSpPr>
          <p:cNvPr id="7" name="TextBox 6">
            <a:extLst>
              <a:ext uri="{FF2B5EF4-FFF2-40B4-BE49-F238E27FC236}">
                <a16:creationId xmlns:a16="http://schemas.microsoft.com/office/drawing/2014/main" id="{6D36C233-31EE-B943-A563-E5C3CA166197}"/>
              </a:ext>
            </a:extLst>
          </p:cNvPr>
          <p:cNvSpPr txBox="1"/>
          <p:nvPr/>
        </p:nvSpPr>
        <p:spPr>
          <a:xfrm>
            <a:off x="6699581" y="2507112"/>
            <a:ext cx="723018" cy="318100"/>
          </a:xfrm>
          <a:prstGeom prst="rect">
            <a:avLst/>
          </a:prstGeom>
          <a:noFill/>
        </p:spPr>
        <p:txBody>
          <a:bodyPr wrap="none" rtlCol="0">
            <a:spAutoFit/>
          </a:bodyPr>
          <a:lstStyle/>
          <a:p>
            <a:pPr algn="ctr"/>
            <a:r>
              <a:rPr lang="en-US" sz="1467" dirty="0">
                <a:latin typeface="Flexo Medium" charset="0"/>
                <a:ea typeface="Flexo Medium" charset="0"/>
                <a:cs typeface="Flexo Medium" charset="0"/>
              </a:rPr>
              <a:t>TA CNF</a:t>
            </a:r>
          </a:p>
        </p:txBody>
      </p:sp>
      <p:pic>
        <p:nvPicPr>
          <p:cNvPr id="50" name="Graphic 49">
            <a:extLst>
              <a:ext uri="{FF2B5EF4-FFF2-40B4-BE49-F238E27FC236}">
                <a16:creationId xmlns:a16="http://schemas.microsoft.com/office/drawing/2014/main" id="{4B2AD8A2-A324-7748-AD30-D21B9C2E56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69098" y="2791478"/>
            <a:ext cx="583985" cy="498524"/>
          </a:xfrm>
          <a:prstGeom prst="rect">
            <a:avLst/>
          </a:prstGeom>
        </p:spPr>
      </p:pic>
      <p:sp>
        <p:nvSpPr>
          <p:cNvPr id="28" name="Rounded Rectangle 27">
            <a:extLst>
              <a:ext uri="{FF2B5EF4-FFF2-40B4-BE49-F238E27FC236}">
                <a16:creationId xmlns:a16="http://schemas.microsoft.com/office/drawing/2014/main" id="{5CBDD955-954F-D745-94FC-B1C322C6F0B5}"/>
              </a:ext>
            </a:extLst>
          </p:cNvPr>
          <p:cNvSpPr/>
          <p:nvPr/>
        </p:nvSpPr>
        <p:spPr>
          <a:xfrm>
            <a:off x="7591619" y="2276879"/>
            <a:ext cx="900261" cy="801088"/>
          </a:xfrm>
          <a:prstGeom prst="roundRect">
            <a:avLst/>
          </a:prstGeom>
          <a:solidFill>
            <a:schemeClr val="accent6">
              <a:lumMod val="20000"/>
              <a:lumOff val="80000"/>
            </a:schemeClr>
          </a:solidFill>
          <a:ln>
            <a:solidFill>
              <a:schemeClr val="accent4"/>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400"/>
          </a:p>
        </p:txBody>
      </p:sp>
      <p:sp>
        <p:nvSpPr>
          <p:cNvPr id="31" name="TextBox 30">
            <a:extLst>
              <a:ext uri="{FF2B5EF4-FFF2-40B4-BE49-F238E27FC236}">
                <a16:creationId xmlns:a16="http://schemas.microsoft.com/office/drawing/2014/main" id="{DC90A580-CBC0-5C47-9A3C-A2729FD57D0F}"/>
              </a:ext>
            </a:extLst>
          </p:cNvPr>
          <p:cNvSpPr txBox="1"/>
          <p:nvPr/>
        </p:nvSpPr>
        <p:spPr>
          <a:xfrm>
            <a:off x="7779464" y="2452064"/>
            <a:ext cx="489236" cy="318100"/>
          </a:xfrm>
          <a:prstGeom prst="rect">
            <a:avLst/>
          </a:prstGeom>
          <a:noFill/>
        </p:spPr>
        <p:txBody>
          <a:bodyPr wrap="none" rtlCol="0">
            <a:spAutoFit/>
          </a:bodyPr>
          <a:lstStyle/>
          <a:p>
            <a:pPr algn="ctr"/>
            <a:r>
              <a:rPr lang="en-US" sz="1467" dirty="0">
                <a:latin typeface="Flexo Medium" charset="0"/>
                <a:ea typeface="Flexo Medium" charset="0"/>
                <a:cs typeface="Flexo Medium" charset="0"/>
              </a:rPr>
              <a:t>UPF</a:t>
            </a:r>
          </a:p>
        </p:txBody>
      </p:sp>
      <p:sp>
        <p:nvSpPr>
          <p:cNvPr id="30" name="TextBox 29">
            <a:extLst>
              <a:ext uri="{FF2B5EF4-FFF2-40B4-BE49-F238E27FC236}">
                <a16:creationId xmlns:a16="http://schemas.microsoft.com/office/drawing/2014/main" id="{EC7F49DA-0C68-824E-91DF-DB1597BA8C79}"/>
              </a:ext>
            </a:extLst>
          </p:cNvPr>
          <p:cNvSpPr txBox="1"/>
          <p:nvPr/>
        </p:nvSpPr>
        <p:spPr>
          <a:xfrm>
            <a:off x="7834246" y="957478"/>
            <a:ext cx="2532745" cy="461665"/>
          </a:xfrm>
          <a:prstGeom prst="rect">
            <a:avLst/>
          </a:prstGeom>
          <a:noFill/>
        </p:spPr>
        <p:txBody>
          <a:bodyPr wrap="none" rtlCol="0">
            <a:spAutoFit/>
          </a:bodyPr>
          <a:lstStyle/>
          <a:p>
            <a:pPr algn="ctr"/>
            <a:r>
              <a:rPr lang="en-US" sz="2400" dirty="0">
                <a:latin typeface="Flexo Medium" charset="0"/>
                <a:ea typeface="Flexo Medium" charset="0"/>
                <a:cs typeface="Flexo Medium" charset="0"/>
              </a:rPr>
              <a:t>K8s #3 UPF Service</a:t>
            </a:r>
          </a:p>
        </p:txBody>
      </p:sp>
      <p:sp>
        <p:nvSpPr>
          <p:cNvPr id="45" name="Rectangle 44">
            <a:extLst>
              <a:ext uri="{FF2B5EF4-FFF2-40B4-BE49-F238E27FC236}">
                <a16:creationId xmlns:a16="http://schemas.microsoft.com/office/drawing/2014/main" id="{22CE1AE1-580F-9545-A11A-EBE5CF6EA23C}"/>
              </a:ext>
            </a:extLst>
          </p:cNvPr>
          <p:cNvSpPr/>
          <p:nvPr/>
        </p:nvSpPr>
        <p:spPr>
          <a:xfrm>
            <a:off x="6470717" y="4936004"/>
            <a:ext cx="2555497" cy="609600"/>
          </a:xfrm>
          <a:prstGeom prst="rect">
            <a:avLst/>
          </a:prstGeom>
          <a:solidFill>
            <a:schemeClr val="accent6">
              <a:lumMod val="20000"/>
              <a:lumOff val="80000"/>
            </a:schemeClr>
          </a:solidFill>
          <a:ln>
            <a:solidFill>
              <a:schemeClr val="tx1"/>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r>
              <a:rPr lang="en-US" sz="2400" dirty="0">
                <a:solidFill>
                  <a:schemeClr val="tx1"/>
                </a:solidFill>
              </a:rPr>
              <a:t>Ingress service</a:t>
            </a:r>
          </a:p>
        </p:txBody>
      </p:sp>
      <p:sp>
        <p:nvSpPr>
          <p:cNvPr id="21" name="Rounded Rectangle 20">
            <a:extLst>
              <a:ext uri="{FF2B5EF4-FFF2-40B4-BE49-F238E27FC236}">
                <a16:creationId xmlns:a16="http://schemas.microsoft.com/office/drawing/2014/main" id="{E8EEAC90-4234-9E4F-BF22-773F4FB150E5}"/>
              </a:ext>
            </a:extLst>
          </p:cNvPr>
          <p:cNvSpPr/>
          <p:nvPr/>
        </p:nvSpPr>
        <p:spPr>
          <a:xfrm>
            <a:off x="6260756" y="1474575"/>
            <a:ext cx="5865341" cy="3961562"/>
          </a:xfrm>
          <a:prstGeom prst="roundRect">
            <a:avLst/>
          </a:prstGeom>
          <a:noFill/>
          <a:ln w="25400">
            <a:solidFill>
              <a:schemeClr val="accent2">
                <a:lumMod val="60000"/>
                <a:lumOff val="40000"/>
              </a:schemeClr>
            </a:solidFill>
            <a:prstDash val="sysDash"/>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400"/>
          </a:p>
        </p:txBody>
      </p:sp>
      <p:sp>
        <p:nvSpPr>
          <p:cNvPr id="48" name="Rectangle 47">
            <a:extLst>
              <a:ext uri="{FF2B5EF4-FFF2-40B4-BE49-F238E27FC236}">
                <a16:creationId xmlns:a16="http://schemas.microsoft.com/office/drawing/2014/main" id="{9769CF9E-C5B2-864F-B822-C1341E30C69D}"/>
              </a:ext>
            </a:extLst>
          </p:cNvPr>
          <p:cNvSpPr/>
          <p:nvPr/>
        </p:nvSpPr>
        <p:spPr>
          <a:xfrm>
            <a:off x="3342083" y="4303140"/>
            <a:ext cx="2564448" cy="609600"/>
          </a:xfrm>
          <a:prstGeom prst="rect">
            <a:avLst/>
          </a:prstGeom>
          <a:solidFill>
            <a:schemeClr val="tx2">
              <a:lumMod val="20000"/>
              <a:lumOff val="80000"/>
            </a:schemeClr>
          </a:solidFill>
          <a:ln>
            <a:solidFill>
              <a:schemeClr val="tx1"/>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r>
              <a:rPr lang="en-US" sz="2400" dirty="0">
                <a:solidFill>
                  <a:schemeClr val="tx1"/>
                </a:solidFill>
              </a:rPr>
              <a:t>Cluster Network</a:t>
            </a:r>
          </a:p>
        </p:txBody>
      </p:sp>
      <p:sp>
        <p:nvSpPr>
          <p:cNvPr id="52" name="Rounded Rectangle 51">
            <a:extLst>
              <a:ext uri="{FF2B5EF4-FFF2-40B4-BE49-F238E27FC236}">
                <a16:creationId xmlns:a16="http://schemas.microsoft.com/office/drawing/2014/main" id="{1C19E7FE-8BA2-0245-8915-6A97D7118D58}"/>
              </a:ext>
            </a:extLst>
          </p:cNvPr>
          <p:cNvSpPr/>
          <p:nvPr/>
        </p:nvSpPr>
        <p:spPr>
          <a:xfrm>
            <a:off x="4856656" y="2680533"/>
            <a:ext cx="900261" cy="801088"/>
          </a:xfrm>
          <a:prstGeom prst="roundRect">
            <a:avLst/>
          </a:prstGeom>
          <a:solidFill>
            <a:schemeClr val="tx2">
              <a:lumMod val="40000"/>
              <a:lumOff val="60000"/>
            </a:schemeClr>
          </a:solidFill>
          <a:ln>
            <a:solidFill>
              <a:schemeClr val="accent4"/>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400"/>
          </a:p>
        </p:txBody>
      </p:sp>
      <p:sp>
        <p:nvSpPr>
          <p:cNvPr id="53" name="Rounded Rectangle 52">
            <a:extLst>
              <a:ext uri="{FF2B5EF4-FFF2-40B4-BE49-F238E27FC236}">
                <a16:creationId xmlns:a16="http://schemas.microsoft.com/office/drawing/2014/main" id="{4575834B-EF4F-7546-A792-17E2FC6DA970}"/>
              </a:ext>
            </a:extLst>
          </p:cNvPr>
          <p:cNvSpPr/>
          <p:nvPr/>
        </p:nvSpPr>
        <p:spPr>
          <a:xfrm>
            <a:off x="4653456" y="2477333"/>
            <a:ext cx="900261" cy="801088"/>
          </a:xfrm>
          <a:prstGeom prst="roundRect">
            <a:avLst/>
          </a:prstGeom>
          <a:solidFill>
            <a:schemeClr val="tx2">
              <a:lumMod val="40000"/>
              <a:lumOff val="60000"/>
            </a:schemeClr>
          </a:solidFill>
          <a:ln>
            <a:solidFill>
              <a:schemeClr val="accent4"/>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400"/>
          </a:p>
        </p:txBody>
      </p:sp>
      <p:sp>
        <p:nvSpPr>
          <p:cNvPr id="56" name="TextBox 55">
            <a:extLst>
              <a:ext uri="{FF2B5EF4-FFF2-40B4-BE49-F238E27FC236}">
                <a16:creationId xmlns:a16="http://schemas.microsoft.com/office/drawing/2014/main" id="{913D1009-DA98-2D48-9043-F1E9628F7CF6}"/>
              </a:ext>
            </a:extLst>
          </p:cNvPr>
          <p:cNvSpPr txBox="1"/>
          <p:nvPr/>
        </p:nvSpPr>
        <p:spPr>
          <a:xfrm>
            <a:off x="3575512" y="2481087"/>
            <a:ext cx="723018" cy="318100"/>
          </a:xfrm>
          <a:prstGeom prst="rect">
            <a:avLst/>
          </a:prstGeom>
          <a:noFill/>
        </p:spPr>
        <p:txBody>
          <a:bodyPr wrap="none" rtlCol="0">
            <a:spAutoFit/>
          </a:bodyPr>
          <a:lstStyle/>
          <a:p>
            <a:pPr algn="ctr"/>
            <a:r>
              <a:rPr lang="en-US" sz="1467" dirty="0">
                <a:latin typeface="Flexo Medium" charset="0"/>
                <a:ea typeface="Flexo Medium" charset="0"/>
                <a:cs typeface="Flexo Medium" charset="0"/>
              </a:rPr>
              <a:t>TA CNF</a:t>
            </a:r>
          </a:p>
        </p:txBody>
      </p:sp>
      <p:pic>
        <p:nvPicPr>
          <p:cNvPr id="57" name="Graphic 56">
            <a:extLst>
              <a:ext uri="{FF2B5EF4-FFF2-40B4-BE49-F238E27FC236}">
                <a16:creationId xmlns:a16="http://schemas.microsoft.com/office/drawing/2014/main" id="{7223BD3A-3F05-2D4B-8691-583D27C438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27736" y="2788733"/>
            <a:ext cx="583985" cy="498524"/>
          </a:xfrm>
          <a:prstGeom prst="rect">
            <a:avLst/>
          </a:prstGeom>
        </p:spPr>
      </p:pic>
      <p:sp>
        <p:nvSpPr>
          <p:cNvPr id="58" name="Rounded Rectangle 57">
            <a:extLst>
              <a:ext uri="{FF2B5EF4-FFF2-40B4-BE49-F238E27FC236}">
                <a16:creationId xmlns:a16="http://schemas.microsoft.com/office/drawing/2014/main" id="{A4BF7DC3-CA07-6142-A78C-0929EF70ABD7}"/>
              </a:ext>
            </a:extLst>
          </p:cNvPr>
          <p:cNvSpPr/>
          <p:nvPr/>
        </p:nvSpPr>
        <p:spPr>
          <a:xfrm>
            <a:off x="4450256" y="2274133"/>
            <a:ext cx="900261" cy="801088"/>
          </a:xfrm>
          <a:prstGeom prst="roundRect">
            <a:avLst/>
          </a:prstGeom>
          <a:solidFill>
            <a:schemeClr val="tx2">
              <a:lumMod val="40000"/>
              <a:lumOff val="60000"/>
            </a:schemeClr>
          </a:solidFill>
          <a:ln>
            <a:solidFill>
              <a:schemeClr val="accent4"/>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400"/>
          </a:p>
        </p:txBody>
      </p:sp>
      <p:sp>
        <p:nvSpPr>
          <p:cNvPr id="59" name="TextBox 58">
            <a:extLst>
              <a:ext uri="{FF2B5EF4-FFF2-40B4-BE49-F238E27FC236}">
                <a16:creationId xmlns:a16="http://schemas.microsoft.com/office/drawing/2014/main" id="{2F4D0CAC-3BEB-9842-B9BD-B276F1E46C74}"/>
              </a:ext>
            </a:extLst>
          </p:cNvPr>
          <p:cNvSpPr txBox="1"/>
          <p:nvPr/>
        </p:nvSpPr>
        <p:spPr>
          <a:xfrm>
            <a:off x="4637299" y="2449319"/>
            <a:ext cx="490839" cy="318100"/>
          </a:xfrm>
          <a:prstGeom prst="rect">
            <a:avLst/>
          </a:prstGeom>
          <a:noFill/>
        </p:spPr>
        <p:txBody>
          <a:bodyPr wrap="none" rtlCol="0">
            <a:spAutoFit/>
          </a:bodyPr>
          <a:lstStyle/>
          <a:p>
            <a:pPr algn="ctr"/>
            <a:r>
              <a:rPr lang="en-US" sz="1467" dirty="0" err="1">
                <a:latin typeface="Flexo Medium" charset="0"/>
                <a:ea typeface="Flexo Medium" charset="0"/>
                <a:cs typeface="Flexo Medium" charset="0"/>
              </a:rPr>
              <a:t>vCU</a:t>
            </a:r>
            <a:endParaRPr lang="en-US" sz="1467" dirty="0">
              <a:latin typeface="Flexo Medium" charset="0"/>
              <a:ea typeface="Flexo Medium" charset="0"/>
              <a:cs typeface="Flexo Medium" charset="0"/>
            </a:endParaRPr>
          </a:p>
        </p:txBody>
      </p:sp>
      <p:sp>
        <p:nvSpPr>
          <p:cNvPr id="82" name="TextBox 81">
            <a:extLst>
              <a:ext uri="{FF2B5EF4-FFF2-40B4-BE49-F238E27FC236}">
                <a16:creationId xmlns:a16="http://schemas.microsoft.com/office/drawing/2014/main" id="{2EE3A0E5-EB8A-2741-8CB7-5FDD396BBA71}"/>
              </a:ext>
            </a:extLst>
          </p:cNvPr>
          <p:cNvSpPr txBox="1"/>
          <p:nvPr/>
        </p:nvSpPr>
        <p:spPr>
          <a:xfrm>
            <a:off x="4138122" y="1455603"/>
            <a:ext cx="732893" cy="318100"/>
          </a:xfrm>
          <a:prstGeom prst="rect">
            <a:avLst/>
          </a:prstGeom>
          <a:noFill/>
        </p:spPr>
        <p:txBody>
          <a:bodyPr wrap="none" rtlCol="0">
            <a:spAutoFit/>
          </a:bodyPr>
          <a:lstStyle/>
          <a:p>
            <a:r>
              <a:rPr lang="en-US" sz="1467" dirty="0">
                <a:latin typeface="Flexo Medium" charset="0"/>
                <a:ea typeface="Flexo Medium" charset="0"/>
                <a:cs typeface="Flexo Medium" charset="0"/>
              </a:rPr>
              <a:t>Node Y</a:t>
            </a:r>
          </a:p>
        </p:txBody>
      </p:sp>
      <p:sp>
        <p:nvSpPr>
          <p:cNvPr id="83" name="TextBox 82">
            <a:extLst>
              <a:ext uri="{FF2B5EF4-FFF2-40B4-BE49-F238E27FC236}">
                <a16:creationId xmlns:a16="http://schemas.microsoft.com/office/drawing/2014/main" id="{98E3F5BF-181E-2746-A432-40B11B012815}"/>
              </a:ext>
            </a:extLst>
          </p:cNvPr>
          <p:cNvSpPr txBox="1"/>
          <p:nvPr/>
        </p:nvSpPr>
        <p:spPr>
          <a:xfrm>
            <a:off x="3418244" y="1045348"/>
            <a:ext cx="2396489" cy="461665"/>
          </a:xfrm>
          <a:prstGeom prst="rect">
            <a:avLst/>
          </a:prstGeom>
          <a:noFill/>
        </p:spPr>
        <p:txBody>
          <a:bodyPr wrap="none" rtlCol="0">
            <a:spAutoFit/>
          </a:bodyPr>
          <a:lstStyle/>
          <a:p>
            <a:pPr algn="ctr"/>
            <a:r>
              <a:rPr lang="en-US" sz="2400" dirty="0">
                <a:latin typeface="Flexo Medium" charset="0"/>
                <a:ea typeface="Flexo Medium" charset="0"/>
                <a:cs typeface="Flexo Medium" charset="0"/>
              </a:rPr>
              <a:t>K8s #2 CU Service</a:t>
            </a:r>
          </a:p>
        </p:txBody>
      </p:sp>
      <p:sp>
        <p:nvSpPr>
          <p:cNvPr id="84" name="Rectangle 83">
            <a:extLst>
              <a:ext uri="{FF2B5EF4-FFF2-40B4-BE49-F238E27FC236}">
                <a16:creationId xmlns:a16="http://schemas.microsoft.com/office/drawing/2014/main" id="{2631A2EB-3C92-4E44-BE67-292A535400C2}"/>
              </a:ext>
            </a:extLst>
          </p:cNvPr>
          <p:cNvSpPr/>
          <p:nvPr/>
        </p:nvSpPr>
        <p:spPr>
          <a:xfrm>
            <a:off x="299571" y="4934707"/>
            <a:ext cx="2564448" cy="609600"/>
          </a:xfrm>
          <a:prstGeom prst="rect">
            <a:avLst/>
          </a:prstGeom>
          <a:solidFill>
            <a:schemeClr val="tx2">
              <a:lumMod val="20000"/>
              <a:lumOff val="80000"/>
            </a:schemeClr>
          </a:solidFill>
          <a:ln>
            <a:solidFill>
              <a:schemeClr val="tx1"/>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r>
              <a:rPr lang="en-US" sz="2400" dirty="0">
                <a:solidFill>
                  <a:schemeClr val="tx1"/>
                </a:solidFill>
              </a:rPr>
              <a:t>Cluster Network</a:t>
            </a:r>
          </a:p>
        </p:txBody>
      </p:sp>
      <p:sp>
        <p:nvSpPr>
          <p:cNvPr id="86" name="Rounded Rectangle 85">
            <a:extLst>
              <a:ext uri="{FF2B5EF4-FFF2-40B4-BE49-F238E27FC236}">
                <a16:creationId xmlns:a16="http://schemas.microsoft.com/office/drawing/2014/main" id="{1640DF11-153A-6B42-9D24-508B08A99C05}"/>
              </a:ext>
            </a:extLst>
          </p:cNvPr>
          <p:cNvSpPr/>
          <p:nvPr/>
        </p:nvSpPr>
        <p:spPr>
          <a:xfrm>
            <a:off x="1822382" y="2694261"/>
            <a:ext cx="900261" cy="801088"/>
          </a:xfrm>
          <a:prstGeom prst="roundRect">
            <a:avLst/>
          </a:prstGeom>
          <a:solidFill>
            <a:schemeClr val="bg1">
              <a:lumMod val="85000"/>
            </a:schemeClr>
          </a:solidFill>
          <a:ln>
            <a:solidFill>
              <a:schemeClr val="accent4"/>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400"/>
          </a:p>
        </p:txBody>
      </p:sp>
      <p:sp>
        <p:nvSpPr>
          <p:cNvPr id="87" name="Rounded Rectangle 86">
            <a:extLst>
              <a:ext uri="{FF2B5EF4-FFF2-40B4-BE49-F238E27FC236}">
                <a16:creationId xmlns:a16="http://schemas.microsoft.com/office/drawing/2014/main" id="{D3605405-EDDE-6B49-AFBC-EDAF12498FDF}"/>
              </a:ext>
            </a:extLst>
          </p:cNvPr>
          <p:cNvSpPr/>
          <p:nvPr/>
        </p:nvSpPr>
        <p:spPr>
          <a:xfrm>
            <a:off x="1619182" y="2491061"/>
            <a:ext cx="900261" cy="801088"/>
          </a:xfrm>
          <a:prstGeom prst="roundRect">
            <a:avLst/>
          </a:prstGeom>
          <a:solidFill>
            <a:schemeClr val="bg1">
              <a:lumMod val="85000"/>
            </a:schemeClr>
          </a:solidFill>
          <a:ln>
            <a:solidFill>
              <a:schemeClr val="accent4"/>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400"/>
          </a:p>
        </p:txBody>
      </p:sp>
      <p:sp>
        <p:nvSpPr>
          <p:cNvPr id="89" name="TextBox 88">
            <a:extLst>
              <a:ext uri="{FF2B5EF4-FFF2-40B4-BE49-F238E27FC236}">
                <a16:creationId xmlns:a16="http://schemas.microsoft.com/office/drawing/2014/main" id="{6545CD05-23BC-5D40-BFCC-E230A048E353}"/>
              </a:ext>
            </a:extLst>
          </p:cNvPr>
          <p:cNvSpPr txBox="1"/>
          <p:nvPr/>
        </p:nvSpPr>
        <p:spPr>
          <a:xfrm>
            <a:off x="567179" y="2529402"/>
            <a:ext cx="723018" cy="318100"/>
          </a:xfrm>
          <a:prstGeom prst="rect">
            <a:avLst/>
          </a:prstGeom>
          <a:noFill/>
        </p:spPr>
        <p:txBody>
          <a:bodyPr wrap="none" rtlCol="0">
            <a:spAutoFit/>
          </a:bodyPr>
          <a:lstStyle/>
          <a:p>
            <a:pPr algn="ctr"/>
            <a:r>
              <a:rPr lang="en-US" sz="1467" dirty="0">
                <a:latin typeface="Flexo Medium" charset="0"/>
                <a:ea typeface="Flexo Medium" charset="0"/>
                <a:cs typeface="Flexo Medium" charset="0"/>
              </a:rPr>
              <a:t>TA CNF</a:t>
            </a:r>
          </a:p>
        </p:txBody>
      </p:sp>
      <p:pic>
        <p:nvPicPr>
          <p:cNvPr id="90" name="Graphic 89">
            <a:extLst>
              <a:ext uri="{FF2B5EF4-FFF2-40B4-BE49-F238E27FC236}">
                <a16:creationId xmlns:a16="http://schemas.microsoft.com/office/drawing/2014/main" id="{DE8FAEDB-3282-2D4B-8737-73C061D17F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3461" y="2802461"/>
            <a:ext cx="583985" cy="498524"/>
          </a:xfrm>
          <a:prstGeom prst="rect">
            <a:avLst/>
          </a:prstGeom>
        </p:spPr>
      </p:pic>
      <p:sp>
        <p:nvSpPr>
          <p:cNvPr id="91" name="Rounded Rectangle 90">
            <a:extLst>
              <a:ext uri="{FF2B5EF4-FFF2-40B4-BE49-F238E27FC236}">
                <a16:creationId xmlns:a16="http://schemas.microsoft.com/office/drawing/2014/main" id="{6D7EE1F1-06F0-DD47-8DD0-EF1E0B27ABA5}"/>
              </a:ext>
            </a:extLst>
          </p:cNvPr>
          <p:cNvSpPr/>
          <p:nvPr/>
        </p:nvSpPr>
        <p:spPr>
          <a:xfrm>
            <a:off x="1415982" y="2287861"/>
            <a:ext cx="900261" cy="801088"/>
          </a:xfrm>
          <a:prstGeom prst="roundRect">
            <a:avLst/>
          </a:prstGeom>
          <a:solidFill>
            <a:schemeClr val="bg1">
              <a:lumMod val="85000"/>
            </a:schemeClr>
          </a:solidFill>
          <a:ln>
            <a:solidFill>
              <a:schemeClr val="accent4"/>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400"/>
          </a:p>
        </p:txBody>
      </p:sp>
      <p:sp>
        <p:nvSpPr>
          <p:cNvPr id="92" name="TextBox 91">
            <a:extLst>
              <a:ext uri="{FF2B5EF4-FFF2-40B4-BE49-F238E27FC236}">
                <a16:creationId xmlns:a16="http://schemas.microsoft.com/office/drawing/2014/main" id="{D6278D91-686D-1642-9E9F-7198A4CC2B47}"/>
              </a:ext>
            </a:extLst>
          </p:cNvPr>
          <p:cNvSpPr txBox="1"/>
          <p:nvPr/>
        </p:nvSpPr>
        <p:spPr>
          <a:xfrm>
            <a:off x="1595811" y="2463047"/>
            <a:ext cx="505267" cy="318100"/>
          </a:xfrm>
          <a:prstGeom prst="rect">
            <a:avLst/>
          </a:prstGeom>
          <a:noFill/>
        </p:spPr>
        <p:txBody>
          <a:bodyPr wrap="none" rtlCol="0">
            <a:spAutoFit/>
          </a:bodyPr>
          <a:lstStyle/>
          <a:p>
            <a:pPr algn="ctr"/>
            <a:r>
              <a:rPr lang="en-US" sz="1467" dirty="0" err="1">
                <a:latin typeface="Flexo Medium" charset="0"/>
                <a:ea typeface="Flexo Medium" charset="0"/>
                <a:cs typeface="Flexo Medium" charset="0"/>
              </a:rPr>
              <a:t>vDU</a:t>
            </a:r>
            <a:endParaRPr lang="en-US" sz="1467" dirty="0">
              <a:latin typeface="Flexo Medium" charset="0"/>
              <a:ea typeface="Flexo Medium" charset="0"/>
              <a:cs typeface="Flexo Medium" charset="0"/>
            </a:endParaRPr>
          </a:p>
        </p:txBody>
      </p:sp>
      <p:sp>
        <p:nvSpPr>
          <p:cNvPr id="94" name="TextBox 93">
            <a:extLst>
              <a:ext uri="{FF2B5EF4-FFF2-40B4-BE49-F238E27FC236}">
                <a16:creationId xmlns:a16="http://schemas.microsoft.com/office/drawing/2014/main" id="{F7BC8E11-75F9-9B45-B651-D16B37B7CD6C}"/>
              </a:ext>
            </a:extLst>
          </p:cNvPr>
          <p:cNvSpPr txBox="1"/>
          <p:nvPr/>
        </p:nvSpPr>
        <p:spPr>
          <a:xfrm>
            <a:off x="1103847" y="1455603"/>
            <a:ext cx="739305" cy="318100"/>
          </a:xfrm>
          <a:prstGeom prst="rect">
            <a:avLst/>
          </a:prstGeom>
          <a:noFill/>
        </p:spPr>
        <p:txBody>
          <a:bodyPr wrap="none" rtlCol="0">
            <a:spAutoFit/>
          </a:bodyPr>
          <a:lstStyle/>
          <a:p>
            <a:r>
              <a:rPr lang="en-US" sz="1467" dirty="0">
                <a:latin typeface="Flexo Medium" charset="0"/>
                <a:ea typeface="Flexo Medium" charset="0"/>
                <a:cs typeface="Flexo Medium" charset="0"/>
              </a:rPr>
              <a:t>Node X</a:t>
            </a:r>
          </a:p>
        </p:txBody>
      </p:sp>
      <p:sp>
        <p:nvSpPr>
          <p:cNvPr id="95" name="TextBox 94">
            <a:extLst>
              <a:ext uri="{FF2B5EF4-FFF2-40B4-BE49-F238E27FC236}">
                <a16:creationId xmlns:a16="http://schemas.microsoft.com/office/drawing/2014/main" id="{9FFC7865-9F35-C64A-973B-D742285A08DC}"/>
              </a:ext>
            </a:extLst>
          </p:cNvPr>
          <p:cNvSpPr txBox="1"/>
          <p:nvPr/>
        </p:nvSpPr>
        <p:spPr>
          <a:xfrm>
            <a:off x="371144" y="1059076"/>
            <a:ext cx="2422138" cy="461665"/>
          </a:xfrm>
          <a:prstGeom prst="rect">
            <a:avLst/>
          </a:prstGeom>
          <a:noFill/>
        </p:spPr>
        <p:txBody>
          <a:bodyPr wrap="none" rtlCol="0">
            <a:spAutoFit/>
          </a:bodyPr>
          <a:lstStyle/>
          <a:p>
            <a:pPr algn="ctr"/>
            <a:r>
              <a:rPr lang="en-US" sz="2400" dirty="0">
                <a:latin typeface="Flexo Medium" charset="0"/>
                <a:ea typeface="Flexo Medium" charset="0"/>
                <a:cs typeface="Flexo Medium" charset="0"/>
              </a:rPr>
              <a:t>K8s #1 DU Service</a:t>
            </a:r>
          </a:p>
        </p:txBody>
      </p:sp>
      <p:sp>
        <p:nvSpPr>
          <p:cNvPr id="96" name="Rectangle 95">
            <a:extLst>
              <a:ext uri="{FF2B5EF4-FFF2-40B4-BE49-F238E27FC236}">
                <a16:creationId xmlns:a16="http://schemas.microsoft.com/office/drawing/2014/main" id="{45207E72-D5C7-0E4F-B1C0-A9C6957618EA}"/>
              </a:ext>
            </a:extLst>
          </p:cNvPr>
          <p:cNvSpPr/>
          <p:nvPr/>
        </p:nvSpPr>
        <p:spPr>
          <a:xfrm>
            <a:off x="3353156" y="4933266"/>
            <a:ext cx="2555497" cy="609600"/>
          </a:xfrm>
          <a:prstGeom prst="rect">
            <a:avLst/>
          </a:prstGeom>
          <a:solidFill>
            <a:schemeClr val="accent6">
              <a:lumMod val="20000"/>
              <a:lumOff val="80000"/>
            </a:schemeClr>
          </a:solidFill>
          <a:ln>
            <a:solidFill>
              <a:schemeClr val="tx1"/>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r>
              <a:rPr lang="en-US" sz="2400" dirty="0">
                <a:solidFill>
                  <a:schemeClr val="tx1"/>
                </a:solidFill>
              </a:rPr>
              <a:t>Ingress service</a:t>
            </a:r>
          </a:p>
        </p:txBody>
      </p:sp>
      <p:sp>
        <p:nvSpPr>
          <p:cNvPr id="99" name="TextBox 98">
            <a:extLst>
              <a:ext uri="{FF2B5EF4-FFF2-40B4-BE49-F238E27FC236}">
                <a16:creationId xmlns:a16="http://schemas.microsoft.com/office/drawing/2014/main" id="{44FD2A90-36FF-CD4D-A031-04D571D5C965}"/>
              </a:ext>
            </a:extLst>
          </p:cNvPr>
          <p:cNvSpPr txBox="1"/>
          <p:nvPr/>
        </p:nvSpPr>
        <p:spPr>
          <a:xfrm>
            <a:off x="7343604" y="1968811"/>
            <a:ext cx="825290" cy="318100"/>
          </a:xfrm>
          <a:prstGeom prst="rect">
            <a:avLst/>
          </a:prstGeom>
          <a:noFill/>
        </p:spPr>
        <p:txBody>
          <a:bodyPr wrap="none" rtlCol="0">
            <a:spAutoFit/>
          </a:bodyPr>
          <a:lstStyle/>
          <a:p>
            <a:pPr algn="ctr"/>
            <a:r>
              <a:rPr lang="en-US" sz="1467" dirty="0">
                <a:latin typeface="Flexo Medium" charset="0"/>
                <a:ea typeface="Flexo Medium" charset="0"/>
                <a:cs typeface="Flexo Medium" charset="0"/>
              </a:rPr>
              <a:t>UPF Pod</a:t>
            </a:r>
          </a:p>
        </p:txBody>
      </p:sp>
      <p:sp>
        <p:nvSpPr>
          <p:cNvPr id="100" name="Rounded Rectangle 99">
            <a:extLst>
              <a:ext uri="{FF2B5EF4-FFF2-40B4-BE49-F238E27FC236}">
                <a16:creationId xmlns:a16="http://schemas.microsoft.com/office/drawing/2014/main" id="{E399307D-CB06-D846-A963-04E75CDFAA32}"/>
              </a:ext>
            </a:extLst>
          </p:cNvPr>
          <p:cNvSpPr/>
          <p:nvPr/>
        </p:nvSpPr>
        <p:spPr>
          <a:xfrm>
            <a:off x="9340737" y="1740576"/>
            <a:ext cx="2679537" cy="2128825"/>
          </a:xfrm>
          <a:prstGeom prst="roundRect">
            <a:avLst/>
          </a:prstGeom>
          <a:solidFill>
            <a:schemeClr val="accent4">
              <a:lumMod val="20000"/>
              <a:lumOff val="80000"/>
            </a:schemeClr>
          </a:solidFill>
          <a:ln>
            <a:solidFill>
              <a:schemeClr val="accent4"/>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400"/>
          </a:p>
        </p:txBody>
      </p:sp>
      <p:sp>
        <p:nvSpPr>
          <p:cNvPr id="101" name="Rounded Rectangle 100">
            <a:extLst>
              <a:ext uri="{FF2B5EF4-FFF2-40B4-BE49-F238E27FC236}">
                <a16:creationId xmlns:a16="http://schemas.microsoft.com/office/drawing/2014/main" id="{7EC3AA7A-8C07-DC4A-A164-25EA77EBD760}"/>
              </a:ext>
            </a:extLst>
          </p:cNvPr>
          <p:cNvSpPr/>
          <p:nvPr/>
        </p:nvSpPr>
        <p:spPr>
          <a:xfrm>
            <a:off x="9559133" y="1957138"/>
            <a:ext cx="2361104" cy="1658249"/>
          </a:xfrm>
          <a:prstGeom prst="roundRect">
            <a:avLst/>
          </a:prstGeom>
          <a:solidFill>
            <a:schemeClr val="bg1">
              <a:lumMod val="95000"/>
            </a:schemeClr>
          </a:solidFill>
          <a:ln>
            <a:solidFill>
              <a:schemeClr val="accent4"/>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400"/>
          </a:p>
        </p:txBody>
      </p:sp>
      <p:sp>
        <p:nvSpPr>
          <p:cNvPr id="102" name="Rounded Rectangle 101">
            <a:extLst>
              <a:ext uri="{FF2B5EF4-FFF2-40B4-BE49-F238E27FC236}">
                <a16:creationId xmlns:a16="http://schemas.microsoft.com/office/drawing/2014/main" id="{362A5297-C154-4744-81E2-265E1DE06B62}"/>
              </a:ext>
            </a:extLst>
          </p:cNvPr>
          <p:cNvSpPr/>
          <p:nvPr/>
        </p:nvSpPr>
        <p:spPr>
          <a:xfrm>
            <a:off x="10946195" y="2686844"/>
            <a:ext cx="900261" cy="801088"/>
          </a:xfrm>
          <a:prstGeom prst="roundRect">
            <a:avLst/>
          </a:prstGeom>
          <a:solidFill>
            <a:schemeClr val="accent6">
              <a:lumMod val="20000"/>
              <a:lumOff val="80000"/>
            </a:schemeClr>
          </a:solidFill>
          <a:ln>
            <a:solidFill>
              <a:schemeClr val="accent4"/>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400"/>
          </a:p>
        </p:txBody>
      </p:sp>
      <p:sp>
        <p:nvSpPr>
          <p:cNvPr id="103" name="Rounded Rectangle 102">
            <a:extLst>
              <a:ext uri="{FF2B5EF4-FFF2-40B4-BE49-F238E27FC236}">
                <a16:creationId xmlns:a16="http://schemas.microsoft.com/office/drawing/2014/main" id="{74DDA1CA-30BD-424D-8F73-46F793213F1B}"/>
              </a:ext>
            </a:extLst>
          </p:cNvPr>
          <p:cNvSpPr/>
          <p:nvPr/>
        </p:nvSpPr>
        <p:spPr>
          <a:xfrm>
            <a:off x="10742995" y="2483644"/>
            <a:ext cx="900261" cy="801088"/>
          </a:xfrm>
          <a:prstGeom prst="roundRect">
            <a:avLst/>
          </a:prstGeom>
          <a:solidFill>
            <a:schemeClr val="accent6">
              <a:lumMod val="20000"/>
              <a:lumOff val="80000"/>
            </a:schemeClr>
          </a:solidFill>
          <a:ln>
            <a:solidFill>
              <a:schemeClr val="accent4"/>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400"/>
          </a:p>
        </p:txBody>
      </p:sp>
      <p:sp>
        <p:nvSpPr>
          <p:cNvPr id="104" name="TextBox 103">
            <a:extLst>
              <a:ext uri="{FF2B5EF4-FFF2-40B4-BE49-F238E27FC236}">
                <a16:creationId xmlns:a16="http://schemas.microsoft.com/office/drawing/2014/main" id="{CCD98CA9-37C5-974E-87B5-31C903DF4AA1}"/>
              </a:ext>
            </a:extLst>
          </p:cNvPr>
          <p:cNvSpPr txBox="1"/>
          <p:nvPr/>
        </p:nvSpPr>
        <p:spPr>
          <a:xfrm>
            <a:off x="10252375" y="1459168"/>
            <a:ext cx="744114" cy="318100"/>
          </a:xfrm>
          <a:prstGeom prst="rect">
            <a:avLst/>
          </a:prstGeom>
          <a:noFill/>
        </p:spPr>
        <p:txBody>
          <a:bodyPr wrap="none" rtlCol="0">
            <a:spAutoFit/>
          </a:bodyPr>
          <a:lstStyle/>
          <a:p>
            <a:r>
              <a:rPr lang="en-US" sz="1467" dirty="0">
                <a:latin typeface="Flexo Medium" charset="0"/>
                <a:ea typeface="Flexo Medium" charset="0"/>
                <a:cs typeface="Flexo Medium" charset="0"/>
              </a:rPr>
              <a:t>Node B</a:t>
            </a:r>
          </a:p>
        </p:txBody>
      </p:sp>
      <p:sp>
        <p:nvSpPr>
          <p:cNvPr id="105" name="TextBox 104">
            <a:extLst>
              <a:ext uri="{FF2B5EF4-FFF2-40B4-BE49-F238E27FC236}">
                <a16:creationId xmlns:a16="http://schemas.microsoft.com/office/drawing/2014/main" id="{4B619A09-F1E1-BA4E-8FB0-27567F3A7A7A}"/>
              </a:ext>
            </a:extLst>
          </p:cNvPr>
          <p:cNvSpPr txBox="1"/>
          <p:nvPr/>
        </p:nvSpPr>
        <p:spPr>
          <a:xfrm>
            <a:off x="9647757" y="2510678"/>
            <a:ext cx="723018" cy="318100"/>
          </a:xfrm>
          <a:prstGeom prst="rect">
            <a:avLst/>
          </a:prstGeom>
          <a:noFill/>
        </p:spPr>
        <p:txBody>
          <a:bodyPr wrap="none" rtlCol="0">
            <a:spAutoFit/>
          </a:bodyPr>
          <a:lstStyle/>
          <a:p>
            <a:pPr algn="ctr"/>
            <a:r>
              <a:rPr lang="en-US" sz="1467" dirty="0">
                <a:latin typeface="Flexo Medium" charset="0"/>
                <a:ea typeface="Flexo Medium" charset="0"/>
                <a:cs typeface="Flexo Medium" charset="0"/>
              </a:rPr>
              <a:t>TA CNF</a:t>
            </a:r>
          </a:p>
        </p:txBody>
      </p:sp>
      <p:pic>
        <p:nvPicPr>
          <p:cNvPr id="106" name="Graphic 105">
            <a:extLst>
              <a:ext uri="{FF2B5EF4-FFF2-40B4-BE49-F238E27FC236}">
                <a16:creationId xmlns:a16="http://schemas.microsoft.com/office/drawing/2014/main" id="{DE956CD2-B623-2247-828C-2F5BA4B80A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17274" y="2795043"/>
            <a:ext cx="583985" cy="498524"/>
          </a:xfrm>
          <a:prstGeom prst="rect">
            <a:avLst/>
          </a:prstGeom>
        </p:spPr>
      </p:pic>
      <p:sp>
        <p:nvSpPr>
          <p:cNvPr id="107" name="Rounded Rectangle 106">
            <a:extLst>
              <a:ext uri="{FF2B5EF4-FFF2-40B4-BE49-F238E27FC236}">
                <a16:creationId xmlns:a16="http://schemas.microsoft.com/office/drawing/2014/main" id="{902C1C17-2471-4D43-9DB6-2BCE51DA9483}"/>
              </a:ext>
            </a:extLst>
          </p:cNvPr>
          <p:cNvSpPr/>
          <p:nvPr/>
        </p:nvSpPr>
        <p:spPr>
          <a:xfrm>
            <a:off x="10539795" y="2280444"/>
            <a:ext cx="900261" cy="801088"/>
          </a:xfrm>
          <a:prstGeom prst="roundRect">
            <a:avLst/>
          </a:prstGeom>
          <a:solidFill>
            <a:schemeClr val="accent6">
              <a:lumMod val="20000"/>
              <a:lumOff val="80000"/>
            </a:schemeClr>
          </a:solidFill>
          <a:ln>
            <a:solidFill>
              <a:schemeClr val="accent4"/>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400"/>
          </a:p>
        </p:txBody>
      </p:sp>
      <p:sp>
        <p:nvSpPr>
          <p:cNvPr id="108" name="TextBox 107">
            <a:extLst>
              <a:ext uri="{FF2B5EF4-FFF2-40B4-BE49-F238E27FC236}">
                <a16:creationId xmlns:a16="http://schemas.microsoft.com/office/drawing/2014/main" id="{FEC94F09-17E7-1748-AFED-339879DFECEF}"/>
              </a:ext>
            </a:extLst>
          </p:cNvPr>
          <p:cNvSpPr txBox="1"/>
          <p:nvPr/>
        </p:nvSpPr>
        <p:spPr>
          <a:xfrm>
            <a:off x="10727640" y="2455630"/>
            <a:ext cx="489236" cy="318100"/>
          </a:xfrm>
          <a:prstGeom prst="rect">
            <a:avLst/>
          </a:prstGeom>
          <a:noFill/>
        </p:spPr>
        <p:txBody>
          <a:bodyPr wrap="none" rtlCol="0">
            <a:spAutoFit/>
          </a:bodyPr>
          <a:lstStyle/>
          <a:p>
            <a:pPr algn="ctr"/>
            <a:r>
              <a:rPr lang="en-US" sz="1467" dirty="0">
                <a:latin typeface="Flexo Medium" charset="0"/>
                <a:ea typeface="Flexo Medium" charset="0"/>
                <a:cs typeface="Flexo Medium" charset="0"/>
              </a:rPr>
              <a:t>UPF</a:t>
            </a:r>
          </a:p>
        </p:txBody>
      </p:sp>
      <p:sp>
        <p:nvSpPr>
          <p:cNvPr id="109" name="TextBox 108">
            <a:extLst>
              <a:ext uri="{FF2B5EF4-FFF2-40B4-BE49-F238E27FC236}">
                <a16:creationId xmlns:a16="http://schemas.microsoft.com/office/drawing/2014/main" id="{FA6033DB-94C0-5E45-97C6-6F7D5C55C1E9}"/>
              </a:ext>
            </a:extLst>
          </p:cNvPr>
          <p:cNvSpPr txBox="1"/>
          <p:nvPr/>
        </p:nvSpPr>
        <p:spPr>
          <a:xfrm>
            <a:off x="10291780" y="1972376"/>
            <a:ext cx="825290" cy="318100"/>
          </a:xfrm>
          <a:prstGeom prst="rect">
            <a:avLst/>
          </a:prstGeom>
          <a:noFill/>
        </p:spPr>
        <p:txBody>
          <a:bodyPr wrap="none" rtlCol="0">
            <a:spAutoFit/>
          </a:bodyPr>
          <a:lstStyle/>
          <a:p>
            <a:pPr algn="ctr"/>
            <a:r>
              <a:rPr lang="en-US" sz="1467" dirty="0">
                <a:latin typeface="Flexo Medium" charset="0"/>
                <a:ea typeface="Flexo Medium" charset="0"/>
                <a:cs typeface="Flexo Medium" charset="0"/>
              </a:rPr>
              <a:t>UPF Pod</a:t>
            </a:r>
          </a:p>
        </p:txBody>
      </p:sp>
      <p:sp>
        <p:nvSpPr>
          <p:cNvPr id="44" name="Rounded Rectangle 6">
            <a:extLst>
              <a:ext uri="{FF2B5EF4-FFF2-40B4-BE49-F238E27FC236}">
                <a16:creationId xmlns:a16="http://schemas.microsoft.com/office/drawing/2014/main" id="{1AF2FA81-1DDF-2E49-A170-51A9DD342FE7}"/>
              </a:ext>
            </a:extLst>
          </p:cNvPr>
          <p:cNvSpPr/>
          <p:nvPr/>
        </p:nvSpPr>
        <p:spPr>
          <a:xfrm>
            <a:off x="7070333" y="3316508"/>
            <a:ext cx="2996305" cy="1075833"/>
          </a:xfrm>
          <a:custGeom>
            <a:avLst/>
            <a:gdLst>
              <a:gd name="connsiteX0" fmla="*/ 0 w 1500262"/>
              <a:gd name="connsiteY0" fmla="*/ 120716 h 241432"/>
              <a:gd name="connsiteX1" fmla="*/ 120716 w 1500262"/>
              <a:gd name="connsiteY1" fmla="*/ 0 h 241432"/>
              <a:gd name="connsiteX2" fmla="*/ 1379546 w 1500262"/>
              <a:gd name="connsiteY2" fmla="*/ 0 h 241432"/>
              <a:gd name="connsiteX3" fmla="*/ 1500262 w 1500262"/>
              <a:gd name="connsiteY3" fmla="*/ 120716 h 241432"/>
              <a:gd name="connsiteX4" fmla="*/ 1500262 w 1500262"/>
              <a:gd name="connsiteY4" fmla="*/ 120716 h 241432"/>
              <a:gd name="connsiteX5" fmla="*/ 1379546 w 1500262"/>
              <a:gd name="connsiteY5" fmla="*/ 241432 h 241432"/>
              <a:gd name="connsiteX6" fmla="*/ 120716 w 1500262"/>
              <a:gd name="connsiteY6" fmla="*/ 241432 h 241432"/>
              <a:gd name="connsiteX7" fmla="*/ 0 w 1500262"/>
              <a:gd name="connsiteY7" fmla="*/ 120716 h 241432"/>
              <a:gd name="connsiteX0" fmla="*/ 0 w 1500262"/>
              <a:gd name="connsiteY0" fmla="*/ 120716 h 241432"/>
              <a:gd name="connsiteX1" fmla="*/ 120716 w 1500262"/>
              <a:gd name="connsiteY1" fmla="*/ 0 h 241432"/>
              <a:gd name="connsiteX2" fmla="*/ 1379546 w 1500262"/>
              <a:gd name="connsiteY2" fmla="*/ 0 h 241432"/>
              <a:gd name="connsiteX3" fmla="*/ 1500262 w 1500262"/>
              <a:gd name="connsiteY3" fmla="*/ 120716 h 241432"/>
              <a:gd name="connsiteX4" fmla="*/ 1500262 w 1500262"/>
              <a:gd name="connsiteY4" fmla="*/ 120716 h 241432"/>
              <a:gd name="connsiteX5" fmla="*/ 1379546 w 1500262"/>
              <a:gd name="connsiteY5" fmla="*/ 241432 h 241432"/>
              <a:gd name="connsiteX6" fmla="*/ 120716 w 1500262"/>
              <a:gd name="connsiteY6" fmla="*/ 241432 h 241432"/>
              <a:gd name="connsiteX7" fmla="*/ 91440 w 1500262"/>
              <a:gd name="connsiteY7" fmla="*/ 212156 h 241432"/>
              <a:gd name="connsiteX0" fmla="*/ 0 w 1500262"/>
              <a:gd name="connsiteY0" fmla="*/ 120716 h 241432"/>
              <a:gd name="connsiteX1" fmla="*/ 120716 w 1500262"/>
              <a:gd name="connsiteY1" fmla="*/ 0 h 241432"/>
              <a:gd name="connsiteX2" fmla="*/ 1379546 w 1500262"/>
              <a:gd name="connsiteY2" fmla="*/ 0 h 241432"/>
              <a:gd name="connsiteX3" fmla="*/ 1500262 w 1500262"/>
              <a:gd name="connsiteY3" fmla="*/ 120716 h 241432"/>
              <a:gd name="connsiteX4" fmla="*/ 1500262 w 1500262"/>
              <a:gd name="connsiteY4" fmla="*/ 120716 h 241432"/>
              <a:gd name="connsiteX5" fmla="*/ 1379546 w 1500262"/>
              <a:gd name="connsiteY5" fmla="*/ 241432 h 241432"/>
              <a:gd name="connsiteX6" fmla="*/ 120716 w 1500262"/>
              <a:gd name="connsiteY6" fmla="*/ 241432 h 241432"/>
              <a:gd name="connsiteX0" fmla="*/ 0 w 1379546"/>
              <a:gd name="connsiteY0" fmla="*/ 0 h 241432"/>
              <a:gd name="connsiteX1" fmla="*/ 1258830 w 1379546"/>
              <a:gd name="connsiteY1" fmla="*/ 0 h 241432"/>
              <a:gd name="connsiteX2" fmla="*/ 1379546 w 1379546"/>
              <a:gd name="connsiteY2" fmla="*/ 120716 h 241432"/>
              <a:gd name="connsiteX3" fmla="*/ 1379546 w 1379546"/>
              <a:gd name="connsiteY3" fmla="*/ 120716 h 241432"/>
              <a:gd name="connsiteX4" fmla="*/ 1258830 w 1379546"/>
              <a:gd name="connsiteY4" fmla="*/ 241432 h 241432"/>
              <a:gd name="connsiteX5" fmla="*/ 0 w 1379546"/>
              <a:gd name="connsiteY5" fmla="*/ 241432 h 241432"/>
              <a:gd name="connsiteX0" fmla="*/ 0 w 1379546"/>
              <a:gd name="connsiteY0" fmla="*/ 0 h 241432"/>
              <a:gd name="connsiteX1" fmla="*/ 1258830 w 1379546"/>
              <a:gd name="connsiteY1" fmla="*/ 0 h 241432"/>
              <a:gd name="connsiteX2" fmla="*/ 1379546 w 1379546"/>
              <a:gd name="connsiteY2" fmla="*/ 120716 h 241432"/>
              <a:gd name="connsiteX3" fmla="*/ 1335742 w 1379546"/>
              <a:gd name="connsiteY3" fmla="*/ 107006 h 241432"/>
              <a:gd name="connsiteX4" fmla="*/ 1258830 w 1379546"/>
              <a:gd name="connsiteY4" fmla="*/ 241432 h 241432"/>
              <a:gd name="connsiteX5" fmla="*/ 0 w 1379546"/>
              <a:gd name="connsiteY5" fmla="*/ 241432 h 241432"/>
              <a:gd name="connsiteX0" fmla="*/ 0 w 1352590"/>
              <a:gd name="connsiteY0" fmla="*/ 10431 h 251863"/>
              <a:gd name="connsiteX1" fmla="*/ 1258830 w 1352590"/>
              <a:gd name="connsiteY1" fmla="*/ 10431 h 251863"/>
              <a:gd name="connsiteX2" fmla="*/ 1352590 w 1352590"/>
              <a:gd name="connsiteY2" fmla="*/ 39745 h 251863"/>
              <a:gd name="connsiteX3" fmla="*/ 1335742 w 1352590"/>
              <a:gd name="connsiteY3" fmla="*/ 117437 h 251863"/>
              <a:gd name="connsiteX4" fmla="*/ 1258830 w 1352590"/>
              <a:gd name="connsiteY4" fmla="*/ 251863 h 251863"/>
              <a:gd name="connsiteX5" fmla="*/ 0 w 1352590"/>
              <a:gd name="connsiteY5" fmla="*/ 251863 h 251863"/>
              <a:gd name="connsiteX0" fmla="*/ 0 w 1335742"/>
              <a:gd name="connsiteY0" fmla="*/ 10431 h 251863"/>
              <a:gd name="connsiteX1" fmla="*/ 1258830 w 1335742"/>
              <a:gd name="connsiteY1" fmla="*/ 10431 h 251863"/>
              <a:gd name="connsiteX2" fmla="*/ 1335742 w 1335742"/>
              <a:gd name="connsiteY2" fmla="*/ 39745 h 251863"/>
              <a:gd name="connsiteX3" fmla="*/ 1335742 w 1335742"/>
              <a:gd name="connsiteY3" fmla="*/ 117437 h 251863"/>
              <a:gd name="connsiteX4" fmla="*/ 1258830 w 1335742"/>
              <a:gd name="connsiteY4" fmla="*/ 251863 h 251863"/>
              <a:gd name="connsiteX5" fmla="*/ 0 w 1335742"/>
              <a:gd name="connsiteY5" fmla="*/ 251863 h 251863"/>
              <a:gd name="connsiteX0" fmla="*/ 0 w 1379546"/>
              <a:gd name="connsiteY0" fmla="*/ 10431 h 251863"/>
              <a:gd name="connsiteX1" fmla="*/ 1258830 w 1379546"/>
              <a:gd name="connsiteY1" fmla="*/ 10431 h 251863"/>
              <a:gd name="connsiteX2" fmla="*/ 1335742 w 1379546"/>
              <a:gd name="connsiteY2" fmla="*/ 39745 h 251863"/>
              <a:gd name="connsiteX3" fmla="*/ 1379546 w 1379546"/>
              <a:gd name="connsiteY3" fmla="*/ 176848 h 251863"/>
              <a:gd name="connsiteX4" fmla="*/ 1258830 w 1379546"/>
              <a:gd name="connsiteY4" fmla="*/ 251863 h 251863"/>
              <a:gd name="connsiteX5" fmla="*/ 0 w 1379546"/>
              <a:gd name="connsiteY5" fmla="*/ 251863 h 251863"/>
              <a:gd name="connsiteX0" fmla="*/ 0 w 1335742"/>
              <a:gd name="connsiteY0" fmla="*/ 10431 h 251863"/>
              <a:gd name="connsiteX1" fmla="*/ 1258830 w 1335742"/>
              <a:gd name="connsiteY1" fmla="*/ 10431 h 251863"/>
              <a:gd name="connsiteX2" fmla="*/ 1335742 w 1335742"/>
              <a:gd name="connsiteY2" fmla="*/ 39745 h 251863"/>
              <a:gd name="connsiteX3" fmla="*/ 1258830 w 1335742"/>
              <a:gd name="connsiteY3" fmla="*/ 251863 h 251863"/>
              <a:gd name="connsiteX4" fmla="*/ 0 w 1335742"/>
              <a:gd name="connsiteY4" fmla="*/ 251863 h 251863"/>
              <a:gd name="connsiteX0" fmla="*/ 0 w 1416183"/>
              <a:gd name="connsiteY0" fmla="*/ 0 h 241432"/>
              <a:gd name="connsiteX1" fmla="*/ 1258830 w 1416183"/>
              <a:gd name="connsiteY1" fmla="*/ 0 h 241432"/>
              <a:gd name="connsiteX2" fmla="*/ 1258830 w 1416183"/>
              <a:gd name="connsiteY2" fmla="*/ 241432 h 241432"/>
              <a:gd name="connsiteX3" fmla="*/ 0 w 1416183"/>
              <a:gd name="connsiteY3" fmla="*/ 241432 h 241432"/>
              <a:gd name="connsiteX0" fmla="*/ 0 w 1376502"/>
              <a:gd name="connsiteY0" fmla="*/ 0 h 241432"/>
              <a:gd name="connsiteX1" fmla="*/ 1258830 w 1376502"/>
              <a:gd name="connsiteY1" fmla="*/ 0 h 241432"/>
              <a:gd name="connsiteX2" fmla="*/ 1258830 w 1376502"/>
              <a:gd name="connsiteY2" fmla="*/ 241432 h 241432"/>
              <a:gd name="connsiteX3" fmla="*/ 0 w 1376502"/>
              <a:gd name="connsiteY3" fmla="*/ 241432 h 241432"/>
              <a:gd name="connsiteX0" fmla="*/ 0 w 1326494"/>
              <a:gd name="connsiteY0" fmla="*/ 0 h 241432"/>
              <a:gd name="connsiteX1" fmla="*/ 1258830 w 1326494"/>
              <a:gd name="connsiteY1" fmla="*/ 0 h 241432"/>
              <a:gd name="connsiteX2" fmla="*/ 1258830 w 1326494"/>
              <a:gd name="connsiteY2" fmla="*/ 241432 h 241432"/>
              <a:gd name="connsiteX3" fmla="*/ 0 w 1326494"/>
              <a:gd name="connsiteY3" fmla="*/ 241432 h 241432"/>
              <a:gd name="connsiteX0" fmla="*/ 0 w 1304379"/>
              <a:gd name="connsiteY0" fmla="*/ 0 h 241432"/>
              <a:gd name="connsiteX1" fmla="*/ 1258830 w 1304379"/>
              <a:gd name="connsiteY1" fmla="*/ 0 h 241432"/>
              <a:gd name="connsiteX2" fmla="*/ 1258830 w 1304379"/>
              <a:gd name="connsiteY2" fmla="*/ 241432 h 241432"/>
              <a:gd name="connsiteX3" fmla="*/ 0 w 1304379"/>
              <a:gd name="connsiteY3" fmla="*/ 241432 h 241432"/>
              <a:gd name="connsiteX0" fmla="*/ 0 w 1313160"/>
              <a:gd name="connsiteY0" fmla="*/ 0 h 241432"/>
              <a:gd name="connsiteX1" fmla="*/ 1258830 w 1313160"/>
              <a:gd name="connsiteY1" fmla="*/ 0 h 241432"/>
              <a:gd name="connsiteX2" fmla="*/ 1258830 w 1313160"/>
              <a:gd name="connsiteY2" fmla="*/ 241432 h 241432"/>
              <a:gd name="connsiteX3" fmla="*/ 0 w 1313160"/>
              <a:gd name="connsiteY3" fmla="*/ 241432 h 241432"/>
              <a:gd name="connsiteX0" fmla="*/ 0 w 1302106"/>
              <a:gd name="connsiteY0" fmla="*/ 0 h 241432"/>
              <a:gd name="connsiteX1" fmla="*/ 1258830 w 1302106"/>
              <a:gd name="connsiteY1" fmla="*/ 0 h 241432"/>
              <a:gd name="connsiteX2" fmla="*/ 1258830 w 1302106"/>
              <a:gd name="connsiteY2" fmla="*/ 241432 h 241432"/>
              <a:gd name="connsiteX3" fmla="*/ 0 w 1302106"/>
              <a:gd name="connsiteY3" fmla="*/ 241432 h 241432"/>
              <a:gd name="connsiteX0" fmla="*/ 0 w 1303913"/>
              <a:gd name="connsiteY0" fmla="*/ 0 h 241436"/>
              <a:gd name="connsiteX1" fmla="*/ 1258830 w 1303913"/>
              <a:gd name="connsiteY1" fmla="*/ 0 h 241436"/>
              <a:gd name="connsiteX2" fmla="*/ 1258830 w 1303913"/>
              <a:gd name="connsiteY2" fmla="*/ 241432 h 241436"/>
              <a:gd name="connsiteX3" fmla="*/ 0 w 1303913"/>
              <a:gd name="connsiteY3" fmla="*/ 241432 h 241436"/>
              <a:gd name="connsiteX0" fmla="*/ 0 w 1305328"/>
              <a:gd name="connsiteY0" fmla="*/ 0 h 242000"/>
              <a:gd name="connsiteX1" fmla="*/ 1258830 w 1305328"/>
              <a:gd name="connsiteY1" fmla="*/ 0 h 242000"/>
              <a:gd name="connsiteX2" fmla="*/ 1258830 w 1305328"/>
              <a:gd name="connsiteY2" fmla="*/ 241432 h 242000"/>
              <a:gd name="connsiteX3" fmla="*/ 0 w 1305328"/>
              <a:gd name="connsiteY3" fmla="*/ 241432 h 242000"/>
              <a:gd name="connsiteX0" fmla="*/ 0 w 1305812"/>
              <a:gd name="connsiteY0" fmla="*/ 0 h 241431"/>
              <a:gd name="connsiteX1" fmla="*/ 1258830 w 1305812"/>
              <a:gd name="connsiteY1" fmla="*/ 0 h 241431"/>
              <a:gd name="connsiteX2" fmla="*/ 1258830 w 1305812"/>
              <a:gd name="connsiteY2" fmla="*/ 241432 h 241431"/>
              <a:gd name="connsiteX3" fmla="*/ 0 w 1305812"/>
              <a:gd name="connsiteY3" fmla="*/ 241432 h 241431"/>
              <a:gd name="connsiteX0" fmla="*/ 0 w 1284788"/>
              <a:gd name="connsiteY0" fmla="*/ 0 h 241432"/>
              <a:gd name="connsiteX1" fmla="*/ 1258830 w 1284788"/>
              <a:gd name="connsiteY1" fmla="*/ 0 h 241432"/>
              <a:gd name="connsiteX2" fmla="*/ 1258830 w 1284788"/>
              <a:gd name="connsiteY2" fmla="*/ 241432 h 241432"/>
              <a:gd name="connsiteX3" fmla="*/ 0 w 1284788"/>
              <a:gd name="connsiteY3" fmla="*/ 241432 h 241432"/>
              <a:gd name="connsiteX0" fmla="*/ 0 w 1297501"/>
              <a:gd name="connsiteY0" fmla="*/ 0 h 241436"/>
              <a:gd name="connsiteX1" fmla="*/ 1258830 w 1297501"/>
              <a:gd name="connsiteY1" fmla="*/ 0 h 241436"/>
              <a:gd name="connsiteX2" fmla="*/ 1258830 w 1297501"/>
              <a:gd name="connsiteY2" fmla="*/ 241432 h 241436"/>
              <a:gd name="connsiteX3" fmla="*/ 0 w 1297501"/>
              <a:gd name="connsiteY3" fmla="*/ 241432 h 241436"/>
              <a:gd name="connsiteX0" fmla="*/ 0 w 1307433"/>
              <a:gd name="connsiteY0" fmla="*/ 0 h 241436"/>
              <a:gd name="connsiteX1" fmla="*/ 1258830 w 1307433"/>
              <a:gd name="connsiteY1" fmla="*/ 0 h 241436"/>
              <a:gd name="connsiteX2" fmla="*/ 1258830 w 1307433"/>
              <a:gd name="connsiteY2" fmla="*/ 241432 h 241436"/>
              <a:gd name="connsiteX3" fmla="*/ 0 w 1307433"/>
              <a:gd name="connsiteY3" fmla="*/ 241432 h 241436"/>
              <a:gd name="connsiteX0" fmla="*/ 1718793 w 1718793"/>
              <a:gd name="connsiteY0" fmla="*/ 0 h 1691471"/>
              <a:gd name="connsiteX1" fmla="*/ 1258830 w 1718793"/>
              <a:gd name="connsiteY1" fmla="*/ 1450035 h 1691471"/>
              <a:gd name="connsiteX2" fmla="*/ 1258830 w 1718793"/>
              <a:gd name="connsiteY2" fmla="*/ 1691467 h 1691471"/>
              <a:gd name="connsiteX3" fmla="*/ 0 w 1718793"/>
              <a:gd name="connsiteY3" fmla="*/ 1691467 h 1691471"/>
              <a:gd name="connsiteX0" fmla="*/ 1718793 w 1718793"/>
              <a:gd name="connsiteY0" fmla="*/ 0 h 2108254"/>
              <a:gd name="connsiteX1" fmla="*/ 1686472 w 1718793"/>
              <a:gd name="connsiteY1" fmla="*/ 2108128 h 2108254"/>
              <a:gd name="connsiteX2" fmla="*/ 1258830 w 1718793"/>
              <a:gd name="connsiteY2" fmla="*/ 1691467 h 2108254"/>
              <a:gd name="connsiteX3" fmla="*/ 0 w 1718793"/>
              <a:gd name="connsiteY3" fmla="*/ 1691467 h 2108254"/>
              <a:gd name="connsiteX0" fmla="*/ 1718793 w 1718793"/>
              <a:gd name="connsiteY0" fmla="*/ 0 h 2109200"/>
              <a:gd name="connsiteX1" fmla="*/ 1686472 w 1718793"/>
              <a:gd name="connsiteY1" fmla="*/ 2108128 h 2109200"/>
              <a:gd name="connsiteX2" fmla="*/ 1193039 w 1718793"/>
              <a:gd name="connsiteY2" fmla="*/ 2070707 h 2109200"/>
              <a:gd name="connsiteX3" fmla="*/ 0 w 1718793"/>
              <a:gd name="connsiteY3" fmla="*/ 1691467 h 2109200"/>
              <a:gd name="connsiteX0" fmla="*/ 1093778 w 1093778"/>
              <a:gd name="connsiteY0" fmla="*/ 3958 h 2113158"/>
              <a:gd name="connsiteX1" fmla="*/ 1061457 w 1093778"/>
              <a:gd name="connsiteY1" fmla="*/ 2112086 h 2113158"/>
              <a:gd name="connsiteX2" fmla="*/ 568024 w 1093778"/>
              <a:gd name="connsiteY2" fmla="*/ 2074665 h 2113158"/>
              <a:gd name="connsiteX3" fmla="*/ 0 w 1093778"/>
              <a:gd name="connsiteY3" fmla="*/ 0 h 2113158"/>
              <a:gd name="connsiteX0" fmla="*/ 1093778 w 1093778"/>
              <a:gd name="connsiteY0" fmla="*/ 3958 h 2112548"/>
              <a:gd name="connsiteX1" fmla="*/ 1061457 w 1093778"/>
              <a:gd name="connsiteY1" fmla="*/ 2112086 h 2112548"/>
              <a:gd name="connsiteX2" fmla="*/ 4688 w 1093778"/>
              <a:gd name="connsiteY2" fmla="*/ 2007741 h 2112548"/>
              <a:gd name="connsiteX3" fmla="*/ 0 w 1093778"/>
              <a:gd name="connsiteY3" fmla="*/ 0 h 2112548"/>
              <a:gd name="connsiteX0" fmla="*/ 1093778 w 1093778"/>
              <a:gd name="connsiteY0" fmla="*/ 3958 h 2007823"/>
              <a:gd name="connsiteX1" fmla="*/ 1077905 w 1093778"/>
              <a:gd name="connsiteY1" fmla="*/ 1989390 h 2007823"/>
              <a:gd name="connsiteX2" fmla="*/ 4688 w 1093778"/>
              <a:gd name="connsiteY2" fmla="*/ 2007741 h 2007823"/>
              <a:gd name="connsiteX3" fmla="*/ 0 w 1093778"/>
              <a:gd name="connsiteY3" fmla="*/ 0 h 2007823"/>
              <a:gd name="connsiteX0" fmla="*/ 1093778 w 1101226"/>
              <a:gd name="connsiteY0" fmla="*/ 3958 h 2007823"/>
              <a:gd name="connsiteX1" fmla="*/ 1098465 w 1101226"/>
              <a:gd name="connsiteY1" fmla="*/ 1989390 h 2007823"/>
              <a:gd name="connsiteX2" fmla="*/ 4688 w 1101226"/>
              <a:gd name="connsiteY2" fmla="*/ 2007741 h 2007823"/>
              <a:gd name="connsiteX3" fmla="*/ 0 w 1101226"/>
              <a:gd name="connsiteY3" fmla="*/ 0 h 2007823"/>
              <a:gd name="connsiteX0" fmla="*/ 1093778 w 1113532"/>
              <a:gd name="connsiteY0" fmla="*/ 3958 h 2008301"/>
              <a:gd name="connsiteX1" fmla="*/ 1110801 w 1113532"/>
              <a:gd name="connsiteY1" fmla="*/ 2000544 h 2008301"/>
              <a:gd name="connsiteX2" fmla="*/ 4688 w 1113532"/>
              <a:gd name="connsiteY2" fmla="*/ 2007741 h 2008301"/>
              <a:gd name="connsiteX3" fmla="*/ 0 w 1113532"/>
              <a:gd name="connsiteY3" fmla="*/ 0 h 2008301"/>
              <a:gd name="connsiteX0" fmla="*/ 1093778 w 1105328"/>
              <a:gd name="connsiteY0" fmla="*/ 3958 h 2014839"/>
              <a:gd name="connsiteX1" fmla="*/ 1102577 w 1105328"/>
              <a:gd name="connsiteY1" fmla="*/ 2011698 h 2014839"/>
              <a:gd name="connsiteX2" fmla="*/ 4688 w 1105328"/>
              <a:gd name="connsiteY2" fmla="*/ 2007741 h 2014839"/>
              <a:gd name="connsiteX3" fmla="*/ 0 w 1105328"/>
              <a:gd name="connsiteY3" fmla="*/ 0 h 2014839"/>
              <a:gd name="connsiteX0" fmla="*/ 1101964 w 1105328"/>
              <a:gd name="connsiteY0" fmla="*/ 3957 h 2014839"/>
              <a:gd name="connsiteX1" fmla="*/ 1102577 w 1105328"/>
              <a:gd name="connsiteY1" fmla="*/ 2011698 h 2014839"/>
              <a:gd name="connsiteX2" fmla="*/ 4688 w 1105328"/>
              <a:gd name="connsiteY2" fmla="*/ 2007741 h 2014839"/>
              <a:gd name="connsiteX3" fmla="*/ 0 w 1105328"/>
              <a:gd name="connsiteY3" fmla="*/ 0 h 2014839"/>
              <a:gd name="connsiteX0" fmla="*/ 1101964 w 1105328"/>
              <a:gd name="connsiteY0" fmla="*/ 3957 h 2014839"/>
              <a:gd name="connsiteX1" fmla="*/ 1102577 w 1105328"/>
              <a:gd name="connsiteY1" fmla="*/ 2011698 h 2014839"/>
              <a:gd name="connsiteX2" fmla="*/ 4688 w 1105328"/>
              <a:gd name="connsiteY2" fmla="*/ 2007741 h 2014839"/>
              <a:gd name="connsiteX3" fmla="*/ 0 w 1105328"/>
              <a:gd name="connsiteY3" fmla="*/ 0 h 2014839"/>
              <a:gd name="connsiteX0" fmla="*/ 1095415 w 1105328"/>
              <a:gd name="connsiteY0" fmla="*/ 14952 h 2014839"/>
              <a:gd name="connsiteX1" fmla="*/ 1102577 w 1105328"/>
              <a:gd name="connsiteY1" fmla="*/ 2011698 h 2014839"/>
              <a:gd name="connsiteX2" fmla="*/ 4688 w 1105328"/>
              <a:gd name="connsiteY2" fmla="*/ 2007741 h 2014839"/>
              <a:gd name="connsiteX3" fmla="*/ 0 w 1105328"/>
              <a:gd name="connsiteY3" fmla="*/ 0 h 2014839"/>
              <a:gd name="connsiteX0" fmla="*/ 1100327 w 1105328"/>
              <a:gd name="connsiteY0" fmla="*/ 25946 h 2014839"/>
              <a:gd name="connsiteX1" fmla="*/ 1102577 w 1105328"/>
              <a:gd name="connsiteY1" fmla="*/ 2011698 h 2014839"/>
              <a:gd name="connsiteX2" fmla="*/ 4688 w 1105328"/>
              <a:gd name="connsiteY2" fmla="*/ 2007741 h 2014839"/>
              <a:gd name="connsiteX3" fmla="*/ 0 w 1105328"/>
              <a:gd name="connsiteY3" fmla="*/ 0 h 2014839"/>
            </a:gdLst>
            <a:ahLst/>
            <a:cxnLst>
              <a:cxn ang="0">
                <a:pos x="connsiteX0" y="connsiteY0"/>
              </a:cxn>
              <a:cxn ang="0">
                <a:pos x="connsiteX1" y="connsiteY1"/>
              </a:cxn>
              <a:cxn ang="0">
                <a:pos x="connsiteX2" y="connsiteY2"/>
              </a:cxn>
              <a:cxn ang="0">
                <a:pos x="connsiteX3" y="connsiteY3"/>
              </a:cxn>
            </a:cxnLst>
            <a:rect l="l" t="t" r="r" b="b"/>
            <a:pathLst>
              <a:path w="1105328" h="2014839">
                <a:moveTo>
                  <a:pt x="1100327" y="25946"/>
                </a:moveTo>
                <a:cubicBezTo>
                  <a:pt x="1101889" y="687757"/>
                  <a:pt x="1101015" y="1349887"/>
                  <a:pt x="1102577" y="2011698"/>
                </a:cubicBezTo>
                <a:cubicBezTo>
                  <a:pt x="1167289" y="2020196"/>
                  <a:pt x="69586" y="2008884"/>
                  <a:pt x="4688" y="2007741"/>
                </a:cubicBezTo>
                <a:cubicBezTo>
                  <a:pt x="3125" y="1338494"/>
                  <a:pt x="1563" y="669247"/>
                  <a:pt x="0" y="0"/>
                </a:cubicBezTo>
              </a:path>
            </a:pathLst>
          </a:custGeom>
          <a:noFill/>
          <a:ln w="38100">
            <a:solidFill>
              <a:schemeClr val="accent5"/>
            </a:solidFill>
            <a:headEnd type="triangle"/>
            <a:tailEnd type="triangle"/>
          </a:ln>
          <a:effectLst/>
        </p:spPr>
        <p:style>
          <a:lnRef idx="1">
            <a:schemeClr val="accent1"/>
          </a:lnRef>
          <a:fillRef idx="1001">
            <a:schemeClr val="l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dirty="0"/>
          </a:p>
        </p:txBody>
      </p:sp>
      <p:sp>
        <p:nvSpPr>
          <p:cNvPr id="110" name="TextBox 109">
            <a:extLst>
              <a:ext uri="{FF2B5EF4-FFF2-40B4-BE49-F238E27FC236}">
                <a16:creationId xmlns:a16="http://schemas.microsoft.com/office/drawing/2014/main" id="{4D7A1CCF-E0E1-9A4B-99DE-F71B17389A47}"/>
              </a:ext>
            </a:extLst>
          </p:cNvPr>
          <p:cNvSpPr txBox="1"/>
          <p:nvPr/>
        </p:nvSpPr>
        <p:spPr>
          <a:xfrm>
            <a:off x="4130515" y="1990428"/>
            <a:ext cx="826893" cy="318100"/>
          </a:xfrm>
          <a:prstGeom prst="rect">
            <a:avLst/>
          </a:prstGeom>
          <a:noFill/>
        </p:spPr>
        <p:txBody>
          <a:bodyPr wrap="none" rtlCol="0">
            <a:spAutoFit/>
          </a:bodyPr>
          <a:lstStyle/>
          <a:p>
            <a:pPr algn="ctr"/>
            <a:r>
              <a:rPr lang="en-US" sz="1467" dirty="0" err="1">
                <a:latin typeface="Flexo Medium" charset="0"/>
                <a:ea typeface="Flexo Medium" charset="0"/>
                <a:cs typeface="Flexo Medium" charset="0"/>
              </a:rPr>
              <a:t>vCU</a:t>
            </a:r>
            <a:r>
              <a:rPr lang="en-US" sz="1467" dirty="0">
                <a:latin typeface="Flexo Medium" charset="0"/>
                <a:ea typeface="Flexo Medium" charset="0"/>
                <a:cs typeface="Flexo Medium" charset="0"/>
              </a:rPr>
              <a:t> Pod</a:t>
            </a:r>
          </a:p>
        </p:txBody>
      </p:sp>
      <p:sp>
        <p:nvSpPr>
          <p:cNvPr id="111" name="TextBox 110">
            <a:extLst>
              <a:ext uri="{FF2B5EF4-FFF2-40B4-BE49-F238E27FC236}">
                <a16:creationId xmlns:a16="http://schemas.microsoft.com/office/drawing/2014/main" id="{FFC83AF0-538D-4648-B579-8762E821BEC7}"/>
              </a:ext>
            </a:extLst>
          </p:cNvPr>
          <p:cNvSpPr txBox="1"/>
          <p:nvPr/>
        </p:nvSpPr>
        <p:spPr>
          <a:xfrm>
            <a:off x="1075302" y="1986106"/>
            <a:ext cx="841320" cy="318100"/>
          </a:xfrm>
          <a:prstGeom prst="rect">
            <a:avLst/>
          </a:prstGeom>
          <a:noFill/>
        </p:spPr>
        <p:txBody>
          <a:bodyPr wrap="none" rtlCol="0">
            <a:spAutoFit/>
          </a:bodyPr>
          <a:lstStyle/>
          <a:p>
            <a:pPr algn="ctr"/>
            <a:r>
              <a:rPr lang="en-US" sz="1467" dirty="0" err="1">
                <a:latin typeface="Flexo Medium" charset="0"/>
                <a:ea typeface="Flexo Medium" charset="0"/>
                <a:cs typeface="Flexo Medium" charset="0"/>
              </a:rPr>
              <a:t>vDU</a:t>
            </a:r>
            <a:r>
              <a:rPr lang="en-US" sz="1467" dirty="0">
                <a:latin typeface="Flexo Medium" charset="0"/>
                <a:ea typeface="Flexo Medium" charset="0"/>
                <a:cs typeface="Flexo Medium" charset="0"/>
              </a:rPr>
              <a:t> Pod</a:t>
            </a:r>
          </a:p>
        </p:txBody>
      </p:sp>
      <p:sp>
        <p:nvSpPr>
          <p:cNvPr id="60" name="Rectangle 59">
            <a:extLst>
              <a:ext uri="{FF2B5EF4-FFF2-40B4-BE49-F238E27FC236}">
                <a16:creationId xmlns:a16="http://schemas.microsoft.com/office/drawing/2014/main" id="{90712D55-C2F0-9E4A-B2AD-FEDDDC5A57C2}"/>
              </a:ext>
            </a:extLst>
          </p:cNvPr>
          <p:cNvSpPr/>
          <p:nvPr/>
        </p:nvSpPr>
        <p:spPr>
          <a:xfrm>
            <a:off x="294827" y="5543188"/>
            <a:ext cx="3637845" cy="609600"/>
          </a:xfrm>
          <a:prstGeom prst="rect">
            <a:avLst/>
          </a:prstGeom>
          <a:solidFill>
            <a:schemeClr val="tx1">
              <a:lumMod val="20000"/>
              <a:lumOff val="80000"/>
            </a:schemeClr>
          </a:solidFill>
          <a:ln>
            <a:solidFill>
              <a:schemeClr val="tx1"/>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r>
              <a:rPr lang="en-US" sz="2400" dirty="0">
                <a:solidFill>
                  <a:schemeClr val="tx1"/>
                </a:solidFill>
              </a:rPr>
              <a:t>EDC-RDC</a:t>
            </a:r>
          </a:p>
        </p:txBody>
      </p:sp>
      <p:sp>
        <p:nvSpPr>
          <p:cNvPr id="98" name="Rounded Rectangle 6">
            <a:extLst>
              <a:ext uri="{FF2B5EF4-FFF2-40B4-BE49-F238E27FC236}">
                <a16:creationId xmlns:a16="http://schemas.microsoft.com/office/drawing/2014/main" id="{37AE5A3E-F65B-014E-BDFD-072A485914D1}"/>
              </a:ext>
            </a:extLst>
          </p:cNvPr>
          <p:cNvSpPr/>
          <p:nvPr/>
        </p:nvSpPr>
        <p:spPr>
          <a:xfrm>
            <a:off x="872733" y="3297286"/>
            <a:ext cx="2996305" cy="2355370"/>
          </a:xfrm>
          <a:custGeom>
            <a:avLst/>
            <a:gdLst>
              <a:gd name="connsiteX0" fmla="*/ 0 w 1500262"/>
              <a:gd name="connsiteY0" fmla="*/ 120716 h 241432"/>
              <a:gd name="connsiteX1" fmla="*/ 120716 w 1500262"/>
              <a:gd name="connsiteY1" fmla="*/ 0 h 241432"/>
              <a:gd name="connsiteX2" fmla="*/ 1379546 w 1500262"/>
              <a:gd name="connsiteY2" fmla="*/ 0 h 241432"/>
              <a:gd name="connsiteX3" fmla="*/ 1500262 w 1500262"/>
              <a:gd name="connsiteY3" fmla="*/ 120716 h 241432"/>
              <a:gd name="connsiteX4" fmla="*/ 1500262 w 1500262"/>
              <a:gd name="connsiteY4" fmla="*/ 120716 h 241432"/>
              <a:gd name="connsiteX5" fmla="*/ 1379546 w 1500262"/>
              <a:gd name="connsiteY5" fmla="*/ 241432 h 241432"/>
              <a:gd name="connsiteX6" fmla="*/ 120716 w 1500262"/>
              <a:gd name="connsiteY6" fmla="*/ 241432 h 241432"/>
              <a:gd name="connsiteX7" fmla="*/ 0 w 1500262"/>
              <a:gd name="connsiteY7" fmla="*/ 120716 h 241432"/>
              <a:gd name="connsiteX0" fmla="*/ 0 w 1500262"/>
              <a:gd name="connsiteY0" fmla="*/ 120716 h 241432"/>
              <a:gd name="connsiteX1" fmla="*/ 120716 w 1500262"/>
              <a:gd name="connsiteY1" fmla="*/ 0 h 241432"/>
              <a:gd name="connsiteX2" fmla="*/ 1379546 w 1500262"/>
              <a:gd name="connsiteY2" fmla="*/ 0 h 241432"/>
              <a:gd name="connsiteX3" fmla="*/ 1500262 w 1500262"/>
              <a:gd name="connsiteY3" fmla="*/ 120716 h 241432"/>
              <a:gd name="connsiteX4" fmla="*/ 1500262 w 1500262"/>
              <a:gd name="connsiteY4" fmla="*/ 120716 h 241432"/>
              <a:gd name="connsiteX5" fmla="*/ 1379546 w 1500262"/>
              <a:gd name="connsiteY5" fmla="*/ 241432 h 241432"/>
              <a:gd name="connsiteX6" fmla="*/ 120716 w 1500262"/>
              <a:gd name="connsiteY6" fmla="*/ 241432 h 241432"/>
              <a:gd name="connsiteX7" fmla="*/ 91440 w 1500262"/>
              <a:gd name="connsiteY7" fmla="*/ 212156 h 241432"/>
              <a:gd name="connsiteX0" fmla="*/ 0 w 1500262"/>
              <a:gd name="connsiteY0" fmla="*/ 120716 h 241432"/>
              <a:gd name="connsiteX1" fmla="*/ 120716 w 1500262"/>
              <a:gd name="connsiteY1" fmla="*/ 0 h 241432"/>
              <a:gd name="connsiteX2" fmla="*/ 1379546 w 1500262"/>
              <a:gd name="connsiteY2" fmla="*/ 0 h 241432"/>
              <a:gd name="connsiteX3" fmla="*/ 1500262 w 1500262"/>
              <a:gd name="connsiteY3" fmla="*/ 120716 h 241432"/>
              <a:gd name="connsiteX4" fmla="*/ 1500262 w 1500262"/>
              <a:gd name="connsiteY4" fmla="*/ 120716 h 241432"/>
              <a:gd name="connsiteX5" fmla="*/ 1379546 w 1500262"/>
              <a:gd name="connsiteY5" fmla="*/ 241432 h 241432"/>
              <a:gd name="connsiteX6" fmla="*/ 120716 w 1500262"/>
              <a:gd name="connsiteY6" fmla="*/ 241432 h 241432"/>
              <a:gd name="connsiteX0" fmla="*/ 0 w 1379546"/>
              <a:gd name="connsiteY0" fmla="*/ 0 h 241432"/>
              <a:gd name="connsiteX1" fmla="*/ 1258830 w 1379546"/>
              <a:gd name="connsiteY1" fmla="*/ 0 h 241432"/>
              <a:gd name="connsiteX2" fmla="*/ 1379546 w 1379546"/>
              <a:gd name="connsiteY2" fmla="*/ 120716 h 241432"/>
              <a:gd name="connsiteX3" fmla="*/ 1379546 w 1379546"/>
              <a:gd name="connsiteY3" fmla="*/ 120716 h 241432"/>
              <a:gd name="connsiteX4" fmla="*/ 1258830 w 1379546"/>
              <a:gd name="connsiteY4" fmla="*/ 241432 h 241432"/>
              <a:gd name="connsiteX5" fmla="*/ 0 w 1379546"/>
              <a:gd name="connsiteY5" fmla="*/ 241432 h 241432"/>
              <a:gd name="connsiteX0" fmla="*/ 0 w 1379546"/>
              <a:gd name="connsiteY0" fmla="*/ 0 h 241432"/>
              <a:gd name="connsiteX1" fmla="*/ 1258830 w 1379546"/>
              <a:gd name="connsiteY1" fmla="*/ 0 h 241432"/>
              <a:gd name="connsiteX2" fmla="*/ 1379546 w 1379546"/>
              <a:gd name="connsiteY2" fmla="*/ 120716 h 241432"/>
              <a:gd name="connsiteX3" fmla="*/ 1335742 w 1379546"/>
              <a:gd name="connsiteY3" fmla="*/ 107006 h 241432"/>
              <a:gd name="connsiteX4" fmla="*/ 1258830 w 1379546"/>
              <a:gd name="connsiteY4" fmla="*/ 241432 h 241432"/>
              <a:gd name="connsiteX5" fmla="*/ 0 w 1379546"/>
              <a:gd name="connsiteY5" fmla="*/ 241432 h 241432"/>
              <a:gd name="connsiteX0" fmla="*/ 0 w 1352590"/>
              <a:gd name="connsiteY0" fmla="*/ 10431 h 251863"/>
              <a:gd name="connsiteX1" fmla="*/ 1258830 w 1352590"/>
              <a:gd name="connsiteY1" fmla="*/ 10431 h 251863"/>
              <a:gd name="connsiteX2" fmla="*/ 1352590 w 1352590"/>
              <a:gd name="connsiteY2" fmla="*/ 39745 h 251863"/>
              <a:gd name="connsiteX3" fmla="*/ 1335742 w 1352590"/>
              <a:gd name="connsiteY3" fmla="*/ 117437 h 251863"/>
              <a:gd name="connsiteX4" fmla="*/ 1258830 w 1352590"/>
              <a:gd name="connsiteY4" fmla="*/ 251863 h 251863"/>
              <a:gd name="connsiteX5" fmla="*/ 0 w 1352590"/>
              <a:gd name="connsiteY5" fmla="*/ 251863 h 251863"/>
              <a:gd name="connsiteX0" fmla="*/ 0 w 1335742"/>
              <a:gd name="connsiteY0" fmla="*/ 10431 h 251863"/>
              <a:gd name="connsiteX1" fmla="*/ 1258830 w 1335742"/>
              <a:gd name="connsiteY1" fmla="*/ 10431 h 251863"/>
              <a:gd name="connsiteX2" fmla="*/ 1335742 w 1335742"/>
              <a:gd name="connsiteY2" fmla="*/ 39745 h 251863"/>
              <a:gd name="connsiteX3" fmla="*/ 1335742 w 1335742"/>
              <a:gd name="connsiteY3" fmla="*/ 117437 h 251863"/>
              <a:gd name="connsiteX4" fmla="*/ 1258830 w 1335742"/>
              <a:gd name="connsiteY4" fmla="*/ 251863 h 251863"/>
              <a:gd name="connsiteX5" fmla="*/ 0 w 1335742"/>
              <a:gd name="connsiteY5" fmla="*/ 251863 h 251863"/>
              <a:gd name="connsiteX0" fmla="*/ 0 w 1379546"/>
              <a:gd name="connsiteY0" fmla="*/ 10431 h 251863"/>
              <a:gd name="connsiteX1" fmla="*/ 1258830 w 1379546"/>
              <a:gd name="connsiteY1" fmla="*/ 10431 h 251863"/>
              <a:gd name="connsiteX2" fmla="*/ 1335742 w 1379546"/>
              <a:gd name="connsiteY2" fmla="*/ 39745 h 251863"/>
              <a:gd name="connsiteX3" fmla="*/ 1379546 w 1379546"/>
              <a:gd name="connsiteY3" fmla="*/ 176848 h 251863"/>
              <a:gd name="connsiteX4" fmla="*/ 1258830 w 1379546"/>
              <a:gd name="connsiteY4" fmla="*/ 251863 h 251863"/>
              <a:gd name="connsiteX5" fmla="*/ 0 w 1379546"/>
              <a:gd name="connsiteY5" fmla="*/ 251863 h 251863"/>
              <a:gd name="connsiteX0" fmla="*/ 0 w 1335742"/>
              <a:gd name="connsiteY0" fmla="*/ 10431 h 251863"/>
              <a:gd name="connsiteX1" fmla="*/ 1258830 w 1335742"/>
              <a:gd name="connsiteY1" fmla="*/ 10431 h 251863"/>
              <a:gd name="connsiteX2" fmla="*/ 1335742 w 1335742"/>
              <a:gd name="connsiteY2" fmla="*/ 39745 h 251863"/>
              <a:gd name="connsiteX3" fmla="*/ 1258830 w 1335742"/>
              <a:gd name="connsiteY3" fmla="*/ 251863 h 251863"/>
              <a:gd name="connsiteX4" fmla="*/ 0 w 1335742"/>
              <a:gd name="connsiteY4" fmla="*/ 251863 h 251863"/>
              <a:gd name="connsiteX0" fmla="*/ 0 w 1416183"/>
              <a:gd name="connsiteY0" fmla="*/ 0 h 241432"/>
              <a:gd name="connsiteX1" fmla="*/ 1258830 w 1416183"/>
              <a:gd name="connsiteY1" fmla="*/ 0 h 241432"/>
              <a:gd name="connsiteX2" fmla="*/ 1258830 w 1416183"/>
              <a:gd name="connsiteY2" fmla="*/ 241432 h 241432"/>
              <a:gd name="connsiteX3" fmla="*/ 0 w 1416183"/>
              <a:gd name="connsiteY3" fmla="*/ 241432 h 241432"/>
              <a:gd name="connsiteX0" fmla="*/ 0 w 1376502"/>
              <a:gd name="connsiteY0" fmla="*/ 0 h 241432"/>
              <a:gd name="connsiteX1" fmla="*/ 1258830 w 1376502"/>
              <a:gd name="connsiteY1" fmla="*/ 0 h 241432"/>
              <a:gd name="connsiteX2" fmla="*/ 1258830 w 1376502"/>
              <a:gd name="connsiteY2" fmla="*/ 241432 h 241432"/>
              <a:gd name="connsiteX3" fmla="*/ 0 w 1376502"/>
              <a:gd name="connsiteY3" fmla="*/ 241432 h 241432"/>
              <a:gd name="connsiteX0" fmla="*/ 0 w 1326494"/>
              <a:gd name="connsiteY0" fmla="*/ 0 h 241432"/>
              <a:gd name="connsiteX1" fmla="*/ 1258830 w 1326494"/>
              <a:gd name="connsiteY1" fmla="*/ 0 h 241432"/>
              <a:gd name="connsiteX2" fmla="*/ 1258830 w 1326494"/>
              <a:gd name="connsiteY2" fmla="*/ 241432 h 241432"/>
              <a:gd name="connsiteX3" fmla="*/ 0 w 1326494"/>
              <a:gd name="connsiteY3" fmla="*/ 241432 h 241432"/>
              <a:gd name="connsiteX0" fmla="*/ 0 w 1304379"/>
              <a:gd name="connsiteY0" fmla="*/ 0 h 241432"/>
              <a:gd name="connsiteX1" fmla="*/ 1258830 w 1304379"/>
              <a:gd name="connsiteY1" fmla="*/ 0 h 241432"/>
              <a:gd name="connsiteX2" fmla="*/ 1258830 w 1304379"/>
              <a:gd name="connsiteY2" fmla="*/ 241432 h 241432"/>
              <a:gd name="connsiteX3" fmla="*/ 0 w 1304379"/>
              <a:gd name="connsiteY3" fmla="*/ 241432 h 241432"/>
              <a:gd name="connsiteX0" fmla="*/ 0 w 1313160"/>
              <a:gd name="connsiteY0" fmla="*/ 0 h 241432"/>
              <a:gd name="connsiteX1" fmla="*/ 1258830 w 1313160"/>
              <a:gd name="connsiteY1" fmla="*/ 0 h 241432"/>
              <a:gd name="connsiteX2" fmla="*/ 1258830 w 1313160"/>
              <a:gd name="connsiteY2" fmla="*/ 241432 h 241432"/>
              <a:gd name="connsiteX3" fmla="*/ 0 w 1313160"/>
              <a:gd name="connsiteY3" fmla="*/ 241432 h 241432"/>
              <a:gd name="connsiteX0" fmla="*/ 0 w 1302106"/>
              <a:gd name="connsiteY0" fmla="*/ 0 h 241432"/>
              <a:gd name="connsiteX1" fmla="*/ 1258830 w 1302106"/>
              <a:gd name="connsiteY1" fmla="*/ 0 h 241432"/>
              <a:gd name="connsiteX2" fmla="*/ 1258830 w 1302106"/>
              <a:gd name="connsiteY2" fmla="*/ 241432 h 241432"/>
              <a:gd name="connsiteX3" fmla="*/ 0 w 1302106"/>
              <a:gd name="connsiteY3" fmla="*/ 241432 h 241432"/>
              <a:gd name="connsiteX0" fmla="*/ 0 w 1303913"/>
              <a:gd name="connsiteY0" fmla="*/ 0 h 241436"/>
              <a:gd name="connsiteX1" fmla="*/ 1258830 w 1303913"/>
              <a:gd name="connsiteY1" fmla="*/ 0 h 241436"/>
              <a:gd name="connsiteX2" fmla="*/ 1258830 w 1303913"/>
              <a:gd name="connsiteY2" fmla="*/ 241432 h 241436"/>
              <a:gd name="connsiteX3" fmla="*/ 0 w 1303913"/>
              <a:gd name="connsiteY3" fmla="*/ 241432 h 241436"/>
              <a:gd name="connsiteX0" fmla="*/ 0 w 1305328"/>
              <a:gd name="connsiteY0" fmla="*/ 0 h 242000"/>
              <a:gd name="connsiteX1" fmla="*/ 1258830 w 1305328"/>
              <a:gd name="connsiteY1" fmla="*/ 0 h 242000"/>
              <a:gd name="connsiteX2" fmla="*/ 1258830 w 1305328"/>
              <a:gd name="connsiteY2" fmla="*/ 241432 h 242000"/>
              <a:gd name="connsiteX3" fmla="*/ 0 w 1305328"/>
              <a:gd name="connsiteY3" fmla="*/ 241432 h 242000"/>
              <a:gd name="connsiteX0" fmla="*/ 0 w 1305812"/>
              <a:gd name="connsiteY0" fmla="*/ 0 h 241431"/>
              <a:gd name="connsiteX1" fmla="*/ 1258830 w 1305812"/>
              <a:gd name="connsiteY1" fmla="*/ 0 h 241431"/>
              <a:gd name="connsiteX2" fmla="*/ 1258830 w 1305812"/>
              <a:gd name="connsiteY2" fmla="*/ 241432 h 241431"/>
              <a:gd name="connsiteX3" fmla="*/ 0 w 1305812"/>
              <a:gd name="connsiteY3" fmla="*/ 241432 h 241431"/>
              <a:gd name="connsiteX0" fmla="*/ 0 w 1284788"/>
              <a:gd name="connsiteY0" fmla="*/ 0 h 241432"/>
              <a:gd name="connsiteX1" fmla="*/ 1258830 w 1284788"/>
              <a:gd name="connsiteY1" fmla="*/ 0 h 241432"/>
              <a:gd name="connsiteX2" fmla="*/ 1258830 w 1284788"/>
              <a:gd name="connsiteY2" fmla="*/ 241432 h 241432"/>
              <a:gd name="connsiteX3" fmla="*/ 0 w 1284788"/>
              <a:gd name="connsiteY3" fmla="*/ 241432 h 241432"/>
              <a:gd name="connsiteX0" fmla="*/ 0 w 1297501"/>
              <a:gd name="connsiteY0" fmla="*/ 0 h 241436"/>
              <a:gd name="connsiteX1" fmla="*/ 1258830 w 1297501"/>
              <a:gd name="connsiteY1" fmla="*/ 0 h 241436"/>
              <a:gd name="connsiteX2" fmla="*/ 1258830 w 1297501"/>
              <a:gd name="connsiteY2" fmla="*/ 241432 h 241436"/>
              <a:gd name="connsiteX3" fmla="*/ 0 w 1297501"/>
              <a:gd name="connsiteY3" fmla="*/ 241432 h 241436"/>
              <a:gd name="connsiteX0" fmla="*/ 0 w 1307433"/>
              <a:gd name="connsiteY0" fmla="*/ 0 h 241436"/>
              <a:gd name="connsiteX1" fmla="*/ 1258830 w 1307433"/>
              <a:gd name="connsiteY1" fmla="*/ 0 h 241436"/>
              <a:gd name="connsiteX2" fmla="*/ 1258830 w 1307433"/>
              <a:gd name="connsiteY2" fmla="*/ 241432 h 241436"/>
              <a:gd name="connsiteX3" fmla="*/ 0 w 1307433"/>
              <a:gd name="connsiteY3" fmla="*/ 241432 h 241436"/>
              <a:gd name="connsiteX0" fmla="*/ 1718793 w 1718793"/>
              <a:gd name="connsiteY0" fmla="*/ 0 h 1691471"/>
              <a:gd name="connsiteX1" fmla="*/ 1258830 w 1718793"/>
              <a:gd name="connsiteY1" fmla="*/ 1450035 h 1691471"/>
              <a:gd name="connsiteX2" fmla="*/ 1258830 w 1718793"/>
              <a:gd name="connsiteY2" fmla="*/ 1691467 h 1691471"/>
              <a:gd name="connsiteX3" fmla="*/ 0 w 1718793"/>
              <a:gd name="connsiteY3" fmla="*/ 1691467 h 1691471"/>
              <a:gd name="connsiteX0" fmla="*/ 1718793 w 1718793"/>
              <a:gd name="connsiteY0" fmla="*/ 0 h 2108254"/>
              <a:gd name="connsiteX1" fmla="*/ 1686472 w 1718793"/>
              <a:gd name="connsiteY1" fmla="*/ 2108128 h 2108254"/>
              <a:gd name="connsiteX2" fmla="*/ 1258830 w 1718793"/>
              <a:gd name="connsiteY2" fmla="*/ 1691467 h 2108254"/>
              <a:gd name="connsiteX3" fmla="*/ 0 w 1718793"/>
              <a:gd name="connsiteY3" fmla="*/ 1691467 h 2108254"/>
              <a:gd name="connsiteX0" fmla="*/ 1718793 w 1718793"/>
              <a:gd name="connsiteY0" fmla="*/ 0 h 2109200"/>
              <a:gd name="connsiteX1" fmla="*/ 1686472 w 1718793"/>
              <a:gd name="connsiteY1" fmla="*/ 2108128 h 2109200"/>
              <a:gd name="connsiteX2" fmla="*/ 1193039 w 1718793"/>
              <a:gd name="connsiteY2" fmla="*/ 2070707 h 2109200"/>
              <a:gd name="connsiteX3" fmla="*/ 0 w 1718793"/>
              <a:gd name="connsiteY3" fmla="*/ 1691467 h 2109200"/>
              <a:gd name="connsiteX0" fmla="*/ 1093778 w 1093778"/>
              <a:gd name="connsiteY0" fmla="*/ 3958 h 2113158"/>
              <a:gd name="connsiteX1" fmla="*/ 1061457 w 1093778"/>
              <a:gd name="connsiteY1" fmla="*/ 2112086 h 2113158"/>
              <a:gd name="connsiteX2" fmla="*/ 568024 w 1093778"/>
              <a:gd name="connsiteY2" fmla="*/ 2074665 h 2113158"/>
              <a:gd name="connsiteX3" fmla="*/ 0 w 1093778"/>
              <a:gd name="connsiteY3" fmla="*/ 0 h 2113158"/>
              <a:gd name="connsiteX0" fmla="*/ 1093778 w 1093778"/>
              <a:gd name="connsiteY0" fmla="*/ 3958 h 2112548"/>
              <a:gd name="connsiteX1" fmla="*/ 1061457 w 1093778"/>
              <a:gd name="connsiteY1" fmla="*/ 2112086 h 2112548"/>
              <a:gd name="connsiteX2" fmla="*/ 4688 w 1093778"/>
              <a:gd name="connsiteY2" fmla="*/ 2007741 h 2112548"/>
              <a:gd name="connsiteX3" fmla="*/ 0 w 1093778"/>
              <a:gd name="connsiteY3" fmla="*/ 0 h 2112548"/>
              <a:gd name="connsiteX0" fmla="*/ 1093778 w 1093778"/>
              <a:gd name="connsiteY0" fmla="*/ 3958 h 2007823"/>
              <a:gd name="connsiteX1" fmla="*/ 1077905 w 1093778"/>
              <a:gd name="connsiteY1" fmla="*/ 1989390 h 2007823"/>
              <a:gd name="connsiteX2" fmla="*/ 4688 w 1093778"/>
              <a:gd name="connsiteY2" fmla="*/ 2007741 h 2007823"/>
              <a:gd name="connsiteX3" fmla="*/ 0 w 1093778"/>
              <a:gd name="connsiteY3" fmla="*/ 0 h 2007823"/>
              <a:gd name="connsiteX0" fmla="*/ 1093778 w 1101226"/>
              <a:gd name="connsiteY0" fmla="*/ 3958 h 2007823"/>
              <a:gd name="connsiteX1" fmla="*/ 1098465 w 1101226"/>
              <a:gd name="connsiteY1" fmla="*/ 1989390 h 2007823"/>
              <a:gd name="connsiteX2" fmla="*/ 4688 w 1101226"/>
              <a:gd name="connsiteY2" fmla="*/ 2007741 h 2007823"/>
              <a:gd name="connsiteX3" fmla="*/ 0 w 1101226"/>
              <a:gd name="connsiteY3" fmla="*/ 0 h 2007823"/>
              <a:gd name="connsiteX0" fmla="*/ 1093778 w 1113532"/>
              <a:gd name="connsiteY0" fmla="*/ 3958 h 2008301"/>
              <a:gd name="connsiteX1" fmla="*/ 1110801 w 1113532"/>
              <a:gd name="connsiteY1" fmla="*/ 2000544 h 2008301"/>
              <a:gd name="connsiteX2" fmla="*/ 4688 w 1113532"/>
              <a:gd name="connsiteY2" fmla="*/ 2007741 h 2008301"/>
              <a:gd name="connsiteX3" fmla="*/ 0 w 1113532"/>
              <a:gd name="connsiteY3" fmla="*/ 0 h 2008301"/>
              <a:gd name="connsiteX0" fmla="*/ 1093778 w 1105328"/>
              <a:gd name="connsiteY0" fmla="*/ 3958 h 2014839"/>
              <a:gd name="connsiteX1" fmla="*/ 1102577 w 1105328"/>
              <a:gd name="connsiteY1" fmla="*/ 2011698 h 2014839"/>
              <a:gd name="connsiteX2" fmla="*/ 4688 w 1105328"/>
              <a:gd name="connsiteY2" fmla="*/ 2007741 h 2014839"/>
              <a:gd name="connsiteX3" fmla="*/ 0 w 1105328"/>
              <a:gd name="connsiteY3" fmla="*/ 0 h 2014839"/>
              <a:gd name="connsiteX0" fmla="*/ 1101964 w 1105328"/>
              <a:gd name="connsiteY0" fmla="*/ 3957 h 2014839"/>
              <a:gd name="connsiteX1" fmla="*/ 1102577 w 1105328"/>
              <a:gd name="connsiteY1" fmla="*/ 2011698 h 2014839"/>
              <a:gd name="connsiteX2" fmla="*/ 4688 w 1105328"/>
              <a:gd name="connsiteY2" fmla="*/ 2007741 h 2014839"/>
              <a:gd name="connsiteX3" fmla="*/ 0 w 1105328"/>
              <a:gd name="connsiteY3" fmla="*/ 0 h 2014839"/>
              <a:gd name="connsiteX0" fmla="*/ 1101964 w 1105328"/>
              <a:gd name="connsiteY0" fmla="*/ 3957 h 2014839"/>
              <a:gd name="connsiteX1" fmla="*/ 1102577 w 1105328"/>
              <a:gd name="connsiteY1" fmla="*/ 2011698 h 2014839"/>
              <a:gd name="connsiteX2" fmla="*/ 4688 w 1105328"/>
              <a:gd name="connsiteY2" fmla="*/ 2007741 h 2014839"/>
              <a:gd name="connsiteX3" fmla="*/ 0 w 1105328"/>
              <a:gd name="connsiteY3" fmla="*/ 0 h 2014839"/>
              <a:gd name="connsiteX0" fmla="*/ 1095415 w 1105328"/>
              <a:gd name="connsiteY0" fmla="*/ 14952 h 2014839"/>
              <a:gd name="connsiteX1" fmla="*/ 1102577 w 1105328"/>
              <a:gd name="connsiteY1" fmla="*/ 2011698 h 2014839"/>
              <a:gd name="connsiteX2" fmla="*/ 4688 w 1105328"/>
              <a:gd name="connsiteY2" fmla="*/ 2007741 h 2014839"/>
              <a:gd name="connsiteX3" fmla="*/ 0 w 1105328"/>
              <a:gd name="connsiteY3" fmla="*/ 0 h 2014839"/>
              <a:gd name="connsiteX0" fmla="*/ 1100327 w 1105328"/>
              <a:gd name="connsiteY0" fmla="*/ 25946 h 2014839"/>
              <a:gd name="connsiteX1" fmla="*/ 1102577 w 1105328"/>
              <a:gd name="connsiteY1" fmla="*/ 2011698 h 2014839"/>
              <a:gd name="connsiteX2" fmla="*/ 4688 w 1105328"/>
              <a:gd name="connsiteY2" fmla="*/ 2007741 h 2014839"/>
              <a:gd name="connsiteX3" fmla="*/ 0 w 1105328"/>
              <a:gd name="connsiteY3" fmla="*/ 0 h 2014839"/>
            </a:gdLst>
            <a:ahLst/>
            <a:cxnLst>
              <a:cxn ang="0">
                <a:pos x="connsiteX0" y="connsiteY0"/>
              </a:cxn>
              <a:cxn ang="0">
                <a:pos x="connsiteX1" y="connsiteY1"/>
              </a:cxn>
              <a:cxn ang="0">
                <a:pos x="connsiteX2" y="connsiteY2"/>
              </a:cxn>
              <a:cxn ang="0">
                <a:pos x="connsiteX3" y="connsiteY3"/>
              </a:cxn>
            </a:cxnLst>
            <a:rect l="l" t="t" r="r" b="b"/>
            <a:pathLst>
              <a:path w="1105328" h="2014839">
                <a:moveTo>
                  <a:pt x="1100327" y="25946"/>
                </a:moveTo>
                <a:cubicBezTo>
                  <a:pt x="1101889" y="687757"/>
                  <a:pt x="1101015" y="1349887"/>
                  <a:pt x="1102577" y="2011698"/>
                </a:cubicBezTo>
                <a:cubicBezTo>
                  <a:pt x="1167289" y="2020196"/>
                  <a:pt x="69586" y="2008884"/>
                  <a:pt x="4688" y="2007741"/>
                </a:cubicBezTo>
                <a:cubicBezTo>
                  <a:pt x="3125" y="1338494"/>
                  <a:pt x="1563" y="669247"/>
                  <a:pt x="0" y="0"/>
                </a:cubicBezTo>
              </a:path>
            </a:pathLst>
          </a:custGeom>
          <a:noFill/>
          <a:ln w="38100">
            <a:solidFill>
              <a:schemeClr val="accent5"/>
            </a:solidFill>
            <a:headEnd type="triangle"/>
            <a:tailEnd type="triangle"/>
          </a:ln>
          <a:effectLst/>
        </p:spPr>
        <p:style>
          <a:lnRef idx="1">
            <a:schemeClr val="accent1"/>
          </a:lnRef>
          <a:fillRef idx="1001">
            <a:schemeClr val="l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dirty="0"/>
          </a:p>
        </p:txBody>
      </p:sp>
      <p:sp>
        <p:nvSpPr>
          <p:cNvPr id="61" name="Rectangle 60">
            <a:extLst>
              <a:ext uri="{FF2B5EF4-FFF2-40B4-BE49-F238E27FC236}">
                <a16:creationId xmlns:a16="http://schemas.microsoft.com/office/drawing/2014/main" id="{64E21CCF-91B7-8B48-857A-18022E0A7501}"/>
              </a:ext>
            </a:extLst>
          </p:cNvPr>
          <p:cNvSpPr/>
          <p:nvPr/>
        </p:nvSpPr>
        <p:spPr>
          <a:xfrm>
            <a:off x="4008582" y="5543188"/>
            <a:ext cx="3061751" cy="609600"/>
          </a:xfrm>
          <a:prstGeom prst="rect">
            <a:avLst/>
          </a:prstGeom>
          <a:solidFill>
            <a:schemeClr val="tx1">
              <a:lumMod val="20000"/>
              <a:lumOff val="80000"/>
            </a:schemeClr>
          </a:solidFill>
          <a:ln>
            <a:solidFill>
              <a:schemeClr val="tx1"/>
            </a:solid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r>
              <a:rPr lang="en-US" sz="2400" dirty="0">
                <a:solidFill>
                  <a:schemeClr val="tx1"/>
                </a:solidFill>
              </a:rPr>
              <a:t>EDC-Core</a:t>
            </a:r>
          </a:p>
        </p:txBody>
      </p:sp>
      <p:sp>
        <p:nvSpPr>
          <p:cNvPr id="97" name="Rounded Rectangle 6">
            <a:extLst>
              <a:ext uri="{FF2B5EF4-FFF2-40B4-BE49-F238E27FC236}">
                <a16:creationId xmlns:a16="http://schemas.microsoft.com/office/drawing/2014/main" id="{5EB5E461-1607-9B43-BC9F-F20AC32AC7BB}"/>
              </a:ext>
            </a:extLst>
          </p:cNvPr>
          <p:cNvSpPr/>
          <p:nvPr/>
        </p:nvSpPr>
        <p:spPr>
          <a:xfrm>
            <a:off x="4077730" y="3289046"/>
            <a:ext cx="2847545" cy="2363609"/>
          </a:xfrm>
          <a:custGeom>
            <a:avLst/>
            <a:gdLst>
              <a:gd name="connsiteX0" fmla="*/ 0 w 1500262"/>
              <a:gd name="connsiteY0" fmla="*/ 120716 h 241432"/>
              <a:gd name="connsiteX1" fmla="*/ 120716 w 1500262"/>
              <a:gd name="connsiteY1" fmla="*/ 0 h 241432"/>
              <a:gd name="connsiteX2" fmla="*/ 1379546 w 1500262"/>
              <a:gd name="connsiteY2" fmla="*/ 0 h 241432"/>
              <a:gd name="connsiteX3" fmla="*/ 1500262 w 1500262"/>
              <a:gd name="connsiteY3" fmla="*/ 120716 h 241432"/>
              <a:gd name="connsiteX4" fmla="*/ 1500262 w 1500262"/>
              <a:gd name="connsiteY4" fmla="*/ 120716 h 241432"/>
              <a:gd name="connsiteX5" fmla="*/ 1379546 w 1500262"/>
              <a:gd name="connsiteY5" fmla="*/ 241432 h 241432"/>
              <a:gd name="connsiteX6" fmla="*/ 120716 w 1500262"/>
              <a:gd name="connsiteY6" fmla="*/ 241432 h 241432"/>
              <a:gd name="connsiteX7" fmla="*/ 0 w 1500262"/>
              <a:gd name="connsiteY7" fmla="*/ 120716 h 241432"/>
              <a:gd name="connsiteX0" fmla="*/ 0 w 1500262"/>
              <a:gd name="connsiteY0" fmla="*/ 120716 h 241432"/>
              <a:gd name="connsiteX1" fmla="*/ 120716 w 1500262"/>
              <a:gd name="connsiteY1" fmla="*/ 0 h 241432"/>
              <a:gd name="connsiteX2" fmla="*/ 1379546 w 1500262"/>
              <a:gd name="connsiteY2" fmla="*/ 0 h 241432"/>
              <a:gd name="connsiteX3" fmla="*/ 1500262 w 1500262"/>
              <a:gd name="connsiteY3" fmla="*/ 120716 h 241432"/>
              <a:gd name="connsiteX4" fmla="*/ 1500262 w 1500262"/>
              <a:gd name="connsiteY4" fmla="*/ 120716 h 241432"/>
              <a:gd name="connsiteX5" fmla="*/ 1379546 w 1500262"/>
              <a:gd name="connsiteY5" fmla="*/ 241432 h 241432"/>
              <a:gd name="connsiteX6" fmla="*/ 120716 w 1500262"/>
              <a:gd name="connsiteY6" fmla="*/ 241432 h 241432"/>
              <a:gd name="connsiteX7" fmla="*/ 91440 w 1500262"/>
              <a:gd name="connsiteY7" fmla="*/ 212156 h 241432"/>
              <a:gd name="connsiteX0" fmla="*/ 0 w 1500262"/>
              <a:gd name="connsiteY0" fmla="*/ 120716 h 241432"/>
              <a:gd name="connsiteX1" fmla="*/ 120716 w 1500262"/>
              <a:gd name="connsiteY1" fmla="*/ 0 h 241432"/>
              <a:gd name="connsiteX2" fmla="*/ 1379546 w 1500262"/>
              <a:gd name="connsiteY2" fmla="*/ 0 h 241432"/>
              <a:gd name="connsiteX3" fmla="*/ 1500262 w 1500262"/>
              <a:gd name="connsiteY3" fmla="*/ 120716 h 241432"/>
              <a:gd name="connsiteX4" fmla="*/ 1500262 w 1500262"/>
              <a:gd name="connsiteY4" fmla="*/ 120716 h 241432"/>
              <a:gd name="connsiteX5" fmla="*/ 1379546 w 1500262"/>
              <a:gd name="connsiteY5" fmla="*/ 241432 h 241432"/>
              <a:gd name="connsiteX6" fmla="*/ 120716 w 1500262"/>
              <a:gd name="connsiteY6" fmla="*/ 241432 h 241432"/>
              <a:gd name="connsiteX0" fmla="*/ 0 w 1379546"/>
              <a:gd name="connsiteY0" fmla="*/ 0 h 241432"/>
              <a:gd name="connsiteX1" fmla="*/ 1258830 w 1379546"/>
              <a:gd name="connsiteY1" fmla="*/ 0 h 241432"/>
              <a:gd name="connsiteX2" fmla="*/ 1379546 w 1379546"/>
              <a:gd name="connsiteY2" fmla="*/ 120716 h 241432"/>
              <a:gd name="connsiteX3" fmla="*/ 1379546 w 1379546"/>
              <a:gd name="connsiteY3" fmla="*/ 120716 h 241432"/>
              <a:gd name="connsiteX4" fmla="*/ 1258830 w 1379546"/>
              <a:gd name="connsiteY4" fmla="*/ 241432 h 241432"/>
              <a:gd name="connsiteX5" fmla="*/ 0 w 1379546"/>
              <a:gd name="connsiteY5" fmla="*/ 241432 h 241432"/>
              <a:gd name="connsiteX0" fmla="*/ 0 w 1379546"/>
              <a:gd name="connsiteY0" fmla="*/ 0 h 241432"/>
              <a:gd name="connsiteX1" fmla="*/ 1258830 w 1379546"/>
              <a:gd name="connsiteY1" fmla="*/ 0 h 241432"/>
              <a:gd name="connsiteX2" fmla="*/ 1379546 w 1379546"/>
              <a:gd name="connsiteY2" fmla="*/ 120716 h 241432"/>
              <a:gd name="connsiteX3" fmla="*/ 1335742 w 1379546"/>
              <a:gd name="connsiteY3" fmla="*/ 107006 h 241432"/>
              <a:gd name="connsiteX4" fmla="*/ 1258830 w 1379546"/>
              <a:gd name="connsiteY4" fmla="*/ 241432 h 241432"/>
              <a:gd name="connsiteX5" fmla="*/ 0 w 1379546"/>
              <a:gd name="connsiteY5" fmla="*/ 241432 h 241432"/>
              <a:gd name="connsiteX0" fmla="*/ 0 w 1352590"/>
              <a:gd name="connsiteY0" fmla="*/ 10431 h 251863"/>
              <a:gd name="connsiteX1" fmla="*/ 1258830 w 1352590"/>
              <a:gd name="connsiteY1" fmla="*/ 10431 h 251863"/>
              <a:gd name="connsiteX2" fmla="*/ 1352590 w 1352590"/>
              <a:gd name="connsiteY2" fmla="*/ 39745 h 251863"/>
              <a:gd name="connsiteX3" fmla="*/ 1335742 w 1352590"/>
              <a:gd name="connsiteY3" fmla="*/ 117437 h 251863"/>
              <a:gd name="connsiteX4" fmla="*/ 1258830 w 1352590"/>
              <a:gd name="connsiteY4" fmla="*/ 251863 h 251863"/>
              <a:gd name="connsiteX5" fmla="*/ 0 w 1352590"/>
              <a:gd name="connsiteY5" fmla="*/ 251863 h 251863"/>
              <a:gd name="connsiteX0" fmla="*/ 0 w 1335742"/>
              <a:gd name="connsiteY0" fmla="*/ 10431 h 251863"/>
              <a:gd name="connsiteX1" fmla="*/ 1258830 w 1335742"/>
              <a:gd name="connsiteY1" fmla="*/ 10431 h 251863"/>
              <a:gd name="connsiteX2" fmla="*/ 1335742 w 1335742"/>
              <a:gd name="connsiteY2" fmla="*/ 39745 h 251863"/>
              <a:gd name="connsiteX3" fmla="*/ 1335742 w 1335742"/>
              <a:gd name="connsiteY3" fmla="*/ 117437 h 251863"/>
              <a:gd name="connsiteX4" fmla="*/ 1258830 w 1335742"/>
              <a:gd name="connsiteY4" fmla="*/ 251863 h 251863"/>
              <a:gd name="connsiteX5" fmla="*/ 0 w 1335742"/>
              <a:gd name="connsiteY5" fmla="*/ 251863 h 251863"/>
              <a:gd name="connsiteX0" fmla="*/ 0 w 1379546"/>
              <a:gd name="connsiteY0" fmla="*/ 10431 h 251863"/>
              <a:gd name="connsiteX1" fmla="*/ 1258830 w 1379546"/>
              <a:gd name="connsiteY1" fmla="*/ 10431 h 251863"/>
              <a:gd name="connsiteX2" fmla="*/ 1335742 w 1379546"/>
              <a:gd name="connsiteY2" fmla="*/ 39745 h 251863"/>
              <a:gd name="connsiteX3" fmla="*/ 1379546 w 1379546"/>
              <a:gd name="connsiteY3" fmla="*/ 176848 h 251863"/>
              <a:gd name="connsiteX4" fmla="*/ 1258830 w 1379546"/>
              <a:gd name="connsiteY4" fmla="*/ 251863 h 251863"/>
              <a:gd name="connsiteX5" fmla="*/ 0 w 1379546"/>
              <a:gd name="connsiteY5" fmla="*/ 251863 h 251863"/>
              <a:gd name="connsiteX0" fmla="*/ 0 w 1335742"/>
              <a:gd name="connsiteY0" fmla="*/ 10431 h 251863"/>
              <a:gd name="connsiteX1" fmla="*/ 1258830 w 1335742"/>
              <a:gd name="connsiteY1" fmla="*/ 10431 h 251863"/>
              <a:gd name="connsiteX2" fmla="*/ 1335742 w 1335742"/>
              <a:gd name="connsiteY2" fmla="*/ 39745 h 251863"/>
              <a:gd name="connsiteX3" fmla="*/ 1258830 w 1335742"/>
              <a:gd name="connsiteY3" fmla="*/ 251863 h 251863"/>
              <a:gd name="connsiteX4" fmla="*/ 0 w 1335742"/>
              <a:gd name="connsiteY4" fmla="*/ 251863 h 251863"/>
              <a:gd name="connsiteX0" fmla="*/ 0 w 1416183"/>
              <a:gd name="connsiteY0" fmla="*/ 0 h 241432"/>
              <a:gd name="connsiteX1" fmla="*/ 1258830 w 1416183"/>
              <a:gd name="connsiteY1" fmla="*/ 0 h 241432"/>
              <a:gd name="connsiteX2" fmla="*/ 1258830 w 1416183"/>
              <a:gd name="connsiteY2" fmla="*/ 241432 h 241432"/>
              <a:gd name="connsiteX3" fmla="*/ 0 w 1416183"/>
              <a:gd name="connsiteY3" fmla="*/ 241432 h 241432"/>
              <a:gd name="connsiteX0" fmla="*/ 0 w 1376502"/>
              <a:gd name="connsiteY0" fmla="*/ 0 h 241432"/>
              <a:gd name="connsiteX1" fmla="*/ 1258830 w 1376502"/>
              <a:gd name="connsiteY1" fmla="*/ 0 h 241432"/>
              <a:gd name="connsiteX2" fmla="*/ 1258830 w 1376502"/>
              <a:gd name="connsiteY2" fmla="*/ 241432 h 241432"/>
              <a:gd name="connsiteX3" fmla="*/ 0 w 1376502"/>
              <a:gd name="connsiteY3" fmla="*/ 241432 h 241432"/>
              <a:gd name="connsiteX0" fmla="*/ 0 w 1326494"/>
              <a:gd name="connsiteY0" fmla="*/ 0 h 241432"/>
              <a:gd name="connsiteX1" fmla="*/ 1258830 w 1326494"/>
              <a:gd name="connsiteY1" fmla="*/ 0 h 241432"/>
              <a:gd name="connsiteX2" fmla="*/ 1258830 w 1326494"/>
              <a:gd name="connsiteY2" fmla="*/ 241432 h 241432"/>
              <a:gd name="connsiteX3" fmla="*/ 0 w 1326494"/>
              <a:gd name="connsiteY3" fmla="*/ 241432 h 241432"/>
              <a:gd name="connsiteX0" fmla="*/ 0 w 1304379"/>
              <a:gd name="connsiteY0" fmla="*/ 0 h 241432"/>
              <a:gd name="connsiteX1" fmla="*/ 1258830 w 1304379"/>
              <a:gd name="connsiteY1" fmla="*/ 0 h 241432"/>
              <a:gd name="connsiteX2" fmla="*/ 1258830 w 1304379"/>
              <a:gd name="connsiteY2" fmla="*/ 241432 h 241432"/>
              <a:gd name="connsiteX3" fmla="*/ 0 w 1304379"/>
              <a:gd name="connsiteY3" fmla="*/ 241432 h 241432"/>
              <a:gd name="connsiteX0" fmla="*/ 0 w 1313160"/>
              <a:gd name="connsiteY0" fmla="*/ 0 h 241432"/>
              <a:gd name="connsiteX1" fmla="*/ 1258830 w 1313160"/>
              <a:gd name="connsiteY1" fmla="*/ 0 h 241432"/>
              <a:gd name="connsiteX2" fmla="*/ 1258830 w 1313160"/>
              <a:gd name="connsiteY2" fmla="*/ 241432 h 241432"/>
              <a:gd name="connsiteX3" fmla="*/ 0 w 1313160"/>
              <a:gd name="connsiteY3" fmla="*/ 241432 h 241432"/>
              <a:gd name="connsiteX0" fmla="*/ 0 w 1302106"/>
              <a:gd name="connsiteY0" fmla="*/ 0 h 241432"/>
              <a:gd name="connsiteX1" fmla="*/ 1258830 w 1302106"/>
              <a:gd name="connsiteY1" fmla="*/ 0 h 241432"/>
              <a:gd name="connsiteX2" fmla="*/ 1258830 w 1302106"/>
              <a:gd name="connsiteY2" fmla="*/ 241432 h 241432"/>
              <a:gd name="connsiteX3" fmla="*/ 0 w 1302106"/>
              <a:gd name="connsiteY3" fmla="*/ 241432 h 241432"/>
              <a:gd name="connsiteX0" fmla="*/ 0 w 1303913"/>
              <a:gd name="connsiteY0" fmla="*/ 0 h 241436"/>
              <a:gd name="connsiteX1" fmla="*/ 1258830 w 1303913"/>
              <a:gd name="connsiteY1" fmla="*/ 0 h 241436"/>
              <a:gd name="connsiteX2" fmla="*/ 1258830 w 1303913"/>
              <a:gd name="connsiteY2" fmla="*/ 241432 h 241436"/>
              <a:gd name="connsiteX3" fmla="*/ 0 w 1303913"/>
              <a:gd name="connsiteY3" fmla="*/ 241432 h 241436"/>
              <a:gd name="connsiteX0" fmla="*/ 0 w 1305328"/>
              <a:gd name="connsiteY0" fmla="*/ 0 h 242000"/>
              <a:gd name="connsiteX1" fmla="*/ 1258830 w 1305328"/>
              <a:gd name="connsiteY1" fmla="*/ 0 h 242000"/>
              <a:gd name="connsiteX2" fmla="*/ 1258830 w 1305328"/>
              <a:gd name="connsiteY2" fmla="*/ 241432 h 242000"/>
              <a:gd name="connsiteX3" fmla="*/ 0 w 1305328"/>
              <a:gd name="connsiteY3" fmla="*/ 241432 h 242000"/>
              <a:gd name="connsiteX0" fmla="*/ 0 w 1305812"/>
              <a:gd name="connsiteY0" fmla="*/ 0 h 241431"/>
              <a:gd name="connsiteX1" fmla="*/ 1258830 w 1305812"/>
              <a:gd name="connsiteY1" fmla="*/ 0 h 241431"/>
              <a:gd name="connsiteX2" fmla="*/ 1258830 w 1305812"/>
              <a:gd name="connsiteY2" fmla="*/ 241432 h 241431"/>
              <a:gd name="connsiteX3" fmla="*/ 0 w 1305812"/>
              <a:gd name="connsiteY3" fmla="*/ 241432 h 241431"/>
              <a:gd name="connsiteX0" fmla="*/ 0 w 1284788"/>
              <a:gd name="connsiteY0" fmla="*/ 0 h 241432"/>
              <a:gd name="connsiteX1" fmla="*/ 1258830 w 1284788"/>
              <a:gd name="connsiteY1" fmla="*/ 0 h 241432"/>
              <a:gd name="connsiteX2" fmla="*/ 1258830 w 1284788"/>
              <a:gd name="connsiteY2" fmla="*/ 241432 h 241432"/>
              <a:gd name="connsiteX3" fmla="*/ 0 w 1284788"/>
              <a:gd name="connsiteY3" fmla="*/ 241432 h 241432"/>
              <a:gd name="connsiteX0" fmla="*/ 0 w 1297501"/>
              <a:gd name="connsiteY0" fmla="*/ 0 h 241436"/>
              <a:gd name="connsiteX1" fmla="*/ 1258830 w 1297501"/>
              <a:gd name="connsiteY1" fmla="*/ 0 h 241436"/>
              <a:gd name="connsiteX2" fmla="*/ 1258830 w 1297501"/>
              <a:gd name="connsiteY2" fmla="*/ 241432 h 241436"/>
              <a:gd name="connsiteX3" fmla="*/ 0 w 1297501"/>
              <a:gd name="connsiteY3" fmla="*/ 241432 h 241436"/>
              <a:gd name="connsiteX0" fmla="*/ 0 w 1307433"/>
              <a:gd name="connsiteY0" fmla="*/ 0 h 241436"/>
              <a:gd name="connsiteX1" fmla="*/ 1258830 w 1307433"/>
              <a:gd name="connsiteY1" fmla="*/ 0 h 241436"/>
              <a:gd name="connsiteX2" fmla="*/ 1258830 w 1307433"/>
              <a:gd name="connsiteY2" fmla="*/ 241432 h 241436"/>
              <a:gd name="connsiteX3" fmla="*/ 0 w 1307433"/>
              <a:gd name="connsiteY3" fmla="*/ 241432 h 241436"/>
              <a:gd name="connsiteX0" fmla="*/ 1718793 w 1718793"/>
              <a:gd name="connsiteY0" fmla="*/ 0 h 1691471"/>
              <a:gd name="connsiteX1" fmla="*/ 1258830 w 1718793"/>
              <a:gd name="connsiteY1" fmla="*/ 1450035 h 1691471"/>
              <a:gd name="connsiteX2" fmla="*/ 1258830 w 1718793"/>
              <a:gd name="connsiteY2" fmla="*/ 1691467 h 1691471"/>
              <a:gd name="connsiteX3" fmla="*/ 0 w 1718793"/>
              <a:gd name="connsiteY3" fmla="*/ 1691467 h 1691471"/>
              <a:gd name="connsiteX0" fmla="*/ 1718793 w 1718793"/>
              <a:gd name="connsiteY0" fmla="*/ 0 h 2108254"/>
              <a:gd name="connsiteX1" fmla="*/ 1686472 w 1718793"/>
              <a:gd name="connsiteY1" fmla="*/ 2108128 h 2108254"/>
              <a:gd name="connsiteX2" fmla="*/ 1258830 w 1718793"/>
              <a:gd name="connsiteY2" fmla="*/ 1691467 h 2108254"/>
              <a:gd name="connsiteX3" fmla="*/ 0 w 1718793"/>
              <a:gd name="connsiteY3" fmla="*/ 1691467 h 2108254"/>
              <a:gd name="connsiteX0" fmla="*/ 1718793 w 1718793"/>
              <a:gd name="connsiteY0" fmla="*/ 0 h 2109200"/>
              <a:gd name="connsiteX1" fmla="*/ 1686472 w 1718793"/>
              <a:gd name="connsiteY1" fmla="*/ 2108128 h 2109200"/>
              <a:gd name="connsiteX2" fmla="*/ 1193039 w 1718793"/>
              <a:gd name="connsiteY2" fmla="*/ 2070707 h 2109200"/>
              <a:gd name="connsiteX3" fmla="*/ 0 w 1718793"/>
              <a:gd name="connsiteY3" fmla="*/ 1691467 h 2109200"/>
              <a:gd name="connsiteX0" fmla="*/ 1093778 w 1093778"/>
              <a:gd name="connsiteY0" fmla="*/ 3958 h 2113158"/>
              <a:gd name="connsiteX1" fmla="*/ 1061457 w 1093778"/>
              <a:gd name="connsiteY1" fmla="*/ 2112086 h 2113158"/>
              <a:gd name="connsiteX2" fmla="*/ 568024 w 1093778"/>
              <a:gd name="connsiteY2" fmla="*/ 2074665 h 2113158"/>
              <a:gd name="connsiteX3" fmla="*/ 0 w 1093778"/>
              <a:gd name="connsiteY3" fmla="*/ 0 h 2113158"/>
              <a:gd name="connsiteX0" fmla="*/ 1093778 w 1093778"/>
              <a:gd name="connsiteY0" fmla="*/ 3958 h 2112548"/>
              <a:gd name="connsiteX1" fmla="*/ 1061457 w 1093778"/>
              <a:gd name="connsiteY1" fmla="*/ 2112086 h 2112548"/>
              <a:gd name="connsiteX2" fmla="*/ 4688 w 1093778"/>
              <a:gd name="connsiteY2" fmla="*/ 2007741 h 2112548"/>
              <a:gd name="connsiteX3" fmla="*/ 0 w 1093778"/>
              <a:gd name="connsiteY3" fmla="*/ 0 h 2112548"/>
              <a:gd name="connsiteX0" fmla="*/ 1093778 w 1093778"/>
              <a:gd name="connsiteY0" fmla="*/ 3958 h 2007823"/>
              <a:gd name="connsiteX1" fmla="*/ 1077905 w 1093778"/>
              <a:gd name="connsiteY1" fmla="*/ 1989390 h 2007823"/>
              <a:gd name="connsiteX2" fmla="*/ 4688 w 1093778"/>
              <a:gd name="connsiteY2" fmla="*/ 2007741 h 2007823"/>
              <a:gd name="connsiteX3" fmla="*/ 0 w 1093778"/>
              <a:gd name="connsiteY3" fmla="*/ 0 h 2007823"/>
              <a:gd name="connsiteX0" fmla="*/ 1093778 w 1101226"/>
              <a:gd name="connsiteY0" fmla="*/ 3958 h 2007823"/>
              <a:gd name="connsiteX1" fmla="*/ 1098465 w 1101226"/>
              <a:gd name="connsiteY1" fmla="*/ 1989390 h 2007823"/>
              <a:gd name="connsiteX2" fmla="*/ 4688 w 1101226"/>
              <a:gd name="connsiteY2" fmla="*/ 2007741 h 2007823"/>
              <a:gd name="connsiteX3" fmla="*/ 0 w 1101226"/>
              <a:gd name="connsiteY3" fmla="*/ 0 h 2007823"/>
              <a:gd name="connsiteX0" fmla="*/ 1093778 w 1113532"/>
              <a:gd name="connsiteY0" fmla="*/ 3958 h 2008301"/>
              <a:gd name="connsiteX1" fmla="*/ 1110801 w 1113532"/>
              <a:gd name="connsiteY1" fmla="*/ 2000544 h 2008301"/>
              <a:gd name="connsiteX2" fmla="*/ 4688 w 1113532"/>
              <a:gd name="connsiteY2" fmla="*/ 2007741 h 2008301"/>
              <a:gd name="connsiteX3" fmla="*/ 0 w 1113532"/>
              <a:gd name="connsiteY3" fmla="*/ 0 h 2008301"/>
              <a:gd name="connsiteX0" fmla="*/ 1093778 w 1105328"/>
              <a:gd name="connsiteY0" fmla="*/ 3958 h 2014839"/>
              <a:gd name="connsiteX1" fmla="*/ 1102577 w 1105328"/>
              <a:gd name="connsiteY1" fmla="*/ 2011698 h 2014839"/>
              <a:gd name="connsiteX2" fmla="*/ 4688 w 1105328"/>
              <a:gd name="connsiteY2" fmla="*/ 2007741 h 2014839"/>
              <a:gd name="connsiteX3" fmla="*/ 0 w 1105328"/>
              <a:gd name="connsiteY3" fmla="*/ 0 h 2014839"/>
              <a:gd name="connsiteX0" fmla="*/ 1101964 w 1105328"/>
              <a:gd name="connsiteY0" fmla="*/ 3957 h 2014839"/>
              <a:gd name="connsiteX1" fmla="*/ 1102577 w 1105328"/>
              <a:gd name="connsiteY1" fmla="*/ 2011698 h 2014839"/>
              <a:gd name="connsiteX2" fmla="*/ 4688 w 1105328"/>
              <a:gd name="connsiteY2" fmla="*/ 2007741 h 2014839"/>
              <a:gd name="connsiteX3" fmla="*/ 0 w 1105328"/>
              <a:gd name="connsiteY3" fmla="*/ 0 h 2014839"/>
              <a:gd name="connsiteX0" fmla="*/ 1101964 w 1105328"/>
              <a:gd name="connsiteY0" fmla="*/ 3957 h 2014839"/>
              <a:gd name="connsiteX1" fmla="*/ 1102577 w 1105328"/>
              <a:gd name="connsiteY1" fmla="*/ 2011698 h 2014839"/>
              <a:gd name="connsiteX2" fmla="*/ 4688 w 1105328"/>
              <a:gd name="connsiteY2" fmla="*/ 2007741 h 2014839"/>
              <a:gd name="connsiteX3" fmla="*/ 0 w 1105328"/>
              <a:gd name="connsiteY3" fmla="*/ 0 h 2014839"/>
              <a:gd name="connsiteX0" fmla="*/ 1095415 w 1105328"/>
              <a:gd name="connsiteY0" fmla="*/ 14952 h 2014839"/>
              <a:gd name="connsiteX1" fmla="*/ 1102577 w 1105328"/>
              <a:gd name="connsiteY1" fmla="*/ 2011698 h 2014839"/>
              <a:gd name="connsiteX2" fmla="*/ 4688 w 1105328"/>
              <a:gd name="connsiteY2" fmla="*/ 2007741 h 2014839"/>
              <a:gd name="connsiteX3" fmla="*/ 0 w 1105328"/>
              <a:gd name="connsiteY3" fmla="*/ 0 h 2014839"/>
              <a:gd name="connsiteX0" fmla="*/ 1100327 w 1105328"/>
              <a:gd name="connsiteY0" fmla="*/ 25946 h 2014839"/>
              <a:gd name="connsiteX1" fmla="*/ 1102577 w 1105328"/>
              <a:gd name="connsiteY1" fmla="*/ 2011698 h 2014839"/>
              <a:gd name="connsiteX2" fmla="*/ 4688 w 1105328"/>
              <a:gd name="connsiteY2" fmla="*/ 2007741 h 2014839"/>
              <a:gd name="connsiteX3" fmla="*/ 0 w 1105328"/>
              <a:gd name="connsiteY3" fmla="*/ 0 h 2014839"/>
            </a:gdLst>
            <a:ahLst/>
            <a:cxnLst>
              <a:cxn ang="0">
                <a:pos x="connsiteX0" y="connsiteY0"/>
              </a:cxn>
              <a:cxn ang="0">
                <a:pos x="connsiteX1" y="connsiteY1"/>
              </a:cxn>
              <a:cxn ang="0">
                <a:pos x="connsiteX2" y="connsiteY2"/>
              </a:cxn>
              <a:cxn ang="0">
                <a:pos x="connsiteX3" y="connsiteY3"/>
              </a:cxn>
            </a:cxnLst>
            <a:rect l="l" t="t" r="r" b="b"/>
            <a:pathLst>
              <a:path w="1105328" h="2014839">
                <a:moveTo>
                  <a:pt x="1100327" y="25946"/>
                </a:moveTo>
                <a:cubicBezTo>
                  <a:pt x="1101889" y="687757"/>
                  <a:pt x="1101015" y="1349887"/>
                  <a:pt x="1102577" y="2011698"/>
                </a:cubicBezTo>
                <a:cubicBezTo>
                  <a:pt x="1167289" y="2020196"/>
                  <a:pt x="69586" y="2008884"/>
                  <a:pt x="4688" y="2007741"/>
                </a:cubicBezTo>
                <a:cubicBezTo>
                  <a:pt x="3125" y="1338494"/>
                  <a:pt x="1563" y="669247"/>
                  <a:pt x="0" y="0"/>
                </a:cubicBezTo>
              </a:path>
            </a:pathLst>
          </a:custGeom>
          <a:noFill/>
          <a:ln w="38100">
            <a:solidFill>
              <a:schemeClr val="accent5"/>
            </a:solidFill>
            <a:headEnd type="triangle"/>
            <a:tailEnd type="triangle"/>
          </a:ln>
          <a:effectLst/>
        </p:spPr>
        <p:style>
          <a:lnRef idx="1">
            <a:schemeClr val="accent1"/>
          </a:lnRef>
          <a:fillRef idx="1001">
            <a:schemeClr val="l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dirty="0"/>
          </a:p>
        </p:txBody>
      </p:sp>
      <p:sp>
        <p:nvSpPr>
          <p:cNvPr id="93" name="Rounded Rectangle 92">
            <a:extLst>
              <a:ext uri="{FF2B5EF4-FFF2-40B4-BE49-F238E27FC236}">
                <a16:creationId xmlns:a16="http://schemas.microsoft.com/office/drawing/2014/main" id="{34E12B1A-C1D8-304A-BFF7-8D99A5C8FC49}"/>
              </a:ext>
            </a:extLst>
          </p:cNvPr>
          <p:cNvSpPr/>
          <p:nvPr/>
        </p:nvSpPr>
        <p:spPr>
          <a:xfrm>
            <a:off x="85120" y="1499287"/>
            <a:ext cx="2902465" cy="3936757"/>
          </a:xfrm>
          <a:prstGeom prst="roundRect">
            <a:avLst/>
          </a:prstGeom>
          <a:noFill/>
          <a:ln w="25400">
            <a:solidFill>
              <a:schemeClr val="accent2">
                <a:lumMod val="60000"/>
                <a:lumOff val="40000"/>
              </a:schemeClr>
            </a:solidFill>
            <a:prstDash val="sysDash"/>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400"/>
          </a:p>
        </p:txBody>
      </p:sp>
      <p:sp>
        <p:nvSpPr>
          <p:cNvPr id="81" name="Rounded Rectangle 80">
            <a:extLst>
              <a:ext uri="{FF2B5EF4-FFF2-40B4-BE49-F238E27FC236}">
                <a16:creationId xmlns:a16="http://schemas.microsoft.com/office/drawing/2014/main" id="{A9BB834B-C7D7-F543-AD42-33860D76318C}"/>
              </a:ext>
            </a:extLst>
          </p:cNvPr>
          <p:cNvSpPr/>
          <p:nvPr/>
        </p:nvSpPr>
        <p:spPr>
          <a:xfrm>
            <a:off x="3119394" y="1483622"/>
            <a:ext cx="2902465" cy="3952515"/>
          </a:xfrm>
          <a:prstGeom prst="roundRect">
            <a:avLst/>
          </a:prstGeom>
          <a:noFill/>
          <a:ln w="25400">
            <a:solidFill>
              <a:schemeClr val="accent2">
                <a:lumMod val="60000"/>
                <a:lumOff val="40000"/>
              </a:schemeClr>
            </a:solidFill>
            <a:prstDash val="sysDash"/>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00847570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4" name="Picture 123">
            <a:extLst>
              <a:ext uri="{FF2B5EF4-FFF2-40B4-BE49-F238E27FC236}">
                <a16:creationId xmlns:a16="http://schemas.microsoft.com/office/drawing/2014/main" id="{852ED88B-568D-4A40-AF92-1D370E7C29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74956" y="3038298"/>
            <a:ext cx="407442" cy="407442"/>
          </a:xfrm>
          <a:prstGeom prst="rect">
            <a:avLst/>
          </a:prstGeom>
        </p:spPr>
      </p:pic>
      <p:pic>
        <p:nvPicPr>
          <p:cNvPr id="125" name="Picture 124">
            <a:extLst>
              <a:ext uri="{FF2B5EF4-FFF2-40B4-BE49-F238E27FC236}">
                <a16:creationId xmlns:a16="http://schemas.microsoft.com/office/drawing/2014/main" id="{9848B5ED-7404-D644-A25E-B7740B4FFF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60296" y="3180139"/>
            <a:ext cx="966967" cy="181823"/>
          </a:xfrm>
          <a:prstGeom prst="rect">
            <a:avLst/>
          </a:prstGeom>
        </p:spPr>
      </p:pic>
      <p:pic>
        <p:nvPicPr>
          <p:cNvPr id="126" name="Picture 125">
            <a:extLst>
              <a:ext uri="{FF2B5EF4-FFF2-40B4-BE49-F238E27FC236}">
                <a16:creationId xmlns:a16="http://schemas.microsoft.com/office/drawing/2014/main" id="{05542D11-BE62-A643-8A73-FD4BC20B5C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89740" y="2015867"/>
            <a:ext cx="914134" cy="142833"/>
          </a:xfrm>
          <a:prstGeom prst="rect">
            <a:avLst/>
          </a:prstGeom>
        </p:spPr>
      </p:pic>
      <p:pic>
        <p:nvPicPr>
          <p:cNvPr id="127" name="Picture 126">
            <a:extLst>
              <a:ext uri="{FF2B5EF4-FFF2-40B4-BE49-F238E27FC236}">
                <a16:creationId xmlns:a16="http://schemas.microsoft.com/office/drawing/2014/main" id="{ED91185A-CBF0-564B-A040-2305E8DEAB5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89740" y="2650995"/>
            <a:ext cx="714240" cy="205344"/>
          </a:xfrm>
          <a:prstGeom prst="rect">
            <a:avLst/>
          </a:prstGeom>
        </p:spPr>
      </p:pic>
      <p:pic>
        <p:nvPicPr>
          <p:cNvPr id="128" name="Picture 127">
            <a:extLst>
              <a:ext uri="{FF2B5EF4-FFF2-40B4-BE49-F238E27FC236}">
                <a16:creationId xmlns:a16="http://schemas.microsoft.com/office/drawing/2014/main" id="{3D210446-E874-6241-BF96-D3A34076248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45728" y="1727142"/>
            <a:ext cx="340778" cy="202337"/>
          </a:xfrm>
          <a:prstGeom prst="rect">
            <a:avLst/>
          </a:prstGeom>
        </p:spPr>
      </p:pic>
      <p:sp>
        <p:nvSpPr>
          <p:cNvPr id="21" name="Oval 20">
            <a:extLst>
              <a:ext uri="{FF2B5EF4-FFF2-40B4-BE49-F238E27FC236}">
                <a16:creationId xmlns:a16="http://schemas.microsoft.com/office/drawing/2014/main" id="{360732AE-74B0-614B-A51D-766E2F7E82BE}"/>
              </a:ext>
            </a:extLst>
          </p:cNvPr>
          <p:cNvSpPr/>
          <p:nvPr/>
        </p:nvSpPr>
        <p:spPr>
          <a:xfrm>
            <a:off x="2736656" y="1940246"/>
            <a:ext cx="3274998" cy="1038660"/>
          </a:xfrm>
          <a:prstGeom prst="ellipse">
            <a:avLst/>
          </a:prstGeom>
          <a:solidFill>
            <a:schemeClr val="tx2">
              <a:lumMod val="40000"/>
              <a:lumOff val="6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7" name="Oval 16">
            <a:extLst>
              <a:ext uri="{FF2B5EF4-FFF2-40B4-BE49-F238E27FC236}">
                <a16:creationId xmlns:a16="http://schemas.microsoft.com/office/drawing/2014/main" id="{CB5C9296-B0B0-D24B-A86C-CAA404EE0598}"/>
              </a:ext>
            </a:extLst>
          </p:cNvPr>
          <p:cNvSpPr/>
          <p:nvPr/>
        </p:nvSpPr>
        <p:spPr>
          <a:xfrm>
            <a:off x="3802532" y="1978775"/>
            <a:ext cx="2209122" cy="961602"/>
          </a:xfrm>
          <a:prstGeom prst="ellipse">
            <a:avLst/>
          </a:prstGeom>
          <a:solidFill>
            <a:schemeClr val="tx2">
              <a:lumMod val="40000"/>
              <a:lumOff val="6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 name="Oval 8">
            <a:extLst>
              <a:ext uri="{FF2B5EF4-FFF2-40B4-BE49-F238E27FC236}">
                <a16:creationId xmlns:a16="http://schemas.microsoft.com/office/drawing/2014/main" id="{E16635DA-3CEC-4141-8738-9A2F8DB159F6}"/>
              </a:ext>
            </a:extLst>
          </p:cNvPr>
          <p:cNvSpPr/>
          <p:nvPr/>
        </p:nvSpPr>
        <p:spPr>
          <a:xfrm>
            <a:off x="4757417" y="2076825"/>
            <a:ext cx="1254236" cy="765502"/>
          </a:xfrm>
          <a:prstGeom prst="ellipse">
            <a:avLst/>
          </a:prstGeom>
          <a:solidFill>
            <a:schemeClr val="tx2">
              <a:lumMod val="40000"/>
              <a:lumOff val="6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 name="Title 1">
            <a:extLst>
              <a:ext uri="{FF2B5EF4-FFF2-40B4-BE49-F238E27FC236}">
                <a16:creationId xmlns:a16="http://schemas.microsoft.com/office/drawing/2014/main" id="{476944AB-6D6E-8A47-BAFB-E02948071467}"/>
              </a:ext>
            </a:extLst>
          </p:cNvPr>
          <p:cNvSpPr>
            <a:spLocks noGrp="1"/>
          </p:cNvSpPr>
          <p:nvPr>
            <p:ph type="title"/>
          </p:nvPr>
        </p:nvSpPr>
        <p:spPr/>
        <p:txBody>
          <a:bodyPr/>
          <a:lstStyle/>
          <a:p>
            <a:r>
              <a:rPr lang="en-SE"/>
              <a:t>Enterprise - End-User Performance</a:t>
            </a:r>
          </a:p>
        </p:txBody>
      </p:sp>
      <p:grpSp>
        <p:nvGrpSpPr>
          <p:cNvPr id="16" name="Group 15">
            <a:extLst>
              <a:ext uri="{FF2B5EF4-FFF2-40B4-BE49-F238E27FC236}">
                <a16:creationId xmlns:a16="http://schemas.microsoft.com/office/drawing/2014/main" id="{AE0B8069-56C4-4F4C-A225-00594C6C1483}"/>
              </a:ext>
            </a:extLst>
          </p:cNvPr>
          <p:cNvGrpSpPr/>
          <p:nvPr/>
        </p:nvGrpSpPr>
        <p:grpSpPr>
          <a:xfrm>
            <a:off x="5215339" y="2273586"/>
            <a:ext cx="323346" cy="480081"/>
            <a:chOff x="3131989" y="2565983"/>
            <a:chExt cx="323346" cy="480081"/>
          </a:xfrm>
        </p:grpSpPr>
        <p:sp>
          <p:nvSpPr>
            <p:cNvPr id="5" name="Rectangle 5">
              <a:extLst>
                <a:ext uri="{FF2B5EF4-FFF2-40B4-BE49-F238E27FC236}">
                  <a16:creationId xmlns:a16="http://schemas.microsoft.com/office/drawing/2014/main" id="{AE5F3BD6-C667-E749-BCC1-91E2C40D8D37}"/>
                </a:ext>
              </a:extLst>
            </p:cNvPr>
            <p:cNvSpPr>
              <a:spLocks noChangeArrowheads="1"/>
            </p:cNvSpPr>
            <p:nvPr/>
          </p:nvSpPr>
          <p:spPr bwMode="auto">
            <a:xfrm>
              <a:off x="3131989" y="2909680"/>
              <a:ext cx="323346"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PTX</a:t>
              </a:r>
            </a:p>
          </p:txBody>
        </p:sp>
        <p:pic>
          <p:nvPicPr>
            <p:cNvPr id="6" name="Graphic 5">
              <a:extLst>
                <a:ext uri="{FF2B5EF4-FFF2-40B4-BE49-F238E27FC236}">
                  <a16:creationId xmlns:a16="http://schemas.microsoft.com/office/drawing/2014/main" id="{A9D7D61C-3148-F043-9AAF-F4B3D52FEA6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31989" y="2565983"/>
              <a:ext cx="301577" cy="295816"/>
            </a:xfrm>
            <a:prstGeom prst="rect">
              <a:avLst/>
            </a:prstGeom>
          </p:spPr>
        </p:pic>
      </p:grpSp>
      <p:grpSp>
        <p:nvGrpSpPr>
          <p:cNvPr id="18" name="Group 17">
            <a:extLst>
              <a:ext uri="{FF2B5EF4-FFF2-40B4-BE49-F238E27FC236}">
                <a16:creationId xmlns:a16="http://schemas.microsoft.com/office/drawing/2014/main" id="{62CFEDA0-376E-344E-9FA4-7743DA7737F5}"/>
              </a:ext>
            </a:extLst>
          </p:cNvPr>
          <p:cNvGrpSpPr/>
          <p:nvPr/>
        </p:nvGrpSpPr>
        <p:grpSpPr>
          <a:xfrm>
            <a:off x="4299688" y="2273586"/>
            <a:ext cx="323346" cy="480081"/>
            <a:chOff x="3131989" y="2565983"/>
            <a:chExt cx="323346" cy="480081"/>
          </a:xfrm>
        </p:grpSpPr>
        <p:sp>
          <p:nvSpPr>
            <p:cNvPr id="19" name="Rectangle 5">
              <a:extLst>
                <a:ext uri="{FF2B5EF4-FFF2-40B4-BE49-F238E27FC236}">
                  <a16:creationId xmlns:a16="http://schemas.microsoft.com/office/drawing/2014/main" id="{B5A5D948-B633-1F44-A383-285D2E9B1767}"/>
                </a:ext>
              </a:extLst>
            </p:cNvPr>
            <p:cNvSpPr>
              <a:spLocks noChangeArrowheads="1"/>
            </p:cNvSpPr>
            <p:nvPr/>
          </p:nvSpPr>
          <p:spPr bwMode="auto">
            <a:xfrm>
              <a:off x="3131989" y="2909680"/>
              <a:ext cx="323346"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MX</a:t>
              </a:r>
            </a:p>
          </p:txBody>
        </p:sp>
        <p:pic>
          <p:nvPicPr>
            <p:cNvPr id="20" name="Graphic 19">
              <a:extLst>
                <a:ext uri="{FF2B5EF4-FFF2-40B4-BE49-F238E27FC236}">
                  <a16:creationId xmlns:a16="http://schemas.microsoft.com/office/drawing/2014/main" id="{08616FD6-B102-974E-9E59-FA35326819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31989" y="2565983"/>
              <a:ext cx="301577" cy="295816"/>
            </a:xfrm>
            <a:prstGeom prst="rect">
              <a:avLst/>
            </a:prstGeom>
          </p:spPr>
        </p:pic>
      </p:grpSp>
      <p:sp>
        <p:nvSpPr>
          <p:cNvPr id="28" name="Rectangle 5">
            <a:extLst>
              <a:ext uri="{FF2B5EF4-FFF2-40B4-BE49-F238E27FC236}">
                <a16:creationId xmlns:a16="http://schemas.microsoft.com/office/drawing/2014/main" id="{43174529-D4AD-E845-9EF1-DD503B7EC7F6}"/>
              </a:ext>
            </a:extLst>
          </p:cNvPr>
          <p:cNvSpPr>
            <a:spLocks noChangeArrowheads="1"/>
          </p:cNvSpPr>
          <p:nvPr/>
        </p:nvSpPr>
        <p:spPr bwMode="auto">
          <a:xfrm>
            <a:off x="4911196" y="2126125"/>
            <a:ext cx="909862"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Core</a:t>
            </a:r>
          </a:p>
        </p:txBody>
      </p:sp>
      <p:pic>
        <p:nvPicPr>
          <p:cNvPr id="33" name="Graphic 32">
            <a:extLst>
              <a:ext uri="{FF2B5EF4-FFF2-40B4-BE49-F238E27FC236}">
                <a16:creationId xmlns:a16="http://schemas.microsoft.com/office/drawing/2014/main" id="{C3B7B2E8-CB22-8C41-9FC5-5F0EB456333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62553" y="2592895"/>
            <a:ext cx="741577" cy="539329"/>
          </a:xfrm>
          <a:prstGeom prst="rect">
            <a:avLst/>
          </a:prstGeom>
        </p:spPr>
      </p:pic>
      <p:pic>
        <p:nvPicPr>
          <p:cNvPr id="34" name="Graphic 33">
            <a:extLst>
              <a:ext uri="{FF2B5EF4-FFF2-40B4-BE49-F238E27FC236}">
                <a16:creationId xmlns:a16="http://schemas.microsoft.com/office/drawing/2014/main" id="{0389A474-F924-A446-9370-7022389ECB7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30029" y="2606205"/>
            <a:ext cx="741577" cy="539329"/>
          </a:xfrm>
          <a:prstGeom prst="rect">
            <a:avLst/>
          </a:prstGeom>
        </p:spPr>
      </p:pic>
      <p:pic>
        <p:nvPicPr>
          <p:cNvPr id="39" name="Graphic 38">
            <a:extLst>
              <a:ext uri="{FF2B5EF4-FFF2-40B4-BE49-F238E27FC236}">
                <a16:creationId xmlns:a16="http://schemas.microsoft.com/office/drawing/2014/main" id="{2076D0F8-E5AA-9D46-98C0-A582D96A713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47193" y="2055434"/>
            <a:ext cx="964838" cy="516878"/>
          </a:xfrm>
          <a:prstGeom prst="rect">
            <a:avLst/>
          </a:prstGeom>
        </p:spPr>
      </p:pic>
      <p:sp>
        <p:nvSpPr>
          <p:cNvPr id="40" name="Rectangle 5">
            <a:extLst>
              <a:ext uri="{FF2B5EF4-FFF2-40B4-BE49-F238E27FC236}">
                <a16:creationId xmlns:a16="http://schemas.microsoft.com/office/drawing/2014/main" id="{3F41F7FE-0953-E847-A60E-82B9BBCD7A66}"/>
              </a:ext>
            </a:extLst>
          </p:cNvPr>
          <p:cNvSpPr>
            <a:spLocks noChangeArrowheads="1"/>
          </p:cNvSpPr>
          <p:nvPr/>
        </p:nvSpPr>
        <p:spPr bwMode="auto">
          <a:xfrm>
            <a:off x="6802169" y="2198676"/>
            <a:ext cx="909862" cy="311239"/>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Partner/</a:t>
            </a:r>
          </a:p>
          <a:p>
            <a:pPr algn="ctr">
              <a:lnSpc>
                <a:spcPct val="95000"/>
              </a:lnSpc>
              <a:spcBef>
                <a:spcPts val="333"/>
              </a:spcBef>
            </a:pPr>
            <a:r>
              <a:rPr lang="en-US" sz="933" b="1"/>
              <a:t>Peering</a:t>
            </a:r>
          </a:p>
        </p:txBody>
      </p:sp>
      <p:pic>
        <p:nvPicPr>
          <p:cNvPr id="41" name="Graphic 40">
            <a:extLst>
              <a:ext uri="{FF2B5EF4-FFF2-40B4-BE49-F238E27FC236}">
                <a16:creationId xmlns:a16="http://schemas.microsoft.com/office/drawing/2014/main" id="{0FF516EE-00BB-654A-99F8-664BF9436EF0}"/>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662651" y="2303684"/>
            <a:ext cx="240209" cy="235620"/>
          </a:xfrm>
          <a:prstGeom prst="rect">
            <a:avLst/>
          </a:prstGeom>
        </p:spPr>
      </p:pic>
      <p:pic>
        <p:nvPicPr>
          <p:cNvPr id="42" name="Graphic 41">
            <a:extLst>
              <a:ext uri="{FF2B5EF4-FFF2-40B4-BE49-F238E27FC236}">
                <a16:creationId xmlns:a16="http://schemas.microsoft.com/office/drawing/2014/main" id="{E826FDE8-D422-0044-925E-F76448104E6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556364" y="2303684"/>
            <a:ext cx="240209" cy="235620"/>
          </a:xfrm>
          <a:prstGeom prst="rect">
            <a:avLst/>
          </a:prstGeom>
        </p:spPr>
      </p:pic>
      <p:sp>
        <p:nvSpPr>
          <p:cNvPr id="43" name="Rectangle 5">
            <a:extLst>
              <a:ext uri="{FF2B5EF4-FFF2-40B4-BE49-F238E27FC236}">
                <a16:creationId xmlns:a16="http://schemas.microsoft.com/office/drawing/2014/main" id="{FFF4E7CF-0440-AB45-96F3-85EA89F0E33A}"/>
              </a:ext>
            </a:extLst>
          </p:cNvPr>
          <p:cNvSpPr>
            <a:spLocks noChangeArrowheads="1"/>
          </p:cNvSpPr>
          <p:nvPr/>
        </p:nvSpPr>
        <p:spPr bwMode="auto">
          <a:xfrm>
            <a:off x="6707591" y="2770782"/>
            <a:ext cx="1219609" cy="272767"/>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Private DC/</a:t>
            </a:r>
            <a:br>
              <a:rPr lang="en-US" sz="933" b="1"/>
            </a:br>
            <a:r>
              <a:rPr lang="en-US" sz="933" b="1"/>
              <a:t>Private Cloud</a:t>
            </a:r>
          </a:p>
        </p:txBody>
      </p:sp>
      <p:pic>
        <p:nvPicPr>
          <p:cNvPr id="44" name="Graphic 43">
            <a:extLst>
              <a:ext uri="{FF2B5EF4-FFF2-40B4-BE49-F238E27FC236}">
                <a16:creationId xmlns:a16="http://schemas.microsoft.com/office/drawing/2014/main" id="{220CFAC0-4D96-6447-A591-8F383E00075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24335" y="1835549"/>
            <a:ext cx="741577" cy="539329"/>
          </a:xfrm>
          <a:prstGeom prst="rect">
            <a:avLst/>
          </a:prstGeom>
        </p:spPr>
      </p:pic>
      <p:sp>
        <p:nvSpPr>
          <p:cNvPr id="45" name="Rectangle 5">
            <a:extLst>
              <a:ext uri="{FF2B5EF4-FFF2-40B4-BE49-F238E27FC236}">
                <a16:creationId xmlns:a16="http://schemas.microsoft.com/office/drawing/2014/main" id="{BE6221BF-E1C0-EC44-83D8-02077D309187}"/>
              </a:ext>
            </a:extLst>
          </p:cNvPr>
          <p:cNvSpPr>
            <a:spLocks noChangeArrowheads="1"/>
          </p:cNvSpPr>
          <p:nvPr/>
        </p:nvSpPr>
        <p:spPr bwMode="auto">
          <a:xfrm>
            <a:off x="8104738" y="2441518"/>
            <a:ext cx="1392160"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Public Multicloud</a:t>
            </a:r>
          </a:p>
        </p:txBody>
      </p:sp>
      <p:cxnSp>
        <p:nvCxnSpPr>
          <p:cNvPr id="54" name="Straight Connector 53">
            <a:extLst>
              <a:ext uri="{FF2B5EF4-FFF2-40B4-BE49-F238E27FC236}">
                <a16:creationId xmlns:a16="http://schemas.microsoft.com/office/drawing/2014/main" id="{12F989E4-3358-714B-8FCD-F048A1B592AF}"/>
              </a:ext>
            </a:extLst>
          </p:cNvPr>
          <p:cNvCxnSpPr>
            <a:cxnSpLocks/>
            <a:endCxn id="20" idx="1"/>
          </p:cNvCxnSpPr>
          <p:nvPr/>
        </p:nvCxnSpPr>
        <p:spPr>
          <a:xfrm>
            <a:off x="3564343" y="2421494"/>
            <a:ext cx="73534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41AD052-663D-AA42-B869-3D98928071FD}"/>
              </a:ext>
            </a:extLst>
          </p:cNvPr>
          <p:cNvCxnSpPr>
            <a:cxnSpLocks/>
            <a:stCxn id="20" idx="3"/>
            <a:endCxn id="6" idx="1"/>
          </p:cNvCxnSpPr>
          <p:nvPr/>
        </p:nvCxnSpPr>
        <p:spPr>
          <a:xfrm>
            <a:off x="4601265" y="2421494"/>
            <a:ext cx="61407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100B7FF-FD7D-3C4B-AB7F-273A05718DFA}"/>
              </a:ext>
            </a:extLst>
          </p:cNvPr>
          <p:cNvCxnSpPr>
            <a:cxnSpLocks/>
            <a:stCxn id="6" idx="3"/>
            <a:endCxn id="42" idx="1"/>
          </p:cNvCxnSpPr>
          <p:nvPr/>
        </p:nvCxnSpPr>
        <p:spPr>
          <a:xfrm>
            <a:off x="5516916" y="2421494"/>
            <a:ext cx="1039448"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5EC37D2-0677-DE41-A6E2-6B6041C68605}"/>
              </a:ext>
            </a:extLst>
          </p:cNvPr>
          <p:cNvCxnSpPr>
            <a:cxnSpLocks/>
            <a:stCxn id="6" idx="3"/>
            <a:endCxn id="33" idx="1"/>
          </p:cNvCxnSpPr>
          <p:nvPr/>
        </p:nvCxnSpPr>
        <p:spPr>
          <a:xfrm>
            <a:off x="5516916" y="2421494"/>
            <a:ext cx="645637" cy="44106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E0B94F4-2E4A-734D-B673-E1BE4BC3CBE5}"/>
              </a:ext>
            </a:extLst>
          </p:cNvPr>
          <p:cNvCxnSpPr>
            <a:cxnSpLocks/>
            <a:stCxn id="41" idx="3"/>
            <a:endCxn id="44" idx="1"/>
          </p:cNvCxnSpPr>
          <p:nvPr/>
        </p:nvCxnSpPr>
        <p:spPr>
          <a:xfrm flipV="1">
            <a:off x="7902860" y="2105214"/>
            <a:ext cx="521475" cy="31628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7FE8906E-CD83-D040-AE4E-B10F5AD79CC6}"/>
              </a:ext>
            </a:extLst>
          </p:cNvPr>
          <p:cNvCxnSpPr>
            <a:cxnSpLocks/>
            <a:stCxn id="41" idx="3"/>
            <a:endCxn id="34" idx="1"/>
          </p:cNvCxnSpPr>
          <p:nvPr/>
        </p:nvCxnSpPr>
        <p:spPr>
          <a:xfrm>
            <a:off x="7902860" y="2421494"/>
            <a:ext cx="527169" cy="45437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9" name="Rectangle 5">
            <a:extLst>
              <a:ext uri="{FF2B5EF4-FFF2-40B4-BE49-F238E27FC236}">
                <a16:creationId xmlns:a16="http://schemas.microsoft.com/office/drawing/2014/main" id="{683D4A49-6D79-BC4F-929B-8CC1E54E5E86}"/>
              </a:ext>
            </a:extLst>
          </p:cNvPr>
          <p:cNvSpPr>
            <a:spLocks noChangeArrowheads="1"/>
          </p:cNvSpPr>
          <p:nvPr/>
        </p:nvSpPr>
        <p:spPr bwMode="auto">
          <a:xfrm>
            <a:off x="3996564" y="2126125"/>
            <a:ext cx="909862"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Metro</a:t>
            </a:r>
          </a:p>
        </p:txBody>
      </p:sp>
      <p:sp>
        <p:nvSpPr>
          <p:cNvPr id="96" name="Rectangle 5">
            <a:extLst>
              <a:ext uri="{FF2B5EF4-FFF2-40B4-BE49-F238E27FC236}">
                <a16:creationId xmlns:a16="http://schemas.microsoft.com/office/drawing/2014/main" id="{FEB2FA72-50B8-C446-89F7-4A4FC65C59BF}"/>
              </a:ext>
            </a:extLst>
          </p:cNvPr>
          <p:cNvSpPr>
            <a:spLocks noChangeArrowheads="1"/>
          </p:cNvSpPr>
          <p:nvPr/>
        </p:nvSpPr>
        <p:spPr bwMode="auto">
          <a:xfrm>
            <a:off x="3312140" y="1756899"/>
            <a:ext cx="1971989"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MPLS/SR domain</a:t>
            </a:r>
          </a:p>
        </p:txBody>
      </p:sp>
      <p:sp>
        <p:nvSpPr>
          <p:cNvPr id="99" name="Rounded Rectangle 98">
            <a:extLst>
              <a:ext uri="{FF2B5EF4-FFF2-40B4-BE49-F238E27FC236}">
                <a16:creationId xmlns:a16="http://schemas.microsoft.com/office/drawing/2014/main" id="{5165A30D-6728-DF4D-8142-E17B5EFD555D}"/>
              </a:ext>
            </a:extLst>
          </p:cNvPr>
          <p:cNvSpPr/>
          <p:nvPr/>
        </p:nvSpPr>
        <p:spPr>
          <a:xfrm>
            <a:off x="8165693" y="3760897"/>
            <a:ext cx="245327" cy="189570"/>
          </a:xfrm>
          <a:prstGeom prst="round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a:t>TA</a:t>
            </a:r>
          </a:p>
        </p:txBody>
      </p:sp>
      <p:sp>
        <p:nvSpPr>
          <p:cNvPr id="100" name="Rounded Rectangle 99">
            <a:extLst>
              <a:ext uri="{FF2B5EF4-FFF2-40B4-BE49-F238E27FC236}">
                <a16:creationId xmlns:a16="http://schemas.microsoft.com/office/drawing/2014/main" id="{15E1CAE4-75F1-3143-A75C-8D5265F9C523}"/>
              </a:ext>
            </a:extLst>
          </p:cNvPr>
          <p:cNvSpPr/>
          <p:nvPr/>
        </p:nvSpPr>
        <p:spPr>
          <a:xfrm>
            <a:off x="6189744" y="2810413"/>
            <a:ext cx="245327" cy="189570"/>
          </a:xfrm>
          <a:prstGeom prst="round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a:t>TA</a:t>
            </a:r>
          </a:p>
        </p:txBody>
      </p:sp>
      <p:sp>
        <p:nvSpPr>
          <p:cNvPr id="123" name="Rectangle 5">
            <a:extLst>
              <a:ext uri="{FF2B5EF4-FFF2-40B4-BE49-F238E27FC236}">
                <a16:creationId xmlns:a16="http://schemas.microsoft.com/office/drawing/2014/main" id="{BA1B22BE-0574-2549-9EF0-D6E6CF9C6348}"/>
              </a:ext>
            </a:extLst>
          </p:cNvPr>
          <p:cNvSpPr>
            <a:spLocks noChangeArrowheads="1"/>
          </p:cNvSpPr>
          <p:nvPr/>
        </p:nvSpPr>
        <p:spPr bwMode="auto">
          <a:xfrm>
            <a:off x="8510903" y="3698482"/>
            <a:ext cx="1971989" cy="272767"/>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933" b="1"/>
              <a:t>Netrounds Active Test Agent Software as VM or Container</a:t>
            </a:r>
          </a:p>
        </p:txBody>
      </p:sp>
      <p:sp>
        <p:nvSpPr>
          <p:cNvPr id="130" name="Rounded Rectangle 129">
            <a:extLst>
              <a:ext uri="{FF2B5EF4-FFF2-40B4-BE49-F238E27FC236}">
                <a16:creationId xmlns:a16="http://schemas.microsoft.com/office/drawing/2014/main" id="{210E1349-4856-E040-8E3D-3C1114E7CC93}"/>
              </a:ext>
            </a:extLst>
          </p:cNvPr>
          <p:cNvSpPr/>
          <p:nvPr/>
        </p:nvSpPr>
        <p:spPr>
          <a:xfrm>
            <a:off x="8011392" y="3605645"/>
            <a:ext cx="2212550" cy="752705"/>
          </a:xfrm>
          <a:prstGeom prst="round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17" name="Graphic 116">
            <a:extLst>
              <a:ext uri="{FF2B5EF4-FFF2-40B4-BE49-F238E27FC236}">
                <a16:creationId xmlns:a16="http://schemas.microsoft.com/office/drawing/2014/main" id="{C69C8686-ED3C-5E4F-84E8-3E6F03CC0EA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06091" y="1644240"/>
            <a:ext cx="456887" cy="361702"/>
          </a:xfrm>
          <a:prstGeom prst="rect">
            <a:avLst/>
          </a:prstGeom>
        </p:spPr>
      </p:pic>
      <p:pic>
        <p:nvPicPr>
          <p:cNvPr id="118" name="Graphic 117">
            <a:extLst>
              <a:ext uri="{FF2B5EF4-FFF2-40B4-BE49-F238E27FC236}">
                <a16:creationId xmlns:a16="http://schemas.microsoft.com/office/drawing/2014/main" id="{0E27133F-247B-0049-9E0E-B4D2922572B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234011" y="2151456"/>
            <a:ext cx="594376" cy="324833"/>
          </a:xfrm>
          <a:prstGeom prst="rect">
            <a:avLst/>
          </a:prstGeom>
        </p:spPr>
      </p:pic>
      <p:cxnSp>
        <p:nvCxnSpPr>
          <p:cNvPr id="121" name="Straight Connector 120">
            <a:extLst>
              <a:ext uri="{FF2B5EF4-FFF2-40B4-BE49-F238E27FC236}">
                <a16:creationId xmlns:a16="http://schemas.microsoft.com/office/drawing/2014/main" id="{8BF28543-7303-2346-855F-33DEAC522870}"/>
              </a:ext>
            </a:extLst>
          </p:cNvPr>
          <p:cNvCxnSpPr>
            <a:cxnSpLocks/>
            <a:stCxn id="117" idx="2"/>
            <a:endCxn id="137" idx="1"/>
          </p:cNvCxnSpPr>
          <p:nvPr/>
        </p:nvCxnSpPr>
        <p:spPr>
          <a:xfrm>
            <a:off x="2134535" y="2005942"/>
            <a:ext cx="1138406" cy="41555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8DCF9F7-7154-094F-BB69-95D8634EA96D}"/>
              </a:ext>
            </a:extLst>
          </p:cNvPr>
          <p:cNvCxnSpPr>
            <a:cxnSpLocks/>
            <a:endCxn id="137" idx="1"/>
          </p:cNvCxnSpPr>
          <p:nvPr/>
        </p:nvCxnSpPr>
        <p:spPr>
          <a:xfrm flipV="1">
            <a:off x="2833666" y="2421494"/>
            <a:ext cx="439275" cy="25390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7F26782-5332-9149-B0BE-0C362900B90C}"/>
              </a:ext>
            </a:extLst>
          </p:cNvPr>
          <p:cNvCxnSpPr>
            <a:cxnSpLocks/>
            <a:stCxn id="118" idx="3"/>
            <a:endCxn id="137" idx="1"/>
          </p:cNvCxnSpPr>
          <p:nvPr/>
        </p:nvCxnSpPr>
        <p:spPr>
          <a:xfrm>
            <a:off x="1828387" y="2313873"/>
            <a:ext cx="1444554" cy="107621"/>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135" name="Group 134">
            <a:extLst>
              <a:ext uri="{FF2B5EF4-FFF2-40B4-BE49-F238E27FC236}">
                <a16:creationId xmlns:a16="http://schemas.microsoft.com/office/drawing/2014/main" id="{2F627BC4-B26D-B94B-A5D4-A25BC6732F2A}"/>
              </a:ext>
            </a:extLst>
          </p:cNvPr>
          <p:cNvGrpSpPr/>
          <p:nvPr/>
        </p:nvGrpSpPr>
        <p:grpSpPr>
          <a:xfrm>
            <a:off x="3272941" y="2273586"/>
            <a:ext cx="323346" cy="480081"/>
            <a:chOff x="3131989" y="2565983"/>
            <a:chExt cx="323346" cy="480081"/>
          </a:xfrm>
        </p:grpSpPr>
        <p:sp>
          <p:nvSpPr>
            <p:cNvPr id="136" name="Rectangle 5">
              <a:extLst>
                <a:ext uri="{FF2B5EF4-FFF2-40B4-BE49-F238E27FC236}">
                  <a16:creationId xmlns:a16="http://schemas.microsoft.com/office/drawing/2014/main" id="{8F945D40-80BE-904B-B45E-345501087E92}"/>
                </a:ext>
              </a:extLst>
            </p:cNvPr>
            <p:cNvSpPr>
              <a:spLocks noChangeArrowheads="1"/>
            </p:cNvSpPr>
            <p:nvPr/>
          </p:nvSpPr>
          <p:spPr bwMode="auto">
            <a:xfrm>
              <a:off x="3131989" y="2909680"/>
              <a:ext cx="323346"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ACX</a:t>
              </a:r>
            </a:p>
          </p:txBody>
        </p:sp>
        <p:pic>
          <p:nvPicPr>
            <p:cNvPr id="137" name="Graphic 136">
              <a:extLst>
                <a:ext uri="{FF2B5EF4-FFF2-40B4-BE49-F238E27FC236}">
                  <a16:creationId xmlns:a16="http://schemas.microsoft.com/office/drawing/2014/main" id="{21045EF1-AC80-C246-9EC9-4119C2EE70A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31989" y="2565983"/>
              <a:ext cx="301577" cy="295816"/>
            </a:xfrm>
            <a:prstGeom prst="rect">
              <a:avLst/>
            </a:prstGeom>
          </p:spPr>
        </p:pic>
      </p:grpSp>
      <p:sp>
        <p:nvSpPr>
          <p:cNvPr id="138" name="Rectangle 5">
            <a:extLst>
              <a:ext uri="{FF2B5EF4-FFF2-40B4-BE49-F238E27FC236}">
                <a16:creationId xmlns:a16="http://schemas.microsoft.com/office/drawing/2014/main" id="{C334A811-F8FA-BD47-89D8-C40728E8B7C1}"/>
              </a:ext>
            </a:extLst>
          </p:cNvPr>
          <p:cNvSpPr>
            <a:spLocks noChangeArrowheads="1"/>
          </p:cNvSpPr>
          <p:nvPr/>
        </p:nvSpPr>
        <p:spPr bwMode="auto">
          <a:xfrm>
            <a:off x="2992120" y="2126125"/>
            <a:ext cx="909862"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Access</a:t>
            </a:r>
          </a:p>
        </p:txBody>
      </p:sp>
      <p:pic>
        <p:nvPicPr>
          <p:cNvPr id="139" name="Graphic 138">
            <a:extLst>
              <a:ext uri="{FF2B5EF4-FFF2-40B4-BE49-F238E27FC236}">
                <a16:creationId xmlns:a16="http://schemas.microsoft.com/office/drawing/2014/main" id="{1E85F33D-C92F-F04A-BA61-A937A86D0CD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265980" y="2767517"/>
            <a:ext cx="497992" cy="412622"/>
          </a:xfrm>
          <a:prstGeom prst="rect">
            <a:avLst/>
          </a:prstGeom>
        </p:spPr>
      </p:pic>
      <p:pic>
        <p:nvPicPr>
          <p:cNvPr id="140" name="Graphic 139">
            <a:extLst>
              <a:ext uri="{FF2B5EF4-FFF2-40B4-BE49-F238E27FC236}">
                <a16:creationId xmlns:a16="http://schemas.microsoft.com/office/drawing/2014/main" id="{186C1876-1751-2B4F-BFE8-A094EFA3D505}"/>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947781" y="2844658"/>
            <a:ext cx="221899" cy="316325"/>
          </a:xfrm>
          <a:prstGeom prst="rect">
            <a:avLst/>
          </a:prstGeom>
        </p:spPr>
      </p:pic>
      <p:pic>
        <p:nvPicPr>
          <p:cNvPr id="141" name="Graphic 140">
            <a:extLst>
              <a:ext uri="{FF2B5EF4-FFF2-40B4-BE49-F238E27FC236}">
                <a16:creationId xmlns:a16="http://schemas.microsoft.com/office/drawing/2014/main" id="{8D05629F-6C57-B046-AB62-95C159CC0A27}"/>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2169685" y="2637383"/>
            <a:ext cx="166825" cy="237815"/>
          </a:xfrm>
          <a:prstGeom prst="rect">
            <a:avLst/>
          </a:prstGeom>
        </p:spPr>
      </p:pic>
      <p:pic>
        <p:nvPicPr>
          <p:cNvPr id="142" name="Graphic 141">
            <a:extLst>
              <a:ext uri="{FF2B5EF4-FFF2-40B4-BE49-F238E27FC236}">
                <a16:creationId xmlns:a16="http://schemas.microsoft.com/office/drawing/2014/main" id="{8B67228B-2F23-EB4A-B8D4-B4E5754CA30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58339" y="2675396"/>
            <a:ext cx="408126" cy="296819"/>
          </a:xfrm>
          <a:prstGeom prst="rect">
            <a:avLst/>
          </a:prstGeom>
        </p:spPr>
      </p:pic>
      <p:sp>
        <p:nvSpPr>
          <p:cNvPr id="143" name="Rectangle 5">
            <a:extLst>
              <a:ext uri="{FF2B5EF4-FFF2-40B4-BE49-F238E27FC236}">
                <a16:creationId xmlns:a16="http://schemas.microsoft.com/office/drawing/2014/main" id="{13D6DF6E-63FB-804A-BA69-C53C65713019}"/>
              </a:ext>
            </a:extLst>
          </p:cNvPr>
          <p:cNvSpPr>
            <a:spLocks noChangeArrowheads="1"/>
          </p:cNvSpPr>
          <p:nvPr/>
        </p:nvSpPr>
        <p:spPr bwMode="auto">
          <a:xfrm>
            <a:off x="2648892" y="2995881"/>
            <a:ext cx="837223" cy="136384"/>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933" b="1"/>
              <a:t>Edge cloud</a:t>
            </a:r>
          </a:p>
        </p:txBody>
      </p:sp>
      <p:cxnSp>
        <p:nvCxnSpPr>
          <p:cNvPr id="144" name="Straight Connector 143">
            <a:extLst>
              <a:ext uri="{FF2B5EF4-FFF2-40B4-BE49-F238E27FC236}">
                <a16:creationId xmlns:a16="http://schemas.microsoft.com/office/drawing/2014/main" id="{04CD0E30-6CAA-4245-83C1-25E155603BCA}"/>
              </a:ext>
            </a:extLst>
          </p:cNvPr>
          <p:cNvCxnSpPr>
            <a:cxnSpLocks/>
          </p:cNvCxnSpPr>
          <p:nvPr/>
        </p:nvCxnSpPr>
        <p:spPr>
          <a:xfrm flipV="1">
            <a:off x="2217373" y="2972215"/>
            <a:ext cx="338596" cy="16000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75E94DD1-5A56-9544-AAD2-1B159275D578}"/>
              </a:ext>
            </a:extLst>
          </p:cNvPr>
          <p:cNvCxnSpPr>
            <a:cxnSpLocks/>
          </p:cNvCxnSpPr>
          <p:nvPr/>
        </p:nvCxnSpPr>
        <p:spPr>
          <a:xfrm>
            <a:off x="2276940" y="2901210"/>
            <a:ext cx="216664" cy="889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2E91B481-700D-5C46-BE3E-C9FF56CFA565}"/>
              </a:ext>
            </a:extLst>
          </p:cNvPr>
          <p:cNvCxnSpPr>
            <a:cxnSpLocks/>
          </p:cNvCxnSpPr>
          <p:nvPr/>
        </p:nvCxnSpPr>
        <p:spPr>
          <a:xfrm>
            <a:off x="1696280" y="2856339"/>
            <a:ext cx="4340360" cy="29330"/>
          </a:xfrm>
          <a:prstGeom prst="straightConnector1">
            <a:avLst/>
          </a:prstGeom>
          <a:ln w="4762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CC99C908-258A-4547-878A-D384566D9DA6}"/>
              </a:ext>
            </a:extLst>
          </p:cNvPr>
          <p:cNvCxnSpPr>
            <a:cxnSpLocks/>
          </p:cNvCxnSpPr>
          <p:nvPr/>
        </p:nvCxnSpPr>
        <p:spPr>
          <a:xfrm>
            <a:off x="8118230" y="4153360"/>
            <a:ext cx="292790" cy="0"/>
          </a:xfrm>
          <a:prstGeom prst="straightConnector1">
            <a:avLst/>
          </a:prstGeom>
          <a:ln w="19050">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2" name="Rectangle 5">
            <a:extLst>
              <a:ext uri="{FF2B5EF4-FFF2-40B4-BE49-F238E27FC236}">
                <a16:creationId xmlns:a16="http://schemas.microsoft.com/office/drawing/2014/main" id="{F6187F05-484E-6B4D-A36E-3F10495A9226}"/>
              </a:ext>
            </a:extLst>
          </p:cNvPr>
          <p:cNvSpPr>
            <a:spLocks noChangeArrowheads="1"/>
          </p:cNvSpPr>
          <p:nvPr/>
        </p:nvSpPr>
        <p:spPr bwMode="auto">
          <a:xfrm>
            <a:off x="8510903" y="4101971"/>
            <a:ext cx="1692971" cy="136384"/>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933" b="1"/>
              <a:t>HTML5 Performance Test</a:t>
            </a:r>
          </a:p>
        </p:txBody>
      </p:sp>
      <p:grpSp>
        <p:nvGrpSpPr>
          <p:cNvPr id="163" name="Group 162">
            <a:extLst>
              <a:ext uri="{FF2B5EF4-FFF2-40B4-BE49-F238E27FC236}">
                <a16:creationId xmlns:a16="http://schemas.microsoft.com/office/drawing/2014/main" id="{760B7420-99A7-454C-8E11-4AF022EF4830}"/>
              </a:ext>
            </a:extLst>
          </p:cNvPr>
          <p:cNvGrpSpPr/>
          <p:nvPr/>
        </p:nvGrpSpPr>
        <p:grpSpPr>
          <a:xfrm>
            <a:off x="775972" y="4739347"/>
            <a:ext cx="3220591" cy="779309"/>
            <a:chOff x="775972" y="4739347"/>
            <a:chExt cx="3220591" cy="779309"/>
          </a:xfrm>
        </p:grpSpPr>
        <p:sp>
          <p:nvSpPr>
            <p:cNvPr id="164" name="Rectangle 5">
              <a:extLst>
                <a:ext uri="{FF2B5EF4-FFF2-40B4-BE49-F238E27FC236}">
                  <a16:creationId xmlns:a16="http://schemas.microsoft.com/office/drawing/2014/main" id="{F249C1AE-D64A-D54B-AFB5-8E5FC708B9B8}"/>
                </a:ext>
              </a:extLst>
            </p:cNvPr>
            <p:cNvSpPr>
              <a:spLocks noChangeArrowheads="1"/>
            </p:cNvSpPr>
            <p:nvPr/>
          </p:nvSpPr>
          <p:spPr bwMode="auto">
            <a:xfrm>
              <a:off x="775974" y="4739347"/>
              <a:ext cx="1663812" cy="204671"/>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1400" b="1"/>
                <a:t>Pain points</a:t>
              </a:r>
            </a:p>
          </p:txBody>
        </p:sp>
        <p:cxnSp>
          <p:nvCxnSpPr>
            <p:cNvPr id="165" name="Straight Connector 164">
              <a:extLst>
                <a:ext uri="{FF2B5EF4-FFF2-40B4-BE49-F238E27FC236}">
                  <a16:creationId xmlns:a16="http://schemas.microsoft.com/office/drawing/2014/main" id="{80E98766-F2F9-044E-86D6-9FE413849C26}"/>
                </a:ext>
              </a:extLst>
            </p:cNvPr>
            <p:cNvCxnSpPr>
              <a:cxnSpLocks/>
            </p:cNvCxnSpPr>
            <p:nvPr/>
          </p:nvCxnSpPr>
          <p:spPr>
            <a:xfrm>
              <a:off x="775974" y="4964718"/>
              <a:ext cx="3026558"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6" name="Rectangle 5">
              <a:extLst>
                <a:ext uri="{FF2B5EF4-FFF2-40B4-BE49-F238E27FC236}">
                  <a16:creationId xmlns:a16="http://schemas.microsoft.com/office/drawing/2014/main" id="{77FAC307-AF15-5D41-A1CE-AE6A0FCBBC35}"/>
                </a:ext>
              </a:extLst>
            </p:cNvPr>
            <p:cNvSpPr>
              <a:spLocks noChangeArrowheads="1"/>
            </p:cNvSpPr>
            <p:nvPr/>
          </p:nvSpPr>
          <p:spPr bwMode="auto">
            <a:xfrm>
              <a:off x="775972" y="5070841"/>
              <a:ext cx="3220591" cy="447815"/>
            </a:xfrm>
            <a:prstGeom prst="rect">
              <a:avLst/>
            </a:prstGeom>
            <a:noFill/>
            <a:ln w="28575">
              <a:noFill/>
              <a:miter lim="800000"/>
              <a:headEnd/>
              <a:tailEnd/>
            </a:ln>
          </p:spPr>
          <p:txBody>
            <a:bodyPr wrap="square" lIns="0" tIns="0" rIns="0" bIns="0">
              <a:spAutoFit/>
            </a:bodyPr>
            <a:lstStyle/>
            <a:p>
              <a:pPr marL="171450" indent="-171450">
                <a:lnSpc>
                  <a:spcPct val="95000"/>
                </a:lnSpc>
                <a:spcBef>
                  <a:spcPts val="333"/>
                </a:spcBef>
                <a:buFont typeface="Arial" panose="020B0604020202020204" pitchFamily="34" charset="0"/>
                <a:buChar char="•"/>
              </a:pPr>
              <a:r>
                <a:rPr lang="en-US" sz="1400"/>
                <a:t>Loss of employee productivity</a:t>
              </a:r>
            </a:p>
            <a:p>
              <a:pPr marL="171450" indent="-171450">
                <a:lnSpc>
                  <a:spcPct val="95000"/>
                </a:lnSpc>
                <a:spcBef>
                  <a:spcPts val="333"/>
                </a:spcBef>
                <a:buFont typeface="Arial" panose="020B0604020202020204" pitchFamily="34" charset="0"/>
                <a:buChar char="•"/>
              </a:pPr>
              <a:r>
                <a:rPr lang="en-US" sz="1400"/>
                <a:t>Complaints from internal organizations</a:t>
              </a:r>
            </a:p>
          </p:txBody>
        </p:sp>
      </p:grpSp>
      <p:grpSp>
        <p:nvGrpSpPr>
          <p:cNvPr id="167" name="Group 166">
            <a:extLst>
              <a:ext uri="{FF2B5EF4-FFF2-40B4-BE49-F238E27FC236}">
                <a16:creationId xmlns:a16="http://schemas.microsoft.com/office/drawing/2014/main" id="{5B327C16-04DE-5B46-8C98-5F6698FDD97D}"/>
              </a:ext>
            </a:extLst>
          </p:cNvPr>
          <p:cNvGrpSpPr/>
          <p:nvPr/>
        </p:nvGrpSpPr>
        <p:grpSpPr>
          <a:xfrm>
            <a:off x="4381618" y="4728956"/>
            <a:ext cx="3220591" cy="1393323"/>
            <a:chOff x="775972" y="4739347"/>
            <a:chExt cx="3220591" cy="1393323"/>
          </a:xfrm>
        </p:grpSpPr>
        <p:sp>
          <p:nvSpPr>
            <p:cNvPr id="168" name="Rectangle 5">
              <a:extLst>
                <a:ext uri="{FF2B5EF4-FFF2-40B4-BE49-F238E27FC236}">
                  <a16:creationId xmlns:a16="http://schemas.microsoft.com/office/drawing/2014/main" id="{F24E9F2B-80FA-AA40-8699-7EC8DCE0E7E8}"/>
                </a:ext>
              </a:extLst>
            </p:cNvPr>
            <p:cNvSpPr>
              <a:spLocks noChangeArrowheads="1"/>
            </p:cNvSpPr>
            <p:nvPr/>
          </p:nvSpPr>
          <p:spPr bwMode="auto">
            <a:xfrm>
              <a:off x="775974" y="4739347"/>
              <a:ext cx="1663812" cy="204671"/>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1400" b="1"/>
                <a:t>Underlying reasons</a:t>
              </a:r>
            </a:p>
          </p:txBody>
        </p:sp>
        <p:cxnSp>
          <p:nvCxnSpPr>
            <p:cNvPr id="169" name="Straight Connector 168">
              <a:extLst>
                <a:ext uri="{FF2B5EF4-FFF2-40B4-BE49-F238E27FC236}">
                  <a16:creationId xmlns:a16="http://schemas.microsoft.com/office/drawing/2014/main" id="{D204FB0C-19D1-514C-91FF-D3DCDDAB8446}"/>
                </a:ext>
              </a:extLst>
            </p:cNvPr>
            <p:cNvCxnSpPr>
              <a:cxnSpLocks/>
            </p:cNvCxnSpPr>
            <p:nvPr/>
          </p:nvCxnSpPr>
          <p:spPr>
            <a:xfrm>
              <a:off x="775974" y="4964718"/>
              <a:ext cx="3026558"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0" name="Rectangle 5">
              <a:extLst>
                <a:ext uri="{FF2B5EF4-FFF2-40B4-BE49-F238E27FC236}">
                  <a16:creationId xmlns:a16="http://schemas.microsoft.com/office/drawing/2014/main" id="{B5711E5F-C85E-5F45-BD22-C1FF12ECEB1C}"/>
                </a:ext>
              </a:extLst>
            </p:cNvPr>
            <p:cNvSpPr>
              <a:spLocks noChangeArrowheads="1"/>
            </p:cNvSpPr>
            <p:nvPr/>
          </p:nvSpPr>
          <p:spPr bwMode="auto">
            <a:xfrm>
              <a:off x="775972" y="5070841"/>
              <a:ext cx="3220591" cy="1061829"/>
            </a:xfrm>
            <a:prstGeom prst="rect">
              <a:avLst/>
            </a:prstGeom>
            <a:noFill/>
            <a:ln w="28575">
              <a:noFill/>
              <a:miter lim="800000"/>
              <a:headEnd/>
              <a:tailEnd/>
            </a:ln>
          </p:spPr>
          <p:txBody>
            <a:bodyPr wrap="square" lIns="0" tIns="0" rIns="0" bIns="0">
              <a:spAutoFit/>
            </a:bodyPr>
            <a:lstStyle/>
            <a:p>
              <a:pPr marL="171450" indent="-171450">
                <a:lnSpc>
                  <a:spcPct val="95000"/>
                </a:lnSpc>
                <a:spcBef>
                  <a:spcPts val="333"/>
                </a:spcBef>
                <a:buFont typeface="Arial" panose="020B0604020202020204" pitchFamily="34" charset="0"/>
                <a:buChar char="•"/>
              </a:pPr>
              <a:r>
                <a:rPr lang="en-US" sz="1400"/>
                <a:t>Many vendors, providers and technologies </a:t>
              </a:r>
            </a:p>
            <a:p>
              <a:pPr marL="171450" indent="-171450">
                <a:lnSpc>
                  <a:spcPct val="95000"/>
                </a:lnSpc>
                <a:spcBef>
                  <a:spcPts val="333"/>
                </a:spcBef>
                <a:buFont typeface="Arial" panose="020B0604020202020204" pitchFamily="34" charset="0"/>
                <a:buChar char="•"/>
              </a:pPr>
              <a:r>
                <a:rPr lang="en-US" sz="1400"/>
                <a:t>Complex Internet gateways with security stacks, DPI, NAT, proxies and caches</a:t>
              </a:r>
            </a:p>
          </p:txBody>
        </p:sp>
      </p:grpSp>
      <p:grpSp>
        <p:nvGrpSpPr>
          <p:cNvPr id="171" name="Group 170">
            <a:extLst>
              <a:ext uri="{FF2B5EF4-FFF2-40B4-BE49-F238E27FC236}">
                <a16:creationId xmlns:a16="http://schemas.microsoft.com/office/drawing/2014/main" id="{6E00DD0C-805C-8044-8BA9-208EC0122C5B}"/>
              </a:ext>
            </a:extLst>
          </p:cNvPr>
          <p:cNvGrpSpPr/>
          <p:nvPr/>
        </p:nvGrpSpPr>
        <p:grpSpPr>
          <a:xfrm>
            <a:off x="7914527" y="4739347"/>
            <a:ext cx="3220591" cy="1393323"/>
            <a:chOff x="775972" y="4739347"/>
            <a:chExt cx="3220591" cy="1393323"/>
          </a:xfrm>
        </p:grpSpPr>
        <p:sp>
          <p:nvSpPr>
            <p:cNvPr id="172" name="Rectangle 5">
              <a:extLst>
                <a:ext uri="{FF2B5EF4-FFF2-40B4-BE49-F238E27FC236}">
                  <a16:creationId xmlns:a16="http://schemas.microsoft.com/office/drawing/2014/main" id="{36CAC26F-9687-964E-A7E9-CD1BADA7022B}"/>
                </a:ext>
              </a:extLst>
            </p:cNvPr>
            <p:cNvSpPr>
              <a:spLocks noChangeArrowheads="1"/>
            </p:cNvSpPr>
            <p:nvPr/>
          </p:nvSpPr>
          <p:spPr bwMode="auto">
            <a:xfrm>
              <a:off x="775973" y="4739347"/>
              <a:ext cx="2898783" cy="204671"/>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1400" b="1"/>
                <a:t>Solution</a:t>
              </a:r>
            </a:p>
          </p:txBody>
        </p:sp>
        <p:cxnSp>
          <p:nvCxnSpPr>
            <p:cNvPr id="173" name="Straight Connector 172">
              <a:extLst>
                <a:ext uri="{FF2B5EF4-FFF2-40B4-BE49-F238E27FC236}">
                  <a16:creationId xmlns:a16="http://schemas.microsoft.com/office/drawing/2014/main" id="{59C68A53-00EE-394B-9362-C8B69AD628F6}"/>
                </a:ext>
              </a:extLst>
            </p:cNvPr>
            <p:cNvCxnSpPr>
              <a:cxnSpLocks/>
            </p:cNvCxnSpPr>
            <p:nvPr/>
          </p:nvCxnSpPr>
          <p:spPr>
            <a:xfrm>
              <a:off x="775974" y="4964718"/>
              <a:ext cx="3026558"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4" name="Rectangle 5">
              <a:extLst>
                <a:ext uri="{FF2B5EF4-FFF2-40B4-BE49-F238E27FC236}">
                  <a16:creationId xmlns:a16="http://schemas.microsoft.com/office/drawing/2014/main" id="{3A1442F9-71AB-544D-8CB6-3BC03C3B5CD9}"/>
                </a:ext>
              </a:extLst>
            </p:cNvPr>
            <p:cNvSpPr>
              <a:spLocks noChangeArrowheads="1"/>
            </p:cNvSpPr>
            <p:nvPr/>
          </p:nvSpPr>
          <p:spPr bwMode="auto">
            <a:xfrm>
              <a:off x="775972" y="5070841"/>
              <a:ext cx="3220591" cy="1061829"/>
            </a:xfrm>
            <a:prstGeom prst="rect">
              <a:avLst/>
            </a:prstGeom>
            <a:noFill/>
            <a:ln w="28575">
              <a:noFill/>
              <a:miter lim="800000"/>
              <a:headEnd/>
              <a:tailEnd/>
            </a:ln>
          </p:spPr>
          <p:txBody>
            <a:bodyPr wrap="square" lIns="0" tIns="0" rIns="0" bIns="0">
              <a:spAutoFit/>
            </a:bodyPr>
            <a:lstStyle/>
            <a:p>
              <a:pPr marL="171450" indent="-171450">
                <a:lnSpc>
                  <a:spcPct val="95000"/>
                </a:lnSpc>
                <a:spcBef>
                  <a:spcPts val="333"/>
                </a:spcBef>
                <a:buFont typeface="Arial" panose="020B0604020202020204" pitchFamily="34" charset="0"/>
                <a:buChar char="•"/>
              </a:pPr>
              <a:r>
                <a:rPr lang="en-US" sz="1400"/>
                <a:t>Test connectivity and performance on demand from any HTML5 web browser</a:t>
              </a:r>
            </a:p>
            <a:p>
              <a:pPr marL="171450" indent="-171450">
                <a:lnSpc>
                  <a:spcPct val="95000"/>
                </a:lnSpc>
                <a:spcBef>
                  <a:spcPts val="333"/>
                </a:spcBef>
                <a:buFont typeface="Arial" panose="020B0604020202020204" pitchFamily="34" charset="0"/>
                <a:buChar char="•"/>
              </a:pPr>
              <a:r>
                <a:rPr lang="en-US" sz="1400"/>
                <a:t>Supports all devices – mobile, tablet and laptop</a:t>
              </a:r>
            </a:p>
          </p:txBody>
        </p:sp>
      </p:grpSp>
      <p:sp>
        <p:nvSpPr>
          <p:cNvPr id="176" name="Freeform 175">
            <a:extLst>
              <a:ext uri="{FF2B5EF4-FFF2-40B4-BE49-F238E27FC236}">
                <a16:creationId xmlns:a16="http://schemas.microsoft.com/office/drawing/2014/main" id="{FD1BC0FE-3BD3-3140-A25A-7F15F77CF360}"/>
              </a:ext>
            </a:extLst>
          </p:cNvPr>
          <p:cNvSpPr/>
          <p:nvPr/>
        </p:nvSpPr>
        <p:spPr>
          <a:xfrm>
            <a:off x="5702522" y="2992297"/>
            <a:ext cx="489287" cy="561109"/>
          </a:xfrm>
          <a:custGeom>
            <a:avLst/>
            <a:gdLst>
              <a:gd name="connsiteX0" fmla="*/ 0 w 415636"/>
              <a:gd name="connsiteY0" fmla="*/ 561109 h 561109"/>
              <a:gd name="connsiteX1" fmla="*/ 0 w 415636"/>
              <a:gd name="connsiteY1" fmla="*/ 207818 h 561109"/>
              <a:gd name="connsiteX2" fmla="*/ 415636 w 415636"/>
              <a:gd name="connsiteY2" fmla="*/ 0 h 561109"/>
            </a:gdLst>
            <a:ahLst/>
            <a:cxnLst>
              <a:cxn ang="0">
                <a:pos x="connsiteX0" y="connsiteY0"/>
              </a:cxn>
              <a:cxn ang="0">
                <a:pos x="connsiteX1" y="connsiteY1"/>
              </a:cxn>
              <a:cxn ang="0">
                <a:pos x="connsiteX2" y="connsiteY2"/>
              </a:cxn>
            </a:cxnLst>
            <a:rect l="l" t="t" r="r" b="b"/>
            <a:pathLst>
              <a:path w="415636" h="561109">
                <a:moveTo>
                  <a:pt x="0" y="561109"/>
                </a:moveTo>
                <a:lnTo>
                  <a:pt x="0" y="207818"/>
                </a:lnTo>
                <a:lnTo>
                  <a:pt x="415636" y="0"/>
                </a:lnTo>
              </a:path>
            </a:pathLst>
          </a:custGeom>
          <a:noFill/>
          <a:ln w="19050">
            <a:solidFill>
              <a:schemeClr val="tx1">
                <a:lumMod val="60000"/>
                <a:lumOff val="40000"/>
              </a:schemeClr>
            </a:solidFill>
            <a:prstDash val="dash"/>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78" name="Rectangle 5">
            <a:extLst>
              <a:ext uri="{FF2B5EF4-FFF2-40B4-BE49-F238E27FC236}">
                <a16:creationId xmlns:a16="http://schemas.microsoft.com/office/drawing/2014/main" id="{07CB4B06-15D9-254C-A3D9-65B3C57AB224}"/>
              </a:ext>
            </a:extLst>
          </p:cNvPr>
          <p:cNvSpPr>
            <a:spLocks noChangeArrowheads="1"/>
          </p:cNvSpPr>
          <p:nvPr/>
        </p:nvSpPr>
        <p:spPr bwMode="auto">
          <a:xfrm>
            <a:off x="3659180" y="3649670"/>
            <a:ext cx="4224429" cy="559384"/>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1100"/>
              <a:t>Two options for Test Agent deployment in private data center:</a:t>
            </a:r>
          </a:p>
          <a:p>
            <a:pPr marL="342900" indent="-342900">
              <a:lnSpc>
                <a:spcPct val="95000"/>
              </a:lnSpc>
              <a:spcBef>
                <a:spcPts val="333"/>
              </a:spcBef>
              <a:buFont typeface="+mj-lt"/>
              <a:buAutoNum type="arabicPeriod"/>
            </a:pPr>
            <a:r>
              <a:rPr lang="en-US" sz="1100"/>
              <a:t>As VM or Container on existing compute infrastructure</a:t>
            </a:r>
          </a:p>
          <a:p>
            <a:pPr marL="342900" indent="-342900">
              <a:lnSpc>
                <a:spcPct val="95000"/>
              </a:lnSpc>
              <a:spcBef>
                <a:spcPts val="333"/>
              </a:spcBef>
              <a:buFont typeface="+mj-lt"/>
              <a:buAutoNum type="arabicPeriod"/>
            </a:pPr>
            <a:r>
              <a:rPr lang="en-US" sz="1100"/>
              <a:t>Stand-alone on dedicated Juniper NFX150</a:t>
            </a:r>
          </a:p>
        </p:txBody>
      </p:sp>
      <p:sp>
        <p:nvSpPr>
          <p:cNvPr id="80" name="Rounded Rectangle 79">
            <a:extLst>
              <a:ext uri="{FF2B5EF4-FFF2-40B4-BE49-F238E27FC236}">
                <a16:creationId xmlns:a16="http://schemas.microsoft.com/office/drawing/2014/main" id="{A8A5ED75-BA77-A845-BDA5-CD8A09502838}"/>
              </a:ext>
            </a:extLst>
          </p:cNvPr>
          <p:cNvSpPr/>
          <p:nvPr/>
        </p:nvSpPr>
        <p:spPr>
          <a:xfrm>
            <a:off x="756048" y="3606199"/>
            <a:ext cx="1880464" cy="835171"/>
          </a:xfrm>
          <a:prstGeom prst="round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82" name="Rectangle 5">
            <a:extLst>
              <a:ext uri="{FF2B5EF4-FFF2-40B4-BE49-F238E27FC236}">
                <a16:creationId xmlns:a16="http://schemas.microsoft.com/office/drawing/2014/main" id="{27E1C21A-2F35-5F4C-85FC-AE36F8A06D66}"/>
              </a:ext>
            </a:extLst>
          </p:cNvPr>
          <p:cNvSpPr>
            <a:spLocks noChangeArrowheads="1"/>
          </p:cNvSpPr>
          <p:nvPr/>
        </p:nvSpPr>
        <p:spPr bwMode="auto">
          <a:xfrm>
            <a:off x="846277" y="3541143"/>
            <a:ext cx="1119386" cy="136384"/>
          </a:xfrm>
          <a:prstGeom prst="rect">
            <a:avLst/>
          </a:prstGeom>
          <a:solidFill>
            <a:schemeClr val="bg1"/>
          </a:solidFill>
          <a:ln w="28575">
            <a:noFill/>
            <a:miter lim="800000"/>
            <a:headEnd/>
            <a:tailEnd/>
          </a:ln>
        </p:spPr>
        <p:txBody>
          <a:bodyPr wrap="square" lIns="0" tIns="0" rIns="0" bIns="0">
            <a:spAutoFit/>
          </a:bodyPr>
          <a:lstStyle/>
          <a:p>
            <a:pPr>
              <a:lnSpc>
                <a:spcPct val="95000"/>
              </a:lnSpc>
              <a:spcBef>
                <a:spcPts val="333"/>
              </a:spcBef>
            </a:pPr>
            <a:r>
              <a:rPr lang="en-US" sz="933"/>
              <a:t>   Customer example:</a:t>
            </a:r>
          </a:p>
        </p:txBody>
      </p:sp>
      <p:sp>
        <p:nvSpPr>
          <p:cNvPr id="77" name="Rounded Rectangle 76">
            <a:extLst>
              <a:ext uri="{FF2B5EF4-FFF2-40B4-BE49-F238E27FC236}">
                <a16:creationId xmlns:a16="http://schemas.microsoft.com/office/drawing/2014/main" id="{ECF92292-F38E-FB4E-B2A0-F5127F82817F}"/>
              </a:ext>
            </a:extLst>
          </p:cNvPr>
          <p:cNvSpPr/>
          <p:nvPr/>
        </p:nvSpPr>
        <p:spPr>
          <a:xfrm>
            <a:off x="8549516" y="1999831"/>
            <a:ext cx="245327" cy="189570"/>
          </a:xfrm>
          <a:prstGeom prst="round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a:t>TA</a:t>
            </a:r>
          </a:p>
        </p:txBody>
      </p:sp>
      <p:cxnSp>
        <p:nvCxnSpPr>
          <p:cNvPr id="81" name="Straight Arrow Connector 80">
            <a:extLst>
              <a:ext uri="{FF2B5EF4-FFF2-40B4-BE49-F238E27FC236}">
                <a16:creationId xmlns:a16="http://schemas.microsoft.com/office/drawing/2014/main" id="{EBA7291D-62CB-6945-A537-8B721504CD31}"/>
              </a:ext>
            </a:extLst>
          </p:cNvPr>
          <p:cNvCxnSpPr>
            <a:cxnSpLocks/>
            <a:endCxn id="44" idx="1"/>
          </p:cNvCxnSpPr>
          <p:nvPr/>
        </p:nvCxnSpPr>
        <p:spPr>
          <a:xfrm flipV="1">
            <a:off x="1673702" y="2105214"/>
            <a:ext cx="6750633" cy="649526"/>
          </a:xfrm>
          <a:prstGeom prst="straightConnector1">
            <a:avLst/>
          </a:prstGeom>
          <a:ln w="4762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84" name="Group 83">
            <a:extLst>
              <a:ext uri="{FF2B5EF4-FFF2-40B4-BE49-F238E27FC236}">
                <a16:creationId xmlns:a16="http://schemas.microsoft.com/office/drawing/2014/main" id="{6731F654-D73B-F048-BFD1-0A1AC811DCCE}"/>
              </a:ext>
            </a:extLst>
          </p:cNvPr>
          <p:cNvGrpSpPr/>
          <p:nvPr/>
        </p:nvGrpSpPr>
        <p:grpSpPr>
          <a:xfrm>
            <a:off x="5847517" y="2217141"/>
            <a:ext cx="323346" cy="480081"/>
            <a:chOff x="3131989" y="2565983"/>
            <a:chExt cx="323346" cy="480081"/>
          </a:xfrm>
        </p:grpSpPr>
        <p:sp>
          <p:nvSpPr>
            <p:cNvPr id="85" name="Rectangle 5">
              <a:extLst>
                <a:ext uri="{FF2B5EF4-FFF2-40B4-BE49-F238E27FC236}">
                  <a16:creationId xmlns:a16="http://schemas.microsoft.com/office/drawing/2014/main" id="{4A27885C-7801-8740-80A9-7C4D967DF357}"/>
                </a:ext>
              </a:extLst>
            </p:cNvPr>
            <p:cNvSpPr>
              <a:spLocks noChangeArrowheads="1"/>
            </p:cNvSpPr>
            <p:nvPr/>
          </p:nvSpPr>
          <p:spPr bwMode="auto">
            <a:xfrm>
              <a:off x="3131989" y="2909680"/>
              <a:ext cx="323346"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SRX</a:t>
              </a:r>
            </a:p>
          </p:txBody>
        </p:sp>
        <p:pic>
          <p:nvPicPr>
            <p:cNvPr id="86" name="Graphic 85">
              <a:extLst>
                <a:ext uri="{FF2B5EF4-FFF2-40B4-BE49-F238E27FC236}">
                  <a16:creationId xmlns:a16="http://schemas.microsoft.com/office/drawing/2014/main" id="{349FD1A7-843B-6A4E-AB44-A7CDDBC7711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31989" y="2565983"/>
              <a:ext cx="301577" cy="295816"/>
            </a:xfrm>
            <a:prstGeom prst="rect">
              <a:avLst/>
            </a:prstGeom>
          </p:spPr>
        </p:pic>
      </p:grpSp>
      <p:pic>
        <p:nvPicPr>
          <p:cNvPr id="12" name="Picture 11">
            <a:extLst>
              <a:ext uri="{FF2B5EF4-FFF2-40B4-BE49-F238E27FC236}">
                <a16:creationId xmlns:a16="http://schemas.microsoft.com/office/drawing/2014/main" id="{577C7C16-BA71-434B-ADBF-0C595AD32AE6}"/>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972496" y="3742583"/>
            <a:ext cx="541811" cy="541811"/>
          </a:xfrm>
          <a:prstGeom prst="rect">
            <a:avLst/>
          </a:prstGeom>
        </p:spPr>
      </p:pic>
      <p:sp>
        <p:nvSpPr>
          <p:cNvPr id="87" name="Rectangle 5">
            <a:extLst>
              <a:ext uri="{FF2B5EF4-FFF2-40B4-BE49-F238E27FC236}">
                <a16:creationId xmlns:a16="http://schemas.microsoft.com/office/drawing/2014/main" id="{19BF9BF6-8476-6D46-B7E8-8D209050648D}"/>
              </a:ext>
            </a:extLst>
          </p:cNvPr>
          <p:cNvSpPr>
            <a:spLocks noChangeArrowheads="1"/>
          </p:cNvSpPr>
          <p:nvPr/>
        </p:nvSpPr>
        <p:spPr bwMode="auto">
          <a:xfrm>
            <a:off x="1615680" y="3884639"/>
            <a:ext cx="906422" cy="272767"/>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933" b="1"/>
              <a:t>US Department of the Interior</a:t>
            </a:r>
          </a:p>
        </p:txBody>
      </p:sp>
      <p:pic>
        <p:nvPicPr>
          <p:cNvPr id="14" name="Picture 13">
            <a:extLst>
              <a:ext uri="{FF2B5EF4-FFF2-40B4-BE49-F238E27FC236}">
                <a16:creationId xmlns:a16="http://schemas.microsoft.com/office/drawing/2014/main" id="{851DC87B-90E0-B347-887C-85ACDD6D2416}"/>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715207" y="2700081"/>
            <a:ext cx="378395" cy="343467"/>
          </a:xfrm>
          <a:prstGeom prst="rect">
            <a:avLst/>
          </a:prstGeom>
        </p:spPr>
      </p:pic>
      <p:pic>
        <p:nvPicPr>
          <p:cNvPr id="15" name="Picture 14">
            <a:extLst>
              <a:ext uri="{FF2B5EF4-FFF2-40B4-BE49-F238E27FC236}">
                <a16:creationId xmlns:a16="http://schemas.microsoft.com/office/drawing/2014/main" id="{448A2CBE-68F7-0D43-BD8A-2280A08BBADE}"/>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031429" y="2575288"/>
            <a:ext cx="321798" cy="304403"/>
          </a:xfrm>
          <a:prstGeom prst="rect">
            <a:avLst/>
          </a:prstGeom>
        </p:spPr>
      </p:pic>
      <p:pic>
        <p:nvPicPr>
          <p:cNvPr id="22" name="Picture 21">
            <a:extLst>
              <a:ext uri="{FF2B5EF4-FFF2-40B4-BE49-F238E27FC236}">
                <a16:creationId xmlns:a16="http://schemas.microsoft.com/office/drawing/2014/main" id="{4927FED9-8DE4-DF46-9056-092CB8F29B49}"/>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997288" y="2921505"/>
            <a:ext cx="321640" cy="300197"/>
          </a:xfrm>
          <a:prstGeom prst="rect">
            <a:avLst/>
          </a:prstGeom>
        </p:spPr>
      </p:pic>
      <p:pic>
        <p:nvPicPr>
          <p:cNvPr id="92" name="Picture 91">
            <a:extLst>
              <a:ext uri="{FF2B5EF4-FFF2-40B4-BE49-F238E27FC236}">
                <a16:creationId xmlns:a16="http://schemas.microsoft.com/office/drawing/2014/main" id="{262FF0C0-6DA0-0145-946E-3BE3D0102E9C}"/>
              </a:ext>
            </a:extLst>
          </p:cNvPr>
          <p:cNvPicPr>
            <a:picLocks noChangeAspect="1"/>
          </p:cNvPicPr>
          <p:nvPr/>
        </p:nvPicPr>
        <p:blipFill>
          <a:blip r:embed="rId25" cstate="screen">
            <a:alphaModFix amt="35000"/>
            <a:extLst>
              <a:ext uri="{28A0092B-C50C-407E-A947-70E740481C1C}">
                <a14:useLocalDpi xmlns:a14="http://schemas.microsoft.com/office/drawing/2010/main"/>
              </a:ext>
            </a:extLst>
          </a:blip>
          <a:stretch>
            <a:fillRect/>
          </a:stretch>
        </p:blipFill>
        <p:spPr>
          <a:xfrm>
            <a:off x="9334685" y="2931538"/>
            <a:ext cx="669295" cy="187403"/>
          </a:xfrm>
          <a:prstGeom prst="rect">
            <a:avLst/>
          </a:prstGeom>
        </p:spPr>
      </p:pic>
    </p:spTree>
    <p:extLst>
      <p:ext uri="{BB962C8B-B14F-4D97-AF65-F5344CB8AC3E}">
        <p14:creationId xmlns:p14="http://schemas.microsoft.com/office/powerpoint/2010/main" val="209760899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A05789-841F-45D1-89AB-E4CF4169CAF0}"/>
              </a:ext>
            </a:extLst>
          </p:cNvPr>
          <p:cNvSpPr txBox="1"/>
          <p:nvPr/>
        </p:nvSpPr>
        <p:spPr>
          <a:xfrm>
            <a:off x="66675" y="2698030"/>
            <a:ext cx="12058650" cy="1477328"/>
          </a:xfrm>
          <a:prstGeom prst="rect">
            <a:avLst/>
          </a:prstGeom>
          <a:noFill/>
        </p:spPr>
        <p:txBody>
          <a:bodyPr wrap="square" lIns="0" tIns="0" rIns="0" bIns="0" rtlCol="0">
            <a:spAutoFit/>
          </a:bodyPr>
          <a:lstStyle/>
          <a:p>
            <a:pPr algn="ctr">
              <a:spcBef>
                <a:spcPts val="1800"/>
              </a:spcBef>
            </a:pPr>
            <a:r>
              <a:rPr lang="en-US" sz="4800">
                <a:solidFill>
                  <a:srgbClr val="FFFFFF"/>
                </a:solidFill>
              </a:rPr>
              <a:t>Deploying and Invoking</a:t>
            </a:r>
            <a:br>
              <a:rPr lang="en-US" sz="4800">
                <a:solidFill>
                  <a:srgbClr val="FFFFFF"/>
                </a:solidFill>
              </a:rPr>
            </a:br>
            <a:r>
              <a:rPr lang="en-US" sz="4800">
                <a:solidFill>
                  <a:srgbClr val="FFFFFF"/>
                </a:solidFill>
              </a:rPr>
              <a:t>Fully Orchestrated Active Assurance</a:t>
            </a:r>
          </a:p>
        </p:txBody>
      </p:sp>
    </p:spTree>
    <p:extLst>
      <p:ext uri="{BB962C8B-B14F-4D97-AF65-F5344CB8AC3E}">
        <p14:creationId xmlns:p14="http://schemas.microsoft.com/office/powerpoint/2010/main" val="169434264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Freeform 116">
            <a:extLst>
              <a:ext uri="{FF2B5EF4-FFF2-40B4-BE49-F238E27FC236}">
                <a16:creationId xmlns:a16="http://schemas.microsoft.com/office/drawing/2014/main" id="{9C89A89F-E562-C64D-8A39-23D59FCA9A1F}"/>
              </a:ext>
            </a:extLst>
          </p:cNvPr>
          <p:cNvSpPr/>
          <p:nvPr/>
        </p:nvSpPr>
        <p:spPr>
          <a:xfrm>
            <a:off x="1418253" y="2612571"/>
            <a:ext cx="1492898" cy="615821"/>
          </a:xfrm>
          <a:custGeom>
            <a:avLst/>
            <a:gdLst>
              <a:gd name="connsiteX0" fmla="*/ 335902 w 1483567"/>
              <a:gd name="connsiteY0" fmla="*/ 615821 h 615821"/>
              <a:gd name="connsiteX1" fmla="*/ 0 w 1483567"/>
              <a:gd name="connsiteY1" fmla="*/ 27992 h 615821"/>
              <a:gd name="connsiteX2" fmla="*/ 1483567 w 1483567"/>
              <a:gd name="connsiteY2" fmla="*/ 0 h 615821"/>
              <a:gd name="connsiteX3" fmla="*/ 466530 w 1483567"/>
              <a:gd name="connsiteY3" fmla="*/ 559837 h 615821"/>
              <a:gd name="connsiteX4" fmla="*/ 335902 w 1483567"/>
              <a:gd name="connsiteY4" fmla="*/ 615821 h 615821"/>
              <a:gd name="connsiteX0" fmla="*/ 345233 w 1492898"/>
              <a:gd name="connsiteY0" fmla="*/ 615821 h 615821"/>
              <a:gd name="connsiteX1" fmla="*/ 0 w 1492898"/>
              <a:gd name="connsiteY1" fmla="*/ 0 h 615821"/>
              <a:gd name="connsiteX2" fmla="*/ 1492898 w 1492898"/>
              <a:gd name="connsiteY2" fmla="*/ 0 h 615821"/>
              <a:gd name="connsiteX3" fmla="*/ 475861 w 1492898"/>
              <a:gd name="connsiteY3" fmla="*/ 559837 h 615821"/>
              <a:gd name="connsiteX4" fmla="*/ 345233 w 1492898"/>
              <a:gd name="connsiteY4" fmla="*/ 615821 h 615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2898" h="615821">
                <a:moveTo>
                  <a:pt x="345233" y="615821"/>
                </a:moveTo>
                <a:lnTo>
                  <a:pt x="0" y="0"/>
                </a:lnTo>
                <a:lnTo>
                  <a:pt x="1492898" y="0"/>
                </a:lnTo>
                <a:lnTo>
                  <a:pt x="475861" y="559837"/>
                </a:lnTo>
                <a:lnTo>
                  <a:pt x="345233" y="615821"/>
                </a:lnTo>
                <a:close/>
              </a:path>
            </a:pathLst>
          </a:custGeom>
          <a:gradFill>
            <a:gsLst>
              <a:gs pos="0">
                <a:schemeClr val="accent1">
                  <a:lumMod val="5000"/>
                  <a:lumOff val="95000"/>
                </a:schemeClr>
              </a:gs>
              <a:gs pos="100000">
                <a:schemeClr val="bg2">
                  <a:lumMod val="60000"/>
                  <a:lumOff val="4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9" name="Trapezium 108">
            <a:extLst>
              <a:ext uri="{FF2B5EF4-FFF2-40B4-BE49-F238E27FC236}">
                <a16:creationId xmlns:a16="http://schemas.microsoft.com/office/drawing/2014/main" id="{852AC0DE-FD24-2140-B409-9F6CF9F74EEC}"/>
              </a:ext>
            </a:extLst>
          </p:cNvPr>
          <p:cNvSpPr/>
          <p:nvPr/>
        </p:nvSpPr>
        <p:spPr>
          <a:xfrm>
            <a:off x="2129214" y="4085764"/>
            <a:ext cx="837637" cy="439425"/>
          </a:xfrm>
          <a:prstGeom prst="trapezoid">
            <a:avLst>
              <a:gd name="adj" fmla="val 71044"/>
            </a:avLst>
          </a:prstGeom>
          <a:gradFill>
            <a:gsLst>
              <a:gs pos="0">
                <a:schemeClr val="accent1">
                  <a:lumMod val="5000"/>
                  <a:lumOff val="95000"/>
                </a:schemeClr>
              </a:gs>
              <a:gs pos="100000">
                <a:schemeClr val="bg2">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2" name="Trapezium 91">
            <a:extLst>
              <a:ext uri="{FF2B5EF4-FFF2-40B4-BE49-F238E27FC236}">
                <a16:creationId xmlns:a16="http://schemas.microsoft.com/office/drawing/2014/main" id="{A4CB812D-47C4-5740-B6DB-D5DD97CB106D}"/>
              </a:ext>
            </a:extLst>
          </p:cNvPr>
          <p:cNvSpPr/>
          <p:nvPr/>
        </p:nvSpPr>
        <p:spPr>
          <a:xfrm>
            <a:off x="6048945" y="2178211"/>
            <a:ext cx="1225044" cy="1152883"/>
          </a:xfrm>
          <a:prstGeom prst="trapezoid">
            <a:avLst>
              <a:gd name="adj" fmla="val 23015"/>
            </a:avLst>
          </a:prstGeom>
          <a:gradFill>
            <a:gsLst>
              <a:gs pos="0">
                <a:schemeClr val="accent1">
                  <a:lumMod val="5000"/>
                  <a:lumOff val="95000"/>
                </a:schemeClr>
              </a:gs>
              <a:gs pos="100000">
                <a:schemeClr val="bg2">
                  <a:lumMod val="60000"/>
                  <a:lumOff val="4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0" name="Rounded Rectangle 89">
            <a:extLst>
              <a:ext uri="{FF2B5EF4-FFF2-40B4-BE49-F238E27FC236}">
                <a16:creationId xmlns:a16="http://schemas.microsoft.com/office/drawing/2014/main" id="{B9E73C72-64A4-3F49-8CB2-1C038BA83276}"/>
              </a:ext>
            </a:extLst>
          </p:cNvPr>
          <p:cNvSpPr/>
          <p:nvPr/>
        </p:nvSpPr>
        <p:spPr>
          <a:xfrm>
            <a:off x="2098278" y="4510613"/>
            <a:ext cx="962672" cy="340130"/>
          </a:xfrm>
          <a:prstGeom prst="roundRect">
            <a:avLst/>
          </a:prstGeom>
          <a:solidFill>
            <a:schemeClr val="bg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a:solidFill>
                  <a:schemeClr val="tx1"/>
                </a:solidFill>
              </a:rPr>
              <a:t>Contrail</a:t>
            </a:r>
          </a:p>
          <a:p>
            <a:pPr algn="ctr"/>
            <a:r>
              <a:rPr lang="en-SE" sz="1000" b="1">
                <a:solidFill>
                  <a:schemeClr val="tx1"/>
                </a:solidFill>
              </a:rPr>
              <a:t>Controller</a:t>
            </a:r>
          </a:p>
        </p:txBody>
      </p:sp>
      <p:sp>
        <p:nvSpPr>
          <p:cNvPr id="80" name="Trapezium 79">
            <a:extLst>
              <a:ext uri="{FF2B5EF4-FFF2-40B4-BE49-F238E27FC236}">
                <a16:creationId xmlns:a16="http://schemas.microsoft.com/office/drawing/2014/main" id="{AB277B0E-E17D-B542-998B-C4E6009A64EE}"/>
              </a:ext>
            </a:extLst>
          </p:cNvPr>
          <p:cNvSpPr/>
          <p:nvPr/>
        </p:nvSpPr>
        <p:spPr>
          <a:xfrm>
            <a:off x="7462418" y="4071147"/>
            <a:ext cx="837637" cy="790516"/>
          </a:xfrm>
          <a:prstGeom prst="trapezoid">
            <a:avLst>
              <a:gd name="adj" fmla="val 32627"/>
            </a:avLst>
          </a:prstGeom>
          <a:gradFill>
            <a:gsLst>
              <a:gs pos="0">
                <a:schemeClr val="accent1">
                  <a:lumMod val="5000"/>
                  <a:lumOff val="95000"/>
                </a:schemeClr>
              </a:gs>
              <a:gs pos="100000">
                <a:schemeClr val="bg2">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Trapezium 9">
            <a:extLst>
              <a:ext uri="{FF2B5EF4-FFF2-40B4-BE49-F238E27FC236}">
                <a16:creationId xmlns:a16="http://schemas.microsoft.com/office/drawing/2014/main" id="{600EB03A-50C4-5847-BAE5-A797ADFEF07D}"/>
              </a:ext>
            </a:extLst>
          </p:cNvPr>
          <p:cNvSpPr/>
          <p:nvPr/>
        </p:nvSpPr>
        <p:spPr>
          <a:xfrm>
            <a:off x="2661852" y="2049807"/>
            <a:ext cx="3211046" cy="1281288"/>
          </a:xfrm>
          <a:prstGeom prst="trapezoid">
            <a:avLst>
              <a:gd name="adj" fmla="val 96354"/>
            </a:avLst>
          </a:prstGeom>
          <a:gradFill>
            <a:gsLst>
              <a:gs pos="0">
                <a:schemeClr val="accent1">
                  <a:lumMod val="5000"/>
                  <a:lumOff val="95000"/>
                </a:schemeClr>
              </a:gs>
              <a:gs pos="100000">
                <a:schemeClr val="bg2">
                  <a:lumMod val="60000"/>
                  <a:lumOff val="4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53" name="Picture 52">
            <a:extLst>
              <a:ext uri="{FF2B5EF4-FFF2-40B4-BE49-F238E27FC236}">
                <a16:creationId xmlns:a16="http://schemas.microsoft.com/office/drawing/2014/main" id="{F8104FA1-0C33-F742-8D79-38FCDE243E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54730" y="4242157"/>
            <a:ext cx="407442" cy="407442"/>
          </a:xfrm>
          <a:prstGeom prst="rect">
            <a:avLst/>
          </a:prstGeom>
        </p:spPr>
      </p:pic>
      <p:pic>
        <p:nvPicPr>
          <p:cNvPr id="55" name="Picture 54">
            <a:extLst>
              <a:ext uri="{FF2B5EF4-FFF2-40B4-BE49-F238E27FC236}">
                <a16:creationId xmlns:a16="http://schemas.microsoft.com/office/drawing/2014/main" id="{668B4670-52CB-5C49-BA75-5824156862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81099" y="4287666"/>
            <a:ext cx="966967" cy="181823"/>
          </a:xfrm>
          <a:prstGeom prst="rect">
            <a:avLst/>
          </a:prstGeom>
        </p:spPr>
      </p:pic>
      <p:sp>
        <p:nvSpPr>
          <p:cNvPr id="21" name="Oval 20">
            <a:extLst>
              <a:ext uri="{FF2B5EF4-FFF2-40B4-BE49-F238E27FC236}">
                <a16:creationId xmlns:a16="http://schemas.microsoft.com/office/drawing/2014/main" id="{360732AE-74B0-614B-A51D-766E2F7E82BE}"/>
              </a:ext>
            </a:extLst>
          </p:cNvPr>
          <p:cNvSpPr/>
          <p:nvPr/>
        </p:nvSpPr>
        <p:spPr>
          <a:xfrm>
            <a:off x="2622355" y="2960967"/>
            <a:ext cx="3274998" cy="1038660"/>
          </a:xfrm>
          <a:prstGeom prst="ellipse">
            <a:avLst/>
          </a:prstGeom>
          <a:solidFill>
            <a:schemeClr val="tx2">
              <a:lumMod val="40000"/>
              <a:lumOff val="6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7" name="Oval 16">
            <a:extLst>
              <a:ext uri="{FF2B5EF4-FFF2-40B4-BE49-F238E27FC236}">
                <a16:creationId xmlns:a16="http://schemas.microsoft.com/office/drawing/2014/main" id="{CB5C9296-B0B0-D24B-A86C-CAA404EE0598}"/>
              </a:ext>
            </a:extLst>
          </p:cNvPr>
          <p:cNvSpPr/>
          <p:nvPr/>
        </p:nvSpPr>
        <p:spPr>
          <a:xfrm>
            <a:off x="3688231" y="2999496"/>
            <a:ext cx="2209122" cy="961602"/>
          </a:xfrm>
          <a:prstGeom prst="ellipse">
            <a:avLst/>
          </a:prstGeom>
          <a:solidFill>
            <a:schemeClr val="tx2">
              <a:lumMod val="40000"/>
              <a:lumOff val="6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 name="Oval 8">
            <a:extLst>
              <a:ext uri="{FF2B5EF4-FFF2-40B4-BE49-F238E27FC236}">
                <a16:creationId xmlns:a16="http://schemas.microsoft.com/office/drawing/2014/main" id="{E16635DA-3CEC-4141-8738-9A2F8DB159F6}"/>
              </a:ext>
            </a:extLst>
          </p:cNvPr>
          <p:cNvSpPr/>
          <p:nvPr/>
        </p:nvSpPr>
        <p:spPr>
          <a:xfrm>
            <a:off x="4643116" y="3097546"/>
            <a:ext cx="1254236" cy="765502"/>
          </a:xfrm>
          <a:prstGeom prst="ellipse">
            <a:avLst/>
          </a:prstGeom>
          <a:solidFill>
            <a:schemeClr val="tx2">
              <a:lumMod val="40000"/>
              <a:lumOff val="6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 name="Title 1">
            <a:extLst>
              <a:ext uri="{FF2B5EF4-FFF2-40B4-BE49-F238E27FC236}">
                <a16:creationId xmlns:a16="http://schemas.microsoft.com/office/drawing/2014/main" id="{476944AB-6D6E-8A47-BAFB-E02948071467}"/>
              </a:ext>
            </a:extLst>
          </p:cNvPr>
          <p:cNvSpPr>
            <a:spLocks noGrp="1"/>
          </p:cNvSpPr>
          <p:nvPr>
            <p:ph type="title"/>
          </p:nvPr>
        </p:nvSpPr>
        <p:spPr/>
        <p:txBody>
          <a:bodyPr/>
          <a:lstStyle/>
          <a:p>
            <a:r>
              <a:rPr lang="en-SE" dirty="0"/>
              <a:t>Step 1: E2E Service Provisioning</a:t>
            </a:r>
          </a:p>
        </p:txBody>
      </p:sp>
      <p:grpSp>
        <p:nvGrpSpPr>
          <p:cNvPr id="16" name="Group 15">
            <a:extLst>
              <a:ext uri="{FF2B5EF4-FFF2-40B4-BE49-F238E27FC236}">
                <a16:creationId xmlns:a16="http://schemas.microsoft.com/office/drawing/2014/main" id="{AE0B8069-56C4-4F4C-A225-00594C6C1483}"/>
              </a:ext>
            </a:extLst>
          </p:cNvPr>
          <p:cNvGrpSpPr/>
          <p:nvPr/>
        </p:nvGrpSpPr>
        <p:grpSpPr>
          <a:xfrm>
            <a:off x="5101038" y="3294307"/>
            <a:ext cx="323346" cy="480081"/>
            <a:chOff x="3131989" y="2565983"/>
            <a:chExt cx="323346" cy="480081"/>
          </a:xfrm>
        </p:grpSpPr>
        <p:sp>
          <p:nvSpPr>
            <p:cNvPr id="5" name="Rectangle 5">
              <a:extLst>
                <a:ext uri="{FF2B5EF4-FFF2-40B4-BE49-F238E27FC236}">
                  <a16:creationId xmlns:a16="http://schemas.microsoft.com/office/drawing/2014/main" id="{AE5F3BD6-C667-E749-BCC1-91E2C40D8D37}"/>
                </a:ext>
              </a:extLst>
            </p:cNvPr>
            <p:cNvSpPr>
              <a:spLocks noChangeArrowheads="1"/>
            </p:cNvSpPr>
            <p:nvPr/>
          </p:nvSpPr>
          <p:spPr bwMode="auto">
            <a:xfrm>
              <a:off x="3131989" y="2909680"/>
              <a:ext cx="323346"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PTX</a:t>
              </a:r>
            </a:p>
          </p:txBody>
        </p:sp>
        <p:pic>
          <p:nvPicPr>
            <p:cNvPr id="6" name="Graphic 5">
              <a:extLst>
                <a:ext uri="{FF2B5EF4-FFF2-40B4-BE49-F238E27FC236}">
                  <a16:creationId xmlns:a16="http://schemas.microsoft.com/office/drawing/2014/main" id="{A9D7D61C-3148-F043-9AAF-F4B3D52FEA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31989" y="2565983"/>
              <a:ext cx="301577" cy="295816"/>
            </a:xfrm>
            <a:prstGeom prst="rect">
              <a:avLst/>
            </a:prstGeom>
          </p:spPr>
        </p:pic>
      </p:grpSp>
      <p:grpSp>
        <p:nvGrpSpPr>
          <p:cNvPr id="18" name="Group 17">
            <a:extLst>
              <a:ext uri="{FF2B5EF4-FFF2-40B4-BE49-F238E27FC236}">
                <a16:creationId xmlns:a16="http://schemas.microsoft.com/office/drawing/2014/main" id="{62CFEDA0-376E-344E-9FA4-7743DA7737F5}"/>
              </a:ext>
            </a:extLst>
          </p:cNvPr>
          <p:cNvGrpSpPr/>
          <p:nvPr/>
        </p:nvGrpSpPr>
        <p:grpSpPr>
          <a:xfrm>
            <a:off x="4185387" y="3294307"/>
            <a:ext cx="323346" cy="480081"/>
            <a:chOff x="3131989" y="2565983"/>
            <a:chExt cx="323346" cy="480081"/>
          </a:xfrm>
        </p:grpSpPr>
        <p:sp>
          <p:nvSpPr>
            <p:cNvPr id="19" name="Rectangle 5">
              <a:extLst>
                <a:ext uri="{FF2B5EF4-FFF2-40B4-BE49-F238E27FC236}">
                  <a16:creationId xmlns:a16="http://schemas.microsoft.com/office/drawing/2014/main" id="{B5A5D948-B633-1F44-A383-285D2E9B1767}"/>
                </a:ext>
              </a:extLst>
            </p:cNvPr>
            <p:cNvSpPr>
              <a:spLocks noChangeArrowheads="1"/>
            </p:cNvSpPr>
            <p:nvPr/>
          </p:nvSpPr>
          <p:spPr bwMode="auto">
            <a:xfrm>
              <a:off x="3131989" y="2909680"/>
              <a:ext cx="323346"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MX</a:t>
              </a:r>
            </a:p>
          </p:txBody>
        </p:sp>
        <p:pic>
          <p:nvPicPr>
            <p:cNvPr id="20" name="Graphic 19">
              <a:extLst>
                <a:ext uri="{FF2B5EF4-FFF2-40B4-BE49-F238E27FC236}">
                  <a16:creationId xmlns:a16="http://schemas.microsoft.com/office/drawing/2014/main" id="{08616FD6-B102-974E-9E59-FA35326819F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31989" y="2565983"/>
              <a:ext cx="301577" cy="295816"/>
            </a:xfrm>
            <a:prstGeom prst="rect">
              <a:avLst/>
            </a:prstGeom>
          </p:spPr>
        </p:pic>
      </p:grpSp>
      <p:sp>
        <p:nvSpPr>
          <p:cNvPr id="28" name="Rectangle 5">
            <a:extLst>
              <a:ext uri="{FF2B5EF4-FFF2-40B4-BE49-F238E27FC236}">
                <a16:creationId xmlns:a16="http://schemas.microsoft.com/office/drawing/2014/main" id="{43174529-D4AD-E845-9EF1-DD503B7EC7F6}"/>
              </a:ext>
            </a:extLst>
          </p:cNvPr>
          <p:cNvSpPr>
            <a:spLocks noChangeArrowheads="1"/>
          </p:cNvSpPr>
          <p:nvPr/>
        </p:nvSpPr>
        <p:spPr bwMode="auto">
          <a:xfrm>
            <a:off x="4796895" y="3146846"/>
            <a:ext cx="909862"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Core</a:t>
            </a:r>
          </a:p>
        </p:txBody>
      </p:sp>
      <p:pic>
        <p:nvPicPr>
          <p:cNvPr id="33" name="Graphic 32">
            <a:extLst>
              <a:ext uri="{FF2B5EF4-FFF2-40B4-BE49-F238E27FC236}">
                <a16:creationId xmlns:a16="http://schemas.microsoft.com/office/drawing/2014/main" id="{C3B7B2E8-CB22-8C41-9FC5-5F0EB45633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82198" y="3613616"/>
            <a:ext cx="741577" cy="539329"/>
          </a:xfrm>
          <a:prstGeom prst="rect">
            <a:avLst/>
          </a:prstGeom>
        </p:spPr>
      </p:pic>
      <p:pic>
        <p:nvPicPr>
          <p:cNvPr id="34" name="Graphic 33">
            <a:extLst>
              <a:ext uri="{FF2B5EF4-FFF2-40B4-BE49-F238E27FC236}">
                <a16:creationId xmlns:a16="http://schemas.microsoft.com/office/drawing/2014/main" id="{0389A474-F924-A446-9370-7022389ECB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49674" y="3626926"/>
            <a:ext cx="741577" cy="539329"/>
          </a:xfrm>
          <a:prstGeom prst="rect">
            <a:avLst/>
          </a:prstGeom>
        </p:spPr>
      </p:pic>
      <p:pic>
        <p:nvPicPr>
          <p:cNvPr id="39" name="Graphic 38">
            <a:extLst>
              <a:ext uri="{FF2B5EF4-FFF2-40B4-BE49-F238E27FC236}">
                <a16:creationId xmlns:a16="http://schemas.microsoft.com/office/drawing/2014/main" id="{2076D0F8-E5AA-9D46-98C0-A582D96A713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66838" y="2921407"/>
            <a:ext cx="964838" cy="516878"/>
          </a:xfrm>
          <a:prstGeom prst="rect">
            <a:avLst/>
          </a:prstGeom>
        </p:spPr>
      </p:pic>
      <p:sp>
        <p:nvSpPr>
          <p:cNvPr id="40" name="Rectangle 5">
            <a:extLst>
              <a:ext uri="{FF2B5EF4-FFF2-40B4-BE49-F238E27FC236}">
                <a16:creationId xmlns:a16="http://schemas.microsoft.com/office/drawing/2014/main" id="{3F41F7FE-0953-E847-A60E-82B9BBCD7A66}"/>
              </a:ext>
            </a:extLst>
          </p:cNvPr>
          <p:cNvSpPr>
            <a:spLocks noChangeArrowheads="1"/>
          </p:cNvSpPr>
          <p:nvPr/>
        </p:nvSpPr>
        <p:spPr bwMode="auto">
          <a:xfrm>
            <a:off x="8121814" y="3064649"/>
            <a:ext cx="909862" cy="311239"/>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Partner/</a:t>
            </a:r>
          </a:p>
          <a:p>
            <a:pPr algn="ctr">
              <a:lnSpc>
                <a:spcPct val="95000"/>
              </a:lnSpc>
              <a:spcBef>
                <a:spcPts val="333"/>
              </a:spcBef>
            </a:pPr>
            <a:r>
              <a:rPr lang="en-US" sz="933" b="1"/>
              <a:t>Peering</a:t>
            </a:r>
          </a:p>
        </p:txBody>
      </p:sp>
      <p:pic>
        <p:nvPicPr>
          <p:cNvPr id="41" name="Graphic 40">
            <a:extLst>
              <a:ext uri="{FF2B5EF4-FFF2-40B4-BE49-F238E27FC236}">
                <a16:creationId xmlns:a16="http://schemas.microsoft.com/office/drawing/2014/main" id="{0FF516EE-00BB-654A-99F8-664BF9436E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82296" y="3169657"/>
            <a:ext cx="240209" cy="235620"/>
          </a:xfrm>
          <a:prstGeom prst="rect">
            <a:avLst/>
          </a:prstGeom>
        </p:spPr>
      </p:pic>
      <p:pic>
        <p:nvPicPr>
          <p:cNvPr id="42" name="Graphic 41">
            <a:extLst>
              <a:ext uri="{FF2B5EF4-FFF2-40B4-BE49-F238E27FC236}">
                <a16:creationId xmlns:a16="http://schemas.microsoft.com/office/drawing/2014/main" id="{E826FDE8-D422-0044-925E-F76448104E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76009" y="3169657"/>
            <a:ext cx="240209" cy="235620"/>
          </a:xfrm>
          <a:prstGeom prst="rect">
            <a:avLst/>
          </a:prstGeom>
        </p:spPr>
      </p:pic>
      <p:sp>
        <p:nvSpPr>
          <p:cNvPr id="43" name="Rectangle 5">
            <a:extLst>
              <a:ext uri="{FF2B5EF4-FFF2-40B4-BE49-F238E27FC236}">
                <a16:creationId xmlns:a16="http://schemas.microsoft.com/office/drawing/2014/main" id="{FFF4E7CF-0440-AB45-96F3-85EA89F0E33A}"/>
              </a:ext>
            </a:extLst>
          </p:cNvPr>
          <p:cNvSpPr>
            <a:spLocks noChangeArrowheads="1"/>
          </p:cNvSpPr>
          <p:nvPr/>
        </p:nvSpPr>
        <p:spPr bwMode="auto">
          <a:xfrm>
            <a:off x="8027236" y="3791503"/>
            <a:ext cx="1219609" cy="272767"/>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Private DC/</a:t>
            </a:r>
            <a:br>
              <a:rPr lang="en-US" sz="933" b="1"/>
            </a:br>
            <a:r>
              <a:rPr lang="en-US" sz="933" b="1"/>
              <a:t>Private Cloud</a:t>
            </a:r>
          </a:p>
        </p:txBody>
      </p:sp>
      <p:pic>
        <p:nvPicPr>
          <p:cNvPr id="44" name="Graphic 43">
            <a:extLst>
              <a:ext uri="{FF2B5EF4-FFF2-40B4-BE49-F238E27FC236}">
                <a16:creationId xmlns:a16="http://schemas.microsoft.com/office/drawing/2014/main" id="{220CFAC0-4D96-6447-A591-8F383E0007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43980" y="2856270"/>
            <a:ext cx="741577" cy="539329"/>
          </a:xfrm>
          <a:prstGeom prst="rect">
            <a:avLst/>
          </a:prstGeom>
        </p:spPr>
      </p:pic>
      <p:sp>
        <p:nvSpPr>
          <p:cNvPr id="45" name="Rectangle 5">
            <a:extLst>
              <a:ext uri="{FF2B5EF4-FFF2-40B4-BE49-F238E27FC236}">
                <a16:creationId xmlns:a16="http://schemas.microsoft.com/office/drawing/2014/main" id="{BE6221BF-E1C0-EC44-83D8-02077D309187}"/>
              </a:ext>
            </a:extLst>
          </p:cNvPr>
          <p:cNvSpPr>
            <a:spLocks noChangeArrowheads="1"/>
          </p:cNvSpPr>
          <p:nvPr/>
        </p:nvSpPr>
        <p:spPr bwMode="auto">
          <a:xfrm>
            <a:off x="9424383" y="3462239"/>
            <a:ext cx="1392160"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Public Multicloud</a:t>
            </a:r>
          </a:p>
        </p:txBody>
      </p:sp>
      <p:cxnSp>
        <p:nvCxnSpPr>
          <p:cNvPr id="54" name="Straight Connector 53">
            <a:extLst>
              <a:ext uri="{FF2B5EF4-FFF2-40B4-BE49-F238E27FC236}">
                <a16:creationId xmlns:a16="http://schemas.microsoft.com/office/drawing/2014/main" id="{12F989E4-3358-714B-8FCD-F048A1B592AF}"/>
              </a:ext>
            </a:extLst>
          </p:cNvPr>
          <p:cNvCxnSpPr>
            <a:cxnSpLocks/>
            <a:endCxn id="20" idx="1"/>
          </p:cNvCxnSpPr>
          <p:nvPr/>
        </p:nvCxnSpPr>
        <p:spPr>
          <a:xfrm>
            <a:off x="3450042" y="3442215"/>
            <a:ext cx="73534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41AD052-663D-AA42-B869-3D98928071FD}"/>
              </a:ext>
            </a:extLst>
          </p:cNvPr>
          <p:cNvCxnSpPr>
            <a:cxnSpLocks/>
            <a:stCxn id="20" idx="3"/>
            <a:endCxn id="6" idx="1"/>
          </p:cNvCxnSpPr>
          <p:nvPr/>
        </p:nvCxnSpPr>
        <p:spPr>
          <a:xfrm>
            <a:off x="4486964" y="3442215"/>
            <a:ext cx="61407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100B7FF-FD7D-3C4B-AB7F-273A05718DFA}"/>
              </a:ext>
            </a:extLst>
          </p:cNvPr>
          <p:cNvCxnSpPr>
            <a:cxnSpLocks/>
            <a:stCxn id="6" idx="3"/>
            <a:endCxn id="42" idx="1"/>
          </p:cNvCxnSpPr>
          <p:nvPr/>
        </p:nvCxnSpPr>
        <p:spPr>
          <a:xfrm flipV="1">
            <a:off x="5402615" y="3287467"/>
            <a:ext cx="2473394" cy="15474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5EC37D2-0677-DE41-A6E2-6B6041C68605}"/>
              </a:ext>
            </a:extLst>
          </p:cNvPr>
          <p:cNvCxnSpPr>
            <a:cxnSpLocks/>
            <a:stCxn id="6" idx="3"/>
            <a:endCxn id="33" idx="1"/>
          </p:cNvCxnSpPr>
          <p:nvPr/>
        </p:nvCxnSpPr>
        <p:spPr>
          <a:xfrm>
            <a:off x="5402615" y="3442215"/>
            <a:ext cx="2079583" cy="44106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E0B94F4-2E4A-734D-B673-E1BE4BC3CBE5}"/>
              </a:ext>
            </a:extLst>
          </p:cNvPr>
          <p:cNvCxnSpPr>
            <a:cxnSpLocks/>
            <a:stCxn id="41" idx="3"/>
          </p:cNvCxnSpPr>
          <p:nvPr/>
        </p:nvCxnSpPr>
        <p:spPr>
          <a:xfrm>
            <a:off x="9222505" y="3287467"/>
            <a:ext cx="686555" cy="3893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7FE8906E-CD83-D040-AE4E-B10F5AD79CC6}"/>
              </a:ext>
            </a:extLst>
          </p:cNvPr>
          <p:cNvCxnSpPr>
            <a:cxnSpLocks/>
            <a:stCxn id="41" idx="3"/>
            <a:endCxn id="34" idx="1"/>
          </p:cNvCxnSpPr>
          <p:nvPr/>
        </p:nvCxnSpPr>
        <p:spPr>
          <a:xfrm>
            <a:off x="9222505" y="3287467"/>
            <a:ext cx="527169" cy="60912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9" name="Rectangle 5">
            <a:extLst>
              <a:ext uri="{FF2B5EF4-FFF2-40B4-BE49-F238E27FC236}">
                <a16:creationId xmlns:a16="http://schemas.microsoft.com/office/drawing/2014/main" id="{683D4A49-6D79-BC4F-929B-8CC1E54E5E86}"/>
              </a:ext>
            </a:extLst>
          </p:cNvPr>
          <p:cNvSpPr>
            <a:spLocks noChangeArrowheads="1"/>
          </p:cNvSpPr>
          <p:nvPr/>
        </p:nvSpPr>
        <p:spPr bwMode="auto">
          <a:xfrm>
            <a:off x="3882263" y="3146846"/>
            <a:ext cx="909862"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Metro</a:t>
            </a:r>
          </a:p>
        </p:txBody>
      </p:sp>
      <p:sp>
        <p:nvSpPr>
          <p:cNvPr id="96" name="Rectangle 5">
            <a:extLst>
              <a:ext uri="{FF2B5EF4-FFF2-40B4-BE49-F238E27FC236}">
                <a16:creationId xmlns:a16="http://schemas.microsoft.com/office/drawing/2014/main" id="{FEB2FA72-50B8-C446-89F7-4A4FC65C59BF}"/>
              </a:ext>
            </a:extLst>
          </p:cNvPr>
          <p:cNvSpPr>
            <a:spLocks noChangeArrowheads="1"/>
          </p:cNvSpPr>
          <p:nvPr/>
        </p:nvSpPr>
        <p:spPr bwMode="auto">
          <a:xfrm>
            <a:off x="3197839" y="2777620"/>
            <a:ext cx="1971989"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MPLS/SR domain</a:t>
            </a:r>
          </a:p>
        </p:txBody>
      </p:sp>
      <p:pic>
        <p:nvPicPr>
          <p:cNvPr id="50" name="Picture 49">
            <a:extLst>
              <a:ext uri="{FF2B5EF4-FFF2-40B4-BE49-F238E27FC236}">
                <a16:creationId xmlns:a16="http://schemas.microsoft.com/office/drawing/2014/main" id="{DBC27E1E-AF87-B046-B319-A1A3892489C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619777" y="3036588"/>
            <a:ext cx="914134" cy="142833"/>
          </a:xfrm>
          <a:prstGeom prst="rect">
            <a:avLst/>
          </a:prstGeom>
        </p:spPr>
      </p:pic>
      <p:pic>
        <p:nvPicPr>
          <p:cNvPr id="52" name="Picture 51">
            <a:extLst>
              <a:ext uri="{FF2B5EF4-FFF2-40B4-BE49-F238E27FC236}">
                <a16:creationId xmlns:a16="http://schemas.microsoft.com/office/drawing/2014/main" id="{6234698A-47EF-DB49-811F-DF010BE1824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619777" y="3671716"/>
            <a:ext cx="714240" cy="205344"/>
          </a:xfrm>
          <a:prstGeom prst="rect">
            <a:avLst/>
          </a:prstGeom>
        </p:spPr>
      </p:pic>
      <p:pic>
        <p:nvPicPr>
          <p:cNvPr id="56" name="Picture 55">
            <a:extLst>
              <a:ext uri="{FF2B5EF4-FFF2-40B4-BE49-F238E27FC236}">
                <a16:creationId xmlns:a16="http://schemas.microsoft.com/office/drawing/2014/main" id="{6BB23410-FEF8-2640-BF46-D050113F8B6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475765" y="2747863"/>
            <a:ext cx="340778" cy="202337"/>
          </a:xfrm>
          <a:prstGeom prst="rect">
            <a:avLst/>
          </a:prstGeom>
        </p:spPr>
      </p:pic>
      <p:pic>
        <p:nvPicPr>
          <p:cNvPr id="70" name="Graphic 69">
            <a:extLst>
              <a:ext uri="{FF2B5EF4-FFF2-40B4-BE49-F238E27FC236}">
                <a16:creationId xmlns:a16="http://schemas.microsoft.com/office/drawing/2014/main" id="{27F7BB57-D10B-3A4C-AAE8-508F1B34D0E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108516" y="2720223"/>
            <a:ext cx="456887" cy="361702"/>
          </a:xfrm>
          <a:prstGeom prst="rect">
            <a:avLst/>
          </a:prstGeom>
        </p:spPr>
      </p:pic>
      <p:pic>
        <p:nvPicPr>
          <p:cNvPr id="71" name="Graphic 70">
            <a:extLst>
              <a:ext uri="{FF2B5EF4-FFF2-40B4-BE49-F238E27FC236}">
                <a16:creationId xmlns:a16="http://schemas.microsoft.com/office/drawing/2014/main" id="{95F15565-E30E-2043-A26C-CB48B24FA85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10175" y="3017004"/>
            <a:ext cx="594376" cy="324833"/>
          </a:xfrm>
          <a:prstGeom prst="rect">
            <a:avLst/>
          </a:prstGeom>
        </p:spPr>
      </p:pic>
      <p:cxnSp>
        <p:nvCxnSpPr>
          <p:cNvPr id="73" name="Straight Connector 72">
            <a:extLst>
              <a:ext uri="{FF2B5EF4-FFF2-40B4-BE49-F238E27FC236}">
                <a16:creationId xmlns:a16="http://schemas.microsoft.com/office/drawing/2014/main" id="{74320C9C-9CCA-6244-9088-C5667A1DEA2D}"/>
              </a:ext>
            </a:extLst>
          </p:cNvPr>
          <p:cNvCxnSpPr>
            <a:cxnSpLocks/>
            <a:stCxn id="70" idx="2"/>
            <a:endCxn id="78" idx="1"/>
          </p:cNvCxnSpPr>
          <p:nvPr/>
        </p:nvCxnSpPr>
        <p:spPr>
          <a:xfrm>
            <a:off x="2336960" y="3081925"/>
            <a:ext cx="811505" cy="36029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80C0BB1-D71C-204D-9D94-09727DA0FD02}"/>
              </a:ext>
            </a:extLst>
          </p:cNvPr>
          <p:cNvCxnSpPr>
            <a:cxnSpLocks/>
            <a:endCxn id="78" idx="1"/>
          </p:cNvCxnSpPr>
          <p:nvPr/>
        </p:nvCxnSpPr>
        <p:spPr>
          <a:xfrm flipV="1">
            <a:off x="2709190" y="3442215"/>
            <a:ext cx="439275" cy="25390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C705F2F-C165-134F-8131-82008FE6054D}"/>
              </a:ext>
            </a:extLst>
          </p:cNvPr>
          <p:cNvCxnSpPr>
            <a:cxnSpLocks/>
            <a:stCxn id="102" idx="3"/>
            <a:endCxn id="78" idx="1"/>
          </p:cNvCxnSpPr>
          <p:nvPr/>
        </p:nvCxnSpPr>
        <p:spPr>
          <a:xfrm>
            <a:off x="1931607" y="3262236"/>
            <a:ext cx="1216858" cy="179979"/>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76" name="Group 75">
            <a:extLst>
              <a:ext uri="{FF2B5EF4-FFF2-40B4-BE49-F238E27FC236}">
                <a16:creationId xmlns:a16="http://schemas.microsoft.com/office/drawing/2014/main" id="{9E0F119F-2513-4D42-A0AE-98C2C48B0218}"/>
              </a:ext>
            </a:extLst>
          </p:cNvPr>
          <p:cNvGrpSpPr/>
          <p:nvPr/>
        </p:nvGrpSpPr>
        <p:grpSpPr>
          <a:xfrm>
            <a:off x="3148465" y="3294307"/>
            <a:ext cx="323346" cy="480081"/>
            <a:chOff x="3131989" y="2565983"/>
            <a:chExt cx="323346" cy="480081"/>
          </a:xfrm>
        </p:grpSpPr>
        <p:sp>
          <p:nvSpPr>
            <p:cNvPr id="77" name="Rectangle 5">
              <a:extLst>
                <a:ext uri="{FF2B5EF4-FFF2-40B4-BE49-F238E27FC236}">
                  <a16:creationId xmlns:a16="http://schemas.microsoft.com/office/drawing/2014/main" id="{6C676ABF-0E0D-A74F-B150-B3FDDF472F34}"/>
                </a:ext>
              </a:extLst>
            </p:cNvPr>
            <p:cNvSpPr>
              <a:spLocks noChangeArrowheads="1"/>
            </p:cNvSpPr>
            <p:nvPr/>
          </p:nvSpPr>
          <p:spPr bwMode="auto">
            <a:xfrm>
              <a:off x="3131989" y="2909680"/>
              <a:ext cx="323346"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ACX</a:t>
              </a:r>
            </a:p>
          </p:txBody>
        </p:sp>
        <p:pic>
          <p:nvPicPr>
            <p:cNvPr id="78" name="Graphic 77">
              <a:extLst>
                <a:ext uri="{FF2B5EF4-FFF2-40B4-BE49-F238E27FC236}">
                  <a16:creationId xmlns:a16="http://schemas.microsoft.com/office/drawing/2014/main" id="{14E85790-926E-F942-B055-33AD086844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31989" y="2565983"/>
              <a:ext cx="301577" cy="295816"/>
            </a:xfrm>
            <a:prstGeom prst="rect">
              <a:avLst/>
            </a:prstGeom>
          </p:spPr>
        </p:pic>
      </p:grpSp>
      <p:sp>
        <p:nvSpPr>
          <p:cNvPr id="81" name="Rectangle 5">
            <a:extLst>
              <a:ext uri="{FF2B5EF4-FFF2-40B4-BE49-F238E27FC236}">
                <a16:creationId xmlns:a16="http://schemas.microsoft.com/office/drawing/2014/main" id="{4B470B95-8F28-9B4B-A942-56D7D54F2A07}"/>
              </a:ext>
            </a:extLst>
          </p:cNvPr>
          <p:cNvSpPr>
            <a:spLocks noChangeArrowheads="1"/>
          </p:cNvSpPr>
          <p:nvPr/>
        </p:nvSpPr>
        <p:spPr bwMode="auto">
          <a:xfrm>
            <a:off x="2867644" y="3146846"/>
            <a:ext cx="909862"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Access</a:t>
            </a:r>
          </a:p>
        </p:txBody>
      </p:sp>
      <p:pic>
        <p:nvPicPr>
          <p:cNvPr id="82" name="Graphic 81">
            <a:extLst>
              <a:ext uri="{FF2B5EF4-FFF2-40B4-BE49-F238E27FC236}">
                <a16:creationId xmlns:a16="http://schemas.microsoft.com/office/drawing/2014/main" id="{C795F447-1B27-1744-A3F8-5DEDD228E08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41504" y="3788238"/>
            <a:ext cx="497992" cy="412622"/>
          </a:xfrm>
          <a:prstGeom prst="rect">
            <a:avLst/>
          </a:prstGeom>
        </p:spPr>
      </p:pic>
      <p:pic>
        <p:nvPicPr>
          <p:cNvPr id="83" name="Graphic 82">
            <a:extLst>
              <a:ext uri="{FF2B5EF4-FFF2-40B4-BE49-F238E27FC236}">
                <a16:creationId xmlns:a16="http://schemas.microsoft.com/office/drawing/2014/main" id="{EE35C88B-78E1-E541-86AC-6667AC408DA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823305" y="3865379"/>
            <a:ext cx="221899" cy="316325"/>
          </a:xfrm>
          <a:prstGeom prst="rect">
            <a:avLst/>
          </a:prstGeom>
        </p:spPr>
      </p:pic>
      <p:pic>
        <p:nvPicPr>
          <p:cNvPr id="84" name="Graphic 83">
            <a:extLst>
              <a:ext uri="{FF2B5EF4-FFF2-40B4-BE49-F238E27FC236}">
                <a16:creationId xmlns:a16="http://schemas.microsoft.com/office/drawing/2014/main" id="{41D822C9-2B24-4A45-A483-F80D6B4BA79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045209" y="3658104"/>
            <a:ext cx="166825" cy="237815"/>
          </a:xfrm>
          <a:prstGeom prst="rect">
            <a:avLst/>
          </a:prstGeom>
        </p:spPr>
      </p:pic>
      <p:pic>
        <p:nvPicPr>
          <p:cNvPr id="85" name="Graphic 84">
            <a:extLst>
              <a:ext uri="{FF2B5EF4-FFF2-40B4-BE49-F238E27FC236}">
                <a16:creationId xmlns:a16="http://schemas.microsoft.com/office/drawing/2014/main" id="{8AE0CD8E-503A-9140-800E-A154EA452A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33863" y="3696117"/>
            <a:ext cx="408126" cy="296819"/>
          </a:xfrm>
          <a:prstGeom prst="rect">
            <a:avLst/>
          </a:prstGeom>
        </p:spPr>
      </p:pic>
      <p:sp>
        <p:nvSpPr>
          <p:cNvPr id="86" name="Rectangle 5">
            <a:extLst>
              <a:ext uri="{FF2B5EF4-FFF2-40B4-BE49-F238E27FC236}">
                <a16:creationId xmlns:a16="http://schemas.microsoft.com/office/drawing/2014/main" id="{F132E8DC-DBCF-8B45-B99A-4B047D1DD96F}"/>
              </a:ext>
            </a:extLst>
          </p:cNvPr>
          <p:cNvSpPr>
            <a:spLocks noChangeArrowheads="1"/>
          </p:cNvSpPr>
          <p:nvPr/>
        </p:nvSpPr>
        <p:spPr bwMode="auto">
          <a:xfrm>
            <a:off x="2524416" y="4016602"/>
            <a:ext cx="1253090" cy="136384"/>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933" b="1"/>
              <a:t>Edge cloud fabric</a:t>
            </a:r>
          </a:p>
        </p:txBody>
      </p:sp>
      <p:cxnSp>
        <p:nvCxnSpPr>
          <p:cNvPr id="87" name="Straight Connector 86">
            <a:extLst>
              <a:ext uri="{FF2B5EF4-FFF2-40B4-BE49-F238E27FC236}">
                <a16:creationId xmlns:a16="http://schemas.microsoft.com/office/drawing/2014/main" id="{96E06474-8ACB-DF42-BE29-FA4D0D9EBE1A}"/>
              </a:ext>
            </a:extLst>
          </p:cNvPr>
          <p:cNvCxnSpPr>
            <a:cxnSpLocks/>
          </p:cNvCxnSpPr>
          <p:nvPr/>
        </p:nvCxnSpPr>
        <p:spPr>
          <a:xfrm flipV="1">
            <a:off x="2092897" y="3992936"/>
            <a:ext cx="338596" cy="16000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2AA8EA20-804B-6D45-B3B1-63EA63CD405B}"/>
              </a:ext>
            </a:extLst>
          </p:cNvPr>
          <p:cNvCxnSpPr>
            <a:cxnSpLocks/>
          </p:cNvCxnSpPr>
          <p:nvPr/>
        </p:nvCxnSpPr>
        <p:spPr>
          <a:xfrm>
            <a:off x="2152464" y="3921931"/>
            <a:ext cx="216664" cy="8896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9FFE05C8-6648-C54D-93E1-1AD8B0027DF6}"/>
              </a:ext>
            </a:extLst>
          </p:cNvPr>
          <p:cNvSpPr/>
          <p:nvPr/>
        </p:nvSpPr>
        <p:spPr>
          <a:xfrm>
            <a:off x="6025878" y="3114259"/>
            <a:ext cx="1254236" cy="765502"/>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nvGrpSpPr>
          <p:cNvPr id="7" name="Group 6">
            <a:extLst>
              <a:ext uri="{FF2B5EF4-FFF2-40B4-BE49-F238E27FC236}">
                <a16:creationId xmlns:a16="http://schemas.microsoft.com/office/drawing/2014/main" id="{9D31D0A3-AB27-4D4C-B690-E50F3BF69BA3}"/>
              </a:ext>
            </a:extLst>
          </p:cNvPr>
          <p:cNvGrpSpPr/>
          <p:nvPr/>
        </p:nvGrpSpPr>
        <p:grpSpPr>
          <a:xfrm>
            <a:off x="6290690" y="3285295"/>
            <a:ext cx="758879" cy="435093"/>
            <a:chOff x="6263097" y="3219397"/>
            <a:chExt cx="926123" cy="530980"/>
          </a:xfrm>
        </p:grpSpPr>
        <p:pic>
          <p:nvPicPr>
            <p:cNvPr id="57" name="Graphic 56">
              <a:extLst>
                <a:ext uri="{FF2B5EF4-FFF2-40B4-BE49-F238E27FC236}">
                  <a16:creationId xmlns:a16="http://schemas.microsoft.com/office/drawing/2014/main" id="{0B715BD1-5182-1D46-B02D-83B835DEC36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263097" y="3219397"/>
              <a:ext cx="521326" cy="530980"/>
            </a:xfrm>
            <a:prstGeom prst="rect">
              <a:avLst/>
            </a:prstGeom>
          </p:spPr>
        </p:pic>
        <p:pic>
          <p:nvPicPr>
            <p:cNvPr id="62" name="Graphic 61">
              <a:extLst>
                <a:ext uri="{FF2B5EF4-FFF2-40B4-BE49-F238E27FC236}">
                  <a16:creationId xmlns:a16="http://schemas.microsoft.com/office/drawing/2014/main" id="{C118239F-AC3F-F14C-8A7C-7DE93563D68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rot="5400000">
              <a:off x="6663067" y="3215876"/>
              <a:ext cx="521326" cy="530980"/>
            </a:xfrm>
            <a:prstGeom prst="rect">
              <a:avLst/>
            </a:prstGeom>
          </p:spPr>
        </p:pic>
      </p:grpSp>
      <p:sp>
        <p:nvSpPr>
          <p:cNvPr id="64" name="Rectangle 5">
            <a:extLst>
              <a:ext uri="{FF2B5EF4-FFF2-40B4-BE49-F238E27FC236}">
                <a16:creationId xmlns:a16="http://schemas.microsoft.com/office/drawing/2014/main" id="{06476992-22E5-7544-8BDC-25DC3BFF47D6}"/>
              </a:ext>
            </a:extLst>
          </p:cNvPr>
          <p:cNvSpPr>
            <a:spLocks noChangeArrowheads="1"/>
          </p:cNvSpPr>
          <p:nvPr/>
        </p:nvSpPr>
        <p:spPr bwMode="auto">
          <a:xfrm>
            <a:off x="5716752" y="2777620"/>
            <a:ext cx="1971989"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Generic IP network</a:t>
            </a:r>
          </a:p>
        </p:txBody>
      </p:sp>
      <p:sp>
        <p:nvSpPr>
          <p:cNvPr id="11" name="Freeform 10">
            <a:extLst>
              <a:ext uri="{FF2B5EF4-FFF2-40B4-BE49-F238E27FC236}">
                <a16:creationId xmlns:a16="http://schemas.microsoft.com/office/drawing/2014/main" id="{9D8A9617-4974-A64F-9C98-2890F52C37E5}"/>
              </a:ext>
            </a:extLst>
          </p:cNvPr>
          <p:cNvSpPr/>
          <p:nvPr/>
        </p:nvSpPr>
        <p:spPr>
          <a:xfrm>
            <a:off x="7049570" y="1828200"/>
            <a:ext cx="2859490" cy="1128826"/>
          </a:xfrm>
          <a:custGeom>
            <a:avLst/>
            <a:gdLst>
              <a:gd name="connsiteX0" fmla="*/ 0 w 2661313"/>
              <a:gd name="connsiteY0" fmla="*/ 0 h 641445"/>
              <a:gd name="connsiteX1" fmla="*/ 2647666 w 2661313"/>
              <a:gd name="connsiteY1" fmla="*/ 0 h 641445"/>
              <a:gd name="connsiteX2" fmla="*/ 2661313 w 2661313"/>
              <a:gd name="connsiteY2" fmla="*/ 641445 h 641445"/>
            </a:gdLst>
            <a:ahLst/>
            <a:cxnLst>
              <a:cxn ang="0">
                <a:pos x="connsiteX0" y="connsiteY0"/>
              </a:cxn>
              <a:cxn ang="0">
                <a:pos x="connsiteX1" y="connsiteY1"/>
              </a:cxn>
              <a:cxn ang="0">
                <a:pos x="connsiteX2" y="connsiteY2"/>
              </a:cxn>
            </a:cxnLst>
            <a:rect l="l" t="t" r="r" b="b"/>
            <a:pathLst>
              <a:path w="2661313" h="641445">
                <a:moveTo>
                  <a:pt x="0" y="0"/>
                </a:moveTo>
                <a:lnTo>
                  <a:pt x="2647666" y="0"/>
                </a:lnTo>
                <a:lnTo>
                  <a:pt x="2661313" y="64144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4" name="Freeform 13">
            <a:extLst>
              <a:ext uri="{FF2B5EF4-FFF2-40B4-BE49-F238E27FC236}">
                <a16:creationId xmlns:a16="http://schemas.microsoft.com/office/drawing/2014/main" id="{0C1E260F-2944-FC46-8460-FD4F32DCC6CC}"/>
              </a:ext>
            </a:extLst>
          </p:cNvPr>
          <p:cNvSpPr/>
          <p:nvPr/>
        </p:nvSpPr>
        <p:spPr>
          <a:xfrm>
            <a:off x="7083189" y="2016506"/>
            <a:ext cx="366847" cy="2732916"/>
          </a:xfrm>
          <a:custGeom>
            <a:avLst/>
            <a:gdLst>
              <a:gd name="connsiteX0" fmla="*/ 245659 w 245659"/>
              <a:gd name="connsiteY0" fmla="*/ 2470245 h 2470245"/>
              <a:gd name="connsiteX1" fmla="*/ 245659 w 245659"/>
              <a:gd name="connsiteY1" fmla="*/ 0 h 2470245"/>
              <a:gd name="connsiteX2" fmla="*/ 0 w 245659"/>
              <a:gd name="connsiteY2" fmla="*/ 0 h 2470245"/>
            </a:gdLst>
            <a:ahLst/>
            <a:cxnLst>
              <a:cxn ang="0">
                <a:pos x="connsiteX0" y="connsiteY0"/>
              </a:cxn>
              <a:cxn ang="0">
                <a:pos x="connsiteX1" y="connsiteY1"/>
              </a:cxn>
              <a:cxn ang="0">
                <a:pos x="connsiteX2" y="connsiteY2"/>
              </a:cxn>
            </a:cxnLst>
            <a:rect l="l" t="t" r="r" b="b"/>
            <a:pathLst>
              <a:path w="245659" h="2470245">
                <a:moveTo>
                  <a:pt x="245659" y="2470245"/>
                </a:moveTo>
                <a:lnTo>
                  <a:pt x="245659" y="0"/>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cxnSp>
        <p:nvCxnSpPr>
          <p:cNvPr id="22" name="Straight Connector 21">
            <a:extLst>
              <a:ext uri="{FF2B5EF4-FFF2-40B4-BE49-F238E27FC236}">
                <a16:creationId xmlns:a16="http://schemas.microsoft.com/office/drawing/2014/main" id="{A5DC15D5-A698-554E-A3B3-34BF5F4D441E}"/>
              </a:ext>
            </a:extLst>
          </p:cNvPr>
          <p:cNvCxnSpPr>
            <a:cxnSpLocks/>
          </p:cNvCxnSpPr>
          <p:nvPr/>
        </p:nvCxnSpPr>
        <p:spPr>
          <a:xfrm flipV="1">
            <a:off x="4810539" y="1867984"/>
            <a:ext cx="1504099" cy="13825"/>
          </a:xfrm>
          <a:prstGeom prst="lin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25" name="Freeform 24">
            <a:extLst>
              <a:ext uri="{FF2B5EF4-FFF2-40B4-BE49-F238E27FC236}">
                <a16:creationId xmlns:a16="http://schemas.microsoft.com/office/drawing/2014/main" id="{B1F38827-F7F9-DD4D-9640-D41B135F231D}"/>
              </a:ext>
            </a:extLst>
          </p:cNvPr>
          <p:cNvSpPr/>
          <p:nvPr/>
        </p:nvSpPr>
        <p:spPr>
          <a:xfrm>
            <a:off x="3125091" y="2042567"/>
            <a:ext cx="3178739" cy="2706855"/>
          </a:xfrm>
          <a:custGeom>
            <a:avLst/>
            <a:gdLst>
              <a:gd name="connsiteX0" fmla="*/ 0 w 2797791"/>
              <a:gd name="connsiteY0" fmla="*/ 2361063 h 2361063"/>
              <a:gd name="connsiteX1" fmla="*/ 2429301 w 2797791"/>
              <a:gd name="connsiteY1" fmla="*/ 2361063 h 2361063"/>
              <a:gd name="connsiteX2" fmla="*/ 2429301 w 2797791"/>
              <a:gd name="connsiteY2" fmla="*/ 0 h 2361063"/>
              <a:gd name="connsiteX3" fmla="*/ 2797791 w 2797791"/>
              <a:gd name="connsiteY3" fmla="*/ 0 h 2361063"/>
            </a:gdLst>
            <a:ahLst/>
            <a:cxnLst>
              <a:cxn ang="0">
                <a:pos x="connsiteX0" y="connsiteY0"/>
              </a:cxn>
              <a:cxn ang="0">
                <a:pos x="connsiteX1" y="connsiteY1"/>
              </a:cxn>
              <a:cxn ang="0">
                <a:pos x="connsiteX2" y="connsiteY2"/>
              </a:cxn>
              <a:cxn ang="0">
                <a:pos x="connsiteX3" y="connsiteY3"/>
              </a:cxn>
            </a:cxnLst>
            <a:rect l="l" t="t" r="r" b="b"/>
            <a:pathLst>
              <a:path w="2797791" h="2361063">
                <a:moveTo>
                  <a:pt x="0" y="2361063"/>
                </a:moveTo>
                <a:lnTo>
                  <a:pt x="2429301" y="2361063"/>
                </a:lnTo>
                <a:lnTo>
                  <a:pt x="2429301" y="0"/>
                </a:lnTo>
                <a:lnTo>
                  <a:pt x="2797791"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1" name="Rounded Rectangle 90">
            <a:extLst>
              <a:ext uri="{FF2B5EF4-FFF2-40B4-BE49-F238E27FC236}">
                <a16:creationId xmlns:a16="http://schemas.microsoft.com/office/drawing/2014/main" id="{F0C58112-FEC8-8140-A613-EFE8969E2DF9}"/>
              </a:ext>
            </a:extLst>
          </p:cNvPr>
          <p:cNvSpPr/>
          <p:nvPr/>
        </p:nvSpPr>
        <p:spPr>
          <a:xfrm>
            <a:off x="6256000" y="1724181"/>
            <a:ext cx="891750" cy="454030"/>
          </a:xfrm>
          <a:prstGeom prst="roundRect">
            <a:avLst/>
          </a:prstGeom>
          <a:solidFill>
            <a:schemeClr val="bg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dirty="0">
                <a:solidFill>
                  <a:schemeClr val="tx1"/>
                </a:solidFill>
              </a:rPr>
              <a:t>Anuta ATOM</a:t>
            </a:r>
          </a:p>
        </p:txBody>
      </p:sp>
      <p:pic>
        <p:nvPicPr>
          <p:cNvPr id="4" name="Picture 3">
            <a:extLst>
              <a:ext uri="{FF2B5EF4-FFF2-40B4-BE49-F238E27FC236}">
                <a16:creationId xmlns:a16="http://schemas.microsoft.com/office/drawing/2014/main" id="{EEDBB745-D774-E643-94AA-5742A1F87D06}"/>
              </a:ext>
            </a:extLst>
          </p:cNvPr>
          <p:cNvPicPr>
            <a:picLocks noChangeAspect="1"/>
          </p:cNvPicPr>
          <p:nvPr/>
        </p:nvPicPr>
        <p:blipFill>
          <a:blip r:embed="rId23"/>
          <a:stretch>
            <a:fillRect/>
          </a:stretch>
        </p:blipFill>
        <p:spPr>
          <a:xfrm>
            <a:off x="8357345" y="4116956"/>
            <a:ext cx="788796" cy="102543"/>
          </a:xfrm>
          <a:prstGeom prst="rect">
            <a:avLst/>
          </a:prstGeom>
        </p:spPr>
      </p:pic>
      <p:grpSp>
        <p:nvGrpSpPr>
          <p:cNvPr id="100" name="Group 99">
            <a:extLst>
              <a:ext uri="{FF2B5EF4-FFF2-40B4-BE49-F238E27FC236}">
                <a16:creationId xmlns:a16="http://schemas.microsoft.com/office/drawing/2014/main" id="{1616B318-DDEC-9A47-BC50-90465C18CCF0}"/>
              </a:ext>
            </a:extLst>
          </p:cNvPr>
          <p:cNvGrpSpPr/>
          <p:nvPr/>
        </p:nvGrpSpPr>
        <p:grpSpPr>
          <a:xfrm>
            <a:off x="1571714" y="3162431"/>
            <a:ext cx="528929" cy="369553"/>
            <a:chOff x="2900215" y="2565983"/>
            <a:chExt cx="783855" cy="547666"/>
          </a:xfrm>
        </p:grpSpPr>
        <p:sp>
          <p:nvSpPr>
            <p:cNvPr id="101" name="Rectangle 5">
              <a:extLst>
                <a:ext uri="{FF2B5EF4-FFF2-40B4-BE49-F238E27FC236}">
                  <a16:creationId xmlns:a16="http://schemas.microsoft.com/office/drawing/2014/main" id="{D390BEA2-04A4-6844-A453-DAF63BE5AFF7}"/>
                </a:ext>
              </a:extLst>
            </p:cNvPr>
            <p:cNvSpPr>
              <a:spLocks noChangeArrowheads="1"/>
            </p:cNvSpPr>
            <p:nvPr/>
          </p:nvSpPr>
          <p:spPr bwMode="auto">
            <a:xfrm>
              <a:off x="2900215" y="2911532"/>
              <a:ext cx="783855" cy="202117"/>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NFX/SRX</a:t>
              </a:r>
            </a:p>
          </p:txBody>
        </p:sp>
        <p:pic>
          <p:nvPicPr>
            <p:cNvPr id="102" name="Graphic 101">
              <a:extLst>
                <a:ext uri="{FF2B5EF4-FFF2-40B4-BE49-F238E27FC236}">
                  <a16:creationId xmlns:a16="http://schemas.microsoft.com/office/drawing/2014/main" id="{5037F11A-E839-A048-92C1-07309FA1A4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31989" y="2565983"/>
              <a:ext cx="301577" cy="295816"/>
            </a:xfrm>
            <a:prstGeom prst="rect">
              <a:avLst/>
            </a:prstGeom>
          </p:spPr>
        </p:pic>
      </p:grpSp>
      <p:sp>
        <p:nvSpPr>
          <p:cNvPr id="104" name="Rounded Rectangle 103">
            <a:extLst>
              <a:ext uri="{FF2B5EF4-FFF2-40B4-BE49-F238E27FC236}">
                <a16:creationId xmlns:a16="http://schemas.microsoft.com/office/drawing/2014/main" id="{25EBA314-DF30-2647-A446-903DD1A9C35A}"/>
              </a:ext>
            </a:extLst>
          </p:cNvPr>
          <p:cNvSpPr/>
          <p:nvPr/>
        </p:nvSpPr>
        <p:spPr>
          <a:xfrm>
            <a:off x="3829453" y="1749159"/>
            <a:ext cx="962672" cy="340130"/>
          </a:xfrm>
          <a:prstGeom prst="roundRect">
            <a:avLst/>
          </a:prstGeom>
          <a:solidFill>
            <a:schemeClr val="bg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dirty="0">
                <a:solidFill>
                  <a:schemeClr val="tx1"/>
                </a:solidFill>
              </a:rPr>
              <a:t>Pathfinder</a:t>
            </a:r>
          </a:p>
        </p:txBody>
      </p:sp>
      <p:sp>
        <p:nvSpPr>
          <p:cNvPr id="105" name="Rounded Rectangle 104">
            <a:extLst>
              <a:ext uri="{FF2B5EF4-FFF2-40B4-BE49-F238E27FC236}">
                <a16:creationId xmlns:a16="http://schemas.microsoft.com/office/drawing/2014/main" id="{B8EFB8F7-A409-0247-A1CB-0DCF19B787A8}"/>
              </a:ext>
            </a:extLst>
          </p:cNvPr>
          <p:cNvSpPr/>
          <p:nvPr/>
        </p:nvSpPr>
        <p:spPr>
          <a:xfrm>
            <a:off x="6154562" y="3073372"/>
            <a:ext cx="1012789" cy="18182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a:t>NETCONF/CLI</a:t>
            </a:r>
          </a:p>
        </p:txBody>
      </p:sp>
      <p:sp>
        <p:nvSpPr>
          <p:cNvPr id="106" name="Freeform 105">
            <a:extLst>
              <a:ext uri="{FF2B5EF4-FFF2-40B4-BE49-F238E27FC236}">
                <a16:creationId xmlns:a16="http://schemas.microsoft.com/office/drawing/2014/main" id="{9665EC8A-4C4D-6A4A-B7C5-303A40BF68FB}"/>
              </a:ext>
            </a:extLst>
          </p:cNvPr>
          <p:cNvSpPr/>
          <p:nvPr/>
        </p:nvSpPr>
        <p:spPr>
          <a:xfrm>
            <a:off x="2281512" y="1947555"/>
            <a:ext cx="3974488" cy="291922"/>
          </a:xfrm>
          <a:custGeom>
            <a:avLst/>
            <a:gdLst>
              <a:gd name="connsiteX0" fmla="*/ 0 w 2797791"/>
              <a:gd name="connsiteY0" fmla="*/ 2361063 h 2361063"/>
              <a:gd name="connsiteX1" fmla="*/ 2429301 w 2797791"/>
              <a:gd name="connsiteY1" fmla="*/ 2361063 h 2361063"/>
              <a:gd name="connsiteX2" fmla="*/ 2429301 w 2797791"/>
              <a:gd name="connsiteY2" fmla="*/ 0 h 2361063"/>
              <a:gd name="connsiteX3" fmla="*/ 2797791 w 2797791"/>
              <a:gd name="connsiteY3" fmla="*/ 0 h 2361063"/>
            </a:gdLst>
            <a:ahLst/>
            <a:cxnLst>
              <a:cxn ang="0">
                <a:pos x="connsiteX0" y="connsiteY0"/>
              </a:cxn>
              <a:cxn ang="0">
                <a:pos x="connsiteX1" y="connsiteY1"/>
              </a:cxn>
              <a:cxn ang="0">
                <a:pos x="connsiteX2" y="connsiteY2"/>
              </a:cxn>
              <a:cxn ang="0">
                <a:pos x="connsiteX3" y="connsiteY3"/>
              </a:cxn>
            </a:cxnLst>
            <a:rect l="l" t="t" r="r" b="b"/>
            <a:pathLst>
              <a:path w="2797791" h="2361063">
                <a:moveTo>
                  <a:pt x="0" y="2361063"/>
                </a:moveTo>
                <a:lnTo>
                  <a:pt x="2429301" y="2361063"/>
                </a:lnTo>
                <a:lnTo>
                  <a:pt x="2429301" y="0"/>
                </a:lnTo>
                <a:lnTo>
                  <a:pt x="2797791"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12" name="Freeform 111">
            <a:extLst>
              <a:ext uri="{FF2B5EF4-FFF2-40B4-BE49-F238E27FC236}">
                <a16:creationId xmlns:a16="http://schemas.microsoft.com/office/drawing/2014/main" id="{21A730E6-BD70-DB4A-BD1A-02BBC3986FF0}"/>
              </a:ext>
            </a:extLst>
          </p:cNvPr>
          <p:cNvSpPr/>
          <p:nvPr/>
        </p:nvSpPr>
        <p:spPr>
          <a:xfrm>
            <a:off x="7111683" y="1935764"/>
            <a:ext cx="670215" cy="1677852"/>
          </a:xfrm>
          <a:custGeom>
            <a:avLst/>
            <a:gdLst>
              <a:gd name="connsiteX0" fmla="*/ 0 w 2661313"/>
              <a:gd name="connsiteY0" fmla="*/ 0 h 641445"/>
              <a:gd name="connsiteX1" fmla="*/ 2647666 w 2661313"/>
              <a:gd name="connsiteY1" fmla="*/ 0 h 641445"/>
              <a:gd name="connsiteX2" fmla="*/ 2661313 w 2661313"/>
              <a:gd name="connsiteY2" fmla="*/ 641445 h 641445"/>
            </a:gdLst>
            <a:ahLst/>
            <a:cxnLst>
              <a:cxn ang="0">
                <a:pos x="connsiteX0" y="connsiteY0"/>
              </a:cxn>
              <a:cxn ang="0">
                <a:pos x="connsiteX1" y="connsiteY1"/>
              </a:cxn>
              <a:cxn ang="0">
                <a:pos x="connsiteX2" y="connsiteY2"/>
              </a:cxn>
            </a:cxnLst>
            <a:rect l="l" t="t" r="r" b="b"/>
            <a:pathLst>
              <a:path w="2661313" h="641445">
                <a:moveTo>
                  <a:pt x="0" y="0"/>
                </a:moveTo>
                <a:lnTo>
                  <a:pt x="2647666" y="0"/>
                </a:lnTo>
                <a:lnTo>
                  <a:pt x="2661313" y="64144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11" name="Rounded Rectangle 110">
            <a:extLst>
              <a:ext uri="{FF2B5EF4-FFF2-40B4-BE49-F238E27FC236}">
                <a16:creationId xmlns:a16="http://schemas.microsoft.com/office/drawing/2014/main" id="{55A655FD-738A-AC41-A816-05EEACC05F44}"/>
              </a:ext>
            </a:extLst>
          </p:cNvPr>
          <p:cNvSpPr/>
          <p:nvPr/>
        </p:nvSpPr>
        <p:spPr>
          <a:xfrm>
            <a:off x="7498104" y="2471470"/>
            <a:ext cx="563484" cy="172179"/>
          </a:xfrm>
          <a:prstGeom prst="roundRect">
            <a:avLst/>
          </a:prstGeom>
          <a:solidFill>
            <a:schemeClr val="bg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a:solidFill>
                  <a:schemeClr val="tx1"/>
                </a:solidFill>
              </a:rPr>
              <a:t>VNFM</a:t>
            </a:r>
          </a:p>
        </p:txBody>
      </p:sp>
      <p:sp>
        <p:nvSpPr>
          <p:cNvPr id="114" name="Rounded Rectangle 113">
            <a:extLst>
              <a:ext uri="{FF2B5EF4-FFF2-40B4-BE49-F238E27FC236}">
                <a16:creationId xmlns:a16="http://schemas.microsoft.com/office/drawing/2014/main" id="{88FC1AFA-0CD5-E448-ACF3-7FD90BCB5A6B}"/>
              </a:ext>
            </a:extLst>
          </p:cNvPr>
          <p:cNvSpPr/>
          <p:nvPr/>
        </p:nvSpPr>
        <p:spPr>
          <a:xfrm>
            <a:off x="9565782" y="2471470"/>
            <a:ext cx="563484" cy="172179"/>
          </a:xfrm>
          <a:prstGeom prst="roundRect">
            <a:avLst/>
          </a:prstGeom>
          <a:solidFill>
            <a:schemeClr val="bg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a:solidFill>
                  <a:schemeClr val="tx1"/>
                </a:solidFill>
              </a:rPr>
              <a:t>VNFM</a:t>
            </a:r>
          </a:p>
        </p:txBody>
      </p:sp>
      <p:sp>
        <p:nvSpPr>
          <p:cNvPr id="68" name="Rounded Rectangle 67">
            <a:extLst>
              <a:ext uri="{FF2B5EF4-FFF2-40B4-BE49-F238E27FC236}">
                <a16:creationId xmlns:a16="http://schemas.microsoft.com/office/drawing/2014/main" id="{C9389617-4907-D04D-8182-CE790397936F}"/>
              </a:ext>
            </a:extLst>
          </p:cNvPr>
          <p:cNvSpPr/>
          <p:nvPr/>
        </p:nvSpPr>
        <p:spPr>
          <a:xfrm>
            <a:off x="7394673" y="4676868"/>
            <a:ext cx="962672" cy="340130"/>
          </a:xfrm>
          <a:prstGeom prst="roundRect">
            <a:avLst/>
          </a:prstGeom>
          <a:solidFill>
            <a:schemeClr val="bg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a:solidFill>
                  <a:schemeClr val="tx1"/>
                </a:solidFill>
              </a:rPr>
              <a:t>Contrail</a:t>
            </a:r>
          </a:p>
          <a:p>
            <a:pPr algn="ctr"/>
            <a:r>
              <a:rPr lang="en-SE" sz="1000" b="1">
                <a:solidFill>
                  <a:schemeClr val="tx1"/>
                </a:solidFill>
              </a:rPr>
              <a:t>Controller</a:t>
            </a:r>
          </a:p>
        </p:txBody>
      </p:sp>
      <p:sp>
        <p:nvSpPr>
          <p:cNvPr id="89" name="Rectangle 5">
            <a:extLst>
              <a:ext uri="{FF2B5EF4-FFF2-40B4-BE49-F238E27FC236}">
                <a16:creationId xmlns:a16="http://schemas.microsoft.com/office/drawing/2014/main" id="{A8A3FB87-749B-5449-B229-D872701E2EB0}"/>
              </a:ext>
            </a:extLst>
          </p:cNvPr>
          <p:cNvSpPr>
            <a:spLocks noChangeArrowheads="1"/>
          </p:cNvSpPr>
          <p:nvPr/>
        </p:nvSpPr>
        <p:spPr bwMode="auto">
          <a:xfrm>
            <a:off x="6164904" y="1138018"/>
            <a:ext cx="1219609" cy="204671"/>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1400" b="1"/>
              <a:t>Service order</a:t>
            </a:r>
          </a:p>
        </p:txBody>
      </p:sp>
      <p:cxnSp>
        <p:nvCxnSpPr>
          <p:cNvPr id="94" name="Straight Arrow Connector 93">
            <a:extLst>
              <a:ext uri="{FF2B5EF4-FFF2-40B4-BE49-F238E27FC236}">
                <a16:creationId xmlns:a16="http://schemas.microsoft.com/office/drawing/2014/main" id="{2B5BC7B0-EF96-9644-A780-D8A8967A1F69}"/>
              </a:ext>
            </a:extLst>
          </p:cNvPr>
          <p:cNvCxnSpPr>
            <a:cxnSpLocks/>
          </p:cNvCxnSpPr>
          <p:nvPr/>
        </p:nvCxnSpPr>
        <p:spPr>
          <a:xfrm>
            <a:off x="6701875" y="1316446"/>
            <a:ext cx="0" cy="417895"/>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3" name="Rounded Rectangle 92">
            <a:extLst>
              <a:ext uri="{FF2B5EF4-FFF2-40B4-BE49-F238E27FC236}">
                <a16:creationId xmlns:a16="http://schemas.microsoft.com/office/drawing/2014/main" id="{9A098F54-1DBA-DE4D-8163-6F3AB0EBBFCF}"/>
              </a:ext>
            </a:extLst>
          </p:cNvPr>
          <p:cNvSpPr/>
          <p:nvPr/>
        </p:nvSpPr>
        <p:spPr>
          <a:xfrm>
            <a:off x="6228104" y="1424440"/>
            <a:ext cx="919646" cy="143917"/>
          </a:xfrm>
          <a:prstGeom prst="roundRect">
            <a:avLst/>
          </a:prstGeom>
          <a:solidFill>
            <a:schemeClr val="bg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a:solidFill>
                  <a:schemeClr val="tx1"/>
                </a:solidFill>
              </a:rPr>
              <a:t>OSS</a:t>
            </a:r>
          </a:p>
        </p:txBody>
      </p:sp>
      <p:cxnSp>
        <p:nvCxnSpPr>
          <p:cNvPr id="23" name="Straight Connector 22">
            <a:extLst>
              <a:ext uri="{FF2B5EF4-FFF2-40B4-BE49-F238E27FC236}">
                <a16:creationId xmlns:a16="http://schemas.microsoft.com/office/drawing/2014/main" id="{9DB2E426-A406-1E49-9887-9926A06EB8A6}"/>
              </a:ext>
            </a:extLst>
          </p:cNvPr>
          <p:cNvCxnSpPr>
            <a:cxnSpLocks/>
            <a:endCxn id="78" idx="1"/>
          </p:cNvCxnSpPr>
          <p:nvPr/>
        </p:nvCxnSpPr>
        <p:spPr>
          <a:xfrm>
            <a:off x="1936119" y="3262236"/>
            <a:ext cx="1212346" cy="17997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BF69884-C63A-AB44-ADAF-E10C4A9E52AC}"/>
              </a:ext>
            </a:extLst>
          </p:cNvPr>
          <p:cNvCxnSpPr>
            <a:cxnSpLocks/>
            <a:endCxn id="78" idx="1"/>
          </p:cNvCxnSpPr>
          <p:nvPr/>
        </p:nvCxnSpPr>
        <p:spPr>
          <a:xfrm flipV="1">
            <a:off x="2535559" y="3442215"/>
            <a:ext cx="612906" cy="44994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BC50EAA-5EEC-3F49-9E69-052E278FC31B}"/>
              </a:ext>
            </a:extLst>
          </p:cNvPr>
          <p:cNvCxnSpPr>
            <a:cxnSpLocks/>
            <a:stCxn id="78" idx="1"/>
            <a:endCxn id="62" idx="2"/>
          </p:cNvCxnSpPr>
          <p:nvPr/>
        </p:nvCxnSpPr>
        <p:spPr>
          <a:xfrm>
            <a:off x="3148465" y="3442215"/>
            <a:ext cx="3466011" cy="5774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18F0F7C-6268-6A4C-BF30-F37DBBF685D8}"/>
              </a:ext>
            </a:extLst>
          </p:cNvPr>
          <p:cNvCxnSpPr>
            <a:cxnSpLocks/>
            <a:stCxn id="62" idx="2"/>
          </p:cNvCxnSpPr>
          <p:nvPr/>
        </p:nvCxnSpPr>
        <p:spPr>
          <a:xfrm>
            <a:off x="6614476" y="3499957"/>
            <a:ext cx="1269171" cy="51444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2F76CD2C-7616-344F-AC22-EFA82C1BDCDE}"/>
              </a:ext>
            </a:extLst>
          </p:cNvPr>
          <p:cNvCxnSpPr>
            <a:cxnSpLocks/>
            <a:endCxn id="41" idx="1"/>
          </p:cNvCxnSpPr>
          <p:nvPr/>
        </p:nvCxnSpPr>
        <p:spPr>
          <a:xfrm flipV="1">
            <a:off x="6602093" y="3287467"/>
            <a:ext cx="2380203" cy="18983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2394AD95-05BA-A84C-BCC4-A9ED7CD80357}"/>
              </a:ext>
            </a:extLst>
          </p:cNvPr>
          <p:cNvCxnSpPr>
            <a:cxnSpLocks/>
            <a:stCxn id="41" idx="1"/>
          </p:cNvCxnSpPr>
          <p:nvPr/>
        </p:nvCxnSpPr>
        <p:spPr>
          <a:xfrm flipV="1">
            <a:off x="8982296" y="3271230"/>
            <a:ext cx="1146970" cy="16237"/>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B089A4B-4454-484C-8CD8-1A0C82F45D42}"/>
              </a:ext>
            </a:extLst>
          </p:cNvPr>
          <p:cNvCxnSpPr>
            <a:cxnSpLocks/>
            <a:stCxn id="41" idx="1"/>
          </p:cNvCxnSpPr>
          <p:nvPr/>
        </p:nvCxnSpPr>
        <p:spPr>
          <a:xfrm>
            <a:off x="8982296" y="3287467"/>
            <a:ext cx="1106330" cy="67464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FCF989A5-367B-9840-9976-8E0976C90E5E}"/>
              </a:ext>
            </a:extLst>
          </p:cNvPr>
          <p:cNvSpPr/>
          <p:nvPr/>
        </p:nvSpPr>
        <p:spPr>
          <a:xfrm>
            <a:off x="0" y="5280925"/>
            <a:ext cx="12192000" cy="7742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a:t>Anuta transforms inbound service order to network configurations to fulfill requested intent.</a:t>
            </a:r>
          </a:p>
        </p:txBody>
      </p:sp>
      <p:pic>
        <p:nvPicPr>
          <p:cNvPr id="116" name="Picture 115">
            <a:extLst>
              <a:ext uri="{FF2B5EF4-FFF2-40B4-BE49-F238E27FC236}">
                <a16:creationId xmlns:a16="http://schemas.microsoft.com/office/drawing/2014/main" id="{D16C80E6-9CDB-6045-BB73-1B15C115CDF9}"/>
              </a:ext>
            </a:extLst>
          </p:cNvPr>
          <p:cNvPicPr>
            <a:picLocks noChangeAspect="1"/>
          </p:cNvPicPr>
          <p:nvPr/>
        </p:nvPicPr>
        <p:blipFill>
          <a:blip r:embed="rId24">
            <a:alphaModFix amt="35000"/>
          </a:blip>
          <a:stretch>
            <a:fillRect/>
          </a:stretch>
        </p:blipFill>
        <p:spPr>
          <a:xfrm>
            <a:off x="10683772" y="3942134"/>
            <a:ext cx="669295" cy="187403"/>
          </a:xfrm>
          <a:prstGeom prst="rect">
            <a:avLst/>
          </a:prstGeom>
        </p:spPr>
      </p:pic>
      <p:sp>
        <p:nvSpPr>
          <p:cNvPr id="118" name="Rounded Rectangle 117">
            <a:extLst>
              <a:ext uri="{FF2B5EF4-FFF2-40B4-BE49-F238E27FC236}">
                <a16:creationId xmlns:a16="http://schemas.microsoft.com/office/drawing/2014/main" id="{D870B500-9306-074A-A548-A0315CEB2A4D}"/>
              </a:ext>
            </a:extLst>
          </p:cNvPr>
          <p:cNvSpPr/>
          <p:nvPr/>
        </p:nvSpPr>
        <p:spPr>
          <a:xfrm>
            <a:off x="1390500" y="2071586"/>
            <a:ext cx="891011" cy="557982"/>
          </a:xfrm>
          <a:prstGeom prst="roundRect">
            <a:avLst/>
          </a:prstGeom>
          <a:solidFill>
            <a:schemeClr val="bg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a:solidFill>
                  <a:schemeClr val="tx1"/>
                </a:solidFill>
              </a:rPr>
              <a:t>Contrail</a:t>
            </a:r>
            <a:br>
              <a:rPr lang="en-SE" sz="1000" b="1">
                <a:solidFill>
                  <a:schemeClr val="tx1"/>
                </a:solidFill>
              </a:rPr>
            </a:br>
            <a:r>
              <a:rPr lang="en-SE" sz="1000" b="1">
                <a:solidFill>
                  <a:schemeClr val="tx1"/>
                </a:solidFill>
              </a:rPr>
              <a:t>Service</a:t>
            </a:r>
            <a:br>
              <a:rPr lang="en-SE" sz="1000" b="1">
                <a:solidFill>
                  <a:schemeClr val="tx1"/>
                </a:solidFill>
              </a:rPr>
            </a:br>
            <a:r>
              <a:rPr lang="en-SE" sz="1000" b="1">
                <a:solidFill>
                  <a:schemeClr val="tx1"/>
                </a:solidFill>
              </a:rPr>
              <a:t>Orchestrator</a:t>
            </a:r>
          </a:p>
        </p:txBody>
      </p:sp>
      <p:sp>
        <p:nvSpPr>
          <p:cNvPr id="119" name="Rounded Rectangle 118">
            <a:extLst>
              <a:ext uri="{FF2B5EF4-FFF2-40B4-BE49-F238E27FC236}">
                <a16:creationId xmlns:a16="http://schemas.microsoft.com/office/drawing/2014/main" id="{1ED26194-EFDD-4742-BD34-86BCB77D3031}"/>
              </a:ext>
            </a:extLst>
          </p:cNvPr>
          <p:cNvSpPr/>
          <p:nvPr/>
        </p:nvSpPr>
        <p:spPr>
          <a:xfrm>
            <a:off x="2345416" y="2429000"/>
            <a:ext cx="563484" cy="172179"/>
          </a:xfrm>
          <a:prstGeom prst="roundRect">
            <a:avLst/>
          </a:prstGeom>
          <a:solidFill>
            <a:schemeClr val="bg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a:solidFill>
                  <a:schemeClr val="tx1"/>
                </a:solidFill>
              </a:rPr>
              <a:t>VNFM</a:t>
            </a:r>
          </a:p>
        </p:txBody>
      </p:sp>
      <p:cxnSp>
        <p:nvCxnSpPr>
          <p:cNvPr id="120" name="Straight Connector 119">
            <a:extLst>
              <a:ext uri="{FF2B5EF4-FFF2-40B4-BE49-F238E27FC236}">
                <a16:creationId xmlns:a16="http://schemas.microsoft.com/office/drawing/2014/main" id="{4EAFBC67-9BEF-EA48-BFC2-6E8328FA7A78}"/>
              </a:ext>
            </a:extLst>
          </p:cNvPr>
          <p:cNvCxnSpPr>
            <a:cxnSpLocks/>
          </p:cNvCxnSpPr>
          <p:nvPr/>
        </p:nvCxnSpPr>
        <p:spPr>
          <a:xfrm>
            <a:off x="2677223" y="2240367"/>
            <a:ext cx="1" cy="166875"/>
          </a:xfrm>
          <a:prstGeom prst="lin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40626118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rapezium 94">
            <a:extLst>
              <a:ext uri="{FF2B5EF4-FFF2-40B4-BE49-F238E27FC236}">
                <a16:creationId xmlns:a16="http://schemas.microsoft.com/office/drawing/2014/main" id="{F7A57B08-760B-3B47-BA0B-7D76B3946C7C}"/>
              </a:ext>
            </a:extLst>
          </p:cNvPr>
          <p:cNvSpPr/>
          <p:nvPr/>
        </p:nvSpPr>
        <p:spPr>
          <a:xfrm rot="10800000">
            <a:off x="9701967" y="2652259"/>
            <a:ext cx="570310" cy="391393"/>
          </a:xfrm>
          <a:prstGeom prst="trapezoid">
            <a:avLst>
              <a:gd name="adj" fmla="val 41836"/>
            </a:avLst>
          </a:prstGeom>
          <a:gradFill>
            <a:gsLst>
              <a:gs pos="0">
                <a:schemeClr val="accent1">
                  <a:lumMod val="5000"/>
                  <a:lumOff val="95000"/>
                </a:schemeClr>
              </a:gs>
              <a:gs pos="100000">
                <a:schemeClr val="bg2">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0" name="Trapezium 89">
            <a:extLst>
              <a:ext uri="{FF2B5EF4-FFF2-40B4-BE49-F238E27FC236}">
                <a16:creationId xmlns:a16="http://schemas.microsoft.com/office/drawing/2014/main" id="{816833DA-E9D2-284C-9AE6-140BCF17DD17}"/>
              </a:ext>
            </a:extLst>
          </p:cNvPr>
          <p:cNvSpPr/>
          <p:nvPr/>
        </p:nvSpPr>
        <p:spPr>
          <a:xfrm rot="10800000">
            <a:off x="7495387" y="2651786"/>
            <a:ext cx="570311" cy="1091130"/>
          </a:xfrm>
          <a:prstGeom prst="trapezoid">
            <a:avLst>
              <a:gd name="adj" fmla="val 28786"/>
            </a:avLst>
          </a:prstGeom>
          <a:gradFill>
            <a:gsLst>
              <a:gs pos="0">
                <a:schemeClr val="accent1">
                  <a:lumMod val="5000"/>
                  <a:lumOff val="95000"/>
                </a:schemeClr>
              </a:gs>
              <a:gs pos="100000">
                <a:schemeClr val="bg2">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10" name="Trapezium 109">
            <a:extLst>
              <a:ext uri="{FF2B5EF4-FFF2-40B4-BE49-F238E27FC236}">
                <a16:creationId xmlns:a16="http://schemas.microsoft.com/office/drawing/2014/main" id="{349CD956-87FB-F443-BADF-E9EBCA297067}"/>
              </a:ext>
            </a:extLst>
          </p:cNvPr>
          <p:cNvSpPr/>
          <p:nvPr/>
        </p:nvSpPr>
        <p:spPr>
          <a:xfrm rot="10800000">
            <a:off x="1473834" y="2358151"/>
            <a:ext cx="727187" cy="799820"/>
          </a:xfrm>
          <a:prstGeom prst="trapezoid">
            <a:avLst>
              <a:gd name="adj" fmla="val 41836"/>
            </a:avLst>
          </a:prstGeom>
          <a:gradFill>
            <a:gsLst>
              <a:gs pos="0">
                <a:schemeClr val="accent1">
                  <a:lumMod val="5000"/>
                  <a:lumOff val="95000"/>
                </a:schemeClr>
              </a:gs>
              <a:gs pos="100000">
                <a:schemeClr val="bg2">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9" name="Trapezium 108">
            <a:extLst>
              <a:ext uri="{FF2B5EF4-FFF2-40B4-BE49-F238E27FC236}">
                <a16:creationId xmlns:a16="http://schemas.microsoft.com/office/drawing/2014/main" id="{852AC0DE-FD24-2140-B409-9F6CF9F74EEC}"/>
              </a:ext>
            </a:extLst>
          </p:cNvPr>
          <p:cNvSpPr/>
          <p:nvPr/>
        </p:nvSpPr>
        <p:spPr>
          <a:xfrm>
            <a:off x="2129214" y="4085764"/>
            <a:ext cx="837637" cy="439425"/>
          </a:xfrm>
          <a:prstGeom prst="trapezoid">
            <a:avLst>
              <a:gd name="adj" fmla="val 71044"/>
            </a:avLst>
          </a:prstGeom>
          <a:gradFill>
            <a:gsLst>
              <a:gs pos="0">
                <a:schemeClr val="accent1">
                  <a:lumMod val="5000"/>
                  <a:lumOff val="95000"/>
                </a:schemeClr>
              </a:gs>
              <a:gs pos="100000">
                <a:schemeClr val="bg2">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53" name="Picture 52">
            <a:extLst>
              <a:ext uri="{FF2B5EF4-FFF2-40B4-BE49-F238E27FC236}">
                <a16:creationId xmlns:a16="http://schemas.microsoft.com/office/drawing/2014/main" id="{F8104FA1-0C33-F742-8D79-38FCDE243E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54730" y="4242157"/>
            <a:ext cx="407442" cy="407442"/>
          </a:xfrm>
          <a:prstGeom prst="rect">
            <a:avLst/>
          </a:prstGeom>
        </p:spPr>
      </p:pic>
      <p:pic>
        <p:nvPicPr>
          <p:cNvPr id="55" name="Picture 54">
            <a:extLst>
              <a:ext uri="{FF2B5EF4-FFF2-40B4-BE49-F238E27FC236}">
                <a16:creationId xmlns:a16="http://schemas.microsoft.com/office/drawing/2014/main" id="{668B4670-52CB-5C49-BA75-5824156862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81099" y="4287666"/>
            <a:ext cx="966967" cy="181823"/>
          </a:xfrm>
          <a:prstGeom prst="rect">
            <a:avLst/>
          </a:prstGeom>
        </p:spPr>
      </p:pic>
      <p:sp>
        <p:nvSpPr>
          <p:cNvPr id="21" name="Oval 20">
            <a:extLst>
              <a:ext uri="{FF2B5EF4-FFF2-40B4-BE49-F238E27FC236}">
                <a16:creationId xmlns:a16="http://schemas.microsoft.com/office/drawing/2014/main" id="{360732AE-74B0-614B-A51D-766E2F7E82BE}"/>
              </a:ext>
            </a:extLst>
          </p:cNvPr>
          <p:cNvSpPr/>
          <p:nvPr/>
        </p:nvSpPr>
        <p:spPr>
          <a:xfrm>
            <a:off x="2622355" y="2960967"/>
            <a:ext cx="3274998" cy="1038660"/>
          </a:xfrm>
          <a:prstGeom prst="ellipse">
            <a:avLst/>
          </a:prstGeom>
          <a:solidFill>
            <a:schemeClr val="tx2">
              <a:lumMod val="40000"/>
              <a:lumOff val="6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7" name="Oval 16">
            <a:extLst>
              <a:ext uri="{FF2B5EF4-FFF2-40B4-BE49-F238E27FC236}">
                <a16:creationId xmlns:a16="http://schemas.microsoft.com/office/drawing/2014/main" id="{CB5C9296-B0B0-D24B-A86C-CAA404EE0598}"/>
              </a:ext>
            </a:extLst>
          </p:cNvPr>
          <p:cNvSpPr/>
          <p:nvPr/>
        </p:nvSpPr>
        <p:spPr>
          <a:xfrm>
            <a:off x="3688231" y="2999496"/>
            <a:ext cx="2209122" cy="961602"/>
          </a:xfrm>
          <a:prstGeom prst="ellipse">
            <a:avLst/>
          </a:prstGeom>
          <a:solidFill>
            <a:schemeClr val="tx2">
              <a:lumMod val="40000"/>
              <a:lumOff val="6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 name="Oval 8">
            <a:extLst>
              <a:ext uri="{FF2B5EF4-FFF2-40B4-BE49-F238E27FC236}">
                <a16:creationId xmlns:a16="http://schemas.microsoft.com/office/drawing/2014/main" id="{E16635DA-3CEC-4141-8738-9A2F8DB159F6}"/>
              </a:ext>
            </a:extLst>
          </p:cNvPr>
          <p:cNvSpPr/>
          <p:nvPr/>
        </p:nvSpPr>
        <p:spPr>
          <a:xfrm>
            <a:off x="4643116" y="3097546"/>
            <a:ext cx="1254236" cy="765502"/>
          </a:xfrm>
          <a:prstGeom prst="ellipse">
            <a:avLst/>
          </a:prstGeom>
          <a:solidFill>
            <a:schemeClr val="tx2">
              <a:lumMod val="40000"/>
              <a:lumOff val="6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 name="Title 1">
            <a:extLst>
              <a:ext uri="{FF2B5EF4-FFF2-40B4-BE49-F238E27FC236}">
                <a16:creationId xmlns:a16="http://schemas.microsoft.com/office/drawing/2014/main" id="{476944AB-6D6E-8A47-BAFB-E02948071467}"/>
              </a:ext>
            </a:extLst>
          </p:cNvPr>
          <p:cNvSpPr>
            <a:spLocks noGrp="1"/>
          </p:cNvSpPr>
          <p:nvPr>
            <p:ph type="title"/>
          </p:nvPr>
        </p:nvSpPr>
        <p:spPr/>
        <p:txBody>
          <a:bodyPr/>
          <a:lstStyle/>
          <a:p>
            <a:r>
              <a:rPr lang="en-SE"/>
              <a:t>Step 2: Orchestrated Test Agent Deployment Using VNFMs</a:t>
            </a:r>
          </a:p>
        </p:txBody>
      </p:sp>
      <p:grpSp>
        <p:nvGrpSpPr>
          <p:cNvPr id="16" name="Group 15">
            <a:extLst>
              <a:ext uri="{FF2B5EF4-FFF2-40B4-BE49-F238E27FC236}">
                <a16:creationId xmlns:a16="http://schemas.microsoft.com/office/drawing/2014/main" id="{AE0B8069-56C4-4F4C-A225-00594C6C1483}"/>
              </a:ext>
            </a:extLst>
          </p:cNvPr>
          <p:cNvGrpSpPr/>
          <p:nvPr/>
        </p:nvGrpSpPr>
        <p:grpSpPr>
          <a:xfrm>
            <a:off x="5101038" y="3294307"/>
            <a:ext cx="323346" cy="480081"/>
            <a:chOff x="3131989" y="2565983"/>
            <a:chExt cx="323346" cy="480081"/>
          </a:xfrm>
        </p:grpSpPr>
        <p:sp>
          <p:nvSpPr>
            <p:cNvPr id="5" name="Rectangle 5">
              <a:extLst>
                <a:ext uri="{FF2B5EF4-FFF2-40B4-BE49-F238E27FC236}">
                  <a16:creationId xmlns:a16="http://schemas.microsoft.com/office/drawing/2014/main" id="{AE5F3BD6-C667-E749-BCC1-91E2C40D8D37}"/>
                </a:ext>
              </a:extLst>
            </p:cNvPr>
            <p:cNvSpPr>
              <a:spLocks noChangeArrowheads="1"/>
            </p:cNvSpPr>
            <p:nvPr/>
          </p:nvSpPr>
          <p:spPr bwMode="auto">
            <a:xfrm>
              <a:off x="3131989" y="2909680"/>
              <a:ext cx="323346"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PTX</a:t>
              </a:r>
            </a:p>
          </p:txBody>
        </p:sp>
        <p:pic>
          <p:nvPicPr>
            <p:cNvPr id="6" name="Graphic 5">
              <a:extLst>
                <a:ext uri="{FF2B5EF4-FFF2-40B4-BE49-F238E27FC236}">
                  <a16:creationId xmlns:a16="http://schemas.microsoft.com/office/drawing/2014/main" id="{A9D7D61C-3148-F043-9AAF-F4B3D52FEA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31989" y="2565983"/>
              <a:ext cx="301577" cy="295816"/>
            </a:xfrm>
            <a:prstGeom prst="rect">
              <a:avLst/>
            </a:prstGeom>
          </p:spPr>
        </p:pic>
      </p:grpSp>
      <p:grpSp>
        <p:nvGrpSpPr>
          <p:cNvPr id="18" name="Group 17">
            <a:extLst>
              <a:ext uri="{FF2B5EF4-FFF2-40B4-BE49-F238E27FC236}">
                <a16:creationId xmlns:a16="http://schemas.microsoft.com/office/drawing/2014/main" id="{62CFEDA0-376E-344E-9FA4-7743DA7737F5}"/>
              </a:ext>
            </a:extLst>
          </p:cNvPr>
          <p:cNvGrpSpPr/>
          <p:nvPr/>
        </p:nvGrpSpPr>
        <p:grpSpPr>
          <a:xfrm>
            <a:off x="4185387" y="3294307"/>
            <a:ext cx="323346" cy="480081"/>
            <a:chOff x="3131989" y="2565983"/>
            <a:chExt cx="323346" cy="480081"/>
          </a:xfrm>
        </p:grpSpPr>
        <p:sp>
          <p:nvSpPr>
            <p:cNvPr id="19" name="Rectangle 5">
              <a:extLst>
                <a:ext uri="{FF2B5EF4-FFF2-40B4-BE49-F238E27FC236}">
                  <a16:creationId xmlns:a16="http://schemas.microsoft.com/office/drawing/2014/main" id="{B5A5D948-B633-1F44-A383-285D2E9B1767}"/>
                </a:ext>
              </a:extLst>
            </p:cNvPr>
            <p:cNvSpPr>
              <a:spLocks noChangeArrowheads="1"/>
            </p:cNvSpPr>
            <p:nvPr/>
          </p:nvSpPr>
          <p:spPr bwMode="auto">
            <a:xfrm>
              <a:off x="3131989" y="2909680"/>
              <a:ext cx="323346"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MX</a:t>
              </a:r>
            </a:p>
          </p:txBody>
        </p:sp>
        <p:pic>
          <p:nvPicPr>
            <p:cNvPr id="20" name="Graphic 19">
              <a:extLst>
                <a:ext uri="{FF2B5EF4-FFF2-40B4-BE49-F238E27FC236}">
                  <a16:creationId xmlns:a16="http://schemas.microsoft.com/office/drawing/2014/main" id="{08616FD6-B102-974E-9E59-FA35326819F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31989" y="2565983"/>
              <a:ext cx="301577" cy="295816"/>
            </a:xfrm>
            <a:prstGeom prst="rect">
              <a:avLst/>
            </a:prstGeom>
          </p:spPr>
        </p:pic>
      </p:grpSp>
      <p:sp>
        <p:nvSpPr>
          <p:cNvPr id="28" name="Rectangle 5">
            <a:extLst>
              <a:ext uri="{FF2B5EF4-FFF2-40B4-BE49-F238E27FC236}">
                <a16:creationId xmlns:a16="http://schemas.microsoft.com/office/drawing/2014/main" id="{43174529-D4AD-E845-9EF1-DD503B7EC7F6}"/>
              </a:ext>
            </a:extLst>
          </p:cNvPr>
          <p:cNvSpPr>
            <a:spLocks noChangeArrowheads="1"/>
          </p:cNvSpPr>
          <p:nvPr/>
        </p:nvSpPr>
        <p:spPr bwMode="auto">
          <a:xfrm>
            <a:off x="4796895" y="3146846"/>
            <a:ext cx="909862"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Core</a:t>
            </a:r>
          </a:p>
        </p:txBody>
      </p:sp>
      <p:pic>
        <p:nvPicPr>
          <p:cNvPr id="33" name="Graphic 32">
            <a:extLst>
              <a:ext uri="{FF2B5EF4-FFF2-40B4-BE49-F238E27FC236}">
                <a16:creationId xmlns:a16="http://schemas.microsoft.com/office/drawing/2014/main" id="{C3B7B2E8-CB22-8C41-9FC5-5F0EB45633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82198" y="3613616"/>
            <a:ext cx="741577" cy="539329"/>
          </a:xfrm>
          <a:prstGeom prst="rect">
            <a:avLst/>
          </a:prstGeom>
        </p:spPr>
      </p:pic>
      <p:pic>
        <p:nvPicPr>
          <p:cNvPr id="34" name="Graphic 33">
            <a:extLst>
              <a:ext uri="{FF2B5EF4-FFF2-40B4-BE49-F238E27FC236}">
                <a16:creationId xmlns:a16="http://schemas.microsoft.com/office/drawing/2014/main" id="{0389A474-F924-A446-9370-7022389ECB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49674" y="3626926"/>
            <a:ext cx="741577" cy="539329"/>
          </a:xfrm>
          <a:prstGeom prst="rect">
            <a:avLst/>
          </a:prstGeom>
        </p:spPr>
      </p:pic>
      <p:pic>
        <p:nvPicPr>
          <p:cNvPr id="39" name="Graphic 38">
            <a:extLst>
              <a:ext uri="{FF2B5EF4-FFF2-40B4-BE49-F238E27FC236}">
                <a16:creationId xmlns:a16="http://schemas.microsoft.com/office/drawing/2014/main" id="{2076D0F8-E5AA-9D46-98C0-A582D96A713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66838" y="2921407"/>
            <a:ext cx="964838" cy="516878"/>
          </a:xfrm>
          <a:prstGeom prst="rect">
            <a:avLst/>
          </a:prstGeom>
        </p:spPr>
      </p:pic>
      <p:sp>
        <p:nvSpPr>
          <p:cNvPr id="40" name="Rectangle 5">
            <a:extLst>
              <a:ext uri="{FF2B5EF4-FFF2-40B4-BE49-F238E27FC236}">
                <a16:creationId xmlns:a16="http://schemas.microsoft.com/office/drawing/2014/main" id="{3F41F7FE-0953-E847-A60E-82B9BBCD7A66}"/>
              </a:ext>
            </a:extLst>
          </p:cNvPr>
          <p:cNvSpPr>
            <a:spLocks noChangeArrowheads="1"/>
          </p:cNvSpPr>
          <p:nvPr/>
        </p:nvSpPr>
        <p:spPr bwMode="auto">
          <a:xfrm>
            <a:off x="8121814" y="3064649"/>
            <a:ext cx="909862" cy="311239"/>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Partner/</a:t>
            </a:r>
          </a:p>
          <a:p>
            <a:pPr algn="ctr">
              <a:lnSpc>
                <a:spcPct val="95000"/>
              </a:lnSpc>
              <a:spcBef>
                <a:spcPts val="333"/>
              </a:spcBef>
            </a:pPr>
            <a:r>
              <a:rPr lang="en-US" sz="933" b="1"/>
              <a:t>Peering</a:t>
            </a:r>
          </a:p>
        </p:txBody>
      </p:sp>
      <p:pic>
        <p:nvPicPr>
          <p:cNvPr id="41" name="Graphic 40">
            <a:extLst>
              <a:ext uri="{FF2B5EF4-FFF2-40B4-BE49-F238E27FC236}">
                <a16:creationId xmlns:a16="http://schemas.microsoft.com/office/drawing/2014/main" id="{0FF516EE-00BB-654A-99F8-664BF9436E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82296" y="3169657"/>
            <a:ext cx="240209" cy="235620"/>
          </a:xfrm>
          <a:prstGeom prst="rect">
            <a:avLst/>
          </a:prstGeom>
        </p:spPr>
      </p:pic>
      <p:pic>
        <p:nvPicPr>
          <p:cNvPr id="42" name="Graphic 41">
            <a:extLst>
              <a:ext uri="{FF2B5EF4-FFF2-40B4-BE49-F238E27FC236}">
                <a16:creationId xmlns:a16="http://schemas.microsoft.com/office/drawing/2014/main" id="{E826FDE8-D422-0044-925E-F76448104E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76009" y="3169657"/>
            <a:ext cx="240209" cy="235620"/>
          </a:xfrm>
          <a:prstGeom prst="rect">
            <a:avLst/>
          </a:prstGeom>
        </p:spPr>
      </p:pic>
      <p:sp>
        <p:nvSpPr>
          <p:cNvPr id="43" name="Rectangle 5">
            <a:extLst>
              <a:ext uri="{FF2B5EF4-FFF2-40B4-BE49-F238E27FC236}">
                <a16:creationId xmlns:a16="http://schemas.microsoft.com/office/drawing/2014/main" id="{FFF4E7CF-0440-AB45-96F3-85EA89F0E33A}"/>
              </a:ext>
            </a:extLst>
          </p:cNvPr>
          <p:cNvSpPr>
            <a:spLocks noChangeArrowheads="1"/>
          </p:cNvSpPr>
          <p:nvPr/>
        </p:nvSpPr>
        <p:spPr bwMode="auto">
          <a:xfrm>
            <a:off x="8027236" y="3791503"/>
            <a:ext cx="1219609" cy="272767"/>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Private DC/</a:t>
            </a:r>
            <a:br>
              <a:rPr lang="en-US" sz="933" b="1"/>
            </a:br>
            <a:r>
              <a:rPr lang="en-US" sz="933" b="1"/>
              <a:t>Private Cloud</a:t>
            </a:r>
          </a:p>
        </p:txBody>
      </p:sp>
      <p:pic>
        <p:nvPicPr>
          <p:cNvPr id="44" name="Graphic 43">
            <a:extLst>
              <a:ext uri="{FF2B5EF4-FFF2-40B4-BE49-F238E27FC236}">
                <a16:creationId xmlns:a16="http://schemas.microsoft.com/office/drawing/2014/main" id="{220CFAC0-4D96-6447-A591-8F383E0007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43980" y="2856270"/>
            <a:ext cx="741577" cy="539329"/>
          </a:xfrm>
          <a:prstGeom prst="rect">
            <a:avLst/>
          </a:prstGeom>
        </p:spPr>
      </p:pic>
      <p:sp>
        <p:nvSpPr>
          <p:cNvPr id="45" name="Rectangle 5">
            <a:extLst>
              <a:ext uri="{FF2B5EF4-FFF2-40B4-BE49-F238E27FC236}">
                <a16:creationId xmlns:a16="http://schemas.microsoft.com/office/drawing/2014/main" id="{BE6221BF-E1C0-EC44-83D8-02077D309187}"/>
              </a:ext>
            </a:extLst>
          </p:cNvPr>
          <p:cNvSpPr>
            <a:spLocks noChangeArrowheads="1"/>
          </p:cNvSpPr>
          <p:nvPr/>
        </p:nvSpPr>
        <p:spPr bwMode="auto">
          <a:xfrm>
            <a:off x="9424383" y="3462239"/>
            <a:ext cx="1392160"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Public Multicloud</a:t>
            </a:r>
          </a:p>
        </p:txBody>
      </p:sp>
      <p:cxnSp>
        <p:nvCxnSpPr>
          <p:cNvPr id="54" name="Straight Connector 53">
            <a:extLst>
              <a:ext uri="{FF2B5EF4-FFF2-40B4-BE49-F238E27FC236}">
                <a16:creationId xmlns:a16="http://schemas.microsoft.com/office/drawing/2014/main" id="{12F989E4-3358-714B-8FCD-F048A1B592AF}"/>
              </a:ext>
            </a:extLst>
          </p:cNvPr>
          <p:cNvCxnSpPr>
            <a:cxnSpLocks/>
            <a:endCxn id="20" idx="1"/>
          </p:cNvCxnSpPr>
          <p:nvPr/>
        </p:nvCxnSpPr>
        <p:spPr>
          <a:xfrm>
            <a:off x="3450042" y="3442215"/>
            <a:ext cx="73534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41AD052-663D-AA42-B869-3D98928071FD}"/>
              </a:ext>
            </a:extLst>
          </p:cNvPr>
          <p:cNvCxnSpPr>
            <a:cxnSpLocks/>
            <a:stCxn id="20" idx="3"/>
            <a:endCxn id="6" idx="1"/>
          </p:cNvCxnSpPr>
          <p:nvPr/>
        </p:nvCxnSpPr>
        <p:spPr>
          <a:xfrm>
            <a:off x="4486964" y="3442215"/>
            <a:ext cx="61407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100B7FF-FD7D-3C4B-AB7F-273A05718DFA}"/>
              </a:ext>
            </a:extLst>
          </p:cNvPr>
          <p:cNvCxnSpPr>
            <a:cxnSpLocks/>
            <a:stCxn id="6" idx="3"/>
            <a:endCxn id="42" idx="1"/>
          </p:cNvCxnSpPr>
          <p:nvPr/>
        </p:nvCxnSpPr>
        <p:spPr>
          <a:xfrm flipV="1">
            <a:off x="5402615" y="3287467"/>
            <a:ext cx="2473394" cy="15474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5EC37D2-0677-DE41-A6E2-6B6041C68605}"/>
              </a:ext>
            </a:extLst>
          </p:cNvPr>
          <p:cNvCxnSpPr>
            <a:cxnSpLocks/>
            <a:stCxn id="6" idx="3"/>
            <a:endCxn id="33" idx="1"/>
          </p:cNvCxnSpPr>
          <p:nvPr/>
        </p:nvCxnSpPr>
        <p:spPr>
          <a:xfrm>
            <a:off x="5402615" y="3442215"/>
            <a:ext cx="2079583" cy="44106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E0B94F4-2E4A-734D-B673-E1BE4BC3CBE5}"/>
              </a:ext>
            </a:extLst>
          </p:cNvPr>
          <p:cNvCxnSpPr>
            <a:cxnSpLocks/>
            <a:stCxn id="41" idx="3"/>
          </p:cNvCxnSpPr>
          <p:nvPr/>
        </p:nvCxnSpPr>
        <p:spPr>
          <a:xfrm>
            <a:off x="9222505" y="3287467"/>
            <a:ext cx="686555" cy="3893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7FE8906E-CD83-D040-AE4E-B10F5AD79CC6}"/>
              </a:ext>
            </a:extLst>
          </p:cNvPr>
          <p:cNvCxnSpPr>
            <a:cxnSpLocks/>
            <a:stCxn id="41" idx="3"/>
            <a:endCxn id="34" idx="1"/>
          </p:cNvCxnSpPr>
          <p:nvPr/>
        </p:nvCxnSpPr>
        <p:spPr>
          <a:xfrm>
            <a:off x="9222505" y="3287467"/>
            <a:ext cx="527169" cy="60912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9" name="Rectangle 5">
            <a:extLst>
              <a:ext uri="{FF2B5EF4-FFF2-40B4-BE49-F238E27FC236}">
                <a16:creationId xmlns:a16="http://schemas.microsoft.com/office/drawing/2014/main" id="{683D4A49-6D79-BC4F-929B-8CC1E54E5E86}"/>
              </a:ext>
            </a:extLst>
          </p:cNvPr>
          <p:cNvSpPr>
            <a:spLocks noChangeArrowheads="1"/>
          </p:cNvSpPr>
          <p:nvPr/>
        </p:nvSpPr>
        <p:spPr bwMode="auto">
          <a:xfrm>
            <a:off x="3882263" y="3146846"/>
            <a:ext cx="909862"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Metro</a:t>
            </a:r>
          </a:p>
        </p:txBody>
      </p:sp>
      <p:sp>
        <p:nvSpPr>
          <p:cNvPr id="96" name="Rectangle 5">
            <a:extLst>
              <a:ext uri="{FF2B5EF4-FFF2-40B4-BE49-F238E27FC236}">
                <a16:creationId xmlns:a16="http://schemas.microsoft.com/office/drawing/2014/main" id="{FEB2FA72-50B8-C446-89F7-4A4FC65C59BF}"/>
              </a:ext>
            </a:extLst>
          </p:cNvPr>
          <p:cNvSpPr>
            <a:spLocks noChangeArrowheads="1"/>
          </p:cNvSpPr>
          <p:nvPr/>
        </p:nvSpPr>
        <p:spPr bwMode="auto">
          <a:xfrm>
            <a:off x="3197839" y="2777620"/>
            <a:ext cx="1971989"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MPLS/SR domain</a:t>
            </a:r>
          </a:p>
        </p:txBody>
      </p:sp>
      <p:pic>
        <p:nvPicPr>
          <p:cNvPr id="50" name="Picture 49">
            <a:extLst>
              <a:ext uri="{FF2B5EF4-FFF2-40B4-BE49-F238E27FC236}">
                <a16:creationId xmlns:a16="http://schemas.microsoft.com/office/drawing/2014/main" id="{DBC27E1E-AF87-B046-B319-A1A3892489C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619777" y="3036588"/>
            <a:ext cx="914134" cy="142833"/>
          </a:xfrm>
          <a:prstGeom prst="rect">
            <a:avLst/>
          </a:prstGeom>
        </p:spPr>
      </p:pic>
      <p:pic>
        <p:nvPicPr>
          <p:cNvPr id="52" name="Picture 51">
            <a:extLst>
              <a:ext uri="{FF2B5EF4-FFF2-40B4-BE49-F238E27FC236}">
                <a16:creationId xmlns:a16="http://schemas.microsoft.com/office/drawing/2014/main" id="{6234698A-47EF-DB49-811F-DF010BE1824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619777" y="3671716"/>
            <a:ext cx="714240" cy="205344"/>
          </a:xfrm>
          <a:prstGeom prst="rect">
            <a:avLst/>
          </a:prstGeom>
        </p:spPr>
      </p:pic>
      <p:pic>
        <p:nvPicPr>
          <p:cNvPr id="56" name="Picture 55">
            <a:extLst>
              <a:ext uri="{FF2B5EF4-FFF2-40B4-BE49-F238E27FC236}">
                <a16:creationId xmlns:a16="http://schemas.microsoft.com/office/drawing/2014/main" id="{6BB23410-FEF8-2640-BF46-D050113F8B6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475765" y="2747863"/>
            <a:ext cx="340778" cy="202337"/>
          </a:xfrm>
          <a:prstGeom prst="rect">
            <a:avLst/>
          </a:prstGeom>
        </p:spPr>
      </p:pic>
      <p:pic>
        <p:nvPicPr>
          <p:cNvPr id="70" name="Graphic 69">
            <a:extLst>
              <a:ext uri="{FF2B5EF4-FFF2-40B4-BE49-F238E27FC236}">
                <a16:creationId xmlns:a16="http://schemas.microsoft.com/office/drawing/2014/main" id="{27F7BB57-D10B-3A4C-AAE8-508F1B34D0E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108516" y="2720223"/>
            <a:ext cx="456887" cy="361702"/>
          </a:xfrm>
          <a:prstGeom prst="rect">
            <a:avLst/>
          </a:prstGeom>
        </p:spPr>
      </p:pic>
      <p:pic>
        <p:nvPicPr>
          <p:cNvPr id="71" name="Graphic 70">
            <a:extLst>
              <a:ext uri="{FF2B5EF4-FFF2-40B4-BE49-F238E27FC236}">
                <a16:creationId xmlns:a16="http://schemas.microsoft.com/office/drawing/2014/main" id="{95F15565-E30E-2043-A26C-CB48B24FA85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10175" y="3017004"/>
            <a:ext cx="594376" cy="324833"/>
          </a:xfrm>
          <a:prstGeom prst="rect">
            <a:avLst/>
          </a:prstGeom>
        </p:spPr>
      </p:pic>
      <p:cxnSp>
        <p:nvCxnSpPr>
          <p:cNvPr id="73" name="Straight Connector 72">
            <a:extLst>
              <a:ext uri="{FF2B5EF4-FFF2-40B4-BE49-F238E27FC236}">
                <a16:creationId xmlns:a16="http://schemas.microsoft.com/office/drawing/2014/main" id="{74320C9C-9CCA-6244-9088-C5667A1DEA2D}"/>
              </a:ext>
            </a:extLst>
          </p:cNvPr>
          <p:cNvCxnSpPr>
            <a:cxnSpLocks/>
            <a:stCxn id="70" idx="2"/>
            <a:endCxn id="78" idx="1"/>
          </p:cNvCxnSpPr>
          <p:nvPr/>
        </p:nvCxnSpPr>
        <p:spPr>
          <a:xfrm>
            <a:off x="2336960" y="3081925"/>
            <a:ext cx="811505" cy="36029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80C0BB1-D71C-204D-9D94-09727DA0FD02}"/>
              </a:ext>
            </a:extLst>
          </p:cNvPr>
          <p:cNvCxnSpPr>
            <a:cxnSpLocks/>
            <a:endCxn id="78" idx="1"/>
          </p:cNvCxnSpPr>
          <p:nvPr/>
        </p:nvCxnSpPr>
        <p:spPr>
          <a:xfrm flipV="1">
            <a:off x="2709190" y="3442215"/>
            <a:ext cx="439275" cy="25390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C705F2F-C165-134F-8131-82008FE6054D}"/>
              </a:ext>
            </a:extLst>
          </p:cNvPr>
          <p:cNvCxnSpPr>
            <a:cxnSpLocks/>
            <a:stCxn id="102" idx="3"/>
            <a:endCxn id="78" idx="1"/>
          </p:cNvCxnSpPr>
          <p:nvPr/>
        </p:nvCxnSpPr>
        <p:spPr>
          <a:xfrm>
            <a:off x="1931607" y="3262236"/>
            <a:ext cx="1216858" cy="179979"/>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76" name="Group 75">
            <a:extLst>
              <a:ext uri="{FF2B5EF4-FFF2-40B4-BE49-F238E27FC236}">
                <a16:creationId xmlns:a16="http://schemas.microsoft.com/office/drawing/2014/main" id="{9E0F119F-2513-4D42-A0AE-98C2C48B0218}"/>
              </a:ext>
            </a:extLst>
          </p:cNvPr>
          <p:cNvGrpSpPr/>
          <p:nvPr/>
        </p:nvGrpSpPr>
        <p:grpSpPr>
          <a:xfrm>
            <a:off x="3148465" y="3294307"/>
            <a:ext cx="323346" cy="480081"/>
            <a:chOff x="3131989" y="2565983"/>
            <a:chExt cx="323346" cy="480081"/>
          </a:xfrm>
        </p:grpSpPr>
        <p:sp>
          <p:nvSpPr>
            <p:cNvPr id="77" name="Rectangle 5">
              <a:extLst>
                <a:ext uri="{FF2B5EF4-FFF2-40B4-BE49-F238E27FC236}">
                  <a16:creationId xmlns:a16="http://schemas.microsoft.com/office/drawing/2014/main" id="{6C676ABF-0E0D-A74F-B150-B3FDDF472F34}"/>
                </a:ext>
              </a:extLst>
            </p:cNvPr>
            <p:cNvSpPr>
              <a:spLocks noChangeArrowheads="1"/>
            </p:cNvSpPr>
            <p:nvPr/>
          </p:nvSpPr>
          <p:spPr bwMode="auto">
            <a:xfrm>
              <a:off x="3131989" y="2909680"/>
              <a:ext cx="323346"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ACX</a:t>
              </a:r>
            </a:p>
          </p:txBody>
        </p:sp>
        <p:pic>
          <p:nvPicPr>
            <p:cNvPr id="78" name="Graphic 77">
              <a:extLst>
                <a:ext uri="{FF2B5EF4-FFF2-40B4-BE49-F238E27FC236}">
                  <a16:creationId xmlns:a16="http://schemas.microsoft.com/office/drawing/2014/main" id="{14E85790-926E-F942-B055-33AD086844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31989" y="2565983"/>
              <a:ext cx="301577" cy="295816"/>
            </a:xfrm>
            <a:prstGeom prst="rect">
              <a:avLst/>
            </a:prstGeom>
          </p:spPr>
        </p:pic>
      </p:grpSp>
      <p:sp>
        <p:nvSpPr>
          <p:cNvPr id="81" name="Rectangle 5">
            <a:extLst>
              <a:ext uri="{FF2B5EF4-FFF2-40B4-BE49-F238E27FC236}">
                <a16:creationId xmlns:a16="http://schemas.microsoft.com/office/drawing/2014/main" id="{4B470B95-8F28-9B4B-A942-56D7D54F2A07}"/>
              </a:ext>
            </a:extLst>
          </p:cNvPr>
          <p:cNvSpPr>
            <a:spLocks noChangeArrowheads="1"/>
          </p:cNvSpPr>
          <p:nvPr/>
        </p:nvSpPr>
        <p:spPr bwMode="auto">
          <a:xfrm>
            <a:off x="2867644" y="3146846"/>
            <a:ext cx="909862"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Access</a:t>
            </a:r>
          </a:p>
        </p:txBody>
      </p:sp>
      <p:pic>
        <p:nvPicPr>
          <p:cNvPr id="82" name="Graphic 81">
            <a:extLst>
              <a:ext uri="{FF2B5EF4-FFF2-40B4-BE49-F238E27FC236}">
                <a16:creationId xmlns:a16="http://schemas.microsoft.com/office/drawing/2014/main" id="{C795F447-1B27-1744-A3F8-5DEDD228E08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41504" y="3788238"/>
            <a:ext cx="497992" cy="412622"/>
          </a:xfrm>
          <a:prstGeom prst="rect">
            <a:avLst/>
          </a:prstGeom>
        </p:spPr>
      </p:pic>
      <p:pic>
        <p:nvPicPr>
          <p:cNvPr id="83" name="Graphic 82">
            <a:extLst>
              <a:ext uri="{FF2B5EF4-FFF2-40B4-BE49-F238E27FC236}">
                <a16:creationId xmlns:a16="http://schemas.microsoft.com/office/drawing/2014/main" id="{EE35C88B-78E1-E541-86AC-6667AC408DA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823305" y="3865379"/>
            <a:ext cx="221899" cy="316325"/>
          </a:xfrm>
          <a:prstGeom prst="rect">
            <a:avLst/>
          </a:prstGeom>
        </p:spPr>
      </p:pic>
      <p:pic>
        <p:nvPicPr>
          <p:cNvPr id="84" name="Graphic 83">
            <a:extLst>
              <a:ext uri="{FF2B5EF4-FFF2-40B4-BE49-F238E27FC236}">
                <a16:creationId xmlns:a16="http://schemas.microsoft.com/office/drawing/2014/main" id="{41D822C9-2B24-4A45-A483-F80D6B4BA79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045209" y="3658104"/>
            <a:ext cx="166825" cy="237815"/>
          </a:xfrm>
          <a:prstGeom prst="rect">
            <a:avLst/>
          </a:prstGeom>
        </p:spPr>
      </p:pic>
      <p:pic>
        <p:nvPicPr>
          <p:cNvPr id="85" name="Graphic 84">
            <a:extLst>
              <a:ext uri="{FF2B5EF4-FFF2-40B4-BE49-F238E27FC236}">
                <a16:creationId xmlns:a16="http://schemas.microsoft.com/office/drawing/2014/main" id="{8AE0CD8E-503A-9140-800E-A154EA452A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33863" y="3696117"/>
            <a:ext cx="408126" cy="296819"/>
          </a:xfrm>
          <a:prstGeom prst="rect">
            <a:avLst/>
          </a:prstGeom>
        </p:spPr>
      </p:pic>
      <p:sp>
        <p:nvSpPr>
          <p:cNvPr id="86" name="Rectangle 5">
            <a:extLst>
              <a:ext uri="{FF2B5EF4-FFF2-40B4-BE49-F238E27FC236}">
                <a16:creationId xmlns:a16="http://schemas.microsoft.com/office/drawing/2014/main" id="{F132E8DC-DBCF-8B45-B99A-4B047D1DD96F}"/>
              </a:ext>
            </a:extLst>
          </p:cNvPr>
          <p:cNvSpPr>
            <a:spLocks noChangeArrowheads="1"/>
          </p:cNvSpPr>
          <p:nvPr/>
        </p:nvSpPr>
        <p:spPr bwMode="auto">
          <a:xfrm>
            <a:off x="2524416" y="4016602"/>
            <a:ext cx="1253090" cy="136384"/>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933" b="1"/>
              <a:t>Edge cloud fabric</a:t>
            </a:r>
          </a:p>
        </p:txBody>
      </p:sp>
      <p:cxnSp>
        <p:nvCxnSpPr>
          <p:cNvPr id="87" name="Straight Connector 86">
            <a:extLst>
              <a:ext uri="{FF2B5EF4-FFF2-40B4-BE49-F238E27FC236}">
                <a16:creationId xmlns:a16="http://schemas.microsoft.com/office/drawing/2014/main" id="{96E06474-8ACB-DF42-BE29-FA4D0D9EBE1A}"/>
              </a:ext>
            </a:extLst>
          </p:cNvPr>
          <p:cNvCxnSpPr>
            <a:cxnSpLocks/>
          </p:cNvCxnSpPr>
          <p:nvPr/>
        </p:nvCxnSpPr>
        <p:spPr>
          <a:xfrm flipV="1">
            <a:off x="2092897" y="3992936"/>
            <a:ext cx="338596" cy="16000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2AA8EA20-804B-6D45-B3B1-63EA63CD405B}"/>
              </a:ext>
            </a:extLst>
          </p:cNvPr>
          <p:cNvCxnSpPr>
            <a:cxnSpLocks/>
          </p:cNvCxnSpPr>
          <p:nvPr/>
        </p:nvCxnSpPr>
        <p:spPr>
          <a:xfrm>
            <a:off x="2152464" y="3921931"/>
            <a:ext cx="216664" cy="8896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9FFE05C8-6648-C54D-93E1-1AD8B0027DF6}"/>
              </a:ext>
            </a:extLst>
          </p:cNvPr>
          <p:cNvSpPr/>
          <p:nvPr/>
        </p:nvSpPr>
        <p:spPr>
          <a:xfrm>
            <a:off x="6025878" y="3114259"/>
            <a:ext cx="1254236" cy="765502"/>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nvGrpSpPr>
          <p:cNvPr id="7" name="Group 6">
            <a:extLst>
              <a:ext uri="{FF2B5EF4-FFF2-40B4-BE49-F238E27FC236}">
                <a16:creationId xmlns:a16="http://schemas.microsoft.com/office/drawing/2014/main" id="{9D31D0A3-AB27-4D4C-B690-E50F3BF69BA3}"/>
              </a:ext>
            </a:extLst>
          </p:cNvPr>
          <p:cNvGrpSpPr/>
          <p:nvPr/>
        </p:nvGrpSpPr>
        <p:grpSpPr>
          <a:xfrm>
            <a:off x="6290690" y="3285295"/>
            <a:ext cx="758879" cy="435093"/>
            <a:chOff x="6263097" y="3219397"/>
            <a:chExt cx="926123" cy="530980"/>
          </a:xfrm>
        </p:grpSpPr>
        <p:pic>
          <p:nvPicPr>
            <p:cNvPr id="57" name="Graphic 56">
              <a:extLst>
                <a:ext uri="{FF2B5EF4-FFF2-40B4-BE49-F238E27FC236}">
                  <a16:creationId xmlns:a16="http://schemas.microsoft.com/office/drawing/2014/main" id="{0B715BD1-5182-1D46-B02D-83B835DEC36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263097" y="3219397"/>
              <a:ext cx="521326" cy="530980"/>
            </a:xfrm>
            <a:prstGeom prst="rect">
              <a:avLst/>
            </a:prstGeom>
          </p:spPr>
        </p:pic>
        <p:pic>
          <p:nvPicPr>
            <p:cNvPr id="62" name="Graphic 61">
              <a:extLst>
                <a:ext uri="{FF2B5EF4-FFF2-40B4-BE49-F238E27FC236}">
                  <a16:creationId xmlns:a16="http://schemas.microsoft.com/office/drawing/2014/main" id="{C118239F-AC3F-F14C-8A7C-7DE93563D68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rot="5400000">
              <a:off x="6663067" y="3215876"/>
              <a:ext cx="521326" cy="530980"/>
            </a:xfrm>
            <a:prstGeom prst="rect">
              <a:avLst/>
            </a:prstGeom>
          </p:spPr>
        </p:pic>
      </p:grpSp>
      <p:sp>
        <p:nvSpPr>
          <p:cNvPr id="64" name="Rectangle 5">
            <a:extLst>
              <a:ext uri="{FF2B5EF4-FFF2-40B4-BE49-F238E27FC236}">
                <a16:creationId xmlns:a16="http://schemas.microsoft.com/office/drawing/2014/main" id="{06476992-22E5-7544-8BDC-25DC3BFF47D6}"/>
              </a:ext>
            </a:extLst>
          </p:cNvPr>
          <p:cNvSpPr>
            <a:spLocks noChangeArrowheads="1"/>
          </p:cNvSpPr>
          <p:nvPr/>
        </p:nvSpPr>
        <p:spPr bwMode="auto">
          <a:xfrm>
            <a:off x="5716752" y="2777620"/>
            <a:ext cx="1971989"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Generic IP network</a:t>
            </a:r>
          </a:p>
        </p:txBody>
      </p:sp>
      <p:sp>
        <p:nvSpPr>
          <p:cNvPr id="11" name="Freeform 10">
            <a:extLst>
              <a:ext uri="{FF2B5EF4-FFF2-40B4-BE49-F238E27FC236}">
                <a16:creationId xmlns:a16="http://schemas.microsoft.com/office/drawing/2014/main" id="{9D8A9617-4974-A64F-9C98-2890F52C37E5}"/>
              </a:ext>
            </a:extLst>
          </p:cNvPr>
          <p:cNvSpPr/>
          <p:nvPr/>
        </p:nvSpPr>
        <p:spPr>
          <a:xfrm>
            <a:off x="7049570" y="1828200"/>
            <a:ext cx="2859490" cy="627769"/>
          </a:xfrm>
          <a:custGeom>
            <a:avLst/>
            <a:gdLst>
              <a:gd name="connsiteX0" fmla="*/ 0 w 2661313"/>
              <a:gd name="connsiteY0" fmla="*/ 0 h 641445"/>
              <a:gd name="connsiteX1" fmla="*/ 2647666 w 2661313"/>
              <a:gd name="connsiteY1" fmla="*/ 0 h 641445"/>
              <a:gd name="connsiteX2" fmla="*/ 2661313 w 2661313"/>
              <a:gd name="connsiteY2" fmla="*/ 641445 h 641445"/>
            </a:gdLst>
            <a:ahLst/>
            <a:cxnLst>
              <a:cxn ang="0">
                <a:pos x="connsiteX0" y="connsiteY0"/>
              </a:cxn>
              <a:cxn ang="0">
                <a:pos x="connsiteX1" y="connsiteY1"/>
              </a:cxn>
              <a:cxn ang="0">
                <a:pos x="connsiteX2" y="connsiteY2"/>
              </a:cxn>
            </a:cxnLst>
            <a:rect l="l" t="t" r="r" b="b"/>
            <a:pathLst>
              <a:path w="2661313" h="641445">
                <a:moveTo>
                  <a:pt x="0" y="0"/>
                </a:moveTo>
                <a:lnTo>
                  <a:pt x="2647666" y="0"/>
                </a:lnTo>
                <a:lnTo>
                  <a:pt x="2661313" y="64144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5" name="Freeform 24">
            <a:extLst>
              <a:ext uri="{FF2B5EF4-FFF2-40B4-BE49-F238E27FC236}">
                <a16:creationId xmlns:a16="http://schemas.microsoft.com/office/drawing/2014/main" id="{B1F38827-F7F9-DD4D-9640-D41B135F231D}"/>
              </a:ext>
            </a:extLst>
          </p:cNvPr>
          <p:cNvSpPr/>
          <p:nvPr/>
        </p:nvSpPr>
        <p:spPr>
          <a:xfrm>
            <a:off x="3013401" y="2042567"/>
            <a:ext cx="3290429" cy="2575957"/>
          </a:xfrm>
          <a:custGeom>
            <a:avLst/>
            <a:gdLst>
              <a:gd name="connsiteX0" fmla="*/ 0 w 2797791"/>
              <a:gd name="connsiteY0" fmla="*/ 2361063 h 2361063"/>
              <a:gd name="connsiteX1" fmla="*/ 2429301 w 2797791"/>
              <a:gd name="connsiteY1" fmla="*/ 2361063 h 2361063"/>
              <a:gd name="connsiteX2" fmla="*/ 2429301 w 2797791"/>
              <a:gd name="connsiteY2" fmla="*/ 0 h 2361063"/>
              <a:gd name="connsiteX3" fmla="*/ 2797791 w 2797791"/>
              <a:gd name="connsiteY3" fmla="*/ 0 h 2361063"/>
            </a:gdLst>
            <a:ahLst/>
            <a:cxnLst>
              <a:cxn ang="0">
                <a:pos x="connsiteX0" y="connsiteY0"/>
              </a:cxn>
              <a:cxn ang="0">
                <a:pos x="connsiteX1" y="connsiteY1"/>
              </a:cxn>
              <a:cxn ang="0">
                <a:pos x="connsiteX2" y="connsiteY2"/>
              </a:cxn>
              <a:cxn ang="0">
                <a:pos x="connsiteX3" y="connsiteY3"/>
              </a:cxn>
            </a:cxnLst>
            <a:rect l="l" t="t" r="r" b="b"/>
            <a:pathLst>
              <a:path w="2797791" h="2361063">
                <a:moveTo>
                  <a:pt x="0" y="2361063"/>
                </a:moveTo>
                <a:lnTo>
                  <a:pt x="2429301" y="2361063"/>
                </a:lnTo>
                <a:lnTo>
                  <a:pt x="2429301" y="0"/>
                </a:lnTo>
                <a:lnTo>
                  <a:pt x="2797791"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1" name="Rounded Rectangle 90">
            <a:extLst>
              <a:ext uri="{FF2B5EF4-FFF2-40B4-BE49-F238E27FC236}">
                <a16:creationId xmlns:a16="http://schemas.microsoft.com/office/drawing/2014/main" id="{F0C58112-FEC8-8140-A613-EFE8969E2DF9}"/>
              </a:ext>
            </a:extLst>
          </p:cNvPr>
          <p:cNvSpPr/>
          <p:nvPr/>
        </p:nvSpPr>
        <p:spPr>
          <a:xfrm>
            <a:off x="6256000" y="1724181"/>
            <a:ext cx="891750" cy="454030"/>
          </a:xfrm>
          <a:prstGeom prst="roundRect">
            <a:avLst/>
          </a:prstGeom>
          <a:solidFill>
            <a:schemeClr val="bg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dirty="0">
                <a:solidFill>
                  <a:schemeClr val="tx1"/>
                </a:solidFill>
              </a:rPr>
              <a:t>ATOM</a:t>
            </a:r>
          </a:p>
        </p:txBody>
      </p:sp>
      <p:pic>
        <p:nvPicPr>
          <p:cNvPr id="4" name="Picture 3">
            <a:extLst>
              <a:ext uri="{FF2B5EF4-FFF2-40B4-BE49-F238E27FC236}">
                <a16:creationId xmlns:a16="http://schemas.microsoft.com/office/drawing/2014/main" id="{EEDBB745-D774-E643-94AA-5742A1F87D06}"/>
              </a:ext>
            </a:extLst>
          </p:cNvPr>
          <p:cNvPicPr>
            <a:picLocks noChangeAspect="1"/>
          </p:cNvPicPr>
          <p:nvPr/>
        </p:nvPicPr>
        <p:blipFill>
          <a:blip r:embed="rId23"/>
          <a:stretch>
            <a:fillRect/>
          </a:stretch>
        </p:blipFill>
        <p:spPr>
          <a:xfrm>
            <a:off x="8357345" y="4116956"/>
            <a:ext cx="788796" cy="102543"/>
          </a:xfrm>
          <a:prstGeom prst="rect">
            <a:avLst/>
          </a:prstGeom>
        </p:spPr>
      </p:pic>
      <p:grpSp>
        <p:nvGrpSpPr>
          <p:cNvPr id="100" name="Group 99">
            <a:extLst>
              <a:ext uri="{FF2B5EF4-FFF2-40B4-BE49-F238E27FC236}">
                <a16:creationId xmlns:a16="http://schemas.microsoft.com/office/drawing/2014/main" id="{1616B318-DDEC-9A47-BC50-90465C18CCF0}"/>
              </a:ext>
            </a:extLst>
          </p:cNvPr>
          <p:cNvGrpSpPr/>
          <p:nvPr/>
        </p:nvGrpSpPr>
        <p:grpSpPr>
          <a:xfrm>
            <a:off x="1571714" y="3162431"/>
            <a:ext cx="528929" cy="369553"/>
            <a:chOff x="2900215" y="2565983"/>
            <a:chExt cx="783855" cy="547666"/>
          </a:xfrm>
        </p:grpSpPr>
        <p:sp>
          <p:nvSpPr>
            <p:cNvPr id="101" name="Rectangle 5">
              <a:extLst>
                <a:ext uri="{FF2B5EF4-FFF2-40B4-BE49-F238E27FC236}">
                  <a16:creationId xmlns:a16="http://schemas.microsoft.com/office/drawing/2014/main" id="{D390BEA2-04A4-6844-A453-DAF63BE5AFF7}"/>
                </a:ext>
              </a:extLst>
            </p:cNvPr>
            <p:cNvSpPr>
              <a:spLocks noChangeArrowheads="1"/>
            </p:cNvSpPr>
            <p:nvPr/>
          </p:nvSpPr>
          <p:spPr bwMode="auto">
            <a:xfrm>
              <a:off x="2900215" y="2911532"/>
              <a:ext cx="783855" cy="202117"/>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NFX/SRX</a:t>
              </a:r>
            </a:p>
          </p:txBody>
        </p:sp>
        <p:pic>
          <p:nvPicPr>
            <p:cNvPr id="102" name="Graphic 101">
              <a:extLst>
                <a:ext uri="{FF2B5EF4-FFF2-40B4-BE49-F238E27FC236}">
                  <a16:creationId xmlns:a16="http://schemas.microsoft.com/office/drawing/2014/main" id="{5037F11A-E839-A048-92C1-07309FA1A4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31989" y="2565983"/>
              <a:ext cx="301577" cy="295816"/>
            </a:xfrm>
            <a:prstGeom prst="rect">
              <a:avLst/>
            </a:prstGeom>
          </p:spPr>
        </p:pic>
      </p:grpSp>
      <p:sp>
        <p:nvSpPr>
          <p:cNvPr id="106" name="Freeform 105">
            <a:extLst>
              <a:ext uri="{FF2B5EF4-FFF2-40B4-BE49-F238E27FC236}">
                <a16:creationId xmlns:a16="http://schemas.microsoft.com/office/drawing/2014/main" id="{9665EC8A-4C4D-6A4A-B7C5-303A40BF68FB}"/>
              </a:ext>
            </a:extLst>
          </p:cNvPr>
          <p:cNvSpPr/>
          <p:nvPr/>
        </p:nvSpPr>
        <p:spPr>
          <a:xfrm>
            <a:off x="2281512" y="1947555"/>
            <a:ext cx="3974488" cy="291922"/>
          </a:xfrm>
          <a:custGeom>
            <a:avLst/>
            <a:gdLst>
              <a:gd name="connsiteX0" fmla="*/ 0 w 2797791"/>
              <a:gd name="connsiteY0" fmla="*/ 2361063 h 2361063"/>
              <a:gd name="connsiteX1" fmla="*/ 2429301 w 2797791"/>
              <a:gd name="connsiteY1" fmla="*/ 2361063 h 2361063"/>
              <a:gd name="connsiteX2" fmla="*/ 2429301 w 2797791"/>
              <a:gd name="connsiteY2" fmla="*/ 0 h 2361063"/>
              <a:gd name="connsiteX3" fmla="*/ 2797791 w 2797791"/>
              <a:gd name="connsiteY3" fmla="*/ 0 h 2361063"/>
            </a:gdLst>
            <a:ahLst/>
            <a:cxnLst>
              <a:cxn ang="0">
                <a:pos x="connsiteX0" y="connsiteY0"/>
              </a:cxn>
              <a:cxn ang="0">
                <a:pos x="connsiteX1" y="connsiteY1"/>
              </a:cxn>
              <a:cxn ang="0">
                <a:pos x="connsiteX2" y="connsiteY2"/>
              </a:cxn>
              <a:cxn ang="0">
                <a:pos x="connsiteX3" y="connsiteY3"/>
              </a:cxn>
            </a:cxnLst>
            <a:rect l="l" t="t" r="r" b="b"/>
            <a:pathLst>
              <a:path w="2797791" h="2361063">
                <a:moveTo>
                  <a:pt x="0" y="2361063"/>
                </a:moveTo>
                <a:lnTo>
                  <a:pt x="2429301" y="2361063"/>
                </a:lnTo>
                <a:lnTo>
                  <a:pt x="2429301" y="0"/>
                </a:lnTo>
                <a:lnTo>
                  <a:pt x="2797791"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7" name="Rounded Rectangle 106">
            <a:extLst>
              <a:ext uri="{FF2B5EF4-FFF2-40B4-BE49-F238E27FC236}">
                <a16:creationId xmlns:a16="http://schemas.microsoft.com/office/drawing/2014/main" id="{E9934408-4D68-634D-B984-F2784354964C}"/>
              </a:ext>
            </a:extLst>
          </p:cNvPr>
          <p:cNvSpPr/>
          <p:nvPr/>
        </p:nvSpPr>
        <p:spPr>
          <a:xfrm>
            <a:off x="2110008" y="4528563"/>
            <a:ext cx="891011" cy="199763"/>
          </a:xfrm>
          <a:prstGeom prst="roundRect">
            <a:avLst/>
          </a:prstGeom>
          <a:solidFill>
            <a:schemeClr val="bg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a:solidFill>
                  <a:schemeClr val="tx1"/>
                </a:solidFill>
              </a:rPr>
              <a:t>VNFM</a:t>
            </a:r>
          </a:p>
        </p:txBody>
      </p:sp>
      <p:sp>
        <p:nvSpPr>
          <p:cNvPr id="112" name="Freeform 111">
            <a:extLst>
              <a:ext uri="{FF2B5EF4-FFF2-40B4-BE49-F238E27FC236}">
                <a16:creationId xmlns:a16="http://schemas.microsoft.com/office/drawing/2014/main" id="{21A730E6-BD70-DB4A-BD1A-02BBC3986FF0}"/>
              </a:ext>
            </a:extLst>
          </p:cNvPr>
          <p:cNvSpPr/>
          <p:nvPr/>
        </p:nvSpPr>
        <p:spPr>
          <a:xfrm>
            <a:off x="7111683" y="1935764"/>
            <a:ext cx="670215" cy="511415"/>
          </a:xfrm>
          <a:custGeom>
            <a:avLst/>
            <a:gdLst>
              <a:gd name="connsiteX0" fmla="*/ 0 w 2661313"/>
              <a:gd name="connsiteY0" fmla="*/ 0 h 641445"/>
              <a:gd name="connsiteX1" fmla="*/ 2647666 w 2661313"/>
              <a:gd name="connsiteY1" fmla="*/ 0 h 641445"/>
              <a:gd name="connsiteX2" fmla="*/ 2661313 w 2661313"/>
              <a:gd name="connsiteY2" fmla="*/ 641445 h 641445"/>
            </a:gdLst>
            <a:ahLst/>
            <a:cxnLst>
              <a:cxn ang="0">
                <a:pos x="connsiteX0" y="connsiteY0"/>
              </a:cxn>
              <a:cxn ang="0">
                <a:pos x="connsiteX1" y="connsiteY1"/>
              </a:cxn>
              <a:cxn ang="0">
                <a:pos x="connsiteX2" y="connsiteY2"/>
              </a:cxn>
            </a:cxnLst>
            <a:rect l="l" t="t" r="r" b="b"/>
            <a:pathLst>
              <a:path w="2661313" h="641445">
                <a:moveTo>
                  <a:pt x="0" y="0"/>
                </a:moveTo>
                <a:lnTo>
                  <a:pt x="2647666" y="0"/>
                </a:lnTo>
                <a:lnTo>
                  <a:pt x="2661313" y="64144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11" name="Rounded Rectangle 110">
            <a:extLst>
              <a:ext uri="{FF2B5EF4-FFF2-40B4-BE49-F238E27FC236}">
                <a16:creationId xmlns:a16="http://schemas.microsoft.com/office/drawing/2014/main" id="{55A655FD-738A-AC41-A816-05EEACC05F44}"/>
              </a:ext>
            </a:extLst>
          </p:cNvPr>
          <p:cNvSpPr/>
          <p:nvPr/>
        </p:nvSpPr>
        <p:spPr>
          <a:xfrm>
            <a:off x="7498104" y="2471470"/>
            <a:ext cx="563484" cy="172179"/>
          </a:xfrm>
          <a:prstGeom prst="roundRect">
            <a:avLst/>
          </a:prstGeom>
          <a:solidFill>
            <a:schemeClr val="bg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a:solidFill>
                  <a:schemeClr val="tx1"/>
                </a:solidFill>
              </a:rPr>
              <a:t>VNFM</a:t>
            </a:r>
          </a:p>
        </p:txBody>
      </p:sp>
      <p:sp>
        <p:nvSpPr>
          <p:cNvPr id="114" name="Rounded Rectangle 113">
            <a:extLst>
              <a:ext uri="{FF2B5EF4-FFF2-40B4-BE49-F238E27FC236}">
                <a16:creationId xmlns:a16="http://schemas.microsoft.com/office/drawing/2014/main" id="{88FC1AFA-0CD5-E448-ACF3-7FD90BCB5A6B}"/>
              </a:ext>
            </a:extLst>
          </p:cNvPr>
          <p:cNvSpPr/>
          <p:nvPr/>
        </p:nvSpPr>
        <p:spPr>
          <a:xfrm>
            <a:off x="9697862" y="2471470"/>
            <a:ext cx="563484" cy="172179"/>
          </a:xfrm>
          <a:prstGeom prst="roundRect">
            <a:avLst/>
          </a:prstGeom>
          <a:solidFill>
            <a:schemeClr val="bg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a:solidFill>
                  <a:schemeClr val="tx1"/>
                </a:solidFill>
              </a:rPr>
              <a:t>VNFM</a:t>
            </a:r>
          </a:p>
        </p:txBody>
      </p:sp>
      <p:sp>
        <p:nvSpPr>
          <p:cNvPr id="89" name="Rounded Rectangle 88">
            <a:extLst>
              <a:ext uri="{FF2B5EF4-FFF2-40B4-BE49-F238E27FC236}">
                <a16:creationId xmlns:a16="http://schemas.microsoft.com/office/drawing/2014/main" id="{0E486363-EBB7-0A44-AF3B-636E0F254C90}"/>
              </a:ext>
            </a:extLst>
          </p:cNvPr>
          <p:cNvSpPr/>
          <p:nvPr/>
        </p:nvSpPr>
        <p:spPr>
          <a:xfrm>
            <a:off x="1800414" y="3046347"/>
            <a:ext cx="245327" cy="189570"/>
          </a:xfrm>
          <a:prstGeom prst="round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a:t>TA</a:t>
            </a:r>
          </a:p>
        </p:txBody>
      </p:sp>
      <p:sp>
        <p:nvSpPr>
          <p:cNvPr id="93" name="Rectangle 5">
            <a:extLst>
              <a:ext uri="{FF2B5EF4-FFF2-40B4-BE49-F238E27FC236}">
                <a16:creationId xmlns:a16="http://schemas.microsoft.com/office/drawing/2014/main" id="{2A13EE5C-71E9-C647-85FE-5BC25DAF2B0D}"/>
              </a:ext>
            </a:extLst>
          </p:cNvPr>
          <p:cNvSpPr>
            <a:spLocks noChangeArrowheads="1"/>
          </p:cNvSpPr>
          <p:nvPr/>
        </p:nvSpPr>
        <p:spPr bwMode="auto">
          <a:xfrm>
            <a:off x="1120154" y="1483359"/>
            <a:ext cx="1621835" cy="272767"/>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933" b="1" dirty="0"/>
              <a:t>Active Test Agent Software as VM or Container</a:t>
            </a:r>
          </a:p>
        </p:txBody>
      </p:sp>
      <p:sp>
        <p:nvSpPr>
          <p:cNvPr id="94" name="Rounded Rectangle 93">
            <a:extLst>
              <a:ext uri="{FF2B5EF4-FFF2-40B4-BE49-F238E27FC236}">
                <a16:creationId xmlns:a16="http://schemas.microsoft.com/office/drawing/2014/main" id="{A0079619-4FFE-E24F-9B57-1CDEBD7105BC}"/>
              </a:ext>
            </a:extLst>
          </p:cNvPr>
          <p:cNvSpPr/>
          <p:nvPr/>
        </p:nvSpPr>
        <p:spPr>
          <a:xfrm>
            <a:off x="620643" y="1390521"/>
            <a:ext cx="2212550" cy="436786"/>
          </a:xfrm>
          <a:prstGeom prst="round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13" name="Rounded Rectangle 112">
            <a:extLst>
              <a:ext uri="{FF2B5EF4-FFF2-40B4-BE49-F238E27FC236}">
                <a16:creationId xmlns:a16="http://schemas.microsoft.com/office/drawing/2014/main" id="{E07F09C5-8981-A643-89F5-3E8093BF1F31}"/>
              </a:ext>
            </a:extLst>
          </p:cNvPr>
          <p:cNvSpPr/>
          <p:nvPr/>
        </p:nvSpPr>
        <p:spPr>
          <a:xfrm>
            <a:off x="1390500" y="2153825"/>
            <a:ext cx="891011" cy="199763"/>
          </a:xfrm>
          <a:prstGeom prst="roundRect">
            <a:avLst/>
          </a:prstGeom>
          <a:solidFill>
            <a:schemeClr val="bg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a:solidFill>
                  <a:schemeClr val="tx1"/>
                </a:solidFill>
              </a:rPr>
              <a:t>VNFM</a:t>
            </a:r>
          </a:p>
        </p:txBody>
      </p:sp>
      <p:sp>
        <p:nvSpPr>
          <p:cNvPr id="115" name="Rounded Rectangle 114">
            <a:extLst>
              <a:ext uri="{FF2B5EF4-FFF2-40B4-BE49-F238E27FC236}">
                <a16:creationId xmlns:a16="http://schemas.microsoft.com/office/drawing/2014/main" id="{3C387DB0-1C2A-9D4A-B649-902ADEC8D538}"/>
              </a:ext>
            </a:extLst>
          </p:cNvPr>
          <p:cNvSpPr/>
          <p:nvPr/>
        </p:nvSpPr>
        <p:spPr>
          <a:xfrm>
            <a:off x="7738440" y="3753549"/>
            <a:ext cx="245327" cy="189570"/>
          </a:xfrm>
          <a:prstGeom prst="round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a:t>TA</a:t>
            </a:r>
          </a:p>
        </p:txBody>
      </p:sp>
      <p:sp>
        <p:nvSpPr>
          <p:cNvPr id="116" name="Rounded Rectangle 115">
            <a:extLst>
              <a:ext uri="{FF2B5EF4-FFF2-40B4-BE49-F238E27FC236}">
                <a16:creationId xmlns:a16="http://schemas.microsoft.com/office/drawing/2014/main" id="{29AC3FD7-788A-A944-9F80-553D3876B66C}"/>
              </a:ext>
            </a:extLst>
          </p:cNvPr>
          <p:cNvSpPr/>
          <p:nvPr/>
        </p:nvSpPr>
        <p:spPr>
          <a:xfrm>
            <a:off x="9900727" y="3011271"/>
            <a:ext cx="245327" cy="189570"/>
          </a:xfrm>
          <a:prstGeom prst="round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a:t>TA</a:t>
            </a:r>
          </a:p>
        </p:txBody>
      </p:sp>
      <p:sp>
        <p:nvSpPr>
          <p:cNvPr id="117" name="Rounded Rectangle 116">
            <a:extLst>
              <a:ext uri="{FF2B5EF4-FFF2-40B4-BE49-F238E27FC236}">
                <a16:creationId xmlns:a16="http://schemas.microsoft.com/office/drawing/2014/main" id="{D64E6466-D1DE-5340-BC4B-67BF1C363DD1}"/>
              </a:ext>
            </a:extLst>
          </p:cNvPr>
          <p:cNvSpPr/>
          <p:nvPr/>
        </p:nvSpPr>
        <p:spPr>
          <a:xfrm>
            <a:off x="9943758" y="4044005"/>
            <a:ext cx="245327" cy="189570"/>
          </a:xfrm>
          <a:prstGeom prst="round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a:t>TA</a:t>
            </a:r>
          </a:p>
        </p:txBody>
      </p:sp>
      <p:sp>
        <p:nvSpPr>
          <p:cNvPr id="118" name="Rounded Rectangle 117">
            <a:extLst>
              <a:ext uri="{FF2B5EF4-FFF2-40B4-BE49-F238E27FC236}">
                <a16:creationId xmlns:a16="http://schemas.microsoft.com/office/drawing/2014/main" id="{891348BC-8BF6-AD45-B654-CC9688433866}"/>
              </a:ext>
            </a:extLst>
          </p:cNvPr>
          <p:cNvSpPr/>
          <p:nvPr/>
        </p:nvSpPr>
        <p:spPr>
          <a:xfrm>
            <a:off x="805974" y="1488025"/>
            <a:ext cx="245327" cy="189570"/>
          </a:xfrm>
          <a:prstGeom prst="round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a:t>TA</a:t>
            </a:r>
          </a:p>
        </p:txBody>
      </p:sp>
      <p:sp>
        <p:nvSpPr>
          <p:cNvPr id="97" name="Rectangle 96">
            <a:extLst>
              <a:ext uri="{FF2B5EF4-FFF2-40B4-BE49-F238E27FC236}">
                <a16:creationId xmlns:a16="http://schemas.microsoft.com/office/drawing/2014/main" id="{90E88608-3450-9A4F-AE87-D329CD8A54E1}"/>
              </a:ext>
            </a:extLst>
          </p:cNvPr>
          <p:cNvSpPr/>
          <p:nvPr/>
        </p:nvSpPr>
        <p:spPr>
          <a:xfrm>
            <a:off x="0" y="5280925"/>
            <a:ext cx="12192000" cy="7742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dirty="0"/>
              <a:t>As specified in service chain or slice descriptors, ATOM deploys active Test Agents</a:t>
            </a:r>
            <a:br>
              <a:rPr lang="en-SE" dirty="0"/>
            </a:br>
            <a:r>
              <a:rPr lang="en-SE" dirty="0"/>
              <a:t>on compute nodes connected to the E2E service</a:t>
            </a:r>
          </a:p>
        </p:txBody>
      </p:sp>
      <p:cxnSp>
        <p:nvCxnSpPr>
          <p:cNvPr id="98" name="Straight Connector 97">
            <a:extLst>
              <a:ext uri="{FF2B5EF4-FFF2-40B4-BE49-F238E27FC236}">
                <a16:creationId xmlns:a16="http://schemas.microsoft.com/office/drawing/2014/main" id="{80F4A400-63E6-D641-BB30-468A0D857CD8}"/>
              </a:ext>
            </a:extLst>
          </p:cNvPr>
          <p:cNvCxnSpPr>
            <a:cxnSpLocks/>
          </p:cNvCxnSpPr>
          <p:nvPr/>
        </p:nvCxnSpPr>
        <p:spPr>
          <a:xfrm flipV="1">
            <a:off x="2709190" y="3442215"/>
            <a:ext cx="439275" cy="25390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7E5979DA-0F02-1B4A-9AF7-3F4AF1213FB5}"/>
              </a:ext>
            </a:extLst>
          </p:cNvPr>
          <p:cNvCxnSpPr>
            <a:cxnSpLocks/>
          </p:cNvCxnSpPr>
          <p:nvPr/>
        </p:nvCxnSpPr>
        <p:spPr>
          <a:xfrm>
            <a:off x="1936119" y="3262236"/>
            <a:ext cx="1212346" cy="17997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1A72A9AE-4661-1247-A25D-A5FE229B7179}"/>
              </a:ext>
            </a:extLst>
          </p:cNvPr>
          <p:cNvCxnSpPr>
            <a:cxnSpLocks/>
          </p:cNvCxnSpPr>
          <p:nvPr/>
        </p:nvCxnSpPr>
        <p:spPr>
          <a:xfrm>
            <a:off x="3148465" y="3442215"/>
            <a:ext cx="3466011" cy="5774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495881C6-4B81-8E42-9AA2-793261A10938}"/>
              </a:ext>
            </a:extLst>
          </p:cNvPr>
          <p:cNvCxnSpPr>
            <a:cxnSpLocks/>
          </p:cNvCxnSpPr>
          <p:nvPr/>
        </p:nvCxnSpPr>
        <p:spPr>
          <a:xfrm>
            <a:off x="6614476" y="3499957"/>
            <a:ext cx="1269171" cy="51444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C9B0989E-A12F-5848-9D74-A300DAC234D5}"/>
              </a:ext>
            </a:extLst>
          </p:cNvPr>
          <p:cNvCxnSpPr>
            <a:cxnSpLocks/>
          </p:cNvCxnSpPr>
          <p:nvPr/>
        </p:nvCxnSpPr>
        <p:spPr>
          <a:xfrm flipV="1">
            <a:off x="6602093" y="3287467"/>
            <a:ext cx="2380203" cy="18983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F24F369-4927-5E4F-B503-8E0B6EFAD062}"/>
              </a:ext>
            </a:extLst>
          </p:cNvPr>
          <p:cNvCxnSpPr>
            <a:cxnSpLocks/>
          </p:cNvCxnSpPr>
          <p:nvPr/>
        </p:nvCxnSpPr>
        <p:spPr>
          <a:xfrm flipV="1">
            <a:off x="8982296" y="3271230"/>
            <a:ext cx="1146970" cy="16237"/>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8E24C918-95F9-574F-9434-34CBBAA9C910}"/>
              </a:ext>
            </a:extLst>
          </p:cNvPr>
          <p:cNvCxnSpPr>
            <a:cxnSpLocks/>
          </p:cNvCxnSpPr>
          <p:nvPr/>
        </p:nvCxnSpPr>
        <p:spPr>
          <a:xfrm>
            <a:off x="8982296" y="3287467"/>
            <a:ext cx="1106330" cy="67464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BD7440B-E60F-E04B-8562-8ABBF970FAED}"/>
              </a:ext>
            </a:extLst>
          </p:cNvPr>
          <p:cNvCxnSpPr>
            <a:cxnSpLocks/>
          </p:cNvCxnSpPr>
          <p:nvPr/>
        </p:nvCxnSpPr>
        <p:spPr>
          <a:xfrm flipV="1">
            <a:off x="2535559" y="3442215"/>
            <a:ext cx="612906" cy="449942"/>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03" name="Rounded Rectangle 102">
            <a:extLst>
              <a:ext uri="{FF2B5EF4-FFF2-40B4-BE49-F238E27FC236}">
                <a16:creationId xmlns:a16="http://schemas.microsoft.com/office/drawing/2014/main" id="{32DEA0E5-64DA-024E-811C-CF3D2B9DAEE9}"/>
              </a:ext>
            </a:extLst>
          </p:cNvPr>
          <p:cNvSpPr/>
          <p:nvPr/>
        </p:nvSpPr>
        <p:spPr>
          <a:xfrm>
            <a:off x="2542497" y="3699761"/>
            <a:ext cx="245327" cy="189570"/>
          </a:xfrm>
          <a:prstGeom prst="round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a:t>TA</a:t>
            </a:r>
          </a:p>
        </p:txBody>
      </p:sp>
      <p:pic>
        <p:nvPicPr>
          <p:cNvPr id="124" name="Picture 123">
            <a:extLst>
              <a:ext uri="{FF2B5EF4-FFF2-40B4-BE49-F238E27FC236}">
                <a16:creationId xmlns:a16="http://schemas.microsoft.com/office/drawing/2014/main" id="{FDD963D5-F3BB-CD4B-B5EC-5EEA4CCEE761}"/>
              </a:ext>
            </a:extLst>
          </p:cNvPr>
          <p:cNvPicPr>
            <a:picLocks noChangeAspect="1"/>
          </p:cNvPicPr>
          <p:nvPr/>
        </p:nvPicPr>
        <p:blipFill>
          <a:blip r:embed="rId24">
            <a:alphaModFix amt="35000"/>
          </a:blip>
          <a:stretch>
            <a:fillRect/>
          </a:stretch>
        </p:blipFill>
        <p:spPr>
          <a:xfrm>
            <a:off x="10683772" y="3942134"/>
            <a:ext cx="669295" cy="187403"/>
          </a:xfrm>
          <a:prstGeom prst="rect">
            <a:avLst/>
          </a:prstGeom>
        </p:spPr>
      </p:pic>
    </p:spTree>
    <p:extLst>
      <p:ext uri="{BB962C8B-B14F-4D97-AF65-F5344CB8AC3E}">
        <p14:creationId xmlns:p14="http://schemas.microsoft.com/office/powerpoint/2010/main" val="35284390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F8104FA1-0C33-F742-8D79-38FCDE243E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54730" y="4242157"/>
            <a:ext cx="407442" cy="407442"/>
          </a:xfrm>
          <a:prstGeom prst="rect">
            <a:avLst/>
          </a:prstGeom>
        </p:spPr>
      </p:pic>
      <p:pic>
        <p:nvPicPr>
          <p:cNvPr id="55" name="Picture 54">
            <a:extLst>
              <a:ext uri="{FF2B5EF4-FFF2-40B4-BE49-F238E27FC236}">
                <a16:creationId xmlns:a16="http://schemas.microsoft.com/office/drawing/2014/main" id="{668B4670-52CB-5C49-BA75-5824156862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81099" y="4287666"/>
            <a:ext cx="966967" cy="181823"/>
          </a:xfrm>
          <a:prstGeom prst="rect">
            <a:avLst/>
          </a:prstGeom>
        </p:spPr>
      </p:pic>
      <p:sp>
        <p:nvSpPr>
          <p:cNvPr id="21" name="Oval 20">
            <a:extLst>
              <a:ext uri="{FF2B5EF4-FFF2-40B4-BE49-F238E27FC236}">
                <a16:creationId xmlns:a16="http://schemas.microsoft.com/office/drawing/2014/main" id="{360732AE-74B0-614B-A51D-766E2F7E82BE}"/>
              </a:ext>
            </a:extLst>
          </p:cNvPr>
          <p:cNvSpPr/>
          <p:nvPr/>
        </p:nvSpPr>
        <p:spPr>
          <a:xfrm>
            <a:off x="2622355" y="2960967"/>
            <a:ext cx="3274998" cy="1038660"/>
          </a:xfrm>
          <a:prstGeom prst="ellipse">
            <a:avLst/>
          </a:prstGeom>
          <a:solidFill>
            <a:schemeClr val="tx2">
              <a:lumMod val="40000"/>
              <a:lumOff val="6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7" name="Oval 16">
            <a:extLst>
              <a:ext uri="{FF2B5EF4-FFF2-40B4-BE49-F238E27FC236}">
                <a16:creationId xmlns:a16="http://schemas.microsoft.com/office/drawing/2014/main" id="{CB5C9296-B0B0-D24B-A86C-CAA404EE0598}"/>
              </a:ext>
            </a:extLst>
          </p:cNvPr>
          <p:cNvSpPr/>
          <p:nvPr/>
        </p:nvSpPr>
        <p:spPr>
          <a:xfrm>
            <a:off x="3688231" y="2999496"/>
            <a:ext cx="2209122" cy="961602"/>
          </a:xfrm>
          <a:prstGeom prst="ellipse">
            <a:avLst/>
          </a:prstGeom>
          <a:solidFill>
            <a:schemeClr val="tx2">
              <a:lumMod val="40000"/>
              <a:lumOff val="6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 name="Oval 8">
            <a:extLst>
              <a:ext uri="{FF2B5EF4-FFF2-40B4-BE49-F238E27FC236}">
                <a16:creationId xmlns:a16="http://schemas.microsoft.com/office/drawing/2014/main" id="{E16635DA-3CEC-4141-8738-9A2F8DB159F6}"/>
              </a:ext>
            </a:extLst>
          </p:cNvPr>
          <p:cNvSpPr/>
          <p:nvPr/>
        </p:nvSpPr>
        <p:spPr>
          <a:xfrm>
            <a:off x="4643116" y="3097546"/>
            <a:ext cx="1254236" cy="765502"/>
          </a:xfrm>
          <a:prstGeom prst="ellipse">
            <a:avLst/>
          </a:prstGeom>
          <a:solidFill>
            <a:schemeClr val="tx2">
              <a:lumMod val="40000"/>
              <a:lumOff val="6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 name="Title 1">
            <a:extLst>
              <a:ext uri="{FF2B5EF4-FFF2-40B4-BE49-F238E27FC236}">
                <a16:creationId xmlns:a16="http://schemas.microsoft.com/office/drawing/2014/main" id="{476944AB-6D6E-8A47-BAFB-E02948071467}"/>
              </a:ext>
            </a:extLst>
          </p:cNvPr>
          <p:cNvSpPr>
            <a:spLocks noGrp="1"/>
          </p:cNvSpPr>
          <p:nvPr>
            <p:ph type="title"/>
          </p:nvPr>
        </p:nvSpPr>
        <p:spPr/>
        <p:txBody>
          <a:bodyPr/>
          <a:lstStyle/>
          <a:p>
            <a:r>
              <a:rPr lang="en-SE"/>
              <a:t>Step 3: Orchestrated Turn-Up Testing</a:t>
            </a:r>
          </a:p>
        </p:txBody>
      </p:sp>
      <p:grpSp>
        <p:nvGrpSpPr>
          <p:cNvPr id="16" name="Group 15">
            <a:extLst>
              <a:ext uri="{FF2B5EF4-FFF2-40B4-BE49-F238E27FC236}">
                <a16:creationId xmlns:a16="http://schemas.microsoft.com/office/drawing/2014/main" id="{AE0B8069-56C4-4F4C-A225-00594C6C1483}"/>
              </a:ext>
            </a:extLst>
          </p:cNvPr>
          <p:cNvGrpSpPr/>
          <p:nvPr/>
        </p:nvGrpSpPr>
        <p:grpSpPr>
          <a:xfrm>
            <a:off x="5101038" y="3294307"/>
            <a:ext cx="323346" cy="480081"/>
            <a:chOff x="3131989" y="2565983"/>
            <a:chExt cx="323346" cy="480081"/>
          </a:xfrm>
        </p:grpSpPr>
        <p:sp>
          <p:nvSpPr>
            <p:cNvPr id="5" name="Rectangle 5">
              <a:extLst>
                <a:ext uri="{FF2B5EF4-FFF2-40B4-BE49-F238E27FC236}">
                  <a16:creationId xmlns:a16="http://schemas.microsoft.com/office/drawing/2014/main" id="{AE5F3BD6-C667-E749-BCC1-91E2C40D8D37}"/>
                </a:ext>
              </a:extLst>
            </p:cNvPr>
            <p:cNvSpPr>
              <a:spLocks noChangeArrowheads="1"/>
            </p:cNvSpPr>
            <p:nvPr/>
          </p:nvSpPr>
          <p:spPr bwMode="auto">
            <a:xfrm>
              <a:off x="3131989" y="2909680"/>
              <a:ext cx="323346"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PTX</a:t>
              </a:r>
            </a:p>
          </p:txBody>
        </p:sp>
        <p:pic>
          <p:nvPicPr>
            <p:cNvPr id="6" name="Graphic 5">
              <a:extLst>
                <a:ext uri="{FF2B5EF4-FFF2-40B4-BE49-F238E27FC236}">
                  <a16:creationId xmlns:a16="http://schemas.microsoft.com/office/drawing/2014/main" id="{A9D7D61C-3148-F043-9AAF-F4B3D52FEA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31989" y="2565983"/>
              <a:ext cx="301577" cy="295816"/>
            </a:xfrm>
            <a:prstGeom prst="rect">
              <a:avLst/>
            </a:prstGeom>
          </p:spPr>
        </p:pic>
      </p:grpSp>
      <p:grpSp>
        <p:nvGrpSpPr>
          <p:cNvPr id="18" name="Group 17">
            <a:extLst>
              <a:ext uri="{FF2B5EF4-FFF2-40B4-BE49-F238E27FC236}">
                <a16:creationId xmlns:a16="http://schemas.microsoft.com/office/drawing/2014/main" id="{62CFEDA0-376E-344E-9FA4-7743DA7737F5}"/>
              </a:ext>
            </a:extLst>
          </p:cNvPr>
          <p:cNvGrpSpPr/>
          <p:nvPr/>
        </p:nvGrpSpPr>
        <p:grpSpPr>
          <a:xfrm>
            <a:off x="4185387" y="3294307"/>
            <a:ext cx="323346" cy="480081"/>
            <a:chOff x="3131989" y="2565983"/>
            <a:chExt cx="323346" cy="480081"/>
          </a:xfrm>
        </p:grpSpPr>
        <p:sp>
          <p:nvSpPr>
            <p:cNvPr id="19" name="Rectangle 5">
              <a:extLst>
                <a:ext uri="{FF2B5EF4-FFF2-40B4-BE49-F238E27FC236}">
                  <a16:creationId xmlns:a16="http://schemas.microsoft.com/office/drawing/2014/main" id="{B5A5D948-B633-1F44-A383-285D2E9B1767}"/>
                </a:ext>
              </a:extLst>
            </p:cNvPr>
            <p:cNvSpPr>
              <a:spLocks noChangeArrowheads="1"/>
            </p:cNvSpPr>
            <p:nvPr/>
          </p:nvSpPr>
          <p:spPr bwMode="auto">
            <a:xfrm>
              <a:off x="3131989" y="2909680"/>
              <a:ext cx="323346"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MX</a:t>
              </a:r>
            </a:p>
          </p:txBody>
        </p:sp>
        <p:pic>
          <p:nvPicPr>
            <p:cNvPr id="20" name="Graphic 19">
              <a:extLst>
                <a:ext uri="{FF2B5EF4-FFF2-40B4-BE49-F238E27FC236}">
                  <a16:creationId xmlns:a16="http://schemas.microsoft.com/office/drawing/2014/main" id="{08616FD6-B102-974E-9E59-FA35326819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31989" y="2565983"/>
              <a:ext cx="301577" cy="295816"/>
            </a:xfrm>
            <a:prstGeom prst="rect">
              <a:avLst/>
            </a:prstGeom>
          </p:spPr>
        </p:pic>
      </p:grpSp>
      <p:sp>
        <p:nvSpPr>
          <p:cNvPr id="28" name="Rectangle 5">
            <a:extLst>
              <a:ext uri="{FF2B5EF4-FFF2-40B4-BE49-F238E27FC236}">
                <a16:creationId xmlns:a16="http://schemas.microsoft.com/office/drawing/2014/main" id="{43174529-D4AD-E845-9EF1-DD503B7EC7F6}"/>
              </a:ext>
            </a:extLst>
          </p:cNvPr>
          <p:cNvSpPr>
            <a:spLocks noChangeArrowheads="1"/>
          </p:cNvSpPr>
          <p:nvPr/>
        </p:nvSpPr>
        <p:spPr bwMode="auto">
          <a:xfrm>
            <a:off x="4796895" y="3146846"/>
            <a:ext cx="909862"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Core</a:t>
            </a:r>
          </a:p>
        </p:txBody>
      </p:sp>
      <p:pic>
        <p:nvPicPr>
          <p:cNvPr id="33" name="Graphic 32">
            <a:extLst>
              <a:ext uri="{FF2B5EF4-FFF2-40B4-BE49-F238E27FC236}">
                <a16:creationId xmlns:a16="http://schemas.microsoft.com/office/drawing/2014/main" id="{C3B7B2E8-CB22-8C41-9FC5-5F0EB45633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82198" y="3613616"/>
            <a:ext cx="741577" cy="539329"/>
          </a:xfrm>
          <a:prstGeom prst="rect">
            <a:avLst/>
          </a:prstGeom>
        </p:spPr>
      </p:pic>
      <p:pic>
        <p:nvPicPr>
          <p:cNvPr id="34" name="Graphic 33">
            <a:extLst>
              <a:ext uri="{FF2B5EF4-FFF2-40B4-BE49-F238E27FC236}">
                <a16:creationId xmlns:a16="http://schemas.microsoft.com/office/drawing/2014/main" id="{0389A474-F924-A446-9370-7022389ECB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49674" y="3626926"/>
            <a:ext cx="741577" cy="539329"/>
          </a:xfrm>
          <a:prstGeom prst="rect">
            <a:avLst/>
          </a:prstGeom>
        </p:spPr>
      </p:pic>
      <p:pic>
        <p:nvPicPr>
          <p:cNvPr id="39" name="Graphic 38">
            <a:extLst>
              <a:ext uri="{FF2B5EF4-FFF2-40B4-BE49-F238E27FC236}">
                <a16:creationId xmlns:a16="http://schemas.microsoft.com/office/drawing/2014/main" id="{2076D0F8-E5AA-9D46-98C0-A582D96A713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66838" y="2921407"/>
            <a:ext cx="964838" cy="516878"/>
          </a:xfrm>
          <a:prstGeom prst="rect">
            <a:avLst/>
          </a:prstGeom>
        </p:spPr>
      </p:pic>
      <p:sp>
        <p:nvSpPr>
          <p:cNvPr id="40" name="Rectangle 5">
            <a:extLst>
              <a:ext uri="{FF2B5EF4-FFF2-40B4-BE49-F238E27FC236}">
                <a16:creationId xmlns:a16="http://schemas.microsoft.com/office/drawing/2014/main" id="{3F41F7FE-0953-E847-A60E-82B9BBCD7A66}"/>
              </a:ext>
            </a:extLst>
          </p:cNvPr>
          <p:cNvSpPr>
            <a:spLocks noChangeArrowheads="1"/>
          </p:cNvSpPr>
          <p:nvPr/>
        </p:nvSpPr>
        <p:spPr bwMode="auto">
          <a:xfrm>
            <a:off x="8121814" y="3064649"/>
            <a:ext cx="909862" cy="311239"/>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Partner/</a:t>
            </a:r>
          </a:p>
          <a:p>
            <a:pPr algn="ctr">
              <a:lnSpc>
                <a:spcPct val="95000"/>
              </a:lnSpc>
              <a:spcBef>
                <a:spcPts val="333"/>
              </a:spcBef>
            </a:pPr>
            <a:r>
              <a:rPr lang="en-US" sz="933" b="1"/>
              <a:t>Peering</a:t>
            </a:r>
          </a:p>
        </p:txBody>
      </p:sp>
      <p:pic>
        <p:nvPicPr>
          <p:cNvPr id="41" name="Graphic 40">
            <a:extLst>
              <a:ext uri="{FF2B5EF4-FFF2-40B4-BE49-F238E27FC236}">
                <a16:creationId xmlns:a16="http://schemas.microsoft.com/office/drawing/2014/main" id="{0FF516EE-00BB-654A-99F8-664BF9436E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82296" y="3169657"/>
            <a:ext cx="240209" cy="235620"/>
          </a:xfrm>
          <a:prstGeom prst="rect">
            <a:avLst/>
          </a:prstGeom>
        </p:spPr>
      </p:pic>
      <p:pic>
        <p:nvPicPr>
          <p:cNvPr id="42" name="Graphic 41">
            <a:extLst>
              <a:ext uri="{FF2B5EF4-FFF2-40B4-BE49-F238E27FC236}">
                <a16:creationId xmlns:a16="http://schemas.microsoft.com/office/drawing/2014/main" id="{E826FDE8-D422-0044-925E-F76448104E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76009" y="3169657"/>
            <a:ext cx="240209" cy="235620"/>
          </a:xfrm>
          <a:prstGeom prst="rect">
            <a:avLst/>
          </a:prstGeom>
        </p:spPr>
      </p:pic>
      <p:sp>
        <p:nvSpPr>
          <p:cNvPr id="43" name="Rectangle 5">
            <a:extLst>
              <a:ext uri="{FF2B5EF4-FFF2-40B4-BE49-F238E27FC236}">
                <a16:creationId xmlns:a16="http://schemas.microsoft.com/office/drawing/2014/main" id="{FFF4E7CF-0440-AB45-96F3-85EA89F0E33A}"/>
              </a:ext>
            </a:extLst>
          </p:cNvPr>
          <p:cNvSpPr>
            <a:spLocks noChangeArrowheads="1"/>
          </p:cNvSpPr>
          <p:nvPr/>
        </p:nvSpPr>
        <p:spPr bwMode="auto">
          <a:xfrm>
            <a:off x="8027236" y="3791503"/>
            <a:ext cx="1219609" cy="272767"/>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Private DC/</a:t>
            </a:r>
            <a:br>
              <a:rPr lang="en-US" sz="933" b="1"/>
            </a:br>
            <a:r>
              <a:rPr lang="en-US" sz="933" b="1"/>
              <a:t>Private Cloud</a:t>
            </a:r>
          </a:p>
        </p:txBody>
      </p:sp>
      <p:pic>
        <p:nvPicPr>
          <p:cNvPr id="44" name="Graphic 43">
            <a:extLst>
              <a:ext uri="{FF2B5EF4-FFF2-40B4-BE49-F238E27FC236}">
                <a16:creationId xmlns:a16="http://schemas.microsoft.com/office/drawing/2014/main" id="{220CFAC0-4D96-6447-A591-8F383E00075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43980" y="2856270"/>
            <a:ext cx="741577" cy="539329"/>
          </a:xfrm>
          <a:prstGeom prst="rect">
            <a:avLst/>
          </a:prstGeom>
        </p:spPr>
      </p:pic>
      <p:sp>
        <p:nvSpPr>
          <p:cNvPr id="45" name="Rectangle 5">
            <a:extLst>
              <a:ext uri="{FF2B5EF4-FFF2-40B4-BE49-F238E27FC236}">
                <a16:creationId xmlns:a16="http://schemas.microsoft.com/office/drawing/2014/main" id="{BE6221BF-E1C0-EC44-83D8-02077D309187}"/>
              </a:ext>
            </a:extLst>
          </p:cNvPr>
          <p:cNvSpPr>
            <a:spLocks noChangeArrowheads="1"/>
          </p:cNvSpPr>
          <p:nvPr/>
        </p:nvSpPr>
        <p:spPr bwMode="auto">
          <a:xfrm>
            <a:off x="9424383" y="3462239"/>
            <a:ext cx="1392160"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Public Multicloud</a:t>
            </a:r>
          </a:p>
        </p:txBody>
      </p:sp>
      <p:cxnSp>
        <p:nvCxnSpPr>
          <p:cNvPr id="54" name="Straight Connector 53">
            <a:extLst>
              <a:ext uri="{FF2B5EF4-FFF2-40B4-BE49-F238E27FC236}">
                <a16:creationId xmlns:a16="http://schemas.microsoft.com/office/drawing/2014/main" id="{12F989E4-3358-714B-8FCD-F048A1B592AF}"/>
              </a:ext>
            </a:extLst>
          </p:cNvPr>
          <p:cNvCxnSpPr>
            <a:cxnSpLocks/>
            <a:endCxn id="20" idx="1"/>
          </p:cNvCxnSpPr>
          <p:nvPr/>
        </p:nvCxnSpPr>
        <p:spPr>
          <a:xfrm>
            <a:off x="3450042" y="3442215"/>
            <a:ext cx="73534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41AD052-663D-AA42-B869-3D98928071FD}"/>
              </a:ext>
            </a:extLst>
          </p:cNvPr>
          <p:cNvCxnSpPr>
            <a:cxnSpLocks/>
            <a:stCxn id="20" idx="3"/>
            <a:endCxn id="6" idx="1"/>
          </p:cNvCxnSpPr>
          <p:nvPr/>
        </p:nvCxnSpPr>
        <p:spPr>
          <a:xfrm>
            <a:off x="4486964" y="3442215"/>
            <a:ext cx="61407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100B7FF-FD7D-3C4B-AB7F-273A05718DFA}"/>
              </a:ext>
            </a:extLst>
          </p:cNvPr>
          <p:cNvCxnSpPr>
            <a:cxnSpLocks/>
            <a:stCxn id="6" idx="3"/>
            <a:endCxn id="42" idx="1"/>
          </p:cNvCxnSpPr>
          <p:nvPr/>
        </p:nvCxnSpPr>
        <p:spPr>
          <a:xfrm flipV="1">
            <a:off x="5402615" y="3287467"/>
            <a:ext cx="2473394" cy="15474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5EC37D2-0677-DE41-A6E2-6B6041C68605}"/>
              </a:ext>
            </a:extLst>
          </p:cNvPr>
          <p:cNvCxnSpPr>
            <a:cxnSpLocks/>
            <a:stCxn id="6" idx="3"/>
            <a:endCxn id="33" idx="1"/>
          </p:cNvCxnSpPr>
          <p:nvPr/>
        </p:nvCxnSpPr>
        <p:spPr>
          <a:xfrm>
            <a:off x="5402615" y="3442215"/>
            <a:ext cx="2079583" cy="44106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E0B94F4-2E4A-734D-B673-E1BE4BC3CBE5}"/>
              </a:ext>
            </a:extLst>
          </p:cNvPr>
          <p:cNvCxnSpPr>
            <a:cxnSpLocks/>
            <a:stCxn id="41" idx="3"/>
          </p:cNvCxnSpPr>
          <p:nvPr/>
        </p:nvCxnSpPr>
        <p:spPr>
          <a:xfrm>
            <a:off x="9222505" y="3287467"/>
            <a:ext cx="686555" cy="3893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7FE8906E-CD83-D040-AE4E-B10F5AD79CC6}"/>
              </a:ext>
            </a:extLst>
          </p:cNvPr>
          <p:cNvCxnSpPr>
            <a:cxnSpLocks/>
            <a:stCxn id="41" idx="3"/>
            <a:endCxn id="34" idx="1"/>
          </p:cNvCxnSpPr>
          <p:nvPr/>
        </p:nvCxnSpPr>
        <p:spPr>
          <a:xfrm>
            <a:off x="9222505" y="3287467"/>
            <a:ext cx="527169" cy="60912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9" name="Rectangle 5">
            <a:extLst>
              <a:ext uri="{FF2B5EF4-FFF2-40B4-BE49-F238E27FC236}">
                <a16:creationId xmlns:a16="http://schemas.microsoft.com/office/drawing/2014/main" id="{683D4A49-6D79-BC4F-929B-8CC1E54E5E86}"/>
              </a:ext>
            </a:extLst>
          </p:cNvPr>
          <p:cNvSpPr>
            <a:spLocks noChangeArrowheads="1"/>
          </p:cNvSpPr>
          <p:nvPr/>
        </p:nvSpPr>
        <p:spPr bwMode="auto">
          <a:xfrm>
            <a:off x="3882263" y="3146846"/>
            <a:ext cx="909862"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Metro</a:t>
            </a:r>
          </a:p>
        </p:txBody>
      </p:sp>
      <p:pic>
        <p:nvPicPr>
          <p:cNvPr id="50" name="Picture 49">
            <a:extLst>
              <a:ext uri="{FF2B5EF4-FFF2-40B4-BE49-F238E27FC236}">
                <a16:creationId xmlns:a16="http://schemas.microsoft.com/office/drawing/2014/main" id="{DBC27E1E-AF87-B046-B319-A1A3892489C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619777" y="3036588"/>
            <a:ext cx="914134" cy="142833"/>
          </a:xfrm>
          <a:prstGeom prst="rect">
            <a:avLst/>
          </a:prstGeom>
        </p:spPr>
      </p:pic>
      <p:pic>
        <p:nvPicPr>
          <p:cNvPr id="52" name="Picture 51">
            <a:extLst>
              <a:ext uri="{FF2B5EF4-FFF2-40B4-BE49-F238E27FC236}">
                <a16:creationId xmlns:a16="http://schemas.microsoft.com/office/drawing/2014/main" id="{6234698A-47EF-DB49-811F-DF010BE1824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619777" y="3671716"/>
            <a:ext cx="714240" cy="205344"/>
          </a:xfrm>
          <a:prstGeom prst="rect">
            <a:avLst/>
          </a:prstGeom>
        </p:spPr>
      </p:pic>
      <p:pic>
        <p:nvPicPr>
          <p:cNvPr id="56" name="Picture 55">
            <a:extLst>
              <a:ext uri="{FF2B5EF4-FFF2-40B4-BE49-F238E27FC236}">
                <a16:creationId xmlns:a16="http://schemas.microsoft.com/office/drawing/2014/main" id="{6BB23410-FEF8-2640-BF46-D050113F8B6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475765" y="2747863"/>
            <a:ext cx="340778" cy="202337"/>
          </a:xfrm>
          <a:prstGeom prst="rect">
            <a:avLst/>
          </a:prstGeom>
        </p:spPr>
      </p:pic>
      <p:pic>
        <p:nvPicPr>
          <p:cNvPr id="70" name="Graphic 69">
            <a:extLst>
              <a:ext uri="{FF2B5EF4-FFF2-40B4-BE49-F238E27FC236}">
                <a16:creationId xmlns:a16="http://schemas.microsoft.com/office/drawing/2014/main" id="{27F7BB57-D10B-3A4C-AAE8-508F1B34D0E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108516" y="2720223"/>
            <a:ext cx="456887" cy="361702"/>
          </a:xfrm>
          <a:prstGeom prst="rect">
            <a:avLst/>
          </a:prstGeom>
        </p:spPr>
      </p:pic>
      <p:pic>
        <p:nvPicPr>
          <p:cNvPr id="71" name="Graphic 70">
            <a:extLst>
              <a:ext uri="{FF2B5EF4-FFF2-40B4-BE49-F238E27FC236}">
                <a16:creationId xmlns:a16="http://schemas.microsoft.com/office/drawing/2014/main" id="{95F15565-E30E-2043-A26C-CB48B24FA85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10175" y="3017004"/>
            <a:ext cx="594376" cy="324833"/>
          </a:xfrm>
          <a:prstGeom prst="rect">
            <a:avLst/>
          </a:prstGeom>
        </p:spPr>
      </p:pic>
      <p:cxnSp>
        <p:nvCxnSpPr>
          <p:cNvPr id="73" name="Straight Connector 72">
            <a:extLst>
              <a:ext uri="{FF2B5EF4-FFF2-40B4-BE49-F238E27FC236}">
                <a16:creationId xmlns:a16="http://schemas.microsoft.com/office/drawing/2014/main" id="{74320C9C-9CCA-6244-9088-C5667A1DEA2D}"/>
              </a:ext>
            </a:extLst>
          </p:cNvPr>
          <p:cNvCxnSpPr>
            <a:cxnSpLocks/>
            <a:stCxn id="70" idx="2"/>
            <a:endCxn id="78" idx="1"/>
          </p:cNvCxnSpPr>
          <p:nvPr/>
        </p:nvCxnSpPr>
        <p:spPr>
          <a:xfrm>
            <a:off x="2336960" y="3081925"/>
            <a:ext cx="811505" cy="36029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80C0BB1-D71C-204D-9D94-09727DA0FD02}"/>
              </a:ext>
            </a:extLst>
          </p:cNvPr>
          <p:cNvCxnSpPr>
            <a:cxnSpLocks/>
            <a:endCxn id="78" idx="1"/>
          </p:cNvCxnSpPr>
          <p:nvPr/>
        </p:nvCxnSpPr>
        <p:spPr>
          <a:xfrm flipV="1">
            <a:off x="2709190" y="3442215"/>
            <a:ext cx="439275" cy="25390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C705F2F-C165-134F-8131-82008FE6054D}"/>
              </a:ext>
            </a:extLst>
          </p:cNvPr>
          <p:cNvCxnSpPr>
            <a:cxnSpLocks/>
            <a:stCxn id="102" idx="3"/>
            <a:endCxn id="78" idx="1"/>
          </p:cNvCxnSpPr>
          <p:nvPr/>
        </p:nvCxnSpPr>
        <p:spPr>
          <a:xfrm>
            <a:off x="1931607" y="3262236"/>
            <a:ext cx="1216858" cy="179979"/>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76" name="Group 75">
            <a:extLst>
              <a:ext uri="{FF2B5EF4-FFF2-40B4-BE49-F238E27FC236}">
                <a16:creationId xmlns:a16="http://schemas.microsoft.com/office/drawing/2014/main" id="{9E0F119F-2513-4D42-A0AE-98C2C48B0218}"/>
              </a:ext>
            </a:extLst>
          </p:cNvPr>
          <p:cNvGrpSpPr/>
          <p:nvPr/>
        </p:nvGrpSpPr>
        <p:grpSpPr>
          <a:xfrm>
            <a:off x="3148465" y="3294307"/>
            <a:ext cx="323346" cy="480081"/>
            <a:chOff x="3131989" y="2565983"/>
            <a:chExt cx="323346" cy="480081"/>
          </a:xfrm>
        </p:grpSpPr>
        <p:sp>
          <p:nvSpPr>
            <p:cNvPr id="77" name="Rectangle 5">
              <a:extLst>
                <a:ext uri="{FF2B5EF4-FFF2-40B4-BE49-F238E27FC236}">
                  <a16:creationId xmlns:a16="http://schemas.microsoft.com/office/drawing/2014/main" id="{6C676ABF-0E0D-A74F-B150-B3FDDF472F34}"/>
                </a:ext>
              </a:extLst>
            </p:cNvPr>
            <p:cNvSpPr>
              <a:spLocks noChangeArrowheads="1"/>
            </p:cNvSpPr>
            <p:nvPr/>
          </p:nvSpPr>
          <p:spPr bwMode="auto">
            <a:xfrm>
              <a:off x="3131989" y="2909680"/>
              <a:ext cx="323346"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ACX</a:t>
              </a:r>
            </a:p>
          </p:txBody>
        </p:sp>
        <p:pic>
          <p:nvPicPr>
            <p:cNvPr id="78" name="Graphic 77">
              <a:extLst>
                <a:ext uri="{FF2B5EF4-FFF2-40B4-BE49-F238E27FC236}">
                  <a16:creationId xmlns:a16="http://schemas.microsoft.com/office/drawing/2014/main" id="{14E85790-926E-F942-B055-33AD0868448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31989" y="2565983"/>
              <a:ext cx="301577" cy="295816"/>
            </a:xfrm>
            <a:prstGeom prst="rect">
              <a:avLst/>
            </a:prstGeom>
          </p:spPr>
        </p:pic>
      </p:grpSp>
      <p:sp>
        <p:nvSpPr>
          <p:cNvPr id="81" name="Rectangle 5">
            <a:extLst>
              <a:ext uri="{FF2B5EF4-FFF2-40B4-BE49-F238E27FC236}">
                <a16:creationId xmlns:a16="http://schemas.microsoft.com/office/drawing/2014/main" id="{4B470B95-8F28-9B4B-A942-56D7D54F2A07}"/>
              </a:ext>
            </a:extLst>
          </p:cNvPr>
          <p:cNvSpPr>
            <a:spLocks noChangeArrowheads="1"/>
          </p:cNvSpPr>
          <p:nvPr/>
        </p:nvSpPr>
        <p:spPr bwMode="auto">
          <a:xfrm>
            <a:off x="2867644" y="3146846"/>
            <a:ext cx="909862"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Access</a:t>
            </a:r>
          </a:p>
        </p:txBody>
      </p:sp>
      <p:pic>
        <p:nvPicPr>
          <p:cNvPr id="82" name="Graphic 81">
            <a:extLst>
              <a:ext uri="{FF2B5EF4-FFF2-40B4-BE49-F238E27FC236}">
                <a16:creationId xmlns:a16="http://schemas.microsoft.com/office/drawing/2014/main" id="{C795F447-1B27-1744-A3F8-5DEDD228E08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141504" y="3788238"/>
            <a:ext cx="497992" cy="412622"/>
          </a:xfrm>
          <a:prstGeom prst="rect">
            <a:avLst/>
          </a:prstGeom>
        </p:spPr>
      </p:pic>
      <p:pic>
        <p:nvPicPr>
          <p:cNvPr id="83" name="Graphic 82">
            <a:extLst>
              <a:ext uri="{FF2B5EF4-FFF2-40B4-BE49-F238E27FC236}">
                <a16:creationId xmlns:a16="http://schemas.microsoft.com/office/drawing/2014/main" id="{EE35C88B-78E1-E541-86AC-6667AC408DA4}"/>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823305" y="3865379"/>
            <a:ext cx="221899" cy="316325"/>
          </a:xfrm>
          <a:prstGeom prst="rect">
            <a:avLst/>
          </a:prstGeom>
        </p:spPr>
      </p:pic>
      <p:pic>
        <p:nvPicPr>
          <p:cNvPr id="84" name="Graphic 83">
            <a:extLst>
              <a:ext uri="{FF2B5EF4-FFF2-40B4-BE49-F238E27FC236}">
                <a16:creationId xmlns:a16="http://schemas.microsoft.com/office/drawing/2014/main" id="{41D822C9-2B24-4A45-A483-F80D6B4BA79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045209" y="3658104"/>
            <a:ext cx="166825" cy="237815"/>
          </a:xfrm>
          <a:prstGeom prst="rect">
            <a:avLst/>
          </a:prstGeom>
        </p:spPr>
      </p:pic>
      <p:pic>
        <p:nvPicPr>
          <p:cNvPr id="85" name="Graphic 84">
            <a:extLst>
              <a:ext uri="{FF2B5EF4-FFF2-40B4-BE49-F238E27FC236}">
                <a16:creationId xmlns:a16="http://schemas.microsoft.com/office/drawing/2014/main" id="{8AE0CD8E-503A-9140-800E-A154EA452A4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33863" y="3696117"/>
            <a:ext cx="408126" cy="296819"/>
          </a:xfrm>
          <a:prstGeom prst="rect">
            <a:avLst/>
          </a:prstGeom>
        </p:spPr>
      </p:pic>
      <p:cxnSp>
        <p:nvCxnSpPr>
          <p:cNvPr id="87" name="Straight Connector 86">
            <a:extLst>
              <a:ext uri="{FF2B5EF4-FFF2-40B4-BE49-F238E27FC236}">
                <a16:creationId xmlns:a16="http://schemas.microsoft.com/office/drawing/2014/main" id="{96E06474-8ACB-DF42-BE29-FA4D0D9EBE1A}"/>
              </a:ext>
            </a:extLst>
          </p:cNvPr>
          <p:cNvCxnSpPr>
            <a:cxnSpLocks/>
          </p:cNvCxnSpPr>
          <p:nvPr/>
        </p:nvCxnSpPr>
        <p:spPr>
          <a:xfrm flipV="1">
            <a:off x="2092897" y="3992936"/>
            <a:ext cx="338596" cy="16000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2AA8EA20-804B-6D45-B3B1-63EA63CD405B}"/>
              </a:ext>
            </a:extLst>
          </p:cNvPr>
          <p:cNvCxnSpPr>
            <a:cxnSpLocks/>
          </p:cNvCxnSpPr>
          <p:nvPr/>
        </p:nvCxnSpPr>
        <p:spPr>
          <a:xfrm>
            <a:off x="2152464" y="3921931"/>
            <a:ext cx="216664" cy="8896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9FFE05C8-6648-C54D-93E1-1AD8B0027DF6}"/>
              </a:ext>
            </a:extLst>
          </p:cNvPr>
          <p:cNvSpPr/>
          <p:nvPr/>
        </p:nvSpPr>
        <p:spPr>
          <a:xfrm>
            <a:off x="6025878" y="3114259"/>
            <a:ext cx="1254236" cy="765502"/>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nvGrpSpPr>
          <p:cNvPr id="7" name="Group 6">
            <a:extLst>
              <a:ext uri="{FF2B5EF4-FFF2-40B4-BE49-F238E27FC236}">
                <a16:creationId xmlns:a16="http://schemas.microsoft.com/office/drawing/2014/main" id="{9D31D0A3-AB27-4D4C-B690-E50F3BF69BA3}"/>
              </a:ext>
            </a:extLst>
          </p:cNvPr>
          <p:cNvGrpSpPr/>
          <p:nvPr/>
        </p:nvGrpSpPr>
        <p:grpSpPr>
          <a:xfrm>
            <a:off x="6290690" y="3285295"/>
            <a:ext cx="758879" cy="435093"/>
            <a:chOff x="6263097" y="3219397"/>
            <a:chExt cx="926123" cy="530980"/>
          </a:xfrm>
        </p:grpSpPr>
        <p:pic>
          <p:nvPicPr>
            <p:cNvPr id="57" name="Graphic 56">
              <a:extLst>
                <a:ext uri="{FF2B5EF4-FFF2-40B4-BE49-F238E27FC236}">
                  <a16:creationId xmlns:a16="http://schemas.microsoft.com/office/drawing/2014/main" id="{0B715BD1-5182-1D46-B02D-83B835DEC36C}"/>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263097" y="3219397"/>
              <a:ext cx="521326" cy="530980"/>
            </a:xfrm>
            <a:prstGeom prst="rect">
              <a:avLst/>
            </a:prstGeom>
          </p:spPr>
        </p:pic>
        <p:pic>
          <p:nvPicPr>
            <p:cNvPr id="62" name="Graphic 61">
              <a:extLst>
                <a:ext uri="{FF2B5EF4-FFF2-40B4-BE49-F238E27FC236}">
                  <a16:creationId xmlns:a16="http://schemas.microsoft.com/office/drawing/2014/main" id="{C118239F-AC3F-F14C-8A7C-7DE93563D685}"/>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rot="5400000">
              <a:off x="6663067" y="3215876"/>
              <a:ext cx="521326" cy="530980"/>
            </a:xfrm>
            <a:prstGeom prst="rect">
              <a:avLst/>
            </a:prstGeom>
          </p:spPr>
        </p:pic>
      </p:grpSp>
      <p:pic>
        <p:nvPicPr>
          <p:cNvPr id="4" name="Picture 3">
            <a:extLst>
              <a:ext uri="{FF2B5EF4-FFF2-40B4-BE49-F238E27FC236}">
                <a16:creationId xmlns:a16="http://schemas.microsoft.com/office/drawing/2014/main" id="{EEDBB745-D774-E643-94AA-5742A1F87D06}"/>
              </a:ext>
            </a:extLst>
          </p:cNvPr>
          <p:cNvPicPr>
            <a:picLocks noChangeAspect="1"/>
          </p:cNvPicPr>
          <p:nvPr/>
        </p:nvPicPr>
        <p:blipFill>
          <a:blip r:embed="rId24"/>
          <a:stretch>
            <a:fillRect/>
          </a:stretch>
        </p:blipFill>
        <p:spPr>
          <a:xfrm>
            <a:off x="8357345" y="4116956"/>
            <a:ext cx="788796" cy="102543"/>
          </a:xfrm>
          <a:prstGeom prst="rect">
            <a:avLst/>
          </a:prstGeom>
        </p:spPr>
      </p:pic>
      <p:grpSp>
        <p:nvGrpSpPr>
          <p:cNvPr id="100" name="Group 99">
            <a:extLst>
              <a:ext uri="{FF2B5EF4-FFF2-40B4-BE49-F238E27FC236}">
                <a16:creationId xmlns:a16="http://schemas.microsoft.com/office/drawing/2014/main" id="{1616B318-DDEC-9A47-BC50-90465C18CCF0}"/>
              </a:ext>
            </a:extLst>
          </p:cNvPr>
          <p:cNvGrpSpPr/>
          <p:nvPr/>
        </p:nvGrpSpPr>
        <p:grpSpPr>
          <a:xfrm>
            <a:off x="1571714" y="3162431"/>
            <a:ext cx="528929" cy="369553"/>
            <a:chOff x="2900215" y="2565983"/>
            <a:chExt cx="783855" cy="547666"/>
          </a:xfrm>
        </p:grpSpPr>
        <p:sp>
          <p:nvSpPr>
            <p:cNvPr id="101" name="Rectangle 5">
              <a:extLst>
                <a:ext uri="{FF2B5EF4-FFF2-40B4-BE49-F238E27FC236}">
                  <a16:creationId xmlns:a16="http://schemas.microsoft.com/office/drawing/2014/main" id="{D390BEA2-04A4-6844-A453-DAF63BE5AFF7}"/>
                </a:ext>
              </a:extLst>
            </p:cNvPr>
            <p:cNvSpPr>
              <a:spLocks noChangeArrowheads="1"/>
            </p:cNvSpPr>
            <p:nvPr/>
          </p:nvSpPr>
          <p:spPr bwMode="auto">
            <a:xfrm>
              <a:off x="2900215" y="2911532"/>
              <a:ext cx="783855" cy="202117"/>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NFX/SRX</a:t>
              </a:r>
            </a:p>
          </p:txBody>
        </p:sp>
        <p:pic>
          <p:nvPicPr>
            <p:cNvPr id="102" name="Graphic 101">
              <a:extLst>
                <a:ext uri="{FF2B5EF4-FFF2-40B4-BE49-F238E27FC236}">
                  <a16:creationId xmlns:a16="http://schemas.microsoft.com/office/drawing/2014/main" id="{5037F11A-E839-A048-92C1-07309FA1A4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31989" y="2565983"/>
              <a:ext cx="301577" cy="295816"/>
            </a:xfrm>
            <a:prstGeom prst="rect">
              <a:avLst/>
            </a:prstGeom>
          </p:spPr>
        </p:pic>
      </p:grpSp>
      <p:sp>
        <p:nvSpPr>
          <p:cNvPr id="89" name="Rounded Rectangle 88">
            <a:extLst>
              <a:ext uri="{FF2B5EF4-FFF2-40B4-BE49-F238E27FC236}">
                <a16:creationId xmlns:a16="http://schemas.microsoft.com/office/drawing/2014/main" id="{0E486363-EBB7-0A44-AF3B-636E0F254C90}"/>
              </a:ext>
            </a:extLst>
          </p:cNvPr>
          <p:cNvSpPr/>
          <p:nvPr/>
        </p:nvSpPr>
        <p:spPr>
          <a:xfrm>
            <a:off x="1800414" y="3046347"/>
            <a:ext cx="245327" cy="189570"/>
          </a:xfrm>
          <a:prstGeom prst="round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a:t>TA</a:t>
            </a:r>
          </a:p>
        </p:txBody>
      </p:sp>
      <p:sp>
        <p:nvSpPr>
          <p:cNvPr id="103" name="Rounded Rectangle 102">
            <a:extLst>
              <a:ext uri="{FF2B5EF4-FFF2-40B4-BE49-F238E27FC236}">
                <a16:creationId xmlns:a16="http://schemas.microsoft.com/office/drawing/2014/main" id="{32DEA0E5-64DA-024E-811C-CF3D2B9DAEE9}"/>
              </a:ext>
            </a:extLst>
          </p:cNvPr>
          <p:cNvSpPr/>
          <p:nvPr/>
        </p:nvSpPr>
        <p:spPr>
          <a:xfrm>
            <a:off x="2542497" y="3699761"/>
            <a:ext cx="245327" cy="189570"/>
          </a:xfrm>
          <a:prstGeom prst="round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a:t>TA</a:t>
            </a:r>
          </a:p>
        </p:txBody>
      </p:sp>
      <p:sp>
        <p:nvSpPr>
          <p:cNvPr id="115" name="Rounded Rectangle 114">
            <a:extLst>
              <a:ext uri="{FF2B5EF4-FFF2-40B4-BE49-F238E27FC236}">
                <a16:creationId xmlns:a16="http://schemas.microsoft.com/office/drawing/2014/main" id="{3C387DB0-1C2A-9D4A-B649-902ADEC8D538}"/>
              </a:ext>
            </a:extLst>
          </p:cNvPr>
          <p:cNvSpPr/>
          <p:nvPr/>
        </p:nvSpPr>
        <p:spPr>
          <a:xfrm>
            <a:off x="7738440" y="3753549"/>
            <a:ext cx="245327" cy="189570"/>
          </a:xfrm>
          <a:prstGeom prst="round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a:t>TA</a:t>
            </a:r>
          </a:p>
        </p:txBody>
      </p:sp>
      <p:sp>
        <p:nvSpPr>
          <p:cNvPr id="116" name="Rounded Rectangle 115">
            <a:extLst>
              <a:ext uri="{FF2B5EF4-FFF2-40B4-BE49-F238E27FC236}">
                <a16:creationId xmlns:a16="http://schemas.microsoft.com/office/drawing/2014/main" id="{29AC3FD7-788A-A944-9F80-553D3876B66C}"/>
              </a:ext>
            </a:extLst>
          </p:cNvPr>
          <p:cNvSpPr/>
          <p:nvPr/>
        </p:nvSpPr>
        <p:spPr>
          <a:xfrm>
            <a:off x="9900727" y="3011271"/>
            <a:ext cx="245327" cy="189570"/>
          </a:xfrm>
          <a:prstGeom prst="round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a:t>TA</a:t>
            </a:r>
          </a:p>
        </p:txBody>
      </p:sp>
      <p:sp>
        <p:nvSpPr>
          <p:cNvPr id="117" name="Rounded Rectangle 116">
            <a:extLst>
              <a:ext uri="{FF2B5EF4-FFF2-40B4-BE49-F238E27FC236}">
                <a16:creationId xmlns:a16="http://schemas.microsoft.com/office/drawing/2014/main" id="{D64E6466-D1DE-5340-BC4B-67BF1C363DD1}"/>
              </a:ext>
            </a:extLst>
          </p:cNvPr>
          <p:cNvSpPr/>
          <p:nvPr/>
        </p:nvSpPr>
        <p:spPr>
          <a:xfrm>
            <a:off x="9943758" y="4044005"/>
            <a:ext cx="245327" cy="189570"/>
          </a:xfrm>
          <a:prstGeom prst="round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a:t>TA</a:t>
            </a:r>
          </a:p>
        </p:txBody>
      </p:sp>
      <p:sp>
        <p:nvSpPr>
          <p:cNvPr id="92" name="Rounded Rectangle 91">
            <a:extLst>
              <a:ext uri="{FF2B5EF4-FFF2-40B4-BE49-F238E27FC236}">
                <a16:creationId xmlns:a16="http://schemas.microsoft.com/office/drawing/2014/main" id="{1ED6D417-373F-6A45-8622-7DB649278B49}"/>
              </a:ext>
            </a:extLst>
          </p:cNvPr>
          <p:cNvSpPr/>
          <p:nvPr/>
        </p:nvSpPr>
        <p:spPr>
          <a:xfrm>
            <a:off x="8624895" y="1673513"/>
            <a:ext cx="901577" cy="583928"/>
          </a:xfrm>
          <a:prstGeom prst="roundRect">
            <a:avLst>
              <a:gd name="adj" fmla="val 9465"/>
            </a:avLst>
          </a:prstGeom>
          <a:solidFill>
            <a:schemeClr val="bg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100" b="1">
                <a:solidFill>
                  <a:schemeClr val="tx1"/>
                </a:solidFill>
              </a:rPr>
              <a:t>Netrounds</a:t>
            </a:r>
          </a:p>
        </p:txBody>
      </p:sp>
      <p:pic>
        <p:nvPicPr>
          <p:cNvPr id="108" name="Graphic 107">
            <a:extLst>
              <a:ext uri="{FF2B5EF4-FFF2-40B4-BE49-F238E27FC236}">
                <a16:creationId xmlns:a16="http://schemas.microsoft.com/office/drawing/2014/main" id="{A94D08D3-7D7E-7949-9F25-3C37774A4975}"/>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9663418" y="2021516"/>
            <a:ext cx="199891" cy="212384"/>
          </a:xfrm>
          <a:prstGeom prst="rect">
            <a:avLst/>
          </a:prstGeom>
        </p:spPr>
      </p:pic>
      <p:sp>
        <p:nvSpPr>
          <p:cNvPr id="119" name="Rectangle 5">
            <a:extLst>
              <a:ext uri="{FF2B5EF4-FFF2-40B4-BE49-F238E27FC236}">
                <a16:creationId xmlns:a16="http://schemas.microsoft.com/office/drawing/2014/main" id="{950B642C-D305-E54A-A210-C4E321734980}"/>
              </a:ext>
            </a:extLst>
          </p:cNvPr>
          <p:cNvSpPr>
            <a:spLocks noChangeArrowheads="1"/>
          </p:cNvSpPr>
          <p:nvPr/>
        </p:nvSpPr>
        <p:spPr bwMode="auto">
          <a:xfrm>
            <a:off x="9931963" y="2005086"/>
            <a:ext cx="1576269" cy="136384"/>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933" b="1"/>
              <a:t>Data plane metrics storage</a:t>
            </a:r>
          </a:p>
        </p:txBody>
      </p:sp>
      <p:pic>
        <p:nvPicPr>
          <p:cNvPr id="120" name="Graphic 119">
            <a:extLst>
              <a:ext uri="{FF2B5EF4-FFF2-40B4-BE49-F238E27FC236}">
                <a16:creationId xmlns:a16="http://schemas.microsoft.com/office/drawing/2014/main" id="{9E810ED9-B175-FA47-9537-DF6504A2CE0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9671364" y="1704032"/>
            <a:ext cx="199891" cy="244311"/>
          </a:xfrm>
          <a:prstGeom prst="rect">
            <a:avLst/>
          </a:prstGeom>
        </p:spPr>
      </p:pic>
      <p:sp>
        <p:nvSpPr>
          <p:cNvPr id="121" name="Rectangle 5">
            <a:extLst>
              <a:ext uri="{FF2B5EF4-FFF2-40B4-BE49-F238E27FC236}">
                <a16:creationId xmlns:a16="http://schemas.microsoft.com/office/drawing/2014/main" id="{BCADA7DA-7911-B543-94FB-6BC4A6EC51C5}"/>
              </a:ext>
            </a:extLst>
          </p:cNvPr>
          <p:cNvSpPr>
            <a:spLocks noChangeArrowheads="1"/>
          </p:cNvSpPr>
          <p:nvPr/>
        </p:nvSpPr>
        <p:spPr bwMode="auto">
          <a:xfrm>
            <a:off x="9928814" y="1715210"/>
            <a:ext cx="1576269" cy="136384"/>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933" b="1"/>
              <a:t>Test templates</a:t>
            </a:r>
          </a:p>
        </p:txBody>
      </p:sp>
      <p:cxnSp>
        <p:nvCxnSpPr>
          <p:cNvPr id="13" name="Straight Connector 12">
            <a:extLst>
              <a:ext uri="{FF2B5EF4-FFF2-40B4-BE49-F238E27FC236}">
                <a16:creationId xmlns:a16="http://schemas.microsoft.com/office/drawing/2014/main" id="{8D4BA2E2-BC16-D54C-868D-A84D57F83CDA}"/>
              </a:ext>
            </a:extLst>
          </p:cNvPr>
          <p:cNvCxnSpPr>
            <a:cxnSpLocks/>
            <a:stCxn id="92" idx="2"/>
          </p:cNvCxnSpPr>
          <p:nvPr/>
        </p:nvCxnSpPr>
        <p:spPr>
          <a:xfrm>
            <a:off x="9075684" y="2257441"/>
            <a:ext cx="0" cy="424356"/>
          </a:xfrm>
          <a:prstGeom prst="line">
            <a:avLst/>
          </a:prstGeom>
          <a:ln w="12700">
            <a:solidFill>
              <a:schemeClr val="accent4"/>
            </a:solidFill>
            <a:prstDash val="lgDash"/>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15A0459-0DE2-E64B-BAEE-8568B6B05FBE}"/>
              </a:ext>
            </a:extLst>
          </p:cNvPr>
          <p:cNvCxnSpPr>
            <a:cxnSpLocks/>
          </p:cNvCxnSpPr>
          <p:nvPr/>
        </p:nvCxnSpPr>
        <p:spPr>
          <a:xfrm>
            <a:off x="7832435" y="2663203"/>
            <a:ext cx="11935" cy="1117600"/>
          </a:xfrm>
          <a:prstGeom prst="line">
            <a:avLst/>
          </a:prstGeom>
          <a:ln w="12700">
            <a:solidFill>
              <a:schemeClr val="accent4"/>
            </a:solidFill>
            <a:prstDash val="lgDash"/>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465FD12E-9CD0-4C4E-9C34-7328A795C990}"/>
              </a:ext>
            </a:extLst>
          </p:cNvPr>
          <p:cNvCxnSpPr>
            <a:cxnSpLocks/>
          </p:cNvCxnSpPr>
          <p:nvPr/>
        </p:nvCxnSpPr>
        <p:spPr>
          <a:xfrm>
            <a:off x="2691580" y="2663203"/>
            <a:ext cx="11830" cy="1066800"/>
          </a:xfrm>
          <a:prstGeom prst="line">
            <a:avLst/>
          </a:prstGeom>
          <a:ln w="12700">
            <a:solidFill>
              <a:schemeClr val="accent4"/>
            </a:solidFill>
            <a:prstDash val="lgDash"/>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E87312AE-5F43-FE41-9E99-6A1A516BBC2A}"/>
              </a:ext>
            </a:extLst>
          </p:cNvPr>
          <p:cNvCxnSpPr>
            <a:cxnSpLocks/>
          </p:cNvCxnSpPr>
          <p:nvPr/>
        </p:nvCxnSpPr>
        <p:spPr>
          <a:xfrm>
            <a:off x="1941410" y="2653043"/>
            <a:ext cx="0" cy="396240"/>
          </a:xfrm>
          <a:prstGeom prst="line">
            <a:avLst/>
          </a:prstGeom>
          <a:ln w="12700">
            <a:solidFill>
              <a:schemeClr val="accent4"/>
            </a:solidFill>
            <a:prstDash val="lgDash"/>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718B7EA4-EC23-C744-85C1-BAA0901967EC}"/>
              </a:ext>
            </a:extLst>
          </p:cNvPr>
          <p:cNvCxnSpPr>
            <a:cxnSpLocks/>
          </p:cNvCxnSpPr>
          <p:nvPr/>
        </p:nvCxnSpPr>
        <p:spPr>
          <a:xfrm>
            <a:off x="1941410" y="2664393"/>
            <a:ext cx="8081980" cy="0"/>
          </a:xfrm>
          <a:prstGeom prst="line">
            <a:avLst/>
          </a:prstGeom>
          <a:ln w="12700">
            <a:solidFill>
              <a:schemeClr val="accent4"/>
            </a:solidFill>
            <a:prstDash val="lgDash"/>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19852790-A86E-6044-B0D8-55C9802E66D3}"/>
              </a:ext>
            </a:extLst>
          </p:cNvPr>
          <p:cNvCxnSpPr>
            <a:cxnSpLocks/>
          </p:cNvCxnSpPr>
          <p:nvPr/>
        </p:nvCxnSpPr>
        <p:spPr>
          <a:xfrm flipH="1">
            <a:off x="10015828" y="2653043"/>
            <a:ext cx="11272" cy="1357848"/>
          </a:xfrm>
          <a:prstGeom prst="line">
            <a:avLst/>
          </a:prstGeom>
          <a:ln w="12700">
            <a:solidFill>
              <a:schemeClr val="accent4"/>
            </a:solidFill>
            <a:prstDash val="lgDash"/>
          </a:ln>
        </p:spPr>
        <p:style>
          <a:lnRef idx="1">
            <a:schemeClr val="accent1"/>
          </a:lnRef>
          <a:fillRef idx="0">
            <a:schemeClr val="accent1"/>
          </a:fillRef>
          <a:effectRef idx="0">
            <a:schemeClr val="accent1"/>
          </a:effectRef>
          <a:fontRef idx="minor">
            <a:schemeClr val="tx1"/>
          </a:fontRef>
        </p:style>
      </p:cxnSp>
      <p:sp>
        <p:nvSpPr>
          <p:cNvPr id="127" name="Rounded Rectangle 126">
            <a:extLst>
              <a:ext uri="{FF2B5EF4-FFF2-40B4-BE49-F238E27FC236}">
                <a16:creationId xmlns:a16="http://schemas.microsoft.com/office/drawing/2014/main" id="{5607F880-1B8E-ED40-867D-EF3A32999F92}"/>
              </a:ext>
            </a:extLst>
          </p:cNvPr>
          <p:cNvSpPr/>
          <p:nvPr/>
        </p:nvSpPr>
        <p:spPr>
          <a:xfrm>
            <a:off x="855447" y="1416879"/>
            <a:ext cx="245327" cy="189570"/>
          </a:xfrm>
          <a:prstGeom prst="round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a:t>TA</a:t>
            </a:r>
          </a:p>
        </p:txBody>
      </p:sp>
      <p:sp>
        <p:nvSpPr>
          <p:cNvPr id="128" name="Rectangle 5">
            <a:extLst>
              <a:ext uri="{FF2B5EF4-FFF2-40B4-BE49-F238E27FC236}">
                <a16:creationId xmlns:a16="http://schemas.microsoft.com/office/drawing/2014/main" id="{E16FDCB5-F410-FC45-8146-D15E30876A27}"/>
              </a:ext>
            </a:extLst>
          </p:cNvPr>
          <p:cNvSpPr>
            <a:spLocks noChangeArrowheads="1"/>
          </p:cNvSpPr>
          <p:nvPr/>
        </p:nvSpPr>
        <p:spPr bwMode="auto">
          <a:xfrm>
            <a:off x="1200657" y="1354464"/>
            <a:ext cx="1587167" cy="272767"/>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933" b="1" dirty="0"/>
              <a:t>Active Test Agent Software as VM or Container</a:t>
            </a:r>
          </a:p>
        </p:txBody>
      </p:sp>
      <p:sp>
        <p:nvSpPr>
          <p:cNvPr id="129" name="Rounded Rectangle 128">
            <a:extLst>
              <a:ext uri="{FF2B5EF4-FFF2-40B4-BE49-F238E27FC236}">
                <a16:creationId xmlns:a16="http://schemas.microsoft.com/office/drawing/2014/main" id="{3DE8B781-3E90-E44B-A1AF-61FF45742D74}"/>
              </a:ext>
            </a:extLst>
          </p:cNvPr>
          <p:cNvSpPr/>
          <p:nvPr/>
        </p:nvSpPr>
        <p:spPr>
          <a:xfrm>
            <a:off x="701146" y="1261627"/>
            <a:ext cx="2212550" cy="1147674"/>
          </a:xfrm>
          <a:prstGeom prst="roundRect">
            <a:avLst>
              <a:gd name="adj" fmla="val 11743"/>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30" name="Rounded Rectangle 102">
            <a:extLst>
              <a:ext uri="{FF2B5EF4-FFF2-40B4-BE49-F238E27FC236}">
                <a16:creationId xmlns:a16="http://schemas.microsoft.com/office/drawing/2014/main" id="{C9F3DD92-1E60-1B42-8BC3-D9F6FED15B22}"/>
              </a:ext>
            </a:extLst>
          </p:cNvPr>
          <p:cNvSpPr/>
          <p:nvPr/>
        </p:nvSpPr>
        <p:spPr>
          <a:xfrm flipV="1">
            <a:off x="868762" y="1788791"/>
            <a:ext cx="245327" cy="109803"/>
          </a:xfrm>
          <a:custGeom>
            <a:avLst/>
            <a:gdLst>
              <a:gd name="connsiteX0" fmla="*/ 0 w 2211881"/>
              <a:gd name="connsiteY0" fmla="*/ 139390 h 278780"/>
              <a:gd name="connsiteX1" fmla="*/ 139390 w 2211881"/>
              <a:gd name="connsiteY1" fmla="*/ 0 h 278780"/>
              <a:gd name="connsiteX2" fmla="*/ 2072491 w 2211881"/>
              <a:gd name="connsiteY2" fmla="*/ 0 h 278780"/>
              <a:gd name="connsiteX3" fmla="*/ 2211881 w 2211881"/>
              <a:gd name="connsiteY3" fmla="*/ 139390 h 278780"/>
              <a:gd name="connsiteX4" fmla="*/ 2211881 w 2211881"/>
              <a:gd name="connsiteY4" fmla="*/ 139390 h 278780"/>
              <a:gd name="connsiteX5" fmla="*/ 2072491 w 2211881"/>
              <a:gd name="connsiteY5" fmla="*/ 278780 h 278780"/>
              <a:gd name="connsiteX6" fmla="*/ 139390 w 2211881"/>
              <a:gd name="connsiteY6" fmla="*/ 278780 h 278780"/>
              <a:gd name="connsiteX7" fmla="*/ 0 w 2211881"/>
              <a:gd name="connsiteY7" fmla="*/ 139390 h 278780"/>
              <a:gd name="connsiteX0" fmla="*/ 2211881 w 2303321"/>
              <a:gd name="connsiteY0" fmla="*/ 139390 h 278780"/>
              <a:gd name="connsiteX1" fmla="*/ 2072491 w 2303321"/>
              <a:gd name="connsiteY1" fmla="*/ 278780 h 278780"/>
              <a:gd name="connsiteX2" fmla="*/ 139390 w 2303321"/>
              <a:gd name="connsiteY2" fmla="*/ 278780 h 278780"/>
              <a:gd name="connsiteX3" fmla="*/ 0 w 2303321"/>
              <a:gd name="connsiteY3" fmla="*/ 139390 h 278780"/>
              <a:gd name="connsiteX4" fmla="*/ 139390 w 2303321"/>
              <a:gd name="connsiteY4" fmla="*/ 0 h 278780"/>
              <a:gd name="connsiteX5" fmla="*/ 2072491 w 2303321"/>
              <a:gd name="connsiteY5" fmla="*/ 0 h 278780"/>
              <a:gd name="connsiteX6" fmla="*/ 2211881 w 2303321"/>
              <a:gd name="connsiteY6" fmla="*/ 139390 h 278780"/>
              <a:gd name="connsiteX7" fmla="*/ 2303321 w 2303321"/>
              <a:gd name="connsiteY7" fmla="*/ 230830 h 278780"/>
              <a:gd name="connsiteX0" fmla="*/ 2211881 w 2211881"/>
              <a:gd name="connsiteY0" fmla="*/ 139390 h 278780"/>
              <a:gd name="connsiteX1" fmla="*/ 2072491 w 2211881"/>
              <a:gd name="connsiteY1" fmla="*/ 278780 h 278780"/>
              <a:gd name="connsiteX2" fmla="*/ 139390 w 2211881"/>
              <a:gd name="connsiteY2" fmla="*/ 278780 h 278780"/>
              <a:gd name="connsiteX3" fmla="*/ 0 w 2211881"/>
              <a:gd name="connsiteY3" fmla="*/ 139390 h 278780"/>
              <a:gd name="connsiteX4" fmla="*/ 139390 w 2211881"/>
              <a:gd name="connsiteY4" fmla="*/ 0 h 278780"/>
              <a:gd name="connsiteX5" fmla="*/ 2072491 w 2211881"/>
              <a:gd name="connsiteY5" fmla="*/ 0 h 278780"/>
              <a:gd name="connsiteX6" fmla="*/ 2211881 w 2211881"/>
              <a:gd name="connsiteY6" fmla="*/ 139390 h 278780"/>
              <a:gd name="connsiteX0" fmla="*/ 2211881 w 2211881"/>
              <a:gd name="connsiteY0" fmla="*/ 139390 h 278780"/>
              <a:gd name="connsiteX1" fmla="*/ 2072491 w 2211881"/>
              <a:gd name="connsiteY1" fmla="*/ 278780 h 278780"/>
              <a:gd name="connsiteX2" fmla="*/ 139390 w 2211881"/>
              <a:gd name="connsiteY2" fmla="*/ 278780 h 278780"/>
              <a:gd name="connsiteX3" fmla="*/ 0 w 2211881"/>
              <a:gd name="connsiteY3" fmla="*/ 139390 h 278780"/>
              <a:gd name="connsiteX4" fmla="*/ 139390 w 2211881"/>
              <a:gd name="connsiteY4" fmla="*/ 0 h 278780"/>
              <a:gd name="connsiteX5" fmla="*/ 2072491 w 2211881"/>
              <a:gd name="connsiteY5" fmla="*/ 0 h 278780"/>
              <a:gd name="connsiteX0" fmla="*/ 2072491 w 2072491"/>
              <a:gd name="connsiteY0" fmla="*/ 278780 h 278780"/>
              <a:gd name="connsiteX1" fmla="*/ 139390 w 2072491"/>
              <a:gd name="connsiteY1" fmla="*/ 278780 h 278780"/>
              <a:gd name="connsiteX2" fmla="*/ 0 w 2072491"/>
              <a:gd name="connsiteY2" fmla="*/ 139390 h 278780"/>
              <a:gd name="connsiteX3" fmla="*/ 139390 w 2072491"/>
              <a:gd name="connsiteY3" fmla="*/ 0 h 278780"/>
              <a:gd name="connsiteX4" fmla="*/ 2072491 w 2072491"/>
              <a:gd name="connsiteY4" fmla="*/ 0 h 278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491" h="278780">
                <a:moveTo>
                  <a:pt x="2072491" y="278780"/>
                </a:moveTo>
                <a:lnTo>
                  <a:pt x="139390" y="278780"/>
                </a:lnTo>
                <a:cubicBezTo>
                  <a:pt x="62407" y="278780"/>
                  <a:pt x="0" y="216373"/>
                  <a:pt x="0" y="139390"/>
                </a:cubicBezTo>
                <a:cubicBezTo>
                  <a:pt x="0" y="62407"/>
                  <a:pt x="62407" y="0"/>
                  <a:pt x="139390" y="0"/>
                </a:cubicBezTo>
                <a:lnTo>
                  <a:pt x="2072491" y="0"/>
                </a:lnTo>
              </a:path>
            </a:pathLst>
          </a:custGeom>
          <a:noFill/>
          <a:ln w="19050">
            <a:solidFill>
              <a:schemeClr val="accent4"/>
            </a:solidFill>
            <a:headEnd type="none" w="med" len="med"/>
            <a:tailEnd type="triangle" w="lg" len="lg"/>
            <a:extLst>
              <a:ext uri="{C807C97D-BFC1-408E-A445-0C87EB9F89A2}">
                <ask:lineSketchStyleProps xmlns:ask="http://schemas.microsoft.com/office/drawing/2018/sketchyshapes" sd="1219033472">
                  <a:custGeom>
                    <a:avLst/>
                    <a:gdLst>
                      <a:gd name="connsiteX0" fmla="*/ 0 w 2211881"/>
                      <a:gd name="connsiteY0" fmla="*/ 139390 h 278780"/>
                      <a:gd name="connsiteX1" fmla="*/ 139390 w 2211881"/>
                      <a:gd name="connsiteY1" fmla="*/ 0 h 278780"/>
                      <a:gd name="connsiteX2" fmla="*/ 822419 w 2211881"/>
                      <a:gd name="connsiteY2" fmla="*/ 0 h 278780"/>
                      <a:gd name="connsiteX3" fmla="*/ 1505448 w 2211881"/>
                      <a:gd name="connsiteY3" fmla="*/ 0 h 278780"/>
                      <a:gd name="connsiteX4" fmla="*/ 2072491 w 2211881"/>
                      <a:gd name="connsiteY4" fmla="*/ 0 h 278780"/>
                      <a:gd name="connsiteX5" fmla="*/ 2211881 w 2211881"/>
                      <a:gd name="connsiteY5" fmla="*/ 139390 h 278780"/>
                      <a:gd name="connsiteX6" fmla="*/ 2211881 w 2211881"/>
                      <a:gd name="connsiteY6" fmla="*/ 139390 h 278780"/>
                      <a:gd name="connsiteX7" fmla="*/ 2072491 w 2211881"/>
                      <a:gd name="connsiteY7" fmla="*/ 278780 h 278780"/>
                      <a:gd name="connsiteX8" fmla="*/ 1486117 w 2211881"/>
                      <a:gd name="connsiteY8" fmla="*/ 278780 h 278780"/>
                      <a:gd name="connsiteX9" fmla="*/ 803088 w 2211881"/>
                      <a:gd name="connsiteY9" fmla="*/ 278780 h 278780"/>
                      <a:gd name="connsiteX10" fmla="*/ 139390 w 2211881"/>
                      <a:gd name="connsiteY10" fmla="*/ 278780 h 278780"/>
                      <a:gd name="connsiteX11" fmla="*/ 0 w 2211881"/>
                      <a:gd name="connsiteY11" fmla="*/ 139390 h 27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1881" h="278780" fill="none" extrusionOk="0">
                        <a:moveTo>
                          <a:pt x="0" y="139390"/>
                        </a:moveTo>
                        <a:cubicBezTo>
                          <a:pt x="1523" y="78185"/>
                          <a:pt x="66394" y="6142"/>
                          <a:pt x="139390" y="0"/>
                        </a:cubicBezTo>
                        <a:cubicBezTo>
                          <a:pt x="443780" y="26482"/>
                          <a:pt x="660328" y="-33775"/>
                          <a:pt x="822419" y="0"/>
                        </a:cubicBezTo>
                        <a:cubicBezTo>
                          <a:pt x="984510" y="33775"/>
                          <a:pt x="1303212" y="6231"/>
                          <a:pt x="1505448" y="0"/>
                        </a:cubicBezTo>
                        <a:cubicBezTo>
                          <a:pt x="1707684" y="-6231"/>
                          <a:pt x="1852489" y="26254"/>
                          <a:pt x="2072491" y="0"/>
                        </a:cubicBezTo>
                        <a:cubicBezTo>
                          <a:pt x="2141165" y="-12420"/>
                          <a:pt x="2211033" y="65598"/>
                          <a:pt x="2211881" y="139390"/>
                        </a:cubicBezTo>
                        <a:lnTo>
                          <a:pt x="2211881" y="139390"/>
                        </a:lnTo>
                        <a:cubicBezTo>
                          <a:pt x="2209359" y="208786"/>
                          <a:pt x="2167460" y="275126"/>
                          <a:pt x="2072491" y="278780"/>
                        </a:cubicBezTo>
                        <a:cubicBezTo>
                          <a:pt x="1808934" y="249822"/>
                          <a:pt x="1751809" y="294681"/>
                          <a:pt x="1486117" y="278780"/>
                        </a:cubicBezTo>
                        <a:cubicBezTo>
                          <a:pt x="1220425" y="262879"/>
                          <a:pt x="957578" y="261594"/>
                          <a:pt x="803088" y="278780"/>
                        </a:cubicBezTo>
                        <a:cubicBezTo>
                          <a:pt x="648598" y="295966"/>
                          <a:pt x="439970" y="279469"/>
                          <a:pt x="139390" y="278780"/>
                        </a:cubicBezTo>
                        <a:cubicBezTo>
                          <a:pt x="67648" y="289156"/>
                          <a:pt x="-2760" y="217829"/>
                          <a:pt x="0" y="139390"/>
                        </a:cubicBezTo>
                        <a:close/>
                      </a:path>
                      <a:path w="2211881" h="278780" stroke="0" extrusionOk="0">
                        <a:moveTo>
                          <a:pt x="0" y="139390"/>
                        </a:moveTo>
                        <a:cubicBezTo>
                          <a:pt x="-2103" y="61110"/>
                          <a:pt x="50228" y="4571"/>
                          <a:pt x="139390" y="0"/>
                        </a:cubicBezTo>
                        <a:cubicBezTo>
                          <a:pt x="471748" y="18892"/>
                          <a:pt x="516588" y="28332"/>
                          <a:pt x="822419" y="0"/>
                        </a:cubicBezTo>
                        <a:cubicBezTo>
                          <a:pt x="1128250" y="-28332"/>
                          <a:pt x="1194219" y="-1137"/>
                          <a:pt x="1447455" y="0"/>
                        </a:cubicBezTo>
                        <a:cubicBezTo>
                          <a:pt x="1700691" y="1137"/>
                          <a:pt x="1761613" y="3041"/>
                          <a:pt x="2072491" y="0"/>
                        </a:cubicBezTo>
                        <a:cubicBezTo>
                          <a:pt x="2143927" y="-17865"/>
                          <a:pt x="2216884" y="43892"/>
                          <a:pt x="2211881" y="139390"/>
                        </a:cubicBezTo>
                        <a:lnTo>
                          <a:pt x="2211881" y="139390"/>
                        </a:lnTo>
                        <a:cubicBezTo>
                          <a:pt x="2196277" y="206142"/>
                          <a:pt x="2154466" y="270655"/>
                          <a:pt x="2072491" y="278780"/>
                        </a:cubicBezTo>
                        <a:cubicBezTo>
                          <a:pt x="1871287" y="259781"/>
                          <a:pt x="1528851" y="281240"/>
                          <a:pt x="1389462" y="278780"/>
                        </a:cubicBezTo>
                        <a:cubicBezTo>
                          <a:pt x="1250073" y="276320"/>
                          <a:pt x="970303" y="290337"/>
                          <a:pt x="783757" y="278780"/>
                        </a:cubicBezTo>
                        <a:cubicBezTo>
                          <a:pt x="597211" y="267223"/>
                          <a:pt x="329632" y="261184"/>
                          <a:pt x="139390" y="278780"/>
                        </a:cubicBezTo>
                        <a:cubicBezTo>
                          <a:pt x="67247" y="282738"/>
                          <a:pt x="5326" y="224302"/>
                          <a:pt x="0" y="13939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31" name="Rectangle 5">
            <a:extLst>
              <a:ext uri="{FF2B5EF4-FFF2-40B4-BE49-F238E27FC236}">
                <a16:creationId xmlns:a16="http://schemas.microsoft.com/office/drawing/2014/main" id="{BC622E1A-E00C-214B-B9D2-26520B7F1308}"/>
              </a:ext>
            </a:extLst>
          </p:cNvPr>
          <p:cNvSpPr>
            <a:spLocks noChangeArrowheads="1"/>
          </p:cNvSpPr>
          <p:nvPr/>
        </p:nvSpPr>
        <p:spPr bwMode="auto">
          <a:xfrm>
            <a:off x="1200657" y="1686973"/>
            <a:ext cx="1493077" cy="272767"/>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933" b="1"/>
              <a:t>Active reflecting traffic using TWAMP</a:t>
            </a:r>
          </a:p>
        </p:txBody>
      </p:sp>
      <p:cxnSp>
        <p:nvCxnSpPr>
          <p:cNvPr id="132" name="Straight Arrow Connector 131">
            <a:extLst>
              <a:ext uri="{FF2B5EF4-FFF2-40B4-BE49-F238E27FC236}">
                <a16:creationId xmlns:a16="http://schemas.microsoft.com/office/drawing/2014/main" id="{5EE793E6-5146-6046-B7E9-F6B9F36F680D}"/>
              </a:ext>
            </a:extLst>
          </p:cNvPr>
          <p:cNvCxnSpPr>
            <a:cxnSpLocks/>
          </p:cNvCxnSpPr>
          <p:nvPr/>
        </p:nvCxnSpPr>
        <p:spPr>
          <a:xfrm>
            <a:off x="807984" y="2175174"/>
            <a:ext cx="292790" cy="0"/>
          </a:xfrm>
          <a:prstGeom prst="straightConnector1">
            <a:avLst/>
          </a:prstGeom>
          <a:ln w="19050">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3" name="Rectangle 5">
            <a:extLst>
              <a:ext uri="{FF2B5EF4-FFF2-40B4-BE49-F238E27FC236}">
                <a16:creationId xmlns:a16="http://schemas.microsoft.com/office/drawing/2014/main" id="{88CF4601-EFAE-A446-9D7E-F730FF5049D4}"/>
              </a:ext>
            </a:extLst>
          </p:cNvPr>
          <p:cNvSpPr>
            <a:spLocks noChangeArrowheads="1"/>
          </p:cNvSpPr>
          <p:nvPr/>
        </p:nvSpPr>
        <p:spPr bwMode="auto">
          <a:xfrm>
            <a:off x="1200657" y="2052804"/>
            <a:ext cx="1318897" cy="272767"/>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933" b="1"/>
              <a:t>Multi-layer, multi-QoS L2-L7  active traffic</a:t>
            </a:r>
          </a:p>
        </p:txBody>
      </p:sp>
      <p:sp>
        <p:nvSpPr>
          <p:cNvPr id="135" name="Rounded Rectangle 102">
            <a:extLst>
              <a:ext uri="{FF2B5EF4-FFF2-40B4-BE49-F238E27FC236}">
                <a16:creationId xmlns:a16="http://schemas.microsoft.com/office/drawing/2014/main" id="{500D7919-5AF1-CA45-BE4C-333CE145CE34}"/>
              </a:ext>
            </a:extLst>
          </p:cNvPr>
          <p:cNvSpPr/>
          <p:nvPr/>
        </p:nvSpPr>
        <p:spPr>
          <a:xfrm rot="319483" flipV="1">
            <a:off x="4470272" y="3646974"/>
            <a:ext cx="3058984" cy="108528"/>
          </a:xfrm>
          <a:custGeom>
            <a:avLst/>
            <a:gdLst>
              <a:gd name="connsiteX0" fmla="*/ 0 w 2211881"/>
              <a:gd name="connsiteY0" fmla="*/ 139390 h 278780"/>
              <a:gd name="connsiteX1" fmla="*/ 139390 w 2211881"/>
              <a:gd name="connsiteY1" fmla="*/ 0 h 278780"/>
              <a:gd name="connsiteX2" fmla="*/ 2072491 w 2211881"/>
              <a:gd name="connsiteY2" fmla="*/ 0 h 278780"/>
              <a:gd name="connsiteX3" fmla="*/ 2211881 w 2211881"/>
              <a:gd name="connsiteY3" fmla="*/ 139390 h 278780"/>
              <a:gd name="connsiteX4" fmla="*/ 2211881 w 2211881"/>
              <a:gd name="connsiteY4" fmla="*/ 139390 h 278780"/>
              <a:gd name="connsiteX5" fmla="*/ 2072491 w 2211881"/>
              <a:gd name="connsiteY5" fmla="*/ 278780 h 278780"/>
              <a:gd name="connsiteX6" fmla="*/ 139390 w 2211881"/>
              <a:gd name="connsiteY6" fmla="*/ 278780 h 278780"/>
              <a:gd name="connsiteX7" fmla="*/ 0 w 2211881"/>
              <a:gd name="connsiteY7" fmla="*/ 139390 h 278780"/>
              <a:gd name="connsiteX0" fmla="*/ 2211881 w 2303321"/>
              <a:gd name="connsiteY0" fmla="*/ 139390 h 278780"/>
              <a:gd name="connsiteX1" fmla="*/ 2072491 w 2303321"/>
              <a:gd name="connsiteY1" fmla="*/ 278780 h 278780"/>
              <a:gd name="connsiteX2" fmla="*/ 139390 w 2303321"/>
              <a:gd name="connsiteY2" fmla="*/ 278780 h 278780"/>
              <a:gd name="connsiteX3" fmla="*/ 0 w 2303321"/>
              <a:gd name="connsiteY3" fmla="*/ 139390 h 278780"/>
              <a:gd name="connsiteX4" fmla="*/ 139390 w 2303321"/>
              <a:gd name="connsiteY4" fmla="*/ 0 h 278780"/>
              <a:gd name="connsiteX5" fmla="*/ 2072491 w 2303321"/>
              <a:gd name="connsiteY5" fmla="*/ 0 h 278780"/>
              <a:gd name="connsiteX6" fmla="*/ 2211881 w 2303321"/>
              <a:gd name="connsiteY6" fmla="*/ 139390 h 278780"/>
              <a:gd name="connsiteX7" fmla="*/ 2303321 w 2303321"/>
              <a:gd name="connsiteY7" fmla="*/ 230830 h 278780"/>
              <a:gd name="connsiteX0" fmla="*/ 2211881 w 2211881"/>
              <a:gd name="connsiteY0" fmla="*/ 139390 h 278780"/>
              <a:gd name="connsiteX1" fmla="*/ 2072491 w 2211881"/>
              <a:gd name="connsiteY1" fmla="*/ 278780 h 278780"/>
              <a:gd name="connsiteX2" fmla="*/ 139390 w 2211881"/>
              <a:gd name="connsiteY2" fmla="*/ 278780 h 278780"/>
              <a:gd name="connsiteX3" fmla="*/ 0 w 2211881"/>
              <a:gd name="connsiteY3" fmla="*/ 139390 h 278780"/>
              <a:gd name="connsiteX4" fmla="*/ 139390 w 2211881"/>
              <a:gd name="connsiteY4" fmla="*/ 0 h 278780"/>
              <a:gd name="connsiteX5" fmla="*/ 2072491 w 2211881"/>
              <a:gd name="connsiteY5" fmla="*/ 0 h 278780"/>
              <a:gd name="connsiteX6" fmla="*/ 2211881 w 2211881"/>
              <a:gd name="connsiteY6" fmla="*/ 139390 h 278780"/>
              <a:gd name="connsiteX0" fmla="*/ 2211881 w 2211881"/>
              <a:gd name="connsiteY0" fmla="*/ 139390 h 278780"/>
              <a:gd name="connsiteX1" fmla="*/ 2072491 w 2211881"/>
              <a:gd name="connsiteY1" fmla="*/ 278780 h 278780"/>
              <a:gd name="connsiteX2" fmla="*/ 139390 w 2211881"/>
              <a:gd name="connsiteY2" fmla="*/ 278780 h 278780"/>
              <a:gd name="connsiteX3" fmla="*/ 0 w 2211881"/>
              <a:gd name="connsiteY3" fmla="*/ 139390 h 278780"/>
              <a:gd name="connsiteX4" fmla="*/ 139390 w 2211881"/>
              <a:gd name="connsiteY4" fmla="*/ 0 h 278780"/>
              <a:gd name="connsiteX5" fmla="*/ 2072491 w 2211881"/>
              <a:gd name="connsiteY5" fmla="*/ 0 h 278780"/>
              <a:gd name="connsiteX0" fmla="*/ 2072491 w 2072491"/>
              <a:gd name="connsiteY0" fmla="*/ 278780 h 278780"/>
              <a:gd name="connsiteX1" fmla="*/ 139390 w 2072491"/>
              <a:gd name="connsiteY1" fmla="*/ 278780 h 278780"/>
              <a:gd name="connsiteX2" fmla="*/ 0 w 2072491"/>
              <a:gd name="connsiteY2" fmla="*/ 139390 h 278780"/>
              <a:gd name="connsiteX3" fmla="*/ 139390 w 2072491"/>
              <a:gd name="connsiteY3" fmla="*/ 0 h 278780"/>
              <a:gd name="connsiteX4" fmla="*/ 2072491 w 2072491"/>
              <a:gd name="connsiteY4" fmla="*/ 0 h 278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491" h="278780">
                <a:moveTo>
                  <a:pt x="2072491" y="278780"/>
                </a:moveTo>
                <a:lnTo>
                  <a:pt x="139390" y="278780"/>
                </a:lnTo>
                <a:cubicBezTo>
                  <a:pt x="62407" y="278780"/>
                  <a:pt x="0" y="216373"/>
                  <a:pt x="0" y="139390"/>
                </a:cubicBezTo>
                <a:cubicBezTo>
                  <a:pt x="0" y="62407"/>
                  <a:pt x="62407" y="0"/>
                  <a:pt x="139390" y="0"/>
                </a:cubicBezTo>
                <a:lnTo>
                  <a:pt x="2072491" y="0"/>
                </a:lnTo>
              </a:path>
            </a:pathLst>
          </a:custGeom>
          <a:noFill/>
          <a:ln w="19050">
            <a:solidFill>
              <a:schemeClr val="accent4"/>
            </a:solidFill>
            <a:headEnd type="none" w="med" len="med"/>
            <a:tailEnd type="triangle" w="lg" len="lg"/>
            <a:extLst>
              <a:ext uri="{C807C97D-BFC1-408E-A445-0C87EB9F89A2}">
                <ask:lineSketchStyleProps xmlns:ask="http://schemas.microsoft.com/office/drawing/2018/sketchyshapes" sd="1219033472">
                  <a:custGeom>
                    <a:avLst/>
                    <a:gdLst>
                      <a:gd name="connsiteX0" fmla="*/ 0 w 2211881"/>
                      <a:gd name="connsiteY0" fmla="*/ 139390 h 278780"/>
                      <a:gd name="connsiteX1" fmla="*/ 139390 w 2211881"/>
                      <a:gd name="connsiteY1" fmla="*/ 0 h 278780"/>
                      <a:gd name="connsiteX2" fmla="*/ 822419 w 2211881"/>
                      <a:gd name="connsiteY2" fmla="*/ 0 h 278780"/>
                      <a:gd name="connsiteX3" fmla="*/ 1505448 w 2211881"/>
                      <a:gd name="connsiteY3" fmla="*/ 0 h 278780"/>
                      <a:gd name="connsiteX4" fmla="*/ 2072491 w 2211881"/>
                      <a:gd name="connsiteY4" fmla="*/ 0 h 278780"/>
                      <a:gd name="connsiteX5" fmla="*/ 2211881 w 2211881"/>
                      <a:gd name="connsiteY5" fmla="*/ 139390 h 278780"/>
                      <a:gd name="connsiteX6" fmla="*/ 2211881 w 2211881"/>
                      <a:gd name="connsiteY6" fmla="*/ 139390 h 278780"/>
                      <a:gd name="connsiteX7" fmla="*/ 2072491 w 2211881"/>
                      <a:gd name="connsiteY7" fmla="*/ 278780 h 278780"/>
                      <a:gd name="connsiteX8" fmla="*/ 1486117 w 2211881"/>
                      <a:gd name="connsiteY8" fmla="*/ 278780 h 278780"/>
                      <a:gd name="connsiteX9" fmla="*/ 803088 w 2211881"/>
                      <a:gd name="connsiteY9" fmla="*/ 278780 h 278780"/>
                      <a:gd name="connsiteX10" fmla="*/ 139390 w 2211881"/>
                      <a:gd name="connsiteY10" fmla="*/ 278780 h 278780"/>
                      <a:gd name="connsiteX11" fmla="*/ 0 w 2211881"/>
                      <a:gd name="connsiteY11" fmla="*/ 139390 h 27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1881" h="278780" fill="none" extrusionOk="0">
                        <a:moveTo>
                          <a:pt x="0" y="139390"/>
                        </a:moveTo>
                        <a:cubicBezTo>
                          <a:pt x="1523" y="78185"/>
                          <a:pt x="66394" y="6142"/>
                          <a:pt x="139390" y="0"/>
                        </a:cubicBezTo>
                        <a:cubicBezTo>
                          <a:pt x="443780" y="26482"/>
                          <a:pt x="660328" y="-33775"/>
                          <a:pt x="822419" y="0"/>
                        </a:cubicBezTo>
                        <a:cubicBezTo>
                          <a:pt x="984510" y="33775"/>
                          <a:pt x="1303212" y="6231"/>
                          <a:pt x="1505448" y="0"/>
                        </a:cubicBezTo>
                        <a:cubicBezTo>
                          <a:pt x="1707684" y="-6231"/>
                          <a:pt x="1852489" y="26254"/>
                          <a:pt x="2072491" y="0"/>
                        </a:cubicBezTo>
                        <a:cubicBezTo>
                          <a:pt x="2141165" y="-12420"/>
                          <a:pt x="2211033" y="65598"/>
                          <a:pt x="2211881" y="139390"/>
                        </a:cubicBezTo>
                        <a:lnTo>
                          <a:pt x="2211881" y="139390"/>
                        </a:lnTo>
                        <a:cubicBezTo>
                          <a:pt x="2209359" y="208786"/>
                          <a:pt x="2167460" y="275126"/>
                          <a:pt x="2072491" y="278780"/>
                        </a:cubicBezTo>
                        <a:cubicBezTo>
                          <a:pt x="1808934" y="249822"/>
                          <a:pt x="1751809" y="294681"/>
                          <a:pt x="1486117" y="278780"/>
                        </a:cubicBezTo>
                        <a:cubicBezTo>
                          <a:pt x="1220425" y="262879"/>
                          <a:pt x="957578" y="261594"/>
                          <a:pt x="803088" y="278780"/>
                        </a:cubicBezTo>
                        <a:cubicBezTo>
                          <a:pt x="648598" y="295966"/>
                          <a:pt x="439970" y="279469"/>
                          <a:pt x="139390" y="278780"/>
                        </a:cubicBezTo>
                        <a:cubicBezTo>
                          <a:pt x="67648" y="289156"/>
                          <a:pt x="-2760" y="217829"/>
                          <a:pt x="0" y="139390"/>
                        </a:cubicBezTo>
                        <a:close/>
                      </a:path>
                      <a:path w="2211881" h="278780" stroke="0" extrusionOk="0">
                        <a:moveTo>
                          <a:pt x="0" y="139390"/>
                        </a:moveTo>
                        <a:cubicBezTo>
                          <a:pt x="-2103" y="61110"/>
                          <a:pt x="50228" y="4571"/>
                          <a:pt x="139390" y="0"/>
                        </a:cubicBezTo>
                        <a:cubicBezTo>
                          <a:pt x="471748" y="18892"/>
                          <a:pt x="516588" y="28332"/>
                          <a:pt x="822419" y="0"/>
                        </a:cubicBezTo>
                        <a:cubicBezTo>
                          <a:pt x="1128250" y="-28332"/>
                          <a:pt x="1194219" y="-1137"/>
                          <a:pt x="1447455" y="0"/>
                        </a:cubicBezTo>
                        <a:cubicBezTo>
                          <a:pt x="1700691" y="1137"/>
                          <a:pt x="1761613" y="3041"/>
                          <a:pt x="2072491" y="0"/>
                        </a:cubicBezTo>
                        <a:cubicBezTo>
                          <a:pt x="2143927" y="-17865"/>
                          <a:pt x="2216884" y="43892"/>
                          <a:pt x="2211881" y="139390"/>
                        </a:cubicBezTo>
                        <a:lnTo>
                          <a:pt x="2211881" y="139390"/>
                        </a:lnTo>
                        <a:cubicBezTo>
                          <a:pt x="2196277" y="206142"/>
                          <a:pt x="2154466" y="270655"/>
                          <a:pt x="2072491" y="278780"/>
                        </a:cubicBezTo>
                        <a:cubicBezTo>
                          <a:pt x="1871287" y="259781"/>
                          <a:pt x="1528851" y="281240"/>
                          <a:pt x="1389462" y="278780"/>
                        </a:cubicBezTo>
                        <a:cubicBezTo>
                          <a:pt x="1250073" y="276320"/>
                          <a:pt x="970303" y="290337"/>
                          <a:pt x="783757" y="278780"/>
                        </a:cubicBezTo>
                        <a:cubicBezTo>
                          <a:pt x="597211" y="267223"/>
                          <a:pt x="329632" y="261184"/>
                          <a:pt x="139390" y="278780"/>
                        </a:cubicBezTo>
                        <a:cubicBezTo>
                          <a:pt x="67247" y="282738"/>
                          <a:pt x="5326" y="224302"/>
                          <a:pt x="0" y="13939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cxnSp>
        <p:nvCxnSpPr>
          <p:cNvPr id="136" name="Straight Arrow Connector 135">
            <a:extLst>
              <a:ext uri="{FF2B5EF4-FFF2-40B4-BE49-F238E27FC236}">
                <a16:creationId xmlns:a16="http://schemas.microsoft.com/office/drawing/2014/main" id="{FCA507B5-18EA-AE49-820C-7E1C440B5770}"/>
              </a:ext>
            </a:extLst>
          </p:cNvPr>
          <p:cNvCxnSpPr>
            <a:cxnSpLocks/>
            <a:endCxn id="44" idx="1"/>
          </p:cNvCxnSpPr>
          <p:nvPr/>
        </p:nvCxnSpPr>
        <p:spPr>
          <a:xfrm>
            <a:off x="2110264" y="3125935"/>
            <a:ext cx="7633716" cy="0"/>
          </a:xfrm>
          <a:prstGeom prst="straightConnector1">
            <a:avLst/>
          </a:prstGeom>
          <a:ln w="4762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A7C9625A-A592-8146-B114-6CBBF5400D7D}"/>
              </a:ext>
            </a:extLst>
          </p:cNvPr>
          <p:cNvCxnSpPr>
            <a:cxnSpLocks/>
            <a:endCxn id="85" idx="0"/>
          </p:cNvCxnSpPr>
          <p:nvPr/>
        </p:nvCxnSpPr>
        <p:spPr>
          <a:xfrm>
            <a:off x="2096019" y="3189027"/>
            <a:ext cx="441907" cy="507090"/>
          </a:xfrm>
          <a:prstGeom prst="straightConnector1">
            <a:avLst/>
          </a:prstGeom>
          <a:ln w="4762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0925EDB-4E3A-684B-8620-25A274257F11}"/>
              </a:ext>
            </a:extLst>
          </p:cNvPr>
          <p:cNvCxnSpPr>
            <a:cxnSpLocks/>
          </p:cNvCxnSpPr>
          <p:nvPr/>
        </p:nvCxnSpPr>
        <p:spPr>
          <a:xfrm>
            <a:off x="7147750" y="1815550"/>
            <a:ext cx="1477145" cy="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7C0C5EE9-5378-984C-843D-1760AB0EFB5E}"/>
              </a:ext>
            </a:extLst>
          </p:cNvPr>
          <p:cNvCxnSpPr>
            <a:cxnSpLocks/>
          </p:cNvCxnSpPr>
          <p:nvPr/>
        </p:nvCxnSpPr>
        <p:spPr>
          <a:xfrm flipH="1">
            <a:off x="7147750" y="2094623"/>
            <a:ext cx="1477145" cy="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9" name="Rectangle 5">
            <a:extLst>
              <a:ext uri="{FF2B5EF4-FFF2-40B4-BE49-F238E27FC236}">
                <a16:creationId xmlns:a16="http://schemas.microsoft.com/office/drawing/2014/main" id="{23B87BCA-4E62-7645-9836-8E500B1F6B3B}"/>
              </a:ext>
            </a:extLst>
          </p:cNvPr>
          <p:cNvSpPr>
            <a:spLocks noChangeArrowheads="1"/>
          </p:cNvSpPr>
          <p:nvPr/>
        </p:nvSpPr>
        <p:spPr bwMode="auto">
          <a:xfrm>
            <a:off x="7366147" y="1617720"/>
            <a:ext cx="1322177" cy="272767"/>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933"/>
              <a:t>Request turn up tests</a:t>
            </a:r>
            <a:br>
              <a:rPr lang="en-US" sz="933"/>
            </a:br>
            <a:endParaRPr lang="en-US" sz="933"/>
          </a:p>
        </p:txBody>
      </p:sp>
      <p:sp>
        <p:nvSpPr>
          <p:cNvPr id="140" name="Rectangle 5">
            <a:extLst>
              <a:ext uri="{FF2B5EF4-FFF2-40B4-BE49-F238E27FC236}">
                <a16:creationId xmlns:a16="http://schemas.microsoft.com/office/drawing/2014/main" id="{769AF4E3-2085-464E-905B-C752059775BA}"/>
              </a:ext>
            </a:extLst>
          </p:cNvPr>
          <p:cNvSpPr>
            <a:spLocks noChangeArrowheads="1"/>
          </p:cNvSpPr>
          <p:nvPr/>
        </p:nvSpPr>
        <p:spPr bwMode="auto">
          <a:xfrm>
            <a:off x="7370419" y="2139540"/>
            <a:ext cx="1322177" cy="136384"/>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933"/>
              <a:t>Test result/report</a:t>
            </a:r>
          </a:p>
        </p:txBody>
      </p:sp>
      <p:sp>
        <p:nvSpPr>
          <p:cNvPr id="143" name="Rectangle 5">
            <a:extLst>
              <a:ext uri="{FF2B5EF4-FFF2-40B4-BE49-F238E27FC236}">
                <a16:creationId xmlns:a16="http://schemas.microsoft.com/office/drawing/2014/main" id="{6B7EC128-24A2-5049-AB08-882F60B5E976}"/>
              </a:ext>
            </a:extLst>
          </p:cNvPr>
          <p:cNvSpPr>
            <a:spLocks noChangeArrowheads="1"/>
          </p:cNvSpPr>
          <p:nvPr/>
        </p:nvSpPr>
        <p:spPr bwMode="auto">
          <a:xfrm>
            <a:off x="8066838" y="2597578"/>
            <a:ext cx="889889" cy="136384"/>
          </a:xfrm>
          <a:prstGeom prst="rect">
            <a:avLst/>
          </a:prstGeom>
          <a:solidFill>
            <a:schemeClr val="bg1"/>
          </a:solidFill>
          <a:ln w="28575">
            <a:noFill/>
            <a:miter lim="800000"/>
            <a:headEnd/>
            <a:tailEnd/>
          </a:ln>
        </p:spPr>
        <p:txBody>
          <a:bodyPr wrap="square" lIns="0" tIns="0" rIns="0" bIns="0">
            <a:spAutoFit/>
          </a:bodyPr>
          <a:lstStyle/>
          <a:p>
            <a:pPr algn="ctr">
              <a:lnSpc>
                <a:spcPct val="95000"/>
              </a:lnSpc>
              <a:spcBef>
                <a:spcPts val="333"/>
              </a:spcBef>
            </a:pPr>
            <a:r>
              <a:rPr lang="en-US" sz="933"/>
              <a:t>Management</a:t>
            </a:r>
          </a:p>
        </p:txBody>
      </p:sp>
      <p:sp>
        <p:nvSpPr>
          <p:cNvPr id="144" name="Rectangle 143">
            <a:extLst>
              <a:ext uri="{FF2B5EF4-FFF2-40B4-BE49-F238E27FC236}">
                <a16:creationId xmlns:a16="http://schemas.microsoft.com/office/drawing/2014/main" id="{21A57A9A-F476-884E-9759-B69BBA46F27B}"/>
              </a:ext>
            </a:extLst>
          </p:cNvPr>
          <p:cNvSpPr/>
          <p:nvPr/>
        </p:nvSpPr>
        <p:spPr>
          <a:xfrm>
            <a:off x="0" y="5280925"/>
            <a:ext cx="12192000" cy="7742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dirty="0"/>
              <a:t>ATOM requests service turn-up validation from PAA, by referring to a pre-defined test template.</a:t>
            </a:r>
            <a:br>
              <a:rPr lang="en-SE" dirty="0"/>
            </a:br>
            <a:r>
              <a:rPr lang="en-SE" dirty="0"/>
              <a:t>If OK, ATOM starts service monitoring using pre-define templates, otherwise service config is rolled back.</a:t>
            </a:r>
          </a:p>
        </p:txBody>
      </p:sp>
      <p:sp>
        <p:nvSpPr>
          <p:cNvPr id="145" name="Rounded Rectangle 144">
            <a:extLst>
              <a:ext uri="{FF2B5EF4-FFF2-40B4-BE49-F238E27FC236}">
                <a16:creationId xmlns:a16="http://schemas.microsoft.com/office/drawing/2014/main" id="{D4F8A3B1-7BE8-3646-9E18-00BA774B4AF0}"/>
              </a:ext>
            </a:extLst>
          </p:cNvPr>
          <p:cNvSpPr/>
          <p:nvPr/>
        </p:nvSpPr>
        <p:spPr>
          <a:xfrm>
            <a:off x="6256000" y="1724181"/>
            <a:ext cx="891750" cy="454030"/>
          </a:xfrm>
          <a:prstGeom prst="roundRect">
            <a:avLst/>
          </a:prstGeom>
          <a:solidFill>
            <a:schemeClr val="bg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dirty="0">
                <a:solidFill>
                  <a:schemeClr val="tx1"/>
                </a:solidFill>
              </a:rPr>
              <a:t>ATOM</a:t>
            </a:r>
          </a:p>
        </p:txBody>
      </p:sp>
      <p:cxnSp>
        <p:nvCxnSpPr>
          <p:cNvPr id="146" name="Straight Arrow Connector 145">
            <a:extLst>
              <a:ext uri="{FF2B5EF4-FFF2-40B4-BE49-F238E27FC236}">
                <a16:creationId xmlns:a16="http://schemas.microsoft.com/office/drawing/2014/main" id="{0365125B-8010-2648-89CE-158C2E4DA67E}"/>
              </a:ext>
            </a:extLst>
          </p:cNvPr>
          <p:cNvCxnSpPr>
            <a:cxnSpLocks/>
          </p:cNvCxnSpPr>
          <p:nvPr/>
        </p:nvCxnSpPr>
        <p:spPr>
          <a:xfrm flipH="1">
            <a:off x="9842830" y="3210941"/>
            <a:ext cx="20479" cy="861999"/>
          </a:xfrm>
          <a:prstGeom prst="straightConnector1">
            <a:avLst/>
          </a:prstGeom>
          <a:ln w="4762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5" name="Picture 94">
            <a:extLst>
              <a:ext uri="{FF2B5EF4-FFF2-40B4-BE49-F238E27FC236}">
                <a16:creationId xmlns:a16="http://schemas.microsoft.com/office/drawing/2014/main" id="{9CBFD48A-6DEF-5D4B-A3B1-0E9CB80E8A44}"/>
              </a:ext>
            </a:extLst>
          </p:cNvPr>
          <p:cNvPicPr>
            <a:picLocks noChangeAspect="1"/>
          </p:cNvPicPr>
          <p:nvPr/>
        </p:nvPicPr>
        <p:blipFill>
          <a:blip r:embed="rId29">
            <a:alphaModFix amt="35000"/>
          </a:blip>
          <a:stretch>
            <a:fillRect/>
          </a:stretch>
        </p:blipFill>
        <p:spPr>
          <a:xfrm>
            <a:off x="10683772" y="3942134"/>
            <a:ext cx="669295" cy="187403"/>
          </a:xfrm>
          <a:prstGeom prst="rect">
            <a:avLst/>
          </a:prstGeom>
        </p:spPr>
      </p:pic>
    </p:spTree>
    <p:extLst>
      <p:ext uri="{BB962C8B-B14F-4D97-AF65-F5344CB8AC3E}">
        <p14:creationId xmlns:p14="http://schemas.microsoft.com/office/powerpoint/2010/main" val="2485649327"/>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F8104FA1-0C33-F742-8D79-38FCDE243E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54730" y="4242157"/>
            <a:ext cx="407442" cy="407442"/>
          </a:xfrm>
          <a:prstGeom prst="rect">
            <a:avLst/>
          </a:prstGeom>
        </p:spPr>
      </p:pic>
      <p:pic>
        <p:nvPicPr>
          <p:cNvPr id="55" name="Picture 54">
            <a:extLst>
              <a:ext uri="{FF2B5EF4-FFF2-40B4-BE49-F238E27FC236}">
                <a16:creationId xmlns:a16="http://schemas.microsoft.com/office/drawing/2014/main" id="{668B4670-52CB-5C49-BA75-5824156862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81099" y="4287666"/>
            <a:ext cx="966967" cy="181823"/>
          </a:xfrm>
          <a:prstGeom prst="rect">
            <a:avLst/>
          </a:prstGeom>
        </p:spPr>
      </p:pic>
      <p:sp>
        <p:nvSpPr>
          <p:cNvPr id="21" name="Oval 20">
            <a:extLst>
              <a:ext uri="{FF2B5EF4-FFF2-40B4-BE49-F238E27FC236}">
                <a16:creationId xmlns:a16="http://schemas.microsoft.com/office/drawing/2014/main" id="{360732AE-74B0-614B-A51D-766E2F7E82BE}"/>
              </a:ext>
            </a:extLst>
          </p:cNvPr>
          <p:cNvSpPr/>
          <p:nvPr/>
        </p:nvSpPr>
        <p:spPr>
          <a:xfrm>
            <a:off x="2622355" y="2960967"/>
            <a:ext cx="3274998" cy="1038660"/>
          </a:xfrm>
          <a:prstGeom prst="ellipse">
            <a:avLst/>
          </a:prstGeom>
          <a:solidFill>
            <a:schemeClr val="tx2">
              <a:lumMod val="40000"/>
              <a:lumOff val="6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7" name="Oval 16">
            <a:extLst>
              <a:ext uri="{FF2B5EF4-FFF2-40B4-BE49-F238E27FC236}">
                <a16:creationId xmlns:a16="http://schemas.microsoft.com/office/drawing/2014/main" id="{CB5C9296-B0B0-D24B-A86C-CAA404EE0598}"/>
              </a:ext>
            </a:extLst>
          </p:cNvPr>
          <p:cNvSpPr/>
          <p:nvPr/>
        </p:nvSpPr>
        <p:spPr>
          <a:xfrm>
            <a:off x="3688231" y="2999496"/>
            <a:ext cx="2209122" cy="961602"/>
          </a:xfrm>
          <a:prstGeom prst="ellipse">
            <a:avLst/>
          </a:prstGeom>
          <a:solidFill>
            <a:schemeClr val="tx2">
              <a:lumMod val="40000"/>
              <a:lumOff val="6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9" name="Oval 8">
            <a:extLst>
              <a:ext uri="{FF2B5EF4-FFF2-40B4-BE49-F238E27FC236}">
                <a16:creationId xmlns:a16="http://schemas.microsoft.com/office/drawing/2014/main" id="{E16635DA-3CEC-4141-8738-9A2F8DB159F6}"/>
              </a:ext>
            </a:extLst>
          </p:cNvPr>
          <p:cNvSpPr/>
          <p:nvPr/>
        </p:nvSpPr>
        <p:spPr>
          <a:xfrm>
            <a:off x="4643116" y="3097546"/>
            <a:ext cx="1254236" cy="765502"/>
          </a:xfrm>
          <a:prstGeom prst="ellipse">
            <a:avLst/>
          </a:prstGeom>
          <a:solidFill>
            <a:schemeClr val="tx2">
              <a:lumMod val="40000"/>
              <a:lumOff val="6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 name="Title 1">
            <a:extLst>
              <a:ext uri="{FF2B5EF4-FFF2-40B4-BE49-F238E27FC236}">
                <a16:creationId xmlns:a16="http://schemas.microsoft.com/office/drawing/2014/main" id="{476944AB-6D6E-8A47-BAFB-E02948071467}"/>
              </a:ext>
            </a:extLst>
          </p:cNvPr>
          <p:cNvSpPr>
            <a:spLocks noGrp="1"/>
          </p:cNvSpPr>
          <p:nvPr>
            <p:ph type="title"/>
          </p:nvPr>
        </p:nvSpPr>
        <p:spPr/>
        <p:txBody>
          <a:bodyPr/>
          <a:lstStyle/>
          <a:p>
            <a:r>
              <a:rPr lang="en-SE" dirty="0"/>
              <a:t>Step 4: Service-Oriented Closed Loop with Paragon Insights</a:t>
            </a:r>
          </a:p>
        </p:txBody>
      </p:sp>
      <p:grpSp>
        <p:nvGrpSpPr>
          <p:cNvPr id="16" name="Group 15">
            <a:extLst>
              <a:ext uri="{FF2B5EF4-FFF2-40B4-BE49-F238E27FC236}">
                <a16:creationId xmlns:a16="http://schemas.microsoft.com/office/drawing/2014/main" id="{AE0B8069-56C4-4F4C-A225-00594C6C1483}"/>
              </a:ext>
            </a:extLst>
          </p:cNvPr>
          <p:cNvGrpSpPr/>
          <p:nvPr/>
        </p:nvGrpSpPr>
        <p:grpSpPr>
          <a:xfrm>
            <a:off x="5101038" y="3294307"/>
            <a:ext cx="323346" cy="480081"/>
            <a:chOff x="3131989" y="2565983"/>
            <a:chExt cx="323346" cy="480081"/>
          </a:xfrm>
        </p:grpSpPr>
        <p:sp>
          <p:nvSpPr>
            <p:cNvPr id="5" name="Rectangle 5">
              <a:extLst>
                <a:ext uri="{FF2B5EF4-FFF2-40B4-BE49-F238E27FC236}">
                  <a16:creationId xmlns:a16="http://schemas.microsoft.com/office/drawing/2014/main" id="{AE5F3BD6-C667-E749-BCC1-91E2C40D8D37}"/>
                </a:ext>
              </a:extLst>
            </p:cNvPr>
            <p:cNvSpPr>
              <a:spLocks noChangeArrowheads="1"/>
            </p:cNvSpPr>
            <p:nvPr/>
          </p:nvSpPr>
          <p:spPr bwMode="auto">
            <a:xfrm>
              <a:off x="3131989" y="2909680"/>
              <a:ext cx="323346"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PTX</a:t>
              </a:r>
            </a:p>
          </p:txBody>
        </p:sp>
        <p:pic>
          <p:nvPicPr>
            <p:cNvPr id="6" name="Graphic 5">
              <a:extLst>
                <a:ext uri="{FF2B5EF4-FFF2-40B4-BE49-F238E27FC236}">
                  <a16:creationId xmlns:a16="http://schemas.microsoft.com/office/drawing/2014/main" id="{A9D7D61C-3148-F043-9AAF-F4B3D52FEA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31989" y="2565983"/>
              <a:ext cx="301577" cy="295816"/>
            </a:xfrm>
            <a:prstGeom prst="rect">
              <a:avLst/>
            </a:prstGeom>
          </p:spPr>
        </p:pic>
      </p:grpSp>
      <p:grpSp>
        <p:nvGrpSpPr>
          <p:cNvPr id="18" name="Group 17">
            <a:extLst>
              <a:ext uri="{FF2B5EF4-FFF2-40B4-BE49-F238E27FC236}">
                <a16:creationId xmlns:a16="http://schemas.microsoft.com/office/drawing/2014/main" id="{62CFEDA0-376E-344E-9FA4-7743DA7737F5}"/>
              </a:ext>
            </a:extLst>
          </p:cNvPr>
          <p:cNvGrpSpPr/>
          <p:nvPr/>
        </p:nvGrpSpPr>
        <p:grpSpPr>
          <a:xfrm>
            <a:off x="4185387" y="3294307"/>
            <a:ext cx="323346" cy="480081"/>
            <a:chOff x="3131989" y="2565983"/>
            <a:chExt cx="323346" cy="480081"/>
          </a:xfrm>
        </p:grpSpPr>
        <p:sp>
          <p:nvSpPr>
            <p:cNvPr id="19" name="Rectangle 5">
              <a:extLst>
                <a:ext uri="{FF2B5EF4-FFF2-40B4-BE49-F238E27FC236}">
                  <a16:creationId xmlns:a16="http://schemas.microsoft.com/office/drawing/2014/main" id="{B5A5D948-B633-1F44-A383-285D2E9B1767}"/>
                </a:ext>
              </a:extLst>
            </p:cNvPr>
            <p:cNvSpPr>
              <a:spLocks noChangeArrowheads="1"/>
            </p:cNvSpPr>
            <p:nvPr/>
          </p:nvSpPr>
          <p:spPr bwMode="auto">
            <a:xfrm>
              <a:off x="3131989" y="2909680"/>
              <a:ext cx="323346"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MX</a:t>
              </a:r>
            </a:p>
          </p:txBody>
        </p:sp>
        <p:pic>
          <p:nvPicPr>
            <p:cNvPr id="20" name="Graphic 19">
              <a:extLst>
                <a:ext uri="{FF2B5EF4-FFF2-40B4-BE49-F238E27FC236}">
                  <a16:creationId xmlns:a16="http://schemas.microsoft.com/office/drawing/2014/main" id="{08616FD6-B102-974E-9E59-FA35326819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31989" y="2565983"/>
              <a:ext cx="301577" cy="295816"/>
            </a:xfrm>
            <a:prstGeom prst="rect">
              <a:avLst/>
            </a:prstGeom>
          </p:spPr>
        </p:pic>
      </p:grpSp>
      <p:sp>
        <p:nvSpPr>
          <p:cNvPr id="28" name="Rectangle 5">
            <a:extLst>
              <a:ext uri="{FF2B5EF4-FFF2-40B4-BE49-F238E27FC236}">
                <a16:creationId xmlns:a16="http://schemas.microsoft.com/office/drawing/2014/main" id="{43174529-D4AD-E845-9EF1-DD503B7EC7F6}"/>
              </a:ext>
            </a:extLst>
          </p:cNvPr>
          <p:cNvSpPr>
            <a:spLocks noChangeArrowheads="1"/>
          </p:cNvSpPr>
          <p:nvPr/>
        </p:nvSpPr>
        <p:spPr bwMode="auto">
          <a:xfrm>
            <a:off x="4796895" y="3146846"/>
            <a:ext cx="909862"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Core</a:t>
            </a:r>
          </a:p>
        </p:txBody>
      </p:sp>
      <p:pic>
        <p:nvPicPr>
          <p:cNvPr id="33" name="Graphic 32">
            <a:extLst>
              <a:ext uri="{FF2B5EF4-FFF2-40B4-BE49-F238E27FC236}">
                <a16:creationId xmlns:a16="http://schemas.microsoft.com/office/drawing/2014/main" id="{C3B7B2E8-CB22-8C41-9FC5-5F0EB45633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82198" y="3613616"/>
            <a:ext cx="741577" cy="539329"/>
          </a:xfrm>
          <a:prstGeom prst="rect">
            <a:avLst/>
          </a:prstGeom>
        </p:spPr>
      </p:pic>
      <p:pic>
        <p:nvPicPr>
          <p:cNvPr id="34" name="Graphic 33">
            <a:extLst>
              <a:ext uri="{FF2B5EF4-FFF2-40B4-BE49-F238E27FC236}">
                <a16:creationId xmlns:a16="http://schemas.microsoft.com/office/drawing/2014/main" id="{0389A474-F924-A446-9370-7022389ECB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49674" y="3626926"/>
            <a:ext cx="741577" cy="539329"/>
          </a:xfrm>
          <a:prstGeom prst="rect">
            <a:avLst/>
          </a:prstGeom>
        </p:spPr>
      </p:pic>
      <p:pic>
        <p:nvPicPr>
          <p:cNvPr id="39" name="Graphic 38">
            <a:extLst>
              <a:ext uri="{FF2B5EF4-FFF2-40B4-BE49-F238E27FC236}">
                <a16:creationId xmlns:a16="http://schemas.microsoft.com/office/drawing/2014/main" id="{2076D0F8-E5AA-9D46-98C0-A582D96A713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66838" y="2921407"/>
            <a:ext cx="964838" cy="516878"/>
          </a:xfrm>
          <a:prstGeom prst="rect">
            <a:avLst/>
          </a:prstGeom>
        </p:spPr>
      </p:pic>
      <p:sp>
        <p:nvSpPr>
          <p:cNvPr id="40" name="Rectangle 5">
            <a:extLst>
              <a:ext uri="{FF2B5EF4-FFF2-40B4-BE49-F238E27FC236}">
                <a16:creationId xmlns:a16="http://schemas.microsoft.com/office/drawing/2014/main" id="{3F41F7FE-0953-E847-A60E-82B9BBCD7A66}"/>
              </a:ext>
            </a:extLst>
          </p:cNvPr>
          <p:cNvSpPr>
            <a:spLocks noChangeArrowheads="1"/>
          </p:cNvSpPr>
          <p:nvPr/>
        </p:nvSpPr>
        <p:spPr bwMode="auto">
          <a:xfrm>
            <a:off x="8121814" y="3064649"/>
            <a:ext cx="909862" cy="311239"/>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Partner/</a:t>
            </a:r>
          </a:p>
          <a:p>
            <a:pPr algn="ctr">
              <a:lnSpc>
                <a:spcPct val="95000"/>
              </a:lnSpc>
              <a:spcBef>
                <a:spcPts val="333"/>
              </a:spcBef>
            </a:pPr>
            <a:r>
              <a:rPr lang="en-US" sz="933" b="1"/>
              <a:t>Peering</a:t>
            </a:r>
          </a:p>
        </p:txBody>
      </p:sp>
      <p:pic>
        <p:nvPicPr>
          <p:cNvPr id="41" name="Graphic 40">
            <a:extLst>
              <a:ext uri="{FF2B5EF4-FFF2-40B4-BE49-F238E27FC236}">
                <a16:creationId xmlns:a16="http://schemas.microsoft.com/office/drawing/2014/main" id="{0FF516EE-00BB-654A-99F8-664BF9436E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82296" y="3169657"/>
            <a:ext cx="240209" cy="235620"/>
          </a:xfrm>
          <a:prstGeom prst="rect">
            <a:avLst/>
          </a:prstGeom>
        </p:spPr>
      </p:pic>
      <p:pic>
        <p:nvPicPr>
          <p:cNvPr id="42" name="Graphic 41">
            <a:extLst>
              <a:ext uri="{FF2B5EF4-FFF2-40B4-BE49-F238E27FC236}">
                <a16:creationId xmlns:a16="http://schemas.microsoft.com/office/drawing/2014/main" id="{E826FDE8-D422-0044-925E-F76448104E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76009" y="3169657"/>
            <a:ext cx="240209" cy="235620"/>
          </a:xfrm>
          <a:prstGeom prst="rect">
            <a:avLst/>
          </a:prstGeom>
        </p:spPr>
      </p:pic>
      <p:sp>
        <p:nvSpPr>
          <p:cNvPr id="43" name="Rectangle 5">
            <a:extLst>
              <a:ext uri="{FF2B5EF4-FFF2-40B4-BE49-F238E27FC236}">
                <a16:creationId xmlns:a16="http://schemas.microsoft.com/office/drawing/2014/main" id="{FFF4E7CF-0440-AB45-96F3-85EA89F0E33A}"/>
              </a:ext>
            </a:extLst>
          </p:cNvPr>
          <p:cNvSpPr>
            <a:spLocks noChangeArrowheads="1"/>
          </p:cNvSpPr>
          <p:nvPr/>
        </p:nvSpPr>
        <p:spPr bwMode="auto">
          <a:xfrm>
            <a:off x="8027236" y="3791503"/>
            <a:ext cx="1219609" cy="272767"/>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Private DC/</a:t>
            </a:r>
            <a:br>
              <a:rPr lang="en-US" sz="933" b="1"/>
            </a:br>
            <a:r>
              <a:rPr lang="en-US" sz="933" b="1"/>
              <a:t>Private Cloud</a:t>
            </a:r>
          </a:p>
        </p:txBody>
      </p:sp>
      <p:pic>
        <p:nvPicPr>
          <p:cNvPr id="44" name="Graphic 43">
            <a:extLst>
              <a:ext uri="{FF2B5EF4-FFF2-40B4-BE49-F238E27FC236}">
                <a16:creationId xmlns:a16="http://schemas.microsoft.com/office/drawing/2014/main" id="{220CFAC0-4D96-6447-A591-8F383E00075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43980" y="2856270"/>
            <a:ext cx="741577" cy="539329"/>
          </a:xfrm>
          <a:prstGeom prst="rect">
            <a:avLst/>
          </a:prstGeom>
        </p:spPr>
      </p:pic>
      <p:sp>
        <p:nvSpPr>
          <p:cNvPr id="45" name="Rectangle 5">
            <a:extLst>
              <a:ext uri="{FF2B5EF4-FFF2-40B4-BE49-F238E27FC236}">
                <a16:creationId xmlns:a16="http://schemas.microsoft.com/office/drawing/2014/main" id="{BE6221BF-E1C0-EC44-83D8-02077D309187}"/>
              </a:ext>
            </a:extLst>
          </p:cNvPr>
          <p:cNvSpPr>
            <a:spLocks noChangeArrowheads="1"/>
          </p:cNvSpPr>
          <p:nvPr/>
        </p:nvSpPr>
        <p:spPr bwMode="auto">
          <a:xfrm>
            <a:off x="9424383" y="3462239"/>
            <a:ext cx="1392160"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Public Multicloud</a:t>
            </a:r>
          </a:p>
        </p:txBody>
      </p:sp>
      <p:cxnSp>
        <p:nvCxnSpPr>
          <p:cNvPr id="54" name="Straight Connector 53">
            <a:extLst>
              <a:ext uri="{FF2B5EF4-FFF2-40B4-BE49-F238E27FC236}">
                <a16:creationId xmlns:a16="http://schemas.microsoft.com/office/drawing/2014/main" id="{12F989E4-3358-714B-8FCD-F048A1B592AF}"/>
              </a:ext>
            </a:extLst>
          </p:cNvPr>
          <p:cNvCxnSpPr>
            <a:cxnSpLocks/>
            <a:endCxn id="20" idx="1"/>
          </p:cNvCxnSpPr>
          <p:nvPr/>
        </p:nvCxnSpPr>
        <p:spPr>
          <a:xfrm>
            <a:off x="3450042" y="3442215"/>
            <a:ext cx="73534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41AD052-663D-AA42-B869-3D98928071FD}"/>
              </a:ext>
            </a:extLst>
          </p:cNvPr>
          <p:cNvCxnSpPr>
            <a:cxnSpLocks/>
            <a:stCxn id="20" idx="3"/>
            <a:endCxn id="6" idx="1"/>
          </p:cNvCxnSpPr>
          <p:nvPr/>
        </p:nvCxnSpPr>
        <p:spPr>
          <a:xfrm>
            <a:off x="4486964" y="3442215"/>
            <a:ext cx="61407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100B7FF-FD7D-3C4B-AB7F-273A05718DFA}"/>
              </a:ext>
            </a:extLst>
          </p:cNvPr>
          <p:cNvCxnSpPr>
            <a:cxnSpLocks/>
            <a:stCxn id="6" idx="3"/>
            <a:endCxn id="42" idx="1"/>
          </p:cNvCxnSpPr>
          <p:nvPr/>
        </p:nvCxnSpPr>
        <p:spPr>
          <a:xfrm flipV="1">
            <a:off x="5402615" y="3287467"/>
            <a:ext cx="2473394" cy="15474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5EC37D2-0677-DE41-A6E2-6B6041C68605}"/>
              </a:ext>
            </a:extLst>
          </p:cNvPr>
          <p:cNvCxnSpPr>
            <a:cxnSpLocks/>
            <a:stCxn id="6" idx="3"/>
            <a:endCxn id="33" idx="1"/>
          </p:cNvCxnSpPr>
          <p:nvPr/>
        </p:nvCxnSpPr>
        <p:spPr>
          <a:xfrm>
            <a:off x="5402615" y="3442215"/>
            <a:ext cx="2079583" cy="44106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E0B94F4-2E4A-734D-B673-E1BE4BC3CBE5}"/>
              </a:ext>
            </a:extLst>
          </p:cNvPr>
          <p:cNvCxnSpPr>
            <a:cxnSpLocks/>
            <a:stCxn id="41" idx="3"/>
          </p:cNvCxnSpPr>
          <p:nvPr/>
        </p:nvCxnSpPr>
        <p:spPr>
          <a:xfrm>
            <a:off x="9222505" y="3287467"/>
            <a:ext cx="686555" cy="3893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7FE8906E-CD83-D040-AE4E-B10F5AD79CC6}"/>
              </a:ext>
            </a:extLst>
          </p:cNvPr>
          <p:cNvCxnSpPr>
            <a:cxnSpLocks/>
            <a:stCxn id="41" idx="3"/>
            <a:endCxn id="34" idx="1"/>
          </p:cNvCxnSpPr>
          <p:nvPr/>
        </p:nvCxnSpPr>
        <p:spPr>
          <a:xfrm>
            <a:off x="9222505" y="3287467"/>
            <a:ext cx="527169" cy="60912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9" name="Rectangle 5">
            <a:extLst>
              <a:ext uri="{FF2B5EF4-FFF2-40B4-BE49-F238E27FC236}">
                <a16:creationId xmlns:a16="http://schemas.microsoft.com/office/drawing/2014/main" id="{683D4A49-6D79-BC4F-929B-8CC1E54E5E86}"/>
              </a:ext>
            </a:extLst>
          </p:cNvPr>
          <p:cNvSpPr>
            <a:spLocks noChangeArrowheads="1"/>
          </p:cNvSpPr>
          <p:nvPr/>
        </p:nvSpPr>
        <p:spPr bwMode="auto">
          <a:xfrm>
            <a:off x="3882263" y="3146846"/>
            <a:ext cx="909862"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Metro</a:t>
            </a:r>
          </a:p>
        </p:txBody>
      </p:sp>
      <p:pic>
        <p:nvPicPr>
          <p:cNvPr id="50" name="Picture 49">
            <a:extLst>
              <a:ext uri="{FF2B5EF4-FFF2-40B4-BE49-F238E27FC236}">
                <a16:creationId xmlns:a16="http://schemas.microsoft.com/office/drawing/2014/main" id="{DBC27E1E-AF87-B046-B319-A1A3892489C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619777" y="3036588"/>
            <a:ext cx="914134" cy="142833"/>
          </a:xfrm>
          <a:prstGeom prst="rect">
            <a:avLst/>
          </a:prstGeom>
        </p:spPr>
      </p:pic>
      <p:pic>
        <p:nvPicPr>
          <p:cNvPr id="52" name="Picture 51">
            <a:extLst>
              <a:ext uri="{FF2B5EF4-FFF2-40B4-BE49-F238E27FC236}">
                <a16:creationId xmlns:a16="http://schemas.microsoft.com/office/drawing/2014/main" id="{6234698A-47EF-DB49-811F-DF010BE1824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619777" y="3671716"/>
            <a:ext cx="714240" cy="205344"/>
          </a:xfrm>
          <a:prstGeom prst="rect">
            <a:avLst/>
          </a:prstGeom>
        </p:spPr>
      </p:pic>
      <p:pic>
        <p:nvPicPr>
          <p:cNvPr id="56" name="Picture 55">
            <a:extLst>
              <a:ext uri="{FF2B5EF4-FFF2-40B4-BE49-F238E27FC236}">
                <a16:creationId xmlns:a16="http://schemas.microsoft.com/office/drawing/2014/main" id="{6BB23410-FEF8-2640-BF46-D050113F8B6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475765" y="2747863"/>
            <a:ext cx="340778" cy="202337"/>
          </a:xfrm>
          <a:prstGeom prst="rect">
            <a:avLst/>
          </a:prstGeom>
        </p:spPr>
      </p:pic>
      <p:pic>
        <p:nvPicPr>
          <p:cNvPr id="70" name="Graphic 69">
            <a:extLst>
              <a:ext uri="{FF2B5EF4-FFF2-40B4-BE49-F238E27FC236}">
                <a16:creationId xmlns:a16="http://schemas.microsoft.com/office/drawing/2014/main" id="{27F7BB57-D10B-3A4C-AAE8-508F1B34D0E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108516" y="2720223"/>
            <a:ext cx="456887" cy="361702"/>
          </a:xfrm>
          <a:prstGeom prst="rect">
            <a:avLst/>
          </a:prstGeom>
        </p:spPr>
      </p:pic>
      <p:pic>
        <p:nvPicPr>
          <p:cNvPr id="71" name="Graphic 70">
            <a:extLst>
              <a:ext uri="{FF2B5EF4-FFF2-40B4-BE49-F238E27FC236}">
                <a16:creationId xmlns:a16="http://schemas.microsoft.com/office/drawing/2014/main" id="{95F15565-E30E-2043-A26C-CB48B24FA85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10175" y="3017004"/>
            <a:ext cx="594376" cy="324833"/>
          </a:xfrm>
          <a:prstGeom prst="rect">
            <a:avLst/>
          </a:prstGeom>
        </p:spPr>
      </p:pic>
      <p:cxnSp>
        <p:nvCxnSpPr>
          <p:cNvPr id="73" name="Straight Connector 72">
            <a:extLst>
              <a:ext uri="{FF2B5EF4-FFF2-40B4-BE49-F238E27FC236}">
                <a16:creationId xmlns:a16="http://schemas.microsoft.com/office/drawing/2014/main" id="{74320C9C-9CCA-6244-9088-C5667A1DEA2D}"/>
              </a:ext>
            </a:extLst>
          </p:cNvPr>
          <p:cNvCxnSpPr>
            <a:cxnSpLocks/>
            <a:stCxn id="70" idx="2"/>
            <a:endCxn id="78" idx="1"/>
          </p:cNvCxnSpPr>
          <p:nvPr/>
        </p:nvCxnSpPr>
        <p:spPr>
          <a:xfrm>
            <a:off x="2336960" y="3081925"/>
            <a:ext cx="811505" cy="36029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80C0BB1-D71C-204D-9D94-09727DA0FD02}"/>
              </a:ext>
            </a:extLst>
          </p:cNvPr>
          <p:cNvCxnSpPr>
            <a:cxnSpLocks/>
            <a:endCxn id="78" idx="1"/>
          </p:cNvCxnSpPr>
          <p:nvPr/>
        </p:nvCxnSpPr>
        <p:spPr>
          <a:xfrm flipV="1">
            <a:off x="2709190" y="3442215"/>
            <a:ext cx="439275" cy="25390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C705F2F-C165-134F-8131-82008FE6054D}"/>
              </a:ext>
            </a:extLst>
          </p:cNvPr>
          <p:cNvCxnSpPr>
            <a:cxnSpLocks/>
            <a:stCxn id="102" idx="3"/>
            <a:endCxn id="78" idx="1"/>
          </p:cNvCxnSpPr>
          <p:nvPr/>
        </p:nvCxnSpPr>
        <p:spPr>
          <a:xfrm>
            <a:off x="1931607" y="3262236"/>
            <a:ext cx="1216858" cy="179979"/>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76" name="Group 75">
            <a:extLst>
              <a:ext uri="{FF2B5EF4-FFF2-40B4-BE49-F238E27FC236}">
                <a16:creationId xmlns:a16="http://schemas.microsoft.com/office/drawing/2014/main" id="{9E0F119F-2513-4D42-A0AE-98C2C48B0218}"/>
              </a:ext>
            </a:extLst>
          </p:cNvPr>
          <p:cNvGrpSpPr/>
          <p:nvPr/>
        </p:nvGrpSpPr>
        <p:grpSpPr>
          <a:xfrm>
            <a:off x="3148465" y="3294307"/>
            <a:ext cx="323346" cy="480081"/>
            <a:chOff x="3131989" y="2565983"/>
            <a:chExt cx="323346" cy="480081"/>
          </a:xfrm>
        </p:grpSpPr>
        <p:sp>
          <p:nvSpPr>
            <p:cNvPr id="77" name="Rectangle 5">
              <a:extLst>
                <a:ext uri="{FF2B5EF4-FFF2-40B4-BE49-F238E27FC236}">
                  <a16:creationId xmlns:a16="http://schemas.microsoft.com/office/drawing/2014/main" id="{6C676ABF-0E0D-A74F-B150-B3FDDF472F34}"/>
                </a:ext>
              </a:extLst>
            </p:cNvPr>
            <p:cNvSpPr>
              <a:spLocks noChangeArrowheads="1"/>
            </p:cNvSpPr>
            <p:nvPr/>
          </p:nvSpPr>
          <p:spPr bwMode="auto">
            <a:xfrm>
              <a:off x="3131989" y="2909680"/>
              <a:ext cx="323346"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ACX</a:t>
              </a:r>
            </a:p>
          </p:txBody>
        </p:sp>
        <p:pic>
          <p:nvPicPr>
            <p:cNvPr id="78" name="Graphic 77">
              <a:extLst>
                <a:ext uri="{FF2B5EF4-FFF2-40B4-BE49-F238E27FC236}">
                  <a16:creationId xmlns:a16="http://schemas.microsoft.com/office/drawing/2014/main" id="{14E85790-926E-F942-B055-33AD0868448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31989" y="2565983"/>
              <a:ext cx="301577" cy="295816"/>
            </a:xfrm>
            <a:prstGeom prst="rect">
              <a:avLst/>
            </a:prstGeom>
          </p:spPr>
        </p:pic>
      </p:grpSp>
      <p:sp>
        <p:nvSpPr>
          <p:cNvPr id="81" name="Rectangle 5">
            <a:extLst>
              <a:ext uri="{FF2B5EF4-FFF2-40B4-BE49-F238E27FC236}">
                <a16:creationId xmlns:a16="http://schemas.microsoft.com/office/drawing/2014/main" id="{4B470B95-8F28-9B4B-A942-56D7D54F2A07}"/>
              </a:ext>
            </a:extLst>
          </p:cNvPr>
          <p:cNvSpPr>
            <a:spLocks noChangeArrowheads="1"/>
          </p:cNvSpPr>
          <p:nvPr/>
        </p:nvSpPr>
        <p:spPr bwMode="auto">
          <a:xfrm>
            <a:off x="2867644" y="3146846"/>
            <a:ext cx="909862" cy="136384"/>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Access</a:t>
            </a:r>
          </a:p>
        </p:txBody>
      </p:sp>
      <p:pic>
        <p:nvPicPr>
          <p:cNvPr id="82" name="Graphic 81">
            <a:extLst>
              <a:ext uri="{FF2B5EF4-FFF2-40B4-BE49-F238E27FC236}">
                <a16:creationId xmlns:a16="http://schemas.microsoft.com/office/drawing/2014/main" id="{C795F447-1B27-1744-A3F8-5DEDD228E08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141504" y="3788238"/>
            <a:ext cx="497992" cy="412622"/>
          </a:xfrm>
          <a:prstGeom prst="rect">
            <a:avLst/>
          </a:prstGeom>
        </p:spPr>
      </p:pic>
      <p:pic>
        <p:nvPicPr>
          <p:cNvPr id="83" name="Graphic 82">
            <a:extLst>
              <a:ext uri="{FF2B5EF4-FFF2-40B4-BE49-F238E27FC236}">
                <a16:creationId xmlns:a16="http://schemas.microsoft.com/office/drawing/2014/main" id="{EE35C88B-78E1-E541-86AC-6667AC408DA4}"/>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823305" y="3865379"/>
            <a:ext cx="221899" cy="316325"/>
          </a:xfrm>
          <a:prstGeom prst="rect">
            <a:avLst/>
          </a:prstGeom>
        </p:spPr>
      </p:pic>
      <p:pic>
        <p:nvPicPr>
          <p:cNvPr id="84" name="Graphic 83">
            <a:extLst>
              <a:ext uri="{FF2B5EF4-FFF2-40B4-BE49-F238E27FC236}">
                <a16:creationId xmlns:a16="http://schemas.microsoft.com/office/drawing/2014/main" id="{41D822C9-2B24-4A45-A483-F80D6B4BA79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045209" y="3658104"/>
            <a:ext cx="166825" cy="237815"/>
          </a:xfrm>
          <a:prstGeom prst="rect">
            <a:avLst/>
          </a:prstGeom>
        </p:spPr>
      </p:pic>
      <p:pic>
        <p:nvPicPr>
          <p:cNvPr id="85" name="Graphic 84">
            <a:extLst>
              <a:ext uri="{FF2B5EF4-FFF2-40B4-BE49-F238E27FC236}">
                <a16:creationId xmlns:a16="http://schemas.microsoft.com/office/drawing/2014/main" id="{8AE0CD8E-503A-9140-800E-A154EA452A4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33863" y="3696117"/>
            <a:ext cx="408126" cy="296819"/>
          </a:xfrm>
          <a:prstGeom prst="rect">
            <a:avLst/>
          </a:prstGeom>
        </p:spPr>
      </p:pic>
      <p:cxnSp>
        <p:nvCxnSpPr>
          <p:cNvPr id="87" name="Straight Connector 86">
            <a:extLst>
              <a:ext uri="{FF2B5EF4-FFF2-40B4-BE49-F238E27FC236}">
                <a16:creationId xmlns:a16="http://schemas.microsoft.com/office/drawing/2014/main" id="{96E06474-8ACB-DF42-BE29-FA4D0D9EBE1A}"/>
              </a:ext>
            </a:extLst>
          </p:cNvPr>
          <p:cNvCxnSpPr>
            <a:cxnSpLocks/>
          </p:cNvCxnSpPr>
          <p:nvPr/>
        </p:nvCxnSpPr>
        <p:spPr>
          <a:xfrm flipV="1">
            <a:off x="2092897" y="3992936"/>
            <a:ext cx="338596" cy="16000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2AA8EA20-804B-6D45-B3B1-63EA63CD405B}"/>
              </a:ext>
            </a:extLst>
          </p:cNvPr>
          <p:cNvCxnSpPr>
            <a:cxnSpLocks/>
          </p:cNvCxnSpPr>
          <p:nvPr/>
        </p:nvCxnSpPr>
        <p:spPr>
          <a:xfrm>
            <a:off x="2152464" y="3921931"/>
            <a:ext cx="216664" cy="8896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9FFE05C8-6648-C54D-93E1-1AD8B0027DF6}"/>
              </a:ext>
            </a:extLst>
          </p:cNvPr>
          <p:cNvSpPr/>
          <p:nvPr/>
        </p:nvSpPr>
        <p:spPr>
          <a:xfrm>
            <a:off x="6025878" y="3114259"/>
            <a:ext cx="1254236" cy="765502"/>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nvGrpSpPr>
          <p:cNvPr id="7" name="Group 6">
            <a:extLst>
              <a:ext uri="{FF2B5EF4-FFF2-40B4-BE49-F238E27FC236}">
                <a16:creationId xmlns:a16="http://schemas.microsoft.com/office/drawing/2014/main" id="{9D31D0A3-AB27-4D4C-B690-E50F3BF69BA3}"/>
              </a:ext>
            </a:extLst>
          </p:cNvPr>
          <p:cNvGrpSpPr/>
          <p:nvPr/>
        </p:nvGrpSpPr>
        <p:grpSpPr>
          <a:xfrm>
            <a:off x="6290690" y="3285295"/>
            <a:ext cx="758879" cy="435093"/>
            <a:chOff x="6263097" y="3219397"/>
            <a:chExt cx="926123" cy="530980"/>
          </a:xfrm>
        </p:grpSpPr>
        <p:pic>
          <p:nvPicPr>
            <p:cNvPr id="57" name="Graphic 56">
              <a:extLst>
                <a:ext uri="{FF2B5EF4-FFF2-40B4-BE49-F238E27FC236}">
                  <a16:creationId xmlns:a16="http://schemas.microsoft.com/office/drawing/2014/main" id="{0B715BD1-5182-1D46-B02D-83B835DEC36C}"/>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263097" y="3219397"/>
              <a:ext cx="521326" cy="530980"/>
            </a:xfrm>
            <a:prstGeom prst="rect">
              <a:avLst/>
            </a:prstGeom>
          </p:spPr>
        </p:pic>
        <p:pic>
          <p:nvPicPr>
            <p:cNvPr id="62" name="Graphic 61">
              <a:extLst>
                <a:ext uri="{FF2B5EF4-FFF2-40B4-BE49-F238E27FC236}">
                  <a16:creationId xmlns:a16="http://schemas.microsoft.com/office/drawing/2014/main" id="{C118239F-AC3F-F14C-8A7C-7DE93563D685}"/>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rot="5400000">
              <a:off x="6663067" y="3215876"/>
              <a:ext cx="521326" cy="530980"/>
            </a:xfrm>
            <a:prstGeom prst="rect">
              <a:avLst/>
            </a:prstGeom>
          </p:spPr>
        </p:pic>
      </p:grpSp>
      <p:pic>
        <p:nvPicPr>
          <p:cNvPr id="4" name="Picture 3">
            <a:extLst>
              <a:ext uri="{FF2B5EF4-FFF2-40B4-BE49-F238E27FC236}">
                <a16:creationId xmlns:a16="http://schemas.microsoft.com/office/drawing/2014/main" id="{EEDBB745-D774-E643-94AA-5742A1F87D06}"/>
              </a:ext>
            </a:extLst>
          </p:cNvPr>
          <p:cNvPicPr>
            <a:picLocks noChangeAspect="1"/>
          </p:cNvPicPr>
          <p:nvPr/>
        </p:nvPicPr>
        <p:blipFill>
          <a:blip r:embed="rId24"/>
          <a:stretch>
            <a:fillRect/>
          </a:stretch>
        </p:blipFill>
        <p:spPr>
          <a:xfrm>
            <a:off x="8357345" y="4116956"/>
            <a:ext cx="788796" cy="102543"/>
          </a:xfrm>
          <a:prstGeom prst="rect">
            <a:avLst/>
          </a:prstGeom>
        </p:spPr>
      </p:pic>
      <p:grpSp>
        <p:nvGrpSpPr>
          <p:cNvPr id="100" name="Group 99">
            <a:extLst>
              <a:ext uri="{FF2B5EF4-FFF2-40B4-BE49-F238E27FC236}">
                <a16:creationId xmlns:a16="http://schemas.microsoft.com/office/drawing/2014/main" id="{1616B318-DDEC-9A47-BC50-90465C18CCF0}"/>
              </a:ext>
            </a:extLst>
          </p:cNvPr>
          <p:cNvGrpSpPr/>
          <p:nvPr/>
        </p:nvGrpSpPr>
        <p:grpSpPr>
          <a:xfrm>
            <a:off x="1571714" y="3162431"/>
            <a:ext cx="528929" cy="369553"/>
            <a:chOff x="2900215" y="2565983"/>
            <a:chExt cx="783855" cy="547666"/>
          </a:xfrm>
        </p:grpSpPr>
        <p:sp>
          <p:nvSpPr>
            <p:cNvPr id="101" name="Rectangle 5">
              <a:extLst>
                <a:ext uri="{FF2B5EF4-FFF2-40B4-BE49-F238E27FC236}">
                  <a16:creationId xmlns:a16="http://schemas.microsoft.com/office/drawing/2014/main" id="{D390BEA2-04A4-6844-A453-DAF63BE5AFF7}"/>
                </a:ext>
              </a:extLst>
            </p:cNvPr>
            <p:cNvSpPr>
              <a:spLocks noChangeArrowheads="1"/>
            </p:cNvSpPr>
            <p:nvPr/>
          </p:nvSpPr>
          <p:spPr bwMode="auto">
            <a:xfrm>
              <a:off x="2900215" y="2911532"/>
              <a:ext cx="783855" cy="202117"/>
            </a:xfrm>
            <a:prstGeom prst="rect">
              <a:avLst/>
            </a:prstGeom>
            <a:noFill/>
            <a:ln w="28575">
              <a:noFill/>
              <a:miter lim="800000"/>
              <a:headEnd/>
              <a:tailEnd/>
            </a:ln>
          </p:spPr>
          <p:txBody>
            <a:bodyPr wrap="square" lIns="0" tIns="0" rIns="0" bIns="0">
              <a:spAutoFit/>
            </a:bodyPr>
            <a:lstStyle/>
            <a:p>
              <a:pPr algn="ctr">
                <a:lnSpc>
                  <a:spcPct val="95000"/>
                </a:lnSpc>
                <a:spcBef>
                  <a:spcPts val="333"/>
                </a:spcBef>
              </a:pPr>
              <a:r>
                <a:rPr lang="en-US" sz="933" b="1"/>
                <a:t>NFX/SRX</a:t>
              </a:r>
            </a:p>
          </p:txBody>
        </p:sp>
        <p:pic>
          <p:nvPicPr>
            <p:cNvPr id="102" name="Graphic 101">
              <a:extLst>
                <a:ext uri="{FF2B5EF4-FFF2-40B4-BE49-F238E27FC236}">
                  <a16:creationId xmlns:a16="http://schemas.microsoft.com/office/drawing/2014/main" id="{5037F11A-E839-A048-92C1-07309FA1A4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31989" y="2565983"/>
              <a:ext cx="301577" cy="295816"/>
            </a:xfrm>
            <a:prstGeom prst="rect">
              <a:avLst/>
            </a:prstGeom>
          </p:spPr>
        </p:pic>
      </p:grpSp>
      <p:sp>
        <p:nvSpPr>
          <p:cNvPr id="89" name="Rounded Rectangle 88">
            <a:extLst>
              <a:ext uri="{FF2B5EF4-FFF2-40B4-BE49-F238E27FC236}">
                <a16:creationId xmlns:a16="http://schemas.microsoft.com/office/drawing/2014/main" id="{0E486363-EBB7-0A44-AF3B-636E0F254C90}"/>
              </a:ext>
            </a:extLst>
          </p:cNvPr>
          <p:cNvSpPr/>
          <p:nvPr/>
        </p:nvSpPr>
        <p:spPr>
          <a:xfrm>
            <a:off x="1800414" y="3046347"/>
            <a:ext cx="245327" cy="189570"/>
          </a:xfrm>
          <a:prstGeom prst="round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a:t>TA</a:t>
            </a:r>
          </a:p>
        </p:txBody>
      </p:sp>
      <p:sp>
        <p:nvSpPr>
          <p:cNvPr id="103" name="Rounded Rectangle 102">
            <a:extLst>
              <a:ext uri="{FF2B5EF4-FFF2-40B4-BE49-F238E27FC236}">
                <a16:creationId xmlns:a16="http://schemas.microsoft.com/office/drawing/2014/main" id="{32DEA0E5-64DA-024E-811C-CF3D2B9DAEE9}"/>
              </a:ext>
            </a:extLst>
          </p:cNvPr>
          <p:cNvSpPr/>
          <p:nvPr/>
        </p:nvSpPr>
        <p:spPr>
          <a:xfrm>
            <a:off x="2542497" y="3699761"/>
            <a:ext cx="245327" cy="189570"/>
          </a:xfrm>
          <a:prstGeom prst="round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a:t>TA</a:t>
            </a:r>
          </a:p>
        </p:txBody>
      </p:sp>
      <p:sp>
        <p:nvSpPr>
          <p:cNvPr id="115" name="Rounded Rectangle 114">
            <a:extLst>
              <a:ext uri="{FF2B5EF4-FFF2-40B4-BE49-F238E27FC236}">
                <a16:creationId xmlns:a16="http://schemas.microsoft.com/office/drawing/2014/main" id="{3C387DB0-1C2A-9D4A-B649-902ADEC8D538}"/>
              </a:ext>
            </a:extLst>
          </p:cNvPr>
          <p:cNvSpPr/>
          <p:nvPr/>
        </p:nvSpPr>
        <p:spPr>
          <a:xfrm>
            <a:off x="7738440" y="3753549"/>
            <a:ext cx="245327" cy="189570"/>
          </a:xfrm>
          <a:prstGeom prst="round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a:t>TA</a:t>
            </a:r>
          </a:p>
        </p:txBody>
      </p:sp>
      <p:sp>
        <p:nvSpPr>
          <p:cNvPr id="116" name="Rounded Rectangle 115">
            <a:extLst>
              <a:ext uri="{FF2B5EF4-FFF2-40B4-BE49-F238E27FC236}">
                <a16:creationId xmlns:a16="http://schemas.microsoft.com/office/drawing/2014/main" id="{29AC3FD7-788A-A944-9F80-553D3876B66C}"/>
              </a:ext>
            </a:extLst>
          </p:cNvPr>
          <p:cNvSpPr/>
          <p:nvPr/>
        </p:nvSpPr>
        <p:spPr>
          <a:xfrm>
            <a:off x="9900727" y="3011271"/>
            <a:ext cx="245327" cy="189570"/>
          </a:xfrm>
          <a:prstGeom prst="round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a:t>TA</a:t>
            </a:r>
          </a:p>
        </p:txBody>
      </p:sp>
      <p:sp>
        <p:nvSpPr>
          <p:cNvPr id="117" name="Rounded Rectangle 116">
            <a:extLst>
              <a:ext uri="{FF2B5EF4-FFF2-40B4-BE49-F238E27FC236}">
                <a16:creationId xmlns:a16="http://schemas.microsoft.com/office/drawing/2014/main" id="{D64E6466-D1DE-5340-BC4B-67BF1C363DD1}"/>
              </a:ext>
            </a:extLst>
          </p:cNvPr>
          <p:cNvSpPr/>
          <p:nvPr/>
        </p:nvSpPr>
        <p:spPr>
          <a:xfrm>
            <a:off x="9943758" y="4044005"/>
            <a:ext cx="245327" cy="189570"/>
          </a:xfrm>
          <a:prstGeom prst="round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a:t>TA</a:t>
            </a:r>
          </a:p>
        </p:txBody>
      </p:sp>
      <p:sp>
        <p:nvSpPr>
          <p:cNvPr id="92" name="Rounded Rectangle 91">
            <a:extLst>
              <a:ext uri="{FF2B5EF4-FFF2-40B4-BE49-F238E27FC236}">
                <a16:creationId xmlns:a16="http://schemas.microsoft.com/office/drawing/2014/main" id="{1ED6D417-373F-6A45-8622-7DB649278B49}"/>
              </a:ext>
            </a:extLst>
          </p:cNvPr>
          <p:cNvSpPr/>
          <p:nvPr/>
        </p:nvSpPr>
        <p:spPr>
          <a:xfrm>
            <a:off x="8624896" y="1673513"/>
            <a:ext cx="870904" cy="583928"/>
          </a:xfrm>
          <a:prstGeom prst="roundRect">
            <a:avLst>
              <a:gd name="adj" fmla="val 9465"/>
            </a:avLst>
          </a:prstGeom>
          <a:solidFill>
            <a:schemeClr val="bg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100" b="1" dirty="0">
                <a:solidFill>
                  <a:schemeClr val="tx1"/>
                </a:solidFill>
              </a:rPr>
              <a:t>Active </a:t>
            </a:r>
          </a:p>
          <a:p>
            <a:pPr algn="ctr"/>
            <a:r>
              <a:rPr lang="en-SE" sz="1100" b="1" dirty="0">
                <a:solidFill>
                  <a:schemeClr val="tx1"/>
                </a:solidFill>
              </a:rPr>
              <a:t>Assurance</a:t>
            </a:r>
          </a:p>
        </p:txBody>
      </p:sp>
      <p:pic>
        <p:nvPicPr>
          <p:cNvPr id="108" name="Graphic 107">
            <a:extLst>
              <a:ext uri="{FF2B5EF4-FFF2-40B4-BE49-F238E27FC236}">
                <a16:creationId xmlns:a16="http://schemas.microsoft.com/office/drawing/2014/main" id="{A94D08D3-7D7E-7949-9F25-3C37774A4975}"/>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9663418" y="2021516"/>
            <a:ext cx="199891" cy="212384"/>
          </a:xfrm>
          <a:prstGeom prst="rect">
            <a:avLst/>
          </a:prstGeom>
        </p:spPr>
      </p:pic>
      <p:sp>
        <p:nvSpPr>
          <p:cNvPr id="119" name="Rectangle 5">
            <a:extLst>
              <a:ext uri="{FF2B5EF4-FFF2-40B4-BE49-F238E27FC236}">
                <a16:creationId xmlns:a16="http://schemas.microsoft.com/office/drawing/2014/main" id="{950B642C-D305-E54A-A210-C4E321734980}"/>
              </a:ext>
            </a:extLst>
          </p:cNvPr>
          <p:cNvSpPr>
            <a:spLocks noChangeArrowheads="1"/>
          </p:cNvSpPr>
          <p:nvPr/>
        </p:nvSpPr>
        <p:spPr bwMode="auto">
          <a:xfrm>
            <a:off x="9931963" y="2005086"/>
            <a:ext cx="1576269" cy="136384"/>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933" b="1"/>
              <a:t>Data plane metrics storage</a:t>
            </a:r>
          </a:p>
        </p:txBody>
      </p:sp>
      <p:pic>
        <p:nvPicPr>
          <p:cNvPr id="120" name="Graphic 119">
            <a:extLst>
              <a:ext uri="{FF2B5EF4-FFF2-40B4-BE49-F238E27FC236}">
                <a16:creationId xmlns:a16="http://schemas.microsoft.com/office/drawing/2014/main" id="{9E810ED9-B175-FA47-9537-DF6504A2CE0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9671364" y="1704032"/>
            <a:ext cx="199891" cy="244311"/>
          </a:xfrm>
          <a:prstGeom prst="rect">
            <a:avLst/>
          </a:prstGeom>
        </p:spPr>
      </p:pic>
      <p:sp>
        <p:nvSpPr>
          <p:cNvPr id="121" name="Rectangle 5">
            <a:extLst>
              <a:ext uri="{FF2B5EF4-FFF2-40B4-BE49-F238E27FC236}">
                <a16:creationId xmlns:a16="http://schemas.microsoft.com/office/drawing/2014/main" id="{BCADA7DA-7911-B543-94FB-6BC4A6EC51C5}"/>
              </a:ext>
            </a:extLst>
          </p:cNvPr>
          <p:cNvSpPr>
            <a:spLocks noChangeArrowheads="1"/>
          </p:cNvSpPr>
          <p:nvPr/>
        </p:nvSpPr>
        <p:spPr bwMode="auto">
          <a:xfrm>
            <a:off x="9926705" y="1740544"/>
            <a:ext cx="1576269" cy="136384"/>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933" b="1"/>
              <a:t>Monitor templates</a:t>
            </a:r>
          </a:p>
        </p:txBody>
      </p:sp>
      <p:cxnSp>
        <p:nvCxnSpPr>
          <p:cNvPr id="13" name="Straight Connector 12">
            <a:extLst>
              <a:ext uri="{FF2B5EF4-FFF2-40B4-BE49-F238E27FC236}">
                <a16:creationId xmlns:a16="http://schemas.microsoft.com/office/drawing/2014/main" id="{8D4BA2E2-BC16-D54C-868D-A84D57F83CDA}"/>
              </a:ext>
            </a:extLst>
          </p:cNvPr>
          <p:cNvCxnSpPr>
            <a:cxnSpLocks/>
            <a:stCxn id="92" idx="2"/>
          </p:cNvCxnSpPr>
          <p:nvPr/>
        </p:nvCxnSpPr>
        <p:spPr>
          <a:xfrm>
            <a:off x="9060348" y="2257441"/>
            <a:ext cx="15336" cy="424356"/>
          </a:xfrm>
          <a:prstGeom prst="line">
            <a:avLst/>
          </a:prstGeom>
          <a:ln w="12700">
            <a:solidFill>
              <a:schemeClr val="accent4"/>
            </a:solidFill>
            <a:prstDash val="lgDash"/>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15A0459-0DE2-E64B-BAEE-8568B6B05FBE}"/>
              </a:ext>
            </a:extLst>
          </p:cNvPr>
          <p:cNvCxnSpPr>
            <a:cxnSpLocks/>
          </p:cNvCxnSpPr>
          <p:nvPr/>
        </p:nvCxnSpPr>
        <p:spPr>
          <a:xfrm>
            <a:off x="7832435" y="2663203"/>
            <a:ext cx="11935" cy="1117600"/>
          </a:xfrm>
          <a:prstGeom prst="line">
            <a:avLst/>
          </a:prstGeom>
          <a:ln w="12700">
            <a:solidFill>
              <a:schemeClr val="accent4"/>
            </a:solidFill>
            <a:prstDash val="lgDash"/>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718B7EA4-EC23-C744-85C1-BAA0901967EC}"/>
              </a:ext>
            </a:extLst>
          </p:cNvPr>
          <p:cNvCxnSpPr>
            <a:cxnSpLocks/>
          </p:cNvCxnSpPr>
          <p:nvPr/>
        </p:nvCxnSpPr>
        <p:spPr>
          <a:xfrm>
            <a:off x="7832435" y="2664393"/>
            <a:ext cx="2190955" cy="0"/>
          </a:xfrm>
          <a:prstGeom prst="line">
            <a:avLst/>
          </a:prstGeom>
          <a:ln w="12700">
            <a:solidFill>
              <a:schemeClr val="accent4"/>
            </a:solidFill>
            <a:prstDash val="lgDash"/>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19852790-A86E-6044-B0D8-55C9802E66D3}"/>
              </a:ext>
            </a:extLst>
          </p:cNvPr>
          <p:cNvCxnSpPr>
            <a:cxnSpLocks/>
          </p:cNvCxnSpPr>
          <p:nvPr/>
        </p:nvCxnSpPr>
        <p:spPr>
          <a:xfrm flipH="1">
            <a:off x="10015828" y="2653043"/>
            <a:ext cx="11272" cy="1357848"/>
          </a:xfrm>
          <a:prstGeom prst="line">
            <a:avLst/>
          </a:prstGeom>
          <a:ln w="12700">
            <a:solidFill>
              <a:schemeClr val="accent4"/>
            </a:solidFill>
            <a:prstDash val="lgDash"/>
          </a:ln>
        </p:spPr>
        <p:style>
          <a:lnRef idx="1">
            <a:schemeClr val="accent1"/>
          </a:lnRef>
          <a:fillRef idx="0">
            <a:schemeClr val="accent1"/>
          </a:fillRef>
          <a:effectRef idx="0">
            <a:schemeClr val="accent1"/>
          </a:effectRef>
          <a:fontRef idx="minor">
            <a:schemeClr val="tx1"/>
          </a:fontRef>
        </p:style>
      </p:cxnSp>
      <p:sp>
        <p:nvSpPr>
          <p:cNvPr id="127" name="Rounded Rectangle 126">
            <a:extLst>
              <a:ext uri="{FF2B5EF4-FFF2-40B4-BE49-F238E27FC236}">
                <a16:creationId xmlns:a16="http://schemas.microsoft.com/office/drawing/2014/main" id="{5607F880-1B8E-ED40-867D-EF3A32999F92}"/>
              </a:ext>
            </a:extLst>
          </p:cNvPr>
          <p:cNvSpPr/>
          <p:nvPr/>
        </p:nvSpPr>
        <p:spPr>
          <a:xfrm>
            <a:off x="855447" y="1416879"/>
            <a:ext cx="245327" cy="189570"/>
          </a:xfrm>
          <a:prstGeom prst="round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a:t>TA</a:t>
            </a:r>
          </a:p>
        </p:txBody>
      </p:sp>
      <p:sp>
        <p:nvSpPr>
          <p:cNvPr id="128" name="Rectangle 5">
            <a:extLst>
              <a:ext uri="{FF2B5EF4-FFF2-40B4-BE49-F238E27FC236}">
                <a16:creationId xmlns:a16="http://schemas.microsoft.com/office/drawing/2014/main" id="{E16FDCB5-F410-FC45-8146-D15E30876A27}"/>
              </a:ext>
            </a:extLst>
          </p:cNvPr>
          <p:cNvSpPr>
            <a:spLocks noChangeArrowheads="1"/>
          </p:cNvSpPr>
          <p:nvPr/>
        </p:nvSpPr>
        <p:spPr bwMode="auto">
          <a:xfrm>
            <a:off x="1200657" y="1370694"/>
            <a:ext cx="1587167" cy="272767"/>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933" b="1" dirty="0"/>
              <a:t>Active Test Agent Software as VM or Container</a:t>
            </a:r>
          </a:p>
        </p:txBody>
      </p:sp>
      <p:sp>
        <p:nvSpPr>
          <p:cNvPr id="129" name="Rounded Rectangle 128">
            <a:extLst>
              <a:ext uri="{FF2B5EF4-FFF2-40B4-BE49-F238E27FC236}">
                <a16:creationId xmlns:a16="http://schemas.microsoft.com/office/drawing/2014/main" id="{3DE8B781-3E90-E44B-A1AF-61FF45742D74}"/>
              </a:ext>
            </a:extLst>
          </p:cNvPr>
          <p:cNvSpPr/>
          <p:nvPr/>
        </p:nvSpPr>
        <p:spPr>
          <a:xfrm>
            <a:off x="701146" y="1261627"/>
            <a:ext cx="2212550" cy="1147674"/>
          </a:xfrm>
          <a:prstGeom prst="roundRect">
            <a:avLst>
              <a:gd name="adj" fmla="val 11743"/>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30" name="Rounded Rectangle 102">
            <a:extLst>
              <a:ext uri="{FF2B5EF4-FFF2-40B4-BE49-F238E27FC236}">
                <a16:creationId xmlns:a16="http://schemas.microsoft.com/office/drawing/2014/main" id="{C9F3DD92-1E60-1B42-8BC3-D9F6FED15B22}"/>
              </a:ext>
            </a:extLst>
          </p:cNvPr>
          <p:cNvSpPr/>
          <p:nvPr/>
        </p:nvSpPr>
        <p:spPr>
          <a:xfrm flipV="1">
            <a:off x="868762" y="1788791"/>
            <a:ext cx="245327" cy="109803"/>
          </a:xfrm>
          <a:custGeom>
            <a:avLst/>
            <a:gdLst>
              <a:gd name="connsiteX0" fmla="*/ 0 w 2211881"/>
              <a:gd name="connsiteY0" fmla="*/ 139390 h 278780"/>
              <a:gd name="connsiteX1" fmla="*/ 139390 w 2211881"/>
              <a:gd name="connsiteY1" fmla="*/ 0 h 278780"/>
              <a:gd name="connsiteX2" fmla="*/ 2072491 w 2211881"/>
              <a:gd name="connsiteY2" fmla="*/ 0 h 278780"/>
              <a:gd name="connsiteX3" fmla="*/ 2211881 w 2211881"/>
              <a:gd name="connsiteY3" fmla="*/ 139390 h 278780"/>
              <a:gd name="connsiteX4" fmla="*/ 2211881 w 2211881"/>
              <a:gd name="connsiteY4" fmla="*/ 139390 h 278780"/>
              <a:gd name="connsiteX5" fmla="*/ 2072491 w 2211881"/>
              <a:gd name="connsiteY5" fmla="*/ 278780 h 278780"/>
              <a:gd name="connsiteX6" fmla="*/ 139390 w 2211881"/>
              <a:gd name="connsiteY6" fmla="*/ 278780 h 278780"/>
              <a:gd name="connsiteX7" fmla="*/ 0 w 2211881"/>
              <a:gd name="connsiteY7" fmla="*/ 139390 h 278780"/>
              <a:gd name="connsiteX0" fmla="*/ 2211881 w 2303321"/>
              <a:gd name="connsiteY0" fmla="*/ 139390 h 278780"/>
              <a:gd name="connsiteX1" fmla="*/ 2072491 w 2303321"/>
              <a:gd name="connsiteY1" fmla="*/ 278780 h 278780"/>
              <a:gd name="connsiteX2" fmla="*/ 139390 w 2303321"/>
              <a:gd name="connsiteY2" fmla="*/ 278780 h 278780"/>
              <a:gd name="connsiteX3" fmla="*/ 0 w 2303321"/>
              <a:gd name="connsiteY3" fmla="*/ 139390 h 278780"/>
              <a:gd name="connsiteX4" fmla="*/ 139390 w 2303321"/>
              <a:gd name="connsiteY4" fmla="*/ 0 h 278780"/>
              <a:gd name="connsiteX5" fmla="*/ 2072491 w 2303321"/>
              <a:gd name="connsiteY5" fmla="*/ 0 h 278780"/>
              <a:gd name="connsiteX6" fmla="*/ 2211881 w 2303321"/>
              <a:gd name="connsiteY6" fmla="*/ 139390 h 278780"/>
              <a:gd name="connsiteX7" fmla="*/ 2303321 w 2303321"/>
              <a:gd name="connsiteY7" fmla="*/ 230830 h 278780"/>
              <a:gd name="connsiteX0" fmla="*/ 2211881 w 2211881"/>
              <a:gd name="connsiteY0" fmla="*/ 139390 h 278780"/>
              <a:gd name="connsiteX1" fmla="*/ 2072491 w 2211881"/>
              <a:gd name="connsiteY1" fmla="*/ 278780 h 278780"/>
              <a:gd name="connsiteX2" fmla="*/ 139390 w 2211881"/>
              <a:gd name="connsiteY2" fmla="*/ 278780 h 278780"/>
              <a:gd name="connsiteX3" fmla="*/ 0 w 2211881"/>
              <a:gd name="connsiteY3" fmla="*/ 139390 h 278780"/>
              <a:gd name="connsiteX4" fmla="*/ 139390 w 2211881"/>
              <a:gd name="connsiteY4" fmla="*/ 0 h 278780"/>
              <a:gd name="connsiteX5" fmla="*/ 2072491 w 2211881"/>
              <a:gd name="connsiteY5" fmla="*/ 0 h 278780"/>
              <a:gd name="connsiteX6" fmla="*/ 2211881 w 2211881"/>
              <a:gd name="connsiteY6" fmla="*/ 139390 h 278780"/>
              <a:gd name="connsiteX0" fmla="*/ 2211881 w 2211881"/>
              <a:gd name="connsiteY0" fmla="*/ 139390 h 278780"/>
              <a:gd name="connsiteX1" fmla="*/ 2072491 w 2211881"/>
              <a:gd name="connsiteY1" fmla="*/ 278780 h 278780"/>
              <a:gd name="connsiteX2" fmla="*/ 139390 w 2211881"/>
              <a:gd name="connsiteY2" fmla="*/ 278780 h 278780"/>
              <a:gd name="connsiteX3" fmla="*/ 0 w 2211881"/>
              <a:gd name="connsiteY3" fmla="*/ 139390 h 278780"/>
              <a:gd name="connsiteX4" fmla="*/ 139390 w 2211881"/>
              <a:gd name="connsiteY4" fmla="*/ 0 h 278780"/>
              <a:gd name="connsiteX5" fmla="*/ 2072491 w 2211881"/>
              <a:gd name="connsiteY5" fmla="*/ 0 h 278780"/>
              <a:gd name="connsiteX0" fmla="*/ 2072491 w 2072491"/>
              <a:gd name="connsiteY0" fmla="*/ 278780 h 278780"/>
              <a:gd name="connsiteX1" fmla="*/ 139390 w 2072491"/>
              <a:gd name="connsiteY1" fmla="*/ 278780 h 278780"/>
              <a:gd name="connsiteX2" fmla="*/ 0 w 2072491"/>
              <a:gd name="connsiteY2" fmla="*/ 139390 h 278780"/>
              <a:gd name="connsiteX3" fmla="*/ 139390 w 2072491"/>
              <a:gd name="connsiteY3" fmla="*/ 0 h 278780"/>
              <a:gd name="connsiteX4" fmla="*/ 2072491 w 2072491"/>
              <a:gd name="connsiteY4" fmla="*/ 0 h 278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491" h="278780">
                <a:moveTo>
                  <a:pt x="2072491" y="278780"/>
                </a:moveTo>
                <a:lnTo>
                  <a:pt x="139390" y="278780"/>
                </a:lnTo>
                <a:cubicBezTo>
                  <a:pt x="62407" y="278780"/>
                  <a:pt x="0" y="216373"/>
                  <a:pt x="0" y="139390"/>
                </a:cubicBezTo>
                <a:cubicBezTo>
                  <a:pt x="0" y="62407"/>
                  <a:pt x="62407" y="0"/>
                  <a:pt x="139390" y="0"/>
                </a:cubicBezTo>
                <a:lnTo>
                  <a:pt x="2072491" y="0"/>
                </a:lnTo>
              </a:path>
            </a:pathLst>
          </a:custGeom>
          <a:noFill/>
          <a:ln w="19050">
            <a:solidFill>
              <a:schemeClr val="accent4"/>
            </a:solidFill>
            <a:headEnd type="none" w="med" len="med"/>
            <a:tailEnd type="triangle" w="lg" len="lg"/>
            <a:extLst>
              <a:ext uri="{C807C97D-BFC1-408E-A445-0C87EB9F89A2}">
                <ask:lineSketchStyleProps xmlns:ask="http://schemas.microsoft.com/office/drawing/2018/sketchyshapes" sd="1219033472">
                  <a:custGeom>
                    <a:avLst/>
                    <a:gdLst>
                      <a:gd name="connsiteX0" fmla="*/ 0 w 2211881"/>
                      <a:gd name="connsiteY0" fmla="*/ 139390 h 278780"/>
                      <a:gd name="connsiteX1" fmla="*/ 139390 w 2211881"/>
                      <a:gd name="connsiteY1" fmla="*/ 0 h 278780"/>
                      <a:gd name="connsiteX2" fmla="*/ 822419 w 2211881"/>
                      <a:gd name="connsiteY2" fmla="*/ 0 h 278780"/>
                      <a:gd name="connsiteX3" fmla="*/ 1505448 w 2211881"/>
                      <a:gd name="connsiteY3" fmla="*/ 0 h 278780"/>
                      <a:gd name="connsiteX4" fmla="*/ 2072491 w 2211881"/>
                      <a:gd name="connsiteY4" fmla="*/ 0 h 278780"/>
                      <a:gd name="connsiteX5" fmla="*/ 2211881 w 2211881"/>
                      <a:gd name="connsiteY5" fmla="*/ 139390 h 278780"/>
                      <a:gd name="connsiteX6" fmla="*/ 2211881 w 2211881"/>
                      <a:gd name="connsiteY6" fmla="*/ 139390 h 278780"/>
                      <a:gd name="connsiteX7" fmla="*/ 2072491 w 2211881"/>
                      <a:gd name="connsiteY7" fmla="*/ 278780 h 278780"/>
                      <a:gd name="connsiteX8" fmla="*/ 1486117 w 2211881"/>
                      <a:gd name="connsiteY8" fmla="*/ 278780 h 278780"/>
                      <a:gd name="connsiteX9" fmla="*/ 803088 w 2211881"/>
                      <a:gd name="connsiteY9" fmla="*/ 278780 h 278780"/>
                      <a:gd name="connsiteX10" fmla="*/ 139390 w 2211881"/>
                      <a:gd name="connsiteY10" fmla="*/ 278780 h 278780"/>
                      <a:gd name="connsiteX11" fmla="*/ 0 w 2211881"/>
                      <a:gd name="connsiteY11" fmla="*/ 139390 h 27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1881" h="278780" fill="none" extrusionOk="0">
                        <a:moveTo>
                          <a:pt x="0" y="139390"/>
                        </a:moveTo>
                        <a:cubicBezTo>
                          <a:pt x="1523" y="78185"/>
                          <a:pt x="66394" y="6142"/>
                          <a:pt x="139390" y="0"/>
                        </a:cubicBezTo>
                        <a:cubicBezTo>
                          <a:pt x="443780" y="26482"/>
                          <a:pt x="660328" y="-33775"/>
                          <a:pt x="822419" y="0"/>
                        </a:cubicBezTo>
                        <a:cubicBezTo>
                          <a:pt x="984510" y="33775"/>
                          <a:pt x="1303212" y="6231"/>
                          <a:pt x="1505448" y="0"/>
                        </a:cubicBezTo>
                        <a:cubicBezTo>
                          <a:pt x="1707684" y="-6231"/>
                          <a:pt x="1852489" y="26254"/>
                          <a:pt x="2072491" y="0"/>
                        </a:cubicBezTo>
                        <a:cubicBezTo>
                          <a:pt x="2141165" y="-12420"/>
                          <a:pt x="2211033" y="65598"/>
                          <a:pt x="2211881" y="139390"/>
                        </a:cubicBezTo>
                        <a:lnTo>
                          <a:pt x="2211881" y="139390"/>
                        </a:lnTo>
                        <a:cubicBezTo>
                          <a:pt x="2209359" y="208786"/>
                          <a:pt x="2167460" y="275126"/>
                          <a:pt x="2072491" y="278780"/>
                        </a:cubicBezTo>
                        <a:cubicBezTo>
                          <a:pt x="1808934" y="249822"/>
                          <a:pt x="1751809" y="294681"/>
                          <a:pt x="1486117" y="278780"/>
                        </a:cubicBezTo>
                        <a:cubicBezTo>
                          <a:pt x="1220425" y="262879"/>
                          <a:pt x="957578" y="261594"/>
                          <a:pt x="803088" y="278780"/>
                        </a:cubicBezTo>
                        <a:cubicBezTo>
                          <a:pt x="648598" y="295966"/>
                          <a:pt x="439970" y="279469"/>
                          <a:pt x="139390" y="278780"/>
                        </a:cubicBezTo>
                        <a:cubicBezTo>
                          <a:pt x="67648" y="289156"/>
                          <a:pt x="-2760" y="217829"/>
                          <a:pt x="0" y="139390"/>
                        </a:cubicBezTo>
                        <a:close/>
                      </a:path>
                      <a:path w="2211881" h="278780" stroke="0" extrusionOk="0">
                        <a:moveTo>
                          <a:pt x="0" y="139390"/>
                        </a:moveTo>
                        <a:cubicBezTo>
                          <a:pt x="-2103" y="61110"/>
                          <a:pt x="50228" y="4571"/>
                          <a:pt x="139390" y="0"/>
                        </a:cubicBezTo>
                        <a:cubicBezTo>
                          <a:pt x="471748" y="18892"/>
                          <a:pt x="516588" y="28332"/>
                          <a:pt x="822419" y="0"/>
                        </a:cubicBezTo>
                        <a:cubicBezTo>
                          <a:pt x="1128250" y="-28332"/>
                          <a:pt x="1194219" y="-1137"/>
                          <a:pt x="1447455" y="0"/>
                        </a:cubicBezTo>
                        <a:cubicBezTo>
                          <a:pt x="1700691" y="1137"/>
                          <a:pt x="1761613" y="3041"/>
                          <a:pt x="2072491" y="0"/>
                        </a:cubicBezTo>
                        <a:cubicBezTo>
                          <a:pt x="2143927" y="-17865"/>
                          <a:pt x="2216884" y="43892"/>
                          <a:pt x="2211881" y="139390"/>
                        </a:cubicBezTo>
                        <a:lnTo>
                          <a:pt x="2211881" y="139390"/>
                        </a:lnTo>
                        <a:cubicBezTo>
                          <a:pt x="2196277" y="206142"/>
                          <a:pt x="2154466" y="270655"/>
                          <a:pt x="2072491" y="278780"/>
                        </a:cubicBezTo>
                        <a:cubicBezTo>
                          <a:pt x="1871287" y="259781"/>
                          <a:pt x="1528851" y="281240"/>
                          <a:pt x="1389462" y="278780"/>
                        </a:cubicBezTo>
                        <a:cubicBezTo>
                          <a:pt x="1250073" y="276320"/>
                          <a:pt x="970303" y="290337"/>
                          <a:pt x="783757" y="278780"/>
                        </a:cubicBezTo>
                        <a:cubicBezTo>
                          <a:pt x="597211" y="267223"/>
                          <a:pt x="329632" y="261184"/>
                          <a:pt x="139390" y="278780"/>
                        </a:cubicBezTo>
                        <a:cubicBezTo>
                          <a:pt x="67247" y="282738"/>
                          <a:pt x="5326" y="224302"/>
                          <a:pt x="0" y="13939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31" name="Rectangle 5">
            <a:extLst>
              <a:ext uri="{FF2B5EF4-FFF2-40B4-BE49-F238E27FC236}">
                <a16:creationId xmlns:a16="http://schemas.microsoft.com/office/drawing/2014/main" id="{BC622E1A-E00C-214B-B9D2-26520B7F1308}"/>
              </a:ext>
            </a:extLst>
          </p:cNvPr>
          <p:cNvSpPr>
            <a:spLocks noChangeArrowheads="1"/>
          </p:cNvSpPr>
          <p:nvPr/>
        </p:nvSpPr>
        <p:spPr bwMode="auto">
          <a:xfrm>
            <a:off x="1200657" y="1686973"/>
            <a:ext cx="1493077" cy="272767"/>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933" b="1"/>
              <a:t>Active reflecting traffic using TWAMP</a:t>
            </a:r>
          </a:p>
        </p:txBody>
      </p:sp>
      <p:cxnSp>
        <p:nvCxnSpPr>
          <p:cNvPr id="132" name="Straight Arrow Connector 131">
            <a:extLst>
              <a:ext uri="{FF2B5EF4-FFF2-40B4-BE49-F238E27FC236}">
                <a16:creationId xmlns:a16="http://schemas.microsoft.com/office/drawing/2014/main" id="{5EE793E6-5146-6046-B7E9-F6B9F36F680D}"/>
              </a:ext>
            </a:extLst>
          </p:cNvPr>
          <p:cNvCxnSpPr>
            <a:cxnSpLocks/>
          </p:cNvCxnSpPr>
          <p:nvPr/>
        </p:nvCxnSpPr>
        <p:spPr>
          <a:xfrm>
            <a:off x="807984" y="2175174"/>
            <a:ext cx="292790" cy="0"/>
          </a:xfrm>
          <a:prstGeom prst="straightConnector1">
            <a:avLst/>
          </a:prstGeom>
          <a:ln w="19050">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3" name="Rectangle 5">
            <a:extLst>
              <a:ext uri="{FF2B5EF4-FFF2-40B4-BE49-F238E27FC236}">
                <a16:creationId xmlns:a16="http://schemas.microsoft.com/office/drawing/2014/main" id="{88CF4601-EFAE-A446-9D7E-F730FF5049D4}"/>
              </a:ext>
            </a:extLst>
          </p:cNvPr>
          <p:cNvSpPr>
            <a:spLocks noChangeArrowheads="1"/>
          </p:cNvSpPr>
          <p:nvPr/>
        </p:nvSpPr>
        <p:spPr bwMode="auto">
          <a:xfrm>
            <a:off x="1200657" y="2052804"/>
            <a:ext cx="1318897" cy="272767"/>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933" b="1"/>
              <a:t>Multi-layer, multi-QoS L2-L7  active traffic</a:t>
            </a:r>
          </a:p>
        </p:txBody>
      </p:sp>
      <p:sp>
        <p:nvSpPr>
          <p:cNvPr id="135" name="Rounded Rectangle 102">
            <a:extLst>
              <a:ext uri="{FF2B5EF4-FFF2-40B4-BE49-F238E27FC236}">
                <a16:creationId xmlns:a16="http://schemas.microsoft.com/office/drawing/2014/main" id="{500D7919-5AF1-CA45-BE4C-333CE145CE34}"/>
              </a:ext>
            </a:extLst>
          </p:cNvPr>
          <p:cNvSpPr/>
          <p:nvPr/>
        </p:nvSpPr>
        <p:spPr>
          <a:xfrm rot="319483" flipV="1">
            <a:off x="4470272" y="3646974"/>
            <a:ext cx="3058984" cy="108528"/>
          </a:xfrm>
          <a:custGeom>
            <a:avLst/>
            <a:gdLst>
              <a:gd name="connsiteX0" fmla="*/ 0 w 2211881"/>
              <a:gd name="connsiteY0" fmla="*/ 139390 h 278780"/>
              <a:gd name="connsiteX1" fmla="*/ 139390 w 2211881"/>
              <a:gd name="connsiteY1" fmla="*/ 0 h 278780"/>
              <a:gd name="connsiteX2" fmla="*/ 2072491 w 2211881"/>
              <a:gd name="connsiteY2" fmla="*/ 0 h 278780"/>
              <a:gd name="connsiteX3" fmla="*/ 2211881 w 2211881"/>
              <a:gd name="connsiteY3" fmla="*/ 139390 h 278780"/>
              <a:gd name="connsiteX4" fmla="*/ 2211881 w 2211881"/>
              <a:gd name="connsiteY4" fmla="*/ 139390 h 278780"/>
              <a:gd name="connsiteX5" fmla="*/ 2072491 w 2211881"/>
              <a:gd name="connsiteY5" fmla="*/ 278780 h 278780"/>
              <a:gd name="connsiteX6" fmla="*/ 139390 w 2211881"/>
              <a:gd name="connsiteY6" fmla="*/ 278780 h 278780"/>
              <a:gd name="connsiteX7" fmla="*/ 0 w 2211881"/>
              <a:gd name="connsiteY7" fmla="*/ 139390 h 278780"/>
              <a:gd name="connsiteX0" fmla="*/ 2211881 w 2303321"/>
              <a:gd name="connsiteY0" fmla="*/ 139390 h 278780"/>
              <a:gd name="connsiteX1" fmla="*/ 2072491 w 2303321"/>
              <a:gd name="connsiteY1" fmla="*/ 278780 h 278780"/>
              <a:gd name="connsiteX2" fmla="*/ 139390 w 2303321"/>
              <a:gd name="connsiteY2" fmla="*/ 278780 h 278780"/>
              <a:gd name="connsiteX3" fmla="*/ 0 w 2303321"/>
              <a:gd name="connsiteY3" fmla="*/ 139390 h 278780"/>
              <a:gd name="connsiteX4" fmla="*/ 139390 w 2303321"/>
              <a:gd name="connsiteY4" fmla="*/ 0 h 278780"/>
              <a:gd name="connsiteX5" fmla="*/ 2072491 w 2303321"/>
              <a:gd name="connsiteY5" fmla="*/ 0 h 278780"/>
              <a:gd name="connsiteX6" fmla="*/ 2211881 w 2303321"/>
              <a:gd name="connsiteY6" fmla="*/ 139390 h 278780"/>
              <a:gd name="connsiteX7" fmla="*/ 2303321 w 2303321"/>
              <a:gd name="connsiteY7" fmla="*/ 230830 h 278780"/>
              <a:gd name="connsiteX0" fmla="*/ 2211881 w 2211881"/>
              <a:gd name="connsiteY0" fmla="*/ 139390 h 278780"/>
              <a:gd name="connsiteX1" fmla="*/ 2072491 w 2211881"/>
              <a:gd name="connsiteY1" fmla="*/ 278780 h 278780"/>
              <a:gd name="connsiteX2" fmla="*/ 139390 w 2211881"/>
              <a:gd name="connsiteY2" fmla="*/ 278780 h 278780"/>
              <a:gd name="connsiteX3" fmla="*/ 0 w 2211881"/>
              <a:gd name="connsiteY3" fmla="*/ 139390 h 278780"/>
              <a:gd name="connsiteX4" fmla="*/ 139390 w 2211881"/>
              <a:gd name="connsiteY4" fmla="*/ 0 h 278780"/>
              <a:gd name="connsiteX5" fmla="*/ 2072491 w 2211881"/>
              <a:gd name="connsiteY5" fmla="*/ 0 h 278780"/>
              <a:gd name="connsiteX6" fmla="*/ 2211881 w 2211881"/>
              <a:gd name="connsiteY6" fmla="*/ 139390 h 278780"/>
              <a:gd name="connsiteX0" fmla="*/ 2211881 w 2211881"/>
              <a:gd name="connsiteY0" fmla="*/ 139390 h 278780"/>
              <a:gd name="connsiteX1" fmla="*/ 2072491 w 2211881"/>
              <a:gd name="connsiteY1" fmla="*/ 278780 h 278780"/>
              <a:gd name="connsiteX2" fmla="*/ 139390 w 2211881"/>
              <a:gd name="connsiteY2" fmla="*/ 278780 h 278780"/>
              <a:gd name="connsiteX3" fmla="*/ 0 w 2211881"/>
              <a:gd name="connsiteY3" fmla="*/ 139390 h 278780"/>
              <a:gd name="connsiteX4" fmla="*/ 139390 w 2211881"/>
              <a:gd name="connsiteY4" fmla="*/ 0 h 278780"/>
              <a:gd name="connsiteX5" fmla="*/ 2072491 w 2211881"/>
              <a:gd name="connsiteY5" fmla="*/ 0 h 278780"/>
              <a:gd name="connsiteX0" fmla="*/ 2072491 w 2072491"/>
              <a:gd name="connsiteY0" fmla="*/ 278780 h 278780"/>
              <a:gd name="connsiteX1" fmla="*/ 139390 w 2072491"/>
              <a:gd name="connsiteY1" fmla="*/ 278780 h 278780"/>
              <a:gd name="connsiteX2" fmla="*/ 0 w 2072491"/>
              <a:gd name="connsiteY2" fmla="*/ 139390 h 278780"/>
              <a:gd name="connsiteX3" fmla="*/ 139390 w 2072491"/>
              <a:gd name="connsiteY3" fmla="*/ 0 h 278780"/>
              <a:gd name="connsiteX4" fmla="*/ 2072491 w 2072491"/>
              <a:gd name="connsiteY4" fmla="*/ 0 h 278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491" h="278780">
                <a:moveTo>
                  <a:pt x="2072491" y="278780"/>
                </a:moveTo>
                <a:lnTo>
                  <a:pt x="139390" y="278780"/>
                </a:lnTo>
                <a:cubicBezTo>
                  <a:pt x="62407" y="278780"/>
                  <a:pt x="0" y="216373"/>
                  <a:pt x="0" y="139390"/>
                </a:cubicBezTo>
                <a:cubicBezTo>
                  <a:pt x="0" y="62407"/>
                  <a:pt x="62407" y="0"/>
                  <a:pt x="139390" y="0"/>
                </a:cubicBezTo>
                <a:lnTo>
                  <a:pt x="2072491" y="0"/>
                </a:lnTo>
              </a:path>
            </a:pathLst>
          </a:custGeom>
          <a:noFill/>
          <a:ln w="19050">
            <a:solidFill>
              <a:schemeClr val="accent4"/>
            </a:solidFill>
            <a:headEnd type="none" w="med" len="med"/>
            <a:tailEnd type="triangle" w="lg" len="lg"/>
            <a:extLst>
              <a:ext uri="{C807C97D-BFC1-408E-A445-0C87EB9F89A2}">
                <ask:lineSketchStyleProps xmlns:ask="http://schemas.microsoft.com/office/drawing/2018/sketchyshapes" sd="1219033472">
                  <a:custGeom>
                    <a:avLst/>
                    <a:gdLst>
                      <a:gd name="connsiteX0" fmla="*/ 0 w 2211881"/>
                      <a:gd name="connsiteY0" fmla="*/ 139390 h 278780"/>
                      <a:gd name="connsiteX1" fmla="*/ 139390 w 2211881"/>
                      <a:gd name="connsiteY1" fmla="*/ 0 h 278780"/>
                      <a:gd name="connsiteX2" fmla="*/ 822419 w 2211881"/>
                      <a:gd name="connsiteY2" fmla="*/ 0 h 278780"/>
                      <a:gd name="connsiteX3" fmla="*/ 1505448 w 2211881"/>
                      <a:gd name="connsiteY3" fmla="*/ 0 h 278780"/>
                      <a:gd name="connsiteX4" fmla="*/ 2072491 w 2211881"/>
                      <a:gd name="connsiteY4" fmla="*/ 0 h 278780"/>
                      <a:gd name="connsiteX5" fmla="*/ 2211881 w 2211881"/>
                      <a:gd name="connsiteY5" fmla="*/ 139390 h 278780"/>
                      <a:gd name="connsiteX6" fmla="*/ 2211881 w 2211881"/>
                      <a:gd name="connsiteY6" fmla="*/ 139390 h 278780"/>
                      <a:gd name="connsiteX7" fmla="*/ 2072491 w 2211881"/>
                      <a:gd name="connsiteY7" fmla="*/ 278780 h 278780"/>
                      <a:gd name="connsiteX8" fmla="*/ 1486117 w 2211881"/>
                      <a:gd name="connsiteY8" fmla="*/ 278780 h 278780"/>
                      <a:gd name="connsiteX9" fmla="*/ 803088 w 2211881"/>
                      <a:gd name="connsiteY9" fmla="*/ 278780 h 278780"/>
                      <a:gd name="connsiteX10" fmla="*/ 139390 w 2211881"/>
                      <a:gd name="connsiteY10" fmla="*/ 278780 h 278780"/>
                      <a:gd name="connsiteX11" fmla="*/ 0 w 2211881"/>
                      <a:gd name="connsiteY11" fmla="*/ 139390 h 27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1881" h="278780" fill="none" extrusionOk="0">
                        <a:moveTo>
                          <a:pt x="0" y="139390"/>
                        </a:moveTo>
                        <a:cubicBezTo>
                          <a:pt x="1523" y="78185"/>
                          <a:pt x="66394" y="6142"/>
                          <a:pt x="139390" y="0"/>
                        </a:cubicBezTo>
                        <a:cubicBezTo>
                          <a:pt x="443780" y="26482"/>
                          <a:pt x="660328" y="-33775"/>
                          <a:pt x="822419" y="0"/>
                        </a:cubicBezTo>
                        <a:cubicBezTo>
                          <a:pt x="984510" y="33775"/>
                          <a:pt x="1303212" y="6231"/>
                          <a:pt x="1505448" y="0"/>
                        </a:cubicBezTo>
                        <a:cubicBezTo>
                          <a:pt x="1707684" y="-6231"/>
                          <a:pt x="1852489" y="26254"/>
                          <a:pt x="2072491" y="0"/>
                        </a:cubicBezTo>
                        <a:cubicBezTo>
                          <a:pt x="2141165" y="-12420"/>
                          <a:pt x="2211033" y="65598"/>
                          <a:pt x="2211881" y="139390"/>
                        </a:cubicBezTo>
                        <a:lnTo>
                          <a:pt x="2211881" y="139390"/>
                        </a:lnTo>
                        <a:cubicBezTo>
                          <a:pt x="2209359" y="208786"/>
                          <a:pt x="2167460" y="275126"/>
                          <a:pt x="2072491" y="278780"/>
                        </a:cubicBezTo>
                        <a:cubicBezTo>
                          <a:pt x="1808934" y="249822"/>
                          <a:pt x="1751809" y="294681"/>
                          <a:pt x="1486117" y="278780"/>
                        </a:cubicBezTo>
                        <a:cubicBezTo>
                          <a:pt x="1220425" y="262879"/>
                          <a:pt x="957578" y="261594"/>
                          <a:pt x="803088" y="278780"/>
                        </a:cubicBezTo>
                        <a:cubicBezTo>
                          <a:pt x="648598" y="295966"/>
                          <a:pt x="439970" y="279469"/>
                          <a:pt x="139390" y="278780"/>
                        </a:cubicBezTo>
                        <a:cubicBezTo>
                          <a:pt x="67648" y="289156"/>
                          <a:pt x="-2760" y="217829"/>
                          <a:pt x="0" y="139390"/>
                        </a:cubicBezTo>
                        <a:close/>
                      </a:path>
                      <a:path w="2211881" h="278780" stroke="0" extrusionOk="0">
                        <a:moveTo>
                          <a:pt x="0" y="139390"/>
                        </a:moveTo>
                        <a:cubicBezTo>
                          <a:pt x="-2103" y="61110"/>
                          <a:pt x="50228" y="4571"/>
                          <a:pt x="139390" y="0"/>
                        </a:cubicBezTo>
                        <a:cubicBezTo>
                          <a:pt x="471748" y="18892"/>
                          <a:pt x="516588" y="28332"/>
                          <a:pt x="822419" y="0"/>
                        </a:cubicBezTo>
                        <a:cubicBezTo>
                          <a:pt x="1128250" y="-28332"/>
                          <a:pt x="1194219" y="-1137"/>
                          <a:pt x="1447455" y="0"/>
                        </a:cubicBezTo>
                        <a:cubicBezTo>
                          <a:pt x="1700691" y="1137"/>
                          <a:pt x="1761613" y="3041"/>
                          <a:pt x="2072491" y="0"/>
                        </a:cubicBezTo>
                        <a:cubicBezTo>
                          <a:pt x="2143927" y="-17865"/>
                          <a:pt x="2216884" y="43892"/>
                          <a:pt x="2211881" y="139390"/>
                        </a:cubicBezTo>
                        <a:lnTo>
                          <a:pt x="2211881" y="139390"/>
                        </a:lnTo>
                        <a:cubicBezTo>
                          <a:pt x="2196277" y="206142"/>
                          <a:pt x="2154466" y="270655"/>
                          <a:pt x="2072491" y="278780"/>
                        </a:cubicBezTo>
                        <a:cubicBezTo>
                          <a:pt x="1871287" y="259781"/>
                          <a:pt x="1528851" y="281240"/>
                          <a:pt x="1389462" y="278780"/>
                        </a:cubicBezTo>
                        <a:cubicBezTo>
                          <a:pt x="1250073" y="276320"/>
                          <a:pt x="970303" y="290337"/>
                          <a:pt x="783757" y="278780"/>
                        </a:cubicBezTo>
                        <a:cubicBezTo>
                          <a:pt x="597211" y="267223"/>
                          <a:pt x="329632" y="261184"/>
                          <a:pt x="139390" y="278780"/>
                        </a:cubicBezTo>
                        <a:cubicBezTo>
                          <a:pt x="67247" y="282738"/>
                          <a:pt x="5326" y="224302"/>
                          <a:pt x="0" y="13939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cxnSp>
        <p:nvCxnSpPr>
          <p:cNvPr id="136" name="Straight Arrow Connector 135">
            <a:extLst>
              <a:ext uri="{FF2B5EF4-FFF2-40B4-BE49-F238E27FC236}">
                <a16:creationId xmlns:a16="http://schemas.microsoft.com/office/drawing/2014/main" id="{FCA507B5-18EA-AE49-820C-7E1C440B5770}"/>
              </a:ext>
            </a:extLst>
          </p:cNvPr>
          <p:cNvCxnSpPr>
            <a:cxnSpLocks/>
            <a:endCxn id="44" idx="1"/>
          </p:cNvCxnSpPr>
          <p:nvPr/>
        </p:nvCxnSpPr>
        <p:spPr>
          <a:xfrm>
            <a:off x="2110264" y="3125935"/>
            <a:ext cx="7633716" cy="0"/>
          </a:xfrm>
          <a:prstGeom prst="straightConnector1">
            <a:avLst/>
          </a:prstGeom>
          <a:ln w="4762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A7C9625A-A592-8146-B114-6CBBF5400D7D}"/>
              </a:ext>
            </a:extLst>
          </p:cNvPr>
          <p:cNvCxnSpPr>
            <a:cxnSpLocks/>
            <a:endCxn id="85" idx="0"/>
          </p:cNvCxnSpPr>
          <p:nvPr/>
        </p:nvCxnSpPr>
        <p:spPr>
          <a:xfrm>
            <a:off x="2096019" y="3189027"/>
            <a:ext cx="441907" cy="507090"/>
          </a:xfrm>
          <a:prstGeom prst="straightConnector1">
            <a:avLst/>
          </a:prstGeom>
          <a:ln w="4762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3" name="Rectangle 5">
            <a:extLst>
              <a:ext uri="{FF2B5EF4-FFF2-40B4-BE49-F238E27FC236}">
                <a16:creationId xmlns:a16="http://schemas.microsoft.com/office/drawing/2014/main" id="{6B7EC128-24A2-5049-AB08-882F60B5E976}"/>
              </a:ext>
            </a:extLst>
          </p:cNvPr>
          <p:cNvSpPr>
            <a:spLocks noChangeArrowheads="1"/>
          </p:cNvSpPr>
          <p:nvPr/>
        </p:nvSpPr>
        <p:spPr bwMode="auto">
          <a:xfrm>
            <a:off x="8066838" y="2597578"/>
            <a:ext cx="889889" cy="136384"/>
          </a:xfrm>
          <a:prstGeom prst="rect">
            <a:avLst/>
          </a:prstGeom>
          <a:solidFill>
            <a:schemeClr val="bg1"/>
          </a:solidFill>
          <a:ln w="28575">
            <a:noFill/>
            <a:miter lim="800000"/>
            <a:headEnd/>
            <a:tailEnd/>
          </a:ln>
        </p:spPr>
        <p:txBody>
          <a:bodyPr wrap="square" lIns="0" tIns="0" rIns="0" bIns="0">
            <a:spAutoFit/>
          </a:bodyPr>
          <a:lstStyle/>
          <a:p>
            <a:pPr algn="ctr">
              <a:lnSpc>
                <a:spcPct val="95000"/>
              </a:lnSpc>
              <a:spcBef>
                <a:spcPts val="333"/>
              </a:spcBef>
            </a:pPr>
            <a:r>
              <a:rPr lang="en-US" sz="933"/>
              <a:t>Management</a:t>
            </a:r>
          </a:p>
        </p:txBody>
      </p:sp>
      <p:sp>
        <p:nvSpPr>
          <p:cNvPr id="144" name="Rectangle 143">
            <a:extLst>
              <a:ext uri="{FF2B5EF4-FFF2-40B4-BE49-F238E27FC236}">
                <a16:creationId xmlns:a16="http://schemas.microsoft.com/office/drawing/2014/main" id="{21A57A9A-F476-884E-9759-B69BBA46F27B}"/>
              </a:ext>
            </a:extLst>
          </p:cNvPr>
          <p:cNvSpPr/>
          <p:nvPr/>
        </p:nvSpPr>
        <p:spPr>
          <a:xfrm>
            <a:off x="0" y="5280925"/>
            <a:ext cx="12192000" cy="7742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dirty="0"/>
              <a:t>Paragin Insights concludes root cause candidate devices by using playbooks to correlate</a:t>
            </a:r>
            <a:br>
              <a:rPr lang="en-SE" dirty="0"/>
            </a:br>
            <a:r>
              <a:rPr lang="en-SE" dirty="0"/>
              <a:t>device-centric KPIs with service-oriented KPI from Paragon Active Assurance</a:t>
            </a:r>
          </a:p>
        </p:txBody>
      </p:sp>
      <p:sp>
        <p:nvSpPr>
          <p:cNvPr id="145" name="Rounded Rectangle 144">
            <a:extLst>
              <a:ext uri="{FF2B5EF4-FFF2-40B4-BE49-F238E27FC236}">
                <a16:creationId xmlns:a16="http://schemas.microsoft.com/office/drawing/2014/main" id="{D4F8A3B1-7BE8-3646-9E18-00BA774B4AF0}"/>
              </a:ext>
            </a:extLst>
          </p:cNvPr>
          <p:cNvSpPr/>
          <p:nvPr/>
        </p:nvSpPr>
        <p:spPr>
          <a:xfrm>
            <a:off x="6256000" y="1724181"/>
            <a:ext cx="891750" cy="454030"/>
          </a:xfrm>
          <a:prstGeom prst="roundRect">
            <a:avLst/>
          </a:prstGeom>
          <a:solidFill>
            <a:schemeClr val="bg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dirty="0">
                <a:solidFill>
                  <a:schemeClr val="tx1"/>
                </a:solidFill>
              </a:rPr>
              <a:t>ATOM</a:t>
            </a:r>
          </a:p>
        </p:txBody>
      </p:sp>
      <p:cxnSp>
        <p:nvCxnSpPr>
          <p:cNvPr id="146" name="Straight Arrow Connector 145">
            <a:extLst>
              <a:ext uri="{FF2B5EF4-FFF2-40B4-BE49-F238E27FC236}">
                <a16:creationId xmlns:a16="http://schemas.microsoft.com/office/drawing/2014/main" id="{0365125B-8010-2648-89CE-158C2E4DA67E}"/>
              </a:ext>
            </a:extLst>
          </p:cNvPr>
          <p:cNvCxnSpPr>
            <a:cxnSpLocks/>
          </p:cNvCxnSpPr>
          <p:nvPr/>
        </p:nvCxnSpPr>
        <p:spPr>
          <a:xfrm flipH="1">
            <a:off x="9842830" y="3210941"/>
            <a:ext cx="20479" cy="861999"/>
          </a:xfrm>
          <a:prstGeom prst="straightConnector1">
            <a:avLst/>
          </a:prstGeom>
          <a:ln w="4762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5" name="Picture 94">
            <a:extLst>
              <a:ext uri="{FF2B5EF4-FFF2-40B4-BE49-F238E27FC236}">
                <a16:creationId xmlns:a16="http://schemas.microsoft.com/office/drawing/2014/main" id="{9CBFD48A-6DEF-5D4B-A3B1-0E9CB80E8A44}"/>
              </a:ext>
            </a:extLst>
          </p:cNvPr>
          <p:cNvPicPr>
            <a:picLocks noChangeAspect="1"/>
          </p:cNvPicPr>
          <p:nvPr/>
        </p:nvPicPr>
        <p:blipFill>
          <a:blip r:embed="rId29">
            <a:alphaModFix amt="35000"/>
          </a:blip>
          <a:stretch>
            <a:fillRect/>
          </a:stretch>
        </p:blipFill>
        <p:spPr>
          <a:xfrm>
            <a:off x="10683772" y="3942134"/>
            <a:ext cx="669295" cy="187403"/>
          </a:xfrm>
          <a:prstGeom prst="rect">
            <a:avLst/>
          </a:prstGeom>
        </p:spPr>
      </p:pic>
      <p:sp>
        <p:nvSpPr>
          <p:cNvPr id="93" name="Rounded Rectangle 92">
            <a:extLst>
              <a:ext uri="{FF2B5EF4-FFF2-40B4-BE49-F238E27FC236}">
                <a16:creationId xmlns:a16="http://schemas.microsoft.com/office/drawing/2014/main" id="{51CDBDC9-AAE4-4046-924D-72BE9529D7BB}"/>
              </a:ext>
            </a:extLst>
          </p:cNvPr>
          <p:cNvSpPr/>
          <p:nvPr/>
        </p:nvSpPr>
        <p:spPr>
          <a:xfrm>
            <a:off x="5029629" y="1734721"/>
            <a:ext cx="677128" cy="271130"/>
          </a:xfrm>
          <a:prstGeom prst="roundRect">
            <a:avLst/>
          </a:prstGeom>
          <a:solidFill>
            <a:schemeClr val="bg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algn="ctr"/>
            <a:r>
              <a:rPr lang="en-SE" sz="1000" b="1" dirty="0">
                <a:solidFill>
                  <a:schemeClr val="tx1"/>
                </a:solidFill>
              </a:rPr>
              <a:t>Insights</a:t>
            </a:r>
          </a:p>
        </p:txBody>
      </p:sp>
      <p:sp>
        <p:nvSpPr>
          <p:cNvPr id="3" name="Freeform 2">
            <a:extLst>
              <a:ext uri="{FF2B5EF4-FFF2-40B4-BE49-F238E27FC236}">
                <a16:creationId xmlns:a16="http://schemas.microsoft.com/office/drawing/2014/main" id="{2598F63D-CB73-2642-AD07-5A20B0145401}"/>
              </a:ext>
            </a:extLst>
          </p:cNvPr>
          <p:cNvSpPr/>
          <p:nvPr/>
        </p:nvSpPr>
        <p:spPr>
          <a:xfrm flipV="1">
            <a:off x="5495089" y="1537679"/>
            <a:ext cx="3108960" cy="236669"/>
          </a:xfrm>
          <a:custGeom>
            <a:avLst/>
            <a:gdLst>
              <a:gd name="connsiteX0" fmla="*/ 3108960 w 3108960"/>
              <a:gd name="connsiteY0" fmla="*/ 0 h 236669"/>
              <a:gd name="connsiteX1" fmla="*/ 2764715 w 3108960"/>
              <a:gd name="connsiteY1" fmla="*/ 0 h 236669"/>
              <a:gd name="connsiteX2" fmla="*/ 2764715 w 3108960"/>
              <a:gd name="connsiteY2" fmla="*/ 236669 h 236669"/>
              <a:gd name="connsiteX3" fmla="*/ 0 w 3108960"/>
              <a:gd name="connsiteY3" fmla="*/ 236669 h 236669"/>
              <a:gd name="connsiteX4" fmla="*/ 0 w 3108960"/>
              <a:gd name="connsiteY4" fmla="*/ 64546 h 236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8960" h="236669">
                <a:moveTo>
                  <a:pt x="3108960" y="0"/>
                </a:moveTo>
                <a:lnTo>
                  <a:pt x="2764715" y="0"/>
                </a:lnTo>
                <a:lnTo>
                  <a:pt x="2764715" y="236669"/>
                </a:lnTo>
                <a:lnTo>
                  <a:pt x="0" y="236669"/>
                </a:lnTo>
                <a:lnTo>
                  <a:pt x="0" y="64546"/>
                </a:lnTo>
              </a:path>
            </a:pathLst>
          </a:cu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a:p>
        </p:txBody>
      </p:sp>
      <p:sp>
        <p:nvSpPr>
          <p:cNvPr id="140" name="Rectangle 5">
            <a:extLst>
              <a:ext uri="{FF2B5EF4-FFF2-40B4-BE49-F238E27FC236}">
                <a16:creationId xmlns:a16="http://schemas.microsoft.com/office/drawing/2014/main" id="{769AF4E3-2085-464E-905B-C752059775BA}"/>
              </a:ext>
            </a:extLst>
          </p:cNvPr>
          <p:cNvSpPr>
            <a:spLocks noChangeArrowheads="1"/>
          </p:cNvSpPr>
          <p:nvPr/>
        </p:nvSpPr>
        <p:spPr bwMode="auto">
          <a:xfrm>
            <a:off x="6256000" y="1473786"/>
            <a:ext cx="1322177" cy="136384"/>
          </a:xfrm>
          <a:prstGeom prst="rect">
            <a:avLst/>
          </a:prstGeom>
          <a:solidFill>
            <a:schemeClr val="bg1"/>
          </a:solidFill>
          <a:ln w="28575">
            <a:noFill/>
            <a:miter lim="800000"/>
            <a:headEnd/>
            <a:tailEnd/>
          </a:ln>
        </p:spPr>
        <p:txBody>
          <a:bodyPr wrap="square" lIns="0" tIns="0" rIns="0" bIns="0">
            <a:spAutoFit/>
          </a:bodyPr>
          <a:lstStyle/>
          <a:p>
            <a:pPr algn="ctr">
              <a:lnSpc>
                <a:spcPct val="95000"/>
              </a:lnSpc>
              <a:spcBef>
                <a:spcPts val="333"/>
              </a:spcBef>
            </a:pPr>
            <a:r>
              <a:rPr lang="en-US" sz="933" dirty="0"/>
              <a:t>Real-time service KPIs</a:t>
            </a:r>
          </a:p>
        </p:txBody>
      </p:sp>
      <p:sp>
        <p:nvSpPr>
          <p:cNvPr id="8" name="Freeform 7">
            <a:extLst>
              <a:ext uri="{FF2B5EF4-FFF2-40B4-BE49-F238E27FC236}">
                <a16:creationId xmlns:a16="http://schemas.microsoft.com/office/drawing/2014/main" id="{CAAFB1D4-1E0A-A847-8649-4B75121F56A8}"/>
              </a:ext>
            </a:extLst>
          </p:cNvPr>
          <p:cNvSpPr/>
          <p:nvPr/>
        </p:nvSpPr>
        <p:spPr>
          <a:xfrm>
            <a:off x="3762511" y="1876928"/>
            <a:ext cx="1218280" cy="1016879"/>
          </a:xfrm>
          <a:custGeom>
            <a:avLst/>
            <a:gdLst>
              <a:gd name="connsiteX0" fmla="*/ 0 w 796066"/>
              <a:gd name="connsiteY0" fmla="*/ 925158 h 925158"/>
              <a:gd name="connsiteX1" fmla="*/ 0 w 796066"/>
              <a:gd name="connsiteY1" fmla="*/ 0 h 925158"/>
              <a:gd name="connsiteX2" fmla="*/ 796066 w 796066"/>
              <a:gd name="connsiteY2" fmla="*/ 0 h 925158"/>
            </a:gdLst>
            <a:ahLst/>
            <a:cxnLst>
              <a:cxn ang="0">
                <a:pos x="connsiteX0" y="connsiteY0"/>
              </a:cxn>
              <a:cxn ang="0">
                <a:pos x="connsiteX1" y="connsiteY1"/>
              </a:cxn>
              <a:cxn ang="0">
                <a:pos x="connsiteX2" y="connsiteY2"/>
              </a:cxn>
            </a:cxnLst>
            <a:rect l="l" t="t" r="r" b="b"/>
            <a:pathLst>
              <a:path w="796066" h="925158">
                <a:moveTo>
                  <a:pt x="0" y="925158"/>
                </a:moveTo>
                <a:lnTo>
                  <a:pt x="0" y="0"/>
                </a:lnTo>
                <a:lnTo>
                  <a:pt x="796066" y="0"/>
                </a:lnTo>
              </a:path>
            </a:pathLst>
          </a:cu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a:p>
        </p:txBody>
      </p:sp>
      <p:sp>
        <p:nvSpPr>
          <p:cNvPr id="96" name="Rectangle 5">
            <a:extLst>
              <a:ext uri="{FF2B5EF4-FFF2-40B4-BE49-F238E27FC236}">
                <a16:creationId xmlns:a16="http://schemas.microsoft.com/office/drawing/2014/main" id="{64DFC6BB-2E92-B049-BD53-1D662EC91DE5}"/>
              </a:ext>
            </a:extLst>
          </p:cNvPr>
          <p:cNvSpPr>
            <a:spLocks noChangeArrowheads="1"/>
          </p:cNvSpPr>
          <p:nvPr/>
        </p:nvSpPr>
        <p:spPr bwMode="auto">
          <a:xfrm>
            <a:off x="3942909" y="1892954"/>
            <a:ext cx="795426" cy="136384"/>
          </a:xfrm>
          <a:prstGeom prst="rect">
            <a:avLst/>
          </a:prstGeom>
          <a:solidFill>
            <a:schemeClr val="bg1"/>
          </a:solidFill>
          <a:ln w="28575">
            <a:noFill/>
            <a:miter lim="800000"/>
            <a:headEnd/>
            <a:tailEnd/>
          </a:ln>
        </p:spPr>
        <p:txBody>
          <a:bodyPr wrap="square" lIns="0" tIns="0" rIns="0" bIns="0">
            <a:spAutoFit/>
          </a:bodyPr>
          <a:lstStyle/>
          <a:p>
            <a:pPr algn="ctr">
              <a:lnSpc>
                <a:spcPct val="95000"/>
              </a:lnSpc>
              <a:spcBef>
                <a:spcPts val="333"/>
              </a:spcBef>
            </a:pPr>
            <a:r>
              <a:rPr lang="en-US" sz="933"/>
              <a:t>Device KPIs</a:t>
            </a:r>
          </a:p>
        </p:txBody>
      </p:sp>
      <p:cxnSp>
        <p:nvCxnSpPr>
          <p:cNvPr id="105" name="Straight Arrow Connector 104">
            <a:extLst>
              <a:ext uri="{FF2B5EF4-FFF2-40B4-BE49-F238E27FC236}">
                <a16:creationId xmlns:a16="http://schemas.microsoft.com/office/drawing/2014/main" id="{456C3A32-FBCA-9245-9455-FFFA60AFBAD2}"/>
              </a:ext>
            </a:extLst>
          </p:cNvPr>
          <p:cNvCxnSpPr>
            <a:cxnSpLocks/>
          </p:cNvCxnSpPr>
          <p:nvPr/>
        </p:nvCxnSpPr>
        <p:spPr>
          <a:xfrm>
            <a:off x="7147750" y="1880098"/>
            <a:ext cx="1477145" cy="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6" name="Rectangle 5">
            <a:extLst>
              <a:ext uri="{FF2B5EF4-FFF2-40B4-BE49-F238E27FC236}">
                <a16:creationId xmlns:a16="http://schemas.microsoft.com/office/drawing/2014/main" id="{2F11153A-D79B-8F40-8A81-FCD447397466}"/>
              </a:ext>
            </a:extLst>
          </p:cNvPr>
          <p:cNvSpPr>
            <a:spLocks noChangeArrowheads="1"/>
          </p:cNvSpPr>
          <p:nvPr/>
        </p:nvSpPr>
        <p:spPr bwMode="auto">
          <a:xfrm>
            <a:off x="7366147" y="1950554"/>
            <a:ext cx="1322177" cy="272767"/>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933"/>
              <a:t>Request monitor</a:t>
            </a:r>
            <a:br>
              <a:rPr lang="en-US" sz="933"/>
            </a:br>
            <a:endParaRPr lang="en-US" sz="933"/>
          </a:p>
        </p:txBody>
      </p:sp>
      <p:sp>
        <p:nvSpPr>
          <p:cNvPr id="110" name="Rectangle 5">
            <a:extLst>
              <a:ext uri="{FF2B5EF4-FFF2-40B4-BE49-F238E27FC236}">
                <a16:creationId xmlns:a16="http://schemas.microsoft.com/office/drawing/2014/main" id="{4E909AA7-6F3A-614D-9944-7C54FD61725F}"/>
              </a:ext>
            </a:extLst>
          </p:cNvPr>
          <p:cNvSpPr>
            <a:spLocks noChangeArrowheads="1"/>
          </p:cNvSpPr>
          <p:nvPr/>
        </p:nvSpPr>
        <p:spPr bwMode="auto">
          <a:xfrm>
            <a:off x="4778855" y="2169170"/>
            <a:ext cx="1276000" cy="272767"/>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933"/>
              <a:t>Correlated device and service issues</a:t>
            </a:r>
          </a:p>
        </p:txBody>
      </p:sp>
      <p:cxnSp>
        <p:nvCxnSpPr>
          <p:cNvPr id="111" name="Straight Arrow Connector 110">
            <a:extLst>
              <a:ext uri="{FF2B5EF4-FFF2-40B4-BE49-F238E27FC236}">
                <a16:creationId xmlns:a16="http://schemas.microsoft.com/office/drawing/2014/main" id="{BC29E24E-D5A4-D94B-BE1C-122EAB5EA2CB}"/>
              </a:ext>
            </a:extLst>
          </p:cNvPr>
          <p:cNvCxnSpPr>
            <a:cxnSpLocks/>
          </p:cNvCxnSpPr>
          <p:nvPr/>
        </p:nvCxnSpPr>
        <p:spPr>
          <a:xfrm>
            <a:off x="6464048" y="2196407"/>
            <a:ext cx="0" cy="772236"/>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Freeform 23">
            <a:extLst>
              <a:ext uri="{FF2B5EF4-FFF2-40B4-BE49-F238E27FC236}">
                <a16:creationId xmlns:a16="http://schemas.microsoft.com/office/drawing/2014/main" id="{3910212D-3810-8E4D-A0FC-1E9DAC69EDF6}"/>
              </a:ext>
            </a:extLst>
          </p:cNvPr>
          <p:cNvSpPr/>
          <p:nvPr/>
        </p:nvSpPr>
        <p:spPr>
          <a:xfrm>
            <a:off x="5497158" y="2022438"/>
            <a:ext cx="753035" cy="107576"/>
          </a:xfrm>
          <a:custGeom>
            <a:avLst/>
            <a:gdLst>
              <a:gd name="connsiteX0" fmla="*/ 0 w 753035"/>
              <a:gd name="connsiteY0" fmla="*/ 0 h 107576"/>
              <a:gd name="connsiteX1" fmla="*/ 0 w 753035"/>
              <a:gd name="connsiteY1" fmla="*/ 107576 h 107576"/>
              <a:gd name="connsiteX2" fmla="*/ 753035 w 753035"/>
              <a:gd name="connsiteY2" fmla="*/ 107576 h 107576"/>
            </a:gdLst>
            <a:ahLst/>
            <a:cxnLst>
              <a:cxn ang="0">
                <a:pos x="connsiteX0" y="connsiteY0"/>
              </a:cxn>
              <a:cxn ang="0">
                <a:pos x="connsiteX1" y="connsiteY1"/>
              </a:cxn>
              <a:cxn ang="0">
                <a:pos x="connsiteX2" y="connsiteY2"/>
              </a:cxn>
            </a:cxnLst>
            <a:rect l="l" t="t" r="r" b="b"/>
            <a:pathLst>
              <a:path w="753035" h="107576">
                <a:moveTo>
                  <a:pt x="0" y="0"/>
                </a:moveTo>
                <a:lnTo>
                  <a:pt x="0" y="107576"/>
                </a:lnTo>
                <a:lnTo>
                  <a:pt x="753035" y="107576"/>
                </a:lnTo>
              </a:path>
            </a:pathLst>
          </a:cu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a:p>
        </p:txBody>
      </p:sp>
      <p:sp>
        <p:nvSpPr>
          <p:cNvPr id="114" name="Rectangle 5">
            <a:extLst>
              <a:ext uri="{FF2B5EF4-FFF2-40B4-BE49-F238E27FC236}">
                <a16:creationId xmlns:a16="http://schemas.microsoft.com/office/drawing/2014/main" id="{9FF83269-2E3E-F24A-B24E-9AA44A1ED447}"/>
              </a:ext>
            </a:extLst>
          </p:cNvPr>
          <p:cNvSpPr>
            <a:spLocks noChangeArrowheads="1"/>
          </p:cNvSpPr>
          <p:nvPr/>
        </p:nvSpPr>
        <p:spPr bwMode="auto">
          <a:xfrm>
            <a:off x="6552725" y="2288410"/>
            <a:ext cx="1276000" cy="409151"/>
          </a:xfrm>
          <a:prstGeom prst="rect">
            <a:avLst/>
          </a:prstGeom>
          <a:noFill/>
          <a:ln w="28575">
            <a:noFill/>
            <a:miter lim="800000"/>
            <a:headEnd/>
            <a:tailEnd/>
          </a:ln>
        </p:spPr>
        <p:txBody>
          <a:bodyPr wrap="square" lIns="0" tIns="0" rIns="0" bIns="0">
            <a:spAutoFit/>
          </a:bodyPr>
          <a:lstStyle/>
          <a:p>
            <a:pPr>
              <a:lnSpc>
                <a:spcPct val="95000"/>
              </a:lnSpc>
              <a:spcBef>
                <a:spcPts val="333"/>
              </a:spcBef>
            </a:pPr>
            <a:r>
              <a:rPr lang="en-US" sz="933"/>
              <a:t>Automated or approval-based workflows for corrective actions </a:t>
            </a:r>
          </a:p>
        </p:txBody>
      </p:sp>
    </p:spTree>
    <p:extLst>
      <p:ext uri="{BB962C8B-B14F-4D97-AF65-F5344CB8AC3E}">
        <p14:creationId xmlns:p14="http://schemas.microsoft.com/office/powerpoint/2010/main" val="56182295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63F54B-C1FE-7545-9EA3-8E52D46B5BD8}"/>
              </a:ext>
            </a:extLst>
          </p:cNvPr>
          <p:cNvSpPr>
            <a:spLocks noGrp="1"/>
          </p:cNvSpPr>
          <p:nvPr>
            <p:ph idx="1"/>
          </p:nvPr>
        </p:nvSpPr>
        <p:spPr>
          <a:xfrm>
            <a:off x="696446" y="1114414"/>
            <a:ext cx="10799108" cy="1797565"/>
          </a:xfrm>
        </p:spPr>
        <p:txBody>
          <a:bodyPr vert="horz" lIns="0" tIns="0" rIns="0" bIns="0" rtlCol="0" anchor="t">
            <a:noAutofit/>
          </a:bodyPr>
          <a:lstStyle/>
          <a:p>
            <a:r>
              <a:rPr lang="en-US" sz="2000" b="1" dirty="0"/>
              <a:t>Personal Mission Statement:</a:t>
            </a:r>
          </a:p>
          <a:p>
            <a:r>
              <a:rPr lang="en-US" dirty="0">
                <a:solidFill>
                  <a:schemeClr val="bg1">
                    <a:lumMod val="50000"/>
                  </a:schemeClr>
                </a:solidFill>
                <a:latin typeface="Lato" panose="020F0502020204030203" pitchFamily="34" charset="0"/>
              </a:rPr>
              <a:t>“My passion is for designing networks focused on customer experience.”</a:t>
            </a:r>
          </a:p>
          <a:p>
            <a:r>
              <a:rPr lang="en-US" dirty="0"/>
              <a:t>Simon Beevers</a:t>
            </a:r>
          </a:p>
          <a:p>
            <a:endParaRPr lang="en-US" dirty="0"/>
          </a:p>
          <a:p>
            <a:endParaRPr lang="en-US" sz="2000" dirty="0"/>
          </a:p>
        </p:txBody>
      </p:sp>
      <p:sp>
        <p:nvSpPr>
          <p:cNvPr id="2" name="Content Placeholder 2">
            <a:extLst>
              <a:ext uri="{FF2B5EF4-FFF2-40B4-BE49-F238E27FC236}">
                <a16:creationId xmlns:a16="http://schemas.microsoft.com/office/drawing/2014/main" id="{EFD9E182-F284-6E4C-E72E-4AE6F1DA0BF1}"/>
              </a:ext>
            </a:extLst>
          </p:cNvPr>
          <p:cNvSpPr txBox="1">
            <a:spLocks/>
          </p:cNvSpPr>
          <p:nvPr/>
        </p:nvSpPr>
        <p:spPr>
          <a:xfrm>
            <a:off x="696446" y="3736497"/>
            <a:ext cx="10799108" cy="1797565"/>
          </a:xfrm>
          <a:prstGeom prst="rect">
            <a:avLst/>
          </a:prstGeom>
        </p:spPr>
        <p:txBody>
          <a:bodyPr vert="horz" lIns="0" tIns="0" rIns="0" bIns="0" rtlCol="0" anchor="t">
            <a:noAutofit/>
          </a:bodyPr>
          <a:lstStyle>
            <a:lvl1pPr marL="0" indent="0" algn="l" defTabSz="914377" rtl="0" eaLnBrk="1" latinLnBrk="0" hangingPunct="1">
              <a:lnSpc>
                <a:spcPct val="110000"/>
              </a:lnSpc>
              <a:spcBef>
                <a:spcPts val="1600"/>
              </a:spcBef>
              <a:buFont typeface="Arial" panose="020B0604020202020204" pitchFamily="34" charset="0"/>
              <a:buNone/>
              <a:defRPr sz="1800" kern="1200">
                <a:solidFill>
                  <a:schemeClr val="tx1"/>
                </a:solidFill>
                <a:latin typeface="+mn-lt"/>
                <a:ea typeface="+mn-ea"/>
                <a:cs typeface="+mn-cs"/>
              </a:defRPr>
            </a:lvl1pPr>
            <a:lvl2pPr marL="403225" indent="-174625" algn="l" defTabSz="914377" rtl="0" eaLnBrk="1" latinLnBrk="0" hangingPunct="1">
              <a:lnSpc>
                <a:spcPct val="95000"/>
              </a:lnSpc>
              <a:spcBef>
                <a:spcPts val="500"/>
              </a:spcBef>
              <a:buFont typeface="Arial" panose="020B0604020202020204" pitchFamily="34" charset="0"/>
              <a:buChar char="•"/>
              <a:defRPr sz="1400" kern="1200">
                <a:solidFill>
                  <a:schemeClr val="tx1"/>
                </a:solidFill>
                <a:latin typeface="+mn-lt"/>
                <a:ea typeface="+mn-ea"/>
                <a:cs typeface="+mn-cs"/>
              </a:defRPr>
            </a:lvl2pPr>
            <a:lvl3pPr marL="914400" indent="-173038" algn="l" defTabSz="914377" rtl="0" eaLnBrk="1" latinLnBrk="0" hangingPunct="1">
              <a:lnSpc>
                <a:spcPct val="95000"/>
              </a:lnSpc>
              <a:spcBef>
                <a:spcPts val="500"/>
              </a:spcBef>
              <a:buFont typeface="Arial" panose="020B0604020202020204" pitchFamily="34" charset="0"/>
              <a:buChar char="•"/>
              <a:defRPr sz="1200" kern="1200">
                <a:solidFill>
                  <a:schemeClr val="tx1"/>
                </a:solidFill>
                <a:latin typeface="+mn-lt"/>
                <a:ea typeface="+mn-ea"/>
                <a:cs typeface="+mn-cs"/>
              </a:defRPr>
            </a:lvl3pPr>
            <a:lvl4pPr marL="1260475" indent="-195263" algn="l" defTabSz="914377" rtl="0" eaLnBrk="1" latinLnBrk="0" hangingPunct="1">
              <a:lnSpc>
                <a:spcPct val="95000"/>
              </a:lnSpc>
              <a:spcBef>
                <a:spcPts val="500"/>
              </a:spcBef>
              <a:buFont typeface="Lato" panose="020F0502020204030203" pitchFamily="34" charset="0"/>
              <a:buChar char="–"/>
              <a:defRPr sz="1100" kern="1200">
                <a:solidFill>
                  <a:schemeClr val="tx1"/>
                </a:solidFill>
                <a:latin typeface="+mn-lt"/>
                <a:ea typeface="+mn-ea"/>
                <a:cs typeface="+mn-cs"/>
              </a:defRPr>
            </a:lvl4pPr>
            <a:lvl5pPr marL="1600200" indent="-171450" algn="l" defTabSz="914377" rtl="0" eaLnBrk="1" latinLnBrk="0" hangingPunct="1">
              <a:lnSpc>
                <a:spcPct val="95000"/>
              </a:lnSpc>
              <a:spcBef>
                <a:spcPts val="500"/>
              </a:spcBef>
              <a:buFont typeface="Lato" panose="020F0502020204030203" pitchFamily="34" charset="0"/>
              <a:buChar char="–"/>
              <a:defRPr sz="11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Junipers Mission Statement:</a:t>
            </a:r>
          </a:p>
          <a:p>
            <a:r>
              <a:rPr lang="en-GB" b="0" i="0" u="none" strike="noStrike" dirty="0">
                <a:solidFill>
                  <a:schemeClr val="bg1">
                    <a:lumMod val="50000"/>
                  </a:schemeClr>
                </a:solidFill>
                <a:effectLst/>
                <a:latin typeface="Helvetica Neue" panose="02000503000000020004" pitchFamily="2" charset="0"/>
              </a:rPr>
              <a:t>“…</a:t>
            </a:r>
            <a:r>
              <a:rPr lang="en-GB" b="0" i="0" u="none" strike="noStrike" dirty="0">
                <a:solidFill>
                  <a:schemeClr val="bg1">
                    <a:lumMod val="50000"/>
                  </a:schemeClr>
                </a:solidFill>
                <a:effectLst/>
                <a:latin typeface="Lato" panose="020F0502020204030203" pitchFamily="34" charset="0"/>
              </a:rPr>
              <a:t>we need to get the network out of the way, so we can focus on executing strategies and driving business forward.”</a:t>
            </a:r>
            <a:endParaRPr lang="en-GB" b="0" i="0" u="none" strike="noStrike" dirty="0">
              <a:solidFill>
                <a:schemeClr val="bg1">
                  <a:lumMod val="50000"/>
                </a:schemeClr>
              </a:solidFill>
              <a:effectLst/>
              <a:latin typeface="Helvetica Neue" panose="02000503000000020004" pitchFamily="2" charset="0"/>
            </a:endParaRPr>
          </a:p>
          <a:p>
            <a:r>
              <a:rPr lang="en-GB" b="0" i="0" u="none" strike="noStrike" dirty="0">
                <a:solidFill>
                  <a:srgbClr val="3E3F42"/>
                </a:solidFill>
                <a:effectLst/>
                <a:latin typeface="Helvetica Neue" panose="02000503000000020004" pitchFamily="2" charset="0"/>
              </a:rPr>
              <a:t>Rami Rahim </a:t>
            </a:r>
            <a:endParaRPr lang="en-US" dirty="0"/>
          </a:p>
        </p:txBody>
      </p:sp>
      <p:sp>
        <p:nvSpPr>
          <p:cNvPr id="4" name="TextBox 3">
            <a:extLst>
              <a:ext uri="{FF2B5EF4-FFF2-40B4-BE49-F238E27FC236}">
                <a16:creationId xmlns:a16="http://schemas.microsoft.com/office/drawing/2014/main" id="{4DB85174-EB40-37FA-EEA0-BA721B3AA290}"/>
              </a:ext>
            </a:extLst>
          </p:cNvPr>
          <p:cNvSpPr txBox="1"/>
          <p:nvPr/>
        </p:nvSpPr>
        <p:spPr>
          <a:xfrm>
            <a:off x="923109" y="6381096"/>
            <a:ext cx="10345781" cy="184666"/>
          </a:xfrm>
          <a:prstGeom prst="rect">
            <a:avLst/>
          </a:prstGeom>
          <a:noFill/>
        </p:spPr>
        <p:txBody>
          <a:bodyPr wrap="none" lIns="0" tIns="0" rIns="0" bIns="0" rtlCol="0">
            <a:spAutoFit/>
          </a:bodyPr>
          <a:lstStyle/>
          <a:p>
            <a:pPr algn="l">
              <a:spcBef>
                <a:spcPts val="600"/>
              </a:spcBef>
            </a:pPr>
            <a:r>
              <a:rPr lang="en-GB" sz="1200" dirty="0">
                <a:hlinkClick r:id="rId3"/>
              </a:rPr>
              <a:t>https://blogs.juniper.net/en-us/service-provider-transformation/juniper-moves-the-network-out-of-the-way-so-you-can-focus-on-customer-experience</a:t>
            </a:r>
            <a:r>
              <a:rPr lang="en-GB" sz="1200" dirty="0"/>
              <a:t>.</a:t>
            </a:r>
          </a:p>
        </p:txBody>
      </p:sp>
    </p:spTree>
    <p:extLst>
      <p:ext uri="{BB962C8B-B14F-4D97-AF65-F5344CB8AC3E}">
        <p14:creationId xmlns:p14="http://schemas.microsoft.com/office/powerpoint/2010/main" val="60883697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693E1E3C-F4E9-46EB-A9C4-9430567B6789}"/>
              </a:ext>
            </a:extLst>
          </p:cNvPr>
          <p:cNvSpPr>
            <a:spLocks noGrp="1"/>
          </p:cNvSpPr>
          <p:nvPr>
            <p:ph type="body" sz="quarter" idx="10"/>
          </p:nvPr>
        </p:nvSpPr>
        <p:spPr/>
        <p:txBody>
          <a:bodyPr/>
          <a:lstStyle/>
          <a:p>
            <a:endParaRPr lang="en-US" dirty="0"/>
          </a:p>
        </p:txBody>
      </p:sp>
      <p:sp>
        <p:nvSpPr>
          <p:cNvPr id="4" name="Title 3">
            <a:extLst>
              <a:ext uri="{FF2B5EF4-FFF2-40B4-BE49-F238E27FC236}">
                <a16:creationId xmlns:a16="http://schemas.microsoft.com/office/drawing/2014/main" id="{EE17F6BD-769B-4D71-AD19-3C854034B62A}"/>
              </a:ext>
            </a:extLst>
          </p:cNvPr>
          <p:cNvSpPr>
            <a:spLocks noGrp="1"/>
          </p:cNvSpPr>
          <p:nvPr>
            <p:ph type="ctrTitle"/>
          </p:nvPr>
        </p:nvSpPr>
        <p:spPr/>
        <p:txBody>
          <a:bodyPr/>
          <a:lstStyle/>
          <a:p>
            <a:r>
              <a:rPr lang="en-US" dirty="0"/>
              <a:t>Paragon Active Assurance (PAA)</a:t>
            </a:r>
            <a:endParaRPr lang="en-US" b="0" dirty="0">
              <a:solidFill>
                <a:schemeClr val="bg1"/>
              </a:solidFill>
              <a:ea typeface="Lato Light"/>
              <a:cs typeface="Lato Light"/>
            </a:endParaRPr>
          </a:p>
        </p:txBody>
      </p:sp>
      <p:sp>
        <p:nvSpPr>
          <p:cNvPr id="10" name="Subtitle 9">
            <a:extLst>
              <a:ext uri="{FF2B5EF4-FFF2-40B4-BE49-F238E27FC236}">
                <a16:creationId xmlns:a16="http://schemas.microsoft.com/office/drawing/2014/main" id="{AA70EE29-ADDF-43FD-8B87-92A50A5782AA}"/>
              </a:ext>
            </a:extLst>
          </p:cNvPr>
          <p:cNvSpPr>
            <a:spLocks noGrp="1"/>
          </p:cNvSpPr>
          <p:nvPr>
            <p:ph type="subTitle" idx="1"/>
          </p:nvPr>
        </p:nvSpPr>
        <p:spPr/>
        <p:txBody>
          <a:bodyPr/>
          <a:lstStyle/>
          <a:p>
            <a:endParaRPr lang="en-US" dirty="0"/>
          </a:p>
        </p:txBody>
      </p:sp>
      <p:cxnSp>
        <p:nvCxnSpPr>
          <p:cNvPr id="6" name="Straight Connector 5">
            <a:extLst>
              <a:ext uri="{FF2B5EF4-FFF2-40B4-BE49-F238E27FC236}">
                <a16:creationId xmlns:a16="http://schemas.microsoft.com/office/drawing/2014/main" id="{AC50A37B-F5F3-4680-ADF9-8F4510E72230}"/>
              </a:ext>
            </a:extLst>
          </p:cNvPr>
          <p:cNvCxnSpPr>
            <a:cxnSpLocks/>
          </p:cNvCxnSpPr>
          <p:nvPr/>
        </p:nvCxnSpPr>
        <p:spPr>
          <a:xfrm>
            <a:off x="2235381" y="3448305"/>
            <a:ext cx="6825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81640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BEA72-DE81-F744-A715-077EC5F772E3}"/>
              </a:ext>
            </a:extLst>
          </p:cNvPr>
          <p:cNvSpPr>
            <a:spLocks noGrp="1"/>
          </p:cNvSpPr>
          <p:nvPr>
            <p:ph type="title"/>
          </p:nvPr>
        </p:nvSpPr>
        <p:spPr/>
        <p:txBody>
          <a:bodyPr/>
          <a:lstStyle/>
          <a:p>
            <a:r>
              <a:rPr lang="en-GB" dirty="0"/>
              <a:t>What is Paragon Active Assurance (PAA)?</a:t>
            </a:r>
          </a:p>
        </p:txBody>
      </p:sp>
      <p:sp>
        <p:nvSpPr>
          <p:cNvPr id="3" name="TextBox 2">
            <a:extLst>
              <a:ext uri="{FF2B5EF4-FFF2-40B4-BE49-F238E27FC236}">
                <a16:creationId xmlns:a16="http://schemas.microsoft.com/office/drawing/2014/main" id="{3226D1BD-EE75-164F-BB11-B0709B028FD0}"/>
              </a:ext>
            </a:extLst>
          </p:cNvPr>
          <p:cNvSpPr txBox="1"/>
          <p:nvPr/>
        </p:nvSpPr>
        <p:spPr>
          <a:xfrm>
            <a:off x="604010" y="1266092"/>
            <a:ext cx="11071241" cy="5155257"/>
          </a:xfrm>
          <a:prstGeom prst="rect">
            <a:avLst/>
          </a:prstGeom>
          <a:noFill/>
        </p:spPr>
        <p:txBody>
          <a:bodyPr wrap="square" lIns="0" tIns="0" rIns="0" bIns="0" rtlCol="0">
            <a:spAutoFit/>
          </a:bodyPr>
          <a:lstStyle>
            <a:defPPr>
              <a:defRPr lang="en-US"/>
            </a:defPPr>
            <a:lvl1pPr>
              <a:spcBef>
                <a:spcPts val="600"/>
              </a:spcBef>
              <a:defRPr sz="1200"/>
            </a:lvl1pPr>
          </a:lstStyle>
          <a:p>
            <a:r>
              <a:rPr lang="en-GB" sz="1800" dirty="0"/>
              <a:t>This offers end-to-end monitoring of your network and can give the customer service(s) that you’ve just provisioned an accurate and clear ‘birth certificate’.</a:t>
            </a:r>
          </a:p>
          <a:p>
            <a:endParaRPr lang="en-GB" sz="1800" dirty="0"/>
          </a:p>
          <a:p>
            <a:r>
              <a:rPr lang="en-GB" sz="1800" dirty="0"/>
              <a:t>Ease of use:</a:t>
            </a:r>
          </a:p>
          <a:p>
            <a:pPr marL="285750" indent="-285750">
              <a:buFont typeface="Arial" panose="020B0604020202020204" pitchFamily="34" charset="0"/>
              <a:buChar char="•"/>
            </a:pPr>
            <a:r>
              <a:rPr lang="en-GB" sz="1800" dirty="0"/>
              <a:t>Networking KPIs out-of-the-box</a:t>
            </a:r>
          </a:p>
          <a:p>
            <a:pPr marL="285750" indent="-285750">
              <a:buFont typeface="Arial" panose="020B0604020202020204" pitchFamily="34" charset="0"/>
              <a:buChar char="•"/>
            </a:pPr>
            <a:r>
              <a:rPr lang="en-GB" sz="1800" dirty="0"/>
              <a:t>Instant SaaS</a:t>
            </a:r>
          </a:p>
          <a:p>
            <a:endParaRPr lang="en-GB" sz="1800" dirty="0"/>
          </a:p>
          <a:p>
            <a:r>
              <a:rPr lang="en-GB" sz="1800" dirty="0"/>
              <a:t>Deep networking capabilities:</a:t>
            </a:r>
          </a:p>
          <a:p>
            <a:pPr marL="285750" indent="-285750">
              <a:buFont typeface="Arial" panose="020B0604020202020204" pitchFamily="34" charset="0"/>
              <a:buChar char="•"/>
            </a:pPr>
            <a:r>
              <a:rPr lang="en-GB" sz="1800" dirty="0"/>
              <a:t>L2 to L7 traffic generation</a:t>
            </a:r>
          </a:p>
          <a:p>
            <a:pPr marL="285750" indent="-285750">
              <a:buFont typeface="Arial" panose="020B0604020202020204" pitchFamily="34" charset="0"/>
              <a:buChar char="•"/>
            </a:pPr>
            <a:r>
              <a:rPr lang="en-GB" sz="1800" dirty="0"/>
              <a:t>Flexible networking           </a:t>
            </a:r>
          </a:p>
          <a:p>
            <a:pPr marL="285750" indent="-285750">
              <a:buFont typeface="Arial" panose="020B0604020202020204" pitchFamily="34" charset="0"/>
              <a:buChar char="•"/>
            </a:pPr>
            <a:endParaRPr lang="en-GB" sz="1800" dirty="0"/>
          </a:p>
          <a:p>
            <a:r>
              <a:rPr lang="en-GB" sz="1800" dirty="0"/>
              <a:t>Automated testing and monitoring:</a:t>
            </a:r>
          </a:p>
          <a:p>
            <a:pPr marL="285750" indent="-285750">
              <a:buFont typeface="Arial" panose="020B0604020202020204" pitchFamily="34" charset="0"/>
              <a:buChar char="•"/>
            </a:pPr>
            <a:r>
              <a:rPr lang="en-GB" sz="1800" dirty="0"/>
              <a:t>Validate deliveries &amp; changes</a:t>
            </a:r>
          </a:p>
          <a:p>
            <a:pPr marL="285750" indent="-285750">
              <a:buFont typeface="Arial" panose="020B0604020202020204" pitchFamily="34" charset="0"/>
              <a:buChar char="•"/>
            </a:pPr>
            <a:r>
              <a:rPr lang="en-GB" sz="1800" dirty="0"/>
              <a:t>Real-time data plane monitoring</a:t>
            </a:r>
          </a:p>
          <a:p>
            <a:pPr marL="285750" indent="-285750">
              <a:buFont typeface="Arial" panose="020B0604020202020204" pitchFamily="34" charset="0"/>
              <a:buChar char="•"/>
            </a:pPr>
            <a:endParaRPr lang="en-GB" sz="1800" dirty="0"/>
          </a:p>
        </p:txBody>
      </p:sp>
      <p:sp>
        <p:nvSpPr>
          <p:cNvPr id="4" name="TextBox 3">
            <a:extLst>
              <a:ext uri="{FF2B5EF4-FFF2-40B4-BE49-F238E27FC236}">
                <a16:creationId xmlns:a16="http://schemas.microsoft.com/office/drawing/2014/main" id="{F112EAB7-469A-C435-BCE7-CB0D8CF50F77}"/>
              </a:ext>
            </a:extLst>
          </p:cNvPr>
          <p:cNvSpPr txBox="1"/>
          <p:nvPr/>
        </p:nvSpPr>
        <p:spPr>
          <a:xfrm>
            <a:off x="2897207" y="6547563"/>
            <a:ext cx="6397585" cy="184666"/>
          </a:xfrm>
          <a:prstGeom prst="rect">
            <a:avLst/>
          </a:prstGeom>
          <a:noFill/>
        </p:spPr>
        <p:txBody>
          <a:bodyPr wrap="none" lIns="0" tIns="0" rIns="0" bIns="0" rtlCol="0">
            <a:spAutoFit/>
          </a:bodyPr>
          <a:lstStyle/>
          <a:p>
            <a:pPr>
              <a:spcBef>
                <a:spcPts val="600"/>
              </a:spcBef>
            </a:pPr>
            <a:r>
              <a:rPr lang="en-GB" sz="1200" dirty="0">
                <a:hlinkClick r:id="rId3"/>
              </a:rPr>
              <a:t>https://www.juniper.net/us/en/products/network-automation/paragon-active-assurance.html</a:t>
            </a:r>
            <a:r>
              <a:rPr lang="en-GB" sz="1200" dirty="0"/>
              <a:t> </a:t>
            </a:r>
          </a:p>
        </p:txBody>
      </p:sp>
    </p:spTree>
    <p:extLst>
      <p:ext uri="{BB962C8B-B14F-4D97-AF65-F5344CB8AC3E}">
        <p14:creationId xmlns:p14="http://schemas.microsoft.com/office/powerpoint/2010/main" val="28674921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14" name="Text Placeholder 3">
            <a:extLst>
              <a:ext uri="{FF2B5EF4-FFF2-40B4-BE49-F238E27FC236}">
                <a16:creationId xmlns:a16="http://schemas.microsoft.com/office/drawing/2014/main" id="{0860A962-F1D1-478F-830A-5392448BA2BC}"/>
              </a:ext>
            </a:extLst>
          </p:cNvPr>
          <p:cNvSpPr txBox="1">
            <a:spLocks/>
          </p:cNvSpPr>
          <p:nvPr/>
        </p:nvSpPr>
        <p:spPr>
          <a:xfrm>
            <a:off x="6598451" y="5560590"/>
            <a:ext cx="4917562" cy="588348"/>
          </a:xfrm>
          <a:prstGeom prst="rect">
            <a:avLst/>
          </a:prstGeom>
        </p:spPr>
        <p:txBody>
          <a:bodyPr/>
          <a:lstStyle>
            <a:lvl1pPr marL="271463" indent="-271463" algn="l" defTabSz="457200" rtl="0" eaLnBrk="0" fontAlgn="base" hangingPunct="0">
              <a:spcBef>
                <a:spcPts val="1125"/>
              </a:spcBef>
              <a:spcAft>
                <a:spcPct val="0"/>
              </a:spcAft>
              <a:buClr>
                <a:srgbClr val="3A9BE0"/>
              </a:buClr>
              <a:buFont typeface="Arial" charset="0"/>
              <a:buChar char="•"/>
              <a:defRPr sz="2200" kern="1200">
                <a:solidFill>
                  <a:srgbClr val="404040"/>
                </a:solidFill>
                <a:latin typeface="Flexo Medium"/>
                <a:ea typeface="Flexo Medium" charset="0"/>
                <a:cs typeface="Flexo Medium"/>
              </a:defRPr>
            </a:lvl1pPr>
            <a:lvl2pPr marL="715963" indent="-222250" algn="l" defTabSz="457200" rtl="0" eaLnBrk="0" fontAlgn="base" hangingPunct="0">
              <a:spcBef>
                <a:spcPts val="438"/>
              </a:spcBef>
              <a:spcAft>
                <a:spcPct val="0"/>
              </a:spcAft>
              <a:buClr>
                <a:srgbClr val="3A9BE0"/>
              </a:buClr>
              <a:buSzPct val="75000"/>
              <a:buFont typeface="Wingdings" charset="2"/>
              <a:buChar char="ü"/>
              <a:defRPr kern="1200">
                <a:solidFill>
                  <a:schemeClr val="tx1"/>
                </a:solidFill>
                <a:latin typeface="Flexo"/>
                <a:ea typeface="Flexo" charset="0"/>
                <a:cs typeface="Flexo"/>
              </a:defRPr>
            </a:lvl2pPr>
            <a:lvl3pPr marL="1143000" indent="-228600" algn="l" defTabSz="457200" rtl="0" eaLnBrk="0" fontAlgn="base" hangingPunct="0">
              <a:spcBef>
                <a:spcPct val="20000"/>
              </a:spcBef>
              <a:spcAft>
                <a:spcPct val="0"/>
              </a:spcAft>
              <a:buClr>
                <a:srgbClr val="3A9BE0"/>
              </a:buClr>
              <a:buFont typeface="Arial" charset="0"/>
              <a:buChar char="•"/>
              <a:defRPr sz="1600" kern="1200">
                <a:solidFill>
                  <a:schemeClr val="tx1"/>
                </a:solidFill>
                <a:latin typeface="Flexo"/>
                <a:ea typeface="Flexo" charset="0"/>
                <a:cs typeface="Flexo"/>
              </a:defRPr>
            </a:lvl3pPr>
            <a:lvl4pPr marL="1600200" indent="-228600" algn="l" defTabSz="457200" rtl="0" eaLnBrk="0" fontAlgn="base" hangingPunct="0">
              <a:spcBef>
                <a:spcPct val="20000"/>
              </a:spcBef>
              <a:spcAft>
                <a:spcPct val="0"/>
              </a:spcAft>
              <a:buClr>
                <a:srgbClr val="3A9BE0"/>
              </a:buClr>
              <a:buFont typeface="Arial" charset="0"/>
              <a:buChar char="•"/>
              <a:defRPr sz="1400" kern="1200">
                <a:solidFill>
                  <a:schemeClr val="tx1"/>
                </a:solidFill>
                <a:latin typeface="Flexo"/>
                <a:ea typeface="Flexo" charset="0"/>
                <a:cs typeface="Flexo"/>
              </a:defRPr>
            </a:lvl4pPr>
            <a:lvl5pPr marL="2057400" indent="-228600" algn="l" defTabSz="457200" rtl="0" eaLnBrk="0" fontAlgn="base" hangingPunct="0">
              <a:spcBef>
                <a:spcPct val="20000"/>
              </a:spcBef>
              <a:spcAft>
                <a:spcPct val="0"/>
              </a:spcAft>
              <a:buClr>
                <a:srgbClr val="3A9BE0"/>
              </a:buClr>
              <a:buFont typeface="Arial" charset="0"/>
              <a:buChar char="•"/>
              <a:defRPr sz="1200" kern="1200">
                <a:solidFill>
                  <a:schemeClr val="tx1"/>
                </a:solidFill>
                <a:latin typeface="Flexo"/>
                <a:ea typeface="Flexo" charset="0"/>
                <a:cs typeface="Flex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80">
              <a:solidFill>
                <a:schemeClr val="tx2"/>
              </a:solidFill>
              <a:latin typeface="+mn-lt"/>
            </a:endParaRPr>
          </a:p>
        </p:txBody>
      </p:sp>
      <p:sp>
        <p:nvSpPr>
          <p:cNvPr id="15" name="Title 2">
            <a:extLst>
              <a:ext uri="{FF2B5EF4-FFF2-40B4-BE49-F238E27FC236}">
                <a16:creationId xmlns:a16="http://schemas.microsoft.com/office/drawing/2014/main" id="{D72CC788-A800-4295-A5A6-DC6BB29A2040}"/>
              </a:ext>
            </a:extLst>
          </p:cNvPr>
          <p:cNvSpPr txBox="1">
            <a:spLocks/>
          </p:cNvSpPr>
          <p:nvPr/>
        </p:nvSpPr>
        <p:spPr>
          <a:xfrm>
            <a:off x="5024569" y="2371429"/>
            <a:ext cx="6081793" cy="1402948"/>
          </a:xfrm>
          <a:prstGeom prst="rect">
            <a:avLst/>
          </a:prstGeom>
        </p:spPr>
        <p:txBody>
          <a:bodyPr lIns="0" tIns="0" rIns="0" bIns="0" anchor="t" anchorCtr="0"/>
          <a:lstStyle>
            <a:lvl1pPr algn="l" defTabSz="457200" rtl="0" eaLnBrk="0" fontAlgn="base" hangingPunct="0">
              <a:spcBef>
                <a:spcPct val="0"/>
              </a:spcBef>
              <a:spcAft>
                <a:spcPct val="0"/>
              </a:spcAft>
              <a:defRPr sz="3000" b="1" i="0" kern="1200">
                <a:solidFill>
                  <a:schemeClr val="tx1"/>
                </a:solidFill>
                <a:latin typeface="Flexo Demi" charset="0"/>
                <a:ea typeface="Flexo Demi" charset="0"/>
                <a:cs typeface="Flexo Demi" charset="0"/>
              </a:defRPr>
            </a:lvl1pPr>
            <a:lvl2pPr algn="l" defTabSz="457200" rtl="0" eaLnBrk="0" fontAlgn="base" hangingPunct="0">
              <a:spcBef>
                <a:spcPct val="0"/>
              </a:spcBef>
              <a:spcAft>
                <a:spcPct val="0"/>
              </a:spcAft>
              <a:defRPr sz="3000">
                <a:solidFill>
                  <a:schemeClr val="tx2"/>
                </a:solidFill>
                <a:latin typeface="Flexo Demi" charset="0"/>
                <a:ea typeface="Flexo Demi" charset="0"/>
                <a:cs typeface="Flexo Demi" charset="0"/>
              </a:defRPr>
            </a:lvl2pPr>
            <a:lvl3pPr algn="l" defTabSz="457200" rtl="0" eaLnBrk="0" fontAlgn="base" hangingPunct="0">
              <a:spcBef>
                <a:spcPct val="0"/>
              </a:spcBef>
              <a:spcAft>
                <a:spcPct val="0"/>
              </a:spcAft>
              <a:defRPr sz="3000">
                <a:solidFill>
                  <a:schemeClr val="tx2"/>
                </a:solidFill>
                <a:latin typeface="Flexo Demi" charset="0"/>
                <a:ea typeface="Flexo Demi" charset="0"/>
                <a:cs typeface="Flexo Demi" charset="0"/>
              </a:defRPr>
            </a:lvl3pPr>
            <a:lvl4pPr algn="l" defTabSz="457200" rtl="0" eaLnBrk="0" fontAlgn="base" hangingPunct="0">
              <a:spcBef>
                <a:spcPct val="0"/>
              </a:spcBef>
              <a:spcAft>
                <a:spcPct val="0"/>
              </a:spcAft>
              <a:defRPr sz="3000">
                <a:solidFill>
                  <a:schemeClr val="tx2"/>
                </a:solidFill>
                <a:latin typeface="Flexo Demi" charset="0"/>
                <a:ea typeface="Flexo Demi" charset="0"/>
                <a:cs typeface="Flexo Demi" charset="0"/>
              </a:defRPr>
            </a:lvl4pPr>
            <a:lvl5pPr algn="l" defTabSz="457200" rtl="0" eaLnBrk="0" fontAlgn="base" hangingPunct="0">
              <a:spcBef>
                <a:spcPct val="0"/>
              </a:spcBef>
              <a:spcAft>
                <a:spcPct val="0"/>
              </a:spcAft>
              <a:defRPr sz="3000">
                <a:solidFill>
                  <a:schemeClr val="tx2"/>
                </a:solidFill>
                <a:latin typeface="Flexo Demi" charset="0"/>
                <a:ea typeface="Flexo Demi" charset="0"/>
                <a:cs typeface="Flexo Demi" charset="0"/>
              </a:defRPr>
            </a:lvl5pPr>
            <a:lvl6pPr marL="457200" algn="l" defTabSz="457200" rtl="0" fontAlgn="base">
              <a:spcBef>
                <a:spcPct val="0"/>
              </a:spcBef>
              <a:spcAft>
                <a:spcPct val="0"/>
              </a:spcAft>
              <a:defRPr sz="3000">
                <a:solidFill>
                  <a:schemeClr val="tx2"/>
                </a:solidFill>
                <a:latin typeface="Flexo Demi" charset="0"/>
                <a:ea typeface="Flexo Demi" charset="0"/>
                <a:cs typeface="Flexo Demi" charset="0"/>
              </a:defRPr>
            </a:lvl6pPr>
            <a:lvl7pPr marL="914400" algn="l" defTabSz="457200" rtl="0" fontAlgn="base">
              <a:spcBef>
                <a:spcPct val="0"/>
              </a:spcBef>
              <a:spcAft>
                <a:spcPct val="0"/>
              </a:spcAft>
              <a:defRPr sz="3000">
                <a:solidFill>
                  <a:schemeClr val="tx2"/>
                </a:solidFill>
                <a:latin typeface="Flexo Demi" charset="0"/>
                <a:ea typeface="Flexo Demi" charset="0"/>
                <a:cs typeface="Flexo Demi" charset="0"/>
              </a:defRPr>
            </a:lvl7pPr>
            <a:lvl8pPr marL="1371600" algn="l" defTabSz="457200" rtl="0" fontAlgn="base">
              <a:spcBef>
                <a:spcPct val="0"/>
              </a:spcBef>
              <a:spcAft>
                <a:spcPct val="0"/>
              </a:spcAft>
              <a:defRPr sz="3000">
                <a:solidFill>
                  <a:schemeClr val="tx2"/>
                </a:solidFill>
                <a:latin typeface="Flexo Demi" charset="0"/>
                <a:ea typeface="Flexo Demi" charset="0"/>
                <a:cs typeface="Flexo Demi" charset="0"/>
              </a:defRPr>
            </a:lvl8pPr>
            <a:lvl9pPr marL="1828800" algn="l" defTabSz="457200" rtl="0" fontAlgn="base">
              <a:spcBef>
                <a:spcPct val="0"/>
              </a:spcBef>
              <a:spcAft>
                <a:spcPct val="0"/>
              </a:spcAft>
              <a:defRPr sz="3000">
                <a:solidFill>
                  <a:schemeClr val="tx2"/>
                </a:solidFill>
                <a:latin typeface="Flexo Demi" charset="0"/>
                <a:ea typeface="Flexo Demi" charset="0"/>
                <a:cs typeface="Flexo Demi" charset="0"/>
              </a:defRPr>
            </a:lvl9pPr>
          </a:lstStyle>
          <a:p>
            <a:pPr marL="9526"/>
            <a:r>
              <a:rPr lang="en-US" sz="3360">
                <a:solidFill>
                  <a:srgbClr val="83B136"/>
                </a:solidFill>
                <a:latin typeface="+mn-lt"/>
              </a:rPr>
              <a:t>60% </a:t>
            </a:r>
            <a:r>
              <a:rPr lang="en-US" sz="3360" b="0">
                <a:solidFill>
                  <a:srgbClr val="83B136"/>
                </a:solidFill>
                <a:latin typeface="+mn-lt"/>
              </a:rPr>
              <a:t>of network problems are discovered first by end-users</a:t>
            </a:r>
            <a:br>
              <a:rPr lang="en-US" sz="3360" b="0">
                <a:solidFill>
                  <a:srgbClr val="83B136"/>
                </a:solidFill>
                <a:latin typeface="+mn-lt"/>
              </a:rPr>
            </a:br>
            <a:r>
              <a:rPr lang="en-US" sz="3360" b="0">
                <a:solidFill>
                  <a:srgbClr val="83B136"/>
                </a:solidFill>
                <a:latin typeface="+mn-lt"/>
              </a:rPr>
              <a:t>– or not reported at all</a:t>
            </a:r>
          </a:p>
        </p:txBody>
      </p:sp>
      <p:pic>
        <p:nvPicPr>
          <p:cNvPr id="6" name="Picture 5">
            <a:extLst>
              <a:ext uri="{FF2B5EF4-FFF2-40B4-BE49-F238E27FC236}">
                <a16:creationId xmlns:a16="http://schemas.microsoft.com/office/drawing/2014/main" id="{3DE3FF16-4C28-4A31-B31E-5AD6703A7A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5810" y="1888835"/>
            <a:ext cx="2957359" cy="2957359"/>
          </a:xfrm>
          <a:prstGeom prst="rect">
            <a:avLst/>
          </a:prstGeom>
        </p:spPr>
      </p:pic>
      <p:sp>
        <p:nvSpPr>
          <p:cNvPr id="7" name="Rectangle 6">
            <a:extLst>
              <a:ext uri="{FF2B5EF4-FFF2-40B4-BE49-F238E27FC236}">
                <a16:creationId xmlns:a16="http://schemas.microsoft.com/office/drawing/2014/main" id="{6AF4038A-9312-4346-BF32-37BB70182263}"/>
              </a:ext>
            </a:extLst>
          </p:cNvPr>
          <p:cNvSpPr/>
          <p:nvPr/>
        </p:nvSpPr>
        <p:spPr>
          <a:xfrm>
            <a:off x="4803001" y="4098854"/>
            <a:ext cx="7007962" cy="253916"/>
          </a:xfrm>
          <a:prstGeom prst="rect">
            <a:avLst/>
          </a:prstGeom>
        </p:spPr>
        <p:txBody>
          <a:bodyPr wrap="square">
            <a:spAutoFit/>
          </a:bodyPr>
          <a:lstStyle/>
          <a:p>
            <a:r>
              <a:rPr lang="en-US" sz="1050" i="1"/>
              <a:t>Source: Independently conducted survey of 200 US enterprises, requested by Netrounds in May 2019</a:t>
            </a:r>
          </a:p>
        </p:txBody>
      </p:sp>
      <p:grpSp>
        <p:nvGrpSpPr>
          <p:cNvPr id="5" name="Group 4">
            <a:extLst>
              <a:ext uri="{FF2B5EF4-FFF2-40B4-BE49-F238E27FC236}">
                <a16:creationId xmlns:a16="http://schemas.microsoft.com/office/drawing/2014/main" id="{50D01995-F98D-442F-8E43-95EB8E3C2B59}"/>
              </a:ext>
            </a:extLst>
          </p:cNvPr>
          <p:cNvGrpSpPr/>
          <p:nvPr/>
        </p:nvGrpSpPr>
        <p:grpSpPr>
          <a:xfrm>
            <a:off x="1741894" y="4910388"/>
            <a:ext cx="8680463" cy="947228"/>
            <a:chOff x="1741894" y="4910388"/>
            <a:chExt cx="8680463" cy="947228"/>
          </a:xfrm>
        </p:grpSpPr>
        <p:sp>
          <p:nvSpPr>
            <p:cNvPr id="9" name="Rectangle 8">
              <a:extLst>
                <a:ext uri="{FF2B5EF4-FFF2-40B4-BE49-F238E27FC236}">
                  <a16:creationId xmlns:a16="http://schemas.microsoft.com/office/drawing/2014/main" id="{4E0CB477-5C57-504D-B195-0C46700BA13C}"/>
                </a:ext>
              </a:extLst>
            </p:cNvPr>
            <p:cNvSpPr/>
            <p:nvPr/>
          </p:nvSpPr>
          <p:spPr>
            <a:xfrm>
              <a:off x="1741894" y="4910388"/>
              <a:ext cx="2385589" cy="461665"/>
            </a:xfrm>
            <a:prstGeom prst="rect">
              <a:avLst/>
            </a:prstGeom>
          </p:spPr>
          <p:txBody>
            <a:bodyPr wrap="none">
              <a:spAutoFit/>
            </a:bodyPr>
            <a:lstStyle/>
            <a:p>
              <a:r>
                <a:rPr lang="en-US" sz="2400" b="1">
                  <a:solidFill>
                    <a:schemeClr val="tx1">
                      <a:lumMod val="50000"/>
                      <a:lumOff val="50000"/>
                    </a:schemeClr>
                  </a:solidFill>
                </a:rPr>
                <a:t>Business impact</a:t>
              </a:r>
            </a:p>
          </p:txBody>
        </p:sp>
        <p:sp>
          <p:nvSpPr>
            <p:cNvPr id="10" name="Rectangle 9">
              <a:extLst>
                <a:ext uri="{FF2B5EF4-FFF2-40B4-BE49-F238E27FC236}">
                  <a16:creationId xmlns:a16="http://schemas.microsoft.com/office/drawing/2014/main" id="{90825A72-DBA8-2C46-B21B-9DAAD8E48D11}"/>
                </a:ext>
              </a:extLst>
            </p:cNvPr>
            <p:cNvSpPr/>
            <p:nvPr/>
          </p:nvSpPr>
          <p:spPr>
            <a:xfrm>
              <a:off x="1741895" y="5432884"/>
              <a:ext cx="8680462" cy="424732"/>
            </a:xfrm>
            <a:prstGeom prst="rect">
              <a:avLst/>
            </a:prstGeom>
          </p:spPr>
          <p:txBody>
            <a:bodyPr wrap="square">
              <a:spAutoFit/>
            </a:bodyPr>
            <a:lstStyle/>
            <a:p>
              <a:r>
                <a:rPr lang="en-US" sz="2160" dirty="0">
                  <a:solidFill>
                    <a:schemeClr val="tx1">
                      <a:lumMod val="50000"/>
                      <a:lumOff val="50000"/>
                    </a:schemeClr>
                  </a:solidFill>
                </a:rPr>
                <a:t>Operations spending most of their time in “War Rooms” </a:t>
              </a:r>
            </a:p>
          </p:txBody>
        </p:sp>
        <p:cxnSp>
          <p:nvCxnSpPr>
            <p:cNvPr id="11" name="Straight Connector 10">
              <a:extLst>
                <a:ext uri="{FF2B5EF4-FFF2-40B4-BE49-F238E27FC236}">
                  <a16:creationId xmlns:a16="http://schemas.microsoft.com/office/drawing/2014/main" id="{C77C96C6-B4B5-034A-9299-1987C872A78F}"/>
                </a:ext>
              </a:extLst>
            </p:cNvPr>
            <p:cNvCxnSpPr>
              <a:cxnSpLocks/>
            </p:cNvCxnSpPr>
            <p:nvPr/>
          </p:nvCxnSpPr>
          <p:spPr>
            <a:xfrm>
              <a:off x="1817944" y="5389198"/>
              <a:ext cx="5408914" cy="0"/>
            </a:xfrm>
            <a:prstGeom prst="line">
              <a:avLst/>
            </a:prstGeom>
            <a:ln>
              <a:solidFill>
                <a:schemeClr val="tx1">
                  <a:lumMod val="75000"/>
                  <a:lumOff val="25000"/>
                </a:schemeClr>
              </a:solidFill>
              <a:tailEnd type="none"/>
            </a:ln>
            <a:effectLst/>
          </p:spPr>
          <p:style>
            <a:lnRef idx="2">
              <a:schemeClr val="accent1"/>
            </a:lnRef>
            <a:fillRef idx="0">
              <a:schemeClr val="accent1"/>
            </a:fillRef>
            <a:effectRef idx="1">
              <a:schemeClr val="accent1"/>
            </a:effectRef>
            <a:fontRef idx="minor">
              <a:schemeClr val="tx1"/>
            </a:fontRef>
          </p:style>
        </p:cxnSp>
      </p:grpSp>
      <p:sp>
        <p:nvSpPr>
          <p:cNvPr id="3" name="Title 2">
            <a:extLst>
              <a:ext uri="{FF2B5EF4-FFF2-40B4-BE49-F238E27FC236}">
                <a16:creationId xmlns:a16="http://schemas.microsoft.com/office/drawing/2014/main" id="{F37478B6-FAF5-024B-BDC7-07DF0E47747D}"/>
              </a:ext>
            </a:extLst>
          </p:cNvPr>
          <p:cNvSpPr>
            <a:spLocks noGrp="1"/>
          </p:cNvSpPr>
          <p:nvPr>
            <p:ph type="title"/>
          </p:nvPr>
        </p:nvSpPr>
        <p:spPr/>
        <p:txBody>
          <a:bodyPr/>
          <a:lstStyle/>
          <a:p>
            <a:r>
              <a:rPr lang="en-US"/>
              <a:t>Reality Check – Customers First to Find Problems</a:t>
            </a:r>
          </a:p>
        </p:txBody>
      </p:sp>
    </p:spTree>
    <p:extLst>
      <p:ext uri="{BB962C8B-B14F-4D97-AF65-F5344CB8AC3E}">
        <p14:creationId xmlns:p14="http://schemas.microsoft.com/office/powerpoint/2010/main" val="16225815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70363A9E-467D-4F92-9837-FEAC89927A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7496" y="1922902"/>
            <a:ext cx="2511552" cy="2511552"/>
          </a:xfrm>
          <a:prstGeom prst="rect">
            <a:avLst/>
          </a:prstGeom>
        </p:spPr>
      </p:pic>
      <p:pic>
        <p:nvPicPr>
          <p:cNvPr id="2" name="Picture 1">
            <a:extLst>
              <a:ext uri="{FF2B5EF4-FFF2-40B4-BE49-F238E27FC236}">
                <a16:creationId xmlns:a16="http://schemas.microsoft.com/office/drawing/2014/main" id="{B1961EDA-E316-2A4B-9DD8-5AA994A23629}"/>
              </a:ext>
            </a:extLst>
          </p:cNvPr>
          <p:cNvPicPr>
            <a:picLocks noChangeAspect="1"/>
          </p:cNvPicPr>
          <p:nvPr/>
        </p:nvPicPr>
        <p:blipFill>
          <a:blip r:embed="rId4"/>
          <a:stretch>
            <a:fillRect/>
          </a:stretch>
        </p:blipFill>
        <p:spPr>
          <a:xfrm>
            <a:off x="4182840" y="2365312"/>
            <a:ext cx="7606603" cy="1678196"/>
          </a:xfrm>
          <a:prstGeom prst="rect">
            <a:avLst/>
          </a:prstGeom>
        </p:spPr>
      </p:pic>
      <p:grpSp>
        <p:nvGrpSpPr>
          <p:cNvPr id="7" name="Group 6">
            <a:extLst>
              <a:ext uri="{FF2B5EF4-FFF2-40B4-BE49-F238E27FC236}">
                <a16:creationId xmlns:a16="http://schemas.microsoft.com/office/drawing/2014/main" id="{A19FF26D-BB3D-4F59-9518-027DF1F12915}"/>
              </a:ext>
            </a:extLst>
          </p:cNvPr>
          <p:cNvGrpSpPr/>
          <p:nvPr/>
        </p:nvGrpSpPr>
        <p:grpSpPr>
          <a:xfrm>
            <a:off x="1283353" y="4768232"/>
            <a:ext cx="9821634" cy="947228"/>
            <a:chOff x="1283353" y="4768232"/>
            <a:chExt cx="9821634" cy="947228"/>
          </a:xfrm>
        </p:grpSpPr>
        <p:sp>
          <p:nvSpPr>
            <p:cNvPr id="64" name="Rectangle 63">
              <a:extLst>
                <a:ext uri="{FF2B5EF4-FFF2-40B4-BE49-F238E27FC236}">
                  <a16:creationId xmlns:a16="http://schemas.microsoft.com/office/drawing/2014/main" id="{39AEE186-AFB0-4A3E-A502-F13859AE61BE}"/>
                </a:ext>
              </a:extLst>
            </p:cNvPr>
            <p:cNvSpPr/>
            <p:nvPr/>
          </p:nvSpPr>
          <p:spPr>
            <a:xfrm>
              <a:off x="1283353" y="4768232"/>
              <a:ext cx="2385589" cy="461665"/>
            </a:xfrm>
            <a:prstGeom prst="rect">
              <a:avLst/>
            </a:prstGeom>
          </p:spPr>
          <p:txBody>
            <a:bodyPr wrap="none">
              <a:spAutoFit/>
            </a:bodyPr>
            <a:lstStyle/>
            <a:p>
              <a:r>
                <a:rPr lang="en-US" sz="2400" b="1">
                  <a:solidFill>
                    <a:schemeClr val="tx1">
                      <a:lumMod val="50000"/>
                      <a:lumOff val="50000"/>
                    </a:schemeClr>
                  </a:solidFill>
                </a:rPr>
                <a:t>Business impact</a:t>
              </a:r>
            </a:p>
          </p:txBody>
        </p:sp>
        <p:cxnSp>
          <p:nvCxnSpPr>
            <p:cNvPr id="66" name="Straight Connector 65">
              <a:extLst>
                <a:ext uri="{FF2B5EF4-FFF2-40B4-BE49-F238E27FC236}">
                  <a16:creationId xmlns:a16="http://schemas.microsoft.com/office/drawing/2014/main" id="{7C4746D8-3DAC-4EBB-A257-76630B8A7A13}"/>
                </a:ext>
              </a:extLst>
            </p:cNvPr>
            <p:cNvCxnSpPr>
              <a:cxnSpLocks/>
            </p:cNvCxnSpPr>
            <p:nvPr/>
          </p:nvCxnSpPr>
          <p:spPr>
            <a:xfrm>
              <a:off x="1359403" y="5247042"/>
              <a:ext cx="5408914" cy="0"/>
            </a:xfrm>
            <a:prstGeom prst="line">
              <a:avLst/>
            </a:prstGeom>
            <a:ln>
              <a:solidFill>
                <a:schemeClr val="tx1">
                  <a:lumMod val="75000"/>
                  <a:lumOff val="25000"/>
                </a:schemeClr>
              </a:solidFill>
              <a:tailEnd type="none"/>
            </a:ln>
            <a:effectLst/>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85EFD227-CD95-4317-AE69-F783EDF2B789}"/>
                </a:ext>
              </a:extLst>
            </p:cNvPr>
            <p:cNvSpPr/>
            <p:nvPr/>
          </p:nvSpPr>
          <p:spPr>
            <a:xfrm>
              <a:off x="1283354" y="5290728"/>
              <a:ext cx="9821633" cy="424732"/>
            </a:xfrm>
            <a:prstGeom prst="rect">
              <a:avLst/>
            </a:prstGeom>
          </p:spPr>
          <p:txBody>
            <a:bodyPr wrap="square">
              <a:spAutoFit/>
            </a:bodyPr>
            <a:lstStyle/>
            <a:p>
              <a:r>
                <a:rPr lang="en-US" sz="2160" dirty="0">
                  <a:solidFill>
                    <a:schemeClr val="tx1">
                      <a:lumMod val="50000"/>
                      <a:lumOff val="50000"/>
                    </a:schemeClr>
                  </a:solidFill>
                </a:rPr>
                <a:t>Failed deliveries lead to bad reputation and churn, plus expensive repair</a:t>
              </a:r>
            </a:p>
          </p:txBody>
        </p:sp>
      </p:grpSp>
      <p:sp>
        <p:nvSpPr>
          <p:cNvPr id="10" name="Title 1">
            <a:extLst>
              <a:ext uri="{FF2B5EF4-FFF2-40B4-BE49-F238E27FC236}">
                <a16:creationId xmlns:a16="http://schemas.microsoft.com/office/drawing/2014/main" id="{34539BA6-040B-974A-B27B-8F899254525B}"/>
              </a:ext>
            </a:extLst>
          </p:cNvPr>
          <p:cNvSpPr txBox="1">
            <a:spLocks/>
          </p:cNvSpPr>
          <p:nvPr/>
        </p:nvSpPr>
        <p:spPr>
          <a:xfrm>
            <a:off x="604011" y="125771"/>
            <a:ext cx="11071242" cy="856407"/>
          </a:xfrm>
          <a:prstGeom prst="rect">
            <a:avLst/>
          </a:prstGeom>
        </p:spPr>
        <p:txBody>
          <a:bodyPr vert="horz" lIns="0" tIns="0" rIns="0" bIns="0" rtlCol="0" anchor="b" anchorCtr="0">
            <a:noAutofit/>
          </a:bodyPr>
          <a:lstStyle>
            <a:lvl1pPr algn="l" defTabSz="914377" rtl="0" eaLnBrk="1" latinLnBrk="0" hangingPunct="1">
              <a:lnSpc>
                <a:spcPct val="90000"/>
              </a:lnSpc>
              <a:spcBef>
                <a:spcPct val="0"/>
              </a:spcBef>
              <a:buNone/>
              <a:defRPr sz="3200" b="1" kern="1200" cap="none" baseline="0">
                <a:solidFill>
                  <a:schemeClr val="tx1"/>
                </a:solidFill>
                <a:latin typeface="+mn-lt"/>
                <a:ea typeface="Lato Light" panose="020F0302020204030203" pitchFamily="34" charset="0"/>
                <a:cs typeface="Lato Light" panose="020F0302020204030203" pitchFamily="34" charset="0"/>
              </a:defRPr>
            </a:lvl1pPr>
          </a:lstStyle>
          <a:p>
            <a:r>
              <a:rPr lang="en-US" dirty="0"/>
              <a:t>Reality Check – Services Not Tested Thoroughly</a:t>
            </a:r>
          </a:p>
        </p:txBody>
      </p:sp>
    </p:spTree>
    <p:extLst>
      <p:ext uri="{BB962C8B-B14F-4D97-AF65-F5344CB8AC3E}">
        <p14:creationId xmlns:p14="http://schemas.microsoft.com/office/powerpoint/2010/main" val="3742648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ight Arrow 13">
            <a:extLst>
              <a:ext uri="{FF2B5EF4-FFF2-40B4-BE49-F238E27FC236}">
                <a16:creationId xmlns:a16="http://schemas.microsoft.com/office/drawing/2014/main" id="{39451D66-E4B1-8049-9187-84435BAA4A4A}"/>
              </a:ext>
            </a:extLst>
          </p:cNvPr>
          <p:cNvSpPr/>
          <p:nvPr/>
        </p:nvSpPr>
        <p:spPr>
          <a:xfrm>
            <a:off x="3768196" y="1804356"/>
            <a:ext cx="4937760" cy="1248244"/>
          </a:xfrm>
          <a:prstGeom prst="rightArrow">
            <a:avLst/>
          </a:prstGeom>
          <a:gradFill>
            <a:gsLst>
              <a:gs pos="0">
                <a:schemeClr val="accent1">
                  <a:lumMod val="40000"/>
                  <a:lumOff val="60000"/>
                </a:schemeClr>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 name="Title 1">
            <a:extLst>
              <a:ext uri="{FF2B5EF4-FFF2-40B4-BE49-F238E27FC236}">
                <a16:creationId xmlns:a16="http://schemas.microsoft.com/office/drawing/2014/main" id="{736124CB-5CB7-8148-84DC-1DD1A7AAC6B7}"/>
              </a:ext>
            </a:extLst>
          </p:cNvPr>
          <p:cNvSpPr>
            <a:spLocks noGrp="1"/>
          </p:cNvSpPr>
          <p:nvPr>
            <p:ph type="title"/>
          </p:nvPr>
        </p:nvSpPr>
        <p:spPr/>
        <p:txBody>
          <a:bodyPr/>
          <a:lstStyle/>
          <a:p>
            <a:r>
              <a:rPr lang="en-SE"/>
              <a:t>Underlying Reasons Why Users Discover Problems</a:t>
            </a:r>
          </a:p>
        </p:txBody>
      </p:sp>
      <p:sp>
        <p:nvSpPr>
          <p:cNvPr id="3" name="TextBox 2">
            <a:extLst>
              <a:ext uri="{FF2B5EF4-FFF2-40B4-BE49-F238E27FC236}">
                <a16:creationId xmlns:a16="http://schemas.microsoft.com/office/drawing/2014/main" id="{D938981D-623C-BC46-8828-F51A9491EB96}"/>
              </a:ext>
            </a:extLst>
          </p:cNvPr>
          <p:cNvSpPr txBox="1"/>
          <p:nvPr/>
        </p:nvSpPr>
        <p:spPr>
          <a:xfrm>
            <a:off x="3786258" y="1370725"/>
            <a:ext cx="1617430" cy="430887"/>
          </a:xfrm>
          <a:prstGeom prst="rect">
            <a:avLst/>
          </a:prstGeom>
          <a:noFill/>
        </p:spPr>
        <p:txBody>
          <a:bodyPr wrap="none" lIns="0" tIns="0" rIns="0" bIns="0" rtlCol="0">
            <a:spAutoFit/>
          </a:bodyPr>
          <a:lstStyle/>
          <a:p>
            <a:pPr algn="l">
              <a:spcBef>
                <a:spcPts val="600"/>
              </a:spcBef>
            </a:pPr>
            <a:r>
              <a:rPr lang="en-SE" sz="2800" b="1"/>
              <a:t>Yesterday</a:t>
            </a:r>
          </a:p>
        </p:txBody>
      </p:sp>
      <p:sp>
        <p:nvSpPr>
          <p:cNvPr id="4" name="TextBox 3">
            <a:extLst>
              <a:ext uri="{FF2B5EF4-FFF2-40B4-BE49-F238E27FC236}">
                <a16:creationId xmlns:a16="http://schemas.microsoft.com/office/drawing/2014/main" id="{E82BF0D7-33E6-3E4A-8F5D-7667277EBA22}"/>
              </a:ext>
            </a:extLst>
          </p:cNvPr>
          <p:cNvSpPr txBox="1"/>
          <p:nvPr/>
        </p:nvSpPr>
        <p:spPr>
          <a:xfrm>
            <a:off x="6725639" y="1370726"/>
            <a:ext cx="997068" cy="430887"/>
          </a:xfrm>
          <a:prstGeom prst="rect">
            <a:avLst/>
          </a:prstGeom>
          <a:noFill/>
        </p:spPr>
        <p:txBody>
          <a:bodyPr wrap="none" lIns="0" tIns="0" rIns="0" bIns="0" rtlCol="0">
            <a:spAutoFit/>
          </a:bodyPr>
          <a:lstStyle/>
          <a:p>
            <a:pPr algn="l">
              <a:spcBef>
                <a:spcPts val="600"/>
              </a:spcBef>
            </a:pPr>
            <a:r>
              <a:rPr lang="en-SE" sz="2800" b="1"/>
              <a:t>Today</a:t>
            </a:r>
          </a:p>
        </p:txBody>
      </p:sp>
      <p:sp>
        <p:nvSpPr>
          <p:cNvPr id="5" name="TextBox 4">
            <a:extLst>
              <a:ext uri="{FF2B5EF4-FFF2-40B4-BE49-F238E27FC236}">
                <a16:creationId xmlns:a16="http://schemas.microsoft.com/office/drawing/2014/main" id="{C48DD170-E63A-A441-B2C3-64C291815342}"/>
              </a:ext>
            </a:extLst>
          </p:cNvPr>
          <p:cNvSpPr txBox="1"/>
          <p:nvPr/>
        </p:nvSpPr>
        <p:spPr>
          <a:xfrm>
            <a:off x="668136" y="2025087"/>
            <a:ext cx="2890702" cy="738664"/>
          </a:xfrm>
          <a:prstGeom prst="rect">
            <a:avLst/>
          </a:prstGeom>
          <a:noFill/>
        </p:spPr>
        <p:txBody>
          <a:bodyPr wrap="square" lIns="0" tIns="0" rIns="0" bIns="0" rtlCol="0">
            <a:spAutoFit/>
          </a:bodyPr>
          <a:lstStyle/>
          <a:p>
            <a:pPr algn="l">
              <a:spcBef>
                <a:spcPts val="600"/>
              </a:spcBef>
            </a:pPr>
            <a:r>
              <a:rPr lang="en-SE" sz="2400"/>
              <a:t>Rate of configuration changes</a:t>
            </a:r>
          </a:p>
        </p:txBody>
      </p:sp>
      <p:sp>
        <p:nvSpPr>
          <p:cNvPr id="7" name="TextBox 6">
            <a:extLst>
              <a:ext uri="{FF2B5EF4-FFF2-40B4-BE49-F238E27FC236}">
                <a16:creationId xmlns:a16="http://schemas.microsoft.com/office/drawing/2014/main" id="{092D32E2-DD24-E942-9F34-732147CF2753}"/>
              </a:ext>
            </a:extLst>
          </p:cNvPr>
          <p:cNvSpPr txBox="1"/>
          <p:nvPr/>
        </p:nvSpPr>
        <p:spPr>
          <a:xfrm>
            <a:off x="4085898" y="2170480"/>
            <a:ext cx="777457" cy="492443"/>
          </a:xfrm>
          <a:prstGeom prst="rect">
            <a:avLst/>
          </a:prstGeom>
          <a:noFill/>
        </p:spPr>
        <p:txBody>
          <a:bodyPr wrap="none" lIns="0" tIns="0" rIns="0" bIns="0" rtlCol="0">
            <a:spAutoFit/>
          </a:bodyPr>
          <a:lstStyle/>
          <a:p>
            <a:pPr algn="l">
              <a:spcBef>
                <a:spcPts val="600"/>
              </a:spcBef>
            </a:pPr>
            <a:r>
              <a:rPr lang="en-SE" sz="3200"/>
              <a:t>Low</a:t>
            </a:r>
          </a:p>
        </p:txBody>
      </p:sp>
      <p:sp>
        <p:nvSpPr>
          <p:cNvPr id="8" name="TextBox 7">
            <a:extLst>
              <a:ext uri="{FF2B5EF4-FFF2-40B4-BE49-F238E27FC236}">
                <a16:creationId xmlns:a16="http://schemas.microsoft.com/office/drawing/2014/main" id="{9EFFFCEE-8D0E-D247-B088-2A5C7E8FB914}"/>
              </a:ext>
            </a:extLst>
          </p:cNvPr>
          <p:cNvSpPr txBox="1"/>
          <p:nvPr/>
        </p:nvSpPr>
        <p:spPr>
          <a:xfrm>
            <a:off x="6725639" y="2170480"/>
            <a:ext cx="867225" cy="492443"/>
          </a:xfrm>
          <a:prstGeom prst="rect">
            <a:avLst/>
          </a:prstGeom>
          <a:noFill/>
        </p:spPr>
        <p:txBody>
          <a:bodyPr wrap="none" lIns="0" tIns="0" rIns="0" bIns="0" rtlCol="0">
            <a:spAutoFit/>
          </a:bodyPr>
          <a:lstStyle/>
          <a:p>
            <a:pPr algn="l">
              <a:spcBef>
                <a:spcPts val="600"/>
              </a:spcBef>
            </a:pPr>
            <a:r>
              <a:rPr lang="en-SE" sz="3200"/>
              <a:t>High</a:t>
            </a:r>
          </a:p>
        </p:txBody>
      </p:sp>
      <p:grpSp>
        <p:nvGrpSpPr>
          <p:cNvPr id="23" name="Group 22">
            <a:extLst>
              <a:ext uri="{FF2B5EF4-FFF2-40B4-BE49-F238E27FC236}">
                <a16:creationId xmlns:a16="http://schemas.microsoft.com/office/drawing/2014/main" id="{C79BDD32-880A-BB43-A71E-5C7A4856AAE1}"/>
              </a:ext>
            </a:extLst>
          </p:cNvPr>
          <p:cNvGrpSpPr/>
          <p:nvPr/>
        </p:nvGrpSpPr>
        <p:grpSpPr>
          <a:xfrm>
            <a:off x="647733" y="3176929"/>
            <a:ext cx="10649209" cy="1331369"/>
            <a:chOff x="647733" y="3176929"/>
            <a:chExt cx="10649209" cy="1331369"/>
          </a:xfrm>
        </p:grpSpPr>
        <p:sp>
          <p:nvSpPr>
            <p:cNvPr id="16" name="Right Arrow 15">
              <a:extLst>
                <a:ext uri="{FF2B5EF4-FFF2-40B4-BE49-F238E27FC236}">
                  <a16:creationId xmlns:a16="http://schemas.microsoft.com/office/drawing/2014/main" id="{21A75B4C-E66A-B747-9FC2-2A5F877ADC8E}"/>
                </a:ext>
              </a:extLst>
            </p:cNvPr>
            <p:cNvSpPr/>
            <p:nvPr/>
          </p:nvSpPr>
          <p:spPr>
            <a:xfrm>
              <a:off x="3768196" y="3176929"/>
              <a:ext cx="4937760" cy="1248244"/>
            </a:xfrm>
            <a:prstGeom prst="rightArrow">
              <a:avLst/>
            </a:prstGeom>
            <a:gradFill>
              <a:gsLst>
                <a:gs pos="0">
                  <a:schemeClr val="accent1">
                    <a:lumMod val="40000"/>
                    <a:lumOff val="60000"/>
                  </a:schemeClr>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6" name="TextBox 5">
              <a:extLst>
                <a:ext uri="{FF2B5EF4-FFF2-40B4-BE49-F238E27FC236}">
                  <a16:creationId xmlns:a16="http://schemas.microsoft.com/office/drawing/2014/main" id="{28D70B6B-A18C-AD46-8B93-740D06044324}"/>
                </a:ext>
              </a:extLst>
            </p:cNvPr>
            <p:cNvSpPr txBox="1"/>
            <p:nvPr/>
          </p:nvSpPr>
          <p:spPr>
            <a:xfrm>
              <a:off x="647733" y="3400302"/>
              <a:ext cx="2890701" cy="1107996"/>
            </a:xfrm>
            <a:prstGeom prst="rect">
              <a:avLst/>
            </a:prstGeom>
            <a:noFill/>
          </p:spPr>
          <p:txBody>
            <a:bodyPr wrap="square" lIns="0" tIns="0" rIns="0" bIns="0" rtlCol="0">
              <a:spAutoFit/>
            </a:bodyPr>
            <a:lstStyle/>
            <a:p>
              <a:pPr algn="l">
                <a:spcBef>
                  <a:spcPts val="600"/>
                </a:spcBef>
              </a:pPr>
              <a:r>
                <a:rPr lang="en-SE" sz="2400" dirty="0"/>
                <a:t>Degree of network outsourcing and partnering</a:t>
              </a:r>
            </a:p>
          </p:txBody>
        </p:sp>
        <p:sp>
          <p:nvSpPr>
            <p:cNvPr id="9" name="TextBox 8">
              <a:extLst>
                <a:ext uri="{FF2B5EF4-FFF2-40B4-BE49-F238E27FC236}">
                  <a16:creationId xmlns:a16="http://schemas.microsoft.com/office/drawing/2014/main" id="{A99DAE2A-E2A2-6C47-B8FB-826F0A4B0D07}"/>
                </a:ext>
              </a:extLst>
            </p:cNvPr>
            <p:cNvSpPr txBox="1"/>
            <p:nvPr/>
          </p:nvSpPr>
          <p:spPr>
            <a:xfrm>
              <a:off x="4107983" y="3562214"/>
              <a:ext cx="764633" cy="492443"/>
            </a:xfrm>
            <a:prstGeom prst="rect">
              <a:avLst/>
            </a:prstGeom>
            <a:noFill/>
          </p:spPr>
          <p:txBody>
            <a:bodyPr wrap="none" lIns="0" tIns="0" rIns="0" bIns="0" rtlCol="0">
              <a:spAutoFit/>
            </a:bodyPr>
            <a:lstStyle/>
            <a:p>
              <a:pPr algn="l">
                <a:spcBef>
                  <a:spcPts val="600"/>
                </a:spcBef>
              </a:pPr>
              <a:r>
                <a:rPr lang="en-SE" sz="3200"/>
                <a:t>Low</a:t>
              </a:r>
            </a:p>
          </p:txBody>
        </p:sp>
        <p:sp>
          <p:nvSpPr>
            <p:cNvPr id="10" name="TextBox 9">
              <a:extLst>
                <a:ext uri="{FF2B5EF4-FFF2-40B4-BE49-F238E27FC236}">
                  <a16:creationId xmlns:a16="http://schemas.microsoft.com/office/drawing/2014/main" id="{912CFA7F-FAC8-944C-A490-746DA2E70E6D}"/>
                </a:ext>
              </a:extLst>
            </p:cNvPr>
            <p:cNvSpPr txBox="1"/>
            <p:nvPr/>
          </p:nvSpPr>
          <p:spPr>
            <a:xfrm>
              <a:off x="6725639" y="3562213"/>
              <a:ext cx="852798" cy="492443"/>
            </a:xfrm>
            <a:prstGeom prst="rect">
              <a:avLst/>
            </a:prstGeom>
            <a:noFill/>
          </p:spPr>
          <p:txBody>
            <a:bodyPr wrap="none" lIns="0" tIns="0" rIns="0" bIns="0" rtlCol="0">
              <a:spAutoFit/>
            </a:bodyPr>
            <a:lstStyle/>
            <a:p>
              <a:pPr algn="l">
                <a:spcBef>
                  <a:spcPts val="600"/>
                </a:spcBef>
              </a:pPr>
              <a:r>
                <a:rPr lang="en-SE" sz="3200"/>
                <a:t>High</a:t>
              </a:r>
            </a:p>
          </p:txBody>
        </p:sp>
        <p:sp>
          <p:nvSpPr>
            <p:cNvPr id="11" name="TextBox 10">
              <a:extLst>
                <a:ext uri="{FF2B5EF4-FFF2-40B4-BE49-F238E27FC236}">
                  <a16:creationId xmlns:a16="http://schemas.microsoft.com/office/drawing/2014/main" id="{BC464264-687C-734C-9917-7BAA010CA68D}"/>
                </a:ext>
              </a:extLst>
            </p:cNvPr>
            <p:cNvSpPr txBox="1"/>
            <p:nvPr/>
          </p:nvSpPr>
          <p:spPr>
            <a:xfrm>
              <a:off x="8935718" y="3561630"/>
              <a:ext cx="2361224" cy="369332"/>
            </a:xfrm>
            <a:prstGeom prst="rect">
              <a:avLst/>
            </a:prstGeom>
            <a:noFill/>
          </p:spPr>
          <p:txBody>
            <a:bodyPr wrap="none" lIns="0" tIns="0" rIns="0" bIns="0" rtlCol="0">
              <a:spAutoFit/>
            </a:bodyPr>
            <a:lstStyle/>
            <a:p>
              <a:pPr algn="l">
                <a:spcBef>
                  <a:spcPts val="600"/>
                </a:spcBef>
              </a:pPr>
              <a:r>
                <a:rPr lang="en-SE" sz="2400"/>
                <a:t>Reduced visibility</a:t>
              </a:r>
            </a:p>
          </p:txBody>
        </p:sp>
      </p:grpSp>
      <p:sp>
        <p:nvSpPr>
          <p:cNvPr id="12" name="TextBox 11">
            <a:extLst>
              <a:ext uri="{FF2B5EF4-FFF2-40B4-BE49-F238E27FC236}">
                <a16:creationId xmlns:a16="http://schemas.microsoft.com/office/drawing/2014/main" id="{297D662A-673E-9249-8AC9-D783D7A82413}"/>
              </a:ext>
            </a:extLst>
          </p:cNvPr>
          <p:cNvSpPr txBox="1"/>
          <p:nvPr/>
        </p:nvSpPr>
        <p:spPr>
          <a:xfrm>
            <a:off x="8935718" y="2025087"/>
            <a:ext cx="2520918" cy="1107996"/>
          </a:xfrm>
          <a:prstGeom prst="rect">
            <a:avLst/>
          </a:prstGeom>
          <a:noFill/>
        </p:spPr>
        <p:txBody>
          <a:bodyPr wrap="square" lIns="0" tIns="0" rIns="0" bIns="0" rtlCol="0">
            <a:spAutoFit/>
          </a:bodyPr>
          <a:lstStyle/>
          <a:p>
            <a:pPr algn="l">
              <a:spcBef>
                <a:spcPts val="600"/>
              </a:spcBef>
            </a:pPr>
            <a:r>
              <a:rPr lang="en-SE" sz="2400"/>
              <a:t>Increased risk for negative network quality impact</a:t>
            </a:r>
          </a:p>
        </p:txBody>
      </p:sp>
      <p:sp>
        <p:nvSpPr>
          <p:cNvPr id="17" name="TextBox 16">
            <a:extLst>
              <a:ext uri="{FF2B5EF4-FFF2-40B4-BE49-F238E27FC236}">
                <a16:creationId xmlns:a16="http://schemas.microsoft.com/office/drawing/2014/main" id="{CB209C0B-323F-7846-A0B9-0D62C323461E}"/>
              </a:ext>
            </a:extLst>
          </p:cNvPr>
          <p:cNvSpPr txBox="1"/>
          <p:nvPr/>
        </p:nvSpPr>
        <p:spPr>
          <a:xfrm>
            <a:off x="8935718" y="1389776"/>
            <a:ext cx="2140009" cy="430887"/>
          </a:xfrm>
          <a:prstGeom prst="rect">
            <a:avLst/>
          </a:prstGeom>
          <a:noFill/>
        </p:spPr>
        <p:txBody>
          <a:bodyPr wrap="none" lIns="0" tIns="0" rIns="0" bIns="0" rtlCol="0">
            <a:spAutoFit/>
          </a:bodyPr>
          <a:lstStyle/>
          <a:p>
            <a:pPr algn="l">
              <a:spcBef>
                <a:spcPts val="600"/>
              </a:spcBef>
            </a:pPr>
            <a:r>
              <a:rPr lang="en-SE" sz="2800" b="1"/>
              <a:t>Consequence</a:t>
            </a:r>
          </a:p>
        </p:txBody>
      </p:sp>
      <p:grpSp>
        <p:nvGrpSpPr>
          <p:cNvPr id="24" name="Group 23">
            <a:extLst>
              <a:ext uri="{FF2B5EF4-FFF2-40B4-BE49-F238E27FC236}">
                <a16:creationId xmlns:a16="http://schemas.microsoft.com/office/drawing/2014/main" id="{D6429BEB-4B22-CE40-B784-2DC123577591}"/>
              </a:ext>
            </a:extLst>
          </p:cNvPr>
          <p:cNvGrpSpPr/>
          <p:nvPr/>
        </p:nvGrpSpPr>
        <p:grpSpPr>
          <a:xfrm>
            <a:off x="647733" y="4531167"/>
            <a:ext cx="10896534" cy="1248244"/>
            <a:chOff x="647733" y="3176929"/>
            <a:chExt cx="10896534" cy="1248244"/>
          </a:xfrm>
        </p:grpSpPr>
        <p:sp>
          <p:nvSpPr>
            <p:cNvPr id="25" name="Right Arrow 24">
              <a:extLst>
                <a:ext uri="{FF2B5EF4-FFF2-40B4-BE49-F238E27FC236}">
                  <a16:creationId xmlns:a16="http://schemas.microsoft.com/office/drawing/2014/main" id="{E8A75E48-F0AD-DC4C-96DC-EF3AEA0533DF}"/>
                </a:ext>
              </a:extLst>
            </p:cNvPr>
            <p:cNvSpPr/>
            <p:nvPr/>
          </p:nvSpPr>
          <p:spPr>
            <a:xfrm>
              <a:off x="3768196" y="3176929"/>
              <a:ext cx="4937760" cy="1248244"/>
            </a:xfrm>
            <a:prstGeom prst="rightArrow">
              <a:avLst/>
            </a:prstGeom>
            <a:gradFill>
              <a:gsLst>
                <a:gs pos="0">
                  <a:schemeClr val="accent1">
                    <a:lumMod val="40000"/>
                    <a:lumOff val="60000"/>
                  </a:schemeClr>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6" name="TextBox 25">
              <a:extLst>
                <a:ext uri="{FF2B5EF4-FFF2-40B4-BE49-F238E27FC236}">
                  <a16:creationId xmlns:a16="http://schemas.microsoft.com/office/drawing/2014/main" id="{B340DA48-9B85-3548-B39A-C40DA290570C}"/>
                </a:ext>
              </a:extLst>
            </p:cNvPr>
            <p:cNvSpPr txBox="1"/>
            <p:nvPr/>
          </p:nvSpPr>
          <p:spPr>
            <a:xfrm>
              <a:off x="647733" y="3400302"/>
              <a:ext cx="2890701" cy="738664"/>
            </a:xfrm>
            <a:prstGeom prst="rect">
              <a:avLst/>
            </a:prstGeom>
            <a:noFill/>
          </p:spPr>
          <p:txBody>
            <a:bodyPr wrap="square" lIns="0" tIns="0" rIns="0" bIns="0" rtlCol="0">
              <a:spAutoFit/>
            </a:bodyPr>
            <a:lstStyle/>
            <a:p>
              <a:pPr algn="l">
                <a:spcBef>
                  <a:spcPts val="600"/>
                </a:spcBef>
              </a:pPr>
              <a:r>
                <a:rPr lang="en-SE" sz="2400"/>
                <a:t>Demands on network quality</a:t>
              </a:r>
            </a:p>
          </p:txBody>
        </p:sp>
        <p:sp>
          <p:nvSpPr>
            <p:cNvPr id="27" name="TextBox 26">
              <a:extLst>
                <a:ext uri="{FF2B5EF4-FFF2-40B4-BE49-F238E27FC236}">
                  <a16:creationId xmlns:a16="http://schemas.microsoft.com/office/drawing/2014/main" id="{0B90F60C-4012-3E47-BFB3-A4C61C6482B7}"/>
                </a:ext>
              </a:extLst>
            </p:cNvPr>
            <p:cNvSpPr txBox="1"/>
            <p:nvPr/>
          </p:nvSpPr>
          <p:spPr>
            <a:xfrm>
              <a:off x="4107983" y="3562214"/>
              <a:ext cx="1492396" cy="492443"/>
            </a:xfrm>
            <a:prstGeom prst="rect">
              <a:avLst/>
            </a:prstGeom>
            <a:noFill/>
          </p:spPr>
          <p:txBody>
            <a:bodyPr wrap="none" lIns="0" tIns="0" rIns="0" bIns="0" rtlCol="0">
              <a:spAutoFit/>
            </a:bodyPr>
            <a:lstStyle/>
            <a:p>
              <a:pPr algn="l">
                <a:spcBef>
                  <a:spcPts val="600"/>
                </a:spcBef>
              </a:pPr>
              <a:r>
                <a:rPr lang="en-SE" sz="3200"/>
                <a:t>Medium</a:t>
              </a:r>
            </a:p>
          </p:txBody>
        </p:sp>
        <p:sp>
          <p:nvSpPr>
            <p:cNvPr id="28" name="TextBox 27">
              <a:extLst>
                <a:ext uri="{FF2B5EF4-FFF2-40B4-BE49-F238E27FC236}">
                  <a16:creationId xmlns:a16="http://schemas.microsoft.com/office/drawing/2014/main" id="{8EA202A5-94DC-7F48-87BF-41CD75F899E5}"/>
                </a:ext>
              </a:extLst>
            </p:cNvPr>
            <p:cNvSpPr txBox="1"/>
            <p:nvPr/>
          </p:nvSpPr>
          <p:spPr>
            <a:xfrm>
              <a:off x="6725639" y="3562213"/>
              <a:ext cx="852798" cy="492443"/>
            </a:xfrm>
            <a:prstGeom prst="rect">
              <a:avLst/>
            </a:prstGeom>
            <a:noFill/>
          </p:spPr>
          <p:txBody>
            <a:bodyPr wrap="none" lIns="0" tIns="0" rIns="0" bIns="0" rtlCol="0">
              <a:spAutoFit/>
            </a:bodyPr>
            <a:lstStyle/>
            <a:p>
              <a:pPr algn="l">
                <a:spcBef>
                  <a:spcPts val="600"/>
                </a:spcBef>
              </a:pPr>
              <a:r>
                <a:rPr lang="en-SE" sz="3200"/>
                <a:t>High</a:t>
              </a:r>
            </a:p>
          </p:txBody>
        </p:sp>
        <p:sp>
          <p:nvSpPr>
            <p:cNvPr id="29" name="TextBox 28">
              <a:extLst>
                <a:ext uri="{FF2B5EF4-FFF2-40B4-BE49-F238E27FC236}">
                  <a16:creationId xmlns:a16="http://schemas.microsoft.com/office/drawing/2014/main" id="{737ACDC2-B4CF-FE4D-BE73-1708BD5CDE98}"/>
                </a:ext>
              </a:extLst>
            </p:cNvPr>
            <p:cNvSpPr txBox="1"/>
            <p:nvPr/>
          </p:nvSpPr>
          <p:spPr>
            <a:xfrm>
              <a:off x="8935719" y="3360958"/>
              <a:ext cx="2608548" cy="738664"/>
            </a:xfrm>
            <a:prstGeom prst="rect">
              <a:avLst/>
            </a:prstGeom>
            <a:noFill/>
          </p:spPr>
          <p:txBody>
            <a:bodyPr wrap="square" lIns="0" tIns="0" rIns="0" bIns="0" rtlCol="0">
              <a:spAutoFit/>
            </a:bodyPr>
            <a:lstStyle/>
            <a:p>
              <a:pPr algn="l">
                <a:spcBef>
                  <a:spcPts val="600"/>
                </a:spcBef>
              </a:pPr>
              <a:r>
                <a:rPr lang="en-SE" sz="2400"/>
                <a:t>Lower tolerance for network issues</a:t>
              </a:r>
            </a:p>
          </p:txBody>
        </p:sp>
      </p:grpSp>
    </p:spTree>
    <p:extLst>
      <p:ext uri="{BB962C8B-B14F-4D97-AF65-F5344CB8AC3E}">
        <p14:creationId xmlns:p14="http://schemas.microsoft.com/office/powerpoint/2010/main" val="766173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Juniper 2022-color">
  <a:themeElements>
    <a:clrScheme name="Juniper 2020">
      <a:dk1>
        <a:srgbClr val="414141"/>
      </a:dk1>
      <a:lt1>
        <a:srgbClr val="FFFFFF"/>
      </a:lt1>
      <a:dk2>
        <a:srgbClr val="CFDD45"/>
      </a:dk2>
      <a:lt2>
        <a:srgbClr val="53B9C6"/>
      </a:lt2>
      <a:accent1>
        <a:srgbClr val="84B135"/>
      </a:accent1>
      <a:accent2>
        <a:srgbClr val="0096A4"/>
      </a:accent2>
      <a:accent3>
        <a:srgbClr val="009F77"/>
      </a:accent3>
      <a:accent4>
        <a:srgbClr val="E36B00"/>
      </a:accent4>
      <a:accent5>
        <a:srgbClr val="FFB71B"/>
      </a:accent5>
      <a:accent6>
        <a:srgbClr val="E43D2F"/>
      </a:accent6>
      <a:hlink>
        <a:srgbClr val="009F77"/>
      </a:hlink>
      <a:folHlink>
        <a:srgbClr val="037DBA"/>
      </a:folHlink>
    </a:clrScheme>
    <a:fontScheme name="lato">
      <a:majorFont>
        <a:latin typeface="Lato Semibold"/>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spcBef>
            <a:spcPts val="600"/>
          </a:spcBef>
          <a:defRPr sz="1200" dirty="0" smtClean="0"/>
        </a:defPPr>
      </a:lstStyle>
    </a:txDef>
  </a:objectDefaults>
  <a:extraClrSchemeLst/>
  <a:extLst>
    <a:ext uri="{05A4C25C-085E-4340-85A3-A5531E510DB2}">
      <thm15:themeFamily xmlns:thm15="http://schemas.microsoft.com/office/thememl/2012/main" name="#Juniper Official Corporate-PPT-template.pptx" id="{E320A7E0-080A-F54E-A3AC-4FB5F9E6AD61}" vid="{0DCE9644-2707-E249-A46E-895245007B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Juniper 2022-color</Template>
  <TotalTime>4652</TotalTime>
  <Words>4312</Words>
  <Application>Microsoft Macintosh PowerPoint</Application>
  <PresentationFormat>Widescreen</PresentationFormat>
  <Paragraphs>918</Paragraphs>
  <Slides>36</Slides>
  <Notes>19</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Calibri</vt:lpstr>
      <vt:lpstr>Flexo</vt:lpstr>
      <vt:lpstr>Flexo Medium</vt:lpstr>
      <vt:lpstr>Flexo Regular</vt:lpstr>
      <vt:lpstr>Helvetica Neue</vt:lpstr>
      <vt:lpstr>Lato</vt:lpstr>
      <vt:lpstr>Lato Light</vt:lpstr>
      <vt:lpstr>Lato Semibold</vt:lpstr>
      <vt:lpstr>Juniper 2022-color</vt:lpstr>
      <vt:lpstr>UKNOF 50</vt:lpstr>
      <vt:lpstr>PowerPoint Presentation</vt:lpstr>
      <vt:lpstr>PowerPoint Presentation</vt:lpstr>
      <vt:lpstr>PowerPoint Presentation</vt:lpstr>
      <vt:lpstr>Paragon Active Assurance (PAA)</vt:lpstr>
      <vt:lpstr>What is Paragon Active Assurance (PAA)?</vt:lpstr>
      <vt:lpstr>Reality Check – Customers First to Find Problems</vt:lpstr>
      <vt:lpstr>PowerPoint Presentation</vt:lpstr>
      <vt:lpstr>Underlying Reasons Why Users Discover Problems</vt:lpstr>
      <vt:lpstr>One Solution for the Operational Service Lifecycle</vt:lpstr>
      <vt:lpstr>Paragon Active Assurance: Active Traffic on the Data Plane</vt:lpstr>
      <vt:lpstr>Validate service quality with Active Assurance</vt:lpstr>
      <vt:lpstr>Juniper Paragon Automation Powers the WAN</vt:lpstr>
      <vt:lpstr>Paragon Automation On-Prem &amp; SAAS in 2021</vt:lpstr>
      <vt:lpstr>PowerPoint Presentation</vt:lpstr>
      <vt:lpstr>APPENDIX - Paragon Active Assurance (PAA)</vt:lpstr>
      <vt:lpstr>Business Benefits</vt:lpstr>
      <vt:lpstr>Experience a Top Priority for Service Providers</vt:lpstr>
      <vt:lpstr>Architecture</vt:lpstr>
      <vt:lpstr>Automation features/APIs</vt:lpstr>
      <vt:lpstr>L2-L7 Data Plane Metrics in One Platform</vt:lpstr>
      <vt:lpstr>Proven Across All Operational Environments</vt:lpstr>
      <vt:lpstr>Example automation workflow</vt:lpstr>
      <vt:lpstr>Customer Use Cases</vt:lpstr>
      <vt:lpstr>Central TWAMP for Backhaul Network Performance</vt:lpstr>
      <vt:lpstr>Core Network Performance</vt:lpstr>
      <vt:lpstr>Multi-Cloud and Data Center Interconnect</vt:lpstr>
      <vt:lpstr>5G Edge Slicing and Cloud Network Performance</vt:lpstr>
      <vt:lpstr>Distributed Computing Enables Active Assurance</vt:lpstr>
      <vt:lpstr>K8s Combined Assurance for CNF 5G stack</vt:lpstr>
      <vt:lpstr>Enterprise - End-User Performance</vt:lpstr>
      <vt:lpstr>PowerPoint Presentation</vt:lpstr>
      <vt:lpstr>Step 1: E2E Service Provisioning</vt:lpstr>
      <vt:lpstr>Step 2: Orchestrated Test Agent Deployment Using VNFMs</vt:lpstr>
      <vt:lpstr>Step 3: Orchestrated Turn-Up Testing</vt:lpstr>
      <vt:lpstr>Step 4: Service-Oriented Closed Loop with Paragon Insights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Juniper PowerPoint template</dc:title>
  <dc:creator>Simon Beevers</dc:creator>
  <cp:lastModifiedBy>Simon Beevers</cp:lastModifiedBy>
  <cp:revision>1</cp:revision>
  <dcterms:created xsi:type="dcterms:W3CDTF">2022-04-01T08:47:06Z</dcterms:created>
  <dcterms:modified xsi:type="dcterms:W3CDTF">2022-09-19T17:24:43Z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20486b0-0544-4abc-a4fb-19a8bf24ca51_Enabled">
    <vt:lpwstr>true</vt:lpwstr>
  </property>
  <property fmtid="{D5CDD505-2E9C-101B-9397-08002B2CF9AE}" pid="3" name="MSIP_Label_f20486b0-0544-4abc-a4fb-19a8bf24ca51_SetDate">
    <vt:lpwstr>2021-12-22T00:28:17Z</vt:lpwstr>
  </property>
  <property fmtid="{D5CDD505-2E9C-101B-9397-08002B2CF9AE}" pid="4" name="MSIP_Label_f20486b0-0544-4abc-a4fb-19a8bf24ca51_Method">
    <vt:lpwstr>Privileged</vt:lpwstr>
  </property>
  <property fmtid="{D5CDD505-2E9C-101B-9397-08002B2CF9AE}" pid="5" name="MSIP_Label_f20486b0-0544-4abc-a4fb-19a8bf24ca51_Name">
    <vt:lpwstr>f20486b0-0544-4abc-a4fb-19a8bf24ca51</vt:lpwstr>
  </property>
  <property fmtid="{D5CDD505-2E9C-101B-9397-08002B2CF9AE}" pid="6" name="MSIP_Label_f20486b0-0544-4abc-a4fb-19a8bf24ca51_SiteId">
    <vt:lpwstr>bea78b3c-4cdb-4130-854a-1d193232e5f4</vt:lpwstr>
  </property>
  <property fmtid="{D5CDD505-2E9C-101B-9397-08002B2CF9AE}" pid="7" name="MSIP_Label_f20486b0-0544-4abc-a4fb-19a8bf24ca51_ActionId">
    <vt:lpwstr>9115e47b-4462-4fc8-837e-77812c191f97</vt:lpwstr>
  </property>
  <property fmtid="{D5CDD505-2E9C-101B-9397-08002B2CF9AE}" pid="8" name="MSIP_Label_f20486b0-0544-4abc-a4fb-19a8bf24ca51_ContentBits">
    <vt:lpwstr>2</vt:lpwstr>
  </property>
  <property fmtid="{D5CDD505-2E9C-101B-9397-08002B2CF9AE}" pid="9" name="ClassificationContentMarkingFooterLocations">
    <vt:lpwstr>Juniper 2022:6</vt:lpwstr>
  </property>
  <property fmtid="{D5CDD505-2E9C-101B-9397-08002B2CF9AE}" pid="10" name="ClassificationContentMarkingFooterText">
    <vt:lpwstr>Juniper Confidential</vt:lpwstr>
  </property>
</Properties>
</file>