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4" r:id="rId2"/>
    <p:sldId id="257" r:id="rId3"/>
    <p:sldId id="266" r:id="rId4"/>
    <p:sldId id="265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6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95"/>
  </p:normalViewPr>
  <p:slideViewPr>
    <p:cSldViewPr snapToGrid="0">
      <p:cViewPr varScale="1">
        <p:scale>
          <a:sx n="78" d="100"/>
          <a:sy n="78" d="100"/>
        </p:scale>
        <p:origin x="2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742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Sylfaen" pitchFamily="18" charset="0"/>
              </a:rPr>
              <a:t>Members, including the Chair, Vice Chair, and liaisons, can serve a maximum of two consecutive terms. </a:t>
            </a: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40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Cathy  </a:t>
            </a:r>
            <a:r>
              <a:rPr lang="en-GB" dirty="0" err="1"/>
              <a:t>Denesh</a:t>
            </a:r>
            <a:r>
              <a:rPr lang="en-GB" dirty="0"/>
              <a:t>, Emma, </a:t>
            </a:r>
            <a:r>
              <a:rPr lang="en-GB" dirty="0" err="1"/>
              <a:t>Fearghas</a:t>
            </a:r>
            <a:r>
              <a:rPr lang="en-GB"/>
              <a:t>, Leo, Portia, Steve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97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ylfaen" pitchFamily="18" charset="0"/>
              </a:rPr>
              <a:t>Standing Committee i.e. a permanent committee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136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effectLst/>
                <a:latin typeface="Sylfaen" panose="020F0502020204030204" pitchFamily="34" charset="0"/>
              </a:rPr>
              <a:t>Develop, maintain, and oversee the execution of the UKNOF communications strategy across multiple channels.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7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ylfaen" pitchFamily="18" charset="0"/>
              </a:rPr>
              <a:t>Communications strategy</a:t>
            </a:r>
            <a:br>
              <a:rPr lang="en-GB" sz="1800" dirty="0">
                <a:effectLst/>
                <a:latin typeface="Sylfaen" pitchFamily="18" charset="0"/>
              </a:rPr>
            </a:br>
            <a:r>
              <a:rPr lang="en-GB" sz="1800" dirty="0">
                <a:effectLst/>
                <a:latin typeface="Sylfaen" pitchFamily="18" charset="0"/>
              </a:rPr>
              <a:t>Communications impact analysis with improvement recommendations </a:t>
            </a:r>
            <a:endParaRPr lang="en-GB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ylfaen" pitchFamily="18" charset="0"/>
              </a:rPr>
              <a:t>Communications to both new and current participants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15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Sylfaen" pitchFamily="18" charset="0"/>
              </a:rPr>
              <a:t>Develop and review communications strategy (annual)</a:t>
            </a:r>
            <a:br>
              <a:rPr lang="en-GB" sz="1800" dirty="0">
                <a:effectLst/>
                <a:latin typeface="Sylfaen" pitchFamily="18" charset="0"/>
              </a:rPr>
            </a:br>
            <a:r>
              <a:rPr lang="en-GB" sz="1800" dirty="0">
                <a:effectLst/>
                <a:latin typeface="Sylfaen" pitchFamily="18" charset="0"/>
              </a:rPr>
              <a:t>Oversee execution of communications processes (quarterly)</a:t>
            </a:r>
            <a:br>
              <a:rPr lang="en-GB" sz="1800" dirty="0">
                <a:effectLst/>
                <a:latin typeface="Sylfaen" pitchFamily="18" charset="0"/>
              </a:rPr>
            </a:br>
            <a:r>
              <a:rPr lang="en-GB" sz="1800" dirty="0">
                <a:effectLst/>
                <a:latin typeface="Sylfaen" pitchFamily="18" charset="0"/>
              </a:rPr>
              <a:t>Evaluate impact of communications and develop recommendations </a:t>
            </a:r>
            <a:endParaRPr lang="en-GB" dirty="0"/>
          </a:p>
          <a:p>
            <a:r>
              <a:rPr lang="en-GB" sz="1800" dirty="0">
                <a:effectLst/>
                <a:latin typeface="Sylfaen" pitchFamily="18" charset="0"/>
              </a:rPr>
              <a:t>for improvements </a:t>
            </a:r>
            <a:endParaRPr lang="en-GB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ylfaen" pitchFamily="18" charset="0"/>
              </a:rPr>
              <a:t>Regular communications </a:t>
            </a:r>
            <a:endParaRPr lang="en-GB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205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Sylfaen" pitchFamily="18" charset="0"/>
              </a:rPr>
              <a:t>Decisions will be made by a simple majority of members and liaisons. </a:t>
            </a:r>
            <a:endParaRPr lang="en-GB" sz="14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ylfaen" pitchFamily="18" charset="0"/>
              </a:rPr>
              <a:t>In order for any major decision or task to be consider, the committee must be quorate, whereby 60% of members must be present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16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Sylfaen" pitchFamily="18" charset="0"/>
              </a:rPr>
              <a:t>Recommend communications strategy for adoption by UKIF Ltd board </a:t>
            </a:r>
            <a:endParaRPr lang="en-GB" sz="14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ylfaen" pitchFamily="18" charset="0"/>
              </a:rPr>
              <a:t>Develop and communicate liaison memos to other committees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40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Sylfaen" pitchFamily="18" charset="0"/>
              </a:rPr>
              <a:t>In addition to the Chair and Vice Chair (appointed by the board) there will be up to six members of the committee. Some of these members will also act as a representative or communications conduit to and from the board and PC. </a:t>
            </a:r>
            <a:endParaRPr lang="en-GB" sz="1400" dirty="0"/>
          </a:p>
          <a:p>
            <a:r>
              <a:rPr lang="en-GB" dirty="0"/>
              <a:t>Other members my be co-opted for specific duties or tasks to aide with general activities</a:t>
            </a:r>
          </a:p>
        </p:txBody>
      </p:sp>
    </p:spTree>
    <p:extLst>
      <p:ext uri="{BB962C8B-B14F-4D97-AF65-F5344CB8AC3E}">
        <p14:creationId xmlns:p14="http://schemas.microsoft.com/office/powerpoint/2010/main" val="880477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Sylfaen" pitchFamily="18" charset="0"/>
              </a:rPr>
              <a:t>Terms are two years, confirmed annually, starting on 1 January.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40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UKNOF - at nog.fi in June 2022">
            <a:extLst>
              <a:ext uri="{FF2B5EF4-FFF2-40B4-BE49-F238E27FC236}">
                <a16:creationId xmlns:a16="http://schemas.microsoft.com/office/drawing/2014/main" id="{58A80AAF-C6B1-9C5A-AC20-F88316E5C8C9}"/>
              </a:ext>
            </a:extLst>
          </p:cNvPr>
          <p:cNvSpPr txBox="1"/>
          <p:nvPr userDrawn="1"/>
        </p:nvSpPr>
        <p:spPr>
          <a:xfrm>
            <a:off x="7977745" y="12457565"/>
            <a:ext cx="9225724" cy="58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UKNOF</a:t>
            </a:r>
            <a:r>
              <a:rPr lang="en-GB" dirty="0"/>
              <a:t>51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Background1.png" descr="Backgroun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3175">
            <a:miter lim="400000"/>
          </a:ln>
        </p:spPr>
      </p:pic>
      <p:pic>
        <p:nvPicPr>
          <p:cNvPr id="35" name="UKNOF_Logo_Primary_B_Yellow_Wordmark.png" descr="UKNOF_Logo_Primary_B_Yellow_Wordmark.png"/>
          <p:cNvPicPr>
            <a:picLocks noChangeAspect="1"/>
          </p:cNvPicPr>
          <p:nvPr/>
        </p:nvPicPr>
        <p:blipFill>
          <a:blip r:embed="rId3">
            <a:alphaModFix amt="17300"/>
          </a:blip>
          <a:srcRect l="27139" t="8726"/>
          <a:stretch>
            <a:fillRect/>
          </a:stretch>
        </p:blipFill>
        <p:spPr>
          <a:xfrm>
            <a:off x="-8089552" y="-3804384"/>
            <a:ext cx="28009692" cy="35509258"/>
          </a:xfrm>
          <a:prstGeom prst="rect">
            <a:avLst/>
          </a:prstGeom>
          <a:ln w="3175">
            <a:miter lim="400000"/>
          </a:ln>
        </p:spPr>
      </p:pic>
      <p:sp>
        <p:nvSpPr>
          <p:cNvPr id="36" name="Title Text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7023" y="336784"/>
            <a:ext cx="4208469" cy="12446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None/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15 April, 2021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466" y="13220236"/>
            <a:ext cx="2068563" cy="4699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24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Date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UKNOF - at nog.fi in June 2022">
            <a:extLst>
              <a:ext uri="{FF2B5EF4-FFF2-40B4-BE49-F238E27FC236}">
                <a16:creationId xmlns:a16="http://schemas.microsoft.com/office/drawing/2014/main" id="{2F8A351A-834E-B776-F0A8-C9C4CCDB0B34}"/>
              </a:ext>
            </a:extLst>
          </p:cNvPr>
          <p:cNvSpPr txBox="1"/>
          <p:nvPr userDrawn="1"/>
        </p:nvSpPr>
        <p:spPr>
          <a:xfrm>
            <a:off x="7977745" y="12457565"/>
            <a:ext cx="9225724" cy="58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UKNOF</a:t>
            </a:r>
            <a:r>
              <a:rPr lang="en-GB" dirty="0"/>
              <a:t>51</a:t>
            </a: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3F4D51-01CA-2BA3-613E-34DE699B606B}"/>
              </a:ext>
            </a:extLst>
          </p:cNvPr>
          <p:cNvGrpSpPr/>
          <p:nvPr userDrawn="1"/>
        </p:nvGrpSpPr>
        <p:grpSpPr>
          <a:xfrm>
            <a:off x="21878352" y="0"/>
            <a:ext cx="2478625" cy="2743201"/>
            <a:chOff x="21878352" y="0"/>
            <a:chExt cx="2478625" cy="2743201"/>
          </a:xfrm>
        </p:grpSpPr>
        <p:pic>
          <p:nvPicPr>
            <p:cNvPr id="38" name="UKNOF_Logo_Primary_B_Yellow_Wordmark.png" descr="UKNOF_Logo_Primary_B_Yellow_Wordmark.png"/>
            <p:cNvPicPr>
              <a:picLocks noChangeAspect="1"/>
            </p:cNvPicPr>
            <p:nvPr/>
          </p:nvPicPr>
          <p:blipFill>
            <a:blip r:embed="rId3"/>
            <a:srcRect l="21574" t="7986" r="21574" b="29838"/>
            <a:stretch>
              <a:fillRect/>
            </a:stretch>
          </p:blipFill>
          <p:spPr>
            <a:xfrm>
              <a:off x="21878352" y="0"/>
              <a:ext cx="2478625" cy="2743201"/>
            </a:xfrm>
            <a:prstGeom prst="rect">
              <a:avLst/>
            </a:prstGeom>
            <a:ln w="3175">
              <a:miter lim="400000"/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20726A7-8652-A6D1-8EFF-E6450680FBD8}"/>
                </a:ext>
              </a:extLst>
            </p:cNvPr>
            <p:cNvSpPr txBox="1"/>
            <p:nvPr userDrawn="1"/>
          </p:nvSpPr>
          <p:spPr>
            <a:xfrm>
              <a:off x="23330646" y="160803"/>
              <a:ext cx="779929" cy="92897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Background1.png" descr="Backgroun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3175">
            <a:miter lim="400000"/>
          </a:ln>
        </p:spPr>
      </p:pic>
      <p:sp>
        <p:nvSpPr>
          <p:cNvPr id="47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3"/>
            <a:ext cx="21971004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48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400" spc="-228"/>
            </a:lvl1pPr>
          </a:lstStyle>
          <a:p>
            <a:r>
              <a:t>Presentation Title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50" name="UKNOF_Logo_Primary_B_Yellow_Wordmark.png" descr="UKNOF_Logo_Primary_B_Yellow_Wordmark.png"/>
          <p:cNvPicPr>
            <a:picLocks noChangeAspect="1"/>
          </p:cNvPicPr>
          <p:nvPr/>
        </p:nvPicPr>
        <p:blipFill>
          <a:blip r:embed="rId3">
            <a:alphaModFix amt="17300"/>
          </a:blip>
          <a:srcRect l="27139" t="8726"/>
          <a:stretch>
            <a:fillRect/>
          </a:stretch>
        </p:blipFill>
        <p:spPr>
          <a:xfrm>
            <a:off x="-8089552" y="-3804384"/>
            <a:ext cx="28009692" cy="35509258"/>
          </a:xfrm>
          <a:prstGeom prst="rect">
            <a:avLst/>
          </a:prstGeom>
          <a:ln w="3175">
            <a:miter lim="400000"/>
          </a:ln>
        </p:spPr>
      </p:pic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UKNOF - at nog.fi in June 2022">
            <a:extLst>
              <a:ext uri="{FF2B5EF4-FFF2-40B4-BE49-F238E27FC236}">
                <a16:creationId xmlns:a16="http://schemas.microsoft.com/office/drawing/2014/main" id="{9BF87F23-72AB-E83D-6156-0FEC3FC66D41}"/>
              </a:ext>
            </a:extLst>
          </p:cNvPr>
          <p:cNvSpPr txBox="1"/>
          <p:nvPr userDrawn="1"/>
        </p:nvSpPr>
        <p:spPr>
          <a:xfrm>
            <a:off x="7977745" y="12457565"/>
            <a:ext cx="9225724" cy="58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0" dirty="0">
                <a:latin typeface="Source Sans Pro" panose="020B0503030403020204" pitchFamily="34" charset="0"/>
                <a:cs typeface="Abadi" panose="020F0502020204030204" pitchFamily="34" charset="0"/>
              </a:rPr>
              <a:t>UKNOF</a:t>
            </a:r>
            <a:r>
              <a:rPr lang="en-GB" b="1" i="0" dirty="0">
                <a:latin typeface="Source Sans Pro" panose="020B0503030403020204" pitchFamily="34" charset="0"/>
                <a:cs typeface="Abadi" panose="020F0502020204030204" pitchFamily="34" charset="0"/>
              </a:rPr>
              <a:t>51</a:t>
            </a:r>
            <a:endParaRPr b="1" i="0" dirty="0">
              <a:latin typeface="Source Sans Pro" panose="020B0503030403020204" pitchFamily="34" charset="0"/>
              <a:cs typeface="Abad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981ADD-6601-D181-7547-5075FB8D5158}"/>
              </a:ext>
            </a:extLst>
          </p:cNvPr>
          <p:cNvGrpSpPr/>
          <p:nvPr userDrawn="1"/>
        </p:nvGrpSpPr>
        <p:grpSpPr>
          <a:xfrm>
            <a:off x="21878352" y="0"/>
            <a:ext cx="2478625" cy="2743201"/>
            <a:chOff x="21878352" y="0"/>
            <a:chExt cx="2478625" cy="2743201"/>
          </a:xfrm>
        </p:grpSpPr>
        <p:pic>
          <p:nvPicPr>
            <p:cNvPr id="4" name="UKNOF_Logo_Primary_B_Yellow_Wordmark.png" descr="UKNOF_Logo_Primary_B_Yellow_Wordmark.png">
              <a:extLst>
                <a:ext uri="{FF2B5EF4-FFF2-40B4-BE49-F238E27FC236}">
                  <a16:creationId xmlns:a16="http://schemas.microsoft.com/office/drawing/2014/main" id="{D93C59F5-CC84-EC98-69F5-4FEF88ECF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1574" t="7986" r="21574" b="29838"/>
            <a:stretch>
              <a:fillRect/>
            </a:stretch>
          </p:blipFill>
          <p:spPr>
            <a:xfrm>
              <a:off x="21878352" y="0"/>
              <a:ext cx="2478625" cy="2743201"/>
            </a:xfrm>
            <a:prstGeom prst="rect">
              <a:avLst/>
            </a:prstGeom>
            <a:ln w="3175">
              <a:miter lim="400000"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4A7BBF-1514-4E4B-3774-3D8620CA8A1E}"/>
                </a:ext>
              </a:extLst>
            </p:cNvPr>
            <p:cNvSpPr txBox="1"/>
            <p:nvPr userDrawn="1"/>
          </p:nvSpPr>
          <p:spPr>
            <a:xfrm>
              <a:off x="23330646" y="160803"/>
              <a:ext cx="779929" cy="92897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DM Sans" pitchFamily="2" charset="77"/>
                  <a:ea typeface="+mn-ea"/>
                  <a:cs typeface="+mn-cs"/>
                  <a:sym typeface="Helvetica Neue"/>
                </a:rPr>
                <a:t>51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UKNOF - at nog.fi in June 2022">
            <a:extLst>
              <a:ext uri="{FF2B5EF4-FFF2-40B4-BE49-F238E27FC236}">
                <a16:creationId xmlns:a16="http://schemas.microsoft.com/office/drawing/2014/main" id="{4C91C9DF-03AD-C82B-2AF1-A0DB7D8D387F}"/>
              </a:ext>
            </a:extLst>
          </p:cNvPr>
          <p:cNvSpPr txBox="1"/>
          <p:nvPr userDrawn="1"/>
        </p:nvSpPr>
        <p:spPr>
          <a:xfrm>
            <a:off x="7977745" y="12457565"/>
            <a:ext cx="9225724" cy="58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UKNOF</a:t>
            </a:r>
            <a:r>
              <a:rPr lang="en-GB" dirty="0"/>
              <a:t>51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36C4A9-C621-92AD-0EA4-44B69E557693}"/>
              </a:ext>
            </a:extLst>
          </p:cNvPr>
          <p:cNvGrpSpPr/>
          <p:nvPr userDrawn="1"/>
        </p:nvGrpSpPr>
        <p:grpSpPr>
          <a:xfrm>
            <a:off x="21878352" y="0"/>
            <a:ext cx="2478625" cy="2743201"/>
            <a:chOff x="21878352" y="0"/>
            <a:chExt cx="2478625" cy="2743201"/>
          </a:xfrm>
        </p:grpSpPr>
        <p:pic>
          <p:nvPicPr>
            <p:cNvPr id="4" name="UKNOF_Logo_Primary_B_Yellow_Wordmark.png" descr="UKNOF_Logo_Primary_B_Yellow_Wordmark.png">
              <a:extLst>
                <a:ext uri="{FF2B5EF4-FFF2-40B4-BE49-F238E27FC236}">
                  <a16:creationId xmlns:a16="http://schemas.microsoft.com/office/drawing/2014/main" id="{CF4CC771-EA01-F44C-77BC-D7448AC79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1574" t="7986" r="21574" b="29838"/>
            <a:stretch>
              <a:fillRect/>
            </a:stretch>
          </p:blipFill>
          <p:spPr>
            <a:xfrm>
              <a:off x="21878352" y="0"/>
              <a:ext cx="2478625" cy="2743201"/>
            </a:xfrm>
            <a:prstGeom prst="rect">
              <a:avLst/>
            </a:prstGeom>
            <a:ln w="3175">
              <a:miter lim="400000"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463BE3-33D9-CCEC-58DD-14583BABF5EF}"/>
                </a:ext>
              </a:extLst>
            </p:cNvPr>
            <p:cNvSpPr txBox="1"/>
            <p:nvPr userDrawn="1"/>
          </p:nvSpPr>
          <p:spPr>
            <a:xfrm>
              <a:off x="23330646" y="160803"/>
              <a:ext cx="779929" cy="92897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6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UKNOF - at nog.fi in June 2022">
            <a:extLst>
              <a:ext uri="{FF2B5EF4-FFF2-40B4-BE49-F238E27FC236}">
                <a16:creationId xmlns:a16="http://schemas.microsoft.com/office/drawing/2014/main" id="{3F3DB89C-5936-7453-8BDA-C18815CFEFD1}"/>
              </a:ext>
            </a:extLst>
          </p:cNvPr>
          <p:cNvSpPr txBox="1"/>
          <p:nvPr userDrawn="1"/>
        </p:nvSpPr>
        <p:spPr>
          <a:xfrm>
            <a:off x="7977745" y="12457565"/>
            <a:ext cx="9225724" cy="58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UKNOF</a:t>
            </a:r>
            <a:r>
              <a:rPr lang="en-GB" dirty="0"/>
              <a:t>51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AECB6-5558-8159-0BF2-B8C75A9AC925}"/>
              </a:ext>
            </a:extLst>
          </p:cNvPr>
          <p:cNvGrpSpPr/>
          <p:nvPr userDrawn="1"/>
        </p:nvGrpSpPr>
        <p:grpSpPr>
          <a:xfrm>
            <a:off x="21878352" y="0"/>
            <a:ext cx="2478625" cy="2743201"/>
            <a:chOff x="21878352" y="0"/>
            <a:chExt cx="2478625" cy="2743201"/>
          </a:xfrm>
        </p:grpSpPr>
        <p:pic>
          <p:nvPicPr>
            <p:cNvPr id="4" name="UKNOF_Logo_Primary_B_Yellow_Wordmark.png" descr="UKNOF_Logo_Primary_B_Yellow_Wordmark.png">
              <a:extLst>
                <a:ext uri="{FF2B5EF4-FFF2-40B4-BE49-F238E27FC236}">
                  <a16:creationId xmlns:a16="http://schemas.microsoft.com/office/drawing/2014/main" id="{469CD1FF-1513-3483-B854-630B1606D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1574" t="7986" r="21574" b="29838"/>
            <a:stretch>
              <a:fillRect/>
            </a:stretch>
          </p:blipFill>
          <p:spPr>
            <a:xfrm>
              <a:off x="21878352" y="0"/>
              <a:ext cx="2478625" cy="2743201"/>
            </a:xfrm>
            <a:prstGeom prst="rect">
              <a:avLst/>
            </a:prstGeom>
            <a:ln w="3175">
              <a:miter lim="400000"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E69B0E-3855-1563-0CF0-B337BC454493}"/>
                </a:ext>
              </a:extLst>
            </p:cNvPr>
            <p:cNvSpPr txBox="1"/>
            <p:nvPr userDrawn="1"/>
          </p:nvSpPr>
          <p:spPr>
            <a:xfrm>
              <a:off x="23330646" y="160803"/>
              <a:ext cx="779929" cy="92897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</a:t>
              </a:r>
            </a:p>
          </p:txBody>
        </p:sp>
      </p:grp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Background1.png" descr="Backgroun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3175">
            <a:miter lim="400000"/>
          </a:ln>
        </p:spPr>
      </p:pic>
      <p:pic>
        <p:nvPicPr>
          <p:cNvPr id="76" name="UKNOF_Logo_Primary_B_Yellow_Wordmark.png" descr="UKNOF_Logo_Primary_B_Yellow_Wordmark.png"/>
          <p:cNvPicPr>
            <a:picLocks noChangeAspect="1"/>
          </p:cNvPicPr>
          <p:nvPr/>
        </p:nvPicPr>
        <p:blipFill>
          <a:blip r:embed="rId3">
            <a:alphaModFix amt="17300"/>
          </a:blip>
          <a:srcRect l="27139" t="8726"/>
          <a:stretch>
            <a:fillRect/>
          </a:stretch>
        </p:blipFill>
        <p:spPr>
          <a:xfrm>
            <a:off x="-8089552" y="-3804384"/>
            <a:ext cx="28009692" cy="35509258"/>
          </a:xfrm>
          <a:prstGeom prst="rect">
            <a:avLst/>
          </a:prstGeom>
          <a:ln w="3175">
            <a:miter lim="400000"/>
          </a:ln>
        </p:spPr>
      </p:pic>
      <p:sp>
        <p:nvSpPr>
          <p:cNvPr id="77" name="Title Text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7023" y="336784"/>
            <a:ext cx="4208469" cy="12446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defTabSz="821531">
              <a:lnSpc>
                <a:spcPct val="100000"/>
              </a:lnSpc>
              <a:spcBef>
                <a:spcPts val="0"/>
              </a:spcBef>
              <a:buSzTx/>
              <a:buNone/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78" name="2nd November, 2020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466" y="13220236"/>
            <a:ext cx="3062288" cy="4699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24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Date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UKNOF - at nog.fi in June 2022">
            <a:extLst>
              <a:ext uri="{FF2B5EF4-FFF2-40B4-BE49-F238E27FC236}">
                <a16:creationId xmlns:a16="http://schemas.microsoft.com/office/drawing/2014/main" id="{334436E0-5DB9-DB26-36B9-A740E6C7AF6B}"/>
              </a:ext>
            </a:extLst>
          </p:cNvPr>
          <p:cNvSpPr txBox="1"/>
          <p:nvPr userDrawn="1"/>
        </p:nvSpPr>
        <p:spPr>
          <a:xfrm>
            <a:off x="7977745" y="12457565"/>
            <a:ext cx="9225724" cy="5899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3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UKNOF</a:t>
            </a:r>
            <a:r>
              <a:rPr lang="en-GB" dirty="0"/>
              <a:t>51</a:t>
            </a:r>
            <a:endParaRPr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DA70A9-CA93-15F1-1EC4-E75776AA1BA6}"/>
              </a:ext>
            </a:extLst>
          </p:cNvPr>
          <p:cNvGrpSpPr/>
          <p:nvPr userDrawn="1"/>
        </p:nvGrpSpPr>
        <p:grpSpPr>
          <a:xfrm>
            <a:off x="21878352" y="0"/>
            <a:ext cx="2478625" cy="2743201"/>
            <a:chOff x="21878352" y="0"/>
            <a:chExt cx="2478625" cy="2743201"/>
          </a:xfrm>
        </p:grpSpPr>
        <p:pic>
          <p:nvPicPr>
            <p:cNvPr id="4" name="UKNOF_Logo_Primary_B_Yellow_Wordmark.png" descr="UKNOF_Logo_Primary_B_Yellow_Wordmark.png">
              <a:extLst>
                <a:ext uri="{FF2B5EF4-FFF2-40B4-BE49-F238E27FC236}">
                  <a16:creationId xmlns:a16="http://schemas.microsoft.com/office/drawing/2014/main" id="{DBB4907B-76BB-6628-91D7-9089493D3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1574" t="7986" r="21574" b="29838"/>
            <a:stretch>
              <a:fillRect/>
            </a:stretch>
          </p:blipFill>
          <p:spPr>
            <a:xfrm>
              <a:off x="21878352" y="0"/>
              <a:ext cx="2478625" cy="2743201"/>
            </a:xfrm>
            <a:prstGeom prst="rect">
              <a:avLst/>
            </a:prstGeom>
            <a:ln w="3175">
              <a:miter lim="400000"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DBAA223-DD85-2B38-D2C8-347EDBE25887}"/>
                </a:ext>
              </a:extLst>
            </p:cNvPr>
            <p:cNvSpPr txBox="1"/>
            <p:nvPr userDrawn="1"/>
          </p:nvSpPr>
          <p:spPr>
            <a:xfrm>
              <a:off x="23330646" y="160803"/>
              <a:ext cx="779929" cy="92897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</a:t>
              </a:r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1.png" descr="Background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  <a:ln w="3175">
            <a:miter lim="400000"/>
          </a:ln>
        </p:spPr>
      </p:pic>
      <p:pic>
        <p:nvPicPr>
          <p:cNvPr id="3" name="UKNOF_Logo_Primary_B_Yellow_Wordmark.png" descr="UKNOF_Logo_Primary_B_Yellow_Wordmark.png"/>
          <p:cNvPicPr>
            <a:picLocks noChangeAspect="1"/>
          </p:cNvPicPr>
          <p:nvPr/>
        </p:nvPicPr>
        <p:blipFill>
          <a:blip r:embed="rId9">
            <a:alphaModFix amt="17300"/>
          </a:blip>
          <a:srcRect l="27139" t="8726"/>
          <a:stretch>
            <a:fillRect/>
          </a:stretch>
        </p:blipFill>
        <p:spPr>
          <a:xfrm>
            <a:off x="-8089552" y="-3804384"/>
            <a:ext cx="28009692" cy="35509258"/>
          </a:xfrm>
          <a:prstGeom prst="rect">
            <a:avLst/>
          </a:prstGeom>
          <a:ln w="3175">
            <a:miter lim="400000"/>
          </a:ln>
        </p:spPr>
      </p:pic>
      <p:sp>
        <p:nvSpPr>
          <p:cNvPr id="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499" y="1079499"/>
            <a:ext cx="21971001" cy="1435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499" y="4248504"/>
            <a:ext cx="21971001" cy="82560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1001"/>
            <a:ext cx="368505" cy="374600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3FD5AA-C53A-5418-2DF4-B4ED8EFAC2F0}"/>
              </a:ext>
            </a:extLst>
          </p:cNvPr>
          <p:cNvGrpSpPr/>
          <p:nvPr userDrawn="1"/>
        </p:nvGrpSpPr>
        <p:grpSpPr>
          <a:xfrm>
            <a:off x="21878352" y="0"/>
            <a:ext cx="2478625" cy="2743201"/>
            <a:chOff x="21878352" y="0"/>
            <a:chExt cx="2478625" cy="2743201"/>
          </a:xfrm>
        </p:grpSpPr>
        <p:pic>
          <p:nvPicPr>
            <p:cNvPr id="8" name="UKNOF_Logo_Primary_B_Yellow_Wordmark.png" descr="UKNOF_Logo_Primary_B_Yellow_Wordmark.png">
              <a:extLst>
                <a:ext uri="{FF2B5EF4-FFF2-40B4-BE49-F238E27FC236}">
                  <a16:creationId xmlns:a16="http://schemas.microsoft.com/office/drawing/2014/main" id="{86CE8D34-DC71-CB1C-8DA9-4B55C836C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21574" t="7986" r="21574" b="29838"/>
            <a:stretch>
              <a:fillRect/>
            </a:stretch>
          </p:blipFill>
          <p:spPr>
            <a:xfrm>
              <a:off x="21878352" y="0"/>
              <a:ext cx="2478625" cy="2743201"/>
            </a:xfrm>
            <a:prstGeom prst="rect">
              <a:avLst/>
            </a:prstGeom>
            <a:ln w="3175">
              <a:miter lim="400000"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03CFD1-C1EE-F68C-EFD8-181A36AABCB9}"/>
                </a:ext>
              </a:extLst>
            </p:cNvPr>
            <p:cNvSpPr txBox="1"/>
            <p:nvPr userDrawn="1"/>
          </p:nvSpPr>
          <p:spPr>
            <a:xfrm>
              <a:off x="23330646" y="160803"/>
              <a:ext cx="779929" cy="92897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9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1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51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1" i="0" u="none" strike="noStrike" cap="none" spc="-16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1174B-4BBB-2622-1EF1-484250B929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Steve </a:t>
            </a:r>
            <a:r>
              <a:rPr lang="en-GB"/>
              <a:t>Karmeinsky April 3</a:t>
            </a:r>
            <a:r>
              <a:rPr lang="en-GB" baseline="30000"/>
              <a:t>rd</a:t>
            </a:r>
            <a:r>
              <a:rPr lang="en-GB"/>
              <a:t>/4</a:t>
            </a:r>
            <a:r>
              <a:rPr lang="en-GB" baseline="30000"/>
              <a:t>th</a:t>
            </a:r>
            <a:r>
              <a:rPr lang="en-GB"/>
              <a:t> </a:t>
            </a:r>
            <a:r>
              <a:rPr lang="en-GB" dirty="0"/>
              <a:t>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31317C-0729-4333-844E-1C303966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UKNOF</a:t>
            </a:r>
            <a:br>
              <a:rPr lang="en-GB" dirty="0"/>
            </a:br>
            <a:r>
              <a:rPr lang="en-GB" dirty="0"/>
              <a:t>Communications Committee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F4C4C-8B63-93F2-BFE3-8847C9C4140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GB" dirty="0"/>
              <a:t>What we do, why you should join</a:t>
            </a:r>
          </a:p>
        </p:txBody>
      </p:sp>
    </p:spTree>
    <p:extLst>
      <p:ext uri="{BB962C8B-B14F-4D97-AF65-F5344CB8AC3E}">
        <p14:creationId xmlns:p14="http://schemas.microsoft.com/office/powerpoint/2010/main" val="284515862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4467333" y="446584"/>
            <a:ext cx="1539229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Term limits</a:t>
            </a:r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4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59935-FCB5-DE8A-0703-B059020C2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78" y="171450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509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4467333" y="446584"/>
            <a:ext cx="1539229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People</a:t>
            </a:r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5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C8FE3-A9D5-1D1B-360F-06522355C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57" y="4164064"/>
            <a:ext cx="3810000" cy="381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A86BB7-A1FF-9880-B1DB-9E292BA1C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79" y="4164064"/>
            <a:ext cx="3810000" cy="381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29EFB-C70E-5E57-F809-6466C2D528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101" y="4164064"/>
            <a:ext cx="3810000" cy="381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67818E-DDD4-2962-27D7-74E606AAD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22" y="4164064"/>
            <a:ext cx="3810000" cy="381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4BCCB0-EDE9-1828-2839-A864791E0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80" y="9230817"/>
            <a:ext cx="3810000" cy="381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0C670E-3C63-F9FA-69A4-7A2E3EAD49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79" y="9230817"/>
            <a:ext cx="3810000" cy="381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22D6BC-490B-B524-66B2-9F9E90B62B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6222" y="9230817"/>
            <a:ext cx="3810000" cy="381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15104E-2AF3-AB56-EE10-5DC96B917DDD}"/>
              </a:ext>
            </a:extLst>
          </p:cNvPr>
          <p:cNvSpPr txBox="1"/>
          <p:nvPr/>
        </p:nvSpPr>
        <p:spPr>
          <a:xfrm>
            <a:off x="12208101" y="9569748"/>
            <a:ext cx="3810000" cy="178766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8000" b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ource Sans Pro" panose="020B0503030403020204" pitchFamily="34" charset="0"/>
                <a:sym typeface="Helvetica Neue"/>
              </a:rPr>
              <a:t>YOU?</a:t>
            </a:r>
          </a:p>
        </p:txBody>
      </p:sp>
    </p:spTree>
    <p:extLst>
      <p:ext uri="{BB962C8B-B14F-4D97-AF65-F5344CB8AC3E}">
        <p14:creationId xmlns:p14="http://schemas.microsoft.com/office/powerpoint/2010/main" val="198740569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UKNOF Communications Committee…"/>
          <p:cNvSpPr txBox="1"/>
          <p:nvPr/>
        </p:nvSpPr>
        <p:spPr>
          <a:xfrm>
            <a:off x="1036594" y="4986560"/>
            <a:ext cx="22310811" cy="2387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UKNOF Communications Committee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cc@lists.uknof.org.uk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8884412" y="452660"/>
            <a:ext cx="7412390" cy="1244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Type</a:t>
            </a:r>
            <a:endParaRPr dirty="0"/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4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6DEB5-F73C-0178-45B4-91D392C47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21" y="2262414"/>
            <a:ext cx="9191171" cy="91911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8884412" y="446584"/>
            <a:ext cx="7574788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Purpose</a:t>
            </a:r>
            <a:endParaRPr dirty="0"/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4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5AA5AB-41B9-388D-801B-477F479E3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12" y="1703338"/>
            <a:ext cx="10630176" cy="106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786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8884412" y="446584"/>
            <a:ext cx="7574788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Outcomes</a:t>
            </a:r>
            <a:endParaRPr dirty="0"/>
          </a:p>
        </p:txBody>
      </p:sp>
      <p:sp>
        <p:nvSpPr>
          <p:cNvPr id="96" name="1st event in May 2005…"/>
          <p:cNvSpPr txBox="1"/>
          <p:nvPr/>
        </p:nvSpPr>
        <p:spPr>
          <a:xfrm>
            <a:off x="-3085702" y="7543176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A4835-C59C-3BD2-5154-57232F6A0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86" y="2547256"/>
            <a:ext cx="5792101" cy="5792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CA0DE1-9FB2-7E7E-729D-B8464772C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798" y="2532756"/>
            <a:ext cx="5792101" cy="5792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C40E5B-2B81-A829-00ED-218D1D059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211" y="2532756"/>
            <a:ext cx="5792101" cy="57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325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4467333" y="446584"/>
            <a:ext cx="1539229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Responsibilities</a:t>
            </a:r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4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6C9C4-3F10-BD17-1EF0-8B549A2F8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1" y="1536700"/>
            <a:ext cx="5321300" cy="5321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4CA859-ECED-D970-CF8A-782B664AC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38" y="3199885"/>
            <a:ext cx="5321300" cy="5321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0DBE00-68FD-C1F4-5403-579DEBE40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071" y="6526254"/>
            <a:ext cx="5321299" cy="5321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3E7C21-8200-8692-02C0-3A6B871F9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804" y="5741937"/>
            <a:ext cx="5321299" cy="53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82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4467333" y="446584"/>
            <a:ext cx="1539229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Decisions</a:t>
            </a:r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4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5A30E1-5879-947A-8EEA-71F9B13F6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357" y="2240364"/>
            <a:ext cx="7427685" cy="7427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34E9A-2364-9717-E177-ED3117A83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241" y="2240364"/>
            <a:ext cx="7427685" cy="74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674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4467333" y="446584"/>
            <a:ext cx="1539229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Authority</a:t>
            </a:r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4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0B26A-FE95-B734-DEB4-910AA93C5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5" y="2211388"/>
            <a:ext cx="9293224" cy="9293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8DEAF8-578C-3F13-BB63-0D480D8E2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810" y="2211388"/>
            <a:ext cx="9293224" cy="92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142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4467333" y="446584"/>
            <a:ext cx="1539229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Members</a:t>
            </a:r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4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843B0-624A-E9C7-BCCB-DBADDA58D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507" y="2134507"/>
            <a:ext cx="9446987" cy="94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478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About UKNOF"/>
          <p:cNvSpPr txBox="1"/>
          <p:nvPr/>
        </p:nvSpPr>
        <p:spPr>
          <a:xfrm>
            <a:off x="4467333" y="446584"/>
            <a:ext cx="1539229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sz="7500" b="1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dirty="0"/>
              <a:t>Terms</a:t>
            </a:r>
          </a:p>
        </p:txBody>
      </p:sp>
      <p:sp>
        <p:nvSpPr>
          <p:cNvPr id="96" name="1st event in May 2005…"/>
          <p:cNvSpPr txBox="1"/>
          <p:nvPr/>
        </p:nvSpPr>
        <p:spPr>
          <a:xfrm>
            <a:off x="1036594" y="4485183"/>
            <a:ext cx="22310811" cy="12567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1531">
              <a:lnSpc>
                <a:spcPct val="100000"/>
              </a:lnSpc>
              <a:spcBef>
                <a:spcPts val="0"/>
              </a:spcBef>
              <a:defRPr sz="7500">
                <a:solidFill>
                  <a:srgbClr val="17395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8B780-4DA4-7927-CC3D-2DDF4254A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16" y="2174674"/>
            <a:ext cx="8974765" cy="897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231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278</Words>
  <Application>Microsoft Macintosh PowerPoint</Application>
  <PresentationFormat>Custom</PresentationFormat>
  <Paragraphs>32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DM Sans</vt:lpstr>
      <vt:lpstr>Helvetica</vt:lpstr>
      <vt:lpstr>Helvetica Neue</vt:lpstr>
      <vt:lpstr>Source Sans Pro</vt:lpstr>
      <vt:lpstr>Sylfaen</vt:lpstr>
      <vt:lpstr>21_BasicWhite</vt:lpstr>
      <vt:lpstr>UKNOF Communications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UKNOF Communications Committee</dc:title>
  <cp:lastModifiedBy>Steve Karmeinsky</cp:lastModifiedBy>
  <cp:revision>9</cp:revision>
  <dcterms:modified xsi:type="dcterms:W3CDTF">2023-03-31T16:25:57Z</dcterms:modified>
</cp:coreProperties>
</file>