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9" r:id="rId1"/>
    <p:sldMasterId id="2147484282" r:id="rId2"/>
    <p:sldMasterId id="2147484297" r:id="rId3"/>
    <p:sldMasterId id="2147484312" r:id="rId4"/>
  </p:sldMasterIdLst>
  <p:notesMasterIdLst>
    <p:notesMasterId r:id="rId27"/>
  </p:notesMasterIdLst>
  <p:handoutMasterIdLst>
    <p:handoutMasterId r:id="rId28"/>
  </p:handoutMasterIdLst>
  <p:sldIdLst>
    <p:sldId id="720" r:id="rId5"/>
    <p:sldId id="719" r:id="rId6"/>
    <p:sldId id="690" r:id="rId7"/>
    <p:sldId id="693" r:id="rId8"/>
    <p:sldId id="703" r:id="rId9"/>
    <p:sldId id="695" r:id="rId10"/>
    <p:sldId id="704" r:id="rId11"/>
    <p:sldId id="705" r:id="rId12"/>
    <p:sldId id="696" r:id="rId13"/>
    <p:sldId id="706" r:id="rId14"/>
    <p:sldId id="697" r:id="rId15"/>
    <p:sldId id="707" r:id="rId16"/>
    <p:sldId id="708" r:id="rId17"/>
    <p:sldId id="717" r:id="rId18"/>
    <p:sldId id="709" r:id="rId19"/>
    <p:sldId id="718" r:id="rId20"/>
    <p:sldId id="699" r:id="rId21"/>
    <p:sldId id="714" r:id="rId22"/>
    <p:sldId id="715" r:id="rId23"/>
    <p:sldId id="713" r:id="rId24"/>
    <p:sldId id="698" r:id="rId25"/>
    <p:sldId id="71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3F9B"/>
    <a:srgbClr val="D60980"/>
    <a:srgbClr val="5F329B"/>
    <a:srgbClr val="E59819"/>
    <a:srgbClr val="8C8C8C"/>
    <a:srgbClr val="A51B91"/>
    <a:srgbClr val="922193"/>
    <a:srgbClr val="981F8A"/>
    <a:srgbClr val="762996"/>
    <a:srgbClr val="473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8"/>
    <p:restoredTop sz="72958"/>
  </p:normalViewPr>
  <p:slideViewPr>
    <p:cSldViewPr snapToGrid="0">
      <p:cViewPr varScale="1">
        <p:scale>
          <a:sx n="88" d="100"/>
          <a:sy n="88" d="100"/>
        </p:scale>
        <p:origin x="1584" y="184"/>
      </p:cViewPr>
      <p:guideLst/>
    </p:cSldViewPr>
  </p:slideViewPr>
  <p:outlineViewPr>
    <p:cViewPr>
      <p:scale>
        <a:sx n="33" d="100"/>
        <a:sy n="33" d="100"/>
      </p:scale>
      <p:origin x="0" y="-2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DE109B-83ED-7846-F54B-0190921C3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62CE4-AD3F-642A-D774-E955007BE4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99A5E-6F45-F24B-B69B-B8DE4ED71A9F}" type="datetimeFigureOut">
              <a:rPr lang="x-none" smtClean="0">
                <a:latin typeface="Arial" panose="020B0604020202020204" pitchFamily="34" charset="0"/>
              </a:rPr>
              <a:t>3/31/23</a:t>
            </a:fld>
            <a:endParaRPr lang="x-none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A4A83-2C00-A924-ECF9-593537B5C1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122CE-2A48-66D4-C019-7C624F15A6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707D7-261B-C34C-8595-432FC7659F82}" type="slidenum">
              <a:rPr lang="x-none" smtClean="0">
                <a:latin typeface="Arial" panose="020B0604020202020204" pitchFamily="34" charset="0"/>
              </a:rPr>
              <a:t>‹#›</a:t>
            </a:fld>
            <a:endParaRPr 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08166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63A6145-7AB1-F440-A4E9-946F64E212C7}" type="datetimeFigureOut">
              <a:rPr lang="x-none" smtClean="0"/>
              <a:pPr/>
              <a:t>3/31/23</a:t>
            </a:fld>
            <a:endParaRPr 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284A7F1-FB8B-F045-B730-9D857EEA2631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9349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58098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13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82595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14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3402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15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32185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16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87639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17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21918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4A7F1-FB8B-F045-B730-9D857EEA2631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705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4A7F1-FB8B-F045-B730-9D857EEA2631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74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4A7F1-FB8B-F045-B730-9D857EEA2631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70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4A7F1-FB8B-F045-B730-9D857EEA2631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27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4A7F1-FB8B-F045-B730-9D857EEA2631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29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4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6208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5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5760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6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4653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7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1030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9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204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10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9512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4A7F1-FB8B-F045-B730-9D857EEA2631}" type="slidenum">
              <a:rPr lang="x-none" smtClean="0"/>
              <a:pPr/>
              <a:t>11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2273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E0752-0E2F-0ED3-4C40-8CAA5503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8BBD09-CA82-5403-1ABA-2E10AB1E3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458F44-D4F6-A5E0-D2AE-C6F553B07A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8AC3B-A460-6743-D3E8-47D2F0CC9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x-none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C9DF957-60A3-FC88-CB9C-E5110F663E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03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02F2C9-345E-314E-A438-01EE2389B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8596" y="1596636"/>
            <a:ext cx="6297404" cy="421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C82A38-FD65-E450-4600-5DA60A825D0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A6A41-6D80-FAB7-E796-2DA77F0886C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64E10E-4B21-51FB-7B28-499EE24D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5871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93A8E9-76E5-BD1F-F1CB-44712E1B00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E8978D6-0FD1-BFA3-5655-AB98F4CD2D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3070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9">
            <a:extLst>
              <a:ext uri="{FF2B5EF4-FFF2-40B4-BE49-F238E27FC236}">
                <a16:creationId xmlns:a16="http://schemas.microsoft.com/office/drawing/2014/main" id="{3ECD5B10-F1EC-52F2-9A44-AD1E1C4F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080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219700" y="1515979"/>
            <a:ext cx="6061075" cy="43313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22C587E-DFD3-43C5-01B0-55A49B4C46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2B02B81-8229-38C2-6EBC-2D814D422B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8020C8F-F269-0D12-D082-7DD84BBB38A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88773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22291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FBAE40"/>
          </p15:clr>
        </p15:guide>
        <p15:guide id="2" pos="71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3D6846-2C0D-D7A8-0B96-86286B0FB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9845" y="3280496"/>
            <a:ext cx="2084813" cy="298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</p:spTree>
    <p:extLst>
      <p:ext uri="{BB962C8B-B14F-4D97-AF65-F5344CB8AC3E}">
        <p14:creationId xmlns:p14="http://schemas.microsoft.com/office/powerpoint/2010/main" val="3206036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35" r="7024" b="25420"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21B3B60-BD5C-C58E-9135-1A72DD3C7B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x-none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D6DC191-6BD1-D566-3C09-D43C0DD4DC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DEA0E7-09C6-0C2E-2C32-57772AC31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336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7DFA12-1CAF-9828-9C76-ABD54870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4B4D6-D5DB-387E-CD64-25EF0996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27645F5-BCBF-DFAB-8496-D3F7D2BE0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x-non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446546-3D15-C799-980D-0E1EED9891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FA4C15D-4FD1-C5AD-1EE6-99B96DB60D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60E509-F3CD-8724-6665-847663BAF2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01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DD574AF-3BE8-B5A2-52DD-0F9383841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C3480DC-5A5E-FADC-A4F0-EC9E76BEAD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500" y="6438444"/>
            <a:ext cx="1403517" cy="20093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D1C3F5B-963C-AC44-EF37-10044D7EA0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DC9828D-E929-1824-2759-AF7CE29F44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A76543-3E55-4F42-00A5-EB989C50D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88000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24D7B-9B20-C4BE-3831-C6B81E9F9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 icons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BE5F5-2FB6-D758-118E-2BFC51DEB5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51E2B-AEB1-65A8-55E6-04180E323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E0614D0-59FE-0523-8F6C-77D188FC68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1470" y="2575874"/>
            <a:ext cx="931479" cy="106059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E99B47C-4305-547C-CA35-0CB6A773B2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751" y="2575874"/>
            <a:ext cx="1272714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D91DBD6-27F6-AFF2-C084-FAFBB937F8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6838" y="2575874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01940AC-D510-7780-D6A0-FD1BF149DB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1925" y="4304605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A9236D6A-2CCA-9EBA-B8FE-59871198F0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32870" y="4304605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65D1ADE-F14B-30A2-DC1F-13026BF7D8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13815" y="4304605"/>
            <a:ext cx="931479" cy="1060595"/>
          </a:xfrm>
          <a:prstGeom prst="rect">
            <a:avLst/>
          </a:prstGeom>
        </p:spPr>
      </p:pic>
      <p:pic>
        <p:nvPicPr>
          <p:cNvPr id="11" name="Picture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6DAA3B1C-0DDD-014B-36FC-263CB4CAD2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62748" y="4304605"/>
            <a:ext cx="1263491" cy="106059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5EB2369-E9BD-26AE-97A3-40EA25ACEC4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3693" y="4304605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6A6075B-873F-02B3-A3FD-722E649B3A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2557" y="2575874"/>
            <a:ext cx="931479" cy="1060595"/>
          </a:xfrm>
          <a:prstGeom prst="rect">
            <a:avLst/>
          </a:prstGeom>
        </p:spPr>
      </p:pic>
      <p:pic>
        <p:nvPicPr>
          <p:cNvPr id="14" name="Picture 13" descr="A picture containing text, iPod, vector graphics&#10;&#10;Description automatically generated">
            <a:extLst>
              <a:ext uri="{FF2B5EF4-FFF2-40B4-BE49-F238E27FC236}">
                <a16:creationId xmlns:a16="http://schemas.microsoft.com/office/drawing/2014/main" id="{0A1F533C-53E5-17E6-69E7-763BB9769B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41267" y="2575874"/>
            <a:ext cx="931479" cy="106059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ABD76E3-CEBF-8CBF-3FA5-D4EABE55BFB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965546" y="2575874"/>
            <a:ext cx="986814" cy="1060595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3371E93A-944B-C98A-7044-F3394C7F2B8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70978" y="4304605"/>
            <a:ext cx="996037" cy="1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61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2C1B76-B6D9-3A0C-D0FA-7AB21AE5BC9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C18364-734B-D2AD-767E-47E7F965ADC9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6D24F3-F8BA-7E2B-30AB-A6559921A02D}"/>
              </a:ext>
            </a:extLst>
          </p:cNvPr>
          <p:cNvCxnSpPr>
            <a:cxnSpLocks/>
          </p:cNvCxnSpPr>
          <p:nvPr userDrawn="1"/>
        </p:nvCxnSpPr>
        <p:spPr>
          <a:xfrm>
            <a:off x="5160061" y="621199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DDD284-418F-6C02-0B3F-385D0E32535F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442435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4C64D5F-E8A2-33EE-33D4-AC83F38E2F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4375666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D53AF-3D00-27A6-42CD-2A527FAF4795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263671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5C5A2E1-EA6D-040E-4644-94117DF0E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2552234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B530A-4F8F-F0CD-FF46-4B52EDD4BF0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77118" y="72880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1F2CF6-E620-CBFC-5BDD-61ECC744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4140221" cy="1939438"/>
          </a:xfrm>
          <a:prstGeom prst="rect">
            <a:avLst/>
          </a:prstGeom>
        </p:spPr>
        <p:txBody>
          <a:bodyPr/>
          <a:lstStyle>
            <a:lvl1pPr>
              <a:defRPr sz="3600"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35989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A78E09B-5DB5-61FE-C5F6-23B961F21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1926304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9B144F-DCD4-DD38-3ACD-3155A87DBF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516266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F7231B-2D25-4114-AA1D-3918824ADB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6000" y="3494466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433AFD-D777-9C4A-06DF-D3C2748AAF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000" y="3048334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D7F7F7-4F48-EA08-0CC1-6DE2F9549DE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6000" y="5062629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F2DCCFF-EF6B-4ED1-D9E4-DE5843BC60D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6000" y="4580402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97F08C0-6382-4713-9E5E-B1213D3E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97EFB1-66A9-0FB1-8160-856AB0292D4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1671EA-FEF9-3441-AA13-13912475856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97621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13DF74-3876-1FBB-C63B-BC25F1C2FA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B175F7-5718-116E-92A6-58ED18504B3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8195944-0832-795B-B061-0633F88783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5C7B2A-1E3D-EBB6-4B05-51E260D66A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A457C58-876C-3AC4-FF0C-4600690FAC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7048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26F20B4-F4A1-F9AD-8860-A744F731E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17CDB3-8AA6-9C81-37D0-0D08EFF744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/>
              <a:t>2023</a:t>
            </a:r>
            <a:endParaRPr lang="x-none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148B71B-F6FB-460B-AFD5-917A9198C8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105" y="6357875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AF5FE5-B000-97A8-0486-069AF8E7EB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03465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5B369F8-804E-4F01-E23D-00C29CDC5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80590AF-1471-1CF5-0DEA-7E37E922D56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11FDCA-173A-2775-348F-FC5D1B8926C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9127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0E639F-E2C7-CEE8-3392-1E0AC9FD8F8D}"/>
              </a:ext>
            </a:extLst>
          </p:cNvPr>
          <p:cNvCxnSpPr>
            <a:cxnSpLocks/>
          </p:cNvCxnSpPr>
          <p:nvPr userDrawn="1"/>
        </p:nvCxnSpPr>
        <p:spPr>
          <a:xfrm>
            <a:off x="516000" y="1516266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1B5D62-AD60-960A-250B-BD87BD6DEE38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516266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AFB24B-33A2-AA81-7317-C6122EA86656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516266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212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94474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109447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1094474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812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096" r="16849"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DB2DA-C9CF-E2E7-1235-1C3B89E7F5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FCE9-9502-C634-8A95-2CA7D33AF3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50829" y="6261100"/>
            <a:ext cx="1869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12DD840-12E5-1CED-823D-5D2FE02B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7" y="587194"/>
            <a:ext cx="864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5F1AEA8-2302-658B-72CF-E2C54E565B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6" y="1516266"/>
            <a:ext cx="864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0D8634-6665-6C5F-17DD-5128E8C53E2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7" y="1926304"/>
            <a:ext cx="864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7085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02F2C9-345E-314E-A438-01EE2389B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8596" y="1596636"/>
            <a:ext cx="6297404" cy="421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C82A38-FD65-E450-4600-5DA60A825D0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A6A41-6D80-FAB7-E796-2DA77F0886C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64E10E-4B21-51FB-7B28-499EE24D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5871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93A8E9-76E5-BD1F-F1CB-44712E1B00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E8978D6-0FD1-BFA3-5655-AB98F4CD2D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37555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219700" y="1515979"/>
            <a:ext cx="6384925" cy="433136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22C587E-DFD3-43C5-01B0-55A49B4C46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8" y="1516266"/>
            <a:ext cx="468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2B02B81-8229-38C2-6EBC-2D814D422B0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1926304"/>
            <a:ext cx="468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F8A3A6-4A24-385C-27DB-BD11D5AFAE4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5C538-D819-4BEA-A5F9-2D2FB85FD4F9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D051BE-ECC1-E329-08B2-728329B1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088625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23514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223C4D3-26EE-9659-3DBA-E287EAE39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83" y="3280777"/>
            <a:ext cx="2070634" cy="2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53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80333F-5B70-B83D-5C0C-5940810F32C6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9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 i="0">
                <a:latin typeface="Capital Goth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889245"/>
            <a:ext cx="1113773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Capital Gothic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9E79CDA3-2B31-0B9B-C5C4-D5E4ADFF2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00" y="2330413"/>
            <a:ext cx="11147916" cy="369201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latin typeface="Capital Gothic" pitchFamily="2" charset="77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535D3C-A42D-33FB-5C2F-423B1E1A0C8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Capital Gothic" pitchFamily="2" charset="77"/>
              </a:defRPr>
            </a:lvl1pPr>
          </a:lstStyle>
          <a:p>
            <a:r>
              <a:rPr lang="x-none" spc="300" dirty="0"/>
              <a:t>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320F8-BB00-D32F-83AA-DD09020A6C0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Capital Gothic" pitchFamily="2" charset="77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EB35B-EF73-8116-9464-5AB40FE16E2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618663" y="340954"/>
            <a:ext cx="2057400" cy="225425"/>
          </a:xfrm>
        </p:spPr>
        <p:txBody>
          <a:bodyPr/>
          <a:lstStyle>
            <a:lvl1pPr>
              <a:defRPr sz="1400" b="0" i="0">
                <a:latin typeface="Capital Gothic" pitchFamily="2" charset="77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06031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C713CC9-A3D2-A061-5ADF-258B8B1E5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35" r="7024" b="25420"/>
          <a:stretch/>
        </p:blipFill>
        <p:spPr>
          <a:xfrm>
            <a:off x="1" y="577515"/>
            <a:ext cx="12192000" cy="6280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84D58-5995-C932-4741-755B7F634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552A1-F385-04D0-260F-ADD4AC47B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F3A34E4-4B22-BA29-02FB-07BA308247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2D64B-2738-2506-3554-34CB12DB85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7884E0A-489A-BF22-1609-AEAAD416D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8B55338-668C-3CAC-6E6C-35D69FD60C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37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tegory Head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7DFA12-1CAF-9828-9C76-ABD54870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84B4D6-D5DB-387E-CD64-25EF0996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27645F5-BCBF-DFAB-8496-D3F7D2BE0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x-none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F4C318D-9EB2-EFC2-8E5B-CD574C1B5DE8}"/>
              </a:ext>
            </a:extLst>
          </p:cNvPr>
          <p:cNvSpPr txBox="1">
            <a:spLocks/>
          </p:cNvSpPr>
          <p:nvPr userDrawn="1"/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0" i="0" spc="300" dirty="0">
                <a:latin typeface="Arial" panose="020B0604020202020204" pitchFamily="34" charset="0"/>
              </a:rPr>
              <a:t>202</a:t>
            </a:r>
            <a:r>
              <a:rPr lang="ru-RU" b="0" i="0" spc="300" dirty="0">
                <a:latin typeface="Arial" panose="020B0604020202020204" pitchFamily="34" charset="0"/>
              </a:rPr>
              <a:t>3</a:t>
            </a:r>
            <a:endParaRPr lang="x-none" b="0" i="0" spc="300" dirty="0">
              <a:latin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44FA41-3C09-2DD7-5A29-8A7706E9D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DBC4FAA-6D95-48FA-606E-1DDB0E8594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358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CCA3F2-D603-F8EC-1E77-97FBA5EB2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82071-1AEF-8769-BDCC-4FFFA003D9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5D9C0D2-DE30-8B41-9F52-C59E3D1CCE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BAD088-261E-23DD-AF00-76C2F83A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2626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2C1B76-B6D9-3A0C-D0FA-7AB21AE5BC9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C18364-734B-D2AD-767E-47E7F965ADC9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6D24F3-F8BA-7E2B-30AB-A6559921A02D}"/>
              </a:ext>
            </a:extLst>
          </p:cNvPr>
          <p:cNvCxnSpPr>
            <a:cxnSpLocks/>
          </p:cNvCxnSpPr>
          <p:nvPr userDrawn="1"/>
        </p:nvCxnSpPr>
        <p:spPr>
          <a:xfrm>
            <a:off x="5160061" y="621199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DDD284-418F-6C02-0B3F-385D0E32535F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442435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4C64D5F-E8A2-33EE-33D4-AC83F38E2F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4375666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7D53AF-3D00-27A6-42CD-2A527FAF4795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263671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F5C5A2E1-EA6D-040E-4644-94117DF0EB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2552234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B530A-4F8F-F0CD-FF46-4B52EDD4BF0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77118" y="72880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A9B8AC5-A4B9-52D8-8FA6-FBB62286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4140221" cy="1939438"/>
          </a:xfrm>
        </p:spPr>
        <p:txBody>
          <a:bodyPr/>
          <a:lstStyle>
            <a:lvl1pPr>
              <a:defRPr sz="3600"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6052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2D55A-3945-0D9C-0B7F-7E90E802E95B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B0917C-CEFC-1294-98EA-409970040EEB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F14360-7B7E-B155-C331-BF28B2660087}"/>
              </a:ext>
            </a:extLst>
          </p:cNvPr>
          <p:cNvCxnSpPr>
            <a:cxnSpLocks/>
          </p:cNvCxnSpPr>
          <p:nvPr userDrawn="1"/>
        </p:nvCxnSpPr>
        <p:spPr>
          <a:xfrm>
            <a:off x="5160061" y="873125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EA2448-60E4-83ED-E336-390C2DF00AF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694361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7FD9362-7424-3996-B8F0-32F4B091B9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7118" y="462759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3082A-A825-5C32-BFEB-CC46086C255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515597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711C31F-100A-FA02-9DCA-EE7C5462B84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2804160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98E640E-79B7-1C58-1A06-28DD02E7FDE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980728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69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869C4-5F91-044E-B435-7BC65550D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 icon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4F8F3-537F-FCD6-7B9E-57724C5D18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1601A-9C52-E8AE-F37A-C92B8CF4D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0D4B699-7695-6C76-A660-BD9DF1C88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1470" y="2575874"/>
            <a:ext cx="931479" cy="106059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8850E2B-A8FB-968B-8B59-51263C4447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5751" y="2575874"/>
            <a:ext cx="1272714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AC2CB6E-D32E-61B3-53E4-D190E3E94F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6838" y="2575874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AD0DCD9-D10F-1700-8662-0B8F6171C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51925" y="4304605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874125E-F53A-FCA6-09E2-8FCA92F22A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32870" y="4304605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19ACC46-9CBF-05C4-13E1-25DA46700A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13815" y="4304605"/>
            <a:ext cx="931479" cy="1060595"/>
          </a:xfrm>
          <a:prstGeom prst="rect">
            <a:avLst/>
          </a:prstGeom>
        </p:spPr>
      </p:pic>
      <p:pic>
        <p:nvPicPr>
          <p:cNvPr id="11" name="Picture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EDF86B0-1E88-8281-7383-8C2F6A2137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562748" y="4304605"/>
            <a:ext cx="1263491" cy="106059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313BCC5-6092-B5B1-2C64-BBBCC03A61B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3693" y="4304605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6209CC7-AA60-ABD7-E23F-8E7E8B414BE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2557" y="2575874"/>
            <a:ext cx="931479" cy="1060595"/>
          </a:xfrm>
          <a:prstGeom prst="rect">
            <a:avLst/>
          </a:prstGeom>
        </p:spPr>
      </p:pic>
      <p:pic>
        <p:nvPicPr>
          <p:cNvPr id="14" name="Picture 13" descr="A picture containing text, iPod, vector graphics&#10;&#10;Description automatically generated">
            <a:extLst>
              <a:ext uri="{FF2B5EF4-FFF2-40B4-BE49-F238E27FC236}">
                <a16:creationId xmlns:a16="http://schemas.microsoft.com/office/drawing/2014/main" id="{15F3DE60-4D7E-342D-703B-6012A9F610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41267" y="2575874"/>
            <a:ext cx="931479" cy="106059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A22668C-6B93-5DC7-12DB-97B6CA4F535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965546" y="2575874"/>
            <a:ext cx="986814" cy="1060595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DAAFCB08-A2E1-A73A-440E-DCC33128AE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70978" y="4304605"/>
            <a:ext cx="996037" cy="1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2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>
            <a:extLst>
              <a:ext uri="{FF2B5EF4-FFF2-40B4-BE49-F238E27FC236}">
                <a16:creationId xmlns:a16="http://schemas.microsoft.com/office/drawing/2014/main" id="{8D2A66F0-6139-853F-1FA4-37656E93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6" name="Title Placeholder 14">
            <a:extLst>
              <a:ext uri="{FF2B5EF4-FFF2-40B4-BE49-F238E27FC236}">
                <a16:creationId xmlns:a16="http://schemas.microsoft.com/office/drawing/2014/main" id="{89810D8A-FC79-322B-03BE-4C3C86ED8569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x-none" b="0" i="0" dirty="0">
              <a:latin typeface="Arial" panose="020B0604020202020204" pitchFamily="34" charset="0"/>
            </a:endParaRPr>
          </a:p>
        </p:txBody>
      </p:sp>
      <p:sp>
        <p:nvSpPr>
          <p:cNvPr id="19" name="Title Placeholder 14">
            <a:extLst>
              <a:ext uri="{FF2B5EF4-FFF2-40B4-BE49-F238E27FC236}">
                <a16:creationId xmlns:a16="http://schemas.microsoft.com/office/drawing/2014/main" id="{AAB6618E-7313-3640-A79F-7A2685EAABB7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x-none" b="0" i="0" dirty="0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9FBCD3-E664-C5E0-A882-8E0E7EF39E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49ACC26-4073-46A2-0507-B7186912E0B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34040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6C902F5-5AE2-4811-B1EF-A71F883230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999" y="5013176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E5D0DF3-3C84-83B9-CF26-3B0FA05D2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DC9577-FC94-ECC8-CD79-A7CF8EBC89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6000" y="3933056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46227F6-B518-DA69-E4A5-66EA6D8FD3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000" y="5517232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71B5AC66-75F2-B022-EAB5-4DCF86A55B5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7FC973D-D5EB-47EB-04C3-1110BC9915A5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12458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4">
            <a:extLst>
              <a:ext uri="{FF2B5EF4-FFF2-40B4-BE49-F238E27FC236}">
                <a16:creationId xmlns:a16="http://schemas.microsoft.com/office/drawing/2014/main" id="{57B8A00E-9AEF-486E-B0BD-C25F2C64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F64905-B52E-C4B1-BFFD-12DC029B22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97F6321-BA22-9AF3-FE55-5BC10D5F38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378B407-B5F3-C1AC-D30F-3D9F496079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9AD6C-33D0-879E-4642-9D2C78A9CC3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7EAFE8F-2252-5CAA-E343-5BF9950A19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D8BD245-03D1-CD74-9642-30C2EE5CD2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8F980388-4B38-20D7-ED14-69B4B12FB7D7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1FEC8E5-8877-993B-44E7-A81922FAD913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401307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F9184113-5151-22FB-536C-4DA30AB6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01D7126E-9CB6-10D2-1448-579796D18F13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2084BC5-E002-78F7-E18E-3AC9E6F95576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EC941BD9-4553-601F-1347-E807C309B1F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297408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3BC892CE-8A56-4648-BDC8-B650FDA3B16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297408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CF409919-B52E-B021-2356-30E134324FA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2297408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CCBF8D3-D20D-D48B-8B46-24C654ECF42A}"/>
              </a:ext>
            </a:extLst>
          </p:cNvPr>
          <p:cNvCxnSpPr>
            <a:cxnSpLocks/>
          </p:cNvCxnSpPr>
          <p:nvPr userDrawn="1"/>
        </p:nvCxnSpPr>
        <p:spPr>
          <a:xfrm>
            <a:off x="516000" y="2192170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AD8CC39-4CCF-DD96-1D98-DDDF91D734C1}"/>
              </a:ext>
            </a:extLst>
          </p:cNvPr>
          <p:cNvCxnSpPr>
            <a:cxnSpLocks/>
          </p:cNvCxnSpPr>
          <p:nvPr userDrawn="1"/>
        </p:nvCxnSpPr>
        <p:spPr>
          <a:xfrm>
            <a:off x="4296000" y="2184055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D4014F-EA6A-67B1-573F-A938D10C509B}"/>
              </a:ext>
            </a:extLst>
          </p:cNvPr>
          <p:cNvCxnSpPr>
            <a:cxnSpLocks/>
          </p:cNvCxnSpPr>
          <p:nvPr userDrawn="1"/>
        </p:nvCxnSpPr>
        <p:spPr>
          <a:xfrm>
            <a:off x="8076000" y="2184055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4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63837F6-E45C-DFDD-3E5C-ABCACADD5D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3F18C2-E64E-832F-1B0B-C14863F8AF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41255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7EA79577-293C-58C6-79F6-2186AB89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C0C0BAF-4956-B1B8-55E6-7F929786B30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49F9B-2641-4DC0-2FE4-FD19526D757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89042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096" r="16849"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43795" y="628841"/>
            <a:ext cx="1869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126B81-5387-945E-9122-5728C3ABAE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865238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C6AB82-E824-FD66-55B0-A3CFFF59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8652384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AE0FE1-BF49-96C8-F5BF-79E314DE69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480E7A-1D9F-3C4E-105F-60E91302FC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343B83E-3044-99B1-89D3-791D7BFE33B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8664578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306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6D7D6-1CB7-39F9-24DF-D5A9238C3F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19276712-81E4-D1A2-830C-761696F9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2736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3141FD4-C201-D1C4-F9B5-5B8252B7241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D69411-06B9-56BA-BAE3-8FB2CF62D20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7D2103-7819-EFE0-4F3F-5992B717F9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59488" y="1938338"/>
            <a:ext cx="5608637" cy="452278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4CA7786-E9C1-FC74-B00A-C7B2D0E3FEF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55774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121909" y="1906122"/>
            <a:ext cx="5509260" cy="455563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492465-3226-A0A6-5FB8-8A94FD4D7E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4CF5EA58-15B7-85D1-EFD3-B1964F50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02976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1FFF57F-E11A-2AE2-5D56-6EC4D6CE4B2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5B0A76A-EC3D-A1FA-724E-903E7CCE9DB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461829E-14E5-E16E-2EFA-151D7A02672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17773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223C4D3-26EE-9659-3DBA-E287EAE39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83" y="3280777"/>
            <a:ext cx="2070634" cy="2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0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2D08-01E0-5270-6D84-6C96BCE1D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 icons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E2BD88-B3B9-CCB5-5A51-D4E4A52CB6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42424-20D7-F1F4-702D-C30CA639D7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024D85E-E0A1-6B6E-0B4D-4D10EC7F2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3193" y="2571677"/>
            <a:ext cx="1272714" cy="1060595"/>
          </a:xfrm>
          <a:prstGeom prst="rect">
            <a:avLst/>
          </a:prstGeom>
        </p:spPr>
      </p:pic>
      <p:pic>
        <p:nvPicPr>
          <p:cNvPr id="6" name="Picture 5" descr="A picture containing text, vector graphics, light&#10;&#10;Description automatically generated">
            <a:extLst>
              <a:ext uri="{FF2B5EF4-FFF2-40B4-BE49-F238E27FC236}">
                <a16:creationId xmlns:a16="http://schemas.microsoft.com/office/drawing/2014/main" id="{30CB9D83-B634-F47E-76B1-9EA2F7D18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4708" y="2571677"/>
            <a:ext cx="931479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7D197-A6D6-E3BC-1949-C4B8DF9B41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5872" y="2571677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684B800-99B5-3DE5-045D-9D6F450CAE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7387" y="2571677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E588135-8E68-6A8B-1E66-EB78915C10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42913" y="2571677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F72433A-D3DC-DD5B-ED66-E2EDA564E75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71400" y="2571677"/>
            <a:ext cx="986815" cy="1060595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86DF7FE-59D6-E639-F578-4D6E2659E0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70977" y="4301049"/>
            <a:ext cx="996038" cy="1060596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6D165EA2-27B4-C1CD-D7A0-CE1F017373F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49123" y="4301050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FDBBAD9-28BA-8096-059E-A3AE096F805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27268" y="4301050"/>
            <a:ext cx="931479" cy="106059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2F7287A-A81B-F5D5-96C8-1121483EFA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05413" y="4301050"/>
            <a:ext cx="931479" cy="106059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B44F3F3-61DE-0B7A-B119-50B36BD5943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551545" y="4301049"/>
            <a:ext cx="1263492" cy="106059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675E734-3C0D-478F-BBAE-4FE47017FE7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9690" y="4301050"/>
            <a:ext cx="931479" cy="1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8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E0752-0E2F-0ED3-4C40-8CAA5503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25" y="1958530"/>
            <a:ext cx="11004550" cy="162529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8BBD09-CA82-5403-1ABA-2E10AB1E3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725" y="1401035"/>
            <a:ext cx="11004550" cy="330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8AC3B-A460-6743-D3E8-47D2F0CC9A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8"/>
            <a:ext cx="11125200" cy="1301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 lvl="0"/>
            <a:endParaRPr lang="x-non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7B7DB-6165-93CE-EF8F-9C493CFEE0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24F03C8-5AB0-9A52-AF06-3109F4376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754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y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E9FCE34-7D5D-C11B-D7C4-832641698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2397"/>
            <a:ext cx="6332477" cy="4371977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590FBA4-3861-E707-1B0C-8DBC7F59A219}"/>
              </a:ext>
            </a:extLst>
          </p:cNvPr>
          <p:cNvSpPr txBox="1">
            <a:spLocks/>
          </p:cNvSpPr>
          <p:nvPr userDrawn="1"/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0" i="0" spc="300" dirty="0">
                <a:latin typeface="Arial" panose="020B0604020202020204" pitchFamily="34" charset="0"/>
              </a:rPr>
              <a:t>2022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E6E7CDE-3619-0B22-1412-E04113DD4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22105" y="127829"/>
            <a:ext cx="3198395" cy="363600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cap="all" baseline="0">
                <a:solidFill>
                  <a:srgbClr val="8C8C8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1183E4-36E1-389A-9ED7-52568640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4" y="2837881"/>
            <a:ext cx="6717196" cy="1221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i="0" spc="3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59238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2D55A-3945-0D9C-0B7F-7E90E802E95B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B0917C-CEFC-1294-98EA-409970040EEB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F14360-7B7E-B155-C331-BF28B2660087}"/>
              </a:ext>
            </a:extLst>
          </p:cNvPr>
          <p:cNvCxnSpPr>
            <a:cxnSpLocks/>
          </p:cNvCxnSpPr>
          <p:nvPr userDrawn="1"/>
        </p:nvCxnSpPr>
        <p:spPr>
          <a:xfrm>
            <a:off x="5160061" y="873125"/>
            <a:ext cx="6460439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EA2448-60E4-83ED-E336-390C2DF00AF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2694361"/>
            <a:ext cx="6460439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7FD9362-7424-3996-B8F0-32F4B091B9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7118" y="4627592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83082A-A825-5C32-BFEB-CC46086C255B}"/>
              </a:ext>
            </a:extLst>
          </p:cNvPr>
          <p:cNvCxnSpPr>
            <a:cxnSpLocks/>
          </p:cNvCxnSpPr>
          <p:nvPr userDrawn="1"/>
        </p:nvCxnSpPr>
        <p:spPr>
          <a:xfrm>
            <a:off x="5160061" y="4515597"/>
            <a:ext cx="6460439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711C31F-100A-FA02-9DCA-EE7C5462B84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2804160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98E640E-79B7-1C58-1A06-28DD02E7FDE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980728"/>
            <a:ext cx="6443382" cy="146392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6A69B04-2B4F-F013-A82E-7E32964C03AB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4140221" cy="19394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x-none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1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con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0B6E-10EB-D52E-00E8-D2935C14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Products icon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DA139-7EAA-AB4F-E9F9-C297AD80E9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01643-10EF-E133-EEC8-1AB0F5B0C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0BFA1AF-2ACA-3072-0B63-71F0F91E1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3193" y="2571677"/>
            <a:ext cx="1272714" cy="1060595"/>
          </a:xfrm>
          <a:prstGeom prst="rect">
            <a:avLst/>
          </a:prstGeom>
        </p:spPr>
      </p:pic>
      <p:pic>
        <p:nvPicPr>
          <p:cNvPr id="6" name="Picture 5" descr="A picture containing text, vector graphics, light&#10;&#10;Description automatically generated">
            <a:extLst>
              <a:ext uri="{FF2B5EF4-FFF2-40B4-BE49-F238E27FC236}">
                <a16:creationId xmlns:a16="http://schemas.microsoft.com/office/drawing/2014/main" id="{E3C08272-5644-8ABE-252A-3F8119473F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4708" y="2571677"/>
            <a:ext cx="931479" cy="106059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3538888-60B8-8691-C008-95B27918AC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45872" y="2571677"/>
            <a:ext cx="1401830" cy="1060595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3F93D88-3C17-52C4-700F-4CEC9507DB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7387" y="2571677"/>
            <a:ext cx="931479" cy="106059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14A914B-04FF-C078-6ACA-639AD30281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42913" y="2571677"/>
            <a:ext cx="931479" cy="10605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5B44279-97E6-82BC-B13B-7BE1947B39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71400" y="2571677"/>
            <a:ext cx="986815" cy="1060595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67941A7-9B70-6DE5-24E5-F06EBD237B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70977" y="4301049"/>
            <a:ext cx="996038" cy="1060596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6B09AA0F-A799-72A6-1976-4FAC602955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49123" y="4301050"/>
            <a:ext cx="931479" cy="106059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AB06382-C7CF-33D8-5017-C1A74ED94E7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27268" y="4301050"/>
            <a:ext cx="931479" cy="106059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57ED94C-142B-920C-329D-809613A9D6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05413" y="4301050"/>
            <a:ext cx="931479" cy="106059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0F63A31-61DC-DD68-B8B0-EFAA218EF91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551545" y="4301049"/>
            <a:ext cx="1263492" cy="106059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BC8095E-7D92-F89F-0121-E4F7BC61DD1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9690" y="4301050"/>
            <a:ext cx="931479" cy="1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9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>
            <a:extLst>
              <a:ext uri="{FF2B5EF4-FFF2-40B4-BE49-F238E27FC236}">
                <a16:creationId xmlns:a16="http://schemas.microsoft.com/office/drawing/2014/main" id="{8D2A66F0-6139-853F-1FA4-37656E93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6" name="Title Placeholder 14">
            <a:extLst>
              <a:ext uri="{FF2B5EF4-FFF2-40B4-BE49-F238E27FC236}">
                <a16:creationId xmlns:a16="http://schemas.microsoft.com/office/drawing/2014/main" id="{89810D8A-FC79-322B-03BE-4C3C86ED8569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x-none" b="0" i="0" dirty="0">
              <a:latin typeface="Arial" panose="020B0604020202020204" pitchFamily="34" charset="0"/>
            </a:endParaRPr>
          </a:p>
        </p:txBody>
      </p:sp>
      <p:sp>
        <p:nvSpPr>
          <p:cNvPr id="19" name="Title Placeholder 14">
            <a:extLst>
              <a:ext uri="{FF2B5EF4-FFF2-40B4-BE49-F238E27FC236}">
                <a16:creationId xmlns:a16="http://schemas.microsoft.com/office/drawing/2014/main" id="{AAB6618E-7313-3640-A79F-7A2685EAABB7}"/>
              </a:ext>
            </a:extLst>
          </p:cNvPr>
          <p:cNvSpPr txBox="1">
            <a:spLocks/>
          </p:cNvSpPr>
          <p:nvPr userDrawn="1"/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i="0" dirty="0">
                <a:latin typeface="Arial" panose="020B0604020202020204" pitchFamily="34" charset="0"/>
              </a:rPr>
              <a:t>Click to edit Master title style</a:t>
            </a:r>
            <a:endParaRPr lang="x-none" b="0" i="0" dirty="0">
              <a:latin typeface="Arial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79FBCD3-E664-C5E0-A882-8E0E7EF39E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49ACC26-4073-46A2-0507-B7186912E0B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9" y="34040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6C902F5-5AE2-4811-B1EF-A71F883230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999" y="5013176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E5D0DF3-3C84-83B9-CF26-3B0FA05D2E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DC9577-FC94-ECC8-CD79-A7CF8EBC89D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6000" y="3933056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46227F6-B518-DA69-E4A5-66EA6D8FD3D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000" y="5517232"/>
            <a:ext cx="11160000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3BC0D5-1D94-9325-7040-ED148072E28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8F87A-6881-4CD2-0008-6E311973B51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07654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4">
            <a:extLst>
              <a:ext uri="{FF2B5EF4-FFF2-40B4-BE49-F238E27FC236}">
                <a16:creationId xmlns:a16="http://schemas.microsoft.com/office/drawing/2014/main" id="{57B8A00E-9AEF-486E-B0BD-C25F2C64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5F64905-B52E-C4B1-BFFD-12DC029B22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97F6321-BA22-9AF3-FE55-5BC10D5F38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378B407-B5F3-C1AC-D30F-3D9F4960795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49AD6C-33D0-879E-4642-9D2C78A9CC3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7EAFE8F-2252-5CAA-E343-5BF9950A19B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911530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D8BD245-03D1-CD74-9642-30C2EE5CD2C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2323347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C0F932-A45E-A3F7-DF52-FD33BB0828DE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BDFA5-0EDC-DF11-E018-EA9D2F11748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54195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24BE6D-7E04-20F8-2848-188682BB52BC}"/>
              </a:ext>
            </a:extLst>
          </p:cNvPr>
          <p:cNvCxnSpPr>
            <a:cxnSpLocks/>
          </p:cNvCxnSpPr>
          <p:nvPr userDrawn="1"/>
        </p:nvCxnSpPr>
        <p:spPr>
          <a:xfrm>
            <a:off x="516000" y="1911530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BA5A0-B6BB-BF0C-0391-5D53D8882887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911530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13DF07-14B1-F07E-C9AC-F29E92E0EB0C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911530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2B492D2-71D3-809B-5659-CCDE866153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95751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63753BE-5553-96F7-AB12-33C5B48883B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000" y="2407568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D33BFEA-6BB2-2891-DB10-11E3BAB48D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995751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7AB9153-F140-5258-CDC9-4F3788025A0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6000" y="2407568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B0476B2-8468-6E63-57FF-A5F9717D02E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995751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8143B83-84A4-577A-4BA2-998C5A1F03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076000" y="2407568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9184113-5151-22FB-536C-4DA30AB6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4886F-A852-A7B7-E218-810BD6A600EC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22851-39D3-47E8-CE0D-E34B1DD9A5ED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787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63837F6-E45C-DFDD-3E5C-ABCACADD5D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1116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B3F18C2-E64E-832F-1B0B-C14863F8AF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7"/>
            <a:ext cx="11160000" cy="41255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7EA79577-293C-58C6-79F6-2186AB893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D115D5-EAB1-A22B-F650-5115FD39819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3DB383-2CF0-EAF1-6E95-411419DD518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08321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096" r="16849"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43795" y="628841"/>
            <a:ext cx="18690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3126B81-5387-945E-9122-5728C3ABAE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911530"/>
            <a:ext cx="8652384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8C6AB82-E824-FD66-55B0-A3CFFF59E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8652384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AE0FE1-BF49-96C8-F5BF-79E314DE69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480E7A-1D9F-3C4E-105F-60E91302FC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343B83E-3044-99B1-89D3-791D7BFE33B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8664578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04718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19276712-81E4-D1A2-830C-761696F9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27360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3141FD4-C201-D1C4-F9B5-5B8252B7241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D69411-06B9-56BA-BAE3-8FB2CF62D20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B7D2103-7819-EFE0-4F3F-5992B717F9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59488" y="1938338"/>
            <a:ext cx="5608637" cy="4522787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112716D-C177-2CC0-6B41-D87DDCB984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A61A4D7-8628-387E-E348-B1AA1197959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9338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A78E09B-5DB5-61FE-C5F6-23B961F21D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1926304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C9B144F-DCD4-DD38-3ACD-3155A87DBF7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516266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F7231B-2D25-4114-AA1D-3918824ADB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6000" y="3494466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A433AFD-D777-9C4A-06DF-D3C2748AAF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000" y="3048334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D7F7F7-4F48-EA08-0CC1-6DE2F9549DE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6000" y="5062629"/>
            <a:ext cx="11003915" cy="8262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F2DCCFF-EF6B-4ED1-D9E4-DE5843BC60D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6000" y="4580402"/>
            <a:ext cx="3412671" cy="3954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A97F08C0-6382-4713-9E5E-B1213D3ED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97EFB1-66A9-0FB1-8160-856AB0292D4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1671EA-FEF9-3441-AA13-13912475856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64186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5172055-F464-6698-C9F2-7E3559C45479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6121909" y="1906122"/>
            <a:ext cx="5509260" cy="455563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0492465-3226-A0A6-5FB8-8A94FD4D7E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1911530"/>
            <a:ext cx="54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4CF5EA58-15B7-85D1-EFD3-B1964F50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02976" cy="915035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1FFF57F-E11A-2AE2-5D56-6EC4D6CE4B2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8" y="2323346"/>
            <a:ext cx="5400000" cy="41384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6C42F3-855D-B5F4-E932-B458551A674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3A136-72D8-C6D6-2AC6-08EF658D9D8D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42813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F03BE-A13D-21A6-A45D-AFE7BE740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A70A7A-1FCF-9EE6-2AEC-BA05F4C60E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9845" y="3280496"/>
            <a:ext cx="2084813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AA8F7BE-0741-1CE9-8F79-400E0BC6CB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13DF74-3876-1FBB-C63B-BC25F1C2FA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B175F7-5718-116E-92A6-58ED18504B3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295999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8195944-0832-795B-B061-0633F88783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5C7B2A-1E3D-EBB6-4B05-51E260D66A5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076000" y="1516266"/>
            <a:ext cx="36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A457C58-876C-3AC4-FF0C-4600690FAC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6000" y="1926304"/>
            <a:ext cx="36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6577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C778353-A4E3-104F-3337-F7F76B22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93280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513DF74-3876-1FBB-C63B-BC25F1C2FA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8195944-0832-795B-B061-0633F88783B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A457C58-876C-3AC4-FF0C-4600690FAC4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079127" y="1621504"/>
            <a:ext cx="3600000" cy="440134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24BE6D-7E04-20F8-2848-188682BB52BC}"/>
              </a:ext>
            </a:extLst>
          </p:cNvPr>
          <p:cNvCxnSpPr>
            <a:cxnSpLocks/>
          </p:cNvCxnSpPr>
          <p:nvPr userDrawn="1"/>
        </p:nvCxnSpPr>
        <p:spPr>
          <a:xfrm>
            <a:off x="516000" y="1516266"/>
            <a:ext cx="3600000" cy="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BA5A0-B6BB-BF0C-0391-5D53D8882887}"/>
              </a:ext>
            </a:extLst>
          </p:cNvPr>
          <p:cNvCxnSpPr>
            <a:cxnSpLocks/>
          </p:cNvCxnSpPr>
          <p:nvPr userDrawn="1"/>
        </p:nvCxnSpPr>
        <p:spPr>
          <a:xfrm>
            <a:off x="4296000" y="1516266"/>
            <a:ext cx="36000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13DF07-14B1-F07E-C9AC-F29E92E0EB0C}"/>
              </a:ext>
            </a:extLst>
          </p:cNvPr>
          <p:cNvCxnSpPr>
            <a:cxnSpLocks/>
          </p:cNvCxnSpPr>
          <p:nvPr userDrawn="1"/>
        </p:nvCxnSpPr>
        <p:spPr>
          <a:xfrm>
            <a:off x="8079127" y="1516266"/>
            <a:ext cx="3600000" cy="0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20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05FC0-BC7B-638B-7769-DBE3ED62F293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F4C6-25B2-5B6B-AE6F-0BEDE4BE375F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>
            <a:noAutofit/>
          </a:bodyPr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DA5CD-14F2-0E08-9002-97794F19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080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515ABB-8299-A7A2-259D-4E1BB6F82E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9" y="1516266"/>
            <a:ext cx="1080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7F32552-937C-FDF7-0527-74FDC2660C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6000" y="1926304"/>
            <a:ext cx="1080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234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D369-5E07-3A25-E958-58DFF07BB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096" r="16849"/>
          <a:stretch/>
        </p:blipFill>
        <p:spPr>
          <a:xfrm>
            <a:off x="9745578" y="0"/>
            <a:ext cx="244642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DB2DA-C9CF-E2E7-1235-1C3B89E7F5B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7FCE9-9502-C634-8A95-2CA7D33AF3E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18C4E0-FEA8-75F7-0E88-350364098AC9}"/>
              </a:ext>
            </a:extLst>
          </p:cNvPr>
          <p:cNvCxnSpPr>
            <a:cxnSpLocks/>
          </p:cNvCxnSpPr>
          <p:nvPr userDrawn="1"/>
        </p:nvCxnSpPr>
        <p:spPr>
          <a:xfrm>
            <a:off x="9750829" y="6261100"/>
            <a:ext cx="18690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12DD840-12E5-1CED-823D-5D2FE02B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7" y="587194"/>
            <a:ext cx="8640000" cy="9150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5F1AEA8-2302-658B-72CF-E2C54E565B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5996" y="1516266"/>
            <a:ext cx="8640000" cy="395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 cap="all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0D8634-6665-6C5F-17DD-5128E8C53E2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5997" y="1926304"/>
            <a:ext cx="8640000" cy="3909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2539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8.sv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000" y="16067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DF399CDE-6B71-D6B5-52B7-E98A0AED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0ACB059-5BD9-76A0-83C7-95D34E778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BA82C3-FB56-E17C-5AF1-2ABDC28DE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77694D-4913-CF0C-27A4-71AEFB68365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71499" y="6438443"/>
            <a:ext cx="1406619" cy="2016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43574B-F3AF-60F1-B897-1DD4AB431DD2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4146" r:id="rId2"/>
    <p:sldLayoutId id="2147483981" r:id="rId3"/>
    <p:sldLayoutId id="2147484329" r:id="rId4"/>
    <p:sldLayoutId id="2147483983" r:id="rId5"/>
    <p:sldLayoutId id="2147483984" r:id="rId6"/>
    <p:sldLayoutId id="2147484281" r:id="rId7"/>
    <p:sldLayoutId id="2147484010" r:id="rId8"/>
    <p:sldLayoutId id="2147483990" r:id="rId9"/>
    <p:sldLayoutId id="2147483993" r:id="rId10"/>
    <p:sldLayoutId id="2147483994" r:id="rId11"/>
    <p:sldLayoutId id="2147484004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000" y="16067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DF399CDE-6B71-D6B5-52B7-E98A0AED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5871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0ACB059-5BD9-76A0-83C7-95D34E778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DBA82C3-FB56-E17C-5AF1-2ABDC28DE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43574B-F3AF-60F1-B897-1DD4AB431DD2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61100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10D6A17-DC50-45E1-3529-C072922A89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1499" y="6438444"/>
            <a:ext cx="1403517" cy="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78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00" r:id="rId3"/>
    <p:sldLayoutId id="2147484327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3" r:id="rId10"/>
    <p:sldLayoutId id="2147484294" r:id="rId11"/>
    <p:sldLayoutId id="2147484295" r:id="rId12"/>
    <p:sldLayoutId id="2147484296" r:id="rId13"/>
    <p:sldLayoutId id="2147484331" r:id="rId14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61678-155E-3A4C-0AE7-FDE37B02E91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8926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FC57C4CA-FE34-97E3-02FD-051D5632EAC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1499" y="209923"/>
            <a:ext cx="1403517" cy="200937"/>
          </a:xfrm>
          <a:prstGeom prst="rect">
            <a:avLst/>
          </a:prstGeom>
        </p:spPr>
      </p:pic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FC39B96-FE14-505D-6BA5-AECD88675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565213C-8790-7C91-60FE-7ABA87D2E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9AA1FF-F1CB-EB3F-69E7-F2EC1D57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00" y="19115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714488A3-00EE-DE77-B942-B9BFBE75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57063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1" r:id="rId3"/>
    <p:sldLayoutId id="2147484302" r:id="rId4"/>
    <p:sldLayoutId id="2147484328" r:id="rId5"/>
    <p:sldLayoutId id="2147484303" r:id="rId6"/>
    <p:sldLayoutId id="2147484304" r:id="rId7"/>
    <p:sldLayoutId id="2147484305" r:id="rId8"/>
    <p:sldLayoutId id="2147484306" r:id="rId9"/>
    <p:sldLayoutId id="2147484308" r:id="rId10"/>
    <p:sldLayoutId id="2147484309" r:id="rId11"/>
    <p:sldLayoutId id="2147484310" r:id="rId12"/>
    <p:sldLayoutId id="2147484311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F61678-155E-3A4C-0AE7-FDE37B02E91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28926"/>
            <a:ext cx="11048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DFC39B96-FE14-505D-6BA5-AECD88675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2782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A565213C-8790-7C91-60FE-7ABA87D2E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77300" y="1278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E67AE9-4D32-6349-B2C5-A7507BD7132D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9AA1FF-F1CB-EB3F-69E7-F2EC1D57B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000" y="1911530"/>
            <a:ext cx="11160000" cy="42567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14">
            <a:extLst>
              <a:ext uri="{FF2B5EF4-FFF2-40B4-BE49-F238E27FC236}">
                <a16:creationId xmlns:a16="http://schemas.microsoft.com/office/drawing/2014/main" id="{714488A3-00EE-DE77-B942-B9BFBE75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621865-2ABD-6D78-436F-9464F7B41F3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71499" y="209591"/>
            <a:ext cx="1406619" cy="2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4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30" r:id="rId4"/>
    <p:sldLayoutId id="2147484318" r:id="rId5"/>
    <p:sldLayoutId id="2147484319" r:id="rId6"/>
    <p:sldLayoutId id="2147484320" r:id="rId7"/>
    <p:sldLayoutId id="2147484321" r:id="rId8"/>
    <p:sldLayoutId id="2147484323" r:id="rId9"/>
    <p:sldLayoutId id="2147484324" r:id="rId10"/>
    <p:sldLayoutId id="2147484325" r:id="rId11"/>
    <p:sldLayoutId id="2147484326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ACoAAAPNPJkBcc7Y7j_NtvEUMprhowDQxNCHz-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linkedin.com/in/ACoAAA7k5qkBfVC-c8CZcx_1KC2t5NxB66uJRz8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B2AE-AD13-BD3F-230D-8D5B6E31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Contingency plans for network service providers.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09CED-8895-4038-16BB-762E8E5203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613" y="3810577"/>
            <a:ext cx="11125200" cy="2919593"/>
          </a:xfrm>
        </p:spPr>
        <p:txBody>
          <a:bodyPr/>
          <a:lstStyle/>
          <a:p>
            <a:r>
              <a:rPr lang="en-GB" dirty="0">
                <a:latin typeface="+mj-lt"/>
              </a:rPr>
              <a:t>How to survive the major crisis and keep going</a:t>
            </a:r>
          </a:p>
          <a:p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By </a:t>
            </a:r>
            <a:r>
              <a:rPr lang="en-GB" i="0" dirty="0">
                <a:effectLst/>
                <a:latin typeface="+mj-lt"/>
                <a:hlinkClick r:id="rId3"/>
              </a:rPr>
              <a:t>Olena Lutsenko</a:t>
            </a:r>
            <a:r>
              <a:rPr lang="en-GB" b="0" i="0" dirty="0">
                <a:effectLst/>
                <a:latin typeface="+mj-lt"/>
              </a:rPr>
              <a:t>, Director of the Black Sea Region at RETN, </a:t>
            </a:r>
          </a:p>
          <a:p>
            <a:r>
              <a:rPr lang="en-GB" dirty="0">
                <a:latin typeface="+mj-lt"/>
              </a:rPr>
              <a:t>     </a:t>
            </a:r>
            <a:r>
              <a:rPr lang="en-GB" i="0" dirty="0">
                <a:effectLst/>
                <a:latin typeface="+mj-lt"/>
                <a:hlinkClick r:id="rId4"/>
              </a:rPr>
              <a:t>Andrey Gazizov</a:t>
            </a:r>
            <a:r>
              <a:rPr lang="en-GB" b="0" i="0" dirty="0">
                <a:effectLst/>
                <a:latin typeface="+mj-lt"/>
              </a:rPr>
              <a:t>, COO at RETN</a:t>
            </a:r>
            <a:endParaRPr lang="en-GB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08EC6-BE41-97C5-7992-BD82FF6856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</p:spTree>
    <p:extLst>
      <p:ext uri="{BB962C8B-B14F-4D97-AF65-F5344CB8AC3E}">
        <p14:creationId xmlns:p14="http://schemas.microsoft.com/office/powerpoint/2010/main" val="205745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F9FA62-CC2D-B267-ABF9-741C44ECC8D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CA0CA1-5FA5-0274-26C7-568B6421AAD1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10</a:t>
            </a:fld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124EF-E5DA-B594-F346-DF33D64DAC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K</a:t>
            </a:r>
            <a:r>
              <a:rPr lang="en-GB" dirty="0">
                <a:effectLst/>
                <a:latin typeface="+mn-lt"/>
              </a:rPr>
              <a:t>eep your diesel generator with a full tank, always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CFC44-7C2A-A9E4-D070-1410D5711FC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U</a:t>
            </a:r>
            <a:r>
              <a:rPr lang="en-GB" dirty="0">
                <a:effectLst/>
                <a:latin typeface="+mn-lt"/>
              </a:rPr>
              <a:t>se high-capacity batteries for ILA site so it can operate up to 3 days without external power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07E709-6361-9DD3-F40D-59FCD6C814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C</a:t>
            </a:r>
            <a:r>
              <a:rPr lang="en-GB" dirty="0">
                <a:effectLst/>
                <a:latin typeface="+mn-lt"/>
              </a:rPr>
              <a:t>onstantly monitor UPS battery health and its capacity. Any issue - replace straight away </a:t>
            </a: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33190D-1686-E22F-E042-0030F59EC092}"/>
              </a:ext>
            </a:extLst>
          </p:cNvPr>
          <p:cNvSpPr txBox="1">
            <a:spLocks/>
          </p:cNvSpPr>
          <p:nvPr/>
        </p:nvSpPr>
        <p:spPr>
          <a:xfrm>
            <a:off x="571500" y="2050969"/>
            <a:ext cx="4140200" cy="19114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Solution</a:t>
            </a:r>
            <a:endParaRPr lang="en-GB" sz="2000" cap="all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0746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34FC89-22BC-96F3-81CA-C287E8D4C7A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x-none" spc="300" dirty="0"/>
              <a:t>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B09B5-B1F8-046A-76E7-E3680B693675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11</a:t>
            </a:fld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6F3FE-0379-2C78-C4D4-D18F94F1230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anchor="ctr"/>
          <a:lstStyle/>
          <a:p>
            <a:r>
              <a:rPr lang="en-GB" dirty="0"/>
              <a:t>You can’t predict where and what kind of equipment you’ll need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63D07-E742-30FA-D42A-BC96E4C61A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77118" y="2804159"/>
            <a:ext cx="6443382" cy="1689577"/>
          </a:xfrm>
        </p:spPr>
        <p:txBody>
          <a:bodyPr anchor="ctr"/>
          <a:lstStyle/>
          <a:p>
            <a:r>
              <a:rPr lang="en-GB" sz="2000" dirty="0"/>
              <a:t>Minimum 7 days delivery of anything to Ukraine</a:t>
            </a:r>
          </a:p>
          <a:p>
            <a:r>
              <a:rPr lang="en-GB" sz="2000" dirty="0"/>
              <a:t>Curfew: 5 am – 11 </a:t>
            </a:r>
            <a:r>
              <a:rPr lang="en-GB" dirty="0"/>
              <a:t>pm access </a:t>
            </a:r>
            <a:r>
              <a:rPr lang="en-US" dirty="0"/>
              <a:t>instead of 24/7</a:t>
            </a:r>
            <a:endParaRPr lang="en-GB" dirty="0"/>
          </a:p>
          <a:p>
            <a:endParaRPr lang="en-GB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FF1B7A-EDEE-20D1-D3E5-E5A5D91F118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177118" y="1143483"/>
            <a:ext cx="6443382" cy="1526820"/>
          </a:xfrm>
        </p:spPr>
        <p:txBody>
          <a:bodyPr anchor="ctr"/>
          <a:lstStyle/>
          <a:p>
            <a:r>
              <a:rPr lang="en-GB" sz="2000" dirty="0"/>
              <a:t>Decrease</a:t>
            </a:r>
            <a:r>
              <a:rPr lang="en-GB" dirty="0"/>
              <a:t>d</a:t>
            </a:r>
            <a:r>
              <a:rPr lang="en-GB" sz="2000" dirty="0"/>
              <a:t> lifetime of batteries</a:t>
            </a: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B40D49-3E07-32C7-7E5E-24CD155B22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2444654"/>
            <a:ext cx="4140200" cy="1689577"/>
          </a:xfrm>
        </p:spPr>
        <p:txBody>
          <a:bodyPr/>
          <a:lstStyle/>
          <a:p>
            <a:r>
              <a:rPr lang="en-GB" sz="3600" dirty="0"/>
              <a:t>Challenge #3 equipment faults and</a:t>
            </a:r>
            <a:r>
              <a:rPr lang="ru-RU" sz="3600" dirty="0"/>
              <a:t> </a:t>
            </a:r>
            <a:r>
              <a:rPr lang="en-GB" sz="3600" dirty="0"/>
              <a:t>spare management</a:t>
            </a:r>
          </a:p>
        </p:txBody>
      </p:sp>
    </p:spTree>
    <p:extLst>
      <p:ext uri="{BB962C8B-B14F-4D97-AF65-F5344CB8AC3E}">
        <p14:creationId xmlns:p14="http://schemas.microsoft.com/office/powerpoint/2010/main" val="386652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1E17-FA79-10D3-EF10-7A7BEB80231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Equipment faults and PoPs access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EF802-DAB7-A287-1585-EFB312C357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K</a:t>
            </a:r>
            <a:r>
              <a:rPr lang="en-GB" dirty="0">
                <a:effectLst/>
                <a:latin typeface="+mn-lt"/>
              </a:rPr>
              <a:t>eep as many ports pre-cabled to equipment as you can;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A</a:t>
            </a:r>
            <a:r>
              <a:rPr lang="en-GB" dirty="0">
                <a:effectLst/>
                <a:latin typeface="+mn-lt"/>
              </a:rPr>
              <a:t>void the situation when your router has no spare port / slot left;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</a:t>
            </a:r>
            <a:r>
              <a:rPr lang="en-GB" dirty="0">
                <a:effectLst/>
                <a:latin typeface="+mn-lt"/>
              </a:rPr>
              <a:t>wo DWDM chassis at the same location is never a bad idea;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K</a:t>
            </a:r>
            <a:r>
              <a:rPr lang="en-GB" dirty="0">
                <a:effectLst/>
                <a:latin typeface="+mn-lt"/>
              </a:rPr>
              <a:t>eep a bunch of transceivers / patches and other materials on site if possible;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A</a:t>
            </a:r>
            <a:r>
              <a:rPr lang="en-GB" dirty="0">
                <a:effectLst/>
                <a:latin typeface="+mn-lt"/>
              </a:rPr>
              <a:t>lways keep stock of commonly used hardware close to your POPs;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F6AD2D-5154-51CA-55D4-080EDF43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0047-B50F-C03E-002C-8F2045736BF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37ED3-BA5F-DFE1-3A02-D01363DC79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12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98031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EE8F65-CFFD-1FED-B9A4-5369527C0A7E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01651-4FD1-4129-DE74-007845D6441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13</a:t>
            </a:fld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5FA2A-E54D-611B-DCC5-6C897C71ED8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GB" dirty="0">
                <a:effectLst/>
                <a:latin typeface="+mn-lt"/>
              </a:rPr>
              <a:t>Blocking of Russia affiliated </a:t>
            </a:r>
            <a:r>
              <a:rPr lang="en-GB" dirty="0">
                <a:solidFill>
                  <a:srgbClr val="D90B8D"/>
                </a:solidFill>
                <a:effectLst/>
                <a:latin typeface="+mn-lt"/>
              </a:rPr>
              <a:t>642 </a:t>
            </a:r>
            <a:r>
              <a:rPr lang="en-GB" dirty="0">
                <a:effectLst/>
                <a:latin typeface="+mn-lt"/>
              </a:rPr>
              <a:t>ASNs (decree of National Centre of Management for Telecommunication)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CF3CA-2CDC-E317-65F9-403D2D5947B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Multiplicative failures at the same time and </a:t>
            </a:r>
            <a:r>
              <a:rPr lang="en-GB" dirty="0">
                <a:effectLst/>
                <a:latin typeface="+mn-lt"/>
              </a:rPr>
              <a:t>increase in traffic concentration in </a:t>
            </a:r>
            <a:r>
              <a:rPr lang="en-GB" dirty="0">
                <a:latin typeface="+mn-lt"/>
              </a:rPr>
              <a:t>untypical locations, for example, first months in </a:t>
            </a:r>
            <a:r>
              <a:rPr lang="en-GB" dirty="0">
                <a:effectLst/>
                <a:latin typeface="+mn-lt"/>
              </a:rPr>
              <a:t>West of Ukraine</a:t>
            </a:r>
          </a:p>
          <a:p>
            <a:endParaRPr lang="en-GB" dirty="0"/>
          </a:p>
          <a:p>
            <a:endParaRPr lang="en-GB" dirty="0">
              <a:effectLst/>
              <a:latin typeface="+mn-lt"/>
            </a:endParaRP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047B95-0825-0B2E-F678-BBA56390C86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>
                <a:effectLst/>
                <a:latin typeface="+mn-lt"/>
              </a:rPr>
              <a:t>On 24.02.2022 never seen before and never repeat again </a:t>
            </a:r>
            <a:r>
              <a:rPr lang="en-GB" dirty="0">
                <a:solidFill>
                  <a:srgbClr val="D90B8D"/>
                </a:solidFill>
                <a:effectLst/>
                <a:latin typeface="+mn-lt"/>
              </a:rPr>
              <a:t>daily</a:t>
            </a:r>
            <a:r>
              <a:rPr lang="en-GB" dirty="0">
                <a:latin typeface="+mn-lt"/>
              </a:rPr>
              <a:t> </a:t>
            </a:r>
            <a:r>
              <a:rPr lang="en-GB" dirty="0">
                <a:solidFill>
                  <a:srgbClr val="D90B8D"/>
                </a:solidFill>
                <a:effectLst/>
                <a:latin typeface="+mn-lt"/>
              </a:rPr>
              <a:t>peak usage at 7.20 am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BB9F62-B4CB-A153-E31D-9F41F6B523E1}"/>
              </a:ext>
            </a:extLst>
          </p:cNvPr>
          <p:cNvSpPr txBox="1">
            <a:spLocks/>
          </p:cNvSpPr>
          <p:nvPr/>
        </p:nvSpPr>
        <p:spPr>
          <a:xfrm>
            <a:off x="571500" y="2050968"/>
            <a:ext cx="4140200" cy="2970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Challenge #4</a:t>
            </a:r>
          </a:p>
          <a:p>
            <a:r>
              <a:rPr lang="en-GB" sz="3600" dirty="0"/>
              <a:t> </a:t>
            </a:r>
          </a:p>
          <a:p>
            <a:r>
              <a:rPr lang="en-GB" sz="2000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Traffic can suddenly appear in locations where you never expect it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856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1E17-FA79-10D3-EF10-7A7BEB80231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sz="2000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Traffic can suddenly appear in locations where you never expect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EF802-DAB7-A287-1585-EFB312C357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323348"/>
            <a:ext cx="11160000" cy="3496882"/>
          </a:xfrm>
        </p:spPr>
        <p:txBody>
          <a:bodyPr anchor="ctr"/>
          <a:lstStyle/>
          <a:p>
            <a:endParaRPr lang="en-GB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B</a:t>
            </a:r>
            <a:r>
              <a:rPr lang="en-GB" sz="2000" dirty="0">
                <a:effectLst/>
                <a:latin typeface="+mn-lt"/>
              </a:rPr>
              <a:t>y using Instant Bandwidth transponders, you can activate new services in a matter of minutes when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P</a:t>
            </a:r>
            <a:r>
              <a:rPr lang="en-GB" sz="2000" dirty="0">
                <a:effectLst/>
                <a:latin typeface="+mn-lt"/>
              </a:rPr>
              <a:t>lan your POPs with potential upgrades in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+mn-lt"/>
              </a:rPr>
              <a:t>and again - keep devices in stock so they can be shipped to the site when you need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F6AD2D-5154-51CA-55D4-080EDF43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0047-B50F-C03E-002C-8F2045736BF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37ED3-BA5F-DFE1-3A02-D01363DC79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14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9098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DB3AC-F63E-DA85-827D-413AA496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64" y="552266"/>
            <a:ext cx="11371199" cy="1136838"/>
          </a:xfrm>
        </p:spPr>
        <p:txBody>
          <a:bodyPr/>
          <a:lstStyle/>
          <a:p>
            <a:r>
              <a:rPr lang="en-GB" dirty="0"/>
              <a:t>Challenge #5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sz="2000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Internal and external communication</a:t>
            </a:r>
            <a:br>
              <a:rPr lang="en-GB" dirty="0">
                <a:effectLst/>
                <a:latin typeface="Helvetica Neue" panose="02000503000000020004" pitchFamily="2" charset="0"/>
              </a:rPr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9F924-9A7C-7DD2-75AB-641EE7AB2F0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FBBE8-634C-D1B2-8BFA-70CAF7C5B197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15</a:t>
            </a:fld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E3596-1D7C-FA2A-D302-368E2D127B3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6000" y="2756047"/>
            <a:ext cx="3522600" cy="1707465"/>
          </a:xfrm>
        </p:spPr>
        <p:txBody>
          <a:bodyPr/>
          <a:lstStyle/>
          <a:p>
            <a:r>
              <a:rPr lang="en-GB" dirty="0"/>
              <a:t>Nobody faced war before:</a:t>
            </a:r>
          </a:p>
          <a:p>
            <a:r>
              <a:rPr lang="en-GB" dirty="0"/>
              <a:t>At the same time people need to organise safe places for families and care about network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1E5C6F-5397-842D-493D-8C1DCF05FF2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296000" y="2756046"/>
            <a:ext cx="3600000" cy="1345905"/>
          </a:xfrm>
        </p:spPr>
        <p:txBody>
          <a:bodyPr/>
          <a:lstStyle/>
          <a:p>
            <a:r>
              <a:rPr lang="en-GB" dirty="0">
                <a:latin typeface="+mn-lt"/>
              </a:rPr>
              <a:t>Each ISP needs to triple the available bandwidth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2EF77C-E528-2FDD-3E84-4E5EAA53FCF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53400" y="2756045"/>
            <a:ext cx="3600000" cy="1345905"/>
          </a:xfrm>
        </p:spPr>
        <p:txBody>
          <a:bodyPr/>
          <a:lstStyle/>
          <a:p>
            <a:r>
              <a:rPr lang="en-GB" dirty="0"/>
              <a:t>you can lose the contact with somebody of your team  at any moment</a:t>
            </a:r>
          </a:p>
        </p:txBody>
      </p:sp>
    </p:spTree>
    <p:extLst>
      <p:ext uri="{BB962C8B-B14F-4D97-AF65-F5344CB8AC3E}">
        <p14:creationId xmlns:p14="http://schemas.microsoft.com/office/powerpoint/2010/main" val="206105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F1E17-FA79-10D3-EF10-7A7BEB80231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sz="2000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Internal and external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EF802-DAB7-A287-1585-EFB312C357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K</a:t>
            </a:r>
            <a:r>
              <a:rPr lang="en-GB" sz="2000" dirty="0">
                <a:effectLst/>
                <a:latin typeface="+mn-lt"/>
              </a:rPr>
              <a:t>eep in contact with your teammates and work together on problems the business 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Open communication with your competitors and partners will help to keep your network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Open communication with your customers on reasons behind the incident keeps their loyalty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endParaRPr lang="en-GB" sz="200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F6AD2D-5154-51CA-55D4-080EDF43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0047-B50F-C03E-002C-8F2045736BF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37ED3-BA5F-DFE1-3A02-D01363DC796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16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7888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61068-144E-F4E5-3417-0DE9F5EF5B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1807029"/>
            <a:ext cx="11160000" cy="4125579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Constant network recovery as a daily routine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Protection of network </a:t>
            </a:r>
            <a:r>
              <a:rPr lang="ru-RU" sz="1800" dirty="0"/>
              <a:t>– </a:t>
            </a:r>
            <a:r>
              <a:rPr lang="en-GB" sz="1800" dirty="0"/>
              <a:t> any number of routes is never enough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DF3F9B"/>
                </a:solidFill>
              </a:rPr>
              <a:t>US$3B </a:t>
            </a:r>
            <a:r>
              <a:rPr lang="en-GB" sz="1800" dirty="0"/>
              <a:t>is the calculated loss of Ukrainian operators during 1</a:t>
            </a:r>
            <a:r>
              <a:rPr lang="en-GB" sz="1800" baseline="30000" dirty="0"/>
              <a:t>st</a:t>
            </a:r>
            <a:r>
              <a:rPr lang="en-GB" sz="1800" dirty="0"/>
              <a:t> year of the war</a:t>
            </a:r>
            <a:endParaRPr lang="en-GB" sz="1800" b="1" dirty="0">
              <a:solidFill>
                <a:srgbClr val="DF3F9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Network development and business are growing </a:t>
            </a:r>
            <a:endParaRPr lang="ru-RU" sz="1800" dirty="0"/>
          </a:p>
          <a:p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B18974-C5F5-E776-302C-844D8227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situation with Ukrainian Telco </a:t>
            </a:r>
            <a:r>
              <a:rPr lang="en-GB" b="1" dirty="0">
                <a:solidFill>
                  <a:srgbClr val="DF3F9B"/>
                </a:solidFill>
              </a:rPr>
              <a:t>now</a:t>
            </a:r>
            <a:r>
              <a:rPr lang="en-GB" dirty="0"/>
              <a:t>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5F6D4-99D1-54F9-E9F7-BB6B213038B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4D4EF-1B1D-39BF-8DA9-1B615C98304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17</a:t>
            </a:fld>
            <a:endParaRPr lang="x-non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454F59-6C88-FADC-9353-43A038B03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823"/>
          <a:stretch/>
        </p:blipFill>
        <p:spPr>
          <a:xfrm rot="7739571">
            <a:off x="5159781" y="1653464"/>
            <a:ext cx="9175771" cy="478768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3F2DC6-911F-89BF-A685-0A58FDE5119A}"/>
              </a:ext>
            </a:extLst>
          </p:cNvPr>
          <p:cNvSpPr txBox="1">
            <a:spLocks/>
          </p:cNvSpPr>
          <p:nvPr/>
        </p:nvSpPr>
        <p:spPr>
          <a:xfrm>
            <a:off x="10040770" y="3429000"/>
            <a:ext cx="2899601" cy="2849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/>
              <a:t> Q1</a:t>
            </a:r>
          </a:p>
          <a:p>
            <a:r>
              <a:rPr lang="en-GB" sz="40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4673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8350EF1-BEAB-2E4A-44AB-908AEA8EC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 t="2330" r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E4BA9-BD80-A721-0684-DE16A1F9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88" y="2554294"/>
            <a:ext cx="10975912" cy="201742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DF3F9B"/>
                </a:solidFill>
                <a:latin typeface="+mn-lt"/>
              </a:rPr>
              <a:t>No </a:t>
            </a:r>
            <a:r>
              <a:rPr lang="en-GB" dirty="0">
                <a:latin typeface="+mn-lt"/>
              </a:rPr>
              <a:t>IP POP </a:t>
            </a:r>
            <a:r>
              <a:rPr lang="en-GB" b="1" dirty="0">
                <a:solidFill>
                  <a:srgbClr val="DF3F9B"/>
                </a:solidFill>
                <a:latin typeface="+mn-lt"/>
              </a:rPr>
              <a:t>was</a:t>
            </a:r>
            <a:r>
              <a:rPr lang="en-GB" dirty="0">
                <a:latin typeface="+mn-lt"/>
              </a:rPr>
              <a:t> completely </a:t>
            </a:r>
            <a:r>
              <a:rPr lang="en-GB" b="1" dirty="0">
                <a:solidFill>
                  <a:srgbClr val="DF3F9B"/>
                </a:solidFill>
                <a:latin typeface="+mn-lt"/>
              </a:rPr>
              <a:t>isolated</a:t>
            </a:r>
            <a:r>
              <a:rPr lang="en-GB" dirty="0">
                <a:latin typeface="+mn-lt"/>
              </a:rPr>
              <a:t>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from the rest of the network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in Q4 2022 and Q1 2023</a:t>
            </a:r>
            <a:endParaRPr lang="x-none" sz="280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F518-8C7C-A0FC-B986-7FE14F92A7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u="none" strike="noStrike" kern="1200" cap="none" spc="300" normalizeH="0" baseline="0" noProof="0" dirty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E85A-5FF8-C31F-305A-219035C80C4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7AE9-4D32-6349-B2C5-A7507BD7132D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srgbClr val="EBEBEB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7CC58F-3FDD-5393-1833-947F5D52F751}"/>
              </a:ext>
            </a:extLst>
          </p:cNvPr>
          <p:cNvSpPr txBox="1"/>
          <p:nvPr/>
        </p:nvSpPr>
        <p:spPr>
          <a:xfrm>
            <a:off x="1686910" y="3563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pital Goth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9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8350EF1-BEAB-2E4A-44AB-908AEA8EC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 t="2330" r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E4BA9-BD80-A721-0684-DE16A1F9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88" y="2420287"/>
            <a:ext cx="10975912" cy="201742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DF3F9B"/>
                </a:solidFill>
                <a:latin typeface="+mn-lt"/>
              </a:rPr>
              <a:t>No </a:t>
            </a:r>
            <a:r>
              <a:rPr lang="en-GB" dirty="0">
                <a:latin typeface="+mn-lt"/>
              </a:rPr>
              <a:t>DWDM route </a:t>
            </a:r>
            <a:r>
              <a:rPr lang="en-GB" b="1" dirty="0">
                <a:solidFill>
                  <a:srgbClr val="DF3F9B"/>
                </a:solidFill>
                <a:latin typeface="+mn-lt"/>
              </a:rPr>
              <a:t>was</a:t>
            </a:r>
            <a:r>
              <a:rPr lang="en-GB" dirty="0">
                <a:latin typeface="+mn-lt"/>
              </a:rPr>
              <a:t> </a:t>
            </a:r>
            <a:r>
              <a:rPr lang="en-GB" b="1" dirty="0">
                <a:solidFill>
                  <a:srgbClr val="DF3F9B"/>
                </a:solidFill>
                <a:latin typeface="+mn-lt"/>
              </a:rPr>
              <a:t>down</a:t>
            </a:r>
            <a:r>
              <a:rPr lang="en-GB" dirty="0">
                <a:latin typeface="+mn-lt"/>
              </a:rPr>
              <a:t> due to lack of power at ILA site in Q3-Q4 2022</a:t>
            </a:r>
            <a:endParaRPr lang="x-none" sz="280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F518-8C7C-A0FC-B986-7FE14F92A7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u="none" strike="noStrike" kern="1200" cap="none" spc="300" normalizeH="0" baseline="0" noProof="0" dirty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E85A-5FF8-C31F-305A-219035C80C4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7AE9-4D32-6349-B2C5-A7507BD7132D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srgbClr val="EBEBEB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7CC58F-3FDD-5393-1833-947F5D52F751}"/>
              </a:ext>
            </a:extLst>
          </p:cNvPr>
          <p:cNvSpPr txBox="1"/>
          <p:nvPr/>
        </p:nvSpPr>
        <p:spPr>
          <a:xfrm>
            <a:off x="1686910" y="3563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pital Goth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8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4A16A0-E6D8-A9BF-7094-2AA5E6CA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2022 in a few slides -</a:t>
            </a:r>
            <a:r>
              <a:rPr lang="uk-UA" dirty="0"/>
              <a:t> </a:t>
            </a:r>
            <a:r>
              <a:rPr lang="en-GB" dirty="0"/>
              <a:t>the year of war in Ukraine</a:t>
            </a:r>
          </a:p>
        </p:txBody>
      </p:sp>
      <p:pic>
        <p:nvPicPr>
          <p:cNvPr id="10" name="Year of war in Ukraine.mp4">
            <a:hlinkClick r:id="" action="ppaction://media"/>
            <a:extLst>
              <a:ext uri="{FF2B5EF4-FFF2-40B4-BE49-F238E27FC236}">
                <a16:creationId xmlns:a16="http://schemas.microsoft.com/office/drawing/2014/main" id="{60ABBC6A-F070-C02E-2D34-D55FE8D5A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199" y="1665514"/>
            <a:ext cx="8984343" cy="50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8350EF1-BEAB-2E4A-44AB-908AEA8EC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 t="2330" r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E4BA9-BD80-A721-0684-DE16A1F9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88" y="2923626"/>
            <a:ext cx="10975912" cy="201742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DF3F9B"/>
                </a:solidFill>
                <a:latin typeface="+mn-lt"/>
              </a:rPr>
              <a:t>None </a:t>
            </a:r>
            <a:r>
              <a:rPr lang="en-GB" dirty="0">
                <a:latin typeface="+mn-lt"/>
              </a:rPr>
              <a:t>of RETN staff in the country was harmed</a:t>
            </a:r>
            <a:endParaRPr lang="x-none" sz="280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F518-8C7C-A0FC-B986-7FE14F92A7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u="none" strike="noStrike" kern="1200" cap="none" spc="300" normalizeH="0" baseline="0" noProof="0" dirty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E85A-5FF8-C31F-305A-219035C80C4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7AE9-4D32-6349-B2C5-A7507BD7132D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srgbClr val="EBEBEB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7CC58F-3FDD-5393-1833-947F5D52F751}"/>
              </a:ext>
            </a:extLst>
          </p:cNvPr>
          <p:cNvSpPr txBox="1"/>
          <p:nvPr/>
        </p:nvSpPr>
        <p:spPr>
          <a:xfrm>
            <a:off x="1686910" y="3563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pital Goth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01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8350EF1-BEAB-2E4A-44AB-908AEA8EC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 t="2330" r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E4BA9-BD80-A721-0684-DE16A1F9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88" y="2420287"/>
            <a:ext cx="10975912" cy="2017425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DF3F9B"/>
                </a:solidFill>
                <a:latin typeface="+mn-lt"/>
              </a:rPr>
              <a:t>100% availability </a:t>
            </a:r>
            <a:r>
              <a:rPr lang="en-GB" dirty="0">
                <a:latin typeface="+mn-lt"/>
              </a:rPr>
              <a:t>of </a:t>
            </a:r>
            <a:r>
              <a:rPr lang="ru-RU" dirty="0" err="1">
                <a:latin typeface="+mn-lt"/>
              </a:rPr>
              <a:t>R</a:t>
            </a:r>
            <a:r>
              <a:rPr lang="en-GB" dirty="0">
                <a:latin typeface="+mn-lt"/>
              </a:rPr>
              <a:t>ETN IP Transit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for Ukrainian IP customers</a:t>
            </a:r>
            <a:r>
              <a:rPr lang="ru-RU" dirty="0">
                <a:latin typeface="+mn-lt"/>
              </a:rPr>
              <a:t> </a:t>
            </a:r>
            <a:r>
              <a:rPr lang="en-GB" dirty="0">
                <a:latin typeface="+mn-lt"/>
              </a:rPr>
              <a:t>in</a:t>
            </a:r>
            <a:r>
              <a:rPr lang="en-GB" b="1" dirty="0">
                <a:latin typeface="+mn-lt"/>
              </a:rPr>
              <a:t> </a:t>
            </a:r>
            <a:r>
              <a:rPr lang="en-GB" b="1" dirty="0">
                <a:solidFill>
                  <a:srgbClr val="DF3F9B"/>
                </a:solidFill>
                <a:latin typeface="+mn-lt"/>
              </a:rPr>
              <a:t>December 2022 &amp;</a:t>
            </a:r>
            <a:r>
              <a:rPr lang="en-GB" b="1" dirty="0">
                <a:latin typeface="+mn-lt"/>
              </a:rPr>
              <a:t> </a:t>
            </a:r>
            <a:r>
              <a:rPr lang="en-GB" b="1" dirty="0">
                <a:solidFill>
                  <a:srgbClr val="DF3F9B"/>
                </a:solidFill>
                <a:latin typeface="+mn-lt"/>
              </a:rPr>
              <a:t>First Quarter of 2023</a:t>
            </a:r>
            <a:endParaRPr lang="x-none" sz="280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F518-8C7C-A0FC-B986-7FE14F92A7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u="none" strike="noStrike" kern="1200" cap="none" spc="300" normalizeH="0" baseline="0" noProof="0" dirty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E85A-5FF8-C31F-305A-219035C80C4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7AE9-4D32-6349-B2C5-A7507BD7132D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srgbClr val="EBEBEB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7CC58F-3FDD-5393-1833-947F5D52F751}"/>
              </a:ext>
            </a:extLst>
          </p:cNvPr>
          <p:cNvSpPr txBox="1"/>
          <p:nvPr/>
        </p:nvSpPr>
        <p:spPr>
          <a:xfrm>
            <a:off x="1686910" y="3563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pital Gothic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97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7A72E-FED9-D74C-AFB0-12DE227999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</p:spTree>
    <p:extLst>
      <p:ext uri="{BB962C8B-B14F-4D97-AF65-F5344CB8AC3E}">
        <p14:creationId xmlns:p14="http://schemas.microsoft.com/office/powerpoint/2010/main" val="398617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88350EF1-BEAB-2E4A-44AB-908AEA8EC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 t="2330" r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E4BA9-BD80-A721-0684-DE16A1F9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88" y="2068800"/>
            <a:ext cx="4613212" cy="915035"/>
          </a:xfrm>
        </p:spPr>
        <p:txBody>
          <a:bodyPr/>
          <a:lstStyle/>
          <a:p>
            <a:r>
              <a:rPr lang="uk-UA" sz="4000" dirty="0">
                <a:latin typeface="+mn-lt"/>
              </a:rPr>
              <a:t>2021: </a:t>
            </a:r>
            <a:r>
              <a:rPr lang="en-GB" sz="4000" dirty="0">
                <a:latin typeface="+mn-lt"/>
              </a:rPr>
              <a:t>Ukrainian telecommunication market overview right before the war</a:t>
            </a:r>
            <a:endParaRPr lang="x-none" sz="2800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F518-8C7C-A0FC-B986-7FE14F92A7D8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u="none" strike="noStrike" kern="1200" cap="none" spc="300" normalizeH="0" baseline="0" noProof="0" dirty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E85A-5FF8-C31F-305A-219035C80C4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7AE9-4D32-6349-B2C5-A7507BD7132D}" type="slidenum">
              <a:rPr kumimoji="0" lang="x-none" sz="1200" u="none" strike="noStrike" kern="1200" cap="none" spc="0" normalizeH="0" baseline="0" noProof="0" smtClean="0">
                <a:ln>
                  <a:noFill/>
                </a:ln>
                <a:solidFill>
                  <a:srgbClr val="EBEBEB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x-none" sz="1200" u="none" strike="noStrike" kern="1200" cap="none" spc="0" normalizeH="0" baseline="0" noProof="0" dirty="0">
              <a:ln>
                <a:noFill/>
              </a:ln>
              <a:solidFill>
                <a:srgbClr val="EBEBEB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7CC58F-3FDD-5393-1833-947F5D52F751}"/>
              </a:ext>
            </a:extLst>
          </p:cNvPr>
          <p:cNvSpPr txBox="1"/>
          <p:nvPr/>
        </p:nvSpPr>
        <p:spPr>
          <a:xfrm>
            <a:off x="1686910" y="35630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apital Gothic" pitchFamily="2" charset="77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143A8A-AF44-A244-C538-A688AC9A7016}"/>
              </a:ext>
            </a:extLst>
          </p:cNvPr>
          <p:cNvSpPr txBox="1"/>
          <p:nvPr/>
        </p:nvSpPr>
        <p:spPr>
          <a:xfrm>
            <a:off x="7682327" y="4692438"/>
            <a:ext cx="4356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5F329B"/>
                </a:solidFill>
                <a:latin typeface="+mn-lt"/>
              </a:rPr>
              <a:t>4</a:t>
            </a:r>
            <a:r>
              <a:rPr lang="ru-RU" sz="4000" b="1" dirty="0">
                <a:solidFill>
                  <a:srgbClr val="5F329B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5F329B"/>
                </a:solidFill>
                <a:latin typeface="+mn-lt"/>
              </a:rPr>
              <a:t>781 (real ~620)</a:t>
            </a:r>
          </a:p>
          <a:p>
            <a:pPr defTabSz="914400">
              <a:spcBef>
                <a:spcPct val="0"/>
              </a:spcBef>
              <a:defRPr/>
            </a:pPr>
            <a:r>
              <a:rPr lang="en-US" sz="1600" dirty="0">
                <a:solidFill>
                  <a:srgbClr val="EBEBEB"/>
                </a:solidFill>
              </a:rPr>
              <a:t>ISP in UA by Register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A387FD-DB03-E3E5-26E5-A9DBA60A5345}"/>
              </a:ext>
            </a:extLst>
          </p:cNvPr>
          <p:cNvSpPr txBox="1"/>
          <p:nvPr/>
        </p:nvSpPr>
        <p:spPr>
          <a:xfrm>
            <a:off x="7682327" y="3358040"/>
            <a:ext cx="4356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E59819"/>
                </a:solidFill>
                <a:latin typeface="+mn-lt"/>
              </a:rPr>
              <a:t>~ </a:t>
            </a:r>
            <a:r>
              <a:rPr lang="ru-RU" sz="4000" b="1" dirty="0">
                <a:solidFill>
                  <a:srgbClr val="E59819"/>
                </a:solidFill>
                <a:latin typeface="+mn-lt"/>
              </a:rPr>
              <a:t>221</a:t>
            </a:r>
            <a:r>
              <a:rPr lang="en-US" sz="4000" b="1" dirty="0">
                <a:solidFill>
                  <a:srgbClr val="E59819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E59819"/>
                </a:solidFill>
                <a:latin typeface="+mn-lt"/>
              </a:rPr>
              <a:t>Mln</a:t>
            </a:r>
            <a:r>
              <a:rPr lang="en-US" sz="4000" b="1" dirty="0">
                <a:solidFill>
                  <a:srgbClr val="E59819"/>
                </a:solidFill>
                <a:latin typeface="+mn-lt"/>
              </a:rPr>
              <a:t> EUR</a:t>
            </a:r>
          </a:p>
          <a:p>
            <a:pPr>
              <a:buClr>
                <a:srgbClr val="242424"/>
              </a:buClr>
              <a:buSzPts val="1200"/>
              <a:defRPr/>
            </a:pPr>
            <a:r>
              <a:rPr lang="en-US" sz="1600" dirty="0">
                <a:solidFill>
                  <a:srgbClr val="EBEBEB"/>
                </a:solidFill>
              </a:rPr>
              <a:t>Total revenue by 2021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B656C4-9104-2F3E-7A6D-8A311612C8ED}"/>
              </a:ext>
            </a:extLst>
          </p:cNvPr>
          <p:cNvSpPr txBox="1"/>
          <p:nvPr/>
        </p:nvSpPr>
        <p:spPr>
          <a:xfrm>
            <a:off x="7682327" y="2068800"/>
            <a:ext cx="4356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F3F9B"/>
                </a:solidFill>
                <a:latin typeface="+mn-lt"/>
              </a:rPr>
              <a:t>~ 4.75 EUR </a:t>
            </a:r>
            <a:endParaRPr kumimoji="0" lang="x-none" sz="4000" u="none" strike="noStrike" kern="1200" cap="none" spc="0" normalizeH="0" baseline="0" noProof="0" dirty="0">
              <a:ln>
                <a:noFill/>
              </a:ln>
              <a:solidFill>
                <a:srgbClr val="DF3F9B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Calibri"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ea typeface="+mn-ea"/>
                <a:cs typeface="+mn-cs"/>
              </a:rPr>
              <a:t>ARPU</a:t>
            </a:r>
            <a:endParaRPr kumimoji="0" lang="nl-NL" sz="160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97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D1886F-7EE5-937B-1CB5-FF47139E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network in Ukraine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CEF1B6-D3F9-63B2-4BF6-C3B65674DE2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ECE87-8AFA-EAB6-2F9D-4357498588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4</a:t>
            </a:fld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45BB9-0CFD-5063-7BC6-42AB79A4C5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85738" y="1938338"/>
            <a:ext cx="5730260" cy="4523421"/>
          </a:xfrm>
        </p:spPr>
        <p:txBody>
          <a:bodyPr anchor="ctr"/>
          <a:lstStyle/>
          <a:p>
            <a:pPr algn="ctr"/>
            <a:r>
              <a:rPr lang="en-GB" b="1" dirty="0">
                <a:solidFill>
                  <a:srgbClr val="DF3F9B"/>
                </a:solidFill>
              </a:rPr>
              <a:t>6000+ </a:t>
            </a:r>
          </a:p>
          <a:p>
            <a:pPr algn="ctr"/>
            <a:r>
              <a:rPr lang="nl-NL" dirty="0"/>
              <a:t>k</a:t>
            </a:r>
            <a:r>
              <a:rPr lang="en-GB" dirty="0"/>
              <a:t>m of lit fibre</a:t>
            </a:r>
          </a:p>
          <a:p>
            <a:endParaRPr lang="en-GB" dirty="0"/>
          </a:p>
          <a:p>
            <a:pPr algn="ctr"/>
            <a:r>
              <a:rPr lang="en-GB" b="1" dirty="0">
                <a:solidFill>
                  <a:srgbClr val="DF3F9B"/>
                </a:solidFill>
              </a:rPr>
              <a:t>42</a:t>
            </a:r>
          </a:p>
          <a:p>
            <a:pPr algn="ctr"/>
            <a:r>
              <a:rPr lang="en-GB" dirty="0"/>
              <a:t>on-net buildings</a:t>
            </a:r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rgbClr val="DF3F9B"/>
                </a:solidFill>
              </a:rPr>
              <a:t>50+</a:t>
            </a:r>
          </a:p>
          <a:p>
            <a:pPr algn="ctr"/>
            <a:r>
              <a:rPr lang="en-GB" dirty="0"/>
              <a:t>amplifier sites </a:t>
            </a:r>
          </a:p>
        </p:txBody>
      </p:sp>
      <p:pic>
        <p:nvPicPr>
          <p:cNvPr id="8" name="Picture 7" descr="Diagram, map&#10;&#10;Description automatically generated">
            <a:extLst>
              <a:ext uri="{FF2B5EF4-FFF2-40B4-BE49-F238E27FC236}">
                <a16:creationId xmlns:a16="http://schemas.microsoft.com/office/drawing/2014/main" id="{F8F54335-DD98-082C-6B2A-7C64A8CAA8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10" t="31885" r="-236" b="17146"/>
          <a:stretch/>
        </p:blipFill>
        <p:spPr>
          <a:xfrm>
            <a:off x="5389358" y="1738476"/>
            <a:ext cx="6456483" cy="49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16E5E-9E5F-185E-73B4-2EC87FB6E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05699" y="1029521"/>
            <a:ext cx="4114801" cy="5156967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Fibre cuts and POPs isolation from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Lack of external power to the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Equipment faults and </a:t>
            </a:r>
            <a:r>
              <a:rPr lang="en-GB" dirty="0">
                <a:latin typeface="Helvetica Neue" panose="02000503000000020004" pitchFamily="2" charset="0"/>
              </a:rPr>
              <a:t>s</a:t>
            </a:r>
            <a:r>
              <a:rPr lang="en-GB" dirty="0">
                <a:effectLst/>
                <a:latin typeface="Helvetica Neue" panose="02000503000000020004" pitchFamily="2" charset="0"/>
              </a:rPr>
              <a:t>pare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 Neue" panose="02000503000000020004" pitchFamily="2" charset="0"/>
              </a:rPr>
              <a:t>Traffic can suddenly appears in locations where yo</a:t>
            </a:r>
            <a:r>
              <a:rPr lang="en-GB" dirty="0">
                <a:latin typeface="Helvetica Neue" panose="02000503000000020004" pitchFamily="2" charset="0"/>
              </a:rPr>
              <a:t>u never expect it </a:t>
            </a:r>
            <a:endParaRPr lang="en-GB" dirty="0">
              <a:effectLst/>
              <a:latin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</a:rPr>
              <a:t>Internal and external communications</a:t>
            </a:r>
            <a:endParaRPr lang="en-GB" dirty="0">
              <a:effectLst/>
              <a:latin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FD597-9373-2DF8-6104-902E70393EF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2492F-5A85-F8C9-5FD8-DC28366BCDC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5</a:t>
            </a:fld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E0980B-432B-8B2F-46E0-D6F11668DB8A}"/>
              </a:ext>
            </a:extLst>
          </p:cNvPr>
          <p:cNvSpPr txBox="1">
            <a:spLocks/>
          </p:cNvSpPr>
          <p:nvPr/>
        </p:nvSpPr>
        <p:spPr>
          <a:xfrm>
            <a:off x="473139" y="1029521"/>
            <a:ext cx="4800019" cy="395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EBEBEB"/>
                </a:solidFill>
              </a:rPr>
              <a:t>Challenges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D6097F"/>
                </a:solidFill>
                <a:effectLst/>
                <a:uLnTx/>
                <a:uFillTx/>
                <a:ea typeface="+mj-ea"/>
                <a:cs typeface="+mj-cs"/>
              </a:rPr>
              <a:t>RETN 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ea typeface="+mj-ea"/>
                <a:cs typeface="+mj-cs"/>
              </a:rPr>
              <a:t>faces</a:t>
            </a:r>
            <a:r>
              <a:rPr lang="en-US" sz="5400" dirty="0">
                <a:solidFill>
                  <a:srgbClr val="EBEBEB"/>
                </a:solidFill>
              </a:rPr>
              <a:t> as an NSP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E650273-7A07-941E-921F-6F1740F2E7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823"/>
          <a:stretch/>
        </p:blipFill>
        <p:spPr>
          <a:xfrm rot="19709918">
            <a:off x="-2520326" y="1359986"/>
            <a:ext cx="11670056" cy="608914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9F92FA34-9A69-56ED-93BD-ED012BF1E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823"/>
          <a:stretch/>
        </p:blipFill>
        <p:spPr>
          <a:xfrm rot="19709918">
            <a:off x="-2349846" y="1545967"/>
            <a:ext cx="11670056" cy="60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70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34FC89-22BC-96F3-81CA-C287E8D4C7A8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B09B5-B1F8-046A-76E7-E3680B693675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6</a:t>
            </a:fld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6F3FE-0379-2C78-C4D4-D18F94F1230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anchor="ctr"/>
          <a:lstStyle/>
          <a:p>
            <a:r>
              <a:rPr lang="en-GB" dirty="0"/>
              <a:t>Average time to fix outages increase for 38%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63D07-E742-30FA-D42A-BC96E4C61A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anchor="ctr"/>
          <a:lstStyle/>
          <a:p>
            <a:r>
              <a:rPr lang="en-GB" dirty="0"/>
              <a:t>46% more fibre cuts vs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FF1B7A-EDEE-20D1-D3E5-E5A5D91F118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anchor="ctr"/>
          <a:lstStyle/>
          <a:p>
            <a:r>
              <a:rPr lang="en-GB" dirty="0"/>
              <a:t>March 2022: the worst SLA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EB40D49-3E07-32C7-7E5E-24CD155B22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2135822"/>
            <a:ext cx="4140200" cy="3639336"/>
          </a:xfrm>
        </p:spPr>
        <p:txBody>
          <a:bodyPr/>
          <a:lstStyle/>
          <a:p>
            <a:r>
              <a:rPr lang="en-GB" sz="3600" dirty="0"/>
              <a:t>Challenge </a:t>
            </a:r>
            <a:r>
              <a:rPr lang="en-US" sz="3600" dirty="0"/>
              <a:t>#</a:t>
            </a:r>
            <a:r>
              <a:rPr lang="uk-UA" sz="3600" dirty="0"/>
              <a:t>1</a:t>
            </a:r>
            <a:br>
              <a:rPr lang="uk-UA" sz="3600" dirty="0"/>
            </a:br>
            <a:br>
              <a:rPr lang="uk-UA" sz="3600" dirty="0"/>
            </a:br>
            <a:r>
              <a:rPr lang="en-GB" sz="3600" dirty="0"/>
              <a:t>Fibre cuts and POP/city isolation from the rest of the network</a:t>
            </a:r>
          </a:p>
        </p:txBody>
      </p:sp>
    </p:spTree>
    <p:extLst>
      <p:ext uri="{BB962C8B-B14F-4D97-AF65-F5344CB8AC3E}">
        <p14:creationId xmlns:p14="http://schemas.microsoft.com/office/powerpoint/2010/main" val="2449497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014601-427E-5B13-A032-10B16FDA25A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Fibre cuts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0BCFE-82CF-FBE2-6FE4-914F5E86F0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Two diverse routes to key locations might not be enough sometimes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Spare capacity of IP/MPLS network in proportion 2:1 or even higher is not a waste of CAPEX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Plan spectrum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+mn-lt"/>
              </a:rPr>
              <a:t>F</a:t>
            </a:r>
            <a:r>
              <a:rPr lang="en-GB" dirty="0" err="1">
                <a:effectLst/>
                <a:latin typeface="+mn-lt"/>
              </a:rPr>
              <a:t>lexGRID</a:t>
            </a:r>
            <a:r>
              <a:rPr lang="en-GB" dirty="0">
                <a:effectLst/>
                <a:latin typeface="+mn-lt"/>
              </a:rPr>
              <a:t> in a combination with OTN rules - most of capacity could be rerouted from the affected route or converted into protected mode in a matter of minutes without DC visit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Instant bandwidth transponders bring more benefits than we usually think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Network development should not be stopped (it can be paused only)</a:t>
            </a:r>
            <a:endParaRPr lang="en-GB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B5CE90-9600-17E6-9B8B-50438F30E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B0F97-0769-C5C0-023A-A68A585959D3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EDAFF-576C-436D-3D4A-03CC759A0ED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7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53815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51A788-3982-6A4A-6A16-748324B71B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>
                <a:effectLst/>
                <a:latin typeface="+mn-lt"/>
              </a:rPr>
              <a:t>POP/city isolation from the rest of the network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91847-7CF6-C5FD-5A49-F7CC3DA33DA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B85A0-8A25-4F9B-AB5E-ECF3751EB6B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8</a:t>
            </a:fld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427414-C83D-1614-10DB-4D170627CAE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Deploy at least two core POPs at every key city you operate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Protect</a:t>
            </a:r>
            <a:r>
              <a:rPr lang="en-US" dirty="0" err="1"/>
              <a:t>ing</a:t>
            </a:r>
            <a:r>
              <a:rPr lang="en-GB" dirty="0"/>
              <a:t> your DWDM network with leased capacity is not a bad thing to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Not only international capacity needs to be protected with new routes, look after your metro networks as well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BD9BD97-9D78-89A8-2CCA-4CAB70F4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91994"/>
            <a:ext cx="11160000" cy="915035"/>
          </a:xfrm>
        </p:spPr>
        <p:txBody>
          <a:bodyPr/>
          <a:lstStyle/>
          <a:p>
            <a:r>
              <a:rPr lang="en-US" dirty="0"/>
              <a:t>Solution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77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00B1E7-2FCA-FED9-BFA0-D8DBF31AA64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6000" y="2203311"/>
            <a:ext cx="11160000" cy="395449"/>
          </a:xfrm>
        </p:spPr>
        <p:txBody>
          <a:bodyPr/>
          <a:lstStyle/>
          <a:p>
            <a:r>
              <a:rPr lang="en-GB" dirty="0">
                <a:solidFill>
                  <a:srgbClr val="DF3F9B"/>
                </a:solidFill>
              </a:rPr>
              <a:t>Black q4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61068-144E-F4E5-3417-0DE9F5EF5B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000" y="2727158"/>
            <a:ext cx="11160000" cy="1572126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DF3F9B"/>
                </a:solidFill>
              </a:rPr>
              <a:t>635 rockets </a:t>
            </a:r>
            <a:r>
              <a:rPr lang="en-GB" dirty="0"/>
              <a:t>had been attacked for Ukrainian electricity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DF3F9B"/>
                </a:solidFill>
              </a:rPr>
              <a:t>~ 40% of time </a:t>
            </a:r>
            <a:r>
              <a:rPr lang="en-GB" dirty="0"/>
              <a:t>- no electricity – working on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DF3F9B"/>
                </a:solidFill>
              </a:rPr>
              <a:t>3331 hours </a:t>
            </a:r>
            <a:r>
              <a:rPr lang="en-GB" dirty="0"/>
              <a:t>- total time of diesel generation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B18974-C5F5-E776-302C-844D8227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 </a:t>
            </a:r>
            <a:r>
              <a:rPr lang="en-US" dirty="0"/>
              <a:t>#</a:t>
            </a:r>
            <a:r>
              <a:rPr lang="en-GB" dirty="0"/>
              <a:t>2 - lack of external power to the site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5F6D4-99D1-54F9-E9F7-BB6B213038B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x-none" spc="300"/>
              <a:t>2023</a:t>
            </a:r>
            <a:endParaRPr lang="x-none" spc="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4D4EF-1B1D-39BF-8DA9-1B615C98304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6E67AE9-4D32-6349-B2C5-A7507BD7132D}" type="slidenum">
              <a:rPr lang="x-none" smtClean="0"/>
              <a:pPr/>
              <a:t>9</a:t>
            </a:fld>
            <a:endParaRPr lang="x-none" dirty="0"/>
          </a:p>
        </p:txBody>
      </p:sp>
      <p:sp>
        <p:nvSpPr>
          <p:cNvPr id="8" name="Rectangle 7"/>
          <p:cNvSpPr/>
          <p:nvPr/>
        </p:nvSpPr>
        <p:spPr>
          <a:xfrm>
            <a:off x="516000" y="4058350"/>
            <a:ext cx="8772594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cap="all" dirty="0">
                <a:solidFill>
                  <a:srgbClr val="DF3F9B"/>
                </a:solidFill>
                <a:latin typeface="Arial" panose="020B0604020202020204" pitchFamily="34" charset="0"/>
              </a:rPr>
              <a:t>NOW</a:t>
            </a:r>
            <a:r>
              <a:rPr lang="mr-IN" sz="2000" cap="all" dirty="0">
                <a:solidFill>
                  <a:srgbClr val="DF3F9B"/>
                </a:solidFill>
                <a:latin typeface="Arial" panose="020B0604020202020204" pitchFamily="34" charset="0"/>
              </a:rPr>
              <a:t>…</a:t>
            </a:r>
            <a:r>
              <a:rPr lang="en-GB" sz="2000" cap="all" dirty="0">
                <a:solidFill>
                  <a:srgbClr val="DF3F9B"/>
                </a:solidFill>
                <a:latin typeface="Arial" panose="020B0604020202020204" pitchFamily="34" charset="0"/>
              </a:rPr>
              <a:t> White Q1 2023</a:t>
            </a:r>
          </a:p>
          <a:p>
            <a:endParaRPr lang="en-GB" sz="2000" cap="all" dirty="0">
              <a:solidFill>
                <a:srgbClr val="DF3F9B"/>
              </a:solidFill>
              <a:latin typeface="Arial" panose="020B0604020202020204" pitchFamily="34" charset="0"/>
            </a:endParaRPr>
          </a:p>
          <a:p>
            <a:r>
              <a:rPr lang="en-GB" b="1" cap="all" dirty="0">
                <a:solidFill>
                  <a:srgbClr val="DF3F9B"/>
                </a:solidFill>
                <a:latin typeface="Arial" panose="020B0604020202020204" pitchFamily="34" charset="0"/>
              </a:rPr>
              <a:t>! Most rockets had been shot down by the Ukrainian defenders </a:t>
            </a:r>
            <a:endParaRPr lang="en-GB" sz="2000" cap="all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DF3F9B"/>
                </a:solidFill>
              </a:rPr>
              <a:t>~ </a:t>
            </a:r>
            <a:r>
              <a:rPr lang="en-GB" sz="2000" cap="all" dirty="0">
                <a:solidFill>
                  <a:srgbClr val="DF3F9B"/>
                </a:solidFill>
                <a:latin typeface="Arial" panose="020B0604020202020204" pitchFamily="34" charset="0"/>
              </a:rPr>
              <a:t>5% </a:t>
            </a:r>
            <a:r>
              <a:rPr lang="en-GB" sz="1800" dirty="0"/>
              <a:t>no electricity – working on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DF3F9B"/>
                </a:solidFill>
              </a:rPr>
              <a:t>121 hours </a:t>
            </a:r>
            <a:r>
              <a:rPr lang="en-GB" sz="1800" dirty="0"/>
              <a:t>- total time of diesel generation </a:t>
            </a:r>
          </a:p>
          <a:p>
            <a:r>
              <a:rPr lang="en-GB" sz="2000" cap="all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  <a:p>
            <a:endParaRPr lang="en-GB" sz="2000" cap="all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30116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p Logo_Dark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op Logo_Light Theme">
  <a:themeElements>
    <a:clrScheme name="RETN Colors">
      <a:dk1>
        <a:srgbClr val="242424"/>
      </a:dk1>
      <a:lt1>
        <a:srgbClr val="EBEBEB"/>
      </a:lt1>
      <a:dk2>
        <a:srgbClr val="242424"/>
      </a:dk2>
      <a:lt2>
        <a:srgbClr val="EBEBEB"/>
      </a:lt2>
      <a:accent1>
        <a:srgbClr val="D6097F"/>
      </a:accent1>
      <a:accent2>
        <a:srgbClr val="054892"/>
      </a:accent2>
      <a:accent3>
        <a:srgbClr val="FBA619"/>
      </a:accent3>
      <a:accent4>
        <a:srgbClr val="19335B"/>
      </a:accent4>
      <a:accent5>
        <a:srgbClr val="8F3A9D"/>
      </a:accent5>
      <a:accent6>
        <a:srgbClr val="4C469D"/>
      </a:accent6>
      <a:hlink>
        <a:srgbClr val="D6097F"/>
      </a:hlink>
      <a:folHlink>
        <a:srgbClr val="0548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4989</TotalTime>
  <Words>963</Words>
  <Application>Microsoft Macintosh PowerPoint</Application>
  <PresentationFormat>Widescreen</PresentationFormat>
  <Paragraphs>169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Capital Gothic</vt:lpstr>
      <vt:lpstr>Helvetica Neue</vt:lpstr>
      <vt:lpstr>Light Theme</vt:lpstr>
      <vt:lpstr>Dark Theme</vt:lpstr>
      <vt:lpstr>Top Logo_Dark Theme</vt:lpstr>
      <vt:lpstr>Top Logo_Light Theme</vt:lpstr>
      <vt:lpstr>Contingency plans for network service providers.</vt:lpstr>
      <vt:lpstr>2022 in a few slides - the year of war in Ukraine</vt:lpstr>
      <vt:lpstr>2021: Ukrainian telecommunication market overview right before the war</vt:lpstr>
      <vt:lpstr>Our network in Ukraine</vt:lpstr>
      <vt:lpstr>PowerPoint Presentation</vt:lpstr>
      <vt:lpstr>Challenge #1  Fibre cuts and POP/city isolation from the rest of the network</vt:lpstr>
      <vt:lpstr>Solution</vt:lpstr>
      <vt:lpstr>Solution</vt:lpstr>
      <vt:lpstr>Challenge #2 - lack of external power to the site</vt:lpstr>
      <vt:lpstr>PowerPoint Presentation</vt:lpstr>
      <vt:lpstr>Challenge #3 equipment faults and spare management</vt:lpstr>
      <vt:lpstr>Solution</vt:lpstr>
      <vt:lpstr>PowerPoint Presentation</vt:lpstr>
      <vt:lpstr>Solution</vt:lpstr>
      <vt:lpstr>Challenge #5   Internal and external communication </vt:lpstr>
      <vt:lpstr>Solution</vt:lpstr>
      <vt:lpstr>What’s the situation with Ukrainian Telco now?</vt:lpstr>
      <vt:lpstr>No IP POP was completely isolated  from the rest of the network  in Q4 2022 and Q1 2023</vt:lpstr>
      <vt:lpstr>No DWDM route was down due to lack of power at ILA site in Q3-Q4 2022</vt:lpstr>
      <vt:lpstr>None of RETN staff in the country was harmed</vt:lpstr>
      <vt:lpstr>100% availability of RETN IP Transit  for Ukrainian IP customers in December 2022 &amp; First Quarter of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Georgea Zilli</dc:creator>
  <cp:lastModifiedBy>Nataliia Byelous</cp:lastModifiedBy>
  <cp:revision>83</cp:revision>
  <dcterms:created xsi:type="dcterms:W3CDTF">2022-10-17T18:01:17Z</dcterms:created>
  <dcterms:modified xsi:type="dcterms:W3CDTF">2023-03-31T13:04:30Z</dcterms:modified>
</cp:coreProperties>
</file>