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0" r:id="rId2"/>
    <p:sldId id="259" r:id="rId3"/>
    <p:sldId id="272" r:id="rId4"/>
    <p:sldId id="264" r:id="rId5"/>
    <p:sldId id="260" r:id="rId6"/>
    <p:sldId id="271" r:id="rId7"/>
    <p:sldId id="269" r:id="rId8"/>
    <p:sldId id="273" r:id="rId9"/>
    <p:sldId id="277" r:id="rId10"/>
    <p:sldId id="274" r:id="rId11"/>
    <p:sldId id="278" r:id="rId12"/>
    <p:sldId id="256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9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9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9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9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9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9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9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9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9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E38D1-978D-B74F-B98E-264D8E766187}" v="1" dt="2023-04-03T15:32:25.53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5"/>
    <p:restoredTop sz="96327"/>
  </p:normalViewPr>
  <p:slideViewPr>
    <p:cSldViewPr snapToGrid="0">
      <p:cViewPr varScale="1">
        <p:scale>
          <a:sx n="116" d="100"/>
          <a:sy n="116" d="100"/>
        </p:scale>
        <p:origin x="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Monolthic</a:t>
            </a:r>
            <a:r>
              <a:rPr lang="en-GB" dirty="0"/>
              <a:t> =  100GB per day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Fastest parser</a:t>
            </a:r>
          </a:p>
        </p:txBody>
      </p:sp>
    </p:spTree>
    <p:extLst>
      <p:ext uri="{BB962C8B-B14F-4D97-AF65-F5344CB8AC3E}">
        <p14:creationId xmlns:p14="http://schemas.microsoft.com/office/powerpoint/2010/main" val="362889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np.net.uk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np.net.uk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tnp.net.uk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-4163" y="-2650"/>
            <a:ext cx="12200326" cy="6863300"/>
          </a:xfrm>
          <a:prstGeom prst="rect">
            <a:avLst/>
          </a:prstGeom>
          <a:solidFill>
            <a:srgbClr val="29305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452" y="2007175"/>
            <a:ext cx="5173095" cy="284365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info@tnp.net.uk   /   www.tnp.net.uk"/>
          <p:cNvSpPr txBox="1"/>
          <p:nvPr/>
        </p:nvSpPr>
        <p:spPr>
          <a:xfrm>
            <a:off x="624231" y="6453043"/>
            <a:ext cx="613150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hlinkClick r:id="rId3"/>
              </a:rPr>
              <a:t>info@tnp.net.uk</a:t>
            </a:r>
            <a:r>
              <a:t>   /   www.tnp.net.uk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163662"/>
            <a:ext cx="2844800" cy="3853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/>
          <p:nvPr/>
        </p:nvSpPr>
        <p:spPr>
          <a:xfrm>
            <a:off x="-4062" y="-2650"/>
            <a:ext cx="12200123" cy="6863300"/>
          </a:xfrm>
          <a:prstGeom prst="rect">
            <a:avLst/>
          </a:prstGeom>
          <a:solidFill>
            <a:srgbClr val="0077B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TextBox 1"/>
          <p:cNvSpPr txBox="1">
            <a:spLocks noGrp="1"/>
          </p:cNvSpPr>
          <p:nvPr>
            <p:ph type="body" sz="quarter" idx="21"/>
          </p:nvPr>
        </p:nvSpPr>
        <p:spPr>
          <a:xfrm>
            <a:off x="1034418" y="1082186"/>
            <a:ext cx="9000591" cy="11118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8000" b="1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TNP_Graphic_CMYK_White 2.pdf" descr="TNP_Graphic_CMYK_White 2.pdf"/>
          <p:cNvPicPr>
            <a:picLocks noChangeAspect="1"/>
          </p:cNvPicPr>
          <p:nvPr/>
        </p:nvPicPr>
        <p:blipFill>
          <a:blip r:embed="rId2">
            <a:alphaModFix amt="39990"/>
          </a:blip>
          <a:stretch>
            <a:fillRect/>
          </a:stretch>
        </p:blipFill>
        <p:spPr>
          <a:xfrm>
            <a:off x="7756547" y="2424868"/>
            <a:ext cx="5020266" cy="4924184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info@tnp.net.uk   /   www.tnp.net.uk"/>
          <p:cNvSpPr txBox="1"/>
          <p:nvPr/>
        </p:nvSpPr>
        <p:spPr>
          <a:xfrm>
            <a:off x="624231" y="6453043"/>
            <a:ext cx="613150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hlinkClick r:id="rId3"/>
              </a:rPr>
              <a:t>info@tnp.net.uk</a:t>
            </a:r>
            <a:r>
              <a:t>   /   www.tnp.net.uk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/>
          <p:nvPr/>
        </p:nvSpPr>
        <p:spPr>
          <a:xfrm>
            <a:off x="628132" y="633190"/>
            <a:ext cx="10935736" cy="67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4400">
                <a:solidFill>
                  <a:srgbClr val="29305A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/>
          <p:nvPr/>
        </p:nvSpPr>
        <p:spPr>
          <a:xfrm>
            <a:off x="626952" y="1594258"/>
            <a:ext cx="10938096" cy="303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187036" indent="-187036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1pPr>
            <a:lvl2pPr marL="675409" indent="-218209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2pPr>
            <a:lvl3pPr marL="1176250" indent="-26185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3pPr>
            <a:lvl4pPr marL="1662545" indent="-290945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4pPr>
            <a:lvl5pPr marL="2119745" indent="-290945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/>
        </p:nvSpPr>
        <p:spPr>
          <a:xfrm>
            <a:off x="628132" y="633190"/>
            <a:ext cx="10935736" cy="67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4400">
                <a:solidFill>
                  <a:srgbClr val="29305A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/>
          <p:nvPr/>
        </p:nvSpPr>
        <p:spPr>
          <a:xfrm>
            <a:off x="626952" y="1594258"/>
            <a:ext cx="10938096" cy="303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187036" indent="-187036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1pPr>
            <a:lvl2pPr marL="675409" indent="-218209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2pPr>
            <a:lvl3pPr marL="1176250" indent="-26185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3pPr>
            <a:lvl4pPr marL="1662545" indent="-290945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4pPr>
            <a:lvl5pPr marL="2119745" indent="-290945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/>
          <p:cNvSpPr/>
          <p:nvPr/>
        </p:nvSpPr>
        <p:spPr>
          <a:xfrm>
            <a:off x="-1" y="6303669"/>
            <a:ext cx="12192001" cy="555288"/>
          </a:xfrm>
          <a:prstGeom prst="rect">
            <a:avLst/>
          </a:prstGeom>
          <a:solidFill>
            <a:srgbClr val="29305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info@tnp.net.uk   /   www.tnp.net.uk"/>
          <p:cNvSpPr txBox="1"/>
          <p:nvPr/>
        </p:nvSpPr>
        <p:spPr>
          <a:xfrm>
            <a:off x="624231" y="6453043"/>
            <a:ext cx="613150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hlinkClick r:id="rId2"/>
              </a:rPr>
              <a:t>info@tnp.net.uk</a:t>
            </a:r>
            <a:r>
              <a:t>   /   www.tnp.net.uk</a:t>
            </a:r>
          </a:p>
        </p:txBody>
      </p:sp>
      <p:sp>
        <p:nvSpPr>
          <p:cNvPr id="73" name="Title Text"/>
          <p:cNvSpPr txBox="1">
            <a:spLocks noGrp="1"/>
          </p:cNvSpPr>
          <p:nvPr>
            <p:ph type="body" sz="quarter" idx="21"/>
          </p:nvPr>
        </p:nvSpPr>
        <p:spPr>
          <a:xfrm>
            <a:off x="628132" y="633190"/>
            <a:ext cx="10935736" cy="679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400">
                <a:solidFill>
                  <a:srgbClr val="29305A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74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374" y="5404191"/>
            <a:ext cx="1320636" cy="130687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2" name="Title Text"/>
          <p:cNvSpPr txBox="1"/>
          <p:nvPr/>
        </p:nvSpPr>
        <p:spPr>
          <a:xfrm>
            <a:off x="628132" y="633190"/>
            <a:ext cx="10935736" cy="67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4400">
                <a:solidFill>
                  <a:srgbClr val="29305A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/>
          <p:nvPr/>
        </p:nvSpPr>
        <p:spPr>
          <a:xfrm>
            <a:off x="626952" y="1594258"/>
            <a:ext cx="10938096" cy="303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187036" indent="-187036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1pPr>
            <a:lvl2pPr marL="675409" indent="-218209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2pPr>
            <a:lvl3pPr marL="1176250" indent="-261850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3pPr>
            <a:lvl4pPr marL="1662545" indent="-290945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4pPr>
            <a:lvl5pPr marL="2119745" indent="-290945">
              <a:lnSpc>
                <a:spcPct val="10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body" sz="quarter" idx="21"/>
          </p:nvPr>
        </p:nvSpPr>
        <p:spPr>
          <a:xfrm>
            <a:off x="628132" y="633190"/>
            <a:ext cx="10935736" cy="679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400">
                <a:solidFill>
                  <a:srgbClr val="29305A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half" idx="22"/>
          </p:nvPr>
        </p:nvSpPr>
        <p:spPr>
          <a:xfrm>
            <a:off x="626952" y="1594258"/>
            <a:ext cx="10938096" cy="303728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00"/>
              </a:buClr>
            </a:lvl1pPr>
            <a:lvl2pPr marL="666750" indent="-209550">
              <a:buClr>
                <a:srgbClr val="000000"/>
              </a:buClr>
            </a:lvl2pPr>
            <a:lvl3pPr marL="1165860" indent="-251460">
              <a:buClr>
                <a:srgbClr val="000000"/>
              </a:buClr>
            </a:lvl3pPr>
            <a:lvl4pPr marL="1651000" indent="-279400">
              <a:buClr>
                <a:srgbClr val="000000"/>
              </a:buClr>
            </a:lvl4pPr>
            <a:lvl5pPr marL="2108200" indent="-279400">
              <a:buClr>
                <a:srgbClr val="000000"/>
              </a:buCl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9123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mailto:info@tnp.net.uk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1" y="6303669"/>
            <a:ext cx="12192001" cy="555288"/>
          </a:xfrm>
          <a:prstGeom prst="rect">
            <a:avLst/>
          </a:prstGeom>
          <a:solidFill>
            <a:srgbClr val="29305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3374" y="5404191"/>
            <a:ext cx="1320636" cy="13068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info@tnp.net.uk   /   www.tnp.net.uk"/>
          <p:cNvSpPr txBox="1"/>
          <p:nvPr/>
        </p:nvSpPr>
        <p:spPr>
          <a:xfrm>
            <a:off x="624231" y="6453043"/>
            <a:ext cx="6131505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hlinkClick r:id="rId10"/>
              </a:rPr>
              <a:t>info@tnp.net.uk</a:t>
            </a:r>
            <a:r>
              <a:t>   /   www.tnp.net.uk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53800" y="6346224"/>
            <a:ext cx="387360" cy="3853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9305A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9305A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9305A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9305A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9305A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9305A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9305A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9305A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9305A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46957" marR="0" indent="-14695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8650" marR="0" indent="-1714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201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rafana.com/docs/loki/latest/logql/analyzer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grafana/loki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thub.com/grafana/loki/blob/main/docs/sources/fundamentals/architecture/components/loki_architecture_components.svg" TargetMode="Externa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danpoltawski/68c7a8a4db227e5f0e081dd4bd31932d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Lancashire Teaching Hospitals NHS Foundation Trust 10Gb Multi Service Internet Bearer &amp; Cloud Connectivity"/>
          <p:cNvSpPr txBox="1">
            <a:spLocks noGrp="1"/>
          </p:cNvSpPr>
          <p:nvPr>
            <p:ph type="title" idx="4294967295"/>
          </p:nvPr>
        </p:nvSpPr>
        <p:spPr>
          <a:xfrm>
            <a:off x="740354" y="636142"/>
            <a:ext cx="9695292" cy="2252350"/>
          </a:xfrm>
          <a:prstGeom prst="rect">
            <a:avLst/>
          </a:prstGeom>
        </p:spPr>
        <p:txBody>
          <a:bodyPr anchor="b"/>
          <a:lstStyle>
            <a:lvl1pPr defTabSz="557784">
              <a:defRPr sz="488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Network Log Aggregation with Loki</a:t>
            </a:r>
          </a:p>
        </p:txBody>
      </p:sp>
      <p:sp>
        <p:nvSpPr>
          <p:cNvPr id="107" name="TNP Cloud Connectivity Service"/>
          <p:cNvSpPr txBox="1">
            <a:spLocks noGrp="1"/>
          </p:cNvSpPr>
          <p:nvPr>
            <p:ph type="body" sz="quarter" idx="4294967295"/>
          </p:nvPr>
        </p:nvSpPr>
        <p:spPr>
          <a:xfrm>
            <a:off x="790381" y="3215985"/>
            <a:ext cx="9144001" cy="2252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29305A"/>
                </a:solidFill>
              </a:defRPr>
            </a:lvl1pPr>
          </a:lstStyle>
          <a:p>
            <a:r>
              <a:rPr lang="en-GB" dirty="0"/>
              <a:t>Dan Poltawski</a:t>
            </a:r>
          </a:p>
          <a:p>
            <a:r>
              <a:rPr lang="en-GB" dirty="0"/>
              <a:t>UKNOF 51</a:t>
            </a:r>
          </a:p>
          <a:p>
            <a:endParaRPr lang="en-GB" dirty="0"/>
          </a:p>
          <a:p>
            <a:r>
              <a:rPr lang="en-GB" dirty="0" err="1">
                <a:solidFill>
                  <a:schemeClr val="bg1"/>
                </a:solidFill>
              </a:rPr>
              <a:t>dan.poltawski@tnp.net.uk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     </a:t>
            </a:r>
            <a:r>
              <a:rPr lang="en-GB" dirty="0" err="1">
                <a:solidFill>
                  <a:schemeClr val="bg1"/>
                </a:solidFill>
              </a:rPr>
              <a:t>dan@fedi.talktodan.com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0A77C5-D10B-8010-C2D3-56A6D97B4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381" y="5005164"/>
            <a:ext cx="405274" cy="4631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ublic Sector Framework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LogQL</a:t>
            </a:r>
            <a:r>
              <a:rPr lang="en-GB" dirty="0"/>
              <a:t> Continued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8DFAC-198A-91F3-7F9B-95F60C941375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26952" y="1594258"/>
            <a:ext cx="6578079" cy="41792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..yet more parsers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Monaco" pitchFamily="2" charset="77"/>
              </a:rPr>
              <a:t>json</a:t>
            </a:r>
            <a:r>
              <a:rPr lang="en-US" dirty="0">
                <a:solidFill>
                  <a:schemeClr val="tx1"/>
                </a:solidFill>
              </a:rPr>
              <a:t> – parses </a:t>
            </a:r>
            <a:r>
              <a:rPr lang="en-US" dirty="0" err="1">
                <a:solidFill>
                  <a:schemeClr val="tx1"/>
                </a:solidFill>
              </a:rPr>
              <a:t>json</a:t>
            </a:r>
            <a:r>
              <a:rPr lang="en-US" dirty="0">
                <a:solidFill>
                  <a:schemeClr val="tx1"/>
                </a:solidFill>
              </a:rPr>
              <a:t> much like </a:t>
            </a:r>
            <a:r>
              <a:rPr lang="en-US" dirty="0" err="1">
                <a:solidFill>
                  <a:schemeClr val="tx1"/>
                </a:solidFill>
              </a:rPr>
              <a:t>logfmt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  <a:latin typeface="Monaco" pitchFamily="2" charset="77"/>
              </a:rPr>
              <a:t>regexp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golang</a:t>
            </a:r>
            <a:r>
              <a:rPr lang="en-US" dirty="0">
                <a:solidFill>
                  <a:schemeClr val="tx1"/>
                </a:solidFill>
              </a:rPr>
              <a:t> RE2 syntax to extract labels</a:t>
            </a:r>
          </a:p>
          <a:p>
            <a:r>
              <a:rPr lang="en-US" dirty="0">
                <a:solidFill>
                  <a:schemeClr val="tx1"/>
                </a:solidFill>
              </a:rPr>
              <a:t>Matching IP addresses with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Monaco" pitchFamily="2" charset="77"/>
              </a:rPr>
              <a:t>ip</a:t>
            </a:r>
            <a:r>
              <a:rPr lang="en-GB" b="0" i="0" dirty="0">
                <a:solidFill>
                  <a:schemeClr val="tx1"/>
                </a:solidFill>
                <a:effectLst/>
                <a:latin typeface="Monaco" pitchFamily="2" charset="77"/>
              </a:rPr>
              <a:t>("&lt;pattern&gt;")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b="0" i="0" dirty="0" err="1">
                <a:solidFill>
                  <a:schemeClr val="tx1"/>
                </a:solidFill>
                <a:effectLst/>
                <a:latin typeface="Monaco" pitchFamily="2" charset="77"/>
              </a:rPr>
              <a:t>ip</a:t>
            </a:r>
            <a:r>
              <a:rPr lang="en-GB" sz="1300" b="0" i="0" dirty="0">
                <a:solidFill>
                  <a:schemeClr val="tx1"/>
                </a:solidFill>
                <a:effectLst/>
                <a:latin typeface="Monaco" pitchFamily="2" charset="77"/>
              </a:rPr>
              <a:t>("192.0.2.0"), </a:t>
            </a:r>
            <a:r>
              <a:rPr lang="en-GB" sz="1300" b="0" i="0" dirty="0" err="1">
                <a:solidFill>
                  <a:schemeClr val="tx1"/>
                </a:solidFill>
                <a:effectLst/>
                <a:latin typeface="Monaco" pitchFamily="2" charset="77"/>
              </a:rPr>
              <a:t>ip</a:t>
            </a:r>
            <a:r>
              <a:rPr lang="en-GB" sz="1300" b="0" i="0" dirty="0">
                <a:solidFill>
                  <a:schemeClr val="tx1"/>
                </a:solidFill>
                <a:effectLst/>
                <a:latin typeface="Monaco" pitchFamily="2" charset="77"/>
              </a:rPr>
              <a:t>("::1")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b="0" i="0" dirty="0" err="1">
                <a:solidFill>
                  <a:schemeClr val="tx1"/>
                </a:solidFill>
                <a:effectLst/>
                <a:latin typeface="Monaco" pitchFamily="2" charset="77"/>
              </a:rPr>
              <a:t>ip</a:t>
            </a:r>
            <a:r>
              <a:rPr lang="en-GB" sz="1300" b="0" i="0" dirty="0">
                <a:solidFill>
                  <a:schemeClr val="tx1"/>
                </a:solidFill>
                <a:effectLst/>
                <a:latin typeface="Monaco" pitchFamily="2" charset="77"/>
              </a:rPr>
              <a:t>("192.0.2.0/24"), </a:t>
            </a:r>
            <a:r>
              <a:rPr lang="en-GB" sz="1300" b="0" i="0" dirty="0" err="1">
                <a:solidFill>
                  <a:schemeClr val="tx1"/>
                </a:solidFill>
                <a:effectLst/>
                <a:latin typeface="Monaco" pitchFamily="2" charset="77"/>
              </a:rPr>
              <a:t>ip</a:t>
            </a:r>
            <a:r>
              <a:rPr lang="en-GB" sz="1300" b="0" i="0" dirty="0">
                <a:solidFill>
                  <a:schemeClr val="tx1"/>
                </a:solidFill>
                <a:effectLst/>
                <a:latin typeface="Monaco" pitchFamily="2" charset="77"/>
              </a:rPr>
              <a:t>("2001:db8::/32")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tx1"/>
                </a:solidFill>
                <a:latin typeface="Monaco" pitchFamily="2" charset="77"/>
              </a:rPr>
              <a:t>ip</a:t>
            </a:r>
            <a:r>
              <a:rPr lang="en-GB" sz="1400" dirty="0">
                <a:solidFill>
                  <a:schemeClr val="tx1"/>
                </a:solidFill>
                <a:latin typeface="Monaco" pitchFamily="2" charset="77"/>
              </a:rPr>
              <a:t>("192.0.2.1-192.0.2.7")</a:t>
            </a:r>
            <a:r>
              <a:rPr lang="en-GB" sz="1400" b="0" i="0" dirty="0">
                <a:solidFill>
                  <a:schemeClr val="tx1"/>
                </a:solidFill>
                <a:effectLst/>
                <a:latin typeface="Monaco" pitchFamily="2" charset="77"/>
              </a:rPr>
              <a:t>, </a:t>
            </a:r>
            <a:r>
              <a:rPr lang="en-GB" sz="1400" dirty="0" err="1">
                <a:solidFill>
                  <a:schemeClr val="tx1"/>
                </a:solidFill>
                <a:latin typeface="Monaco" pitchFamily="2" charset="77"/>
              </a:rPr>
              <a:t>ip</a:t>
            </a:r>
            <a:r>
              <a:rPr lang="en-GB" sz="1400" dirty="0">
                <a:solidFill>
                  <a:schemeClr val="tx1"/>
                </a:solidFill>
                <a:latin typeface="Monaco" pitchFamily="2" charset="77"/>
              </a:rPr>
              <a:t>("2001:db8::1-2001:db8::8")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Graphical query builder in Grafana!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300" b="0" i="0" dirty="0">
              <a:solidFill>
                <a:schemeClr val="tx1"/>
              </a:solidFill>
              <a:effectLst/>
              <a:latin typeface="Monaco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Experiment with the </a:t>
            </a:r>
            <a:r>
              <a:rPr lang="en-GB" dirty="0" err="1">
                <a:solidFill>
                  <a:schemeClr val="tx1"/>
                </a:solidFill>
              </a:rPr>
              <a:t>LogQL</a:t>
            </a:r>
            <a:r>
              <a:rPr lang="en-GB" dirty="0">
                <a:solidFill>
                  <a:schemeClr val="tx1"/>
                </a:solidFill>
              </a:rPr>
              <a:t> Analyzer</a:t>
            </a:r>
            <a:endParaRPr lang="en-GB" b="0" i="0" dirty="0">
              <a:solidFill>
                <a:schemeClr val="tx1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tx1"/>
                </a:solidFill>
                <a:effectLst/>
                <a:latin typeface="Consolas" panose="020B0609020204030204" pitchFamily="49" charset="0"/>
                <a:hlinkClick r:id="rId2"/>
              </a:rPr>
              <a:t>https://grafana.com/docs/loki/latest/logql/analyzer/</a:t>
            </a:r>
            <a:endParaRPr lang="en-GB" b="0" i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567247F6-8A3E-669F-B430-3EFF480C3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21" y="1180715"/>
            <a:ext cx="4873150" cy="344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51784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ublic Sector Framework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Metric Queries / Alerting</a:t>
            </a:r>
            <a:endParaRPr dirty="0"/>
          </a:p>
        </p:txBody>
      </p:sp>
      <p:pic>
        <p:nvPicPr>
          <p:cNvPr id="6" name="Picture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D3CDE687-A1B5-B8C7-8EA1-150DC182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2" y="4101435"/>
            <a:ext cx="9292079" cy="1622905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9918344-CE14-1C60-DF6C-5CDAAD23A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7" y="1395523"/>
            <a:ext cx="8620000" cy="25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552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AdobeStock_121407849].ai" descr="AdobeStock_121407849].ai"/>
          <p:cNvPicPr>
            <a:picLocks noChangeAspect="1"/>
          </p:cNvPicPr>
          <p:nvPr/>
        </p:nvPicPr>
        <p:blipFill>
          <a:blip r:embed="rId2"/>
          <a:srcRect l="9721" t="26240" r="18753" b="2201"/>
          <a:stretch>
            <a:fillRect/>
          </a:stretch>
        </p:blipFill>
        <p:spPr>
          <a:xfrm>
            <a:off x="-25573" y="0"/>
            <a:ext cx="12243145" cy="6880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TNP_Final_Logo_Reverse_White.pdf" descr="TNP_Final_Logo_Reverse_White.pdf"/>
          <p:cNvPicPr>
            <a:picLocks noChangeAspect="1"/>
          </p:cNvPicPr>
          <p:nvPr/>
        </p:nvPicPr>
        <p:blipFill>
          <a:blip r:embed="rId3"/>
          <a:srcRect t="32218" r="43037" b="35913"/>
          <a:stretch>
            <a:fillRect/>
          </a:stretch>
        </p:blipFill>
        <p:spPr>
          <a:xfrm>
            <a:off x="3747690" y="1739961"/>
            <a:ext cx="5043077" cy="30164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4C2FC-3625-06A1-EDDC-09E3C5FD4B94}"/>
              </a:ext>
            </a:extLst>
          </p:cNvPr>
          <p:cNvSpPr txBox="1"/>
          <p:nvPr/>
        </p:nvSpPr>
        <p:spPr>
          <a:xfrm>
            <a:off x="5230699" y="5618602"/>
            <a:ext cx="1730600" cy="608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Questions?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4B554-C4D6-324B-BD19-AE236D2F32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Why Loki?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9669C2-F6CF-1520-8D46-CB317E07D9CC}"/>
              </a:ext>
            </a:extLst>
          </p:cNvPr>
          <p:cNvGrpSpPr/>
          <p:nvPr/>
        </p:nvGrpSpPr>
        <p:grpSpPr>
          <a:xfrm>
            <a:off x="6984366" y="1418897"/>
            <a:ext cx="4661332" cy="3393233"/>
            <a:chOff x="6643816" y="908913"/>
            <a:chExt cx="5437819" cy="390321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AC2CEE-26B0-34F5-ED63-BFABC3E4D20C}"/>
                </a:ext>
              </a:extLst>
            </p:cNvPr>
            <p:cNvSpPr txBox="1"/>
            <p:nvPr/>
          </p:nvSpPr>
          <p:spPr>
            <a:xfrm>
              <a:off x="6643816" y="4415098"/>
              <a:ext cx="5437818" cy="397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2"/>
                </a:rPr>
                <a:t>https://</a:t>
              </a:r>
              <a:r>
                <a:rPr lang="en-US" dirty="0" err="1">
                  <a:hlinkClick r:id="rId2"/>
                </a:rPr>
                <a:t>github.com</a:t>
              </a:r>
              <a:r>
                <a:rPr lang="en-US" dirty="0">
                  <a:hlinkClick r:id="rId2"/>
                </a:rPr>
                <a:t>/</a:t>
              </a:r>
              <a:r>
                <a:rPr lang="en-US" dirty="0" err="1">
                  <a:hlinkClick r:id="rId2"/>
                </a:rPr>
                <a:t>grafana</a:t>
              </a:r>
              <a:r>
                <a:rPr lang="en-US" dirty="0">
                  <a:hlinkClick r:id="rId2"/>
                </a:rPr>
                <a:t>/</a:t>
              </a:r>
              <a:r>
                <a:rPr lang="en-US" dirty="0" err="1">
                  <a:hlinkClick r:id="rId2"/>
                </a:rPr>
                <a:t>loki</a:t>
              </a:r>
              <a:endParaRPr lang="en-US" dirty="0"/>
            </a:p>
          </p:txBody>
        </p:sp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C2D75C26-B9BF-6186-AB56-E9F6F882E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816" y="908913"/>
              <a:ext cx="5437819" cy="3410479"/>
            </a:xfrm>
            <a:prstGeom prst="rect">
              <a:avLst/>
            </a:prstGeom>
          </p:spPr>
        </p:pic>
      </p:grpSp>
      <p:sp>
        <p:nvSpPr>
          <p:cNvPr id="3" name="Carrier Class ISP UK Wide Network…">
            <a:extLst>
              <a:ext uri="{FF2B5EF4-FFF2-40B4-BE49-F238E27FC236}">
                <a16:creationId xmlns:a16="http://schemas.microsoft.com/office/drawing/2014/main" id="{849CD736-3347-3219-FBC3-CDABDBE823EB}"/>
              </a:ext>
            </a:extLst>
          </p:cNvPr>
          <p:cNvSpPr txBox="1">
            <a:spLocks/>
          </p:cNvSpPr>
          <p:nvPr/>
        </p:nvSpPr>
        <p:spPr>
          <a:xfrm>
            <a:off x="626952" y="1594258"/>
            <a:ext cx="4965263" cy="4041322"/>
          </a:xfrm>
          <a:prstGeom prst="rect">
            <a:avLst/>
          </a:prstGeom>
        </p:spPr>
        <p:txBody>
          <a:bodyPr>
            <a:normAutofit/>
          </a:bodyPr>
          <a:lstStyle>
            <a:lvl1pPr marL="146957" marR="0" indent="-146957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628650" marR="0" indent="-17145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20139" marR="0" indent="-20573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00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0574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14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9718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4290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886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rgbClr val="0077BE"/>
                </a:solidFill>
              </a:rPr>
              <a:t>Features</a:t>
            </a:r>
          </a:p>
          <a:p>
            <a:pPr lvl="1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Open source (&amp; self hosted)</a:t>
            </a:r>
          </a:p>
          <a:p>
            <a:pPr lvl="1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Cost effective and easy to operate</a:t>
            </a:r>
          </a:p>
          <a:p>
            <a:pPr lvl="2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Minimal infrastructure requirements</a:t>
            </a:r>
          </a:p>
          <a:p>
            <a:pPr lvl="2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Highly available, horizontally scalable</a:t>
            </a:r>
          </a:p>
          <a:p>
            <a:pPr lvl="1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Integrates with existing Prometheus infrastructure</a:t>
            </a:r>
          </a:p>
          <a:p>
            <a:pPr lvl="1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Powerful Query Language (</a:t>
            </a:r>
            <a:r>
              <a:rPr lang="en-GB" dirty="0" err="1">
                <a:solidFill>
                  <a:schemeClr val="tx1"/>
                </a:solidFill>
              </a:rPr>
              <a:t>LogQL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lvl="2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Metrics and Alerting </a:t>
            </a:r>
          </a:p>
          <a:p>
            <a:pPr lvl="1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Supports Multi-tenancy</a:t>
            </a:r>
            <a:endParaRPr lang="en-GB" dirty="0">
              <a:solidFill>
                <a:srgbClr val="0077BE"/>
              </a:solidFill>
            </a:endParaRPr>
          </a:p>
          <a:p>
            <a:pPr hangingPunct="1">
              <a:buFontTx/>
              <a:buChar char="•"/>
              <a:defRPr>
                <a:solidFill>
                  <a:srgbClr val="0077BE"/>
                </a:solidFill>
              </a:defRPr>
            </a:pPr>
            <a:endParaRPr lang="en-GB" dirty="0">
              <a:solidFill>
                <a:srgbClr val="0077BE"/>
              </a:solidFill>
            </a:endParaRPr>
          </a:p>
          <a:p>
            <a:pPr hangingPunct="1">
              <a:buFontTx/>
              <a:buChar char="•"/>
              <a:defRPr>
                <a:solidFill>
                  <a:srgbClr val="0077BE"/>
                </a:solidFill>
              </a:defRPr>
            </a:pPr>
            <a:endParaRPr lang="en-GB" dirty="0">
              <a:solidFill>
                <a:srgbClr val="0077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85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ublic Sector Framework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Loki: contrast to other log solutions</a:t>
            </a:r>
            <a:endParaRPr dirty="0"/>
          </a:p>
        </p:txBody>
      </p:sp>
      <p:sp>
        <p:nvSpPr>
          <p:cNvPr id="133" name="Crown Commercial Service Network Services 2(RM3808)…"/>
          <p:cNvSpPr txBox="1">
            <a:spLocks noGrp="1"/>
          </p:cNvSpPr>
          <p:nvPr>
            <p:ph type="body" idx="22"/>
          </p:nvPr>
        </p:nvSpPr>
        <p:spPr>
          <a:xfrm>
            <a:off x="494749" y="3404492"/>
            <a:ext cx="10935736" cy="2820318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rgbClr val="0077BE"/>
                </a:solidFill>
              </a:rPr>
              <a:t>Indexing</a:t>
            </a:r>
          </a:p>
          <a:p>
            <a:pPr lvl="1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Only indexes the metadata around source of log line  </a:t>
            </a:r>
          </a:p>
          <a:p>
            <a:pPr lvl="1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Small RAM requirements</a:t>
            </a:r>
          </a:p>
          <a:p>
            <a:pPr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rgbClr val="0077BE"/>
                </a:solidFill>
              </a:rPr>
              <a:t>Log data</a:t>
            </a:r>
            <a:endParaRPr lang="en-GB" dirty="0">
              <a:solidFill>
                <a:schemeClr val="tx1"/>
              </a:solidFill>
            </a:endParaRPr>
          </a:p>
          <a:p>
            <a:pPr lvl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Stored </a:t>
            </a:r>
            <a:r>
              <a:rPr lang="en-GB" b="1" dirty="0">
                <a:solidFill>
                  <a:schemeClr val="tx1"/>
                </a:solidFill>
              </a:rPr>
              <a:t>compressed</a:t>
            </a:r>
            <a:r>
              <a:rPr lang="en-GB" dirty="0">
                <a:solidFill>
                  <a:schemeClr val="tx1"/>
                </a:solidFill>
              </a:rPr>
              <a:t> in block storage chunks</a:t>
            </a:r>
          </a:p>
          <a:p>
            <a:pPr lvl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Example - 40GB log data from webserver</a:t>
            </a:r>
          </a:p>
          <a:p>
            <a:pPr lvl="2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100GB in Elasticsearch - </a:t>
            </a:r>
            <a:r>
              <a:rPr lang="en-GB" b="1" dirty="0">
                <a:solidFill>
                  <a:schemeClr val="tx1"/>
                </a:solidFill>
              </a:rPr>
              <a:t>9GB</a:t>
            </a:r>
            <a:r>
              <a:rPr lang="en-GB" dirty="0">
                <a:solidFill>
                  <a:schemeClr val="tx1"/>
                </a:solidFill>
              </a:rPr>
              <a:t> in Loki</a:t>
            </a:r>
          </a:p>
          <a:p>
            <a:pPr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rgbClr val="0077BE"/>
                </a:solidFill>
              </a:rPr>
              <a:t>Filtering and Parsing</a:t>
            </a:r>
            <a:endParaRPr lang="en-GB" dirty="0">
              <a:solidFill>
                <a:schemeClr val="tx1"/>
              </a:solidFill>
            </a:endParaRPr>
          </a:p>
          <a:p>
            <a:pPr lvl="1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Happens at </a:t>
            </a:r>
            <a:r>
              <a:rPr lang="en-GB" b="1" dirty="0">
                <a:solidFill>
                  <a:schemeClr val="tx1"/>
                </a:solidFill>
              </a:rPr>
              <a:t>query</a:t>
            </a:r>
            <a:r>
              <a:rPr lang="en-GB" dirty="0">
                <a:solidFill>
                  <a:schemeClr val="tx1"/>
                </a:solidFill>
              </a:rPr>
              <a:t> time</a:t>
            </a:r>
          </a:p>
          <a:p>
            <a:pPr lvl="1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Parallelised components  for performance</a:t>
            </a:r>
          </a:p>
          <a:p>
            <a:pPr lvl="1" hangingPunct="1">
              <a:buFontTx/>
              <a:buChar char="•"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Grafana Labs achieve query speeds of up of 80GB/s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4416F-EE0E-293F-D1DC-60CC3EFFAA30}"/>
              </a:ext>
            </a:extLst>
          </p:cNvPr>
          <p:cNvSpPr txBox="1"/>
          <p:nvPr/>
        </p:nvSpPr>
        <p:spPr>
          <a:xfrm>
            <a:off x="308474" y="1472293"/>
            <a:ext cx="12081830" cy="469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effectLst/>
                <a:latin typeface="Monaco" pitchFamily="2" charset="77"/>
              </a:rPr>
              <a:t>2023-04-04T10:01:02.123456789Z {</a:t>
            </a:r>
            <a:r>
              <a:rPr lang="en-GB" sz="1600" dirty="0" err="1">
                <a:solidFill>
                  <a:schemeClr val="tx1"/>
                </a:solidFill>
                <a:effectLst/>
                <a:latin typeface="Monaco" pitchFamily="2" charset="77"/>
              </a:rPr>
              <a:t>ip</a:t>
            </a:r>
            <a:r>
              <a:rPr lang="en-GB" sz="1600" dirty="0">
                <a:solidFill>
                  <a:schemeClr val="tx1"/>
                </a:solidFill>
                <a:effectLst/>
                <a:latin typeface="Monaco" pitchFamily="2" charset="77"/>
              </a:rPr>
              <a:t>=”10.0.0.1"‚ hostname=”rtr1”}  Login ‘</a:t>
            </a:r>
            <a:r>
              <a:rPr lang="en-GB" sz="1600" dirty="0" err="1">
                <a:solidFill>
                  <a:schemeClr val="tx1"/>
                </a:solidFill>
                <a:effectLst/>
                <a:latin typeface="Monaco" pitchFamily="2" charset="77"/>
              </a:rPr>
              <a:t>danp</a:t>
            </a:r>
            <a:r>
              <a:rPr lang="en-GB" sz="1600" dirty="0">
                <a:solidFill>
                  <a:schemeClr val="tx1"/>
                </a:solidFill>
                <a:effectLst/>
                <a:latin typeface="Monaco" pitchFamily="2" charset="77"/>
              </a:rPr>
              <a:t>’ from 10.0.0.2 </a:t>
            </a:r>
            <a:r>
              <a:rPr lang="en-US" sz="1800" dirty="0"/>
              <a:t>(</a:t>
            </a:r>
            <a:r>
              <a:rPr lang="en-US" sz="1800" dirty="0" err="1"/>
              <a:t>ssh</a:t>
            </a:r>
            <a:r>
              <a:rPr lang="en-US" sz="1800" dirty="0"/>
              <a:t>)</a:t>
            </a:r>
            <a:endParaRPr lang="en-GB" sz="1600" dirty="0">
              <a:solidFill>
                <a:schemeClr val="tx1"/>
              </a:solidFill>
              <a:effectLst/>
              <a:latin typeface="Monaco" pitchFamily="2" charset="77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FF3970D-1876-B3FB-2E93-A5D05132D886}"/>
              </a:ext>
            </a:extLst>
          </p:cNvPr>
          <p:cNvSpPr/>
          <p:nvPr/>
        </p:nvSpPr>
        <p:spPr>
          <a:xfrm rot="16200000">
            <a:off x="4028033" y="-1644170"/>
            <a:ext cx="292887" cy="7665904"/>
          </a:xfrm>
          <a:prstGeom prst="leftBrace">
            <a:avLst>
              <a:gd name="adj1" fmla="val 0"/>
              <a:gd name="adj2" fmla="val 50000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BE51506-6F9C-D3C9-F094-987719D716B5}"/>
              </a:ext>
            </a:extLst>
          </p:cNvPr>
          <p:cNvSpPr/>
          <p:nvPr/>
        </p:nvSpPr>
        <p:spPr>
          <a:xfrm rot="16200000">
            <a:off x="9996838" y="330185"/>
            <a:ext cx="277363" cy="3701670"/>
          </a:xfrm>
          <a:prstGeom prst="leftBrac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F3969-BD46-565C-3091-3D33772BEDBD}"/>
              </a:ext>
            </a:extLst>
          </p:cNvPr>
          <p:cNvSpPr txBox="1"/>
          <p:nvPr/>
        </p:nvSpPr>
        <p:spPr>
          <a:xfrm>
            <a:off x="2299129" y="2319702"/>
            <a:ext cx="3796871" cy="847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Indexed </a:t>
            </a:r>
          </a:p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(Timestamp &amp; Prometheus-style labels)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3A24EE-BB9A-74A3-1644-99E3479795A2}"/>
              </a:ext>
            </a:extLst>
          </p:cNvPr>
          <p:cNvSpPr txBox="1"/>
          <p:nvPr/>
        </p:nvSpPr>
        <p:spPr>
          <a:xfrm>
            <a:off x="9461777" y="2275633"/>
            <a:ext cx="1347483" cy="8474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Unindexed </a:t>
            </a:r>
          </a:p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(Log content)</a:t>
            </a: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5E3DF77A-B4C5-B251-04AA-43517BC3B270}"/>
              </a:ext>
            </a:extLst>
          </p:cNvPr>
          <p:cNvSpPr/>
          <p:nvPr/>
        </p:nvSpPr>
        <p:spPr>
          <a:xfrm>
            <a:off x="12192000" y="3734959"/>
            <a:ext cx="73152" cy="914400"/>
          </a:xfrm>
          <a:prstGeom prst="leftBracke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13806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8A7E7009-64D3-C2EB-DA41-ECE197407FE8}"/>
              </a:ext>
            </a:extLst>
          </p:cNvPr>
          <p:cNvSpPr txBox="1"/>
          <p:nvPr/>
        </p:nvSpPr>
        <p:spPr>
          <a:xfrm>
            <a:off x="6705050" y="3235614"/>
            <a:ext cx="1134836" cy="38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HTTP(S)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4B554-C4D6-324B-BD19-AE236D2F32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Overall Architecture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271981-5DBE-5B64-A5FE-78E2F53058AC}"/>
              </a:ext>
            </a:extLst>
          </p:cNvPr>
          <p:cNvGrpSpPr/>
          <p:nvPr/>
        </p:nvGrpSpPr>
        <p:grpSpPr>
          <a:xfrm>
            <a:off x="5294713" y="3175069"/>
            <a:ext cx="1421061" cy="909319"/>
            <a:chOff x="5343525" y="2928938"/>
            <a:chExt cx="2786063" cy="18734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35FE244-91A7-B778-A35F-BBBCDCBA1846}"/>
                </a:ext>
              </a:extLst>
            </p:cNvPr>
            <p:cNvSpPr/>
            <p:nvPr/>
          </p:nvSpPr>
          <p:spPr>
            <a:xfrm>
              <a:off x="5343525" y="2928938"/>
              <a:ext cx="2786063" cy="1873449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ABD317-C3BC-8AA2-D07C-51DF5F24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3417" y="3100682"/>
              <a:ext cx="2469127" cy="1459447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F0CEC-A617-7A4C-063B-2E365017681C}"/>
              </a:ext>
            </a:extLst>
          </p:cNvPr>
          <p:cNvGrpSpPr/>
          <p:nvPr/>
        </p:nvGrpSpPr>
        <p:grpSpPr>
          <a:xfrm>
            <a:off x="7576295" y="340515"/>
            <a:ext cx="4493079" cy="3008498"/>
            <a:chOff x="7565571" y="272143"/>
            <a:chExt cx="4493079" cy="300849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2730A9A-955E-DB01-C02F-00E350CF527E}"/>
                </a:ext>
              </a:extLst>
            </p:cNvPr>
            <p:cNvSpPr/>
            <p:nvPr/>
          </p:nvSpPr>
          <p:spPr>
            <a:xfrm>
              <a:off x="7565571" y="272143"/>
              <a:ext cx="4493079" cy="300849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878243-56C7-A937-B84C-F59EFDBCD6D0}"/>
                </a:ext>
              </a:extLst>
            </p:cNvPr>
            <p:cNvGrpSpPr/>
            <p:nvPr/>
          </p:nvGrpSpPr>
          <p:grpSpPr>
            <a:xfrm>
              <a:off x="7658100" y="500826"/>
              <a:ext cx="4245486" cy="2570342"/>
              <a:chOff x="8343521" y="973053"/>
              <a:chExt cx="3674365" cy="20981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766F3C1-3867-C5DB-F763-8E74EADEE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38027" y="973053"/>
                <a:ext cx="3179859" cy="179221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0CBD324-D36E-82C8-4221-F407AEDB4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3521" y="2060908"/>
                <a:ext cx="989012" cy="1010260"/>
              </a:xfrm>
              <a:prstGeom prst="rect">
                <a:avLst/>
              </a:prstGeom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890D362-F793-00FE-A208-079FF0CBF61B}"/>
              </a:ext>
            </a:extLst>
          </p:cNvPr>
          <p:cNvGrpSpPr/>
          <p:nvPr/>
        </p:nvGrpSpPr>
        <p:grpSpPr>
          <a:xfrm>
            <a:off x="7565571" y="3543395"/>
            <a:ext cx="4493079" cy="2432862"/>
            <a:chOff x="7565571" y="3543395"/>
            <a:chExt cx="4493079" cy="24328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C0EFA55-F66E-BBB3-AB00-E8FB4367F7F1}"/>
                </a:ext>
              </a:extLst>
            </p:cNvPr>
            <p:cNvSpPr/>
            <p:nvPr/>
          </p:nvSpPr>
          <p:spPr>
            <a:xfrm>
              <a:off x="7565571" y="3543395"/>
              <a:ext cx="4493079" cy="243286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654ACF-DA6E-D80D-D49D-FFD0E3AFB4D3}"/>
                </a:ext>
              </a:extLst>
            </p:cNvPr>
            <p:cNvSpPr txBox="1"/>
            <p:nvPr/>
          </p:nvSpPr>
          <p:spPr>
            <a:xfrm>
              <a:off x="7611835" y="3629729"/>
              <a:ext cx="4400550" cy="2101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GB" sz="900" dirty="0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$ </a:t>
              </a:r>
              <a:r>
                <a:rPr lang="en-GB" sz="900" dirty="0" err="1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logcli</a:t>
              </a:r>
              <a:r>
                <a:rPr lang="en-GB" sz="900" dirty="0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 query '{hostname=”</a:t>
              </a:r>
              <a:r>
                <a:rPr lang="en-GB" sz="900" dirty="0">
                  <a:solidFill>
                    <a:schemeClr val="tx1"/>
                  </a:solidFill>
                  <a:latin typeface="Menlo" panose="020B0609030804020204" pitchFamily="49" charset="0"/>
                </a:rPr>
                <a:t>XXX</a:t>
              </a:r>
              <a:r>
                <a:rPr lang="en-GB" sz="900" dirty="0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-re0"} |="AS 15169"' -o raw -q</a:t>
              </a:r>
            </a:p>
            <a:p>
              <a:r>
                <a:rPr lang="en-GB" sz="900" dirty="0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RPD_BGP_NEIGHBOR_STATE_CHANGED: BGP peer 5.61.120.233 (External AS 15169) changed state from </a:t>
              </a:r>
              <a:r>
                <a:rPr lang="en-GB" sz="900" dirty="0" err="1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OpenConfirm</a:t>
              </a:r>
              <a:r>
                <a:rPr lang="en-GB" sz="900" dirty="0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 to Established (event </a:t>
              </a:r>
              <a:r>
                <a:rPr lang="en-GB" sz="900" dirty="0" err="1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RecvKeepAlive</a:t>
              </a:r>
              <a:r>
                <a:rPr lang="en-GB" sz="900" dirty="0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) (instance master)</a:t>
              </a:r>
            </a:p>
            <a:p>
              <a:r>
                <a:rPr lang="en-GB" sz="900" dirty="0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BGP_RESET_PENDING_CONNECTION: 5.61.120.233 (External AS 15169): </a:t>
              </a:r>
              <a:r>
                <a:rPr lang="en-GB" sz="900" dirty="0" err="1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reseting</a:t>
              </a:r>
              <a:r>
                <a:rPr lang="en-GB" sz="900" dirty="0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 pending active connection (instance master)</a:t>
              </a:r>
            </a:p>
            <a:p>
              <a:r>
                <a:rPr lang="en-GB" sz="900" dirty="0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RPD_BGP_NEIGHBOR_STATE_CHANGED: BGP peer 5.61.120.233 (External AS 15169) changed state from Established to Idle (event Restart) (instance master)</a:t>
              </a:r>
            </a:p>
            <a:p>
              <a:r>
                <a:rPr lang="en-GB" sz="900" dirty="0">
                  <a:solidFill>
                    <a:schemeClr val="tx1"/>
                  </a:solidFill>
                  <a:effectLst/>
                  <a:latin typeface="Menlo" panose="020B0609030804020204" pitchFamily="49" charset="0"/>
                </a:rPr>
                <a:t>BGP_IO_ERROR_CLOSE_SESSION: BGP peer 5.61.120.233 (External AS 15169): Error event Broken pipe(32) for I/O session - closing it (instance master)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82B8EF-4B04-4055-89D3-4EB369B37E51}"/>
              </a:ext>
            </a:extLst>
          </p:cNvPr>
          <p:cNvGrpSpPr/>
          <p:nvPr/>
        </p:nvGrpSpPr>
        <p:grpSpPr>
          <a:xfrm>
            <a:off x="466613" y="1605592"/>
            <a:ext cx="607011" cy="1471870"/>
            <a:chOff x="213300" y="1568302"/>
            <a:chExt cx="607011" cy="147187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3B41516-2CA4-D6C0-7FCC-251D426C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3300" y="2326736"/>
              <a:ext cx="584785" cy="30762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DEC811-A27C-B21F-B167-B4D9DE4D7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9" y="1568302"/>
              <a:ext cx="290911" cy="29091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851CC397-3AEE-6002-2D19-DB2EAF9B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735" y="1961721"/>
              <a:ext cx="357633" cy="249598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BB273DEF-D1E6-D2D4-64A0-06DA88D37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3300" y="2748807"/>
              <a:ext cx="607011" cy="29136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49ABE2-2E72-E64B-C61C-31B698DA3422}"/>
              </a:ext>
            </a:extLst>
          </p:cNvPr>
          <p:cNvGrpSpPr/>
          <p:nvPr/>
        </p:nvGrpSpPr>
        <p:grpSpPr>
          <a:xfrm>
            <a:off x="2297354" y="1451750"/>
            <a:ext cx="1992086" cy="2270414"/>
            <a:chOff x="2133600" y="1713757"/>
            <a:chExt cx="1992086" cy="227041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C405CA-2689-B934-36D7-79974DF6970D}"/>
                </a:ext>
              </a:extLst>
            </p:cNvPr>
            <p:cNvSpPr/>
            <p:nvPr/>
          </p:nvSpPr>
          <p:spPr>
            <a:xfrm>
              <a:off x="2133600" y="1713757"/>
              <a:ext cx="1992086" cy="227041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F192591-6348-029B-ADE2-44705F5AC095}"/>
                </a:ext>
              </a:extLst>
            </p:cNvPr>
            <p:cNvSpPr/>
            <p:nvPr/>
          </p:nvSpPr>
          <p:spPr>
            <a:xfrm>
              <a:off x="2257424" y="1879497"/>
              <a:ext cx="1714501" cy="519856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aco" pitchFamily="2" charset="77"/>
                  <a:sym typeface="Calibri"/>
                </a:rPr>
                <a:t>rsyslogd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1C85DD5-314D-80A8-B434-D0DAE4F9FB6F}"/>
                </a:ext>
              </a:extLst>
            </p:cNvPr>
            <p:cNvSpPr/>
            <p:nvPr/>
          </p:nvSpPr>
          <p:spPr>
            <a:xfrm>
              <a:off x="2244630" y="3326611"/>
              <a:ext cx="1714501" cy="519856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aco" pitchFamily="2" charset="77"/>
                  <a:sym typeface="Calibri"/>
                </a:rPr>
                <a:t>promtail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6114DC1-CAAB-2D87-7CF8-B4C04585B248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>
              <a:off x="3101881" y="2480546"/>
              <a:ext cx="12793" cy="846065"/>
            </a:xfrm>
            <a:prstGeom prst="straightConnector1">
              <a:avLst/>
            </a:prstGeom>
            <a:noFill/>
            <a:ln w="762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3F8739-029D-172F-D311-0A975F2E62AA}"/>
                </a:ext>
              </a:extLst>
            </p:cNvPr>
            <p:cNvSpPr txBox="1"/>
            <p:nvPr/>
          </p:nvSpPr>
          <p:spPr>
            <a:xfrm>
              <a:off x="3256055" y="2494434"/>
              <a:ext cx="703076" cy="615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Syslog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TCP/1514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4C0B0D-600A-544D-B192-3AEA998E8256}"/>
              </a:ext>
            </a:extLst>
          </p:cNvPr>
          <p:cNvGrpSpPr/>
          <p:nvPr/>
        </p:nvGrpSpPr>
        <p:grpSpPr>
          <a:xfrm>
            <a:off x="3931675" y="2981145"/>
            <a:ext cx="1325408" cy="388161"/>
            <a:chOff x="808192" y="1751264"/>
            <a:chExt cx="1325408" cy="388161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A6CC6BE-8DC2-0D21-39C5-505D727BE40B}"/>
                </a:ext>
              </a:extLst>
            </p:cNvPr>
            <p:cNvCxnSpPr>
              <a:cxnSpLocks/>
            </p:cNvCxnSpPr>
            <p:nvPr/>
          </p:nvCxnSpPr>
          <p:spPr>
            <a:xfrm>
              <a:off x="820311" y="2139425"/>
              <a:ext cx="1313289" cy="0"/>
            </a:xfrm>
            <a:prstGeom prst="straightConnector1">
              <a:avLst/>
            </a:prstGeom>
            <a:noFill/>
            <a:ln w="762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66771A-C60C-06F8-AA30-1CDCA2AE2365}"/>
                </a:ext>
              </a:extLst>
            </p:cNvPr>
            <p:cNvSpPr txBox="1"/>
            <p:nvPr/>
          </p:nvSpPr>
          <p:spPr>
            <a:xfrm>
              <a:off x="808192" y="1751264"/>
              <a:ext cx="1325408" cy="386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/>
                <a:t>HTTP(S)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EF85316-B2AA-B154-2AB7-A8CEBF522D3B}"/>
              </a:ext>
            </a:extLst>
          </p:cNvPr>
          <p:cNvCxnSpPr>
            <a:cxnSpLocks/>
          </p:cNvCxnSpPr>
          <p:nvPr/>
        </p:nvCxnSpPr>
        <p:spPr>
          <a:xfrm flipH="1">
            <a:off x="6715774" y="3280641"/>
            <a:ext cx="849797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26D3492-0076-9B08-A143-247C0B0678B4}"/>
              </a:ext>
            </a:extLst>
          </p:cNvPr>
          <p:cNvCxnSpPr>
            <a:cxnSpLocks/>
          </p:cNvCxnSpPr>
          <p:nvPr/>
        </p:nvCxnSpPr>
        <p:spPr>
          <a:xfrm flipH="1">
            <a:off x="6715773" y="3671453"/>
            <a:ext cx="849797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E1B3A0-2A5E-2847-881D-7679DBB5EDD9}"/>
              </a:ext>
            </a:extLst>
          </p:cNvPr>
          <p:cNvGrpSpPr/>
          <p:nvPr/>
        </p:nvGrpSpPr>
        <p:grpSpPr>
          <a:xfrm>
            <a:off x="1067584" y="1523601"/>
            <a:ext cx="1325408" cy="388161"/>
            <a:chOff x="808192" y="1751264"/>
            <a:chExt cx="1325408" cy="38816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E4CBDAC-AA07-7665-0197-51563BECB187}"/>
                </a:ext>
              </a:extLst>
            </p:cNvPr>
            <p:cNvCxnSpPr>
              <a:cxnSpLocks/>
            </p:cNvCxnSpPr>
            <p:nvPr/>
          </p:nvCxnSpPr>
          <p:spPr>
            <a:xfrm>
              <a:off x="820311" y="2139425"/>
              <a:ext cx="1313289" cy="0"/>
            </a:xfrm>
            <a:prstGeom prst="straightConnector1">
              <a:avLst/>
            </a:prstGeom>
            <a:noFill/>
            <a:ln w="76200" cap="flat">
              <a:solidFill>
                <a:schemeClr val="accent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06BE1A3-974D-D3FE-0333-5C2BC3A12005}"/>
                </a:ext>
              </a:extLst>
            </p:cNvPr>
            <p:cNvSpPr txBox="1"/>
            <p:nvPr/>
          </p:nvSpPr>
          <p:spPr>
            <a:xfrm>
              <a:off x="808192" y="1751264"/>
              <a:ext cx="1086193" cy="386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Syslog UDP/514</a:t>
              </a:r>
            </a:p>
          </p:txBody>
        </p:sp>
      </p:grp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5521CABD-21C0-247D-FD83-F586FCFEBF18}"/>
              </a:ext>
            </a:extLst>
          </p:cNvPr>
          <p:cNvSpPr/>
          <p:nvPr/>
        </p:nvSpPr>
        <p:spPr>
          <a:xfrm>
            <a:off x="2421178" y="4430525"/>
            <a:ext cx="1714500" cy="519856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14501"/>
                      <a:gd name="connsiteY0" fmla="*/ 86644 h 519856"/>
                      <a:gd name="connsiteX1" fmla="*/ 86644 w 1714501"/>
                      <a:gd name="connsiteY1" fmla="*/ 0 h 519856"/>
                      <a:gd name="connsiteX2" fmla="*/ 1627857 w 1714501"/>
                      <a:gd name="connsiteY2" fmla="*/ 0 h 519856"/>
                      <a:gd name="connsiteX3" fmla="*/ 1714501 w 1714501"/>
                      <a:gd name="connsiteY3" fmla="*/ 86644 h 519856"/>
                      <a:gd name="connsiteX4" fmla="*/ 1714501 w 1714501"/>
                      <a:gd name="connsiteY4" fmla="*/ 433212 h 519856"/>
                      <a:gd name="connsiteX5" fmla="*/ 1627857 w 1714501"/>
                      <a:gd name="connsiteY5" fmla="*/ 519856 h 519856"/>
                      <a:gd name="connsiteX6" fmla="*/ 86644 w 1714501"/>
                      <a:gd name="connsiteY6" fmla="*/ 519856 h 519856"/>
                      <a:gd name="connsiteX7" fmla="*/ 0 w 1714501"/>
                      <a:gd name="connsiteY7" fmla="*/ 433212 h 519856"/>
                      <a:gd name="connsiteX8" fmla="*/ 0 w 1714501"/>
                      <a:gd name="connsiteY8" fmla="*/ 86644 h 519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1" h="519856" fill="none" extrusionOk="0">
                        <a:moveTo>
                          <a:pt x="0" y="86644"/>
                        </a:moveTo>
                        <a:cubicBezTo>
                          <a:pt x="-971" y="38635"/>
                          <a:pt x="39430" y="522"/>
                          <a:pt x="86644" y="0"/>
                        </a:cubicBezTo>
                        <a:cubicBezTo>
                          <a:pt x="421928" y="105596"/>
                          <a:pt x="1313582" y="-11441"/>
                          <a:pt x="1627857" y="0"/>
                        </a:cubicBezTo>
                        <a:cubicBezTo>
                          <a:pt x="1679822" y="6335"/>
                          <a:pt x="1720166" y="45731"/>
                          <a:pt x="1714501" y="86644"/>
                        </a:cubicBezTo>
                        <a:cubicBezTo>
                          <a:pt x="1711258" y="165815"/>
                          <a:pt x="1742110" y="301660"/>
                          <a:pt x="1714501" y="433212"/>
                        </a:cubicBezTo>
                        <a:cubicBezTo>
                          <a:pt x="1706695" y="482346"/>
                          <a:pt x="1674633" y="519114"/>
                          <a:pt x="1627857" y="519856"/>
                        </a:cubicBezTo>
                        <a:cubicBezTo>
                          <a:pt x="939151" y="557256"/>
                          <a:pt x="854330" y="532438"/>
                          <a:pt x="86644" y="519856"/>
                        </a:cubicBezTo>
                        <a:cubicBezTo>
                          <a:pt x="39285" y="513191"/>
                          <a:pt x="-4033" y="483419"/>
                          <a:pt x="0" y="433212"/>
                        </a:cubicBezTo>
                        <a:cubicBezTo>
                          <a:pt x="-23936" y="270586"/>
                          <a:pt x="17803" y="218697"/>
                          <a:pt x="0" y="86644"/>
                        </a:cubicBezTo>
                        <a:close/>
                      </a:path>
                      <a:path w="1714501" h="519856" stroke="0" extrusionOk="0">
                        <a:moveTo>
                          <a:pt x="0" y="86644"/>
                        </a:moveTo>
                        <a:cubicBezTo>
                          <a:pt x="-3145" y="36852"/>
                          <a:pt x="34291" y="1689"/>
                          <a:pt x="86644" y="0"/>
                        </a:cubicBezTo>
                        <a:cubicBezTo>
                          <a:pt x="811457" y="-85736"/>
                          <a:pt x="924443" y="-30772"/>
                          <a:pt x="1627857" y="0"/>
                        </a:cubicBezTo>
                        <a:cubicBezTo>
                          <a:pt x="1670127" y="5451"/>
                          <a:pt x="1713212" y="45914"/>
                          <a:pt x="1714501" y="86644"/>
                        </a:cubicBezTo>
                        <a:cubicBezTo>
                          <a:pt x="1723242" y="170663"/>
                          <a:pt x="1690205" y="352741"/>
                          <a:pt x="1714501" y="433212"/>
                        </a:cubicBezTo>
                        <a:cubicBezTo>
                          <a:pt x="1723522" y="482134"/>
                          <a:pt x="1676121" y="519008"/>
                          <a:pt x="1627857" y="519856"/>
                        </a:cubicBezTo>
                        <a:cubicBezTo>
                          <a:pt x="873476" y="468456"/>
                          <a:pt x="536303" y="508952"/>
                          <a:pt x="86644" y="519856"/>
                        </a:cubicBezTo>
                        <a:cubicBezTo>
                          <a:pt x="38198" y="514194"/>
                          <a:pt x="-1916" y="483726"/>
                          <a:pt x="0" y="433212"/>
                        </a:cubicBezTo>
                        <a:cubicBezTo>
                          <a:pt x="19139" y="393222"/>
                          <a:pt x="4915" y="128112"/>
                          <a:pt x="0" y="866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Logstash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D059150-DF1A-2EA8-86B4-370921D478AF}"/>
              </a:ext>
            </a:extLst>
          </p:cNvPr>
          <p:cNvSpPr/>
          <p:nvPr/>
        </p:nvSpPr>
        <p:spPr>
          <a:xfrm>
            <a:off x="2398240" y="5063953"/>
            <a:ext cx="1714501" cy="519856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14501"/>
                      <a:gd name="connsiteY0" fmla="*/ 86644 h 519856"/>
                      <a:gd name="connsiteX1" fmla="*/ 86644 w 1714501"/>
                      <a:gd name="connsiteY1" fmla="*/ 0 h 519856"/>
                      <a:gd name="connsiteX2" fmla="*/ 1627857 w 1714501"/>
                      <a:gd name="connsiteY2" fmla="*/ 0 h 519856"/>
                      <a:gd name="connsiteX3" fmla="*/ 1714501 w 1714501"/>
                      <a:gd name="connsiteY3" fmla="*/ 86644 h 519856"/>
                      <a:gd name="connsiteX4" fmla="*/ 1714501 w 1714501"/>
                      <a:gd name="connsiteY4" fmla="*/ 433212 h 519856"/>
                      <a:gd name="connsiteX5" fmla="*/ 1627857 w 1714501"/>
                      <a:gd name="connsiteY5" fmla="*/ 519856 h 519856"/>
                      <a:gd name="connsiteX6" fmla="*/ 86644 w 1714501"/>
                      <a:gd name="connsiteY6" fmla="*/ 519856 h 519856"/>
                      <a:gd name="connsiteX7" fmla="*/ 0 w 1714501"/>
                      <a:gd name="connsiteY7" fmla="*/ 433212 h 519856"/>
                      <a:gd name="connsiteX8" fmla="*/ 0 w 1714501"/>
                      <a:gd name="connsiteY8" fmla="*/ 86644 h 519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1" h="519856" fill="none" extrusionOk="0">
                        <a:moveTo>
                          <a:pt x="0" y="86644"/>
                        </a:moveTo>
                        <a:cubicBezTo>
                          <a:pt x="-971" y="38635"/>
                          <a:pt x="39430" y="522"/>
                          <a:pt x="86644" y="0"/>
                        </a:cubicBezTo>
                        <a:cubicBezTo>
                          <a:pt x="421928" y="105596"/>
                          <a:pt x="1313582" y="-11441"/>
                          <a:pt x="1627857" y="0"/>
                        </a:cubicBezTo>
                        <a:cubicBezTo>
                          <a:pt x="1679822" y="6335"/>
                          <a:pt x="1720166" y="45731"/>
                          <a:pt x="1714501" y="86644"/>
                        </a:cubicBezTo>
                        <a:cubicBezTo>
                          <a:pt x="1711258" y="165815"/>
                          <a:pt x="1742110" y="301660"/>
                          <a:pt x="1714501" y="433212"/>
                        </a:cubicBezTo>
                        <a:cubicBezTo>
                          <a:pt x="1706695" y="482346"/>
                          <a:pt x="1674633" y="519114"/>
                          <a:pt x="1627857" y="519856"/>
                        </a:cubicBezTo>
                        <a:cubicBezTo>
                          <a:pt x="939151" y="557256"/>
                          <a:pt x="854330" y="532438"/>
                          <a:pt x="86644" y="519856"/>
                        </a:cubicBezTo>
                        <a:cubicBezTo>
                          <a:pt x="39285" y="513191"/>
                          <a:pt x="-4033" y="483419"/>
                          <a:pt x="0" y="433212"/>
                        </a:cubicBezTo>
                        <a:cubicBezTo>
                          <a:pt x="-23936" y="270586"/>
                          <a:pt x="17803" y="218697"/>
                          <a:pt x="0" y="86644"/>
                        </a:cubicBezTo>
                        <a:close/>
                      </a:path>
                      <a:path w="1714501" h="519856" stroke="0" extrusionOk="0">
                        <a:moveTo>
                          <a:pt x="0" y="86644"/>
                        </a:moveTo>
                        <a:cubicBezTo>
                          <a:pt x="-3145" y="36852"/>
                          <a:pt x="34291" y="1689"/>
                          <a:pt x="86644" y="0"/>
                        </a:cubicBezTo>
                        <a:cubicBezTo>
                          <a:pt x="811457" y="-85736"/>
                          <a:pt x="924443" y="-30772"/>
                          <a:pt x="1627857" y="0"/>
                        </a:cubicBezTo>
                        <a:cubicBezTo>
                          <a:pt x="1670127" y="5451"/>
                          <a:pt x="1713212" y="45914"/>
                          <a:pt x="1714501" y="86644"/>
                        </a:cubicBezTo>
                        <a:cubicBezTo>
                          <a:pt x="1723242" y="170663"/>
                          <a:pt x="1690205" y="352741"/>
                          <a:pt x="1714501" y="433212"/>
                        </a:cubicBezTo>
                        <a:cubicBezTo>
                          <a:pt x="1723522" y="482134"/>
                          <a:pt x="1676121" y="519008"/>
                          <a:pt x="1627857" y="519856"/>
                        </a:cubicBezTo>
                        <a:cubicBezTo>
                          <a:pt x="873476" y="468456"/>
                          <a:pt x="536303" y="508952"/>
                          <a:pt x="86644" y="519856"/>
                        </a:cubicBezTo>
                        <a:cubicBezTo>
                          <a:pt x="38198" y="514194"/>
                          <a:pt x="-1916" y="483726"/>
                          <a:pt x="0" y="433212"/>
                        </a:cubicBezTo>
                        <a:cubicBezTo>
                          <a:pt x="19139" y="393222"/>
                          <a:pt x="4915" y="128112"/>
                          <a:pt x="0" y="866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Monaco" pitchFamily="2" charset="77"/>
              </a:rPr>
              <a:t>Fluentd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aco" pitchFamily="2" charset="77"/>
              <a:sym typeface="Calibri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7ECC69A2-E30F-DB92-A900-3A740FD54F96}"/>
              </a:ext>
            </a:extLst>
          </p:cNvPr>
          <p:cNvSpPr/>
          <p:nvPr/>
        </p:nvSpPr>
        <p:spPr>
          <a:xfrm>
            <a:off x="2398239" y="5688928"/>
            <a:ext cx="1714501" cy="519856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14501"/>
                      <a:gd name="connsiteY0" fmla="*/ 86644 h 519856"/>
                      <a:gd name="connsiteX1" fmla="*/ 86644 w 1714501"/>
                      <a:gd name="connsiteY1" fmla="*/ 0 h 519856"/>
                      <a:gd name="connsiteX2" fmla="*/ 1627857 w 1714501"/>
                      <a:gd name="connsiteY2" fmla="*/ 0 h 519856"/>
                      <a:gd name="connsiteX3" fmla="*/ 1714501 w 1714501"/>
                      <a:gd name="connsiteY3" fmla="*/ 86644 h 519856"/>
                      <a:gd name="connsiteX4" fmla="*/ 1714501 w 1714501"/>
                      <a:gd name="connsiteY4" fmla="*/ 433212 h 519856"/>
                      <a:gd name="connsiteX5" fmla="*/ 1627857 w 1714501"/>
                      <a:gd name="connsiteY5" fmla="*/ 519856 h 519856"/>
                      <a:gd name="connsiteX6" fmla="*/ 86644 w 1714501"/>
                      <a:gd name="connsiteY6" fmla="*/ 519856 h 519856"/>
                      <a:gd name="connsiteX7" fmla="*/ 0 w 1714501"/>
                      <a:gd name="connsiteY7" fmla="*/ 433212 h 519856"/>
                      <a:gd name="connsiteX8" fmla="*/ 0 w 1714501"/>
                      <a:gd name="connsiteY8" fmla="*/ 86644 h 519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1" h="519856" fill="none" extrusionOk="0">
                        <a:moveTo>
                          <a:pt x="0" y="86644"/>
                        </a:moveTo>
                        <a:cubicBezTo>
                          <a:pt x="-971" y="38635"/>
                          <a:pt x="39430" y="522"/>
                          <a:pt x="86644" y="0"/>
                        </a:cubicBezTo>
                        <a:cubicBezTo>
                          <a:pt x="421928" y="105596"/>
                          <a:pt x="1313582" y="-11441"/>
                          <a:pt x="1627857" y="0"/>
                        </a:cubicBezTo>
                        <a:cubicBezTo>
                          <a:pt x="1679822" y="6335"/>
                          <a:pt x="1720166" y="45731"/>
                          <a:pt x="1714501" y="86644"/>
                        </a:cubicBezTo>
                        <a:cubicBezTo>
                          <a:pt x="1711258" y="165815"/>
                          <a:pt x="1742110" y="301660"/>
                          <a:pt x="1714501" y="433212"/>
                        </a:cubicBezTo>
                        <a:cubicBezTo>
                          <a:pt x="1706695" y="482346"/>
                          <a:pt x="1674633" y="519114"/>
                          <a:pt x="1627857" y="519856"/>
                        </a:cubicBezTo>
                        <a:cubicBezTo>
                          <a:pt x="939151" y="557256"/>
                          <a:pt x="854330" y="532438"/>
                          <a:pt x="86644" y="519856"/>
                        </a:cubicBezTo>
                        <a:cubicBezTo>
                          <a:pt x="39285" y="513191"/>
                          <a:pt x="-4033" y="483419"/>
                          <a:pt x="0" y="433212"/>
                        </a:cubicBezTo>
                        <a:cubicBezTo>
                          <a:pt x="-23936" y="270586"/>
                          <a:pt x="17803" y="218697"/>
                          <a:pt x="0" y="86644"/>
                        </a:cubicBezTo>
                        <a:close/>
                      </a:path>
                      <a:path w="1714501" h="519856" stroke="0" extrusionOk="0">
                        <a:moveTo>
                          <a:pt x="0" y="86644"/>
                        </a:moveTo>
                        <a:cubicBezTo>
                          <a:pt x="-3145" y="36852"/>
                          <a:pt x="34291" y="1689"/>
                          <a:pt x="86644" y="0"/>
                        </a:cubicBezTo>
                        <a:cubicBezTo>
                          <a:pt x="811457" y="-85736"/>
                          <a:pt x="924443" y="-30772"/>
                          <a:pt x="1627857" y="0"/>
                        </a:cubicBezTo>
                        <a:cubicBezTo>
                          <a:pt x="1670127" y="5451"/>
                          <a:pt x="1713212" y="45914"/>
                          <a:pt x="1714501" y="86644"/>
                        </a:cubicBezTo>
                        <a:cubicBezTo>
                          <a:pt x="1723242" y="170663"/>
                          <a:pt x="1690205" y="352741"/>
                          <a:pt x="1714501" y="433212"/>
                        </a:cubicBezTo>
                        <a:cubicBezTo>
                          <a:pt x="1723522" y="482134"/>
                          <a:pt x="1676121" y="519008"/>
                          <a:pt x="1627857" y="519856"/>
                        </a:cubicBezTo>
                        <a:cubicBezTo>
                          <a:pt x="873476" y="468456"/>
                          <a:pt x="536303" y="508952"/>
                          <a:pt x="86644" y="519856"/>
                        </a:cubicBezTo>
                        <a:cubicBezTo>
                          <a:pt x="38198" y="514194"/>
                          <a:pt x="-1916" y="483726"/>
                          <a:pt x="0" y="433212"/>
                        </a:cubicBezTo>
                        <a:cubicBezTo>
                          <a:pt x="19139" y="393222"/>
                          <a:pt x="4915" y="128112"/>
                          <a:pt x="0" y="866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Monaco" pitchFamily="2" charset="77"/>
              </a:rPr>
              <a:t>[…]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aco" pitchFamily="2" charset="77"/>
              <a:sym typeface="Calibri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8AFDF53-93B1-F928-18FA-5F65447312C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106998" y="3629729"/>
            <a:ext cx="1187715" cy="514787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2417EF1-C2F6-1239-25C9-FE2ECBAE426C}"/>
              </a:ext>
            </a:extLst>
          </p:cNvPr>
          <p:cNvCxnSpPr>
            <a:cxnSpLocks/>
            <a:stCxn id="62" idx="3"/>
            <a:endCxn id="9" idx="1"/>
          </p:cNvCxnSpPr>
          <p:nvPr/>
        </p:nvCxnSpPr>
        <p:spPr>
          <a:xfrm flipV="1">
            <a:off x="4135678" y="3629729"/>
            <a:ext cx="1159035" cy="1060724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5F025F2-C5E3-417A-56CD-41C369B90ED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118485" y="3629729"/>
            <a:ext cx="1176228" cy="171774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F7A9617C-99F9-7C9B-C834-E59800B0AABB}"/>
              </a:ext>
            </a:extLst>
          </p:cNvPr>
          <p:cNvSpPr/>
          <p:nvPr/>
        </p:nvSpPr>
        <p:spPr>
          <a:xfrm>
            <a:off x="2392992" y="3816296"/>
            <a:ext cx="1742687" cy="519856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14501"/>
                      <a:gd name="connsiteY0" fmla="*/ 86644 h 519856"/>
                      <a:gd name="connsiteX1" fmla="*/ 86644 w 1714501"/>
                      <a:gd name="connsiteY1" fmla="*/ 0 h 519856"/>
                      <a:gd name="connsiteX2" fmla="*/ 1627857 w 1714501"/>
                      <a:gd name="connsiteY2" fmla="*/ 0 h 519856"/>
                      <a:gd name="connsiteX3" fmla="*/ 1714501 w 1714501"/>
                      <a:gd name="connsiteY3" fmla="*/ 86644 h 519856"/>
                      <a:gd name="connsiteX4" fmla="*/ 1714501 w 1714501"/>
                      <a:gd name="connsiteY4" fmla="*/ 433212 h 519856"/>
                      <a:gd name="connsiteX5" fmla="*/ 1627857 w 1714501"/>
                      <a:gd name="connsiteY5" fmla="*/ 519856 h 519856"/>
                      <a:gd name="connsiteX6" fmla="*/ 86644 w 1714501"/>
                      <a:gd name="connsiteY6" fmla="*/ 519856 h 519856"/>
                      <a:gd name="connsiteX7" fmla="*/ 0 w 1714501"/>
                      <a:gd name="connsiteY7" fmla="*/ 433212 h 519856"/>
                      <a:gd name="connsiteX8" fmla="*/ 0 w 1714501"/>
                      <a:gd name="connsiteY8" fmla="*/ 86644 h 519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1" h="519856" fill="none" extrusionOk="0">
                        <a:moveTo>
                          <a:pt x="0" y="86644"/>
                        </a:moveTo>
                        <a:cubicBezTo>
                          <a:pt x="-971" y="38635"/>
                          <a:pt x="39430" y="522"/>
                          <a:pt x="86644" y="0"/>
                        </a:cubicBezTo>
                        <a:cubicBezTo>
                          <a:pt x="421928" y="105596"/>
                          <a:pt x="1313582" y="-11441"/>
                          <a:pt x="1627857" y="0"/>
                        </a:cubicBezTo>
                        <a:cubicBezTo>
                          <a:pt x="1679822" y="6335"/>
                          <a:pt x="1720166" y="45731"/>
                          <a:pt x="1714501" y="86644"/>
                        </a:cubicBezTo>
                        <a:cubicBezTo>
                          <a:pt x="1711258" y="165815"/>
                          <a:pt x="1742110" y="301660"/>
                          <a:pt x="1714501" y="433212"/>
                        </a:cubicBezTo>
                        <a:cubicBezTo>
                          <a:pt x="1706695" y="482346"/>
                          <a:pt x="1674633" y="519114"/>
                          <a:pt x="1627857" y="519856"/>
                        </a:cubicBezTo>
                        <a:cubicBezTo>
                          <a:pt x="939151" y="557256"/>
                          <a:pt x="854330" y="532438"/>
                          <a:pt x="86644" y="519856"/>
                        </a:cubicBezTo>
                        <a:cubicBezTo>
                          <a:pt x="39285" y="513191"/>
                          <a:pt x="-4033" y="483419"/>
                          <a:pt x="0" y="433212"/>
                        </a:cubicBezTo>
                        <a:cubicBezTo>
                          <a:pt x="-23936" y="270586"/>
                          <a:pt x="17803" y="218697"/>
                          <a:pt x="0" y="86644"/>
                        </a:cubicBezTo>
                        <a:close/>
                      </a:path>
                      <a:path w="1714501" h="519856" stroke="0" extrusionOk="0">
                        <a:moveTo>
                          <a:pt x="0" y="86644"/>
                        </a:moveTo>
                        <a:cubicBezTo>
                          <a:pt x="-3145" y="36852"/>
                          <a:pt x="34291" y="1689"/>
                          <a:pt x="86644" y="0"/>
                        </a:cubicBezTo>
                        <a:cubicBezTo>
                          <a:pt x="811457" y="-85736"/>
                          <a:pt x="924443" y="-30772"/>
                          <a:pt x="1627857" y="0"/>
                        </a:cubicBezTo>
                        <a:cubicBezTo>
                          <a:pt x="1670127" y="5451"/>
                          <a:pt x="1713212" y="45914"/>
                          <a:pt x="1714501" y="86644"/>
                        </a:cubicBezTo>
                        <a:cubicBezTo>
                          <a:pt x="1723242" y="170663"/>
                          <a:pt x="1690205" y="352741"/>
                          <a:pt x="1714501" y="433212"/>
                        </a:cubicBezTo>
                        <a:cubicBezTo>
                          <a:pt x="1723522" y="482134"/>
                          <a:pt x="1676121" y="519008"/>
                          <a:pt x="1627857" y="519856"/>
                        </a:cubicBezTo>
                        <a:cubicBezTo>
                          <a:pt x="873476" y="468456"/>
                          <a:pt x="536303" y="508952"/>
                          <a:pt x="86644" y="519856"/>
                        </a:cubicBezTo>
                        <a:cubicBezTo>
                          <a:pt x="38198" y="514194"/>
                          <a:pt x="-1916" y="483726"/>
                          <a:pt x="0" y="433212"/>
                        </a:cubicBezTo>
                        <a:cubicBezTo>
                          <a:pt x="19139" y="393222"/>
                          <a:pt x="4915" y="128112"/>
                          <a:pt x="0" y="866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promtail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aco" pitchFamily="2" charset="77"/>
              <a:sym typeface="Calibri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1659676-5776-63CE-CD45-A7162F03583D}"/>
              </a:ext>
            </a:extLst>
          </p:cNvPr>
          <p:cNvCxnSpPr>
            <a:cxnSpLocks/>
            <a:stCxn id="64" idx="3"/>
            <a:endCxn id="9" idx="1"/>
          </p:cNvCxnSpPr>
          <p:nvPr/>
        </p:nvCxnSpPr>
        <p:spPr>
          <a:xfrm flipV="1">
            <a:off x="4112740" y="3629729"/>
            <a:ext cx="1181973" cy="2319127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0DF1830-1786-F943-A833-495AA6770F72}"/>
              </a:ext>
            </a:extLst>
          </p:cNvPr>
          <p:cNvGrpSpPr/>
          <p:nvPr/>
        </p:nvGrpSpPr>
        <p:grpSpPr>
          <a:xfrm>
            <a:off x="5507091" y="1133666"/>
            <a:ext cx="2007226" cy="469870"/>
            <a:chOff x="5127171" y="5230250"/>
            <a:chExt cx="2007226" cy="46987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1958706-2D56-2834-6E9A-67B35E62581B}"/>
                </a:ext>
              </a:extLst>
            </p:cNvPr>
            <p:cNvSpPr/>
            <p:nvPr/>
          </p:nvSpPr>
          <p:spPr>
            <a:xfrm>
              <a:off x="5127171" y="5230250"/>
              <a:ext cx="2007226" cy="46987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0" fontAlgn="auto" latinLnBrk="0" hangingPunct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Monaco" pitchFamily="2" charset="77"/>
                  <a:sym typeface="Calibri"/>
                </a:rPr>
                <a:t>Alertmanger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5E1E1B6-37D4-2BFA-FE1E-B33236D01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07849" y="5351236"/>
              <a:ext cx="336532" cy="333492"/>
            </a:xfrm>
            <a:prstGeom prst="rect">
              <a:avLst/>
            </a:prstGeom>
          </p:spPr>
        </p:pic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2FE161E-0BF1-48AB-A78A-C9EA1E083FF9}"/>
              </a:ext>
            </a:extLst>
          </p:cNvPr>
          <p:cNvCxnSpPr>
            <a:cxnSpLocks/>
          </p:cNvCxnSpPr>
          <p:nvPr/>
        </p:nvCxnSpPr>
        <p:spPr>
          <a:xfrm flipH="1" flipV="1">
            <a:off x="6409968" y="1627268"/>
            <a:ext cx="14576" cy="157973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7D087D1-9465-06E5-3C1B-950975E6EDD6}"/>
              </a:ext>
            </a:extLst>
          </p:cNvPr>
          <p:cNvSpPr txBox="1"/>
          <p:nvPr/>
        </p:nvSpPr>
        <p:spPr>
          <a:xfrm>
            <a:off x="6175505" y="2200186"/>
            <a:ext cx="1134836" cy="38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HTTP(S)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658AB2-BF44-EEB4-F404-D70068890399}"/>
              </a:ext>
            </a:extLst>
          </p:cNvPr>
          <p:cNvSpPr txBox="1"/>
          <p:nvPr/>
        </p:nvSpPr>
        <p:spPr>
          <a:xfrm>
            <a:off x="4105877" y="4108715"/>
            <a:ext cx="1134836" cy="38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HTTP(S)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1630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ervices and Solution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Loki architecture</a:t>
            </a:r>
            <a:endParaRPr dirty="0"/>
          </a:p>
        </p:txBody>
      </p:sp>
      <p:sp>
        <p:nvSpPr>
          <p:cNvPr id="118" name="Carrier Class ISP UK Wide Network…"/>
          <p:cNvSpPr txBox="1">
            <a:spLocks noGrp="1"/>
          </p:cNvSpPr>
          <p:nvPr>
            <p:ph type="body" idx="22"/>
          </p:nvPr>
        </p:nvSpPr>
        <p:spPr>
          <a:xfrm>
            <a:off x="626952" y="1594258"/>
            <a:ext cx="4965263" cy="40413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  <a:buFontTx/>
              <a:defRPr>
                <a:solidFill>
                  <a:srgbClr val="0077BE"/>
                </a:solidFill>
              </a:defRPr>
            </a:pPr>
            <a:r>
              <a:rPr lang="en-GB" dirty="0"/>
              <a:t>Single binary (</a:t>
            </a:r>
            <a:r>
              <a:rPr lang="en-GB" dirty="0" err="1"/>
              <a:t>golang</a:t>
            </a:r>
            <a:r>
              <a:rPr lang="en-GB" dirty="0"/>
              <a:t>) </a:t>
            </a:r>
          </a:p>
          <a:p>
            <a:pPr>
              <a:buClrTx/>
              <a:buFontTx/>
              <a:defRPr>
                <a:solidFill>
                  <a:srgbClr val="0077BE"/>
                </a:solidFill>
              </a:defRPr>
            </a:pPr>
            <a:r>
              <a:rPr lang="en-GB" dirty="0"/>
              <a:t>Deployment Options</a:t>
            </a:r>
            <a:endParaRPr dirty="0"/>
          </a:p>
          <a:p>
            <a:pPr marL="457200" lvl="1" indent="-228600">
              <a:buClrTx/>
              <a:buFontTx/>
            </a:pPr>
            <a:r>
              <a:rPr lang="en-GB" dirty="0"/>
              <a:t>Monolithic</a:t>
            </a:r>
          </a:p>
          <a:p>
            <a:pPr marL="457200" lvl="1" indent="-228600">
              <a:buClrTx/>
              <a:buFontTx/>
            </a:pPr>
            <a:r>
              <a:rPr lang="en-GB" dirty="0"/>
              <a:t>Simple scalable deployment</a:t>
            </a:r>
          </a:p>
          <a:p>
            <a:pPr marL="457200" lvl="1" indent="-228600">
              <a:buClrTx/>
              <a:buFontTx/>
            </a:pPr>
            <a:r>
              <a:rPr lang="en-GB" dirty="0"/>
              <a:t>Microservices</a:t>
            </a:r>
            <a:endParaRPr sz="1200" dirty="0"/>
          </a:p>
          <a:p>
            <a:pPr>
              <a:buClrTx/>
              <a:buFontTx/>
              <a:defRPr>
                <a:solidFill>
                  <a:srgbClr val="0077BE"/>
                </a:solidFill>
              </a:defRPr>
            </a:pPr>
            <a:r>
              <a:rPr lang="en-GB" dirty="0"/>
              <a:t>Storage – only dependency</a:t>
            </a:r>
          </a:p>
          <a:p>
            <a:pPr lvl="1">
              <a:buClrTx/>
              <a:buFontTx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Local Filesystem </a:t>
            </a:r>
          </a:p>
          <a:p>
            <a:pPr lvl="1">
              <a:buClrTx/>
              <a:buFontTx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S3 (plus substitutes like </a:t>
            </a:r>
            <a:r>
              <a:rPr lang="en-GB" dirty="0" err="1">
                <a:solidFill>
                  <a:schemeClr val="tx1"/>
                </a:solidFill>
              </a:rPr>
              <a:t>MiniIO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lvl="1">
              <a:buClrTx/>
              <a:buFontTx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Azure blob storage</a:t>
            </a:r>
          </a:p>
          <a:p>
            <a:pPr lvl="1">
              <a:buClrTx/>
              <a:buFontTx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GCS</a:t>
            </a:r>
          </a:p>
          <a:p>
            <a:pPr lvl="1">
              <a:buClrTx/>
              <a:buFontTx/>
              <a:defRPr>
                <a:solidFill>
                  <a:srgbClr val="0077BE"/>
                </a:solidFill>
              </a:defRPr>
            </a:pPr>
            <a:r>
              <a:rPr lang="en-GB" dirty="0" err="1">
                <a:solidFill>
                  <a:schemeClr val="tx1"/>
                </a:solidFill>
              </a:rPr>
              <a:t>Openstack</a:t>
            </a:r>
            <a:r>
              <a:rPr lang="en-GB" dirty="0">
                <a:solidFill>
                  <a:schemeClr val="tx1"/>
                </a:solidFill>
              </a:rPr>
              <a:t> Swift</a:t>
            </a:r>
          </a:p>
          <a:p>
            <a:pPr lvl="1">
              <a:buClrTx/>
              <a:buFontTx/>
              <a:defRPr>
                <a:solidFill>
                  <a:srgbClr val="0077BE"/>
                </a:solidFill>
              </a:defRPr>
            </a:pPr>
            <a:r>
              <a:rPr lang="en-GB" dirty="0">
                <a:solidFill>
                  <a:schemeClr val="tx1"/>
                </a:solidFill>
              </a:rPr>
              <a:t>(etc)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5BB73A1-950A-D92A-9446-E7888EF58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1310" y="1337199"/>
            <a:ext cx="5377919" cy="4033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B6EF7-758E-4F1E-8977-E9CE640ED6D0}"/>
              </a:ext>
            </a:extLst>
          </p:cNvPr>
          <p:cNvSpPr txBox="1"/>
          <p:nvPr/>
        </p:nvSpPr>
        <p:spPr>
          <a:xfrm>
            <a:off x="6386912" y="5201534"/>
            <a:ext cx="5402317" cy="386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hlinkClick r:id="rId5"/>
              </a:rPr>
              <a:t>Full microservices architecture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ublic Sector Framework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Syslog Ingestion - </a:t>
            </a:r>
            <a:r>
              <a:rPr lang="en-GB" dirty="0" err="1"/>
              <a:t>Rsyslog</a:t>
            </a:r>
            <a:r>
              <a:rPr lang="en-GB" dirty="0"/>
              <a:t> &amp; </a:t>
            </a:r>
            <a:r>
              <a:rPr lang="en-GB" dirty="0" err="1"/>
              <a:t>Promtail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8DFAC-198A-91F3-7F9B-95F60C941375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26952" y="1594258"/>
            <a:ext cx="5816378" cy="4168589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0077BE"/>
                </a:solidFill>
              </a:rPr>
              <a:t>Rsyslog</a:t>
            </a:r>
            <a:endParaRPr lang="en-US" dirty="0"/>
          </a:p>
          <a:p>
            <a:pPr lvl="1"/>
            <a:r>
              <a:rPr lang="en-US" dirty="0"/>
              <a:t>Forwarder in front of </a:t>
            </a:r>
            <a:r>
              <a:rPr lang="en-US" dirty="0" err="1"/>
              <a:t>promtail</a:t>
            </a:r>
            <a:r>
              <a:rPr lang="en-US" dirty="0"/>
              <a:t> to normalize messages via Syslog/UDP </a:t>
            </a:r>
          </a:p>
          <a:p>
            <a:pPr lvl="1"/>
            <a:r>
              <a:rPr lang="en-US" dirty="0"/>
              <a:t>Use `</a:t>
            </a:r>
            <a:r>
              <a:rPr lang="en-US" dirty="0" err="1">
                <a:latin typeface="Monaco" pitchFamily="2" charset="77"/>
              </a:rPr>
              <a:t>jsonmesg</a:t>
            </a:r>
            <a:r>
              <a:rPr lang="en-US" dirty="0"/>
              <a:t>` to send all raw data to </a:t>
            </a:r>
            <a:r>
              <a:rPr lang="en-US" dirty="0" err="1"/>
              <a:t>promtail</a:t>
            </a:r>
            <a:endParaRPr lang="en-US" dirty="0"/>
          </a:p>
          <a:p>
            <a:r>
              <a:rPr lang="en-GB" dirty="0" err="1">
                <a:solidFill>
                  <a:srgbClr val="0077BE"/>
                </a:solidFill>
              </a:rPr>
              <a:t>Promtail</a:t>
            </a:r>
            <a:endParaRPr lang="en-US" dirty="0"/>
          </a:p>
          <a:p>
            <a:pPr lvl="1"/>
            <a:r>
              <a:rPr lang="en-US" dirty="0"/>
              <a:t>Ingests syslog message from </a:t>
            </a:r>
            <a:r>
              <a:rPr lang="en-US" dirty="0" err="1"/>
              <a:t>rsyslog</a:t>
            </a:r>
            <a:endParaRPr lang="en-US" dirty="0"/>
          </a:p>
          <a:p>
            <a:pPr lvl="1"/>
            <a:r>
              <a:rPr lang="en-US" dirty="0"/>
              <a:t>Runs pipeline on messages</a:t>
            </a:r>
          </a:p>
          <a:p>
            <a:pPr lvl="2"/>
            <a:r>
              <a:rPr lang="en-US" dirty="0"/>
              <a:t>Parse data from </a:t>
            </a:r>
            <a:r>
              <a:rPr lang="en-US" dirty="0" err="1"/>
              <a:t>rsyslog</a:t>
            </a:r>
            <a:endParaRPr lang="en-US" dirty="0"/>
          </a:p>
          <a:p>
            <a:pPr lvl="2"/>
            <a:r>
              <a:rPr lang="en-US" dirty="0"/>
              <a:t>Transform or filter lines</a:t>
            </a:r>
          </a:p>
          <a:p>
            <a:pPr lvl="2"/>
            <a:r>
              <a:rPr lang="en-US" dirty="0"/>
              <a:t> Generate Prometheus metrics</a:t>
            </a:r>
          </a:p>
          <a:p>
            <a:pPr lvl="1"/>
            <a:r>
              <a:rPr lang="en-US" dirty="0"/>
              <a:t>Send onward to </a:t>
            </a:r>
            <a:r>
              <a:rPr lang="en-US" dirty="0" err="1"/>
              <a:t>loki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1AE9C-C683-FDB4-A2A8-7006E81BFCCE}"/>
              </a:ext>
            </a:extLst>
          </p:cNvPr>
          <p:cNvSpPr txBox="1"/>
          <p:nvPr/>
        </p:nvSpPr>
        <p:spPr>
          <a:xfrm>
            <a:off x="7544762" y="1588738"/>
            <a:ext cx="4391246" cy="4308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Monaco" pitchFamily="2" charset="77"/>
              </a:rPr>
              <a:t>/</a:t>
            </a:r>
            <a:r>
              <a:rPr lang="en-US" sz="900" dirty="0" err="1">
                <a:latin typeface="Monaco" pitchFamily="2" charset="77"/>
              </a:rPr>
              <a:t>etc</a:t>
            </a:r>
            <a:r>
              <a:rPr lang="en-US" sz="900" dirty="0">
                <a:latin typeface="Monaco" pitchFamily="2" charset="77"/>
              </a:rPr>
              <a:t>/</a:t>
            </a:r>
            <a:r>
              <a:rPr lang="en-US" sz="900" dirty="0" err="1">
                <a:latin typeface="Monaco" pitchFamily="2" charset="77"/>
              </a:rPr>
              <a:t>rsyslog.d</a:t>
            </a:r>
            <a:r>
              <a:rPr lang="en-US" sz="900" dirty="0">
                <a:latin typeface="Monaco" pitchFamily="2" charset="77"/>
              </a:rPr>
              <a:t>/send-to-</a:t>
            </a:r>
            <a:r>
              <a:rPr lang="en-US" sz="900" dirty="0" err="1">
                <a:latin typeface="Monaco" pitchFamily="2" charset="77"/>
              </a:rPr>
              <a:t>loki.conf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aco" pitchFamily="2" charset="77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module(load="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imudp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input(type="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imudp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" port="514" ruleset="networking-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loki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template(name="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loki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" type="list") {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constant(value="&lt;")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property(name="PRI")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constant(value="&gt;1 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property(name="TIMESTAMP" 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dateFormat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="rfc3339")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constant(value=" 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property(name="HOSTNAME")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constant(value=" 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property(name="APP-NAME")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constant(value=" 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property(name="PROCID")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constant(value=" 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property(name="MSGID")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constant(value=" 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property(name="STRUCTURED-DATA")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constant(value=" 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property(name="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jsonmesg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constant(value="\n")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}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ruleset(name="networking-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loki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"){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action(type="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omfwd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" protocol="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tcp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" target="127.0.0.1”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     port="1514” Template="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loki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" 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TCP_Framing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="octet-counted”)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aco" pitchFamily="2" charset="77"/>
                <a:sym typeface="Calibri"/>
              </a:rPr>
              <a:t>}</a:t>
            </a:r>
            <a:endParaRPr lang="en-US" sz="900" dirty="0">
              <a:hlinkClick r:id="rId2"/>
            </a:endParaRPr>
          </a:p>
          <a:p>
            <a:r>
              <a:rPr lang="en-US" sz="1200" dirty="0">
                <a:hlinkClick r:id="rId2"/>
              </a:rPr>
              <a:t>Link to full configs snippet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30479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6B6B40-5405-6A67-9771-BE7494687D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LogQL</a:t>
            </a:r>
            <a:r>
              <a:rPr lang="en-US" dirty="0"/>
              <a:t> – basics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F1FBF3-48D2-13C6-C3A2-A79CDE87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761" y="633190"/>
            <a:ext cx="6095114" cy="5519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16733C-4819-937D-09C1-6FD66B384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66" y="2061719"/>
            <a:ext cx="5540155" cy="31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24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6B6B40-5405-6A67-9771-BE7494687D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LogQL</a:t>
            </a:r>
            <a:r>
              <a:rPr lang="en-US" dirty="0"/>
              <a:t> – Parsers: pattern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D1716-79AE-0C02-EF31-2F5C3F8D3B2F}"/>
              </a:ext>
            </a:extLst>
          </p:cNvPr>
          <p:cNvSpPr txBox="1"/>
          <p:nvPr/>
        </p:nvSpPr>
        <p:spPr>
          <a:xfrm>
            <a:off x="628132" y="1545554"/>
            <a:ext cx="9473609" cy="50557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Log line:</a:t>
            </a:r>
          </a:p>
          <a:p>
            <a:r>
              <a:rPr lang="en-GB" sz="1800" dirty="0">
                <a:solidFill>
                  <a:schemeClr val="tx1"/>
                </a:solidFill>
                <a:effectLst/>
                <a:latin typeface="Monaco" pitchFamily="2" charset="77"/>
              </a:rPr>
              <a:t>Failed password for root from 61.177.172.147 port 39028 ssh2</a:t>
            </a:r>
          </a:p>
          <a:p>
            <a:endParaRPr lang="en-GB" sz="18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Query:</a:t>
            </a:r>
            <a:endParaRPr lang="en-GB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{</a:t>
            </a:r>
            <a:r>
              <a:rPr lang="en-GB" sz="1800" b="0" dirty="0">
                <a:solidFill>
                  <a:srgbClr val="56A64B"/>
                </a:solidFill>
                <a:effectLst/>
                <a:latin typeface="Menlo" panose="020B0609030804020204" pitchFamily="49" charset="0"/>
              </a:rPr>
              <a:t>hostname</a:t>
            </a:r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8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”HOSTNAME-TEST"</a:t>
            </a:r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</a:t>
            </a:r>
          </a:p>
          <a:p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GB" sz="1800" b="0" dirty="0">
                <a:solidFill>
                  <a:srgbClr val="008080"/>
                </a:solidFill>
                <a:effectLst/>
                <a:latin typeface="Menlo" panose="020B0609030804020204" pitchFamily="49" charset="0"/>
              </a:rPr>
              <a:t>pattern</a:t>
            </a:r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8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`Failed password for &lt;username&gt; from &lt;</a:t>
            </a:r>
            <a:r>
              <a:rPr lang="en-GB" sz="18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srcip</a:t>
            </a:r>
            <a:r>
              <a:rPr lang="en-GB" sz="18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&gt; port`</a:t>
            </a:r>
            <a:endParaRPr lang="en-GB" sz="18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GB" sz="1800" b="0" dirty="0" err="1">
                <a:solidFill>
                  <a:srgbClr val="56A64B"/>
                </a:solidFill>
                <a:effectLst/>
                <a:latin typeface="Menlo" panose="020B0609030804020204" pitchFamily="49" charset="0"/>
              </a:rPr>
              <a:t>srcip</a:t>
            </a:r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!= </a:t>
            </a:r>
            <a:r>
              <a:rPr lang="en-GB" sz="1800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ip</a:t>
            </a:r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8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`10.0.1.0/27`</a:t>
            </a:r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</a:t>
            </a:r>
          </a:p>
          <a:p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GB" sz="1800" b="0" dirty="0" err="1">
                <a:solidFill>
                  <a:srgbClr val="008080"/>
                </a:solidFill>
                <a:effectLst/>
                <a:latin typeface="Menlo" panose="020B0609030804020204" pitchFamily="49" charset="0"/>
              </a:rPr>
              <a:t>line_format</a:t>
            </a:r>
            <a:r>
              <a:rPr lang="en-GB" sz="18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8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`</a:t>
            </a:r>
            <a:r>
              <a:rPr lang="en-GB" sz="18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{{.hostname}}</a:t>
            </a:r>
            <a:r>
              <a:rPr lang="en-GB" sz="18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8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{{.username}}</a:t>
            </a:r>
            <a:r>
              <a:rPr lang="en-GB" sz="18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(</a:t>
            </a:r>
            <a:r>
              <a:rPr lang="en-GB" sz="18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{{.</a:t>
            </a:r>
            <a:r>
              <a:rPr lang="en-GB" sz="1800" b="0" dirty="0" err="1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srcip</a:t>
            </a:r>
            <a:r>
              <a:rPr lang="en-GB" sz="18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}}</a:t>
            </a:r>
            <a:r>
              <a:rPr lang="en-GB" sz="18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)`</a:t>
            </a:r>
            <a:endParaRPr lang="en-GB" sz="18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GB" sz="18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Output:</a:t>
            </a:r>
          </a:p>
          <a:p>
            <a:r>
              <a:rPr lang="en-GB" sz="1800" b="0" i="0" dirty="0">
                <a:solidFill>
                  <a:srgbClr val="24292E"/>
                </a:solidFill>
                <a:effectLst/>
                <a:latin typeface="Roboto Mono" pitchFamily="49" charset="0"/>
              </a:rPr>
              <a:t>HOSTNAME-TEST - root (61.177.172.147)</a:t>
            </a:r>
            <a:endParaRPr lang="en-GB" sz="1800" dirty="0">
              <a:solidFill>
                <a:schemeClr val="tx1"/>
              </a:solidFill>
              <a:effectLst/>
              <a:latin typeface="Menlo" panose="020B0609030804020204" pitchFamily="49" charset="0"/>
            </a:endParaRPr>
          </a:p>
          <a:p>
            <a:endParaRPr lang="en-GB" sz="18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en-GB" sz="1800" dirty="0">
              <a:solidFill>
                <a:schemeClr val="tx1"/>
              </a:solidFill>
              <a:effectLst/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20436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6B6B40-5405-6A67-9771-BE7494687D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LogQL</a:t>
            </a:r>
            <a:r>
              <a:rPr lang="en-US" dirty="0"/>
              <a:t> – Parsers: </a:t>
            </a:r>
            <a:r>
              <a:rPr lang="en-US" dirty="0" err="1"/>
              <a:t>logfmt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D1716-79AE-0C02-EF31-2F5C3F8D3B2F}"/>
              </a:ext>
            </a:extLst>
          </p:cNvPr>
          <p:cNvSpPr txBox="1"/>
          <p:nvPr/>
        </p:nvSpPr>
        <p:spPr>
          <a:xfrm>
            <a:off x="628132" y="1312917"/>
            <a:ext cx="10935736" cy="50865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Log line:</a:t>
            </a:r>
            <a:endParaRPr lang="en-GB" sz="2000" dirty="0">
              <a:solidFill>
                <a:schemeClr val="tx1"/>
              </a:solidFill>
              <a:effectLst/>
              <a:latin typeface="Monaco" pitchFamily="2" charset="77"/>
            </a:endParaRPr>
          </a:p>
          <a:p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time=20:02:40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devname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="Core-FG"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eventtime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=1680033760096179863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tz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="+0100"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logid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="1059028704" type="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utm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" subtype="app-ctrl"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eventtype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="signature" level="information"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vd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="Corporate"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appid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=15895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srcip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=10.64.128.6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srccountry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="Reserved"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dstip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=1.1.1.1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dstcountry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="Australia"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srcport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=52026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dstport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=443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srcintf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="v1974_ContInt"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srcintfrole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lan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dstintf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VCorp-SvrGlob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dstintfrole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="wan" proto=6 service="SSL" direction="outgoing"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policyid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=171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poluuid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="575255da-1eac-51eb-ff8a-466643d7739b"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policytype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="policy"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sessionid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=1267665482 action="pass"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appcat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Network.Service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" app="SSL" hostname="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cloudflare-dns.com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incidentserialno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=252207910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url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="/"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msg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Network.Service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: SSL"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apprisk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="elevated" 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scertcname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="</a:t>
            </a:r>
            <a:r>
              <a:rPr lang="en-GB" sz="1400" dirty="0" err="1">
                <a:solidFill>
                  <a:schemeClr val="tx1"/>
                </a:solidFill>
                <a:effectLst/>
                <a:latin typeface="Monaco" pitchFamily="2" charset="77"/>
              </a:rPr>
              <a:t>cloudflare-dns.com</a:t>
            </a:r>
            <a:r>
              <a:rPr lang="en-GB" sz="1400" dirty="0">
                <a:solidFill>
                  <a:schemeClr val="tx1"/>
                </a:solidFill>
                <a:effectLst/>
                <a:latin typeface="Monaco" pitchFamily="2" charset="77"/>
              </a:rPr>
              <a:t>”</a:t>
            </a:r>
            <a:endParaRPr lang="en-GB" sz="14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Query:</a:t>
            </a:r>
            <a:endParaRPr lang="en-GB" sz="2000" dirty="0">
              <a:solidFill>
                <a:schemeClr val="tx1"/>
              </a:solidFill>
              <a:effectLst/>
              <a:latin typeface="Monaco" pitchFamily="2" charset="77"/>
            </a:endParaRPr>
          </a:p>
          <a:p>
            <a:r>
              <a:rPr lang="en-GB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{</a:t>
            </a:r>
            <a:r>
              <a:rPr lang="en-GB" sz="2000" b="0" dirty="0">
                <a:solidFill>
                  <a:srgbClr val="56A64B"/>
                </a:solidFill>
                <a:effectLst/>
                <a:latin typeface="Menlo" panose="020B0609030804020204" pitchFamily="49" charset="0"/>
              </a:rPr>
              <a:t>type</a:t>
            </a:r>
            <a:r>
              <a:rPr lang="en-GB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0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fortios</a:t>
            </a:r>
            <a:r>
              <a:rPr lang="en-GB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} | </a:t>
            </a:r>
            <a:r>
              <a:rPr lang="en-GB" sz="2000" b="0" dirty="0" err="1">
                <a:solidFill>
                  <a:srgbClr val="008080"/>
                </a:solidFill>
                <a:effectLst/>
                <a:latin typeface="Menlo" panose="020B0609030804020204" pitchFamily="49" charset="0"/>
              </a:rPr>
              <a:t>logfmt</a:t>
            </a:r>
            <a:r>
              <a:rPr lang="en-GB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| </a:t>
            </a:r>
            <a:r>
              <a:rPr lang="en-GB" sz="2000" b="0" dirty="0">
                <a:solidFill>
                  <a:srgbClr val="56A64B"/>
                </a:solidFill>
                <a:effectLst/>
                <a:latin typeface="Menlo" panose="020B0609030804020204" pitchFamily="49" charset="0"/>
              </a:rPr>
              <a:t>subtype</a:t>
            </a:r>
            <a:r>
              <a:rPr lang="en-GB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`app-ctrl`, </a:t>
            </a:r>
            <a:r>
              <a:rPr lang="en-GB" sz="2000" b="0" dirty="0" err="1">
                <a:solidFill>
                  <a:srgbClr val="56A64B"/>
                </a:solidFill>
                <a:effectLst/>
                <a:latin typeface="Menlo" panose="020B0609030804020204" pitchFamily="49" charset="0"/>
              </a:rPr>
              <a:t>dstip</a:t>
            </a:r>
            <a:r>
              <a:rPr lang="en-GB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`1.1.1.1`</a:t>
            </a:r>
            <a:endParaRPr lang="en-GB" sz="20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GB" sz="2000" b="0" dirty="0" err="1">
                <a:solidFill>
                  <a:srgbClr val="008080"/>
                </a:solidFill>
                <a:effectLst/>
                <a:latin typeface="Menlo" panose="020B0609030804020204" pitchFamily="49" charset="0"/>
              </a:rPr>
              <a:t>line_format</a:t>
            </a:r>
            <a:r>
              <a:rPr lang="en-GB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20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src</a:t>
            </a:r>
            <a:r>
              <a:rPr lang="en-GB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{{.</a:t>
            </a:r>
            <a:r>
              <a:rPr lang="en-GB" sz="2000" b="0" dirty="0" err="1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srcip</a:t>
            </a:r>
            <a:r>
              <a:rPr lang="en-GB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}}</a:t>
            </a:r>
            <a:r>
              <a:rPr lang="en-GB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dst</a:t>
            </a:r>
            <a:r>
              <a:rPr lang="en-GB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GB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{{.</a:t>
            </a:r>
            <a:r>
              <a:rPr lang="en-GB" sz="2000" b="0" dirty="0" err="1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dstip</a:t>
            </a:r>
            <a:r>
              <a:rPr lang="en-GB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}}</a:t>
            </a:r>
            <a:r>
              <a:rPr lang="en-GB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”</a:t>
            </a:r>
          </a:p>
          <a:p>
            <a:endParaRPr lang="en-GB" sz="1200" dirty="0">
              <a:solidFill>
                <a:srgbClr val="A31515"/>
              </a:solidFill>
              <a:latin typeface="Menlo" panose="020B0609030804020204" pitchFamily="49" charset="0"/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Output:</a:t>
            </a:r>
            <a:endParaRPr lang="en-GB" sz="2000" dirty="0">
              <a:solidFill>
                <a:srgbClr val="A31515"/>
              </a:solidFill>
              <a:latin typeface="Menlo" panose="020B0609030804020204" pitchFamily="49" charset="0"/>
            </a:endParaRPr>
          </a:p>
          <a:p>
            <a:r>
              <a:rPr lang="en-GB" sz="200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src</a:t>
            </a:r>
            <a:r>
              <a:rPr lang="en-GB" sz="200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: 10.64.128.6 </a:t>
            </a:r>
            <a:r>
              <a:rPr lang="en-GB" sz="200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dst</a:t>
            </a:r>
            <a:r>
              <a:rPr lang="en-GB" sz="200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: 1.1.1.1</a:t>
            </a:r>
          </a:p>
          <a:p>
            <a:endParaRPr lang="en-GB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GB" sz="1200" dirty="0">
              <a:solidFill>
                <a:schemeClr val="tx1"/>
              </a:solidFill>
              <a:effectLst/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24190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1009</Words>
  <Application>Microsoft Macintosh PowerPoint</Application>
  <PresentationFormat>Widescreen</PresentationFormat>
  <Paragraphs>144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Consolas</vt:lpstr>
      <vt:lpstr>Helvetica</vt:lpstr>
      <vt:lpstr>Menlo</vt:lpstr>
      <vt:lpstr>Monaco</vt:lpstr>
      <vt:lpstr>Roboto Mono</vt:lpstr>
      <vt:lpstr>Office Theme</vt:lpstr>
      <vt:lpstr>Network Log Aggregation with Loki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 Poltawski</cp:lastModifiedBy>
  <cp:revision>43</cp:revision>
  <dcterms:modified xsi:type="dcterms:W3CDTF">2023-04-03T16:37:07Z</dcterms:modified>
</cp:coreProperties>
</file>