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29"/>
  </p:notesMasterIdLst>
  <p:sldIdLst>
    <p:sldId id="506" r:id="rId5"/>
    <p:sldId id="390" r:id="rId6"/>
    <p:sldId id="607" r:id="rId7"/>
    <p:sldId id="608" r:id="rId8"/>
    <p:sldId id="609" r:id="rId9"/>
    <p:sldId id="610" r:id="rId10"/>
    <p:sldId id="611" r:id="rId11"/>
    <p:sldId id="588" r:id="rId12"/>
    <p:sldId id="612" r:id="rId13"/>
    <p:sldId id="602" r:id="rId14"/>
    <p:sldId id="595" r:id="rId15"/>
    <p:sldId id="596" r:id="rId16"/>
    <p:sldId id="589" r:id="rId17"/>
    <p:sldId id="614" r:id="rId18"/>
    <p:sldId id="587" r:id="rId19"/>
    <p:sldId id="593" r:id="rId20"/>
    <p:sldId id="594" r:id="rId21"/>
    <p:sldId id="613" r:id="rId22"/>
    <p:sldId id="603" r:id="rId23"/>
    <p:sldId id="604" r:id="rId24"/>
    <p:sldId id="615" r:id="rId25"/>
    <p:sldId id="605" r:id="rId26"/>
    <p:sldId id="606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7CD302-7530-C748-BFDC-C1F3E4F00871}">
          <p14:sldIdLst>
            <p14:sldId id="506"/>
          </p14:sldIdLst>
        </p14:section>
        <p14:section name="Agenda" id="{D00D9D0D-E46E-D54E-A1CE-1EA109810FDF}">
          <p14:sldIdLst>
            <p14:sldId id="390"/>
            <p14:sldId id="607"/>
            <p14:sldId id="608"/>
            <p14:sldId id="609"/>
            <p14:sldId id="610"/>
            <p14:sldId id="611"/>
            <p14:sldId id="588"/>
            <p14:sldId id="612"/>
            <p14:sldId id="602"/>
            <p14:sldId id="595"/>
            <p14:sldId id="596"/>
            <p14:sldId id="589"/>
            <p14:sldId id="614"/>
            <p14:sldId id="587"/>
            <p14:sldId id="593"/>
            <p14:sldId id="594"/>
            <p14:sldId id="613"/>
            <p14:sldId id="603"/>
            <p14:sldId id="604"/>
            <p14:sldId id="615"/>
            <p14:sldId id="605"/>
            <p14:sldId id="606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2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69F6-6E09-2240-BDA9-08F227C3628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F16DD-ACF9-3A4A-83E5-4DE399FB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6.sv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image" Target="../media/image27.tiff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4.tiff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29.jp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12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hyperlink" Target="http://www..linx.net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3.sv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hyperlink" Target="http://www..linx.net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hyperlink" Target="http://www..linx.net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hyperlink" Target="http://www..linx.net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hyperlink" Target="http://www..linx.net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tiff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28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31.tiff"/><Relationship Id="rId5" Type="http://schemas.openxmlformats.org/officeDocument/2006/relationships/image" Target="../media/image8.svg"/><Relationship Id="rId10" Type="http://schemas.openxmlformats.org/officeDocument/2006/relationships/image" Target="../media/image30.tiff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33.tif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26.svg"/><Relationship Id="rId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34.png"/><Relationship Id="rId9" Type="http://schemas.openxmlformats.org/officeDocument/2006/relationships/image" Target="../media/image10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37.svg"/><Relationship Id="rId21" Type="http://schemas.openxmlformats.org/officeDocument/2006/relationships/hyperlink" Target="https://www.facebook.com/LondonInternetExchange/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20" Type="http://schemas.openxmlformats.org/officeDocument/2006/relationships/hyperlink" Target="http://linkedin.com/company/linx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12.svg"/><Relationship Id="rId15" Type="http://schemas.openxmlformats.org/officeDocument/2006/relationships/image" Target="../media/image45.svg"/><Relationship Id="rId23" Type="http://schemas.openxmlformats.org/officeDocument/2006/relationships/hyperlink" Target="https://www.youtube.com/user/LINXnetwork" TargetMode="External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11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hyperlink" Target="https://twitter.com/linx_network" TargetMode="Externa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www..linx.net/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21.tiff"/><Relationship Id="rId12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tiff"/><Relationship Id="rId11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://www..linx.net/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92496D7B-3A54-8C4A-9177-2228C8234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65187"/>
            <a:ext cx="9857704" cy="962447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69C06B2-513B-C640-AA74-F7E56E5C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5915" y="978061"/>
            <a:ext cx="1355398" cy="52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596A3-4251-FB41-BC15-F13B4D27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695915" y="4103396"/>
            <a:ext cx="451776" cy="10756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6DED70-CC3E-C04C-9252-D67E9D067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916" y="1958009"/>
            <a:ext cx="5566276" cy="147099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E02A41B-96A9-A143-BF6B-454EEA21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915" y="3429000"/>
            <a:ext cx="5566275" cy="53580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5EACC60-BB33-2D4C-A5F4-EE26647DCB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5915" y="4418205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Presenter 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28CC88-EC29-5C46-9135-4E9FB2D7F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5914" y="5131824"/>
            <a:ext cx="5566274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72863BB-4373-9D40-A4B8-89C2E12DD0BC}" type="datetime2">
              <a:rPr lang="en-GB" smtClean="0">
                <a:latin typeface="Century Gothic" panose="020B0502020202020204" pitchFamily="34" charset="0"/>
              </a:rPr>
              <a:t>Monday, 9 May 2022</a:t>
            </a:fld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E6CC5DD-3BEA-3F48-86B3-252AF58529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5914" y="5431665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Meeting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8750C0-0BBC-AA62-BF86-B6FD55925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5914" y="4682846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7424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668686" y="1"/>
            <a:ext cx="8231633" cy="5835739"/>
          </a:xfrm>
          <a:custGeom>
            <a:avLst/>
            <a:gdLst>
              <a:gd name="connsiteX0" fmla="*/ 0 w 8231633"/>
              <a:gd name="connsiteY0" fmla="*/ 0 h 5835739"/>
              <a:gd name="connsiteX1" fmla="*/ 4791789 w 8231633"/>
              <a:gd name="connsiteY1" fmla="*/ 0 h 5835739"/>
              <a:gd name="connsiteX2" fmla="*/ 8231633 w 8231633"/>
              <a:gd name="connsiteY2" fmla="*/ 3439845 h 5835739"/>
              <a:gd name="connsiteX3" fmla="*/ 5835739 w 8231633"/>
              <a:gd name="connsiteY3" fmla="*/ 5835739 h 58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1633" h="5835739">
                <a:moveTo>
                  <a:pt x="0" y="0"/>
                </a:moveTo>
                <a:lnTo>
                  <a:pt x="4791789" y="0"/>
                </a:lnTo>
                <a:lnTo>
                  <a:pt x="8231633" y="3439845"/>
                </a:lnTo>
                <a:lnTo>
                  <a:pt x="5835739" y="5835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8172118" y="0"/>
            <a:ext cx="4019883" cy="4062873"/>
          </a:xfrm>
          <a:custGeom>
            <a:avLst/>
            <a:gdLst>
              <a:gd name="connsiteX0" fmla="*/ 4019882 w 4019883"/>
              <a:gd name="connsiteY0" fmla="*/ 2818042 h 4062873"/>
              <a:gd name="connsiteX1" fmla="*/ 4019882 w 4019883"/>
              <a:gd name="connsiteY1" fmla="*/ 4062873 h 4062873"/>
              <a:gd name="connsiteX2" fmla="*/ 3397466 w 4019883"/>
              <a:gd name="connsiteY2" fmla="*/ 3440458 h 4062873"/>
              <a:gd name="connsiteX3" fmla="*/ 0 w 4019883"/>
              <a:gd name="connsiteY3" fmla="*/ 0 h 4062873"/>
              <a:gd name="connsiteX4" fmla="*/ 4019883 w 4019883"/>
              <a:gd name="connsiteY4" fmla="*/ 0 h 4062873"/>
              <a:gd name="connsiteX5" fmla="*/ 4019883 w 4019883"/>
              <a:gd name="connsiteY5" fmla="*/ 2131129 h 4062873"/>
              <a:gd name="connsiteX6" fmla="*/ 3075506 w 4019883"/>
              <a:gd name="connsiteY6" fmla="*/ 3075506 h 406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883" h="4062873">
                <a:moveTo>
                  <a:pt x="4019882" y="2818042"/>
                </a:moveTo>
                <a:lnTo>
                  <a:pt x="4019882" y="4062873"/>
                </a:lnTo>
                <a:lnTo>
                  <a:pt x="3397466" y="3440458"/>
                </a:lnTo>
                <a:close/>
                <a:moveTo>
                  <a:pt x="0" y="0"/>
                </a:moveTo>
                <a:lnTo>
                  <a:pt x="4019883" y="0"/>
                </a:lnTo>
                <a:lnTo>
                  <a:pt x="4019883" y="2131129"/>
                </a:lnTo>
                <a:lnTo>
                  <a:pt x="3075506" y="3075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852340" y="3776610"/>
            <a:ext cx="3339661" cy="3081391"/>
          </a:xfrm>
          <a:custGeom>
            <a:avLst/>
            <a:gdLst>
              <a:gd name="connsiteX0" fmla="*/ 2395894 w 3339661"/>
              <a:gd name="connsiteY0" fmla="*/ 0 h 3081391"/>
              <a:gd name="connsiteX1" fmla="*/ 3339661 w 3339661"/>
              <a:gd name="connsiteY1" fmla="*/ 943767 h 3081391"/>
              <a:gd name="connsiteX2" fmla="*/ 3339661 w 3339661"/>
              <a:gd name="connsiteY2" fmla="*/ 3081391 h 3081391"/>
              <a:gd name="connsiteX3" fmla="*/ 685497 w 3339661"/>
              <a:gd name="connsiteY3" fmla="*/ 3081391 h 3081391"/>
              <a:gd name="connsiteX4" fmla="*/ 0 w 3339661"/>
              <a:gd name="connsiteY4" fmla="*/ 2395894 h 308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661" h="3081391">
                <a:moveTo>
                  <a:pt x="2395894" y="0"/>
                </a:moveTo>
                <a:lnTo>
                  <a:pt x="3339661" y="943767"/>
                </a:lnTo>
                <a:lnTo>
                  <a:pt x="3339661" y="3081391"/>
                </a:lnTo>
                <a:lnTo>
                  <a:pt x="685497" y="3081391"/>
                </a:lnTo>
                <a:lnTo>
                  <a:pt x="0" y="239589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5E4823B-5738-5541-9866-3315DCE41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2BFB5-CE7A-864A-A946-4DB9013CB50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33B0C1-ABE6-DA4B-A0A5-0E97BAA664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FB15A-B6D3-0743-9A20-F219D0B0A91B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AA88ECA-E9E2-635D-FF5F-30CDD8103D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037" y="3048202"/>
            <a:ext cx="4019884" cy="68022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F7CAAD1-6642-CDF4-F58A-271439709C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035" y="3728427"/>
            <a:ext cx="4019883" cy="124238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</p:spTree>
    <p:extLst>
      <p:ext uri="{BB962C8B-B14F-4D97-AF65-F5344CB8AC3E}">
        <p14:creationId xmlns:p14="http://schemas.microsoft.com/office/powerpoint/2010/main" val="349240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0D237C2-3B0D-6F47-92BE-15BE8AC582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540573B-745B-6F4B-98BB-653715151C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0053" y="0"/>
            <a:ext cx="689189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75408C6-C1A4-A347-86C9-6018DF1BD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507999"/>
            <a:ext cx="12192000" cy="5842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7582793-A775-2E44-8046-B5D0E3DF57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961" y="1947522"/>
            <a:ext cx="4692077" cy="12020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Break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35071C-BD41-904E-8E03-4635363ABA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111" y="4513455"/>
            <a:ext cx="451776" cy="107566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B2B6D4-D19A-F84B-97F2-9169398DED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675" y="3149599"/>
            <a:ext cx="4692650" cy="116363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sub-heading text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62B0BF5-331D-EB40-8388-023AC056E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39" y="3265089"/>
            <a:ext cx="1805607" cy="32781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000" b="1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2:00PM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77D7B52-67FF-1849-A1A0-43D41C4500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39055" y="3265089"/>
            <a:ext cx="1805607" cy="32781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b="1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2:30PM</a:t>
            </a:r>
          </a:p>
        </p:txBody>
      </p:sp>
    </p:spTree>
    <p:extLst>
      <p:ext uri="{BB962C8B-B14F-4D97-AF65-F5344CB8AC3E}">
        <p14:creationId xmlns:p14="http://schemas.microsoft.com/office/powerpoint/2010/main" val="79784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Empty_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375D17-76B6-8D8C-5AD0-EF4E8BDF7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BDB77E-DED1-3221-1C20-AA9BD7310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1901D2F-3CA6-3C0D-70DC-26262C82335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411C0C1-7046-E717-3018-530B72BF0F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1" name="TextBox 20">
            <a:hlinkClick r:id="rId11"/>
            <a:extLst>
              <a:ext uri="{FF2B5EF4-FFF2-40B4-BE49-F238E27FC236}">
                <a16:creationId xmlns:a16="http://schemas.microsoft.com/office/drawing/2014/main" id="{A1518573-2262-52C6-AF48-D2A44C13C4CC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208385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Empty_Title &amp;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9259D9-BA33-94D1-ED04-5FB517915E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D3556251-FD1F-762B-0894-71505FCBFC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ABC342D-36ED-94F3-32A3-AAC30E73DC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19" name="TextBox 18">
            <a:hlinkClick r:id="rId11"/>
            <a:extLst>
              <a:ext uri="{FF2B5EF4-FFF2-40B4-BE49-F238E27FC236}">
                <a16:creationId xmlns:a16="http://schemas.microsoft.com/office/drawing/2014/main" id="{C1AB882C-A7ED-B4E2-349B-D0438379C0D8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352513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151C21-F98E-C045-9C7D-CF74946DF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EB5912-6A0F-704B-B037-D5BB38F3D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1DA3B0-086C-294F-BED1-6FFEAA7C63C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F8BBE4E-B0B4-2BBD-9C84-15DF4E388F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11EA33D-916D-6DEE-C08E-222910900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500" y="1728788"/>
            <a:ext cx="10033000" cy="396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levelx</a:t>
            </a:r>
            <a:endParaRPr lang="en-GB" dirty="0"/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C133A0D-AA07-C507-7D08-3136C54D20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4325051-2E7A-3849-F99F-C3F8D643B6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1" name="TextBox 20">
            <a:hlinkClick r:id="rId11"/>
            <a:extLst>
              <a:ext uri="{FF2B5EF4-FFF2-40B4-BE49-F238E27FC236}">
                <a16:creationId xmlns:a16="http://schemas.microsoft.com/office/drawing/2014/main" id="{DCB88B19-9E71-D21C-A385-168508A0C392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18683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Bullet Lis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151C21-F98E-C045-9C7D-CF74946DF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EB5912-6A0F-704B-B037-D5BB38F3D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1DA3B0-086C-294F-BED1-6FFEAA7C63C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C2EE15A-EA74-3018-542E-D05B3E7C5A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7BE3376-59BF-0860-DA30-41734E7AF5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500" y="1728788"/>
            <a:ext cx="10033000" cy="396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levelx</a:t>
            </a:r>
            <a:endParaRPr lang="en-GB" dirty="0"/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8CADCB34-ACE7-70BF-574A-D1120B2427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3266F8F-CF21-866A-065D-83674DF66D3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19" name="TextBox 18">
            <a:hlinkClick r:id="rId11"/>
            <a:extLst>
              <a:ext uri="{FF2B5EF4-FFF2-40B4-BE49-F238E27FC236}">
                <a16:creationId xmlns:a16="http://schemas.microsoft.com/office/drawing/2014/main" id="{305029CF-80F3-ACDA-2242-AD5741B9230C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405857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Bullet Lis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151C21-F98E-C045-9C7D-CF74946DF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EB5912-6A0F-704B-B037-D5BB38F3D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1DA3B0-086C-294F-BED1-6FFEAA7C63C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903C39-C5E4-B87D-234B-69CBA47F4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500" y="1728788"/>
            <a:ext cx="10033000" cy="3965575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16DCF-263F-7809-9184-AB6299C49F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E8CFEE-5EF0-1DB7-93B1-0D5339D6F8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DCAB574-0381-3BAD-E44F-C72DDBFF3DB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0" name="TextBox 19">
            <a:hlinkClick r:id="rId11"/>
            <a:extLst>
              <a:ext uri="{FF2B5EF4-FFF2-40B4-BE49-F238E27FC236}">
                <a16:creationId xmlns:a16="http://schemas.microsoft.com/office/drawing/2014/main" id="{267FE22F-2051-E7BB-C528-55E489B296DD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686985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Feature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207B5-289C-4043-9405-5E4217A4E7C4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C986D8-73EC-3E4A-ADBF-C841E12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3170E9-E4B1-9C40-861A-4F610728CE2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Line">
            <a:extLst>
              <a:ext uri="{FF2B5EF4-FFF2-40B4-BE49-F238E27FC236}">
                <a16:creationId xmlns:a16="http://schemas.microsoft.com/office/drawing/2014/main" id="{15FBD558-814D-5F4D-ADE5-E0EDE8CB0651}"/>
              </a:ext>
            </a:extLst>
          </p:cNvPr>
          <p:cNvSpPr/>
          <p:nvPr userDrawn="1"/>
        </p:nvSpPr>
        <p:spPr>
          <a:xfrm flipV="1">
            <a:off x="1307740" y="2094686"/>
            <a:ext cx="0" cy="3492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A3F2A83A-4144-684E-8B02-4605F86DEC8A}"/>
              </a:ext>
            </a:extLst>
          </p:cNvPr>
          <p:cNvSpPr/>
          <p:nvPr userDrawn="1"/>
        </p:nvSpPr>
        <p:spPr>
          <a:xfrm>
            <a:off x="1260660" y="2202056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DAB4F2A-759B-D440-B0E2-AE9A1B048394}"/>
              </a:ext>
            </a:extLst>
          </p:cNvPr>
          <p:cNvSpPr/>
          <p:nvPr userDrawn="1"/>
        </p:nvSpPr>
        <p:spPr>
          <a:xfrm flipV="1">
            <a:off x="4631702" y="2094686"/>
            <a:ext cx="0" cy="3492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B2829342-8D01-1A49-864C-F81D3D9E2343}"/>
              </a:ext>
            </a:extLst>
          </p:cNvPr>
          <p:cNvSpPr/>
          <p:nvPr userDrawn="1"/>
        </p:nvSpPr>
        <p:spPr>
          <a:xfrm>
            <a:off x="4584623" y="2202056"/>
            <a:ext cx="94160" cy="941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EB73CE1-7B48-964A-B2DA-9EE04601CEF8}"/>
              </a:ext>
            </a:extLst>
          </p:cNvPr>
          <p:cNvSpPr/>
          <p:nvPr userDrawn="1"/>
        </p:nvSpPr>
        <p:spPr>
          <a:xfrm flipV="1">
            <a:off x="7955665" y="2094686"/>
            <a:ext cx="0" cy="3492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39C3A570-D0B6-4B47-8CD6-75AA9787FBEE}"/>
              </a:ext>
            </a:extLst>
          </p:cNvPr>
          <p:cNvSpPr/>
          <p:nvPr userDrawn="1"/>
        </p:nvSpPr>
        <p:spPr>
          <a:xfrm>
            <a:off x="7908585" y="2202056"/>
            <a:ext cx="94160" cy="94160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9EED16-CBAA-2A46-B482-E21CDB1A5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1903" y="2111767"/>
            <a:ext cx="2842142" cy="580508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feature text here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3C633B-BC01-8A45-92E2-AE0EE9F807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5864" y="2097840"/>
            <a:ext cx="2842142" cy="580508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Insert feature text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E60DC9-A823-7E4B-B11A-07E74FC5A4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0435" y="2097840"/>
            <a:ext cx="2842142" cy="580508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Insert feature text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E59EF01-9AF2-05E2-5A20-4E6D43808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848E3-6EA3-6C4E-9A10-199EE478DA8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1925" y="2802641"/>
            <a:ext cx="2841625" cy="277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BF46768-63F5-F939-8987-26F574B1E75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5864" y="2802259"/>
            <a:ext cx="2841625" cy="277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8B22AF2-AF87-05D0-7B69-049B80AB9D0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90435" y="2801961"/>
            <a:ext cx="2841625" cy="277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E3731BA0-7161-9857-A1A6-E32329475F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C820E0-08A2-0B38-F134-7D4FE90E268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34" name="TextBox 33">
            <a:hlinkClick r:id="rId11"/>
            <a:extLst>
              <a:ext uri="{FF2B5EF4-FFF2-40B4-BE49-F238E27FC236}">
                <a16:creationId xmlns:a16="http://schemas.microsoft.com/office/drawing/2014/main" id="{3B18895E-28D1-4F16-F421-9748BF6F2544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220090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Feature 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9E95740-63C3-9542-962F-AFB744DF3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05CB0-B63A-184C-BDDC-DCD9EB28C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952" y="0"/>
            <a:ext cx="6891895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B502A11-E757-4444-B122-9939D42DC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6E16D46-9A29-DD4C-9BCE-91C2B2671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EED29-A369-4649-8C29-BAAB1909468A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053BA1-88D5-144A-912C-19A40429DF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36931" y="2088498"/>
            <a:ext cx="3308220" cy="3647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A0702C-172E-8846-A6E7-2EACBD197C0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594807" y="2088498"/>
            <a:ext cx="3308220" cy="36471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B778AB-E440-5745-B771-2E82762B640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88973" y="2088498"/>
            <a:ext cx="3308220" cy="36471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4A2B767-513D-224B-83C3-549D7020DB85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595AC4C-DA74-E64B-BCC9-94619D1AA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B7F18D-DCFB-A444-8D11-FBEB4D3B0EBF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7999B32-507D-4240-A053-20243C9B85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55820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FB2315A-AA58-314D-A612-337ED6185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864" y="3012087"/>
            <a:ext cx="1537817" cy="4778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6F264B1-D200-D14D-932C-990FDF87F4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528" y="3012087"/>
            <a:ext cx="1537817" cy="4778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1E90C65-AB6F-D943-A487-ACA46DCE7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8584" y="3012087"/>
            <a:ext cx="1537817" cy="4778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36287C1-ACC7-2A85-87E1-6D770608C6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75891" y="3600485"/>
            <a:ext cx="2285486" cy="178652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7A53A50-3847-DD52-52EF-38A15ACF94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48303" y="3600485"/>
            <a:ext cx="2285486" cy="178652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73313B3-DD7A-7C5E-2017-D3C151D845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98611" y="3600484"/>
            <a:ext cx="2285486" cy="178652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775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Feature Tex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483703"/>
            <a:ext cx="10130359" cy="5890590"/>
          </a:xfrm>
          <a:custGeom>
            <a:avLst/>
            <a:gdLst>
              <a:gd name="connsiteX0" fmla="*/ 0 w 10130359"/>
              <a:gd name="connsiteY0" fmla="*/ 0 h 5890590"/>
              <a:gd name="connsiteX1" fmla="*/ 7185939 w 10130359"/>
              <a:gd name="connsiteY1" fmla="*/ 0 h 5890590"/>
              <a:gd name="connsiteX2" fmla="*/ 7185939 w 10130359"/>
              <a:gd name="connsiteY2" fmla="*/ 1 h 5890590"/>
              <a:gd name="connsiteX3" fmla="*/ 7185940 w 10130359"/>
              <a:gd name="connsiteY3" fmla="*/ 0 h 5890590"/>
              <a:gd name="connsiteX4" fmla="*/ 10130359 w 10130359"/>
              <a:gd name="connsiteY4" fmla="*/ 2944419 h 5890590"/>
              <a:gd name="connsiteX5" fmla="*/ 10129483 w 10130359"/>
              <a:gd name="connsiteY5" fmla="*/ 2945295 h 5890590"/>
              <a:gd name="connsiteX6" fmla="*/ 10130358 w 10130359"/>
              <a:gd name="connsiteY6" fmla="*/ 2946171 h 5890590"/>
              <a:gd name="connsiteX7" fmla="*/ 7185939 w 10130359"/>
              <a:gd name="connsiteY7" fmla="*/ 5890590 h 5890590"/>
              <a:gd name="connsiteX8" fmla="*/ 0 w 10130359"/>
              <a:gd name="connsiteY8" fmla="*/ 5890590 h 5890590"/>
              <a:gd name="connsiteX9" fmla="*/ 0 w 10130359"/>
              <a:gd name="connsiteY9" fmla="*/ 5310425 h 5890590"/>
              <a:gd name="connsiteX10" fmla="*/ 6958247 w 10130359"/>
              <a:gd name="connsiteY10" fmla="*/ 5310425 h 5890590"/>
              <a:gd name="connsiteX11" fmla="*/ 9323377 w 10130359"/>
              <a:gd name="connsiteY11" fmla="*/ 2945295 h 5890590"/>
              <a:gd name="connsiteX12" fmla="*/ 6958248 w 10130359"/>
              <a:gd name="connsiteY12" fmla="*/ 580165 h 5890590"/>
              <a:gd name="connsiteX13" fmla="*/ 0 w 10130359"/>
              <a:gd name="connsiteY13" fmla="*/ 580165 h 589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30359" h="5890590">
                <a:moveTo>
                  <a:pt x="0" y="0"/>
                </a:moveTo>
                <a:lnTo>
                  <a:pt x="7185939" y="0"/>
                </a:lnTo>
                <a:lnTo>
                  <a:pt x="7185939" y="1"/>
                </a:lnTo>
                <a:lnTo>
                  <a:pt x="7185940" y="0"/>
                </a:lnTo>
                <a:lnTo>
                  <a:pt x="10130359" y="2944419"/>
                </a:lnTo>
                <a:lnTo>
                  <a:pt x="10129483" y="2945295"/>
                </a:lnTo>
                <a:lnTo>
                  <a:pt x="10130358" y="2946171"/>
                </a:lnTo>
                <a:lnTo>
                  <a:pt x="7185939" y="5890590"/>
                </a:lnTo>
                <a:lnTo>
                  <a:pt x="0" y="5890590"/>
                </a:lnTo>
                <a:lnTo>
                  <a:pt x="0" y="5310425"/>
                </a:lnTo>
                <a:lnTo>
                  <a:pt x="6958247" y="5310425"/>
                </a:lnTo>
                <a:lnTo>
                  <a:pt x="9323377" y="2945295"/>
                </a:lnTo>
                <a:lnTo>
                  <a:pt x="6958248" y="580165"/>
                </a:lnTo>
                <a:lnTo>
                  <a:pt x="0" y="580165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</p:spPr>
        <p:txBody>
          <a:bodyPr wrap="square" lIns="90000" anchor="ctr">
            <a:noAutofit/>
          </a:bodyPr>
          <a:lstStyle>
            <a:lvl1pPr algn="l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4340A38-5518-864D-929B-3F07DB089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0371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D9C02-448A-4C42-90C7-1D7223C333E6}"/>
              </a:ext>
            </a:extLst>
          </p:cNvPr>
          <p:cNvSpPr txBox="1"/>
          <p:nvPr/>
        </p:nvSpPr>
        <p:spPr>
          <a:xfrm>
            <a:off x="10900371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D9B4148-3CFE-1A4C-A847-86882CBA0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3111" y="483703"/>
            <a:ext cx="915228" cy="3542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B58268-46AE-714C-AF7C-19EB4360840B}"/>
              </a:ext>
            </a:extLst>
          </p:cNvPr>
          <p:cNvGrpSpPr/>
          <p:nvPr/>
        </p:nvGrpSpPr>
        <p:grpSpPr>
          <a:xfrm>
            <a:off x="0" y="1517303"/>
            <a:ext cx="1825033" cy="406401"/>
            <a:chOff x="2893671" y="1397156"/>
            <a:chExt cx="1825033" cy="406401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337AABB-DEC4-9D4E-AC65-BF71077B0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F2C041-1867-6148-A6C2-177C182FADC0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2893671" y="1600357"/>
              <a:ext cx="1405932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52515-20F5-3A4F-9B8E-2DFD2F628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2798" y="1517303"/>
            <a:ext cx="4889014" cy="907845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B420EA-6B02-5543-9C97-B5F32D5FA7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484"/>
          <a:stretch/>
        </p:blipFill>
        <p:spPr>
          <a:xfrm>
            <a:off x="10130360" y="1392780"/>
            <a:ext cx="2061639" cy="407243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D625863-BE14-7A4F-9341-C43E78B5A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7176" y="3022597"/>
            <a:ext cx="838200" cy="81280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DD4E8E6E-45C5-0D8B-2D6D-C48C8A337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2798" y="2425148"/>
            <a:ext cx="4889014" cy="2604052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704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9244810-11D9-1143-AF86-8C53B826E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FB2C62-1DCD-394E-A758-2E6B11E9C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0105" y="0"/>
            <a:ext cx="6891895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65EF2B9-7F69-3241-B402-E8D6C3A97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352" y="1881922"/>
            <a:ext cx="3327400" cy="30607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ED38A19-C247-574D-99EA-ECC5EAF4F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5915" y="978061"/>
            <a:ext cx="1355398" cy="524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4BCF50-93B1-524D-5DB3-794C6C1B7A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V="1">
            <a:off x="1695915" y="4103396"/>
            <a:ext cx="451776" cy="10756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0DD6FC9-FC36-C369-F804-37BB9C5424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916" y="1958009"/>
            <a:ext cx="5566276" cy="147099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C0362FE-EC7F-8BF2-B3E7-12D0EC2ED8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915" y="3429000"/>
            <a:ext cx="5566275" cy="53580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92D8899-6DB6-21E2-F3B5-132DE31EE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5915" y="4418205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Presenter 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597F579-8277-0946-1CFA-B04E8B2470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5914" y="5431665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Meeting 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B5CCCFD-A4C5-2231-AE3B-A6327F656C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5914" y="4682846"/>
            <a:ext cx="5566275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Job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A6E563D-8EA3-0C71-CAFF-3E0C5786A3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5914" y="5131824"/>
            <a:ext cx="5566274" cy="24622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72863BB-4373-9D40-A4B8-89C2E12DD0BC}" type="datetime2">
              <a:rPr lang="en-GB" smtClean="0">
                <a:latin typeface="Century Gothic" panose="020B0502020202020204" pitchFamily="34" charset="0"/>
              </a:rPr>
              <a:t>Monday, 9 May 2022</a:t>
            </a:fld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64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Feature Tex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59384" y="0"/>
            <a:ext cx="7232616" cy="6858000"/>
          </a:xfrm>
          <a:custGeom>
            <a:avLst/>
            <a:gdLst>
              <a:gd name="connsiteX0" fmla="*/ 2911920 w 7232616"/>
              <a:gd name="connsiteY0" fmla="*/ 3979530 h 6858000"/>
              <a:gd name="connsiteX1" fmla="*/ 3645235 w 7232616"/>
              <a:gd name="connsiteY1" fmla="*/ 4712845 h 6858000"/>
              <a:gd name="connsiteX2" fmla="*/ 1500080 w 7232616"/>
              <a:gd name="connsiteY2" fmla="*/ 6858000 h 6858000"/>
              <a:gd name="connsiteX3" fmla="*/ 33450 w 7232616"/>
              <a:gd name="connsiteY3" fmla="*/ 6858000 h 6858000"/>
              <a:gd name="connsiteX4" fmla="*/ 6586933 w 7232616"/>
              <a:gd name="connsiteY4" fmla="*/ 0 h 6858000"/>
              <a:gd name="connsiteX5" fmla="*/ 7232616 w 7232616"/>
              <a:gd name="connsiteY5" fmla="*/ 0 h 6858000"/>
              <a:gd name="connsiteX6" fmla="*/ 7232616 w 7232616"/>
              <a:gd name="connsiteY6" fmla="*/ 820947 h 6858000"/>
              <a:gd name="connsiteX7" fmla="*/ 4607836 w 7232616"/>
              <a:gd name="connsiteY7" fmla="*/ 3445727 h 6858000"/>
              <a:gd name="connsiteX8" fmla="*/ 7232616 w 7232616"/>
              <a:gd name="connsiteY8" fmla="*/ 6070507 h 6858000"/>
              <a:gd name="connsiteX9" fmla="*/ 7232616 w 7232616"/>
              <a:gd name="connsiteY9" fmla="*/ 6858000 h 6858000"/>
              <a:gd name="connsiteX10" fmla="*/ 6553479 w 7232616"/>
              <a:gd name="connsiteY10" fmla="*/ 6858000 h 6858000"/>
              <a:gd name="connsiteX11" fmla="*/ 3142318 w 7232616"/>
              <a:gd name="connsiteY11" fmla="*/ 3446838 h 6858000"/>
              <a:gd name="connsiteX12" fmla="*/ 3143433 w 7232616"/>
              <a:gd name="connsiteY12" fmla="*/ 3445725 h 6858000"/>
              <a:gd name="connsiteX13" fmla="*/ 3142320 w 7232616"/>
              <a:gd name="connsiteY13" fmla="*/ 3444613 h 6858000"/>
              <a:gd name="connsiteX14" fmla="*/ 0 w 7232616"/>
              <a:gd name="connsiteY14" fmla="*/ 0 h 6858000"/>
              <a:gd name="connsiteX15" fmla="*/ 1466629 w 7232616"/>
              <a:gd name="connsiteY15" fmla="*/ 0 h 6858000"/>
              <a:gd name="connsiteX16" fmla="*/ 3645235 w 7232616"/>
              <a:gd name="connsiteY16" fmla="*/ 2178607 h 6858000"/>
              <a:gd name="connsiteX17" fmla="*/ 2911920 w 7232616"/>
              <a:gd name="connsiteY17" fmla="*/ 2911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2616" h="6858000">
                <a:moveTo>
                  <a:pt x="2911920" y="3979530"/>
                </a:moveTo>
                <a:lnTo>
                  <a:pt x="3645235" y="4712845"/>
                </a:lnTo>
                <a:lnTo>
                  <a:pt x="1500080" y="6858000"/>
                </a:lnTo>
                <a:lnTo>
                  <a:pt x="33450" y="6858000"/>
                </a:lnTo>
                <a:close/>
                <a:moveTo>
                  <a:pt x="6586933" y="0"/>
                </a:moveTo>
                <a:lnTo>
                  <a:pt x="7232616" y="0"/>
                </a:lnTo>
                <a:lnTo>
                  <a:pt x="7232616" y="820947"/>
                </a:lnTo>
                <a:lnTo>
                  <a:pt x="4607836" y="3445727"/>
                </a:lnTo>
                <a:lnTo>
                  <a:pt x="7232616" y="6070507"/>
                </a:lnTo>
                <a:lnTo>
                  <a:pt x="7232616" y="6858000"/>
                </a:lnTo>
                <a:lnTo>
                  <a:pt x="6553479" y="6858000"/>
                </a:lnTo>
                <a:lnTo>
                  <a:pt x="3142318" y="3446838"/>
                </a:lnTo>
                <a:lnTo>
                  <a:pt x="3143433" y="3445725"/>
                </a:lnTo>
                <a:lnTo>
                  <a:pt x="3142320" y="3444613"/>
                </a:lnTo>
                <a:close/>
                <a:moveTo>
                  <a:pt x="0" y="0"/>
                </a:moveTo>
                <a:lnTo>
                  <a:pt x="1466629" y="0"/>
                </a:lnTo>
                <a:lnTo>
                  <a:pt x="3645235" y="2178607"/>
                </a:lnTo>
                <a:lnTo>
                  <a:pt x="2911920" y="291192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51102"/>
            <a:ext cx="2605264" cy="3155796"/>
          </a:xfrm>
          <a:custGeom>
            <a:avLst/>
            <a:gdLst>
              <a:gd name="connsiteX0" fmla="*/ 0 w 2605264"/>
              <a:gd name="connsiteY0" fmla="*/ 0 h 3155796"/>
              <a:gd name="connsiteX1" fmla="*/ 1011753 w 2605264"/>
              <a:gd name="connsiteY1" fmla="*/ 0 h 3155796"/>
              <a:gd name="connsiteX2" fmla="*/ 2605264 w 2605264"/>
              <a:gd name="connsiteY2" fmla="*/ 1593511 h 3155796"/>
              <a:gd name="connsiteX3" fmla="*/ 2604150 w 2605264"/>
              <a:gd name="connsiteY3" fmla="*/ 1594625 h 3155796"/>
              <a:gd name="connsiteX4" fmla="*/ 2605263 w 2605264"/>
              <a:gd name="connsiteY4" fmla="*/ 1595737 h 3155796"/>
              <a:gd name="connsiteX5" fmla="*/ 1045203 w 2605264"/>
              <a:gd name="connsiteY5" fmla="*/ 3155796 h 3155796"/>
              <a:gd name="connsiteX6" fmla="*/ 0 w 2605264"/>
              <a:gd name="connsiteY6" fmla="*/ 3155796 h 3155796"/>
              <a:gd name="connsiteX7" fmla="*/ 0 w 2605264"/>
              <a:gd name="connsiteY7" fmla="*/ 2734369 h 3155796"/>
              <a:gd name="connsiteX8" fmla="*/ 1139746 w 2605264"/>
              <a:gd name="connsiteY8" fmla="*/ 1594623 h 3155796"/>
              <a:gd name="connsiteX9" fmla="*/ 0 w 2605264"/>
              <a:gd name="connsiteY9" fmla="*/ 454877 h 31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264" h="3155796">
                <a:moveTo>
                  <a:pt x="0" y="0"/>
                </a:moveTo>
                <a:lnTo>
                  <a:pt x="1011753" y="0"/>
                </a:lnTo>
                <a:lnTo>
                  <a:pt x="2605264" y="1593511"/>
                </a:lnTo>
                <a:lnTo>
                  <a:pt x="2604150" y="1594625"/>
                </a:lnTo>
                <a:lnTo>
                  <a:pt x="2605263" y="1595737"/>
                </a:lnTo>
                <a:lnTo>
                  <a:pt x="1045203" y="3155796"/>
                </a:lnTo>
                <a:lnTo>
                  <a:pt x="0" y="3155796"/>
                </a:lnTo>
                <a:lnTo>
                  <a:pt x="0" y="2734369"/>
                </a:lnTo>
                <a:lnTo>
                  <a:pt x="1139746" y="1594623"/>
                </a:lnTo>
                <a:lnTo>
                  <a:pt x="0" y="45487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70E67-7838-854D-8772-D660402BC3B0}"/>
              </a:ext>
            </a:extLst>
          </p:cNvPr>
          <p:cNvGrpSpPr/>
          <p:nvPr userDrawn="1"/>
        </p:nvGrpSpPr>
        <p:grpSpPr>
          <a:xfrm>
            <a:off x="0" y="1956551"/>
            <a:ext cx="2690452" cy="406401"/>
            <a:chOff x="2028252" y="1397156"/>
            <a:chExt cx="2690452" cy="40640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A686F0E-3B38-5144-87A3-0E25CD0D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5894ED-D87F-664D-A5CD-A56363EF81B4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2028252" y="1600357"/>
              <a:ext cx="2271351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69308D-CA7C-8980-377D-2C8CA6DCF0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9085" y="1906856"/>
            <a:ext cx="4039158" cy="907845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CB697F6-45F6-A90B-6AF3-9572CEBB21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9085" y="2864396"/>
            <a:ext cx="4039158" cy="2604052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03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Feature Tex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482EF7-407A-1F48-A72B-6004258B53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872" y="0"/>
            <a:ext cx="6889916" cy="6858000"/>
          </a:xfrm>
          <a:custGeom>
            <a:avLst/>
            <a:gdLst>
              <a:gd name="connsiteX0" fmla="*/ 0 w 10721369"/>
              <a:gd name="connsiteY0" fmla="*/ 0 h 6858000"/>
              <a:gd name="connsiteX1" fmla="*/ 3832547 w 10721369"/>
              <a:gd name="connsiteY1" fmla="*/ 0 h 6858000"/>
              <a:gd name="connsiteX2" fmla="*/ 5360684 w 10721369"/>
              <a:gd name="connsiteY2" fmla="*/ 1528138 h 6858000"/>
              <a:gd name="connsiteX3" fmla="*/ 6888822 w 10721369"/>
              <a:gd name="connsiteY3" fmla="*/ 0 h 6858000"/>
              <a:gd name="connsiteX4" fmla="*/ 10721369 w 10721369"/>
              <a:gd name="connsiteY4" fmla="*/ 0 h 6858000"/>
              <a:gd name="connsiteX5" fmla="*/ 7276957 w 10721369"/>
              <a:gd name="connsiteY5" fmla="*/ 3444412 h 6858000"/>
              <a:gd name="connsiteX6" fmla="*/ 10690545 w 10721369"/>
              <a:gd name="connsiteY6" fmla="*/ 6858000 h 6858000"/>
              <a:gd name="connsiteX7" fmla="*/ 6858000 w 10721369"/>
              <a:gd name="connsiteY7" fmla="*/ 6858000 h 6858000"/>
              <a:gd name="connsiteX8" fmla="*/ 5360684 w 10721369"/>
              <a:gd name="connsiteY8" fmla="*/ 5360685 h 6858000"/>
              <a:gd name="connsiteX9" fmla="*/ 3863369 w 10721369"/>
              <a:gd name="connsiteY9" fmla="*/ 6858000 h 6858000"/>
              <a:gd name="connsiteX10" fmla="*/ 30822 w 10721369"/>
              <a:gd name="connsiteY10" fmla="*/ 6858000 h 6858000"/>
              <a:gd name="connsiteX11" fmla="*/ 3444411 w 10721369"/>
              <a:gd name="connsiteY11" fmla="*/ 3444411 h 6858000"/>
              <a:gd name="connsiteX0" fmla="*/ 3413589 w 10690547"/>
              <a:gd name="connsiteY0" fmla="*/ 3444411 h 6858000"/>
              <a:gd name="connsiteX1" fmla="*/ 3801725 w 10690547"/>
              <a:gd name="connsiteY1" fmla="*/ 0 h 6858000"/>
              <a:gd name="connsiteX2" fmla="*/ 5329862 w 10690547"/>
              <a:gd name="connsiteY2" fmla="*/ 1528138 h 6858000"/>
              <a:gd name="connsiteX3" fmla="*/ 6858000 w 10690547"/>
              <a:gd name="connsiteY3" fmla="*/ 0 h 6858000"/>
              <a:gd name="connsiteX4" fmla="*/ 10690547 w 10690547"/>
              <a:gd name="connsiteY4" fmla="*/ 0 h 6858000"/>
              <a:gd name="connsiteX5" fmla="*/ 7246135 w 10690547"/>
              <a:gd name="connsiteY5" fmla="*/ 3444412 h 6858000"/>
              <a:gd name="connsiteX6" fmla="*/ 10659723 w 10690547"/>
              <a:gd name="connsiteY6" fmla="*/ 6858000 h 6858000"/>
              <a:gd name="connsiteX7" fmla="*/ 6827178 w 10690547"/>
              <a:gd name="connsiteY7" fmla="*/ 6858000 h 6858000"/>
              <a:gd name="connsiteX8" fmla="*/ 5329862 w 10690547"/>
              <a:gd name="connsiteY8" fmla="*/ 5360685 h 6858000"/>
              <a:gd name="connsiteX9" fmla="*/ 3832547 w 10690547"/>
              <a:gd name="connsiteY9" fmla="*/ 6858000 h 6858000"/>
              <a:gd name="connsiteX10" fmla="*/ 0 w 10690547"/>
              <a:gd name="connsiteY10" fmla="*/ 6858000 h 6858000"/>
              <a:gd name="connsiteX11" fmla="*/ 3413589 w 10690547"/>
              <a:gd name="connsiteY11" fmla="*/ 3444411 h 6858000"/>
              <a:gd name="connsiteX0" fmla="*/ 0 w 7276958"/>
              <a:gd name="connsiteY0" fmla="*/ 3444411 h 6858000"/>
              <a:gd name="connsiteX1" fmla="*/ 388136 w 7276958"/>
              <a:gd name="connsiteY1" fmla="*/ 0 h 6858000"/>
              <a:gd name="connsiteX2" fmla="*/ 1916273 w 7276958"/>
              <a:gd name="connsiteY2" fmla="*/ 1528138 h 6858000"/>
              <a:gd name="connsiteX3" fmla="*/ 3444411 w 7276958"/>
              <a:gd name="connsiteY3" fmla="*/ 0 h 6858000"/>
              <a:gd name="connsiteX4" fmla="*/ 7276958 w 7276958"/>
              <a:gd name="connsiteY4" fmla="*/ 0 h 6858000"/>
              <a:gd name="connsiteX5" fmla="*/ 3832546 w 7276958"/>
              <a:gd name="connsiteY5" fmla="*/ 3444412 h 6858000"/>
              <a:gd name="connsiteX6" fmla="*/ 7246134 w 7276958"/>
              <a:gd name="connsiteY6" fmla="*/ 6858000 h 6858000"/>
              <a:gd name="connsiteX7" fmla="*/ 3413589 w 7276958"/>
              <a:gd name="connsiteY7" fmla="*/ 6858000 h 6858000"/>
              <a:gd name="connsiteX8" fmla="*/ 1916273 w 7276958"/>
              <a:gd name="connsiteY8" fmla="*/ 5360685 h 6858000"/>
              <a:gd name="connsiteX9" fmla="*/ 418958 w 7276958"/>
              <a:gd name="connsiteY9" fmla="*/ 6858000 h 6858000"/>
              <a:gd name="connsiteX10" fmla="*/ 0 w 7276958"/>
              <a:gd name="connsiteY10" fmla="*/ 3444411 h 6858000"/>
              <a:gd name="connsiteX0" fmla="*/ 30822 w 6888822"/>
              <a:gd name="connsiteY0" fmla="*/ 6858000 h 6858000"/>
              <a:gd name="connsiteX1" fmla="*/ 0 w 6888822"/>
              <a:gd name="connsiteY1" fmla="*/ 0 h 6858000"/>
              <a:gd name="connsiteX2" fmla="*/ 1528137 w 6888822"/>
              <a:gd name="connsiteY2" fmla="*/ 1528138 h 6858000"/>
              <a:gd name="connsiteX3" fmla="*/ 3056275 w 6888822"/>
              <a:gd name="connsiteY3" fmla="*/ 0 h 6858000"/>
              <a:gd name="connsiteX4" fmla="*/ 6888822 w 6888822"/>
              <a:gd name="connsiteY4" fmla="*/ 0 h 6858000"/>
              <a:gd name="connsiteX5" fmla="*/ 3444410 w 6888822"/>
              <a:gd name="connsiteY5" fmla="*/ 3444412 h 6858000"/>
              <a:gd name="connsiteX6" fmla="*/ 6857998 w 6888822"/>
              <a:gd name="connsiteY6" fmla="*/ 6858000 h 6858000"/>
              <a:gd name="connsiteX7" fmla="*/ 3025453 w 6888822"/>
              <a:gd name="connsiteY7" fmla="*/ 6858000 h 6858000"/>
              <a:gd name="connsiteX8" fmla="*/ 1528137 w 6888822"/>
              <a:gd name="connsiteY8" fmla="*/ 5360685 h 6858000"/>
              <a:gd name="connsiteX9" fmla="*/ 30822 w 6888822"/>
              <a:gd name="connsiteY9" fmla="*/ 6858000 h 6858000"/>
              <a:gd name="connsiteX0" fmla="*/ 0 w 6905708"/>
              <a:gd name="connsiteY0" fmla="*/ 6770536 h 6858000"/>
              <a:gd name="connsiteX1" fmla="*/ 16886 w 6905708"/>
              <a:gd name="connsiteY1" fmla="*/ 0 h 6858000"/>
              <a:gd name="connsiteX2" fmla="*/ 1545023 w 6905708"/>
              <a:gd name="connsiteY2" fmla="*/ 1528138 h 6858000"/>
              <a:gd name="connsiteX3" fmla="*/ 3073161 w 6905708"/>
              <a:gd name="connsiteY3" fmla="*/ 0 h 6858000"/>
              <a:gd name="connsiteX4" fmla="*/ 6905708 w 6905708"/>
              <a:gd name="connsiteY4" fmla="*/ 0 h 6858000"/>
              <a:gd name="connsiteX5" fmla="*/ 3461296 w 6905708"/>
              <a:gd name="connsiteY5" fmla="*/ 3444412 h 6858000"/>
              <a:gd name="connsiteX6" fmla="*/ 6874884 w 6905708"/>
              <a:gd name="connsiteY6" fmla="*/ 6858000 h 6858000"/>
              <a:gd name="connsiteX7" fmla="*/ 3042339 w 6905708"/>
              <a:gd name="connsiteY7" fmla="*/ 6858000 h 6858000"/>
              <a:gd name="connsiteX8" fmla="*/ 1545023 w 6905708"/>
              <a:gd name="connsiteY8" fmla="*/ 5360685 h 6858000"/>
              <a:gd name="connsiteX9" fmla="*/ 0 w 6905708"/>
              <a:gd name="connsiteY9" fmla="*/ 6770536 h 6858000"/>
              <a:gd name="connsiteX0" fmla="*/ 8062 w 6889916"/>
              <a:gd name="connsiteY0" fmla="*/ 6850049 h 6858000"/>
              <a:gd name="connsiteX1" fmla="*/ 1094 w 6889916"/>
              <a:gd name="connsiteY1" fmla="*/ 0 h 6858000"/>
              <a:gd name="connsiteX2" fmla="*/ 1529231 w 6889916"/>
              <a:gd name="connsiteY2" fmla="*/ 1528138 h 6858000"/>
              <a:gd name="connsiteX3" fmla="*/ 3057369 w 6889916"/>
              <a:gd name="connsiteY3" fmla="*/ 0 h 6858000"/>
              <a:gd name="connsiteX4" fmla="*/ 6889916 w 6889916"/>
              <a:gd name="connsiteY4" fmla="*/ 0 h 6858000"/>
              <a:gd name="connsiteX5" fmla="*/ 3445504 w 6889916"/>
              <a:gd name="connsiteY5" fmla="*/ 3444412 h 6858000"/>
              <a:gd name="connsiteX6" fmla="*/ 6859092 w 6889916"/>
              <a:gd name="connsiteY6" fmla="*/ 6858000 h 6858000"/>
              <a:gd name="connsiteX7" fmla="*/ 3026547 w 6889916"/>
              <a:gd name="connsiteY7" fmla="*/ 6858000 h 6858000"/>
              <a:gd name="connsiteX8" fmla="*/ 1529231 w 6889916"/>
              <a:gd name="connsiteY8" fmla="*/ 5360685 h 6858000"/>
              <a:gd name="connsiteX9" fmla="*/ 8062 w 6889916"/>
              <a:gd name="connsiteY9" fmla="*/ 6850049 h 6858000"/>
              <a:gd name="connsiteX0" fmla="*/ 8062 w 6889916"/>
              <a:gd name="connsiteY0" fmla="*/ 6850049 h 6858000"/>
              <a:gd name="connsiteX1" fmla="*/ 1094 w 6889916"/>
              <a:gd name="connsiteY1" fmla="*/ 0 h 6858000"/>
              <a:gd name="connsiteX2" fmla="*/ 1529231 w 6889916"/>
              <a:gd name="connsiteY2" fmla="*/ 1528138 h 6858000"/>
              <a:gd name="connsiteX3" fmla="*/ 3057369 w 6889916"/>
              <a:gd name="connsiteY3" fmla="*/ 0 h 6858000"/>
              <a:gd name="connsiteX4" fmla="*/ 6889916 w 6889916"/>
              <a:gd name="connsiteY4" fmla="*/ 0 h 6858000"/>
              <a:gd name="connsiteX5" fmla="*/ 3445504 w 6889916"/>
              <a:gd name="connsiteY5" fmla="*/ 3444412 h 6858000"/>
              <a:gd name="connsiteX6" fmla="*/ 6859092 w 6889916"/>
              <a:gd name="connsiteY6" fmla="*/ 6858000 h 6858000"/>
              <a:gd name="connsiteX7" fmla="*/ 3026547 w 6889916"/>
              <a:gd name="connsiteY7" fmla="*/ 6858000 h 6858000"/>
              <a:gd name="connsiteX8" fmla="*/ 1529231 w 6889916"/>
              <a:gd name="connsiteY8" fmla="*/ 5360685 h 6858000"/>
              <a:gd name="connsiteX9" fmla="*/ 8062 w 6889916"/>
              <a:gd name="connsiteY9" fmla="*/ 68500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89916" h="6858000">
                <a:moveTo>
                  <a:pt x="8062" y="6850049"/>
                </a:moveTo>
                <a:cubicBezTo>
                  <a:pt x="13691" y="6859325"/>
                  <a:pt x="-4535" y="2256845"/>
                  <a:pt x="1094" y="0"/>
                </a:cubicBezTo>
                <a:lnTo>
                  <a:pt x="1529231" y="1528138"/>
                </a:lnTo>
                <a:lnTo>
                  <a:pt x="3057369" y="0"/>
                </a:lnTo>
                <a:lnTo>
                  <a:pt x="6889916" y="0"/>
                </a:lnTo>
                <a:lnTo>
                  <a:pt x="3445504" y="3444412"/>
                </a:lnTo>
                <a:lnTo>
                  <a:pt x="6859092" y="6858000"/>
                </a:lnTo>
                <a:lnTo>
                  <a:pt x="3026547" y="6858000"/>
                </a:lnTo>
                <a:lnTo>
                  <a:pt x="1529231" y="5360685"/>
                </a:lnTo>
                <a:lnTo>
                  <a:pt x="8062" y="68500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9C7E896-149C-404F-A212-7117F25FA4A3}"/>
              </a:ext>
            </a:extLst>
          </p:cNvPr>
          <p:cNvSpPr/>
          <p:nvPr userDrawn="1"/>
        </p:nvSpPr>
        <p:spPr>
          <a:xfrm rot="18900000">
            <a:off x="6187666" y="-633486"/>
            <a:ext cx="8129088" cy="8115032"/>
          </a:xfrm>
          <a:custGeom>
            <a:avLst/>
            <a:gdLst>
              <a:gd name="connsiteX0" fmla="*/ 5111718 w 8129088"/>
              <a:gd name="connsiteY0" fmla="*/ 0 h 8115032"/>
              <a:gd name="connsiteX1" fmla="*/ 8129088 w 8129088"/>
              <a:gd name="connsiteY1" fmla="*/ 3017371 h 8115032"/>
              <a:gd name="connsiteX2" fmla="*/ 3031427 w 8129088"/>
              <a:gd name="connsiteY2" fmla="*/ 8115032 h 8115032"/>
              <a:gd name="connsiteX3" fmla="*/ 0 w 8129088"/>
              <a:gd name="connsiteY3" fmla="*/ 5083606 h 8115032"/>
              <a:gd name="connsiteX4" fmla="*/ 0 w 8129088"/>
              <a:gd name="connsiteY4" fmla="*/ 0 h 811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088" h="8115032">
                <a:moveTo>
                  <a:pt x="5111718" y="0"/>
                </a:moveTo>
                <a:lnTo>
                  <a:pt x="8129088" y="3017371"/>
                </a:lnTo>
                <a:lnTo>
                  <a:pt x="3031427" y="8115032"/>
                </a:lnTo>
                <a:lnTo>
                  <a:pt x="0" y="508360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4"/>
              </a:gs>
              <a:gs pos="11000">
                <a:schemeClr val="accent1"/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CAB7BC-4CE8-6C44-91A5-495E1F224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8652" y="0"/>
            <a:ext cx="6891895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09E9B9-9908-1948-8892-7239F1B26A86}"/>
              </a:ext>
            </a:extLst>
          </p:cNvPr>
          <p:cNvGrpSpPr/>
          <p:nvPr userDrawn="1"/>
        </p:nvGrpSpPr>
        <p:grpSpPr>
          <a:xfrm>
            <a:off x="-1090" y="2165270"/>
            <a:ext cx="6627438" cy="406401"/>
            <a:chOff x="-1908734" y="1397156"/>
            <a:chExt cx="6627438" cy="406401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517785-1E0D-2048-8DE7-F62CCC539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ABA9FB-DE0F-1D43-859C-3470628AAF2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-1908734" y="1600357"/>
              <a:ext cx="6208337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4E3A83-B648-FBFC-CA0B-524622A74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9440" y="2117748"/>
            <a:ext cx="4889014" cy="907845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3A81DBD-3B8E-0A4A-48D0-CB5A1D0D3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9440" y="3025593"/>
            <a:ext cx="4889014" cy="2604052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115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913CC0C-1FA1-114C-BD15-22CF21DDB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6CFE82-A624-4447-9B3E-885AF7BE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952" y="0"/>
            <a:ext cx="689189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971CF8B-EE57-BB4F-8125-5A8E63EC8C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1685DE-14F1-BB4E-B371-F96D09F60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8D37D7-F8CD-1840-9F3F-6FD44C073BFC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68899" y="-1287000"/>
            <a:ext cx="9432000" cy="943200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l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2D8984-8988-B344-B541-03E398649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7438" y="4383432"/>
            <a:ext cx="3575050" cy="2780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Client Name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DE9608-26A2-1642-89B3-1724340604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7438" y="4661452"/>
            <a:ext cx="3575050" cy="2780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Company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0F1A8A-49AB-8A50-B34B-5B3531D610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7375" y="2117725"/>
            <a:ext cx="3575050" cy="22653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571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845717-8BE2-444E-BFBA-9C026CF36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2129D6-4583-794B-8240-B4C8129E42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952" y="0"/>
            <a:ext cx="6891895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34336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855625-CEAB-AE47-9B5A-4E1B36D75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C5A793-7B1E-FB41-BD5C-2DED36DF4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0321FFE-E07F-6614-71B4-9CF7EE7F529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4581" y="884192"/>
            <a:ext cx="5533109" cy="5089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75F914-1C44-3840-8BE2-9BF446AB23CD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8801C7E-68F3-3D43-B0CC-EC0E1B56E1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363" y="4795906"/>
            <a:ext cx="3575050" cy="2780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Client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E6257C3-93AE-6744-AAD4-1358134F8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363" y="5073926"/>
            <a:ext cx="3575050" cy="2780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Company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D62554-1E2E-A944-7A2F-ABCEF124E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299" y="2187472"/>
            <a:ext cx="3575050" cy="26084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6468668-D12D-35AD-E2D2-40DF394BE2A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455971" y="1109851"/>
            <a:ext cx="4606266" cy="4606266"/>
          </a:xfrm>
          <a:prstGeom prst="diamond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logo here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80D020E9-3FEA-C968-DC35-FCC74F1F1DE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897771" y="1551651"/>
            <a:ext cx="3722665" cy="3722665"/>
          </a:xfrm>
          <a:prstGeom prst="diamond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64165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39456" y="0"/>
            <a:ext cx="10721369" cy="6858000"/>
          </a:xfrm>
          <a:custGeom>
            <a:avLst/>
            <a:gdLst>
              <a:gd name="connsiteX0" fmla="*/ 0 w 10721369"/>
              <a:gd name="connsiteY0" fmla="*/ 0 h 6858000"/>
              <a:gd name="connsiteX1" fmla="*/ 3832547 w 10721369"/>
              <a:gd name="connsiteY1" fmla="*/ 0 h 6858000"/>
              <a:gd name="connsiteX2" fmla="*/ 5360684 w 10721369"/>
              <a:gd name="connsiteY2" fmla="*/ 1528138 h 6858000"/>
              <a:gd name="connsiteX3" fmla="*/ 6888822 w 10721369"/>
              <a:gd name="connsiteY3" fmla="*/ 0 h 6858000"/>
              <a:gd name="connsiteX4" fmla="*/ 10721369 w 10721369"/>
              <a:gd name="connsiteY4" fmla="*/ 0 h 6858000"/>
              <a:gd name="connsiteX5" fmla="*/ 7276957 w 10721369"/>
              <a:gd name="connsiteY5" fmla="*/ 3444412 h 6858000"/>
              <a:gd name="connsiteX6" fmla="*/ 10690545 w 10721369"/>
              <a:gd name="connsiteY6" fmla="*/ 6858000 h 6858000"/>
              <a:gd name="connsiteX7" fmla="*/ 6858000 w 10721369"/>
              <a:gd name="connsiteY7" fmla="*/ 6858000 h 6858000"/>
              <a:gd name="connsiteX8" fmla="*/ 5360684 w 10721369"/>
              <a:gd name="connsiteY8" fmla="*/ 5360685 h 6858000"/>
              <a:gd name="connsiteX9" fmla="*/ 3863369 w 10721369"/>
              <a:gd name="connsiteY9" fmla="*/ 6858000 h 6858000"/>
              <a:gd name="connsiteX10" fmla="*/ 30822 w 10721369"/>
              <a:gd name="connsiteY10" fmla="*/ 6858000 h 6858000"/>
              <a:gd name="connsiteX11" fmla="*/ 3444411 w 10721369"/>
              <a:gd name="connsiteY11" fmla="*/ 34444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21369" h="6858000">
                <a:moveTo>
                  <a:pt x="0" y="0"/>
                </a:moveTo>
                <a:lnTo>
                  <a:pt x="3832547" y="0"/>
                </a:lnTo>
                <a:lnTo>
                  <a:pt x="5360684" y="1528138"/>
                </a:lnTo>
                <a:lnTo>
                  <a:pt x="6888822" y="0"/>
                </a:lnTo>
                <a:lnTo>
                  <a:pt x="10721369" y="0"/>
                </a:lnTo>
                <a:lnTo>
                  <a:pt x="7276957" y="3444412"/>
                </a:lnTo>
                <a:lnTo>
                  <a:pt x="10690545" y="6858000"/>
                </a:lnTo>
                <a:lnTo>
                  <a:pt x="6858000" y="6858000"/>
                </a:lnTo>
                <a:lnTo>
                  <a:pt x="5360684" y="5360685"/>
                </a:lnTo>
                <a:lnTo>
                  <a:pt x="3863369" y="6858000"/>
                </a:lnTo>
                <a:lnTo>
                  <a:pt x="30822" y="6858000"/>
                </a:lnTo>
                <a:lnTo>
                  <a:pt x="3444411" y="34444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1CFEBE-FD9D-9946-93A7-4E1274B813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74606-7037-B54B-80EB-6623DA0C82A7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DA0C0B-5616-9B48-A97B-690B1C466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961" y="2136365"/>
            <a:ext cx="4692077" cy="156099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heading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D52696D-52C2-E74F-AA52-CA84CB98B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675" y="3846443"/>
            <a:ext cx="4692650" cy="65563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Insert sub-heading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665676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FD35AE-798D-994D-AC27-2DBD91DD3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89C596-8714-BC4A-A690-554BE1176BFD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F47636-DE75-854A-BA0F-607547C7D2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F41E3B8-D212-F141-9982-9D6BD9B06AE7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8D59575-4859-CB4C-B628-DE2704598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3F2F4-AB7E-4644-8FEA-527415F6E26B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EAD7821C-4ADF-CB44-8D34-EF84568E1C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22242" y="4057815"/>
            <a:ext cx="498852" cy="48373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65B4C69-661A-4744-9E41-A934E84AC1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389193" y="4056211"/>
            <a:ext cx="498852" cy="48373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0EE289F-BFC0-D24A-9536-07818612DD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67603" y="4619059"/>
            <a:ext cx="2612509" cy="6627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short statement text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66B3162-304C-EF49-BB6B-0A8761FC44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4554" y="4619058"/>
            <a:ext cx="2612509" cy="6627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short statement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D6ACFF9-CAD5-E347-8CB0-DD82A1299D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9712" y="2824266"/>
            <a:ext cx="3792198" cy="9528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1,900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95E99BB-5F6F-A14F-B686-10617F6DE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2520" y="2824266"/>
            <a:ext cx="3792198" cy="9528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850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8BBD96-269F-BA33-C209-CD684E4CF3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099" y="2042836"/>
            <a:ext cx="451776" cy="107566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655F4F4-BE35-7665-9BEB-15D5FF2E0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505B148-560B-E2BC-3D37-9DF22B02D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D0E9DCDF-D976-DE44-EF48-3C827AACF4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3376A6E-66B4-5C20-DFD2-6E9039D76B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7" name="TextBox 26">
            <a:hlinkClick r:id="rId12"/>
            <a:extLst>
              <a:ext uri="{FF2B5EF4-FFF2-40B4-BE49-F238E27FC236}">
                <a16:creationId xmlns:a16="http://schemas.microsoft.com/office/drawing/2014/main" id="{2E0E910D-78F2-F1F3-1455-B4C09E16DAFE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910049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60BB89-FE2F-9446-8968-2C4934094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0AF2DD-21B7-2B49-A08A-937BEA39DE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E478F-3450-F145-AFD2-F789333D73A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BB6B4-1CD4-F04B-B3EE-A36AAE15B0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173DDD-F89B-774F-85F7-31015B6F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88377-72DA-554E-B45A-6578564231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676BD5-D945-1C41-9015-10772A5BE7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00" y="2020655"/>
            <a:ext cx="10042525" cy="3856030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400"/>
            </a:lvl1pPr>
          </a:lstStyle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0E120A2-70BA-0FBD-D94E-3ADFEE77B9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AA9ACDB-D7EF-187C-EED9-8A04AF8B6D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39B2D51-306F-9D65-D1C2-C00731F8D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A8B9E50-7E60-E2CB-F959-FFE6C8BF5F4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19" name="TextBox 18">
            <a:hlinkClick r:id="rId11"/>
            <a:extLst>
              <a:ext uri="{FF2B5EF4-FFF2-40B4-BE49-F238E27FC236}">
                <a16:creationId xmlns:a16="http://schemas.microsoft.com/office/drawing/2014/main" id="{0D3BF2C9-111E-F9B5-EA7D-257FE57ED781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230815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66BEA5-C93B-1647-9C10-5CE6A8863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53B2020-E22D-C44E-809A-D5761C1686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5C024-9F61-4F4F-9A88-BDCE02097A6C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DB07D0-3B68-BB48-9BE0-565F40E603AD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8F716B-6CAA-3648-96E9-ACF27BFA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A03252-EC61-064D-B115-BC7AA5DCC37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A3F4686-AC84-C048-880D-DA7467BB37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00" y="2035821"/>
            <a:ext cx="4913795" cy="3754892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400"/>
            </a:lvl1pPr>
          </a:lstStyle>
          <a:p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B13FFB0-2E22-304D-84C0-F6907F9695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7686" y="2035822"/>
            <a:ext cx="4913795" cy="3755262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400"/>
            </a:lvl1pPr>
          </a:lstStyle>
          <a:p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8A09980-0FCA-CBF9-EFEB-702D37F5F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BF1576A-C0C6-3B6D-51CE-2E15595E21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7EE81456-DC5B-2E43-6459-A02778A8E6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3FCB206-5D4E-DDC3-D948-261D0ED234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19" name="TextBox 18">
            <a:hlinkClick r:id="rId11"/>
            <a:extLst>
              <a:ext uri="{FF2B5EF4-FFF2-40B4-BE49-F238E27FC236}">
                <a16:creationId xmlns:a16="http://schemas.microsoft.com/office/drawing/2014/main" id="{7352421E-C0E0-F908-EDA9-AFA3BA3F9B25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2125899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66BEA5-C93B-1647-9C10-5CE6A8863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53B2020-E22D-C44E-809A-D5761C1686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5C024-9F61-4F4F-9A88-BDCE02097A6C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DB07D0-3B68-BB48-9BE0-565F40E603AD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8F716B-6CAA-3648-96E9-ACF27BFA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A03252-EC61-064D-B115-BC7AA5DCC37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170694F5-363B-2D40-80BE-61BC0B3955B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79487" y="2020655"/>
            <a:ext cx="10041994" cy="386252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400"/>
            </a:lvl1pPr>
          </a:lstStyle>
          <a:p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78B9D80-8C3A-7950-20F5-A46182AD7D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2E1A4F9-FF1E-3A31-0077-79E685470B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DA25CB41-2BCE-A857-F4E7-4F99B2F2A1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38C3EE5-3553-B793-B8DE-A510448F1A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16" name="TextBox 15">
            <a:hlinkClick r:id="rId11"/>
            <a:extLst>
              <a:ext uri="{FF2B5EF4-FFF2-40B4-BE49-F238E27FC236}">
                <a16:creationId xmlns:a16="http://schemas.microsoft.com/office/drawing/2014/main" id="{4040ACA2-4774-9784-E22B-59E77CE58D1A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151589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890051" y="2309193"/>
            <a:ext cx="2411898" cy="24118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537251" y="2309193"/>
            <a:ext cx="2411898" cy="24118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242851" y="2309193"/>
            <a:ext cx="2411898" cy="241189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2946D4-BDD1-8344-A23E-86296C1B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CDDFBEB-1D89-BE4F-A4A7-789442BAB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9F8C5-9633-494F-BBA6-4F25C5E1CB59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C66D50-ED5A-5B4F-B4E6-0D46B50F71BC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543B2A6-32F6-B044-A36D-665FABB7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34BE31-603C-1144-B507-ECD17F528176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82015D-2C50-8943-8562-6EB2108B0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7251" y="4758332"/>
            <a:ext cx="2411898" cy="3404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FBE656-16E1-D145-94C2-C62F7AF517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7251" y="5151930"/>
            <a:ext cx="2411898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B962F7-02C7-E149-AF2B-287FAA760E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0051" y="4758332"/>
            <a:ext cx="2411898" cy="3404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98958C1-3821-4644-9DE1-437C44C24A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90051" y="5151930"/>
            <a:ext cx="2411898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97FE1C0-95B7-3F42-AC9E-E88761DB6D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2851" y="4758332"/>
            <a:ext cx="2411898" cy="3404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5AEB8FB-24EE-804C-ABD1-22896C4D86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2851" y="5151930"/>
            <a:ext cx="2411898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CDF9D53-91E0-47A6-3E2F-A16BAA48061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F2CB980-18C9-59A6-5EB5-74032E3DF67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0C0C3C49-BEFA-5450-753E-02960CC136A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8C56478-A20C-22B9-0551-B572940018A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6" name="TextBox 25">
            <a:hlinkClick r:id="rId11"/>
            <a:extLst>
              <a:ext uri="{FF2B5EF4-FFF2-40B4-BE49-F238E27FC236}">
                <a16:creationId xmlns:a16="http://schemas.microsoft.com/office/drawing/2014/main" id="{B99B3931-AC4F-1079-A886-AA517E97C264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245135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207B5-289C-4043-9405-5E4217A4E7C4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C986D8-73EC-3E4A-ADBF-C841E12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3170E9-E4B1-9C40-861A-4F610728CE2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1E6BE93C-6D2E-3844-9259-540F3264230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95" y="1848104"/>
            <a:ext cx="1232283" cy="1916884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83C6CCA0-A075-E745-B53D-808EDC9A9C7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88" y="1848104"/>
            <a:ext cx="1232283" cy="1916884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978E0AD4-3CA6-D244-88B7-3FF31E4385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38" y="1848104"/>
            <a:ext cx="1232283" cy="1916884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2623BDE3-29E5-EF4B-B39F-0D0F0EA40A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40" y="1848104"/>
            <a:ext cx="1232283" cy="1916884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DBA8BA-3F60-AB43-ABD1-DDB70CB03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452" y="3922264"/>
            <a:ext cx="2243842" cy="7693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38379C-67A5-7848-B7AC-B71C01F4B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452" y="4778328"/>
            <a:ext cx="2243842" cy="9877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EDE323-9DAD-9B41-BC90-0ED618C87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6325" y="3922264"/>
            <a:ext cx="2243842" cy="7693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6D3A7FE-A826-3E46-96CA-19EFB717E8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6325" y="4778328"/>
            <a:ext cx="2243842" cy="9877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8B5A06-97B6-C84B-BADC-52B3498A2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0198" y="3922264"/>
            <a:ext cx="2243842" cy="7693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981BD8F-63E7-1046-912D-FE3D7B8DFB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0198" y="4778328"/>
            <a:ext cx="2243842" cy="9877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B38645-D851-F642-9A80-EFB5C3EAE1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65036" y="3922264"/>
            <a:ext cx="2243842" cy="7693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</a:lstStyle>
          <a:p>
            <a:pPr lvl="0"/>
            <a:r>
              <a:rPr lang="en-GB" dirty="0"/>
              <a:t>Insert Agenda item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10C9655-3B17-0D49-BC9A-4C6820F571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5036" y="4778328"/>
            <a:ext cx="2243842" cy="9877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5ECB510-9C9B-8E4E-8613-A034159D2A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39882" y="2254117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B41DF54-AB58-2A41-A6F4-A640571B5A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83614" y="2259832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210E2CC-65BE-D642-972A-FACE80E760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51171" y="2254117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1C94F66-9B1C-154B-B836-2707473B20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07298" y="2254117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9F73063-F583-CA4C-B071-3C2944023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0DFBD8B-1D45-FF48-9495-BCB34AA120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32A1A179-22B4-F2D3-68F1-3FA8EF2A8E1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44E144A-4F1D-2DF4-B3FE-A94A623EF8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41" name="TextBox 40">
            <a:hlinkClick r:id="rId11"/>
            <a:extLst>
              <a:ext uri="{FF2B5EF4-FFF2-40B4-BE49-F238E27FC236}">
                <a16:creationId xmlns:a16="http://schemas.microsoft.com/office/drawing/2014/main" id="{0F57D0AC-3F34-7A45-612D-98D6BC15354F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00362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353489" y="1759890"/>
            <a:ext cx="1719620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200EEA69-16F2-6E4B-B482-8FFAF6BA1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0913" y="1759890"/>
            <a:ext cx="1719621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116E709-724A-794C-BF72-DCBA14FB47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3199" y="1759890"/>
            <a:ext cx="1719622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4E341B0-5ED2-8A4E-B717-81AC455832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6897" y="1750365"/>
            <a:ext cx="1715329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17A52FC-5A5E-8141-BD30-AA110265F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B193426-248E-394A-A877-627224DE3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32527C-2C01-8D43-9D52-3274E569A4CD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549D28-8951-2446-9C5E-813CC331C297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B4A8E04-EFEB-4349-B90E-A1632F46D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61AB9F-465E-D142-8CF9-51AA952682BF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F74C16B-5184-4742-814F-331D2F07F1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781" y="3114214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6DED8-6547-0A4A-B843-31EB25A4DF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57780" y="3448214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2AB2F64-5A3B-A645-9E28-417E5D3201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5207" y="3117252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DFC2708-BC67-8B4B-A485-C6F55EBE47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5206" y="3451252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845F257-1286-4943-B17A-759F643A5D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77493" y="3114214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2CC6E59-C87F-BD4D-91E9-59D1C57B1A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7492" y="3448214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F4EB612-AB17-1F48-B931-0FA642679B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66899" y="3114214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52DB555-0BEF-0942-85A3-569F132B2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66898" y="3448214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C0700C0-DE3B-766E-7D48-19597C35B79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C7D56A2-56EE-0550-3B4D-5829562DE9A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353487" y="3900594"/>
            <a:ext cx="1719620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91396E8-2470-5A9F-C8E5-91EF4629DF6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50911" y="3900594"/>
            <a:ext cx="1719621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3AFB6CB3-0413-5024-4D88-5035C4D3118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573197" y="3900594"/>
            <a:ext cx="1719622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E1A45950-DBF5-3205-E433-079D0EC685C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66895" y="3891069"/>
            <a:ext cx="1715329" cy="12954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844EA28-C90A-0950-BFFE-C86A775343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7779" y="5254918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A992447-E2C5-1279-64C1-24F1FD29B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7778" y="5588918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5201D71-B5A7-B56F-1520-97139A1F2B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955205" y="5257956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DCA8A38-8BE7-950A-5CCB-BCF8AE5A29D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55204" y="5591956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A13A3DE8-299D-11E0-FEFC-AF5BC73840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77491" y="5254918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BE83983-F20D-B4D1-9DF1-926E15A7B8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77490" y="5588918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6A2A882-6B78-967C-055C-39E398281F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66897" y="5254918"/>
            <a:ext cx="1715329" cy="28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en-GB" dirty="0"/>
              <a:t>Insert name here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2A6682A-8086-261A-CAA8-4FF6BDB90C8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166896" y="5588918"/>
            <a:ext cx="1715329" cy="3404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GB" dirty="0"/>
              <a:t>Insert job title</a:t>
            </a:r>
          </a:p>
        </p:txBody>
      </p:sp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3AF2F320-36FE-803D-995B-1669088B3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5BFC1A3-771E-3946-6344-62B9EBB343E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39" name="TextBox 38">
            <a:hlinkClick r:id="rId11"/>
            <a:extLst>
              <a:ext uri="{FF2B5EF4-FFF2-40B4-BE49-F238E27FC236}">
                <a16:creationId xmlns:a16="http://schemas.microsoft.com/office/drawing/2014/main" id="{3FADFC04-274B-D573-85B0-5A49073C3883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4052768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B23D8D-B6A0-A54F-9A08-45242BCAB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B787B0-F2D6-8741-BB1A-6ADCF8AA02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A83E6B-8D6C-594F-A732-B8BD8E8496EF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46C33D-5C30-3146-90B4-5EFFC95FD04A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F0E97D-15F0-E249-BA2E-1FA6D3EC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3D27E4-A71E-4A4E-8B0A-BE190A59865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5" name="SmartArt Placeholder 74">
            <a:extLst>
              <a:ext uri="{FF2B5EF4-FFF2-40B4-BE49-F238E27FC236}">
                <a16:creationId xmlns:a16="http://schemas.microsoft.com/office/drawing/2014/main" id="{92D54C1B-753C-034C-A51A-D2505DD78D8E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1079500" y="2281238"/>
            <a:ext cx="10042525" cy="350361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800"/>
            </a:lvl1pPr>
          </a:lstStyle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4C8472-4063-54B9-5273-58E96EC670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099" y="2042836"/>
            <a:ext cx="451776" cy="10756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4714AB9-3EF9-2BC8-61CA-B17281CE5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77B1C42-668D-E3F6-2159-263D2AEF99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6BEF25C0-C2C1-529A-E4B8-0B9131B97B7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EBDBA67-8650-16E1-0ED3-35FA2F0056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2" name="TextBox 21">
            <a:hlinkClick r:id="rId12"/>
            <a:extLst>
              <a:ext uri="{FF2B5EF4-FFF2-40B4-BE49-F238E27FC236}">
                <a16:creationId xmlns:a16="http://schemas.microsoft.com/office/drawing/2014/main" id="{28833D74-E5BC-89CF-044E-E64A25722639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67347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ullet Lis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B23D8D-B6A0-A54F-9A08-45242BCAB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B787B0-F2D6-8741-BB1A-6ADCF8AA02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A83E6B-8D6C-594F-A732-B8BD8E8496EF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46C33D-5C30-3146-90B4-5EFFC95FD04A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F0E97D-15F0-E249-BA2E-1FA6D3EC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3D27E4-A71E-4A4E-8B0A-BE190A59865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6B2F612-F48B-E349-BBDF-C66019254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487" y="2396691"/>
            <a:ext cx="4705296" cy="3298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17AEFF0-12DC-8A47-B23F-67D144A6BD9C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23009" y="2396691"/>
            <a:ext cx="4889500" cy="32988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4C983-852D-AE58-73FE-17085B0EDF8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099" y="2042836"/>
            <a:ext cx="451776" cy="10756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935E438-024C-A93B-CF39-3C647965B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BDA198E-ED30-0F77-0AF3-D4485AC92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183861FA-93A9-C7B0-4E6A-C2CCCA90FC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3D4EF20-53AE-189D-E5DE-52EE97B12F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2" name="TextBox 21">
            <a:hlinkClick r:id="rId12"/>
            <a:extLst>
              <a:ext uri="{FF2B5EF4-FFF2-40B4-BE49-F238E27FC236}">
                <a16:creationId xmlns:a16="http://schemas.microsoft.com/office/drawing/2014/main" id="{020DC762-1AEC-8574-E3C7-2573A9C4A001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89723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B23D8D-B6A0-A54F-9A08-45242BCAB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B787B0-F2D6-8741-BB1A-6ADCF8AA02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A83E6B-8D6C-594F-A732-B8BD8E8496EF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46C33D-5C30-3146-90B4-5EFFC95FD04A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F0E97D-15F0-E249-BA2E-1FA6D3EC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3D27E4-A71E-4A4E-8B0A-BE190A59865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2" name="Table Placeholder 71">
            <a:extLst>
              <a:ext uri="{FF2B5EF4-FFF2-40B4-BE49-F238E27FC236}">
                <a16:creationId xmlns:a16="http://schemas.microsoft.com/office/drawing/2014/main" id="{C6B1A73A-CE41-A344-BAD3-E48F6A5212E7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069940" y="2270729"/>
            <a:ext cx="10042525" cy="351631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E44DC2-F0F7-5CCE-4A20-684EC3E652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099" y="2042836"/>
            <a:ext cx="451776" cy="10756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2A67BBC-DFEB-8F90-E275-6360C9CFBB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1BF510D-5435-0A67-EA94-300F1057B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3AAEBE99-FA17-71A0-4EC7-3F03CEBAB7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47E33C5-06D1-A0FC-BD60-2B72BFBF5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2" name="TextBox 21">
            <a:hlinkClick r:id="rId12"/>
            <a:extLst>
              <a:ext uri="{FF2B5EF4-FFF2-40B4-BE49-F238E27FC236}">
                <a16:creationId xmlns:a16="http://schemas.microsoft.com/office/drawing/2014/main" id="{7AEBB286-A804-A18E-68DE-B20C3BE407AD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1018601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Bullet Lis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DB23D8D-B6A0-A54F-9A08-45242BCAB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B787B0-F2D6-8741-BB1A-6ADCF8AA02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A83E6B-8D6C-594F-A732-B8BD8E8496EF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46C33D-5C30-3146-90B4-5EFFC95FD04A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F0E97D-15F0-E249-BA2E-1FA6D3EC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3D27E4-A71E-4A4E-8B0A-BE190A59865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2" name="Table Placeholder 71">
            <a:extLst>
              <a:ext uri="{FF2B5EF4-FFF2-40B4-BE49-F238E27FC236}">
                <a16:creationId xmlns:a16="http://schemas.microsoft.com/office/drawing/2014/main" id="{C6B1A73A-CE41-A344-BAD3-E48F6A5212E7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217920" y="2396691"/>
            <a:ext cx="4889266" cy="32984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6B2F612-F48B-E349-BBDF-C66019254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487" y="2396691"/>
            <a:ext cx="4705296" cy="3298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2F59A4-80A7-23F9-8EBE-31ED1C0AEE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5870099" y="2042836"/>
            <a:ext cx="451776" cy="10756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DEAB44F-C7C2-9879-8F09-0DB657DF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590CD1E-A208-F6AD-6126-78E08CEE95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465" y="1578226"/>
            <a:ext cx="10033000" cy="331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GB" dirty="0"/>
              <a:t>Insert sub-heading here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32E77EA-6803-CCB0-D1C0-6E7CBE2F440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1BDAD9C-8A28-F854-34B2-EE0B134338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22" name="TextBox 21">
            <a:hlinkClick r:id="rId12"/>
            <a:extLst>
              <a:ext uri="{FF2B5EF4-FFF2-40B4-BE49-F238E27FC236}">
                <a16:creationId xmlns:a16="http://schemas.microsoft.com/office/drawing/2014/main" id="{7D436D82-0080-42D9-8875-F304D80A7245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366828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54DA65F-1426-8348-8A79-B53AB0F48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F4441EB-9EDE-CD49-8569-D3E9FF0E23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0052" y="-10226"/>
            <a:ext cx="689189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8DD6410-3D54-BB4F-AC09-8F5E2BF6C5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CD6B1D7-995C-FC44-9402-19F6241841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10D9BA-646A-4F4E-8A0E-1F6EEB65500B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A7E83-8FE5-F84A-B0EF-1006FEDBE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7391"/>
          <a:stretch/>
        </p:blipFill>
        <p:spPr>
          <a:xfrm>
            <a:off x="3213354" y="0"/>
            <a:ext cx="5718985" cy="2368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E68FB-E4F0-D04A-B6D2-939AE86719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38681"/>
          <a:stretch/>
        </p:blipFill>
        <p:spPr>
          <a:xfrm>
            <a:off x="2882323" y="-1349"/>
            <a:ext cx="6578600" cy="22427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9D6C03-F0C2-7247-9952-5809A7FF0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28747"/>
          <a:stretch/>
        </p:blipFill>
        <p:spPr>
          <a:xfrm>
            <a:off x="9848081" y="943011"/>
            <a:ext cx="2343920" cy="4971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6C5FBF-3830-4A48-AD69-03791D3D1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27414"/>
          <a:stretch/>
        </p:blipFill>
        <p:spPr>
          <a:xfrm>
            <a:off x="3565470" y="4451088"/>
            <a:ext cx="5014749" cy="24082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5757C2-6CE7-BF42-99F5-92BAD2667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38681"/>
          <a:stretch/>
        </p:blipFill>
        <p:spPr>
          <a:xfrm rot="5400000">
            <a:off x="7781305" y="2413929"/>
            <a:ext cx="6578600" cy="2242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C7B88D-4DDF-DB45-9A5C-B7B889DFE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38681"/>
          <a:stretch/>
        </p:blipFill>
        <p:spPr>
          <a:xfrm flipV="1">
            <a:off x="2882320" y="4616559"/>
            <a:ext cx="6578600" cy="22427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A43833-A495-8B48-B7B5-7058BC7BF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84"/>
          <a:stretch/>
        </p:blipFill>
        <p:spPr>
          <a:xfrm>
            <a:off x="-2" y="1184481"/>
            <a:ext cx="2327276" cy="4621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746399-B1FC-C74B-A045-F5A706CC6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38681"/>
          <a:stretch/>
        </p:blipFill>
        <p:spPr>
          <a:xfrm rot="16200000" flipH="1">
            <a:off x="-2167906" y="2413929"/>
            <a:ext cx="6578600" cy="2242790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50D445B-59ED-6E48-BB1D-6DB89D301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1966" y="2056853"/>
            <a:ext cx="6568066" cy="274429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heading here</a:t>
            </a:r>
          </a:p>
        </p:txBody>
      </p:sp>
    </p:spTree>
    <p:extLst>
      <p:ext uri="{BB962C8B-B14F-4D97-AF65-F5344CB8AC3E}">
        <p14:creationId xmlns:p14="http://schemas.microsoft.com/office/powerpoint/2010/main" val="1916076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710C96F-D7F6-DF49-AF09-5CF59364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20EBA15-A315-D94E-953E-6ABB474AE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370" r="1635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9F1AB70-5444-5F45-B782-C9D54DAFF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911757-D4BD-0C46-9A19-7C25896C2E81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87E86F9-BCD9-8740-84F3-381C91F161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0657" y="-87481"/>
            <a:ext cx="7550686" cy="69454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4C0137B-5515-254A-9864-D218F878DD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ADABE7-EEAC-F44D-804A-F432EC7AEC50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>
                <a:lnSpc>
                  <a:spcPct val="100000"/>
                </a:lnSpc>
              </a:pPr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F6B0305-6E3F-674F-A68E-DDEB36179E3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FBDAEBE-1D62-4D4C-9B4A-CA33EF6572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9534" y="1456646"/>
            <a:ext cx="4632931" cy="385722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heading here</a:t>
            </a:r>
          </a:p>
        </p:txBody>
      </p:sp>
    </p:spTree>
    <p:extLst>
      <p:ext uri="{BB962C8B-B14F-4D97-AF65-F5344CB8AC3E}">
        <p14:creationId xmlns:p14="http://schemas.microsoft.com/office/powerpoint/2010/main" val="3118871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0C00824-8EDA-D242-8419-EED5D16B3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17" t="21906" r="11223" b="16169"/>
          <a:stretch/>
        </p:blipFill>
        <p:spPr>
          <a:xfrm>
            <a:off x="0" y="-1"/>
            <a:ext cx="12192000" cy="685291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264E1-A135-8A45-8D4F-2C2A07D85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915" y="2052353"/>
            <a:ext cx="5120521" cy="70981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030C4D2-2563-794D-B749-CCA07398F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5915" y="978061"/>
            <a:ext cx="1355398" cy="52467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D0A8343-9FAA-FB4E-99C7-44D178290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352" y="1881922"/>
            <a:ext cx="3327400" cy="30607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57F6CDD-2450-9845-A12C-1FAB2DCE3E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8080" y="4025106"/>
            <a:ext cx="381000" cy="381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E7EB5A1-5386-4446-9D60-7FA0E034F7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18080" y="4501965"/>
            <a:ext cx="381000" cy="381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5C5C716-0542-8941-8FEC-53E9527DD1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95915" y="5023727"/>
            <a:ext cx="381000" cy="31044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555ED92-A209-004E-BF2C-8F968AC34C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95915" y="5515554"/>
            <a:ext cx="381000" cy="26125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0EF822A-0E68-6248-9780-2842CEEE74A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718080" y="3071388"/>
            <a:ext cx="381000" cy="381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6E31805-7769-BA44-B23D-1560F7578DF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718080" y="3586347"/>
            <a:ext cx="381000" cy="304800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8BA6308-7AD4-0D43-8169-33BC5E1A8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5757" y="3024187"/>
            <a:ext cx="4490679" cy="404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+44 20 7645 3500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D54F42D-9514-CF47-855B-0A868C65E6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5757" y="3513800"/>
            <a:ext cx="4490679" cy="404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email@linx.net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231B4-8253-F64D-8166-F7FBE3ADE765}"/>
              </a:ext>
            </a:extLst>
          </p:cNvPr>
          <p:cNvSpPr txBox="1"/>
          <p:nvPr userDrawn="1"/>
        </p:nvSpPr>
        <p:spPr>
          <a:xfrm>
            <a:off x="2325757" y="4025106"/>
            <a:ext cx="44906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chemeClr val="accent4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linkedin.com/company/linx/</a:t>
            </a:r>
            <a:endParaRPr lang="en-GB" sz="1600">
              <a:solidFill>
                <a:schemeClr val="accent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94A09F-75D1-D44A-A750-BA7B1106155B}"/>
              </a:ext>
            </a:extLst>
          </p:cNvPr>
          <p:cNvSpPr txBox="1"/>
          <p:nvPr userDrawn="1"/>
        </p:nvSpPr>
        <p:spPr>
          <a:xfrm>
            <a:off x="2325756" y="4523188"/>
            <a:ext cx="44906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>
                <a:solidFill>
                  <a:schemeClr val="accent4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facebook.com/LondonInternetExchange/</a:t>
            </a:r>
            <a:endParaRPr lang="en-GB" sz="1600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D91990-4BB8-5C4C-A5F9-B7DC51BD0DA1}"/>
              </a:ext>
            </a:extLst>
          </p:cNvPr>
          <p:cNvSpPr txBox="1"/>
          <p:nvPr userDrawn="1"/>
        </p:nvSpPr>
        <p:spPr>
          <a:xfrm>
            <a:off x="2325756" y="4983586"/>
            <a:ext cx="38440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>
                <a:solidFill>
                  <a:schemeClr val="accent4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twitter.com/linx_network</a:t>
            </a:r>
            <a:endParaRPr lang="en-GB" sz="1600">
              <a:solidFill>
                <a:schemeClr val="accent4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B3ADC7-D63C-1746-BA32-B9BDF20018B9}"/>
              </a:ext>
            </a:extLst>
          </p:cNvPr>
          <p:cNvSpPr txBox="1"/>
          <p:nvPr userDrawn="1"/>
        </p:nvSpPr>
        <p:spPr>
          <a:xfrm>
            <a:off x="2325755" y="5473199"/>
            <a:ext cx="44906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>
                <a:solidFill>
                  <a:schemeClr val="accent4"/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youtube.com/user/LINXnetwork</a:t>
            </a:r>
            <a:endParaRPr lang="en-GB" sz="16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A4FC6C-6B76-0A48-8CC5-9FD0D5F7CF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2109" y="3214391"/>
            <a:ext cx="8191498" cy="706959"/>
          </a:xfrm>
          <a:prstGeom prst="rect">
            <a:avLst/>
          </a:prstGeom>
          <a:effectLst>
            <a:outerShdw blurRad="203459" sx="102000" sy="102000" algn="ctr" rotWithShape="0">
              <a:prstClr val="black">
                <a:alpha val="9173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8681EB-CEB4-DB4E-A2A4-6113D672ED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2109" y="4098576"/>
            <a:ext cx="8191498" cy="706959"/>
          </a:xfrm>
          <a:prstGeom prst="rect">
            <a:avLst/>
          </a:prstGeom>
          <a:effectLst>
            <a:outerShdw blurRad="203459" sx="102000" sy="102000" algn="ctr" rotWithShape="0">
              <a:prstClr val="black">
                <a:alpha val="9173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0AC23-D789-3C41-9100-875B001D48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2109" y="4973538"/>
            <a:ext cx="8191498" cy="706959"/>
          </a:xfrm>
          <a:prstGeom prst="rect">
            <a:avLst/>
          </a:prstGeom>
          <a:effectLst>
            <a:outerShdw blurRad="203459" sx="102000" sy="102000" algn="ctr" rotWithShape="0">
              <a:prstClr val="black">
                <a:alpha val="9173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5A249-4D7E-2F4F-90A1-4D96EC88F0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2109" y="2335219"/>
            <a:ext cx="8191498" cy="706959"/>
          </a:xfrm>
          <a:prstGeom prst="rect">
            <a:avLst/>
          </a:prstGeom>
          <a:effectLst>
            <a:outerShdw blurRad="203459" sx="102000" sy="102000" algn="ctr" rotWithShape="0">
              <a:prstClr val="black">
                <a:alpha val="9173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0E4FC6-7849-0B47-90B0-09D58D391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405"/>
          <a:stretch/>
        </p:blipFill>
        <p:spPr>
          <a:xfrm>
            <a:off x="0" y="1003501"/>
            <a:ext cx="1828800" cy="48509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CED0EB1-4EFA-354A-867E-E2DA5EB32A67}"/>
              </a:ext>
            </a:extLst>
          </p:cNvPr>
          <p:cNvGrpSpPr/>
          <p:nvPr userDrawn="1"/>
        </p:nvGrpSpPr>
        <p:grpSpPr>
          <a:xfrm rot="5400000">
            <a:off x="8407458" y="318017"/>
            <a:ext cx="1070074" cy="406401"/>
            <a:chOff x="3648630" y="1397156"/>
            <a:chExt cx="1070074" cy="4064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64BF99E-517A-F345-86FA-70492781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5FA5F8-E9FE-F241-8123-52EDFCE9BEC9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31C5359-FDD1-E743-80FE-9C13320B1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4728" y="1124255"/>
            <a:ext cx="8507737" cy="93148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05B09E-A9A9-4044-9E14-5218F95F9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34043" y="2498274"/>
            <a:ext cx="6242137" cy="36216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1D0CC2-E00D-5442-A813-FE0B589F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34042" y="3382459"/>
            <a:ext cx="6242137" cy="36216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D89940E-0981-2245-85F4-E06344D8A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4041" y="4270974"/>
            <a:ext cx="6242137" cy="36216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E1B4C7-3E4A-324A-8A95-05B64E76D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4040" y="5145936"/>
            <a:ext cx="6242137" cy="36216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A1461-1866-5943-A7C1-7DDF1153AD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55798" y="2541060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86135C4-C5A7-4F40-A714-5BA6CF88C3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55798" y="3415901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7E8BB91-9107-9845-9E87-FA63A6FF55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55798" y="4304416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FAA6032-7EC1-9747-8B50-E1AB690CCC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55798" y="5179378"/>
            <a:ext cx="301458" cy="29527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BD385827-5FCF-0511-0B47-64A9EDA7FD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DC9DB1D-975C-3F91-BA87-6722B581853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39" name="TextBox 38">
            <a:hlinkClick r:id="rId13"/>
            <a:extLst>
              <a:ext uri="{FF2B5EF4-FFF2-40B4-BE49-F238E27FC236}">
                <a16:creationId xmlns:a16="http://schemas.microsoft.com/office/drawing/2014/main" id="{F1433A0C-20E0-ECD3-E52F-80CFFA38D05A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53303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207B5-289C-4043-9405-5E4217A4E7C4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C986D8-73EC-3E4A-ADBF-C841E12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3170E9-E4B1-9C40-861A-4F610728CE2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Line">
            <a:extLst>
              <a:ext uri="{FF2B5EF4-FFF2-40B4-BE49-F238E27FC236}">
                <a16:creationId xmlns:a16="http://schemas.microsoft.com/office/drawing/2014/main" id="{15FBD558-814D-5F4D-ADE5-E0EDE8CB0651}"/>
              </a:ext>
            </a:extLst>
          </p:cNvPr>
          <p:cNvSpPr/>
          <p:nvPr userDrawn="1"/>
        </p:nvSpPr>
        <p:spPr>
          <a:xfrm flipV="1">
            <a:off x="1307740" y="2125734"/>
            <a:ext cx="0" cy="327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A3F2A83A-4144-684E-8B02-4605F86DEC8A}"/>
              </a:ext>
            </a:extLst>
          </p:cNvPr>
          <p:cNvSpPr/>
          <p:nvPr userDrawn="1"/>
        </p:nvSpPr>
        <p:spPr>
          <a:xfrm>
            <a:off x="1260660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E576A82B-FDA5-E245-9775-DE7E640D82E3}"/>
              </a:ext>
            </a:extLst>
          </p:cNvPr>
          <p:cNvSpPr/>
          <p:nvPr userDrawn="1"/>
        </p:nvSpPr>
        <p:spPr>
          <a:xfrm>
            <a:off x="1260660" y="3973596"/>
            <a:ext cx="94160" cy="9415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DAB4F2A-759B-D440-B0E2-AE9A1B048394}"/>
              </a:ext>
            </a:extLst>
          </p:cNvPr>
          <p:cNvSpPr/>
          <p:nvPr userDrawn="1"/>
        </p:nvSpPr>
        <p:spPr>
          <a:xfrm flipV="1">
            <a:off x="4631702" y="2125734"/>
            <a:ext cx="0" cy="327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B2829342-8D01-1A49-864C-F81D3D9E2343}"/>
              </a:ext>
            </a:extLst>
          </p:cNvPr>
          <p:cNvSpPr/>
          <p:nvPr userDrawn="1"/>
        </p:nvSpPr>
        <p:spPr>
          <a:xfrm>
            <a:off x="4584623" y="2233104"/>
            <a:ext cx="94160" cy="94160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rmAutofit fontScale="325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1B5F4DB0-BC29-A741-84EB-6576155AAB7B}"/>
              </a:ext>
            </a:extLst>
          </p:cNvPr>
          <p:cNvSpPr/>
          <p:nvPr userDrawn="1"/>
        </p:nvSpPr>
        <p:spPr>
          <a:xfrm>
            <a:off x="4584623" y="3973596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rmAutofit fontScale="325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EB73CE1-7B48-964A-B2DA-9EE04601CEF8}"/>
              </a:ext>
            </a:extLst>
          </p:cNvPr>
          <p:cNvSpPr/>
          <p:nvPr userDrawn="1"/>
        </p:nvSpPr>
        <p:spPr>
          <a:xfrm flipV="1">
            <a:off x="7955665" y="2125734"/>
            <a:ext cx="0" cy="327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39C3A570-D0B6-4B47-8CD6-75AA9787FBEE}"/>
              </a:ext>
            </a:extLst>
          </p:cNvPr>
          <p:cNvSpPr/>
          <p:nvPr userDrawn="1"/>
        </p:nvSpPr>
        <p:spPr>
          <a:xfrm>
            <a:off x="7908585" y="2233104"/>
            <a:ext cx="94160" cy="94160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rmAutofit fontScale="325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51B99057-1B32-0B48-95DC-509007840C29}"/>
              </a:ext>
            </a:extLst>
          </p:cNvPr>
          <p:cNvSpPr/>
          <p:nvPr userDrawn="1"/>
        </p:nvSpPr>
        <p:spPr>
          <a:xfrm>
            <a:off x="7908585" y="3973596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rmAutofit fontScale="32500" lnSpcReduction="20000"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9EED16-CBAA-2A46-B482-E21CDB1A5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1903" y="2142815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CADD620-24EE-A241-940B-5EAF9C7F4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1900" y="2472986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71F6EE9-9F80-8C49-A408-9D7ADD4B1E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1903" y="3879325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408A2C1-1613-FF46-B3A2-E7A4050D9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1900" y="4209496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3C633B-BC01-8A45-92E2-AE0EE9F807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5864" y="212888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9BEF9E8-1096-9749-99FB-7A20ADC17B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5861" y="2459059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2C67FEE-476F-A241-82F9-803B4EDF3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5864" y="386539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3CDB8CC-203A-7446-8A0D-1531C7A33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55861" y="4195569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E60DC9-A823-7E4B-B11A-07E74FC5A4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0435" y="212888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919F9BB-FCC8-F84F-91AE-4470359267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0432" y="2459059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B8B0616-FF3F-A74E-AD0A-8B24FF133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0435" y="386539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AB2F835-5363-204E-929A-6AA6C6AB19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90432" y="4195569"/>
            <a:ext cx="2842145" cy="1231136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0BF337B-BDA5-BCFB-DD0B-57F0E497C8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145FB562-BA1E-AAF6-64F7-7EE006F075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F1DB4DAA-E82B-121D-E56C-EC16BA6CB87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43" name="TextBox 42">
            <a:hlinkClick r:id="rId11"/>
            <a:extLst>
              <a:ext uri="{FF2B5EF4-FFF2-40B4-BE49-F238E27FC236}">
                <a16:creationId xmlns:a16="http://schemas.microsoft.com/office/drawing/2014/main" id="{917BB1BC-1C89-1163-3AB3-D61434DD52C3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118886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207B5-289C-4043-9405-5E4217A4E7C4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C986D8-73EC-3E4A-ADBF-C841E12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3170E9-E4B1-9C40-861A-4F610728CE2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Line">
            <a:extLst>
              <a:ext uri="{FF2B5EF4-FFF2-40B4-BE49-F238E27FC236}">
                <a16:creationId xmlns:a16="http://schemas.microsoft.com/office/drawing/2014/main" id="{15FBD558-814D-5F4D-ADE5-E0EDE8CB0651}"/>
              </a:ext>
            </a:extLst>
          </p:cNvPr>
          <p:cNvSpPr/>
          <p:nvPr userDrawn="1"/>
        </p:nvSpPr>
        <p:spPr>
          <a:xfrm flipV="1">
            <a:off x="1307740" y="2125734"/>
            <a:ext cx="0" cy="3564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A3F2A83A-4144-684E-8B02-4605F86DEC8A}"/>
              </a:ext>
            </a:extLst>
          </p:cNvPr>
          <p:cNvSpPr/>
          <p:nvPr userDrawn="1"/>
        </p:nvSpPr>
        <p:spPr>
          <a:xfrm>
            <a:off x="1260660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E576A82B-FDA5-E245-9775-DE7E640D82E3}"/>
              </a:ext>
            </a:extLst>
          </p:cNvPr>
          <p:cNvSpPr/>
          <p:nvPr userDrawn="1"/>
        </p:nvSpPr>
        <p:spPr>
          <a:xfrm>
            <a:off x="1260660" y="3449611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63388C7D-C90A-8B41-8C53-A5A8E88D2084}"/>
              </a:ext>
            </a:extLst>
          </p:cNvPr>
          <p:cNvSpPr/>
          <p:nvPr userDrawn="1"/>
        </p:nvSpPr>
        <p:spPr>
          <a:xfrm>
            <a:off x="1260657" y="4672234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DAB4F2A-759B-D440-B0E2-AE9A1B048394}"/>
              </a:ext>
            </a:extLst>
          </p:cNvPr>
          <p:cNvSpPr/>
          <p:nvPr userDrawn="1"/>
        </p:nvSpPr>
        <p:spPr>
          <a:xfrm flipV="1">
            <a:off x="4631702" y="2125734"/>
            <a:ext cx="0" cy="3564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B2829342-8D01-1A49-864C-F81D3D9E2343}"/>
              </a:ext>
            </a:extLst>
          </p:cNvPr>
          <p:cNvSpPr/>
          <p:nvPr userDrawn="1"/>
        </p:nvSpPr>
        <p:spPr>
          <a:xfrm>
            <a:off x="4584623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1B5F4DB0-BC29-A741-84EB-6576155AAB7B}"/>
              </a:ext>
            </a:extLst>
          </p:cNvPr>
          <p:cNvSpPr/>
          <p:nvPr userDrawn="1"/>
        </p:nvSpPr>
        <p:spPr>
          <a:xfrm>
            <a:off x="4584623" y="3449611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E0D67448-1D29-0C44-BB3F-E52E5DED1C4E}"/>
              </a:ext>
            </a:extLst>
          </p:cNvPr>
          <p:cNvSpPr/>
          <p:nvPr userDrawn="1"/>
        </p:nvSpPr>
        <p:spPr>
          <a:xfrm>
            <a:off x="4584620" y="4672234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EB73CE1-7B48-964A-B2DA-9EE04601CEF8}"/>
              </a:ext>
            </a:extLst>
          </p:cNvPr>
          <p:cNvSpPr/>
          <p:nvPr userDrawn="1"/>
        </p:nvSpPr>
        <p:spPr>
          <a:xfrm flipV="1">
            <a:off x="7955665" y="2125734"/>
            <a:ext cx="0" cy="3564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39C3A570-D0B6-4B47-8CD6-75AA9787FBEE}"/>
              </a:ext>
            </a:extLst>
          </p:cNvPr>
          <p:cNvSpPr/>
          <p:nvPr userDrawn="1"/>
        </p:nvSpPr>
        <p:spPr>
          <a:xfrm>
            <a:off x="7908585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51B99057-1B32-0B48-95DC-509007840C29}"/>
              </a:ext>
            </a:extLst>
          </p:cNvPr>
          <p:cNvSpPr/>
          <p:nvPr userDrawn="1"/>
        </p:nvSpPr>
        <p:spPr>
          <a:xfrm>
            <a:off x="7908585" y="3449611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24CA147C-13FC-6942-9C25-0A427B46BF60}"/>
              </a:ext>
            </a:extLst>
          </p:cNvPr>
          <p:cNvSpPr/>
          <p:nvPr userDrawn="1"/>
        </p:nvSpPr>
        <p:spPr>
          <a:xfrm>
            <a:off x="7908582" y="4672234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9EED16-CBAA-2A46-B482-E21CDB1A5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1903" y="2142815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CADD620-24EE-A241-940B-5EAF9C7F4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1900" y="2472986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71F6EE9-9F80-8C49-A408-9D7ADD4B1E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1903" y="3355340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408A2C1-1613-FF46-B3A2-E7A4050D9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1900" y="3685511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666EA02-DBF9-AF49-8ECC-D6AAD2064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1900" y="4575961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2C0DF23-4A3D-1644-ADD5-4A439A634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31897" y="4906132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3C633B-BC01-8A45-92E2-AE0EE9F807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5864" y="212888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9BEF9E8-1096-9749-99FB-7A20ADC17B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5861" y="2459059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2C67FEE-476F-A241-82F9-803B4EDF3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5864" y="3341413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3CDB8CC-203A-7446-8A0D-1531C7A33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55861" y="3671584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260FD69F-7211-4644-B0D4-CF5A20CA51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5861" y="4562034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14AD05A-9FE9-E847-BE38-5B9D7AABD9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5858" y="4892205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E60DC9-A823-7E4B-B11A-07E74FC5A4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0435" y="2128888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919F9BB-FCC8-F84F-91AE-4470359267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0432" y="2459059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B8B0616-FF3F-A74E-AD0A-8B24FF133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0435" y="3341413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AB2F835-5363-204E-929A-6AA6C6AB19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90432" y="3671584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94E131F-4A1C-F647-8AC2-E9147D148D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0432" y="4562034"/>
            <a:ext cx="2842142" cy="274737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CA59F89-57E6-C244-A7D1-7A733CC718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0429" y="4892205"/>
            <a:ext cx="2842145" cy="79991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4BBD75D-D68B-ED82-9307-BCC7A90E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pic>
        <p:nvPicPr>
          <p:cNvPr id="53" name="Picture 52" descr="Shape&#10;&#10;Description automatically generated">
            <a:extLst>
              <a:ext uri="{FF2B5EF4-FFF2-40B4-BE49-F238E27FC236}">
                <a16:creationId xmlns:a16="http://schemas.microsoft.com/office/drawing/2014/main" id="{0C4AB1F0-FA3C-F3FE-6D92-86C66AB6D9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D511CA61-ECF2-B41C-0CD0-2CCB877BCBA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61" name="TextBox 60">
            <a:hlinkClick r:id="rId11"/>
            <a:extLst>
              <a:ext uri="{FF2B5EF4-FFF2-40B4-BE49-F238E27FC236}">
                <a16:creationId xmlns:a16="http://schemas.microsoft.com/office/drawing/2014/main" id="{F656A312-4F4F-BC3E-CF51-EE267A52347C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66597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49D2ABB-F623-9D46-AAC1-02303D55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477077"/>
            <a:ext cx="915228" cy="3542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04E51A-5B02-5F4F-8335-373A566B9A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A42FB-FC66-CE42-94A0-9343C5877B16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7207B5-289C-4043-9405-5E4217A4E7C4}"/>
              </a:ext>
            </a:extLst>
          </p:cNvPr>
          <p:cNvGrpSpPr/>
          <p:nvPr userDrawn="1"/>
        </p:nvGrpSpPr>
        <p:grpSpPr>
          <a:xfrm rot="5400000">
            <a:off x="5560961" y="331836"/>
            <a:ext cx="1070074" cy="406401"/>
            <a:chOff x="3648630" y="1397156"/>
            <a:chExt cx="1070074" cy="40640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C986D8-73EC-3E4A-ADBF-C841E12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99603" y="1397156"/>
              <a:ext cx="419101" cy="4064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3170E9-E4B1-9C40-861A-4F610728CE2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6200000" flipV="1">
              <a:off x="3974117" y="1274870"/>
              <a:ext cx="0" cy="65097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Line">
            <a:extLst>
              <a:ext uri="{FF2B5EF4-FFF2-40B4-BE49-F238E27FC236}">
                <a16:creationId xmlns:a16="http://schemas.microsoft.com/office/drawing/2014/main" id="{15FBD558-814D-5F4D-ADE5-E0EDE8CB0651}"/>
              </a:ext>
            </a:extLst>
          </p:cNvPr>
          <p:cNvSpPr/>
          <p:nvPr userDrawn="1"/>
        </p:nvSpPr>
        <p:spPr>
          <a:xfrm flipV="1">
            <a:off x="1307740" y="2136008"/>
            <a:ext cx="0" cy="363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A3F2A83A-4144-684E-8B02-4605F86DEC8A}"/>
              </a:ext>
            </a:extLst>
          </p:cNvPr>
          <p:cNvSpPr/>
          <p:nvPr userDrawn="1"/>
        </p:nvSpPr>
        <p:spPr>
          <a:xfrm>
            <a:off x="1260660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E576A82B-FDA5-E245-9775-DE7E640D82E3}"/>
              </a:ext>
            </a:extLst>
          </p:cNvPr>
          <p:cNvSpPr/>
          <p:nvPr userDrawn="1"/>
        </p:nvSpPr>
        <p:spPr>
          <a:xfrm>
            <a:off x="1260660" y="3172213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63388C7D-C90A-8B41-8C53-A5A8E88D2084}"/>
              </a:ext>
            </a:extLst>
          </p:cNvPr>
          <p:cNvSpPr/>
          <p:nvPr userDrawn="1"/>
        </p:nvSpPr>
        <p:spPr>
          <a:xfrm>
            <a:off x="1260660" y="4118349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C4A7BBC5-B04C-E448-B1B2-61B6029D40DE}"/>
              </a:ext>
            </a:extLst>
          </p:cNvPr>
          <p:cNvSpPr/>
          <p:nvPr userDrawn="1"/>
        </p:nvSpPr>
        <p:spPr>
          <a:xfrm>
            <a:off x="1260660" y="5056210"/>
            <a:ext cx="94160" cy="94159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DAB4F2A-759B-D440-B0E2-AE9A1B048394}"/>
              </a:ext>
            </a:extLst>
          </p:cNvPr>
          <p:cNvSpPr/>
          <p:nvPr userDrawn="1"/>
        </p:nvSpPr>
        <p:spPr>
          <a:xfrm flipV="1">
            <a:off x="4631702" y="2136008"/>
            <a:ext cx="0" cy="363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B2829342-8D01-1A49-864C-F81D3D9E2343}"/>
              </a:ext>
            </a:extLst>
          </p:cNvPr>
          <p:cNvSpPr/>
          <p:nvPr userDrawn="1"/>
        </p:nvSpPr>
        <p:spPr>
          <a:xfrm>
            <a:off x="4584623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1B5F4DB0-BC29-A741-84EB-6576155AAB7B}"/>
              </a:ext>
            </a:extLst>
          </p:cNvPr>
          <p:cNvSpPr/>
          <p:nvPr userDrawn="1"/>
        </p:nvSpPr>
        <p:spPr>
          <a:xfrm>
            <a:off x="4584623" y="3172213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E0D67448-1D29-0C44-BB3F-E52E5DED1C4E}"/>
              </a:ext>
            </a:extLst>
          </p:cNvPr>
          <p:cNvSpPr/>
          <p:nvPr userDrawn="1"/>
        </p:nvSpPr>
        <p:spPr>
          <a:xfrm>
            <a:off x="4584623" y="4118349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B5C20340-7033-374B-8832-337A3905A638}"/>
              </a:ext>
            </a:extLst>
          </p:cNvPr>
          <p:cNvSpPr/>
          <p:nvPr userDrawn="1"/>
        </p:nvSpPr>
        <p:spPr>
          <a:xfrm>
            <a:off x="4584623" y="5056210"/>
            <a:ext cx="94160" cy="94159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1EB73CE1-7B48-964A-B2DA-9EE04601CEF8}"/>
              </a:ext>
            </a:extLst>
          </p:cNvPr>
          <p:cNvSpPr/>
          <p:nvPr userDrawn="1"/>
        </p:nvSpPr>
        <p:spPr>
          <a:xfrm flipV="1">
            <a:off x="7955665" y="2136008"/>
            <a:ext cx="0" cy="3636000"/>
          </a:xfrm>
          <a:prstGeom prst="line">
            <a:avLst/>
          </a:prstGeom>
          <a:noFill/>
          <a:ln w="25400" cap="flat">
            <a:solidFill>
              <a:srgbClr val="E0E4E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39C3A570-D0B6-4B47-8CD6-75AA9787FBEE}"/>
              </a:ext>
            </a:extLst>
          </p:cNvPr>
          <p:cNvSpPr/>
          <p:nvPr userDrawn="1"/>
        </p:nvSpPr>
        <p:spPr>
          <a:xfrm>
            <a:off x="7908585" y="2233104"/>
            <a:ext cx="94160" cy="9416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51B99057-1B32-0B48-95DC-509007840C29}"/>
              </a:ext>
            </a:extLst>
          </p:cNvPr>
          <p:cNvSpPr/>
          <p:nvPr userDrawn="1"/>
        </p:nvSpPr>
        <p:spPr>
          <a:xfrm>
            <a:off x="7908585" y="3172213"/>
            <a:ext cx="94160" cy="94159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24CA147C-13FC-6942-9C25-0A427B46BF60}"/>
              </a:ext>
            </a:extLst>
          </p:cNvPr>
          <p:cNvSpPr/>
          <p:nvPr userDrawn="1"/>
        </p:nvSpPr>
        <p:spPr>
          <a:xfrm>
            <a:off x="7908585" y="4118349"/>
            <a:ext cx="94160" cy="94159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5" name="Circle">
            <a:extLst>
              <a:ext uri="{FF2B5EF4-FFF2-40B4-BE49-F238E27FC236}">
                <a16:creationId xmlns:a16="http://schemas.microsoft.com/office/drawing/2014/main" id="{372C966B-6C76-844B-8890-6A5528426882}"/>
              </a:ext>
            </a:extLst>
          </p:cNvPr>
          <p:cNvSpPr/>
          <p:nvPr userDrawn="1"/>
        </p:nvSpPr>
        <p:spPr>
          <a:xfrm>
            <a:off x="7908585" y="5056210"/>
            <a:ext cx="94160" cy="94159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100000"/>
              </a:lnSpc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>
              <a:latin typeface="+mj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9EED16-CBAA-2A46-B482-E21CDB1A5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1903" y="2142815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CADD620-24EE-A241-940B-5EAF9C7F4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1900" y="2472986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71F6EE9-9F80-8C49-A408-9D7ADD4B1E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1903" y="3077942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408A2C1-1613-FF46-B3A2-E7A4050D9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1900" y="3408113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666EA02-DBF9-AF49-8ECC-D6AAD2064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1903" y="4022076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2C0DF23-4A3D-1644-ADD5-4A439A634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31900" y="4352247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C16B2AE-7E87-B74A-B4A8-F567ECA66A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903" y="4968763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C1FAD9E-05B2-D446-9919-C75E69EFF4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900" y="5298934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3C633B-BC01-8A45-92E2-AE0EE9F807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5864" y="2128888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9BEF9E8-1096-9749-99FB-7A20ADC17B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5861" y="2459059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2C67FEE-476F-A241-82F9-803B4EDF3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5864" y="3064015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3CDB8CC-203A-7446-8A0D-1531C7A33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55861" y="3394186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260FD69F-7211-4644-B0D4-CF5A20CA51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5864" y="4008149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14AD05A-9FE9-E847-BE38-5B9D7AABD9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5861" y="4338320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E14AF5F-F676-7B47-BA0A-C85D7E54E0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55864" y="4954836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527ECAB-FE90-8745-8673-5DAE2D8D10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5861" y="5285007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E60DC9-A823-7E4B-B11A-07E74FC5A4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0435" y="2128888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919F9BB-FCC8-F84F-91AE-4470359267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0432" y="2459059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B8B0616-FF3F-A74E-AD0A-8B24FF133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0435" y="3064015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AB2F835-5363-204E-929A-6AA6C6AB19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90432" y="3394186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94E131F-4A1C-F647-8AC2-E9147D148D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0435" y="4008149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CA59F89-57E6-C244-A7D1-7A733CC718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0432" y="4338320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708FA40-6AD3-734C-83AA-584EBBB817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90435" y="4954836"/>
            <a:ext cx="2842142" cy="274737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 Item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7395A9AD-E10B-8047-BE0B-BF27FC3B26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0432" y="5285007"/>
            <a:ext cx="2842145" cy="47783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GB" dirty="0"/>
              <a:t>Insert your text here 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672487B-11B7-2B59-2784-36AA97411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487" y="1162839"/>
            <a:ext cx="10033022" cy="3905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B379DC21-CC9A-D55B-A21D-B0946AAE68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1309" y="5746267"/>
            <a:ext cx="769353" cy="119677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EDB934B-C029-2FA8-347B-E354B9BF40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1481" y="6244108"/>
            <a:ext cx="144000" cy="144000"/>
          </a:xfrm>
          <a:prstGeom prst="rect">
            <a:avLst/>
          </a:prstGeom>
        </p:spPr>
      </p:pic>
      <p:sp>
        <p:nvSpPr>
          <p:cNvPr id="67" name="TextBox 66">
            <a:hlinkClick r:id="rId11"/>
            <a:extLst>
              <a:ext uri="{FF2B5EF4-FFF2-40B4-BE49-F238E27FC236}">
                <a16:creationId xmlns:a16="http://schemas.microsoft.com/office/drawing/2014/main" id="{9FC2CCCA-4F24-4D39-D304-385421C308F3}"/>
              </a:ext>
            </a:extLst>
          </p:cNvPr>
          <p:cNvSpPr txBox="1"/>
          <p:nvPr userDrawn="1"/>
        </p:nvSpPr>
        <p:spPr>
          <a:xfrm>
            <a:off x="9448800" y="6215533"/>
            <a:ext cx="80534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00" b="0" dirty="0">
                <a:solidFill>
                  <a:schemeClr val="tx2"/>
                </a:solidFill>
                <a:latin typeface="+mj-lt"/>
                <a:ea typeface="Montserrat SemiBold" charset="0"/>
                <a:cs typeface="Montserrat SemiBold" charset="0"/>
              </a:rPr>
              <a:t>www.linx.net</a:t>
            </a:r>
          </a:p>
        </p:txBody>
      </p:sp>
    </p:spTree>
    <p:extLst>
      <p:ext uri="{BB962C8B-B14F-4D97-AF65-F5344CB8AC3E}">
        <p14:creationId xmlns:p14="http://schemas.microsoft.com/office/powerpoint/2010/main" val="52669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1291F3-13E9-0B4B-8506-EE25AEC28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0371" y="5987559"/>
            <a:ext cx="467968" cy="467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BCD53-0B60-1242-AF2A-2CA23854AE7A}"/>
              </a:ext>
            </a:extLst>
          </p:cNvPr>
          <p:cNvSpPr txBox="1"/>
          <p:nvPr/>
        </p:nvSpPr>
        <p:spPr>
          <a:xfrm>
            <a:off x="10900371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8D79D8F8-BB79-B04D-9634-B9FE44749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t="18064" b="18064"/>
          <a:stretch/>
        </p:blipFill>
        <p:spPr>
          <a:xfrm>
            <a:off x="0" y="0"/>
            <a:ext cx="718028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2165606-1C64-CC44-A1B0-A6ABFB5CC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0371" y="5987559"/>
            <a:ext cx="467968" cy="467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DBC3FA-FBA6-E543-A3C4-A6B38AA66808}"/>
              </a:ext>
            </a:extLst>
          </p:cNvPr>
          <p:cNvSpPr txBox="1"/>
          <p:nvPr userDrawn="1"/>
        </p:nvSpPr>
        <p:spPr>
          <a:xfrm>
            <a:off x="10900371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C63D3E90-5AC0-1F48-B7FC-8EE6B2ADA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t="18064" b="18064"/>
          <a:stretch/>
        </p:blipFill>
        <p:spPr>
          <a:xfrm>
            <a:off x="0" y="0"/>
            <a:ext cx="7180289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DEB85B-73BF-DD40-AE8D-733A6471B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2063" y="2469047"/>
            <a:ext cx="5566276" cy="68022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3F873A-858A-714A-A37C-486C8962D9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2061" y="3149272"/>
            <a:ext cx="5566275" cy="124238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</p:spTree>
    <p:extLst>
      <p:ext uri="{BB962C8B-B14F-4D97-AF65-F5344CB8AC3E}">
        <p14:creationId xmlns:p14="http://schemas.microsoft.com/office/powerpoint/2010/main" val="1034319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FE663C-2707-5544-922E-606C26562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3341B-3A80-F34E-8525-73E5B5DD0E91}"/>
              </a:ext>
            </a:extLst>
          </p:cNvPr>
          <p:cNvSpPr txBox="1"/>
          <p:nvPr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303FA6-6F81-2642-8758-D2EA0464F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484" y="5987559"/>
            <a:ext cx="467968" cy="467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2BB16-1C92-8247-8E9C-B1CC9C56C264}"/>
              </a:ext>
            </a:extLst>
          </p:cNvPr>
          <p:cNvSpPr txBox="1"/>
          <p:nvPr userDrawn="1"/>
        </p:nvSpPr>
        <p:spPr>
          <a:xfrm>
            <a:off x="764484" y="6098432"/>
            <a:ext cx="4679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fld id="{477AC99D-27FF-B146-94A2-2C0EAB9E067D}" type="slidenum">
              <a:rPr lang="en-GB" sz="1000" b="1" i="0" smtClean="0">
                <a:solidFill>
                  <a:schemeClr val="bg1"/>
                </a:solidFill>
                <a:latin typeface="Century Gothic" panose="020B0502020202020204" pitchFamily="34" charset="0"/>
              </a:rPr>
              <a:pPr lvl="0" algn="ctr"/>
              <a:t>‹#›</a:t>
            </a:fld>
            <a:endParaRPr lang="en-GB" sz="1000" b="1" i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92C7D58-BCC8-2546-55C4-55E6CEF38F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81177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00786E-1B28-6F76-8CDC-4F05DE1C06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95682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BCA5ACC-3C64-C6B2-B01E-736EFCA16E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1037" y="3048202"/>
            <a:ext cx="4019884" cy="68022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BABD019-4ED7-B469-621F-ED35D41FA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035" y="3728427"/>
            <a:ext cx="4019883" cy="124238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Chapter sub-heading</a:t>
            </a:r>
          </a:p>
        </p:txBody>
      </p:sp>
    </p:spTree>
    <p:extLst>
      <p:ext uri="{BB962C8B-B14F-4D97-AF65-F5344CB8AC3E}">
        <p14:creationId xmlns:p14="http://schemas.microsoft.com/office/powerpoint/2010/main" val="325771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8" r:id="rId2"/>
    <p:sldLayoutId id="2147483769" r:id="rId3"/>
    <p:sldLayoutId id="2147483771" r:id="rId4"/>
    <p:sldLayoutId id="2147483733" r:id="rId5"/>
    <p:sldLayoutId id="2147483773" r:id="rId6"/>
    <p:sldLayoutId id="2147483772" r:id="rId7"/>
    <p:sldLayoutId id="2147483740" r:id="rId8"/>
    <p:sldLayoutId id="2147483737" r:id="rId9"/>
    <p:sldLayoutId id="2147483732" r:id="rId10"/>
    <p:sldLayoutId id="2147483727" r:id="rId11"/>
    <p:sldLayoutId id="2147483734" r:id="rId12"/>
    <p:sldLayoutId id="2147483783" r:id="rId13"/>
    <p:sldLayoutId id="2147483774" r:id="rId14"/>
    <p:sldLayoutId id="2147483776" r:id="rId15"/>
    <p:sldLayoutId id="2147483775" r:id="rId16"/>
    <p:sldLayoutId id="2147483778" r:id="rId17"/>
    <p:sldLayoutId id="2147483735" r:id="rId18"/>
    <p:sldLayoutId id="2147483739" r:id="rId19"/>
    <p:sldLayoutId id="2147483730" r:id="rId20"/>
    <p:sldLayoutId id="2147483742" r:id="rId21"/>
    <p:sldLayoutId id="2147483743" r:id="rId22"/>
    <p:sldLayoutId id="2147483744" r:id="rId23"/>
    <p:sldLayoutId id="2147483738" r:id="rId24"/>
    <p:sldLayoutId id="2147483752" r:id="rId25"/>
    <p:sldLayoutId id="2147483780" r:id="rId26"/>
    <p:sldLayoutId id="2147483758" r:id="rId27"/>
    <p:sldLayoutId id="2147483781" r:id="rId28"/>
    <p:sldLayoutId id="2147483754" r:id="rId29"/>
    <p:sldLayoutId id="2147483762" r:id="rId30"/>
    <p:sldLayoutId id="2147483785" r:id="rId31"/>
    <p:sldLayoutId id="2147483788" r:id="rId32"/>
    <p:sldLayoutId id="2147483786" r:id="rId33"/>
    <p:sldLayoutId id="2147483787" r:id="rId34"/>
    <p:sldLayoutId id="2147483741" r:id="rId35"/>
    <p:sldLayoutId id="2147483763" r:id="rId36"/>
    <p:sldLayoutId id="2147483770" r:id="rId3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7080" userDrawn="1">
          <p15:clr>
            <a:srgbClr val="F26B43"/>
          </p15:clr>
        </p15:guide>
        <p15:guide id="12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sales@linx.net" TargetMode="Externa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FE0254-82B0-C298-2C01-55198BE4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and Expansion to Equinix MA5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69E3A-C0D7-509E-D6C7-CEC5CB2B70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5916" y="3429000"/>
            <a:ext cx="4806484" cy="5358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Committed to Tech Growth in Manchester for more than a Decade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46-9FAC-74D6-1A5E-EA03FD8096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Colin Peckham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1219A-9F17-ECC9-8EF1-BB850E4817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UKNOF51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AE1D8D-E31F-63E9-D302-27A41B2231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LINX Business Development Executive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E26DD2-A572-6731-AC07-B686C0C22C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3-4 April 2023</a:t>
            </a:r>
          </a:p>
        </p:txBody>
      </p:sp>
    </p:spTree>
    <p:extLst>
      <p:ext uri="{BB962C8B-B14F-4D97-AF65-F5344CB8AC3E}">
        <p14:creationId xmlns:p14="http://schemas.microsoft.com/office/powerpoint/2010/main" val="3493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4F6E89-D009-CC46-6117-4E5872241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Services Available at LINX Manchester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288E-51F3-66A2-79C4-D407CBA54D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GB" b="1" i="0" dirty="0">
                <a:solidFill>
                  <a:srgbClr val="373737"/>
                </a:solidFill>
                <a:effectLst/>
              </a:rPr>
              <a:t>Peering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Shared switching fabric based on layer 2 Ethernet technology, networks connect using a single physical port or use multiple ports together to create a large single virtual port</a:t>
            </a:r>
            <a:endParaRPr lang="en-US" dirty="0">
              <a:solidFill>
                <a:schemeClr val="tx2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373737"/>
                </a:solidFill>
                <a:effectLst/>
              </a:rPr>
              <a:t>Private VLAN</a:t>
            </a:r>
          </a:p>
          <a:p>
            <a:pPr lvl="1"/>
            <a:r>
              <a:rPr lang="en-GB" dirty="0">
                <a:solidFill>
                  <a:schemeClr val="tx2"/>
                </a:solidFill>
                <a:effectLst/>
              </a:rPr>
              <a:t>Establish a simple, private connection between you and another LINX member on the same port you use to connect to our peering infrastructure</a:t>
            </a:r>
            <a:endParaRPr lang="en-GB" b="0" i="0" dirty="0">
              <a:solidFill>
                <a:schemeClr val="tx2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373737"/>
                </a:solidFill>
              </a:rPr>
              <a:t>Closed User Groups</a:t>
            </a:r>
          </a:p>
          <a:p>
            <a:pPr lvl="1"/>
            <a:r>
              <a:rPr lang="en-GB" dirty="0"/>
              <a:t>By creating a common, private connection between two or more members, </a:t>
            </a:r>
            <a:r>
              <a:rPr lang="en-GB" b="1" dirty="0"/>
              <a:t>closed user groups </a:t>
            </a:r>
            <a:r>
              <a:rPr lang="en-GB" dirty="0"/>
              <a:t>offer users greater control of their network traffic while helping to mitigate the risk of cyber-attacks</a:t>
            </a:r>
          </a:p>
          <a:p>
            <a:r>
              <a:rPr lang="en-GB" b="1" i="0" dirty="0">
                <a:solidFill>
                  <a:srgbClr val="373737"/>
                </a:solidFill>
                <a:effectLst/>
              </a:rPr>
              <a:t>MAPS (coming Soon)</a:t>
            </a:r>
          </a:p>
          <a:p>
            <a:pPr lvl="1"/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LINX Microsoft Azure Peering Service ensures all traffic enters and leaves through the nearest Microsoft Edge Point of Presence (</a:t>
            </a:r>
            <a:r>
              <a:rPr lang="en-GB" b="0" i="0" u="none" strike="noStrike" dirty="0" err="1">
                <a:solidFill>
                  <a:srgbClr val="373737"/>
                </a:solidFill>
                <a:effectLst/>
              </a:rPr>
              <a:t>PoP</a:t>
            </a:r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) location on the Microsoft Global Network. </a:t>
            </a:r>
            <a:endParaRPr lang="en-GB" b="1" i="0" dirty="0">
              <a:solidFill>
                <a:srgbClr val="373737"/>
              </a:solidFill>
              <a:effectLst/>
            </a:endParaRPr>
          </a:p>
          <a:p>
            <a:pPr algn="l"/>
            <a:endParaRPr lang="en-GB" b="1" i="0" dirty="0">
              <a:solidFill>
                <a:srgbClr val="373737"/>
              </a:solidFill>
              <a:effectLst/>
            </a:endParaRPr>
          </a:p>
          <a:p>
            <a:pPr lvl="1"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15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C8A5B-9DCD-414B-2485-5BEE84B15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Networks (1)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781F5F-A8F8-29F2-2312-6DFE4FBD37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1926" y="2130016"/>
            <a:ext cx="3107802" cy="4727984"/>
          </a:xfrm>
        </p:spPr>
        <p:txBody>
          <a:bodyPr>
            <a:normAutofit/>
          </a:bodyPr>
          <a:lstStyle/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34SP.com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Airband Community Internet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Akamai Technologies Inc.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Amazon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Amito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ANEXIA </a:t>
            </a: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Internetdienstleistungs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GmbH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ANS Group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Apple Europe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aq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Ask4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Aspire Technology Solutions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Atlas Business Group of Companies Plc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Avensys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Networks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AVR Group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Baltic Broadband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BBC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Bogons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Boundless Networks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Broadband for the Rural North (B4RN)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Cato Networks (UK) Ltd</a:t>
            </a:r>
            <a:endParaRPr lang="en-US" sz="1200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6F5F48E-CE46-51A3-91A1-AF50F9EDCB49}"/>
              </a:ext>
            </a:extLst>
          </p:cNvPr>
          <p:cNvSpPr txBox="1">
            <a:spLocks/>
          </p:cNvSpPr>
          <p:nvPr/>
        </p:nvSpPr>
        <p:spPr>
          <a:xfrm>
            <a:off x="4757832" y="2130016"/>
            <a:ext cx="3107802" cy="4727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CCANet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Cinos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Cloudflare Inc.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Clouvider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Connexin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Convergence Group Networks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Daisy Corporate Services Trading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Datatech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UK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Defaultroute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Domicilium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(IOM)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EdgeCast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Networks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Emizon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Networks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Entanet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International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Equinix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EuNetworks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GmbH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Exa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Networks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Exascale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Faelix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Fastly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Flexoptix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GmbH</a:t>
            </a:r>
            <a:endParaRPr lang="en-GB" sz="1200" b="0" i="0" u="none" strike="noStrike" dirty="0">
              <a:effectLst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F73CA2C-7190-8AC7-DF9C-345F26F84D5B}"/>
              </a:ext>
            </a:extLst>
          </p:cNvPr>
          <p:cNvSpPr txBox="1">
            <a:spLocks/>
          </p:cNvSpPr>
          <p:nvPr/>
        </p:nvSpPr>
        <p:spPr>
          <a:xfrm>
            <a:off x="8083738" y="2130016"/>
            <a:ext cx="3107802" cy="4727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Fluency Communications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Fluidata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Freethought Internet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Fuse 2 Communications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Gamma Telecom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GCI Network Solutions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GConnect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Glide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High Tide Group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Highland Network Limited T/A </a:t>
            </a: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HighNet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HighSpeed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Office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Highwinds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Network Group Inc.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Hurricane Electric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Hyperoptic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iLand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Indigo Systems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Internet Central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Iomart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Hosting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IP River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IT Professional Services Ltd</a:t>
            </a:r>
            <a:endParaRPr lang="en-GB" sz="1200" b="0" i="0" u="none" strike="noStrike" dirty="0">
              <a:effectLst/>
            </a:endParaRPr>
          </a:p>
          <a:p>
            <a:pPr marL="0" indent="0" fontAlgn="b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503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C8A5B-9DCD-414B-2485-5BEE84B15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Networks (2)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781F5F-A8F8-29F2-2312-6DFE4FBD37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1926" y="2130016"/>
            <a:ext cx="3107802" cy="4727984"/>
          </a:xfrm>
        </p:spPr>
        <p:txBody>
          <a:bodyPr>
            <a:normAutofit/>
          </a:bodyPr>
          <a:lstStyle/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Itility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ITS Technology Group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IX Reach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Jisc Services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Kingston Communications (HULL) PLC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Layershift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Limelight Networks UK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Link IP Networks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Lothian Broadband Networks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M247 UK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Merula Ltd.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Meta UK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Microsoft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MLL Telecom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NetActuate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Inc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Netnorth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Netrouting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Netskope UK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No One Internet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Node4 Ltd</a:t>
            </a:r>
            <a:endParaRPr lang="en-GB" sz="1200" b="0" i="0" u="none" strike="noStrike" dirty="0">
              <a:effectLst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6F5F48E-CE46-51A3-91A1-AF50F9EDCB49}"/>
              </a:ext>
            </a:extLst>
          </p:cNvPr>
          <p:cNvSpPr txBox="1">
            <a:spLocks/>
          </p:cNvSpPr>
          <p:nvPr/>
        </p:nvSpPr>
        <p:spPr>
          <a:xfrm>
            <a:off x="4757832" y="2130016"/>
            <a:ext cx="3107802" cy="4727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Nomical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Nominet UK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Oakford Internet Services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Odyssey Systems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Packet Clearing House (PCH)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Packnet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PhusionIM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Public Internet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Razorblue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SG.GS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Simwood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</a:t>
            </a: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eSMS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Six Degrees Technology Group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Solway Communications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Spectrum Internet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Sub 6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Suretec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Systems Ltd. T/A </a:t>
            </a: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SureVoIP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Synextra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SysGroup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Trading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TalkTalk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Telappliant</a:t>
            </a:r>
            <a:endParaRPr lang="en-GB" sz="1200" b="0" i="0" u="none" strike="noStrike" kern="1200" dirty="0">
              <a:solidFill>
                <a:srgbClr val="000000"/>
              </a:solidFill>
              <a:effectLst/>
            </a:endParaRPr>
          </a:p>
          <a:p>
            <a:pPr marL="0" indent="0" fontAlgn="b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Telcom Networks Limited</a:t>
            </a:r>
            <a:endParaRPr lang="en-GB" sz="1200" b="0" i="0" u="none" strike="noStrike" dirty="0">
              <a:effectLst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F73CA2C-7190-8AC7-DF9C-345F26F84D5B}"/>
              </a:ext>
            </a:extLst>
          </p:cNvPr>
          <p:cNvSpPr txBox="1">
            <a:spLocks/>
          </p:cNvSpPr>
          <p:nvPr/>
        </p:nvSpPr>
        <p:spPr>
          <a:xfrm>
            <a:off x="8083738" y="2130016"/>
            <a:ext cx="3107802" cy="4727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Teledata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UK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Telin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The Networking People (TNP)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TouchTec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Technology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Ultra Networks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Unitas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Global Inc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Virgin Media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Vispa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Vodafone UK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VoiceHost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Voneus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Wavenet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Wi-Manx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Wildcard Networks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X-on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YouFibre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Limited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Zayo Group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Zen Internet Ltd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Zscaler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Inc</a:t>
            </a:r>
            <a:endParaRPr lang="en-GB" sz="1200" b="0" i="0" u="none" strike="noStrike" dirty="0">
              <a:effectLst/>
            </a:endParaRPr>
          </a:p>
          <a:p>
            <a:pPr marL="0" indent="0" algn="l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kern="1200" dirty="0" err="1">
                <a:solidFill>
                  <a:srgbClr val="000000"/>
                </a:solidFill>
                <a:effectLst/>
              </a:rPr>
              <a:t>Zycomm</a:t>
            </a:r>
            <a:r>
              <a:rPr lang="en-GB" sz="1200" b="0" i="0" u="none" strike="noStrike" kern="1200" dirty="0">
                <a:solidFill>
                  <a:srgbClr val="000000"/>
                </a:solidFill>
                <a:effectLst/>
              </a:rPr>
              <a:t> Electronics Limited</a:t>
            </a:r>
            <a:endParaRPr lang="en-GB" sz="12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72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6EDBD7-5F00-B441-FF20-14734C4A3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Network Traffic Levels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E06E6D3-6BA7-3B53-EF38-6DBC2CE0A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" y="1553410"/>
            <a:ext cx="10555304" cy="4141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3D736C-E7FF-D186-BD16-EC774217892F}"/>
              </a:ext>
            </a:extLst>
          </p:cNvPr>
          <p:cNvSpPr/>
          <p:nvPr/>
        </p:nvSpPr>
        <p:spPr>
          <a:xfrm>
            <a:off x="2883048" y="2956505"/>
            <a:ext cx="4475181" cy="1333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0C6CE7A-B43F-AECA-C739-C317CA199181}"/>
              </a:ext>
            </a:extLst>
          </p:cNvPr>
          <p:cNvSpPr txBox="1">
            <a:spLocks/>
          </p:cNvSpPr>
          <p:nvPr/>
        </p:nvSpPr>
        <p:spPr>
          <a:xfrm>
            <a:off x="2883047" y="2958117"/>
            <a:ext cx="4475181" cy="13339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0" dirty="0">
                <a:solidFill>
                  <a:schemeClr val="bg1"/>
                </a:solidFill>
                <a:effectLst/>
              </a:rPr>
              <a:t>From traffic peaks of 174Gbps in November of 2020, LINX Manchester now regularly surpasses 300Gbps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86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4F6E89-D009-CC46-6117-4E5872241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Continued Demand for Capacity in Manchester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288E-51F3-66A2-79C4-D407CBA54D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n-GB" b="0" i="0" dirty="0">
                <a:effectLst/>
              </a:rPr>
              <a:t>During the pandemic a number of the large content delivery networks required more capacity</a:t>
            </a:r>
          </a:p>
          <a:p>
            <a:pPr algn="l"/>
            <a:r>
              <a:rPr lang="en-GB" b="0" i="0" dirty="0">
                <a:effectLst/>
              </a:rPr>
              <a:t>LINX also saw higher demand from the enterprise sector looking to facilitate a reliable hybrid working set up for their staff</a:t>
            </a:r>
            <a:endParaRPr lang="en-US" dirty="0"/>
          </a:p>
          <a:p>
            <a:pPr algn="l"/>
            <a:r>
              <a:rPr lang="en-GB" b="0" i="0" dirty="0">
                <a:effectLst/>
              </a:rPr>
              <a:t>That demand hasn’t slowed for at LINX…</a:t>
            </a:r>
            <a:endParaRPr lang="en-GB" sz="24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A754009-58D8-6E3A-213C-3D0AD14A0C7E}"/>
              </a:ext>
            </a:extLst>
          </p:cNvPr>
          <p:cNvSpPr txBox="1">
            <a:spLocks/>
          </p:cNvSpPr>
          <p:nvPr/>
        </p:nvSpPr>
        <p:spPr>
          <a:xfrm>
            <a:off x="1541240" y="4043816"/>
            <a:ext cx="9109516" cy="11958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/>
              <a:t>Manchester continues to grow and expand as a hive for technology and digital innovation, and the LINX Manchester hub will be here to meet that need</a:t>
            </a:r>
          </a:p>
        </p:txBody>
      </p:sp>
    </p:spTree>
    <p:extLst>
      <p:ext uri="{BB962C8B-B14F-4D97-AF65-F5344CB8AC3E}">
        <p14:creationId xmlns:p14="http://schemas.microsoft.com/office/powerpoint/2010/main" val="16468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4E37BC-3C41-1FD8-3830-F79B7FE8B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Equinix MA5 Expansion</a:t>
            </a:r>
          </a:p>
        </p:txBody>
      </p:sp>
    </p:spTree>
    <p:extLst>
      <p:ext uri="{BB962C8B-B14F-4D97-AF65-F5344CB8AC3E}">
        <p14:creationId xmlns:p14="http://schemas.microsoft.com/office/powerpoint/2010/main" val="42154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7F1536-3793-39BC-3850-04B75DDB87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LINX Manchester Network</a:t>
            </a:r>
          </a:p>
        </p:txBody>
      </p:sp>
      <p:pic>
        <p:nvPicPr>
          <p:cNvPr id="4" name="Picture 3" descr="Diagram, shape&#10;&#10;Description automatically generated">
            <a:extLst>
              <a:ext uri="{FF2B5EF4-FFF2-40B4-BE49-F238E27FC236}">
                <a16:creationId xmlns:a16="http://schemas.microsoft.com/office/drawing/2014/main" id="{D1D8F126-266D-DE63-908C-79037018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43" y="1553410"/>
            <a:ext cx="5332542" cy="5145070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062CC651-D6A0-350E-3699-DC50C027F455}"/>
              </a:ext>
            </a:extLst>
          </p:cNvPr>
          <p:cNvSpPr/>
          <p:nvPr/>
        </p:nvSpPr>
        <p:spPr>
          <a:xfrm flipH="1">
            <a:off x="8563087" y="1911707"/>
            <a:ext cx="1506071" cy="98970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44A3BCD-A913-4097-4B57-36F1FD2C4710}"/>
              </a:ext>
            </a:extLst>
          </p:cNvPr>
          <p:cNvSpPr txBox="1">
            <a:spLocks/>
          </p:cNvSpPr>
          <p:nvPr/>
        </p:nvSpPr>
        <p:spPr>
          <a:xfrm>
            <a:off x="8724452" y="2159133"/>
            <a:ext cx="1182826" cy="48409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0" dirty="0">
                <a:solidFill>
                  <a:schemeClr val="bg1"/>
                </a:solidFill>
                <a:effectLst/>
              </a:rPr>
              <a:t>NEW!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Equinix MA5 Expansion – Planning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FFEC-A401-01AB-3813-D307A9907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The network design follows the “standard” MAN1 build, to cater for both 10G and 100G orders in the pipeline we had for MA5 before it was even brought live</a:t>
            </a:r>
          </a:p>
          <a:p>
            <a:r>
              <a:rPr lang="en-GB" dirty="0">
                <a:solidFill>
                  <a:srgbClr val="373737"/>
                </a:solidFill>
              </a:rPr>
              <a:t>Equinix provided fibres back to TCW (MA1) and TCJ (MA3)</a:t>
            </a:r>
            <a:endParaRPr lang="en-GB" b="0" i="0" u="none" strike="noStrike" dirty="0">
              <a:solidFill>
                <a:srgbClr val="373737"/>
              </a:solidFill>
              <a:effectLst/>
            </a:endParaRPr>
          </a:p>
          <a:p>
            <a:r>
              <a:rPr lang="en-GB" dirty="0">
                <a:solidFill>
                  <a:srgbClr val="373737"/>
                </a:solidFill>
              </a:rPr>
              <a:t>Kit Installation was done over 2 days in </a:t>
            </a:r>
            <a:r>
              <a:rPr lang="en-GB" dirty="0" err="1">
                <a:solidFill>
                  <a:srgbClr val="373737"/>
                </a:solidFill>
              </a:rPr>
              <a:t>Junuary</a:t>
            </a:r>
            <a:r>
              <a:rPr lang="en-GB" dirty="0">
                <a:solidFill>
                  <a:srgbClr val="373737"/>
                </a:solidFill>
              </a:rPr>
              <a:t> 2022</a:t>
            </a:r>
          </a:p>
          <a:p>
            <a:r>
              <a:rPr lang="en-GB" dirty="0">
                <a:solidFill>
                  <a:srgbClr val="373737"/>
                </a:solidFill>
              </a:rPr>
              <a:t>Pre-planning meant we already had all equipment required avoiding supply chain delays</a:t>
            </a:r>
          </a:p>
        </p:txBody>
      </p:sp>
    </p:spTree>
    <p:extLst>
      <p:ext uri="{BB962C8B-B14F-4D97-AF65-F5344CB8AC3E}">
        <p14:creationId xmlns:p14="http://schemas.microsoft.com/office/powerpoint/2010/main" val="59899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Equinix MA5 Expansion – Planning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FFEC-A401-01AB-3813-D307A9907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373737"/>
                </a:solidFill>
              </a:rPr>
              <a:t>Next step was full configuration of the network. At this point the build is still completely isolated from the network</a:t>
            </a:r>
          </a:p>
          <a:p>
            <a:r>
              <a:rPr lang="en-GB" dirty="0">
                <a:solidFill>
                  <a:srgbClr val="373737"/>
                </a:solidFill>
              </a:rPr>
              <a:t>Several steps of maintenance required to bring MA5 live without disruption</a:t>
            </a:r>
          </a:p>
          <a:p>
            <a:r>
              <a:rPr lang="en-GB" dirty="0">
                <a:solidFill>
                  <a:srgbClr val="373737"/>
                </a:solidFill>
              </a:rPr>
              <a:t>The new site sits between  MA1 and MA3 on the network and replaces the previous direct link between the sites</a:t>
            </a:r>
          </a:p>
          <a:p>
            <a:r>
              <a:rPr lang="en-GB" dirty="0">
                <a:solidFill>
                  <a:srgbClr val="373737"/>
                </a:solidFill>
              </a:rPr>
              <a:t>Final step was to increase OSPF costs to drain traffic from the old ISL and once traffic was passing without issues via the new ISLs we decommissioned the old link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05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Equinix MA5 Expansion -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FFEC-A401-01AB-3813-D307A9907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We deployed our disaggregated network solution </a:t>
            </a:r>
          </a:p>
          <a:p>
            <a:pPr lvl="1"/>
            <a:r>
              <a:rPr lang="en-GB" b="0" i="0" u="none" strike="noStrike" dirty="0" err="1">
                <a:solidFill>
                  <a:srgbClr val="373737"/>
                </a:solidFill>
                <a:effectLst/>
              </a:rPr>
              <a:t>Edgecore</a:t>
            </a:r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 Networks hardware</a:t>
            </a:r>
          </a:p>
          <a:p>
            <a:pPr lvl="1"/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IP Infusion software </a:t>
            </a:r>
          </a:p>
          <a:p>
            <a:r>
              <a:rPr lang="en-GB" dirty="0">
                <a:solidFill>
                  <a:srgbClr val="373737"/>
                </a:solidFill>
              </a:rPr>
              <a:t>Leaf and Spine Topology</a:t>
            </a:r>
          </a:p>
          <a:p>
            <a:r>
              <a:rPr lang="en-GB" b="0" i="0" u="none" strike="noStrike" dirty="0" err="1">
                <a:solidFill>
                  <a:srgbClr val="373737"/>
                </a:solidFill>
                <a:effectLst/>
              </a:rPr>
              <a:t>Smartoptics</a:t>
            </a:r>
            <a:r>
              <a:rPr lang="en-GB" b="0" i="0" u="none" strike="noStrike" dirty="0">
                <a:solidFill>
                  <a:srgbClr val="373737"/>
                </a:solidFill>
                <a:effectLst/>
              </a:rPr>
              <a:t> DCP-M devices running the optical transport</a:t>
            </a:r>
          </a:p>
          <a:p>
            <a:r>
              <a:rPr lang="en-GB" dirty="0">
                <a:solidFill>
                  <a:srgbClr val="373737"/>
                </a:solidFill>
              </a:rPr>
              <a:t>The maintenance involved went smoothly with no impact to existing members</a:t>
            </a:r>
            <a:endParaRPr lang="en-GB" b="0" i="0" u="none" strike="noStrike" dirty="0">
              <a:solidFill>
                <a:srgbClr val="373737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8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74389A-F4EA-17BA-C33B-9E32321E1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F95BD5-AC14-CBF1-A760-C6A6C1DBE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LINX: Working for the Manchester Tech Community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357B13F-5C59-D9A4-0972-B2E3A9B2D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LINX Manchester: Who, What, Why, When?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07DC51B-0EB8-CEF3-AF58-9751EC2167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Equinix MA5 Expansion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934792-0CF7-0B50-3DFB-122687B79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 dirty="0"/>
              <a:t>Attracting the Biggest Networks to Connect Regionally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7D2BF50-D03A-375B-AF5F-9E9550510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DC5A97F-3E0E-2EE4-2FE9-556D6B1B8B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4A1541-B49C-8212-9569-47E5B129FB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365BA15-884A-BB3F-DAEE-8C7CF3B961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55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Architecture (MA5)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39D2B7F-DE98-2802-A59C-ECD9C5B8E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6" y="1553410"/>
            <a:ext cx="6990487" cy="4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8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Architecture (Full Network)</a:t>
            </a:r>
          </a:p>
        </p:txBody>
      </p:sp>
      <p:pic>
        <p:nvPicPr>
          <p:cNvPr id="7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66AAD3E-7D4F-0B2C-5E47-FD738841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 b="1300"/>
          <a:stretch/>
        </p:blipFill>
        <p:spPr>
          <a:xfrm>
            <a:off x="2209798" y="1596952"/>
            <a:ext cx="7772400" cy="45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78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Why is LINX Manchester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FFEC-A401-01AB-3813-D307A9907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499" y="1728788"/>
            <a:ext cx="6917872" cy="4613955"/>
          </a:xfrm>
        </p:spPr>
        <p:txBody>
          <a:bodyPr>
            <a:normAutofit/>
          </a:bodyPr>
          <a:lstStyle/>
          <a:p>
            <a:r>
              <a:rPr lang="en-GB" b="0" i="0" dirty="0">
                <a:solidFill>
                  <a:srgbClr val="373737"/>
                </a:solidFill>
                <a:effectLst/>
              </a:rPr>
              <a:t>Home to a £5bn digital ecosystem it raised a record £532m in funding in 2022 and is outperforming larger cities such as Rome, Warsaw, </a:t>
            </a:r>
            <a:r>
              <a:rPr lang="en-GB" dirty="0">
                <a:solidFill>
                  <a:srgbClr val="373737"/>
                </a:solidFill>
              </a:rPr>
              <a:t>Lisbon and Brussels</a:t>
            </a:r>
            <a:endParaRPr lang="en-GB" b="0" i="0" dirty="0">
              <a:solidFill>
                <a:srgbClr val="373737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3737"/>
                </a:solidFill>
                <a:effectLst/>
              </a:rPr>
              <a:t>Jobs in the tech sector have climbed 67% since 2020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73737"/>
                </a:solidFill>
              </a:rPr>
              <a:t>Manchester is home to almost 3000 eCommerce and related businesses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3737"/>
                </a:solidFill>
                <a:effectLst/>
              </a:rPr>
              <a:t>Data Centre expansion from Equinix and </a:t>
            </a:r>
            <a:r>
              <a:rPr lang="en-GB" b="0" i="0" dirty="0" err="1">
                <a:solidFill>
                  <a:srgbClr val="373737"/>
                </a:solidFill>
                <a:effectLst/>
              </a:rPr>
              <a:t>Teledata</a:t>
            </a:r>
            <a:r>
              <a:rPr lang="en-GB" b="0" i="0" dirty="0">
                <a:solidFill>
                  <a:srgbClr val="373737"/>
                </a:solidFill>
                <a:effectLst/>
              </a:rPr>
              <a:t> (A</a:t>
            </a:r>
            <a:r>
              <a:rPr lang="en-GB" dirty="0">
                <a:solidFill>
                  <a:srgbClr val="373737"/>
                </a:solidFill>
              </a:rPr>
              <a:t> Datum Company), and the new Atlas Edge facility established to cope with demand</a:t>
            </a:r>
            <a:endParaRPr lang="en-GB" b="0" i="0" dirty="0">
              <a:solidFill>
                <a:srgbClr val="373737"/>
              </a:solidFill>
              <a:effectLst/>
            </a:endParaRPr>
          </a:p>
          <a:p>
            <a:pPr marL="0" indent="0">
              <a:buNone/>
            </a:pPr>
            <a:endParaRPr lang="en-GB" sz="800" i="1" dirty="0"/>
          </a:p>
          <a:p>
            <a:pPr marL="0" indent="0">
              <a:buNone/>
            </a:pPr>
            <a:r>
              <a:rPr lang="en-GB" sz="1000" i="1" dirty="0"/>
              <a:t>Greater Manchester has been at the forefront of turning the UK into the most advanced eCommerce market in Europe. Major success stories like The Hut Group and </a:t>
            </a:r>
            <a:r>
              <a:rPr lang="en-GB" sz="1000" i="1" dirty="0" err="1"/>
              <a:t>AO.com</a:t>
            </a:r>
            <a:r>
              <a:rPr lang="en-GB" sz="1000" i="1" dirty="0"/>
              <a:t> are joined by the greatest concentration of eCommerce start-ups in the UK.— Lou </a:t>
            </a:r>
            <a:r>
              <a:rPr lang="en-GB" sz="1000" i="1" dirty="0" err="1"/>
              <a:t>Cordwell</a:t>
            </a:r>
            <a:r>
              <a:rPr lang="en-GB" sz="1000" i="1" dirty="0"/>
              <a:t>, Chair of Greater Manchester Local Enterprise Partnership (GM LEP)</a:t>
            </a:r>
            <a:endParaRPr lang="en-US" sz="1000" i="1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99067C5-BC7A-FF24-37AC-C7E96313E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73" y="1830388"/>
            <a:ext cx="3071941" cy="345281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23713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3370E-CD2A-8B67-9E5F-3F5A5C0B5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 in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FFEC-A401-01AB-3813-D307A9907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6630" y="1729586"/>
            <a:ext cx="6991713" cy="3965575"/>
          </a:xfrm>
        </p:spPr>
        <p:txBody>
          <a:bodyPr>
            <a:normAutofit/>
          </a:bodyPr>
          <a:lstStyle/>
          <a:p>
            <a:r>
              <a:rPr lang="en-US" dirty="0"/>
              <a:t>New networks connected</a:t>
            </a:r>
          </a:p>
          <a:p>
            <a:pPr lvl="1"/>
            <a:r>
              <a:rPr lang="en-US" dirty="0" err="1"/>
              <a:t>ByteDance</a:t>
            </a:r>
            <a:r>
              <a:rPr lang="en-US" dirty="0"/>
              <a:t> (200G), </a:t>
            </a:r>
            <a:r>
              <a:rPr lang="en-US" dirty="0" err="1"/>
              <a:t>Fibrus</a:t>
            </a:r>
            <a:r>
              <a:rPr lang="en-US" dirty="0"/>
              <a:t> (100G), Lancashire County Council (10G)</a:t>
            </a:r>
          </a:p>
          <a:p>
            <a:r>
              <a:rPr lang="en-US" dirty="0"/>
              <a:t>Our first MA5 </a:t>
            </a:r>
            <a:r>
              <a:rPr lang="en-US" dirty="0" err="1"/>
              <a:t>ConneXions</a:t>
            </a:r>
            <a:r>
              <a:rPr lang="en-US" dirty="0"/>
              <a:t> reseller, </a:t>
            </a:r>
            <a:r>
              <a:rPr lang="en-US" dirty="0" err="1"/>
              <a:t>Faelix</a:t>
            </a:r>
            <a:r>
              <a:rPr lang="en-US" dirty="0"/>
              <a:t>, is live and has upgraded bandwidth</a:t>
            </a:r>
          </a:p>
          <a:p>
            <a:r>
              <a:rPr lang="en-US" dirty="0" err="1"/>
              <a:t>Stelia</a:t>
            </a:r>
            <a:r>
              <a:rPr lang="en-US" dirty="0"/>
              <a:t> have a live 100G reseller port and will be bringing members from non-traditional hubs like Liverpool, Chester and Nottingham amongst others </a:t>
            </a:r>
          </a:p>
          <a:p>
            <a:r>
              <a:rPr lang="en-US" dirty="0"/>
              <a:t>Healthy pipeline of new networks and upgrades</a:t>
            </a:r>
          </a:p>
          <a:p>
            <a:r>
              <a:rPr lang="en-US" dirty="0"/>
              <a:t>LINX119 is in Manchester: Tue 16th and Wed 17th May</a:t>
            </a:r>
          </a:p>
          <a:p>
            <a:r>
              <a:rPr lang="en-US" dirty="0"/>
              <a:t>Revamp of the LINX Manchester steering committee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BC599B3-F6A5-83AE-3956-865C9292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r="29264"/>
          <a:stretch/>
        </p:blipFill>
        <p:spPr>
          <a:xfrm>
            <a:off x="8992544" y="745033"/>
            <a:ext cx="1730397" cy="2262641"/>
          </a:xfrm>
          <a:prstGeom prst="rect">
            <a:avLst/>
          </a:prstGeom>
        </p:spPr>
      </p:pic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2287548-F818-C15D-28CE-BF52CEABF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73" y="3199525"/>
            <a:ext cx="3071941" cy="253100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52341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7C5E3D-285F-BDB0-BBDA-A341CECD2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Want to Know More?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71E2E-FBB4-2068-10C2-059150D5C8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+44 20 7645 3500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3951F-8004-2DD7-511A-DF473AFF85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sales@linx.net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7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9A97CAD-F39B-1940-135D-43DD343C6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 b="12690"/>
          <a:stretch>
            <a:fillRect/>
          </a:stretch>
        </p:blipFill>
        <p:spPr/>
      </p:pic>
      <p:pic>
        <p:nvPicPr>
          <p:cNvPr id="10" name="Picture Placeholder 9" descr="A picture containing ceiling, indoor, person, people&#10;&#10;Description automatically generated">
            <a:extLst>
              <a:ext uri="{FF2B5EF4-FFF2-40B4-BE49-F238E27FC236}">
                <a16:creationId xmlns:a16="http://schemas.microsoft.com/office/drawing/2014/main" id="{E3019C5E-7809-4A96-B788-B6B13258F0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r="9012"/>
          <a:stretch>
            <a:fillRect/>
          </a:stretch>
        </p:blipFill>
        <p:spPr/>
      </p:pic>
      <p:pic>
        <p:nvPicPr>
          <p:cNvPr id="12" name="Picture Placeholder 11" descr="A picture containing water, outdoor, harbor, city&#10;&#10;Description automatically generated">
            <a:extLst>
              <a:ext uri="{FF2B5EF4-FFF2-40B4-BE49-F238E27FC236}">
                <a16:creationId xmlns:a16="http://schemas.microsoft.com/office/drawing/2014/main" id="{A37D5758-7564-30FF-ECB4-5C96FF559B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3821" r="21453" b="18366"/>
          <a:stretch/>
        </p:blipFill>
        <p:spPr>
          <a:xfrm>
            <a:off x="8852340" y="3776610"/>
            <a:ext cx="3340800" cy="308139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9193F-7E2C-4D7B-91DA-58F91EA58F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London Internet Exchange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853A8-4F86-CF1B-8C29-82E8D5B1F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LINX Story</a:t>
            </a:r>
          </a:p>
        </p:txBody>
      </p:sp>
    </p:spTree>
    <p:extLst>
      <p:ext uri="{BB962C8B-B14F-4D97-AF65-F5344CB8AC3E}">
        <p14:creationId xmlns:p14="http://schemas.microsoft.com/office/powerpoint/2010/main" val="157293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7FAEE-D74D-ABD7-27C2-C5E7B40B2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LINX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5E03A-935E-FC86-83C6-D6DA77E389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Established in 1994 by five London-based networks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 not-for-profit, membership </a:t>
            </a:r>
            <a:r>
              <a:rPr lang="en-US" sz="2000" dirty="0" err="1"/>
              <a:t>organisation</a:t>
            </a:r>
            <a:r>
              <a:rPr lang="en-US" sz="2000" dirty="0"/>
              <a:t> established to stop traffic ‘</a:t>
            </a:r>
            <a:r>
              <a:rPr lang="en-US" sz="2000" dirty="0" err="1"/>
              <a:t>tromboning</a:t>
            </a:r>
            <a:r>
              <a:rPr lang="en-US" dirty="0"/>
              <a:t>’ from the UK to the US and back</a:t>
            </a:r>
          </a:p>
          <a:p>
            <a:pPr>
              <a:lnSpc>
                <a:spcPct val="100000"/>
              </a:lnSpc>
            </a:pPr>
            <a:r>
              <a:rPr lang="en-US" dirty="0"/>
              <a:t>First international exchange established in Northern Virginia in 2014</a:t>
            </a:r>
          </a:p>
        </p:txBody>
      </p:sp>
    </p:spTree>
    <p:extLst>
      <p:ext uri="{BB962C8B-B14F-4D97-AF65-F5344CB8AC3E}">
        <p14:creationId xmlns:p14="http://schemas.microsoft.com/office/powerpoint/2010/main" val="247920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7FAEE-D74D-ABD7-27C2-C5E7B40B2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LINX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5E03A-935E-FC86-83C6-D6DA77E389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/>
              <a:t>LINX are now a leading global Internet Exchange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Respected for engineering innovation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World class technical solutions for a wide range of interconnection needs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International presence in the UK, USA, Middle-East and Africa</a:t>
            </a:r>
          </a:p>
          <a:p>
            <a:pPr>
              <a:lnSpc>
                <a:spcPct val="100000"/>
              </a:lnSpc>
            </a:pPr>
            <a:r>
              <a:rPr lang="en-GB" b="1" dirty="0"/>
              <a:t>900+ Member networks </a:t>
            </a:r>
            <a:r>
              <a:rPr lang="en-GB" dirty="0"/>
              <a:t>located in more than </a:t>
            </a:r>
            <a:r>
              <a:rPr lang="en-GB" b="1" dirty="0"/>
              <a:t>80 countries worldwide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Members from all major cloud, data communications, telecoms, financial, and enterprise networks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9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7F1536-3793-39BC-3850-04B75DDB87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LINX Network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BA132FE-F2CC-9D80-5402-7848D8C9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006723" y="1645163"/>
            <a:ext cx="8178553" cy="46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78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863AD-1E48-A6E7-9CE6-DB34FB32B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8BD86-F4CA-143B-CAE2-39B41534C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March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AE76C5-37AB-2ACF-8C96-7793C92D4AB8}"/>
              </a:ext>
            </a:extLst>
          </p:cNvPr>
          <p:cNvSpPr txBox="1"/>
          <p:nvPr/>
        </p:nvSpPr>
        <p:spPr>
          <a:xfrm>
            <a:off x="691439" y="1914512"/>
            <a:ext cx="2019470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1783</a:t>
            </a:r>
          </a:p>
          <a:p>
            <a:pPr algn="ctr"/>
            <a:r>
              <a:rPr lang="en-GB" sz="1200" dirty="0">
                <a:latin typeface="Century Gothic" panose="020B0502020202020204" pitchFamily="34" charset="0"/>
              </a:rPr>
              <a:t>Connected Member Ports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CB37F5-818C-80FC-F104-323F7789CE7E}"/>
              </a:ext>
            </a:extLst>
          </p:cNvPr>
          <p:cNvSpPr txBox="1"/>
          <p:nvPr/>
        </p:nvSpPr>
        <p:spPr>
          <a:xfrm>
            <a:off x="691439" y="3051965"/>
            <a:ext cx="20194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7.898Tbps</a:t>
            </a:r>
          </a:p>
          <a:p>
            <a:pPr algn="ctr"/>
            <a:r>
              <a:rPr lang="en-GB" sz="1200" dirty="0">
                <a:latin typeface="Century Gothic" panose="020B0502020202020204" pitchFamily="34" charset="0"/>
              </a:rPr>
              <a:t>Peak Traffic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5E6EF0-8771-A87A-30BE-D43148B7D991}"/>
              </a:ext>
            </a:extLst>
          </p:cNvPr>
          <p:cNvSpPr txBox="1"/>
          <p:nvPr/>
        </p:nvSpPr>
        <p:spPr>
          <a:xfrm>
            <a:off x="9481091" y="1914512"/>
            <a:ext cx="2019470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900</a:t>
            </a:r>
          </a:p>
          <a:p>
            <a:pPr algn="ctr"/>
            <a:r>
              <a:rPr lang="en-GB" sz="1200" dirty="0">
                <a:latin typeface="Century Gothic" panose="020B0502020202020204" pitchFamily="34" charset="0"/>
              </a:rPr>
              <a:t>Member ASNs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0BC618-C645-93CE-0671-C07061698A85}"/>
              </a:ext>
            </a:extLst>
          </p:cNvPr>
          <p:cNvSpPr txBox="1"/>
          <p:nvPr/>
        </p:nvSpPr>
        <p:spPr>
          <a:xfrm>
            <a:off x="9481091" y="3051965"/>
            <a:ext cx="20194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54.913Tb</a:t>
            </a:r>
          </a:p>
          <a:p>
            <a:pPr algn="ctr"/>
            <a:r>
              <a:rPr lang="en-GB" sz="1200" dirty="0">
                <a:latin typeface="Century Gothic" panose="020B0502020202020204" pitchFamily="34" charset="0"/>
              </a:rPr>
              <a:t>Connected Capacity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72A81B-0FF8-D879-2D5D-188A1FE4DC03}"/>
              </a:ext>
            </a:extLst>
          </p:cNvPr>
          <p:cNvGrpSpPr/>
          <p:nvPr/>
        </p:nvGrpSpPr>
        <p:grpSpPr>
          <a:xfrm>
            <a:off x="2802537" y="2614301"/>
            <a:ext cx="6497522" cy="3004877"/>
            <a:chOff x="2802537" y="2614301"/>
            <a:chExt cx="6497522" cy="300487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A4F5562-69E5-6AFE-56B3-985B24545B72}"/>
                </a:ext>
              </a:extLst>
            </p:cNvPr>
            <p:cNvSpPr/>
            <p:nvPr/>
          </p:nvSpPr>
          <p:spPr>
            <a:xfrm>
              <a:off x="4730506" y="2717117"/>
              <a:ext cx="2736469" cy="273646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B7FE7C-4794-A41F-9107-17BE6676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58992" y="3994261"/>
              <a:ext cx="241300" cy="127000"/>
            </a:xfrm>
            <a:prstGeom prst="rect">
              <a:avLst/>
            </a:prstGeom>
          </p:spPr>
        </p:pic>
        <p:sp>
          <p:nvSpPr>
            <p:cNvPr id="15" name="Day 1">
              <a:extLst>
                <a:ext uri="{FF2B5EF4-FFF2-40B4-BE49-F238E27FC236}">
                  <a16:creationId xmlns:a16="http://schemas.microsoft.com/office/drawing/2014/main" id="{A22B0F9F-0E11-5226-0AD2-78505E3DD78C}"/>
                </a:ext>
              </a:extLst>
            </p:cNvPr>
            <p:cNvSpPr txBox="1"/>
            <p:nvPr/>
          </p:nvSpPr>
          <p:spPr>
            <a:xfrm>
              <a:off x="8177883" y="3941291"/>
              <a:ext cx="1122176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LINX Member Countries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0DF0D2A-ECC1-97D5-E5D1-411594AE5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59123" y="2928924"/>
              <a:ext cx="241300" cy="127000"/>
            </a:xfrm>
            <a:prstGeom prst="rect">
              <a:avLst/>
            </a:prstGeom>
          </p:spPr>
        </p:pic>
        <p:sp>
          <p:nvSpPr>
            <p:cNvPr id="23" name="Day 1">
              <a:extLst>
                <a:ext uri="{FF2B5EF4-FFF2-40B4-BE49-F238E27FC236}">
                  <a16:creationId xmlns:a16="http://schemas.microsoft.com/office/drawing/2014/main" id="{C8791B19-B435-3809-9EE0-E4C33F52DD99}"/>
                </a:ext>
              </a:extLst>
            </p:cNvPr>
            <p:cNvSpPr txBox="1"/>
            <p:nvPr/>
          </p:nvSpPr>
          <p:spPr>
            <a:xfrm>
              <a:off x="7578014" y="2875954"/>
              <a:ext cx="1122176" cy="235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LINX Members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368F78C-E0CD-645F-A1E7-5CE3941F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663083" y="2944478"/>
              <a:ext cx="241300" cy="127000"/>
            </a:xfrm>
            <a:prstGeom prst="rect">
              <a:avLst/>
            </a:prstGeom>
          </p:spPr>
        </p:pic>
        <p:sp>
          <p:nvSpPr>
            <p:cNvPr id="25" name="Day 1">
              <a:extLst>
                <a:ext uri="{FF2B5EF4-FFF2-40B4-BE49-F238E27FC236}">
                  <a16:creationId xmlns:a16="http://schemas.microsoft.com/office/drawing/2014/main" id="{D93A7E80-A726-3776-2141-C43E40E7C459}"/>
                </a:ext>
              </a:extLst>
            </p:cNvPr>
            <p:cNvSpPr txBox="1"/>
            <p:nvPr/>
          </p:nvSpPr>
          <p:spPr>
            <a:xfrm>
              <a:off x="3380867" y="2885508"/>
              <a:ext cx="1232603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Member-facing 10GE Ports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7505514-48DF-E1C9-6E8F-4A08E328E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064875" y="3989220"/>
              <a:ext cx="241300" cy="127000"/>
            </a:xfrm>
            <a:prstGeom prst="rect">
              <a:avLst/>
            </a:prstGeom>
          </p:spPr>
        </p:pic>
        <p:sp>
          <p:nvSpPr>
            <p:cNvPr id="27" name="Day 1">
              <a:extLst>
                <a:ext uri="{FF2B5EF4-FFF2-40B4-BE49-F238E27FC236}">
                  <a16:creationId xmlns:a16="http://schemas.microsoft.com/office/drawing/2014/main" id="{EC7799F9-5988-5D19-63F8-4F15E6497DB2}"/>
                </a:ext>
              </a:extLst>
            </p:cNvPr>
            <p:cNvSpPr txBox="1"/>
            <p:nvPr/>
          </p:nvSpPr>
          <p:spPr>
            <a:xfrm>
              <a:off x="2802537" y="3920311"/>
              <a:ext cx="1232603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Member-facing 100GE Ports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7A08551-A2CA-9634-0E24-F5CA031F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660771" y="5193902"/>
              <a:ext cx="241300" cy="127000"/>
            </a:xfrm>
            <a:prstGeom prst="rect">
              <a:avLst/>
            </a:prstGeom>
          </p:spPr>
        </p:pic>
        <p:sp>
          <p:nvSpPr>
            <p:cNvPr id="29" name="Day 1">
              <a:extLst>
                <a:ext uri="{FF2B5EF4-FFF2-40B4-BE49-F238E27FC236}">
                  <a16:creationId xmlns:a16="http://schemas.microsoft.com/office/drawing/2014/main" id="{9D1CD662-7957-23A5-1F6D-F54A2A3E614D}"/>
                </a:ext>
              </a:extLst>
            </p:cNvPr>
            <p:cNvSpPr txBox="1"/>
            <p:nvPr/>
          </p:nvSpPr>
          <p:spPr>
            <a:xfrm>
              <a:off x="3388494" y="5144871"/>
              <a:ext cx="1232603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pPr algn="r"/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Member-facing 400GE Ports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4A3155E-44F5-A5ED-2194-9B7400418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78589" y="5152601"/>
              <a:ext cx="241300" cy="127000"/>
            </a:xfrm>
            <a:prstGeom prst="rect">
              <a:avLst/>
            </a:prstGeom>
          </p:spPr>
        </p:pic>
        <p:sp>
          <p:nvSpPr>
            <p:cNvPr id="46" name="Day 1">
              <a:extLst>
                <a:ext uri="{FF2B5EF4-FFF2-40B4-BE49-F238E27FC236}">
                  <a16:creationId xmlns:a16="http://schemas.microsoft.com/office/drawing/2014/main" id="{B5F84E05-0251-CE0B-E5EA-1386F026563F}"/>
                </a:ext>
              </a:extLst>
            </p:cNvPr>
            <p:cNvSpPr txBox="1"/>
            <p:nvPr/>
          </p:nvSpPr>
          <p:spPr>
            <a:xfrm>
              <a:off x="7597480" y="5099631"/>
              <a:ext cx="1122176" cy="235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>
                  <a:solidFill>
                    <a:srgbClr val="77CF89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</a:rPr>
                <a:t>LINX LANs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B184F6-D8BA-1996-01C5-46C0BF807624}"/>
                </a:ext>
              </a:extLst>
            </p:cNvPr>
            <p:cNvCxnSpPr/>
            <p:nvPr/>
          </p:nvCxnSpPr>
          <p:spPr>
            <a:xfrm>
              <a:off x="5019261" y="4116220"/>
              <a:ext cx="2237451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30B6D12-02EB-306D-3988-5FC9D10C861E}"/>
                </a:ext>
              </a:extLst>
            </p:cNvPr>
            <p:cNvCxnSpPr>
              <a:cxnSpLocks/>
            </p:cNvCxnSpPr>
            <p:nvPr/>
          </p:nvCxnSpPr>
          <p:spPr>
            <a:xfrm>
              <a:off x="5282429" y="3055924"/>
              <a:ext cx="1564108" cy="212463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A3E3588-0D6D-ED06-4128-EBCB0C5DE1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1022" y="3040873"/>
              <a:ext cx="1523142" cy="218240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ECEB15-146B-5D16-8C96-9DC3DD9A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429" y="3288037"/>
              <a:ext cx="1739900" cy="17399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E712C3-86DE-5709-3C8A-BBD019E88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878" y="3693205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9680C1-0DFC-D62D-E267-3DDF2993F7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6824" y="2614301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28DCE2-DE03-EFC5-80CD-B81690FF2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3976" y="2614301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756C5C-433D-279B-3FC5-A33187C7F4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949" y="3692456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412814-7815-5D7B-46D3-A0BDC73F5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560" y="4835771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36EC30-17AF-C8A8-B2B6-CD3B164F2FFC}"/>
                </a:ext>
              </a:extLst>
            </p:cNvPr>
            <p:cNvSpPr txBox="1"/>
            <p:nvPr/>
          </p:nvSpPr>
          <p:spPr>
            <a:xfrm>
              <a:off x="4935288" y="2807673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1128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43D823-2E31-67DB-F956-4E3B14DCD8A9}"/>
                </a:ext>
              </a:extLst>
            </p:cNvPr>
            <p:cNvSpPr txBox="1"/>
            <p:nvPr/>
          </p:nvSpPr>
          <p:spPr>
            <a:xfrm>
              <a:off x="6454776" y="2800341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877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EEA8D1-5132-C841-A444-A4D7BB1A8BEF}"/>
                </a:ext>
              </a:extLst>
            </p:cNvPr>
            <p:cNvSpPr txBox="1"/>
            <p:nvPr/>
          </p:nvSpPr>
          <p:spPr>
            <a:xfrm>
              <a:off x="4932632" y="5038425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4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0DBA63-51BF-7806-29CF-C038A9390ACF}"/>
                </a:ext>
              </a:extLst>
            </p:cNvPr>
            <p:cNvSpPr txBox="1"/>
            <p:nvPr/>
          </p:nvSpPr>
          <p:spPr>
            <a:xfrm>
              <a:off x="4338811" y="3885299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418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8D7971-8837-5075-8703-308DA5E8C610}"/>
                </a:ext>
              </a:extLst>
            </p:cNvPr>
            <p:cNvSpPr txBox="1"/>
            <p:nvPr/>
          </p:nvSpPr>
          <p:spPr>
            <a:xfrm>
              <a:off x="7055401" y="3885299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80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482A48B-F2FF-E545-4D97-E09B820A5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6290" y="4837978"/>
              <a:ext cx="781200" cy="78120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2"/>
              </a:solidFill>
            </a:ln>
            <a:effectLst>
              <a:outerShdw blurRad="380761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FCA376-E985-1C3B-619A-94E77FA3D09B}"/>
                </a:ext>
              </a:extLst>
            </p:cNvPr>
            <p:cNvSpPr txBox="1"/>
            <p:nvPr/>
          </p:nvSpPr>
          <p:spPr>
            <a:xfrm>
              <a:off x="6474242" y="5024018"/>
              <a:ext cx="80193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8</a:t>
              </a:r>
              <a:endParaRPr lang="en-GB" sz="2000" dirty="0">
                <a:solidFill>
                  <a:schemeClr val="bg2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19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4F6E89-D009-CC46-6117-4E5872241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Manchester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288E-51F3-66A2-79C4-D407CBA54D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Originally known as </a:t>
            </a:r>
            <a:r>
              <a:rPr lang="en-US" dirty="0" err="1"/>
              <a:t>IXManchester</a:t>
            </a:r>
            <a:r>
              <a:rPr lang="en-US" dirty="0"/>
              <a:t>, LINX Manchester was LINX’s first Internet exchange established outside of London</a:t>
            </a:r>
          </a:p>
          <a:p>
            <a:r>
              <a:rPr lang="en-GB" b="1" i="0" dirty="0">
                <a:solidFill>
                  <a:srgbClr val="373737"/>
                </a:solidFill>
                <a:effectLst/>
              </a:rPr>
              <a:t>Launched in 2012</a:t>
            </a:r>
            <a:r>
              <a:rPr lang="en-GB" b="0" i="0" dirty="0">
                <a:solidFill>
                  <a:srgbClr val="373737"/>
                </a:solidFill>
                <a:effectLst/>
              </a:rPr>
              <a:t>, LINX Manchester now has a physical presence in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five sites </a:t>
            </a:r>
            <a:r>
              <a:rPr lang="en-GB" b="0" i="0" dirty="0">
                <a:solidFill>
                  <a:srgbClr val="373737"/>
                </a:solidFill>
                <a:effectLst/>
              </a:rPr>
              <a:t>across the city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3737"/>
                </a:solidFill>
                <a:effectLst/>
              </a:rPr>
              <a:t>There is a good mix of content providers and access networks present at the exchange including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Akamai</a:t>
            </a:r>
            <a:r>
              <a:rPr lang="en-GB" b="0" i="0" dirty="0">
                <a:solidFill>
                  <a:srgbClr val="373737"/>
                </a:solidFill>
                <a:effectLst/>
              </a:rPr>
              <a:t>,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BBC</a:t>
            </a:r>
            <a:r>
              <a:rPr lang="en-GB" b="0" i="0" dirty="0">
                <a:solidFill>
                  <a:srgbClr val="373737"/>
                </a:solidFill>
                <a:effectLst/>
              </a:rPr>
              <a:t>,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Janet</a:t>
            </a:r>
            <a:r>
              <a:rPr lang="en-GB" b="0" i="0" dirty="0">
                <a:solidFill>
                  <a:srgbClr val="373737"/>
                </a:solidFill>
                <a:effectLst/>
              </a:rPr>
              <a:t> and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Virgin Media</a:t>
            </a:r>
            <a:r>
              <a:rPr lang="en-GB" b="0" i="0" dirty="0">
                <a:solidFill>
                  <a:srgbClr val="373737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3737"/>
                </a:solidFill>
                <a:effectLst/>
              </a:rPr>
              <a:t>Availability metrics achieves greater than the coveted </a:t>
            </a:r>
            <a:r>
              <a:rPr lang="en-GB" b="1" i="0" dirty="0">
                <a:solidFill>
                  <a:srgbClr val="373737"/>
                </a:solidFill>
                <a:effectLst/>
              </a:rPr>
              <a:t>99.999% reliability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3737"/>
                </a:solidFill>
                <a:effectLst/>
              </a:rPr>
              <a:t>Resilience is a major feature, and this is reflected in our topology and our two route servers</a:t>
            </a:r>
          </a:p>
        </p:txBody>
      </p:sp>
    </p:spTree>
    <p:extLst>
      <p:ext uri="{BB962C8B-B14F-4D97-AF65-F5344CB8AC3E}">
        <p14:creationId xmlns:p14="http://schemas.microsoft.com/office/powerpoint/2010/main" val="112932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FD8C0F-0603-5598-8BD3-90DE02052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LINX Can Support Different Network Types in Manchester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09A8-AABF-2004-B68A-798D1506A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rtl="0"/>
            <a:r>
              <a:rPr lang="en-GB" b="1" dirty="0"/>
              <a:t>E</a:t>
            </a:r>
            <a:r>
              <a:rPr lang="en-GB" b="1" dirty="0">
                <a:effectLst/>
              </a:rPr>
              <a:t>nterprise Markets</a:t>
            </a:r>
          </a:p>
          <a:p>
            <a:pPr lvl="1"/>
            <a:r>
              <a:rPr lang="en-GB" dirty="0">
                <a:effectLst/>
              </a:rPr>
              <a:t>Focus is more on specific connected networks, and varies from segments to segment</a:t>
            </a:r>
          </a:p>
          <a:p>
            <a:pPr lvl="1"/>
            <a:r>
              <a:rPr lang="en-GB" dirty="0"/>
              <a:t>M</a:t>
            </a:r>
            <a:r>
              <a:rPr lang="en-GB" dirty="0">
                <a:effectLst/>
              </a:rPr>
              <a:t>ainly networks which provide cloud based services that the different market segments use </a:t>
            </a:r>
            <a:r>
              <a:rPr lang="en-GB" dirty="0" err="1">
                <a:effectLst/>
              </a:rPr>
              <a:t>i.e</a:t>
            </a:r>
            <a:r>
              <a:rPr lang="en-GB" dirty="0">
                <a:effectLst/>
              </a:rPr>
              <a:t> companies like </a:t>
            </a:r>
            <a:r>
              <a:rPr lang="en-GB" dirty="0" err="1">
                <a:effectLst/>
              </a:rPr>
              <a:t>Zscaler</a:t>
            </a:r>
            <a:r>
              <a:rPr lang="en-GB" dirty="0">
                <a:effectLst/>
              </a:rPr>
              <a:t>, Microsoft, Oracle etc.</a:t>
            </a:r>
          </a:p>
          <a:p>
            <a:pPr lvl="1"/>
            <a:r>
              <a:rPr lang="en-GB" dirty="0"/>
              <a:t>T</a:t>
            </a:r>
            <a:r>
              <a:rPr lang="en-GB" dirty="0">
                <a:effectLst/>
              </a:rPr>
              <a:t>hese enterprise companies can take control over how they reach these providers of services</a:t>
            </a:r>
          </a:p>
          <a:p>
            <a:pPr rtl="0"/>
            <a:r>
              <a:rPr lang="en-GB" b="1" dirty="0"/>
              <a:t>Partner Networks</a:t>
            </a:r>
            <a:endParaRPr lang="en-GB" b="1" dirty="0">
              <a:effectLst/>
            </a:endParaRPr>
          </a:p>
          <a:p>
            <a:pPr lvl="1"/>
            <a:r>
              <a:rPr lang="en-GB" dirty="0"/>
              <a:t>C</a:t>
            </a:r>
            <a:r>
              <a:rPr lang="en-GB" dirty="0">
                <a:effectLst/>
              </a:rPr>
              <a:t>ompanies offering specific network services</a:t>
            </a:r>
          </a:p>
          <a:p>
            <a:pPr lvl="1"/>
            <a:r>
              <a:rPr lang="en-GB" dirty="0"/>
              <a:t>T</a:t>
            </a:r>
            <a:r>
              <a:rPr lang="en-GB" dirty="0">
                <a:effectLst/>
              </a:rPr>
              <a:t>hey can use LINX products such as Private VLAN, Closed User Groups, and more, to bring their services closer to their customers</a:t>
            </a:r>
          </a:p>
        </p:txBody>
      </p:sp>
    </p:spTree>
    <p:extLst>
      <p:ext uri="{BB962C8B-B14F-4D97-AF65-F5344CB8AC3E}">
        <p14:creationId xmlns:p14="http://schemas.microsoft.com/office/powerpoint/2010/main" val="300538819"/>
      </p:ext>
    </p:extLst>
  </p:cSld>
  <p:clrMapOvr>
    <a:masterClrMapping/>
  </p:clrMapOvr>
</p:sld>
</file>

<file path=ppt/theme/theme1.xml><?xml version="1.0" encoding="utf-8"?>
<a:theme xmlns:a="http://schemas.openxmlformats.org/drawingml/2006/main" name="Linx">
  <a:themeElements>
    <a:clrScheme name="Custom 3">
      <a:dk1>
        <a:srgbClr val="373737"/>
      </a:dk1>
      <a:lt1>
        <a:srgbClr val="FFFFFF"/>
      </a:lt1>
      <a:dk2>
        <a:srgbClr val="000000"/>
      </a:dk2>
      <a:lt2>
        <a:srgbClr val="FFFFFF"/>
      </a:lt2>
      <a:accent1>
        <a:srgbClr val="4515B3"/>
      </a:accent1>
      <a:accent2>
        <a:srgbClr val="24C1AF"/>
      </a:accent2>
      <a:accent3>
        <a:srgbClr val="78CDF6"/>
      </a:accent3>
      <a:accent4>
        <a:srgbClr val="61EE89"/>
      </a:accent4>
      <a:accent5>
        <a:srgbClr val="FE6644"/>
      </a:accent5>
      <a:accent6>
        <a:srgbClr val="4515B3"/>
      </a:accent6>
      <a:hlink>
        <a:srgbClr val="00F17D"/>
      </a:hlink>
      <a:folHlink>
        <a:srgbClr val="78CDF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X_Full_Deck_Presentation_Template_V1_120522 (2)" id="{C39C2CCA-6119-A443-8849-8C10A2352D64}" vid="{0E30B84E-4EBB-0D49-AD5D-1DFC1BF96C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74f5b2-b07d-4d96-bed0-66bc36d5bcfc">
      <Terms xmlns="http://schemas.microsoft.com/office/infopath/2007/PartnerControls"/>
    </lcf76f155ced4ddcb4097134ff3c332f>
    <TaxCatchAll xmlns="80403e3a-4e1e-4c34-b3a5-dd5c7f828e7b" xsi:nil="true"/>
    <SharedWithUsers xmlns="80403e3a-4e1e-4c34-b3a5-dd5c7f828e7b">
      <UserInfo>
        <DisplayName>Kurtis Lindqvist</DisplayName>
        <AccountId>12</AccountId>
        <AccountType/>
      </UserInfo>
      <UserInfo>
        <DisplayName>Megan Atkins</DisplayName>
        <AccountId>55</AccountId>
        <AccountType/>
      </UserInfo>
      <UserInfo>
        <DisplayName>Jennifer Holmes</DisplayName>
        <AccountId>47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FCE78A4E66694EA9CE97ADADDD4503" ma:contentTypeVersion="15" ma:contentTypeDescription="Create a new document." ma:contentTypeScope="" ma:versionID="5364ee586697249ee8a76d1c6f0eb0a5">
  <xsd:schema xmlns:xsd="http://www.w3.org/2001/XMLSchema" xmlns:xs="http://www.w3.org/2001/XMLSchema" xmlns:p="http://schemas.microsoft.com/office/2006/metadata/properties" xmlns:ns2="d774f5b2-b07d-4d96-bed0-66bc36d5bcfc" xmlns:ns3="80403e3a-4e1e-4c34-b3a5-dd5c7f828e7b" targetNamespace="http://schemas.microsoft.com/office/2006/metadata/properties" ma:root="true" ma:fieldsID="4e070bd874249bb12a34832b84ff31dc" ns2:_="" ns3:_="">
    <xsd:import namespace="d774f5b2-b07d-4d96-bed0-66bc36d5bcfc"/>
    <xsd:import namespace="80403e3a-4e1e-4c34-b3a5-dd5c7f828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4f5b2-b07d-4d96-bed0-66bc36d5b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8a3586a-c953-42bd-89a6-281e906ba1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03e3a-4e1e-4c34-b3a5-dd5c7f828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2feda1-408c-4c6f-8f06-06ccf4353463}" ma:internalName="TaxCatchAll" ma:showField="CatchAllData" ma:web="80403e3a-4e1e-4c34-b3a5-dd5c7f828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5E620D-47C6-45A9-84C2-E6FB9085B241}">
  <ds:schemaRefs>
    <ds:schemaRef ds:uri="http://purl.org/dc/elements/1.1/"/>
    <ds:schemaRef ds:uri="http://schemas.microsoft.com/office/2006/documentManagement/types"/>
    <ds:schemaRef ds:uri="d774f5b2-b07d-4d96-bed0-66bc36d5bcfc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80403e3a-4e1e-4c34-b3a5-dd5c7f828e7b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0F29CB-C620-43A0-B9B0-0E6B60FC02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B10536-5EBE-48FA-8E06-02A7179677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74f5b2-b07d-4d96-bed0-66bc36d5bcfc"/>
    <ds:schemaRef ds:uri="80403e3a-4e1e-4c34-b3a5-dd5c7f828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39967</TotalTime>
  <Words>1437</Words>
  <Application>Microsoft Macintosh PowerPoint</Application>
  <PresentationFormat>Widescreen</PresentationFormat>
  <Paragraphs>241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Montserrat</vt:lpstr>
      <vt:lpstr>Linx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Linx_Full Deck Presentation Template (EXAMPLE ONLY)</dc:title>
  <dc:subject/>
  <dc:creator/>
  <cp:keywords/>
  <dc:description/>
  <cp:lastModifiedBy>Jeremy Orbell</cp:lastModifiedBy>
  <cp:revision>395</cp:revision>
  <dcterms:created xsi:type="dcterms:W3CDTF">2017-02-06T12:53:32Z</dcterms:created>
  <dcterms:modified xsi:type="dcterms:W3CDTF">2023-03-27T09:54:12Z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0x0101000DFCE78A4E66694EA9CE97ADADDD4503</vt:lpwstr>
  </property>
</Properties>
</file>