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97" r:id="rId7"/>
    <p:sldId id="257" r:id="rId8"/>
    <p:sldId id="288" r:id="rId9"/>
    <p:sldId id="296" r:id="rId10"/>
    <p:sldId id="299" r:id="rId11"/>
    <p:sldId id="300" r:id="rId12"/>
    <p:sldId id="289" r:id="rId13"/>
    <p:sldId id="294" r:id="rId14"/>
    <p:sldId id="303" r:id="rId15"/>
    <p:sldId id="302" r:id="rId16"/>
    <p:sldId id="291" r:id="rId17"/>
    <p:sldId id="292" r:id="rId18"/>
    <p:sldId id="304" r:id="rId19"/>
    <p:sldId id="301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6AEAD2-6C82-696D-9F91-B33D34BDB35D}" name="Vincentas Grinius" initials="VG" userId="Vincentas Griniu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B3"/>
    <a:srgbClr val="2057FF"/>
    <a:srgbClr val="FAFAFF"/>
    <a:srgbClr val="FAFAFB"/>
    <a:srgbClr val="1D57FF"/>
    <a:srgbClr val="F4FBFF"/>
    <a:srgbClr val="FF00E5"/>
    <a:srgbClr val="686181"/>
    <a:srgbClr val="4888FF"/>
    <a:srgbClr val="BEE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5F7E2-0611-D342-83BC-08DB15267A76}" v="6" dt="2023-04-04T09:31:41.168"/>
    <p1510:client id="{834A1A4F-B5A8-AF89-B864-4FEA1A29079F}" v="3" dt="2023-04-04T09:30:42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6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5CB15-5BD7-6944-B29B-7D78390A52C4}" type="datetimeFigureOut">
              <a:rPr lang="en-LT" smtClean="0"/>
              <a:t>2023-04-04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30CD9-8C4E-5645-A73D-4DA09EDA5800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381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30CD9-8C4E-5645-A73D-4DA09EDA5800}" type="slidenum">
              <a:rPr lang="en-LT" smtClean="0"/>
              <a:t>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30309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30CD9-8C4E-5645-A73D-4DA09EDA5800}" type="slidenum">
              <a:rPr lang="en-LT" smtClean="0"/>
              <a:t>4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9437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30CD9-8C4E-5645-A73D-4DA09EDA5800}" type="slidenum">
              <a:rPr lang="en-LT" smtClean="0"/>
              <a:t>5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8190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30CD9-8C4E-5645-A73D-4DA09EDA5800}" type="slidenum">
              <a:rPr lang="en-LT" smtClean="0"/>
              <a:t>14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90932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818F8FC-EC3E-924A-806D-C5D68887A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601200" y="6356350"/>
            <a:ext cx="1977603" cy="365125"/>
          </a:xfrm>
          <a:prstGeom prst="rect">
            <a:avLst/>
          </a:prstGeom>
        </p:spPr>
        <p:txBody>
          <a:bodyPr/>
          <a:lstStyle/>
          <a:p>
            <a:fld id="{B882087D-02B9-4DE3-8AE3-A48CAE7F4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268F88-B03C-401C-B56E-6B197C3AB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8703" y="5418033"/>
            <a:ext cx="3050100" cy="324741"/>
          </a:xfrm>
        </p:spPr>
        <p:txBody>
          <a:bodyPr anchor="ctr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Town Hall Meeting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7675567-300C-5D4E-826F-1323305141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568" y="507880"/>
            <a:ext cx="2378639" cy="10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7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8F320B-069D-3344-A5A1-E8E563E3F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0826" y="6131963"/>
            <a:ext cx="264920" cy="4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3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3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74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5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01004" y="3429000"/>
            <a:ext cx="5854208" cy="1187669"/>
          </a:xfrm>
        </p:spPr>
        <p:txBody>
          <a:bodyPr/>
          <a:lstStyle/>
          <a:p>
            <a:pPr algn="l"/>
            <a:r>
              <a:rPr lang="en-US" sz="4400">
                <a:cs typeface="Poppins"/>
              </a:rPr>
              <a:t>IPv4 Ecosystem Overview</a:t>
            </a:r>
            <a:endParaRPr lang="lt-LT" sz="4400">
              <a:cs typeface="Poppin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E8754C4-1F71-854F-8C0E-1C1729E7F96B}"/>
              </a:ext>
            </a:extLst>
          </p:cNvPr>
          <p:cNvSpPr txBox="1">
            <a:spLocks/>
          </p:cNvSpPr>
          <p:nvPr/>
        </p:nvSpPr>
        <p:spPr>
          <a:xfrm>
            <a:off x="5701004" y="4741939"/>
            <a:ext cx="3908804" cy="317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" sz="1200" b="0">
                <a:ea typeface="+mn-lt"/>
                <a:cs typeface="+mn-lt"/>
              </a:rPr>
              <a:t>February 2023</a:t>
            </a:r>
            <a:endParaRPr lang="en-US" sz="1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56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8">
            <a:extLst>
              <a:ext uri="{FF2B5EF4-FFF2-40B4-BE49-F238E27FC236}">
                <a16:creationId xmlns:a16="http://schemas.microsoft.com/office/drawing/2014/main" id="{74B373F1-8232-6A51-CA3E-42CE28EFD527}"/>
              </a:ext>
            </a:extLst>
          </p:cNvPr>
          <p:cNvSpPr/>
          <p:nvPr/>
        </p:nvSpPr>
        <p:spPr>
          <a:xfrm>
            <a:off x="401560" y="1944547"/>
            <a:ext cx="5694440" cy="3412803"/>
          </a:xfrm>
          <a:prstGeom prst="roundRect">
            <a:avLst>
              <a:gd name="adj" fmla="val 11627"/>
            </a:avLst>
          </a:prstGeom>
          <a:solidFill>
            <a:srgbClr val="FAFAFF"/>
          </a:soli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13" name="Graphic 18">
            <a:extLst>
              <a:ext uri="{FF2B5EF4-FFF2-40B4-BE49-F238E27FC236}">
                <a16:creationId xmlns:a16="http://schemas.microsoft.com/office/drawing/2014/main" id="{B5213799-EBAA-9620-7D4B-9A20047D42BF}"/>
              </a:ext>
            </a:extLst>
          </p:cNvPr>
          <p:cNvSpPr/>
          <p:nvPr/>
        </p:nvSpPr>
        <p:spPr>
          <a:xfrm>
            <a:off x="6273914" y="1944547"/>
            <a:ext cx="5471770" cy="3412803"/>
          </a:xfrm>
          <a:prstGeom prst="roundRect">
            <a:avLst>
              <a:gd name="adj" fmla="val 11627"/>
            </a:avLst>
          </a:prstGeom>
          <a:solidFill>
            <a:srgbClr val="FAFAFF"/>
          </a:soli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AD2B7-0DA7-15B4-49CE-9E01C817ED37}"/>
              </a:ext>
            </a:extLst>
          </p:cNvPr>
          <p:cNvSpPr txBox="1"/>
          <p:nvPr/>
        </p:nvSpPr>
        <p:spPr>
          <a:xfrm>
            <a:off x="538595" y="845228"/>
            <a:ext cx="1111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a typeface="+mn-lt"/>
                <a:cs typeface="+mn-lt"/>
              </a:rPr>
              <a:t>Prices for IPv4 Acquisition vs. Lease</a:t>
            </a:r>
            <a:endParaRPr lang="en-GB" sz="320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01EA2-3B75-4835-DCBA-57941658E55F}"/>
              </a:ext>
            </a:extLst>
          </p:cNvPr>
          <p:cNvSpPr txBox="1"/>
          <p:nvPr/>
        </p:nvSpPr>
        <p:spPr>
          <a:xfrm>
            <a:off x="6318919" y="5761407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ea typeface="+mn-lt"/>
                <a:cs typeface="+mn-lt"/>
              </a:rPr>
              <a:t>IPv4 Leasing</a:t>
            </a:r>
            <a:endParaRPr lang="en-US" sz="1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E64E2-51C9-6C95-DCDD-404BAAF8CA93}"/>
              </a:ext>
            </a:extLst>
          </p:cNvPr>
          <p:cNvSpPr txBox="1"/>
          <p:nvPr/>
        </p:nvSpPr>
        <p:spPr>
          <a:xfrm>
            <a:off x="446315" y="5732093"/>
            <a:ext cx="5659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ea typeface="+mn-lt"/>
                <a:cs typeface="+mn-lt"/>
              </a:rPr>
              <a:t>IPv4 Acquisition</a:t>
            </a:r>
            <a:endParaRPr lang="en-US" sz="16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C06FD-7328-66F5-AA9C-43C9BEECBEFC}"/>
              </a:ext>
            </a:extLst>
          </p:cNvPr>
          <p:cNvSpPr txBox="1"/>
          <p:nvPr/>
        </p:nvSpPr>
        <p:spPr>
          <a:xfrm>
            <a:off x="4642532" y="2147575"/>
            <a:ext cx="947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T" sz="1200" b="1" dirty="0"/>
              <a:t>COVID-19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2D4205-E891-2A23-307E-3295FB0052A5}"/>
              </a:ext>
            </a:extLst>
          </p:cNvPr>
          <p:cNvSpPr txBox="1"/>
          <p:nvPr/>
        </p:nvSpPr>
        <p:spPr>
          <a:xfrm>
            <a:off x="10063085" y="2155668"/>
            <a:ext cx="947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T" sz="1200" b="1" dirty="0"/>
              <a:t>COVID-19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937FF328-7DC3-A6F1-1490-41DDEE013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0" y="2312829"/>
            <a:ext cx="5395674" cy="2859707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C03DE14-2C7B-53CA-EAE9-2624EED52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49" y="2385926"/>
            <a:ext cx="5222543" cy="2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9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17D34C5C-F397-F1C4-A176-29C8DAAEA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1" y="1321783"/>
            <a:ext cx="10627567" cy="4877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AD2B7-0DA7-15B4-49CE-9E01C817ED37}"/>
              </a:ext>
            </a:extLst>
          </p:cNvPr>
          <p:cNvSpPr txBox="1"/>
          <p:nvPr/>
        </p:nvSpPr>
        <p:spPr>
          <a:xfrm>
            <a:off x="538595" y="680640"/>
            <a:ext cx="1111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a typeface="+mn-lt"/>
                <a:cs typeface="+mn-lt"/>
              </a:rPr>
              <a:t>S&amp;P 500 Index</a:t>
            </a:r>
            <a:endParaRPr lang="en-GB" sz="3200" dirty="0">
              <a:ea typeface="+mn-lt"/>
              <a:cs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4C622-8605-862D-6791-2284745D304C}"/>
              </a:ext>
            </a:extLst>
          </p:cNvPr>
          <p:cNvSpPr txBox="1"/>
          <p:nvPr/>
        </p:nvSpPr>
        <p:spPr>
          <a:xfrm>
            <a:off x="2248676" y="6231712"/>
            <a:ext cx="7620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LT" sz="900" dirty="0"/>
              <a:t>https://www.marketwatch.com/investing/index/spx/charts?mod=mw_quote_advanced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3D2A4-B517-BC96-0CEB-4CC220AAD1F3}"/>
              </a:ext>
            </a:extLst>
          </p:cNvPr>
          <p:cNvSpPr txBox="1"/>
          <p:nvPr/>
        </p:nvSpPr>
        <p:spPr>
          <a:xfrm>
            <a:off x="6525784" y="2352254"/>
            <a:ext cx="947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T" sz="1200" b="1" dirty="0"/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97026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>
            <a:extLst>
              <a:ext uri="{FF2B5EF4-FFF2-40B4-BE49-F238E27FC236}">
                <a16:creationId xmlns:a16="http://schemas.microsoft.com/office/drawing/2014/main" id="{9EEEA488-568D-EE30-F7CB-56E1E8BA8D2C}"/>
              </a:ext>
            </a:extLst>
          </p:cNvPr>
          <p:cNvSpPr/>
          <p:nvPr/>
        </p:nvSpPr>
        <p:spPr>
          <a:xfrm rot="16200000" flipV="1">
            <a:off x="6452623" y="23151"/>
            <a:ext cx="5729951" cy="5729951"/>
          </a:xfrm>
          <a:custGeom>
            <a:avLst/>
            <a:gdLst>
              <a:gd name="connsiteX0" fmla="*/ 0 w 2867648"/>
              <a:gd name="connsiteY0" fmla="*/ 0 h 2867647"/>
              <a:gd name="connsiteX1" fmla="*/ 0 w 2867648"/>
              <a:gd name="connsiteY1" fmla="*/ 0 h 2867647"/>
              <a:gd name="connsiteX2" fmla="*/ 0 w 2867648"/>
              <a:gd name="connsiteY2" fmla="*/ 0 h 2867647"/>
              <a:gd name="connsiteX3" fmla="*/ 2880009 w 2867648"/>
              <a:gd name="connsiteY3" fmla="*/ 2880008 h 2867647"/>
              <a:gd name="connsiteX4" fmla="*/ 2880009 w 2867648"/>
              <a:gd name="connsiteY4" fmla="*/ 1569790 h 2867647"/>
              <a:gd name="connsiteX5" fmla="*/ 1310219 w 2867648"/>
              <a:gd name="connsiteY5" fmla="*/ 0 h 2867647"/>
              <a:gd name="connsiteX6" fmla="*/ 0 w 2867648"/>
              <a:gd name="connsiteY6" fmla="*/ 0 h 28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648" h="28676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1589517"/>
                  <a:pt x="1290491" y="2880008"/>
                  <a:pt x="2880009" y="2880008"/>
                </a:cubicBezTo>
                <a:lnTo>
                  <a:pt x="2880009" y="1569790"/>
                </a:lnTo>
                <a:cubicBezTo>
                  <a:pt x="2013608" y="1569790"/>
                  <a:pt x="1310219" y="866400"/>
                  <a:pt x="131021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3000000" scaled="0"/>
          </a:gra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3379385-C849-B6AE-ADDE-3383A77C95EE}"/>
              </a:ext>
            </a:extLst>
          </p:cNvPr>
          <p:cNvSpPr/>
          <p:nvPr/>
        </p:nvSpPr>
        <p:spPr>
          <a:xfrm rot="5400000" flipV="1">
            <a:off x="9427" y="3429000"/>
            <a:ext cx="3429000" cy="3429000"/>
          </a:xfrm>
          <a:custGeom>
            <a:avLst/>
            <a:gdLst>
              <a:gd name="connsiteX0" fmla="*/ 0 w 2867648"/>
              <a:gd name="connsiteY0" fmla="*/ 0 h 2867647"/>
              <a:gd name="connsiteX1" fmla="*/ 0 w 2867648"/>
              <a:gd name="connsiteY1" fmla="*/ 0 h 2867647"/>
              <a:gd name="connsiteX2" fmla="*/ 0 w 2867648"/>
              <a:gd name="connsiteY2" fmla="*/ 0 h 2867647"/>
              <a:gd name="connsiteX3" fmla="*/ 2880009 w 2867648"/>
              <a:gd name="connsiteY3" fmla="*/ 2880008 h 2867647"/>
              <a:gd name="connsiteX4" fmla="*/ 2880009 w 2867648"/>
              <a:gd name="connsiteY4" fmla="*/ 1569790 h 2867647"/>
              <a:gd name="connsiteX5" fmla="*/ 1310219 w 2867648"/>
              <a:gd name="connsiteY5" fmla="*/ 0 h 2867647"/>
              <a:gd name="connsiteX6" fmla="*/ 0 w 2867648"/>
              <a:gd name="connsiteY6" fmla="*/ 0 h 28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648" h="28676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1589517"/>
                  <a:pt x="1290491" y="2880008"/>
                  <a:pt x="2880009" y="2880008"/>
                </a:cubicBezTo>
                <a:lnTo>
                  <a:pt x="2880009" y="1569790"/>
                </a:lnTo>
                <a:cubicBezTo>
                  <a:pt x="2013608" y="1569790"/>
                  <a:pt x="1310219" y="866400"/>
                  <a:pt x="131021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75000">
                <a:srgbClr val="E100B3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solidFill>
              <a:schemeClr val="bg1"/>
            </a:solidFill>
            <a:prstDash val="solid"/>
            <a:miter/>
          </a:ln>
          <a:effectLst>
            <a:outerShdw blurRad="571500" dist="381000" dir="5400000" sx="85000" sy="85000" algn="t" rotWithShape="0">
              <a:schemeClr val="accent1">
                <a:alpha val="30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07766-5051-5915-FC8B-7C4ABDF42AD4}"/>
              </a:ext>
            </a:extLst>
          </p:cNvPr>
          <p:cNvSpPr txBox="1"/>
          <p:nvPr/>
        </p:nvSpPr>
        <p:spPr>
          <a:xfrm>
            <a:off x="2321793" y="2894156"/>
            <a:ext cx="7548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How can the community impact the IPv4 ecosystem?</a:t>
            </a:r>
            <a:endParaRPr lang="en-LT" sz="3200" b="1"/>
          </a:p>
        </p:txBody>
      </p:sp>
    </p:spTree>
    <p:extLst>
      <p:ext uri="{BB962C8B-B14F-4D97-AF65-F5344CB8AC3E}">
        <p14:creationId xmlns:p14="http://schemas.microsoft.com/office/powerpoint/2010/main" val="99904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827A724-7357-E24D-8951-81FD5FDF7587}"/>
              </a:ext>
            </a:extLst>
          </p:cNvPr>
          <p:cNvSpPr txBox="1"/>
          <p:nvPr/>
        </p:nvSpPr>
        <p:spPr>
          <a:xfrm>
            <a:off x="775217" y="3753294"/>
            <a:ext cx="375688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accent1"/>
                </a:solidFill>
              </a:rPr>
              <a:t>Lack of Management Efficiency</a:t>
            </a:r>
            <a:endParaRPr lang="en-LT" sz="2000" b="1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13BB-07F2-FF3C-F567-885B6065B524}"/>
              </a:ext>
            </a:extLst>
          </p:cNvPr>
          <p:cNvSpPr txBox="1"/>
          <p:nvPr/>
        </p:nvSpPr>
        <p:spPr>
          <a:xfrm>
            <a:off x="775217" y="2499939"/>
            <a:ext cx="332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Network Operators</a:t>
            </a:r>
            <a:endParaRPr lang="en-LT" sz="3200" b="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DCCF43-2DDB-BF4A-5C1E-C095B63C6F5A}"/>
              </a:ext>
            </a:extLst>
          </p:cNvPr>
          <p:cNvGrpSpPr/>
          <p:nvPr/>
        </p:nvGrpSpPr>
        <p:grpSpPr>
          <a:xfrm>
            <a:off x="5183173" y="1587546"/>
            <a:ext cx="5942902" cy="3796013"/>
            <a:chOff x="5183173" y="1587546"/>
            <a:chExt cx="5942902" cy="379601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8DA0C4-023D-4A02-E0DD-EAD33F1460F8}"/>
                </a:ext>
              </a:extLst>
            </p:cNvPr>
            <p:cNvSpPr/>
            <p:nvPr/>
          </p:nvSpPr>
          <p:spPr>
            <a:xfrm rot="2700000">
              <a:off x="5183173" y="1801071"/>
              <a:ext cx="3319275" cy="3319275"/>
            </a:xfrm>
            <a:prstGeom prst="ellipse">
              <a:avLst/>
            </a:prstGeom>
            <a:noFill/>
            <a:ln w="158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7AFB4E-0F88-77AD-11D5-230A1D191AEE}"/>
                </a:ext>
              </a:extLst>
            </p:cNvPr>
            <p:cNvSpPr/>
            <p:nvPr/>
          </p:nvSpPr>
          <p:spPr>
            <a:xfrm>
              <a:off x="7408287" y="1587546"/>
              <a:ext cx="763929" cy="76392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3000000" scaled="0"/>
            </a:gradFill>
            <a:ln w="19050">
              <a:solidFill>
                <a:schemeClr val="bg1"/>
              </a:solidFill>
            </a:ln>
            <a:effectLst>
              <a:outerShdw blurRad="546100" dist="127000" dir="3000000" algn="t" rotWithShape="0">
                <a:schemeClr val="accent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LT" sz="2800" b="1">
                <a:solidFill>
                  <a:srgbClr val="32394E"/>
                </a:solidFill>
                <a:latin typeface="+mj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8B6409-EEB0-45BE-557D-F436A656A559}"/>
                </a:ext>
              </a:extLst>
            </p:cNvPr>
            <p:cNvSpPr/>
            <p:nvPr/>
          </p:nvSpPr>
          <p:spPr>
            <a:xfrm>
              <a:off x="8179984" y="2527025"/>
              <a:ext cx="763929" cy="76392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3000000" scaled="0"/>
            </a:gradFill>
            <a:ln w="19050">
              <a:solidFill>
                <a:schemeClr val="bg1"/>
              </a:solidFill>
            </a:ln>
            <a:effectLst>
              <a:outerShdw blurRad="546100" dist="127000" dir="3000000" algn="t" rotWithShape="0">
                <a:schemeClr val="accent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LT" sz="2800" b="1">
                <a:solidFill>
                  <a:srgbClr val="32394E"/>
                </a:solidFill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786DC0-BA23-D595-D2F8-3D42AD45E88F}"/>
                </a:ext>
              </a:extLst>
            </p:cNvPr>
            <p:cNvSpPr/>
            <p:nvPr/>
          </p:nvSpPr>
          <p:spPr>
            <a:xfrm>
              <a:off x="8179984" y="3668738"/>
              <a:ext cx="763929" cy="76392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3000000" scaled="0"/>
            </a:gradFill>
            <a:ln w="19050">
              <a:solidFill>
                <a:schemeClr val="bg1"/>
              </a:solidFill>
            </a:ln>
            <a:effectLst>
              <a:outerShdw blurRad="546100" dist="127000" dir="3000000" algn="t" rotWithShape="0">
                <a:schemeClr val="accent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LT" sz="2800" b="1">
                <a:solidFill>
                  <a:srgbClr val="32394E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216F3C-E8A8-BBB4-A53D-C9409F503E06}"/>
                </a:ext>
              </a:extLst>
            </p:cNvPr>
            <p:cNvSpPr/>
            <p:nvPr/>
          </p:nvSpPr>
          <p:spPr>
            <a:xfrm>
              <a:off x="7427630" y="4584465"/>
              <a:ext cx="763929" cy="76392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3000000" scaled="0"/>
            </a:gradFill>
            <a:ln w="19050">
              <a:solidFill>
                <a:schemeClr val="bg1"/>
              </a:solidFill>
            </a:ln>
            <a:effectLst>
              <a:outerShdw blurRad="546100" dist="127000" dir="3000000" algn="t" rotWithShape="0">
                <a:schemeClr val="accent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LT" sz="2800" b="1">
                <a:solidFill>
                  <a:srgbClr val="32394E"/>
                </a:solidFill>
                <a:latin typeface="+mj-lt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F567AFB-833D-341B-8CC0-596FBDF41E1C}"/>
                </a:ext>
              </a:extLst>
            </p:cNvPr>
            <p:cNvSpPr/>
            <p:nvPr/>
          </p:nvSpPr>
          <p:spPr>
            <a:xfrm>
              <a:off x="5571282" y="2169045"/>
              <a:ext cx="2519909" cy="251990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  <a:effectLst>
              <a:outerShdw blurRad="546100" dist="127000" dir="3000000" algn="t" rotWithShape="0">
                <a:schemeClr val="accent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LT" sz="2800" b="1">
                <a:solidFill>
                  <a:srgbClr val="32394E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FA0989-5EEF-FFF3-2FAD-ED2ADA9E2461}"/>
                </a:ext>
              </a:extLst>
            </p:cNvPr>
            <p:cNvSpPr txBox="1"/>
            <p:nvPr/>
          </p:nvSpPr>
          <p:spPr>
            <a:xfrm>
              <a:off x="5778012" y="3302529"/>
              <a:ext cx="207325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LT" sz="2000" b="1">
                  <a:solidFill>
                    <a:schemeClr val="bg1"/>
                  </a:solidFill>
                </a:rPr>
                <a:t>IPv4 &amp; IPv6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CFE9B5-1236-ECF6-D260-7DCD9F7AC9A9}"/>
                </a:ext>
              </a:extLst>
            </p:cNvPr>
            <p:cNvSpPr txBox="1"/>
            <p:nvPr/>
          </p:nvSpPr>
          <p:spPr>
            <a:xfrm>
              <a:off x="8508286" y="1622271"/>
              <a:ext cx="16225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/>
                <a:t>Management​</a:t>
              </a:r>
              <a:endParaRPr lang="en-LT" sz="16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939D5D-432B-63FE-FFEC-FF60D420FA5F}"/>
                </a:ext>
              </a:extLst>
            </p:cNvPr>
            <p:cNvSpPr txBox="1"/>
            <p:nvPr/>
          </p:nvSpPr>
          <p:spPr>
            <a:xfrm>
              <a:off x="9136824" y="2762862"/>
              <a:ext cx="1656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/>
                <a:t>RPKI adoption</a:t>
              </a:r>
              <a:endParaRPr lang="en-LT" sz="1600" b="1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D723A-9B97-EA3F-DB54-368AB8ECEF44}"/>
                </a:ext>
              </a:extLst>
            </p:cNvPr>
            <p:cNvSpPr txBox="1"/>
            <p:nvPr/>
          </p:nvSpPr>
          <p:spPr>
            <a:xfrm>
              <a:off x="9176502" y="3893000"/>
              <a:ext cx="19495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/>
                <a:t>WHOIS accuracy​</a:t>
              </a:r>
              <a:endParaRPr lang="en-LT" sz="1600" b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0E5000-DA6B-13A7-3152-26395A3C8B0D}"/>
                </a:ext>
              </a:extLst>
            </p:cNvPr>
            <p:cNvSpPr txBox="1"/>
            <p:nvPr/>
          </p:nvSpPr>
          <p:spPr>
            <a:xfrm>
              <a:off x="8508286" y="5045005"/>
              <a:ext cx="1640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/>
                <a:t>IPv6 adoption</a:t>
              </a:r>
              <a:endParaRPr lang="en-LT" sz="1600" b="1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5092F52-8BC0-DFCC-9207-CAB630C46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4359" y="1791548"/>
              <a:ext cx="309457" cy="30945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6495611-5B45-FF39-3D86-7E29AEC82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7374" y="2734558"/>
              <a:ext cx="327140" cy="3271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335CDF-B0C9-3405-9F50-5B7700E15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6522" y="3898707"/>
              <a:ext cx="327140" cy="3271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8869640-2A00-862A-CB3A-ABE4A2968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2278" y="4820246"/>
              <a:ext cx="327140" cy="327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53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87F6C8-8AD0-A988-6B00-274B8E21520D}"/>
              </a:ext>
            </a:extLst>
          </p:cNvPr>
          <p:cNvSpPr/>
          <p:nvPr/>
        </p:nvSpPr>
        <p:spPr>
          <a:xfrm>
            <a:off x="0" y="4774256"/>
            <a:ext cx="12192000" cy="2083744"/>
          </a:xfrm>
          <a:prstGeom prst="rect">
            <a:avLst/>
          </a:prstGeom>
          <a:solidFill>
            <a:srgbClr val="FAFAFF"/>
          </a:soli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LT" sz="2800" b="1">
              <a:solidFill>
                <a:srgbClr val="32394E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044694-E197-1179-FC2C-7EB907A2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45" y="1129234"/>
            <a:ext cx="8825343" cy="3294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27A724-7357-E24D-8951-81FD5FDF7587}"/>
              </a:ext>
            </a:extLst>
          </p:cNvPr>
          <p:cNvSpPr txBox="1"/>
          <p:nvPr/>
        </p:nvSpPr>
        <p:spPr>
          <a:xfrm>
            <a:off x="3870135" y="782611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/>
              <a:t>RIRs Improvement</a:t>
            </a:r>
            <a:endParaRPr lang="en-LT" sz="32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8A1F2-2C29-F22F-FF3A-6694F2FB91EA}"/>
              </a:ext>
            </a:extLst>
          </p:cNvPr>
          <p:cNvSpPr txBox="1"/>
          <p:nvPr/>
        </p:nvSpPr>
        <p:spPr>
          <a:xfrm>
            <a:off x="2099079" y="2575197"/>
            <a:ext cx="144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Justification</a:t>
            </a:r>
          </a:p>
          <a:p>
            <a:pPr algn="ctr"/>
            <a:r>
              <a:rPr lang="en-GB" sz="1400" b="1">
                <a:solidFill>
                  <a:schemeClr val="bg1"/>
                </a:solidFill>
              </a:rPr>
              <a:t>processes</a:t>
            </a:r>
            <a:endParaRPr lang="en-LT" sz="1400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12F311-EA19-F73F-1464-579C0EF53583}"/>
              </a:ext>
            </a:extLst>
          </p:cNvPr>
          <p:cNvSpPr txBox="1"/>
          <p:nvPr/>
        </p:nvSpPr>
        <p:spPr>
          <a:xfrm>
            <a:off x="4196817" y="2548618"/>
            <a:ext cx="144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RPKI</a:t>
            </a:r>
          </a:p>
          <a:p>
            <a:pPr algn="ctr"/>
            <a:r>
              <a:rPr lang="en-GB" sz="1400" b="1">
                <a:solidFill>
                  <a:schemeClr val="bg1"/>
                </a:solidFill>
              </a:rPr>
              <a:t>development</a:t>
            </a:r>
            <a:endParaRPr lang="en-LT" sz="1400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BBEEA-B335-D70A-8C49-35AF35AE285A}"/>
              </a:ext>
            </a:extLst>
          </p:cNvPr>
          <p:cNvSpPr txBox="1"/>
          <p:nvPr/>
        </p:nvSpPr>
        <p:spPr>
          <a:xfrm>
            <a:off x="6243915" y="2575197"/>
            <a:ext cx="144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Sleeping</a:t>
            </a:r>
          </a:p>
          <a:p>
            <a:pPr algn="ctr"/>
            <a:r>
              <a:rPr lang="en-GB" sz="1400" b="1">
                <a:solidFill>
                  <a:schemeClr val="bg1"/>
                </a:solidFill>
              </a:rPr>
              <a:t>legacy space</a:t>
            </a:r>
            <a:endParaRPr lang="en-LT" sz="1400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641E1-7855-1FDE-DC31-66C1F54FD42D}"/>
              </a:ext>
            </a:extLst>
          </p:cNvPr>
          <p:cNvSpPr txBox="1"/>
          <p:nvPr/>
        </p:nvSpPr>
        <p:spPr>
          <a:xfrm>
            <a:off x="8300467" y="2440896"/>
            <a:ext cx="1478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More</a:t>
            </a:r>
          </a:p>
          <a:p>
            <a:pPr algn="ctr"/>
            <a:r>
              <a:rPr lang="en-GB" sz="1400" b="1">
                <a:solidFill>
                  <a:schemeClr val="bg1"/>
                </a:solidFill>
              </a:rPr>
              <a:t>technological</a:t>
            </a:r>
          </a:p>
          <a:p>
            <a:pPr algn="ctr"/>
            <a:r>
              <a:rPr lang="en-GB" sz="1400" b="1">
                <a:solidFill>
                  <a:schemeClr val="bg1"/>
                </a:solidFill>
              </a:rPr>
              <a:t>approach</a:t>
            </a:r>
            <a:endParaRPr lang="en-LT" sz="1400" b="1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53055-3517-FAD2-63A5-D93CABC6B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75" y="5105519"/>
            <a:ext cx="281264" cy="175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0046D2-93A9-9EF3-B7E9-2E13B6EFFD4D}"/>
              </a:ext>
            </a:extLst>
          </p:cNvPr>
          <p:cNvSpPr txBox="1"/>
          <p:nvPr/>
        </p:nvSpPr>
        <p:spPr>
          <a:xfrm>
            <a:off x="2099079" y="5262763"/>
            <a:ext cx="767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0">
                <a:effectLst/>
                <a:latin typeface="Poppins" pitchFamily="2" charset="77"/>
                <a:cs typeface="Poppins" pitchFamily="2" charset="77"/>
              </a:rPr>
              <a:t>FBI worried about IPv6 public traceability, says legislation may be needed.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CE0B9-CFCA-69CF-C646-C6E5A1AE5AD9}"/>
              </a:ext>
            </a:extLst>
          </p:cNvPr>
          <p:cNvSpPr txBox="1"/>
          <p:nvPr/>
        </p:nvSpPr>
        <p:spPr>
          <a:xfrm>
            <a:off x="2562448" y="5545506"/>
            <a:ext cx="6762306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b="0" i="0">
                <a:effectLst/>
                <a:latin typeface="Poppins" pitchFamily="2" charset="77"/>
                <a:cs typeface="Poppins" pitchFamily="2" charset="77"/>
              </a:rPr>
              <a:t>Law enforcement agencies including the FBI and DEA are reportedly worried about the potential loss of tracking abilities that will come with the shift to IPv6.</a:t>
            </a:r>
            <a:endParaRPr lang="en-LT" sz="100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9910EB1-2E00-F241-C6D0-E283C13A8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53" y="6221213"/>
            <a:ext cx="1096239" cy="2609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7106F4-4A65-D5E8-7D8E-EF8CDDF40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638334" y="6244363"/>
            <a:ext cx="281264" cy="1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5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FE79015D-7AD1-0847-D957-3110264B9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938" y="1018796"/>
            <a:ext cx="6604000" cy="5283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2BBDE7F-2E8E-7A4F-858E-1A742A519FD8}"/>
              </a:ext>
            </a:extLst>
          </p:cNvPr>
          <p:cNvSpPr txBox="1"/>
          <p:nvPr/>
        </p:nvSpPr>
        <p:spPr>
          <a:xfrm>
            <a:off x="5310676" y="1154596"/>
            <a:ext cx="2406117" cy="17427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100" b="1" dirty="0">
                <a:ea typeface="+mn-lt"/>
                <a:cs typeface="+mn-lt"/>
              </a:rPr>
              <a:t>Business risk assessment</a:t>
            </a:r>
          </a:p>
          <a:p>
            <a:pPr algn="r">
              <a:lnSpc>
                <a:spcPct val="200000"/>
              </a:lnSpc>
            </a:pPr>
            <a:r>
              <a:rPr lang="en-US" sz="1100" b="1" dirty="0">
                <a:ea typeface="+mn-lt"/>
                <a:cs typeface="+mn-lt"/>
              </a:rPr>
              <a:t>LIR requirement</a:t>
            </a:r>
          </a:p>
          <a:p>
            <a:pPr algn="r">
              <a:lnSpc>
                <a:spcPct val="200000"/>
              </a:lnSpc>
            </a:pPr>
            <a:r>
              <a:rPr lang="en-US" sz="1100" b="1" dirty="0">
                <a:ea typeface="+mn-lt"/>
                <a:cs typeface="+mn-lt"/>
              </a:rPr>
              <a:t>High IP prices</a:t>
            </a:r>
            <a:endParaRPr lang="en-US" sz="1100" b="1" dirty="0">
              <a:cs typeface="Poppins"/>
            </a:endParaRPr>
          </a:p>
          <a:p>
            <a:pPr algn="r">
              <a:lnSpc>
                <a:spcPct val="200000"/>
              </a:lnSpc>
            </a:pPr>
            <a:r>
              <a:rPr lang="en-US" sz="1100" b="1" dirty="0">
                <a:ea typeface="+mn-lt"/>
                <a:cs typeface="+mn-lt"/>
              </a:rPr>
              <a:t>IP shortage</a:t>
            </a:r>
            <a:endParaRPr lang="en-US" sz="1100" b="1" dirty="0">
              <a:cs typeface="Poppins"/>
            </a:endParaRPr>
          </a:p>
          <a:p>
            <a:pPr algn="r">
              <a:lnSpc>
                <a:spcPct val="200000"/>
              </a:lnSpc>
            </a:pPr>
            <a:r>
              <a:rPr lang="en-US" sz="1100" b="1" dirty="0">
                <a:ea typeface="+mn-lt"/>
                <a:cs typeface="+mn-lt"/>
              </a:rPr>
              <a:t>Lack of knowledge</a:t>
            </a:r>
            <a:endParaRPr lang="en-US" sz="1100" b="1" dirty="0">
              <a:cs typeface="Poppi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15D0D-2CA8-6B9C-934D-9CB28FB4AF7A}"/>
              </a:ext>
            </a:extLst>
          </p:cNvPr>
          <p:cNvSpPr txBox="1"/>
          <p:nvPr/>
        </p:nvSpPr>
        <p:spPr>
          <a:xfrm>
            <a:off x="8129626" y="508869"/>
            <a:ext cx="120417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ea typeface="+mn-lt"/>
                <a:cs typeface="+mn-lt"/>
              </a:rPr>
              <a:t>IPv4</a:t>
            </a:r>
            <a:endParaRPr lang="en-US" b="1">
              <a:cs typeface="Poppi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F4926-9A96-4AA2-3CC0-72D8FDDF699A}"/>
              </a:ext>
            </a:extLst>
          </p:cNvPr>
          <p:cNvSpPr txBox="1"/>
          <p:nvPr/>
        </p:nvSpPr>
        <p:spPr>
          <a:xfrm>
            <a:off x="9492228" y="508869"/>
            <a:ext cx="120417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ea typeface="+mn-lt"/>
                <a:cs typeface="+mn-lt"/>
              </a:rPr>
              <a:t>IPv6</a:t>
            </a:r>
            <a:endParaRPr lang="en-US" b="1">
              <a:cs typeface="Poppi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7A724-7357-E24D-8951-81FD5FDF7587}"/>
              </a:ext>
            </a:extLst>
          </p:cNvPr>
          <p:cNvSpPr txBox="1"/>
          <p:nvPr/>
        </p:nvSpPr>
        <p:spPr>
          <a:xfrm>
            <a:off x="598502" y="3136612"/>
            <a:ext cx="231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Obstacles</a:t>
            </a:r>
            <a:endParaRPr lang="en-LT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112ECE-F98D-F99A-DF5A-56F443005A7A}"/>
              </a:ext>
            </a:extLst>
          </p:cNvPr>
          <p:cNvSpPr txBox="1"/>
          <p:nvPr/>
        </p:nvSpPr>
        <p:spPr>
          <a:xfrm rot="16200000">
            <a:off x="3649255" y="1851086"/>
            <a:ext cx="1616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2"/>
                </a:solidFill>
              </a:rPr>
              <a:t>MARKET </a:t>
            </a:r>
            <a:r>
              <a:rPr lang="en-GB" sz="1100" b="1">
                <a:solidFill>
                  <a:schemeClr val="accent2"/>
                </a:solidFill>
              </a:rPr>
              <a:t>OBSTACLES</a:t>
            </a:r>
            <a:endParaRPr lang="en-LT" sz="1100" b="1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659EF3F-677E-C2ED-7F56-B1184E8BE045}"/>
              </a:ext>
            </a:extLst>
          </p:cNvPr>
          <p:cNvSpPr txBox="1"/>
          <p:nvPr/>
        </p:nvSpPr>
        <p:spPr>
          <a:xfrm rot="16200000">
            <a:off x="3322425" y="4499761"/>
            <a:ext cx="2251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1"/>
                </a:solidFill>
              </a:rPr>
              <a:t>MANAGEMENT OBSTACLES</a:t>
            </a:r>
            <a:endParaRPr lang="en-LT" sz="1100" b="1" dirty="0">
              <a:solidFill>
                <a:schemeClr val="accent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6923303-C822-BF8D-63AF-A2A9F785021A}"/>
              </a:ext>
            </a:extLst>
          </p:cNvPr>
          <p:cNvSpPr txBox="1"/>
          <p:nvPr/>
        </p:nvSpPr>
        <p:spPr>
          <a:xfrm>
            <a:off x="5310675" y="3077330"/>
            <a:ext cx="2406117" cy="30970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100" b="1" dirty="0">
                <a:ea typeface="+mn-lt"/>
                <a:cs typeface="+mn-lt"/>
              </a:rPr>
              <a:t>Infrastructure constrains</a:t>
            </a:r>
            <a:endParaRPr lang="en-US" sz="1100" b="1" dirty="0">
              <a:cs typeface="Poppins"/>
            </a:endParaRPr>
          </a:p>
          <a:p>
            <a:pPr algn="r">
              <a:lnSpc>
                <a:spcPct val="200000"/>
              </a:lnSpc>
            </a:pPr>
            <a:r>
              <a:rPr lang="en-US" sz="1100">
                <a:ea typeface="+mn-lt"/>
                <a:cs typeface="+mn-lt"/>
              </a:rPr>
              <a:t>Geolocation management</a:t>
            </a:r>
            <a:endParaRPr lang="en-US" sz="1100">
              <a:cs typeface="Poppins"/>
            </a:endParaRPr>
          </a:p>
          <a:p>
            <a:pPr algn="r">
              <a:lnSpc>
                <a:spcPct val="200000"/>
              </a:lnSpc>
            </a:pPr>
            <a:r>
              <a:rPr lang="en-US" sz="1100">
                <a:ea typeface="+mn-lt"/>
                <a:cs typeface="+mn-lt"/>
              </a:rPr>
              <a:t>WHOIS management</a:t>
            </a:r>
          </a:p>
          <a:p>
            <a:pPr algn="r">
              <a:lnSpc>
                <a:spcPct val="200000"/>
              </a:lnSpc>
            </a:pPr>
            <a:r>
              <a:rPr lang="en-US" sz="1100">
                <a:ea typeface="+mn-lt"/>
                <a:cs typeface="+mn-lt"/>
              </a:rPr>
              <a:t>Abuse handling capabilities</a:t>
            </a:r>
            <a:endParaRPr lang="en-US" sz="1100">
              <a:cs typeface="Poppins"/>
            </a:endParaRPr>
          </a:p>
          <a:p>
            <a:pPr algn="r">
              <a:lnSpc>
                <a:spcPct val="200000"/>
              </a:lnSpc>
            </a:pPr>
            <a:r>
              <a:rPr lang="en-US" sz="1100">
                <a:ea typeface="+mn-lt"/>
                <a:cs typeface="+mn-lt"/>
              </a:rPr>
              <a:t>RPKI capabilities</a:t>
            </a:r>
            <a:endParaRPr lang="en-US" sz="1100">
              <a:cs typeface="Poppins"/>
            </a:endParaRPr>
          </a:p>
          <a:p>
            <a:pPr algn="r">
              <a:lnSpc>
                <a:spcPct val="200000"/>
              </a:lnSpc>
            </a:pPr>
            <a:r>
              <a:rPr lang="en-US" sz="1100">
                <a:ea typeface="+mn-lt"/>
                <a:cs typeface="+mn-lt"/>
              </a:rPr>
              <a:t>DNS management</a:t>
            </a:r>
            <a:endParaRPr lang="en-US" sz="1100">
              <a:cs typeface="Poppins"/>
            </a:endParaRPr>
          </a:p>
          <a:p>
            <a:pPr algn="r">
              <a:lnSpc>
                <a:spcPct val="200000"/>
              </a:lnSpc>
            </a:pPr>
            <a:r>
              <a:rPr lang="en-US" sz="1100" err="1">
                <a:ea typeface="+mn-lt"/>
                <a:cs typeface="+mn-lt"/>
              </a:rPr>
              <a:t>rDNS</a:t>
            </a:r>
            <a:r>
              <a:rPr lang="en-US" sz="1100">
                <a:ea typeface="+mn-lt"/>
                <a:cs typeface="+mn-lt"/>
              </a:rPr>
              <a:t> management</a:t>
            </a:r>
            <a:endParaRPr lang="en-US" sz="1100">
              <a:cs typeface="Poppins"/>
            </a:endParaRPr>
          </a:p>
          <a:p>
            <a:pPr algn="r">
              <a:lnSpc>
                <a:spcPct val="200000"/>
              </a:lnSpc>
            </a:pPr>
            <a:r>
              <a:rPr lang="en-US" sz="1100">
                <a:ea typeface="+mn-lt"/>
                <a:cs typeface="+mn-lt"/>
              </a:rPr>
              <a:t>Automated provisioning</a:t>
            </a:r>
            <a:endParaRPr lang="en-US" sz="1100">
              <a:cs typeface="Poppins"/>
            </a:endParaRPr>
          </a:p>
          <a:p>
            <a:pPr algn="r">
              <a:lnSpc>
                <a:spcPct val="200000"/>
              </a:lnSpc>
            </a:pPr>
            <a:r>
              <a:rPr lang="en-US" sz="1100">
                <a:ea typeface="+mn-lt"/>
                <a:cs typeface="+mn-lt"/>
              </a:rPr>
              <a:t>Data feed</a:t>
            </a:r>
            <a:endParaRPr lang="en-US" sz="1100"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3878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40AEC4B-6F8D-88DD-2B96-BF565CAF02EC}"/>
              </a:ext>
            </a:extLst>
          </p:cNvPr>
          <p:cNvSpPr/>
          <p:nvPr/>
        </p:nvSpPr>
        <p:spPr>
          <a:xfrm rot="16200000" flipV="1">
            <a:off x="6452623" y="23151"/>
            <a:ext cx="5729951" cy="5729951"/>
          </a:xfrm>
          <a:custGeom>
            <a:avLst/>
            <a:gdLst>
              <a:gd name="connsiteX0" fmla="*/ 0 w 2867648"/>
              <a:gd name="connsiteY0" fmla="*/ 0 h 2867647"/>
              <a:gd name="connsiteX1" fmla="*/ 0 w 2867648"/>
              <a:gd name="connsiteY1" fmla="*/ 0 h 2867647"/>
              <a:gd name="connsiteX2" fmla="*/ 0 w 2867648"/>
              <a:gd name="connsiteY2" fmla="*/ 0 h 2867647"/>
              <a:gd name="connsiteX3" fmla="*/ 2880009 w 2867648"/>
              <a:gd name="connsiteY3" fmla="*/ 2880008 h 2867647"/>
              <a:gd name="connsiteX4" fmla="*/ 2880009 w 2867648"/>
              <a:gd name="connsiteY4" fmla="*/ 1569790 h 2867647"/>
              <a:gd name="connsiteX5" fmla="*/ 1310219 w 2867648"/>
              <a:gd name="connsiteY5" fmla="*/ 0 h 2867647"/>
              <a:gd name="connsiteX6" fmla="*/ 0 w 2867648"/>
              <a:gd name="connsiteY6" fmla="*/ 0 h 28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648" h="28676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1589517"/>
                  <a:pt x="1290491" y="2880008"/>
                  <a:pt x="2880009" y="2880008"/>
                </a:cubicBezTo>
                <a:lnTo>
                  <a:pt x="2880009" y="1569790"/>
                </a:lnTo>
                <a:cubicBezTo>
                  <a:pt x="2013608" y="1569790"/>
                  <a:pt x="1310219" y="866400"/>
                  <a:pt x="131021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3000000" scaled="0"/>
          </a:gra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2A9B54FC-DCB1-0379-BECA-B9741B201445}"/>
              </a:ext>
            </a:extLst>
          </p:cNvPr>
          <p:cNvSpPr/>
          <p:nvPr/>
        </p:nvSpPr>
        <p:spPr>
          <a:xfrm rot="5400000" flipV="1">
            <a:off x="9427" y="3429000"/>
            <a:ext cx="3429000" cy="3429000"/>
          </a:xfrm>
          <a:custGeom>
            <a:avLst/>
            <a:gdLst>
              <a:gd name="connsiteX0" fmla="*/ 0 w 2867648"/>
              <a:gd name="connsiteY0" fmla="*/ 0 h 2867647"/>
              <a:gd name="connsiteX1" fmla="*/ 0 w 2867648"/>
              <a:gd name="connsiteY1" fmla="*/ 0 h 2867647"/>
              <a:gd name="connsiteX2" fmla="*/ 0 w 2867648"/>
              <a:gd name="connsiteY2" fmla="*/ 0 h 2867647"/>
              <a:gd name="connsiteX3" fmla="*/ 2880009 w 2867648"/>
              <a:gd name="connsiteY3" fmla="*/ 2880008 h 2867647"/>
              <a:gd name="connsiteX4" fmla="*/ 2880009 w 2867648"/>
              <a:gd name="connsiteY4" fmla="*/ 1569790 h 2867647"/>
              <a:gd name="connsiteX5" fmla="*/ 1310219 w 2867648"/>
              <a:gd name="connsiteY5" fmla="*/ 0 h 2867647"/>
              <a:gd name="connsiteX6" fmla="*/ 0 w 2867648"/>
              <a:gd name="connsiteY6" fmla="*/ 0 h 28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648" h="28676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1589517"/>
                  <a:pt x="1290491" y="2880008"/>
                  <a:pt x="2880009" y="2880008"/>
                </a:cubicBezTo>
                <a:lnTo>
                  <a:pt x="2880009" y="1569790"/>
                </a:lnTo>
                <a:cubicBezTo>
                  <a:pt x="2013608" y="1569790"/>
                  <a:pt x="1310219" y="866400"/>
                  <a:pt x="131021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75000">
                <a:srgbClr val="E100B3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solidFill>
              <a:schemeClr val="bg1"/>
            </a:solidFill>
            <a:prstDash val="solid"/>
            <a:miter/>
          </a:ln>
          <a:effectLst>
            <a:outerShdw blurRad="571500" dist="381000" dir="5400000" sx="85000" sy="85000" algn="t" rotWithShape="0">
              <a:schemeClr val="accent1">
                <a:alpha val="30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8BEA5-B027-5C75-2965-A62639DA95FD}"/>
              </a:ext>
            </a:extLst>
          </p:cNvPr>
          <p:cNvSpPr txBox="1"/>
          <p:nvPr/>
        </p:nvSpPr>
        <p:spPr>
          <a:xfrm>
            <a:off x="4082771" y="2888126"/>
            <a:ext cx="402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What about IPv6?</a:t>
            </a:r>
            <a:endParaRPr lang="en-LT" sz="32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8D761-5C78-A8E4-3D90-AFA68C7D8964}"/>
              </a:ext>
            </a:extLst>
          </p:cNvPr>
          <p:cNvSpPr txBox="1"/>
          <p:nvPr/>
        </p:nvSpPr>
        <p:spPr>
          <a:xfrm>
            <a:off x="2659116" y="3579905"/>
            <a:ext cx="6873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0" i="0" u="none" strike="noStrike">
                <a:effectLst/>
              </a:rPr>
              <a:t>I know a great IPv6 joke, but I don’t think you’re ready for it.</a:t>
            </a:r>
          </a:p>
        </p:txBody>
      </p:sp>
    </p:spTree>
    <p:extLst>
      <p:ext uri="{BB962C8B-B14F-4D97-AF65-F5344CB8AC3E}">
        <p14:creationId xmlns:p14="http://schemas.microsoft.com/office/powerpoint/2010/main" val="124123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DFDB79-AE2D-D06F-DC0E-0E4F45BA4D98}"/>
              </a:ext>
            </a:extLst>
          </p:cNvPr>
          <p:cNvSpPr txBox="1"/>
          <p:nvPr/>
        </p:nvSpPr>
        <p:spPr>
          <a:xfrm>
            <a:off x="5087288" y="3054498"/>
            <a:ext cx="2257026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00" b="1" err="1">
                <a:latin typeface="Poppins"/>
                <a:cs typeface="Poppins"/>
              </a:rPr>
              <a:t>Vincentas</a:t>
            </a:r>
            <a:r>
              <a:rPr lang="en-US" sz="1200" b="1">
                <a:latin typeface="Poppins"/>
                <a:cs typeface="Poppins"/>
              </a:rPr>
              <a:t> </a:t>
            </a:r>
            <a:r>
              <a:rPr lang="en-US" sz="1200" b="1" err="1">
                <a:latin typeface="Poppins"/>
                <a:cs typeface="Poppins"/>
              </a:rPr>
              <a:t>Grinius</a:t>
            </a:r>
            <a:endParaRPr lang="en-US" sz="1200" b="1">
              <a:latin typeface="Poppins"/>
              <a:cs typeface="Poppins"/>
            </a:endParaRPr>
          </a:p>
          <a:p>
            <a:pPr algn="l">
              <a:lnSpc>
                <a:spcPct val="150000"/>
              </a:lnSpc>
            </a:pPr>
            <a:r>
              <a:rPr lang="en-US" sz="1200">
                <a:latin typeface="Poppins"/>
                <a:cs typeface="Poppins"/>
              </a:rPr>
              <a:t>CEO / Co-Founder</a:t>
            </a:r>
            <a:endParaRPr lang="en-GB" sz="1200">
              <a:cs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48A3E-776A-97F9-1FC9-7FC53EFED179}"/>
              </a:ext>
            </a:extLst>
          </p:cNvPr>
          <p:cNvSpPr txBox="1"/>
          <p:nvPr/>
        </p:nvSpPr>
        <p:spPr>
          <a:xfrm>
            <a:off x="8397563" y="3054498"/>
            <a:ext cx="2257026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200" err="1">
                <a:cs typeface="Poppins"/>
              </a:rPr>
              <a:t>vincentas@ipxo.com</a:t>
            </a:r>
            <a:endParaRPr lang="en-GB" sz="1200">
              <a:cs typeface="Poppins"/>
            </a:endParaRPr>
          </a:p>
          <a:p>
            <a:pPr algn="l">
              <a:lnSpc>
                <a:spcPct val="150000"/>
              </a:lnSpc>
            </a:pPr>
            <a:r>
              <a:rPr lang="en-GB" sz="1200" err="1">
                <a:cs typeface="Poppins"/>
              </a:rPr>
              <a:t>www.ipxo.com</a:t>
            </a:r>
            <a:endParaRPr lang="en-GB" sz="1200">
              <a:cs typeface="Poppins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EB1D1F6-6FF2-616F-8E66-894DB23D7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599" y="3457846"/>
            <a:ext cx="134364" cy="13366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F8376F9-D45A-ACFA-A8AB-ACB9E55B1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599" y="3189804"/>
            <a:ext cx="150686" cy="1464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97D1A5-A57E-12DE-89FC-714AC801628E}"/>
              </a:ext>
            </a:extLst>
          </p:cNvPr>
          <p:cNvCxnSpPr>
            <a:cxnSpLocks/>
          </p:cNvCxnSpPr>
          <p:nvPr/>
        </p:nvCxnSpPr>
        <p:spPr>
          <a:xfrm flipV="1">
            <a:off x="7476113" y="2710037"/>
            <a:ext cx="0" cy="14336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7DB5C35-A01C-7F33-A4DD-82E35B3E4A7A}"/>
              </a:ext>
            </a:extLst>
          </p:cNvPr>
          <p:cNvSpPr/>
          <p:nvPr/>
        </p:nvSpPr>
        <p:spPr>
          <a:xfrm>
            <a:off x="1" y="-23654"/>
            <a:ext cx="4214818" cy="6881654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LT" sz="2800" b="1">
              <a:solidFill>
                <a:srgbClr val="32394E"/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803A9B-A144-6FAA-C363-34959872B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57" y="2958428"/>
            <a:ext cx="1876614" cy="8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5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00CB2A-9207-73D2-5F63-1AC70640E324}"/>
              </a:ext>
            </a:extLst>
          </p:cNvPr>
          <p:cNvSpPr txBox="1"/>
          <p:nvPr/>
        </p:nvSpPr>
        <p:spPr>
          <a:xfrm>
            <a:off x="481283" y="2744516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Philosophy</a:t>
            </a:r>
            <a:endParaRPr lang="en-LT" sz="32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50F08D-BF25-F644-11EB-5DF106F96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85" y="613034"/>
            <a:ext cx="1316967" cy="5746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7D80353-04AA-D8DF-28B6-455DDE8F9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235" y="1432874"/>
            <a:ext cx="8602482" cy="4604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ECA561-7BAA-1F36-9413-19D28ACCBB8E}"/>
              </a:ext>
            </a:extLst>
          </p:cNvPr>
          <p:cNvSpPr txBox="1"/>
          <p:nvPr/>
        </p:nvSpPr>
        <p:spPr>
          <a:xfrm>
            <a:off x="481283" y="3366999"/>
            <a:ext cx="2384465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LT" sz="1100"/>
              <a:t>Develop a unified platform </a:t>
            </a:r>
          </a:p>
          <a:p>
            <a:pPr>
              <a:lnSpc>
                <a:spcPct val="150000"/>
              </a:lnSpc>
            </a:pPr>
            <a:r>
              <a:rPr lang="en-LT" sz="1100"/>
              <a:t>connecting governance and </a:t>
            </a:r>
          </a:p>
          <a:p>
            <a:pPr>
              <a:lnSpc>
                <a:spcPct val="150000"/>
              </a:lnSpc>
            </a:pPr>
            <a:r>
              <a:rPr lang="en-LT" sz="1100"/>
              <a:t>Internet providers.</a:t>
            </a:r>
          </a:p>
        </p:txBody>
      </p:sp>
    </p:spTree>
    <p:extLst>
      <p:ext uri="{BB962C8B-B14F-4D97-AF65-F5344CB8AC3E}">
        <p14:creationId xmlns:p14="http://schemas.microsoft.com/office/powerpoint/2010/main" val="414950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4">
            <a:extLst>
              <a:ext uri="{FF2B5EF4-FFF2-40B4-BE49-F238E27FC236}">
                <a16:creationId xmlns:a16="http://schemas.microsoft.com/office/drawing/2014/main" id="{AEBBC498-645F-C5EF-3DD9-8A3EDDAAA0A0}"/>
              </a:ext>
            </a:extLst>
          </p:cNvPr>
          <p:cNvSpPr/>
          <p:nvPr/>
        </p:nvSpPr>
        <p:spPr>
          <a:xfrm rot="16200000" flipV="1">
            <a:off x="6452623" y="23151"/>
            <a:ext cx="5729951" cy="5729951"/>
          </a:xfrm>
          <a:custGeom>
            <a:avLst/>
            <a:gdLst>
              <a:gd name="connsiteX0" fmla="*/ 0 w 2867648"/>
              <a:gd name="connsiteY0" fmla="*/ 0 h 2867647"/>
              <a:gd name="connsiteX1" fmla="*/ 0 w 2867648"/>
              <a:gd name="connsiteY1" fmla="*/ 0 h 2867647"/>
              <a:gd name="connsiteX2" fmla="*/ 0 w 2867648"/>
              <a:gd name="connsiteY2" fmla="*/ 0 h 2867647"/>
              <a:gd name="connsiteX3" fmla="*/ 2880009 w 2867648"/>
              <a:gd name="connsiteY3" fmla="*/ 2880008 h 2867647"/>
              <a:gd name="connsiteX4" fmla="*/ 2880009 w 2867648"/>
              <a:gd name="connsiteY4" fmla="*/ 1569790 h 2867647"/>
              <a:gd name="connsiteX5" fmla="*/ 1310219 w 2867648"/>
              <a:gd name="connsiteY5" fmla="*/ 0 h 2867647"/>
              <a:gd name="connsiteX6" fmla="*/ 0 w 2867648"/>
              <a:gd name="connsiteY6" fmla="*/ 0 h 28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648" h="28676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1589517"/>
                  <a:pt x="1290491" y="2880008"/>
                  <a:pt x="2880009" y="2880008"/>
                </a:cubicBezTo>
                <a:lnTo>
                  <a:pt x="2880009" y="1569790"/>
                </a:lnTo>
                <a:cubicBezTo>
                  <a:pt x="2013608" y="1569790"/>
                  <a:pt x="1310219" y="866400"/>
                  <a:pt x="131021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3000000" scaled="0"/>
          </a:gra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7A724-7357-E24D-8951-81FD5FDF7587}"/>
              </a:ext>
            </a:extLst>
          </p:cNvPr>
          <p:cNvSpPr txBox="1"/>
          <p:nvPr/>
        </p:nvSpPr>
        <p:spPr>
          <a:xfrm>
            <a:off x="3146987" y="3136612"/>
            <a:ext cx="559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How sustainable is IPv4?</a:t>
            </a:r>
            <a:endParaRPr lang="en-LT" sz="3200" b="1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BAC811EA-0867-F128-9C15-B119F773269A}"/>
              </a:ext>
            </a:extLst>
          </p:cNvPr>
          <p:cNvSpPr/>
          <p:nvPr/>
        </p:nvSpPr>
        <p:spPr>
          <a:xfrm rot="5400000" flipV="1">
            <a:off x="9427" y="3429000"/>
            <a:ext cx="3429000" cy="3429000"/>
          </a:xfrm>
          <a:custGeom>
            <a:avLst/>
            <a:gdLst>
              <a:gd name="connsiteX0" fmla="*/ 0 w 2867648"/>
              <a:gd name="connsiteY0" fmla="*/ 0 h 2867647"/>
              <a:gd name="connsiteX1" fmla="*/ 0 w 2867648"/>
              <a:gd name="connsiteY1" fmla="*/ 0 h 2867647"/>
              <a:gd name="connsiteX2" fmla="*/ 0 w 2867648"/>
              <a:gd name="connsiteY2" fmla="*/ 0 h 2867647"/>
              <a:gd name="connsiteX3" fmla="*/ 2880009 w 2867648"/>
              <a:gd name="connsiteY3" fmla="*/ 2880008 h 2867647"/>
              <a:gd name="connsiteX4" fmla="*/ 2880009 w 2867648"/>
              <a:gd name="connsiteY4" fmla="*/ 1569790 h 2867647"/>
              <a:gd name="connsiteX5" fmla="*/ 1310219 w 2867648"/>
              <a:gd name="connsiteY5" fmla="*/ 0 h 2867647"/>
              <a:gd name="connsiteX6" fmla="*/ 0 w 2867648"/>
              <a:gd name="connsiteY6" fmla="*/ 0 h 28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648" h="28676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1589517"/>
                  <a:pt x="1290491" y="2880008"/>
                  <a:pt x="2880009" y="2880008"/>
                </a:cubicBezTo>
                <a:lnTo>
                  <a:pt x="2880009" y="1569790"/>
                </a:lnTo>
                <a:cubicBezTo>
                  <a:pt x="2013608" y="1569790"/>
                  <a:pt x="1310219" y="866400"/>
                  <a:pt x="131021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75000">
                <a:srgbClr val="E100B3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solidFill>
              <a:schemeClr val="bg1"/>
            </a:solidFill>
            <a:prstDash val="solid"/>
            <a:miter/>
          </a:ln>
          <a:effectLst>
            <a:outerShdw blurRad="571500" dist="381000" dir="5400000" sx="85000" sy="85000" algn="t" rotWithShape="0">
              <a:schemeClr val="accent1">
                <a:alpha val="30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735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8">
            <a:extLst>
              <a:ext uri="{FF2B5EF4-FFF2-40B4-BE49-F238E27FC236}">
                <a16:creationId xmlns:a16="http://schemas.microsoft.com/office/drawing/2014/main" id="{C2517ED7-8462-7ADA-179E-72B548CCAB1A}"/>
              </a:ext>
            </a:extLst>
          </p:cNvPr>
          <p:cNvSpPr/>
          <p:nvPr/>
        </p:nvSpPr>
        <p:spPr>
          <a:xfrm>
            <a:off x="6204329" y="1511900"/>
            <a:ext cx="5182933" cy="4742873"/>
          </a:xfrm>
          <a:prstGeom prst="roundRect">
            <a:avLst>
              <a:gd name="adj" fmla="val 11627"/>
            </a:avLst>
          </a:prstGeom>
          <a:solidFill>
            <a:srgbClr val="FAFAFF"/>
          </a:soli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2" name="Graphic 18">
            <a:extLst>
              <a:ext uri="{FF2B5EF4-FFF2-40B4-BE49-F238E27FC236}">
                <a16:creationId xmlns:a16="http://schemas.microsoft.com/office/drawing/2014/main" id="{3262B88B-7C08-61D7-6C4F-C0A2CF239A89}"/>
              </a:ext>
            </a:extLst>
          </p:cNvPr>
          <p:cNvSpPr/>
          <p:nvPr/>
        </p:nvSpPr>
        <p:spPr>
          <a:xfrm>
            <a:off x="667830" y="1511900"/>
            <a:ext cx="5182933" cy="4742873"/>
          </a:xfrm>
          <a:prstGeom prst="roundRect">
            <a:avLst>
              <a:gd name="adj" fmla="val 11627"/>
            </a:avLst>
          </a:prstGeom>
          <a:solidFill>
            <a:srgbClr val="FAFAFF"/>
          </a:soli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7A724-7357-E24D-8951-81FD5FDF7587}"/>
              </a:ext>
            </a:extLst>
          </p:cNvPr>
          <p:cNvSpPr txBox="1"/>
          <p:nvPr/>
        </p:nvSpPr>
        <p:spPr>
          <a:xfrm>
            <a:off x="538595" y="617392"/>
            <a:ext cx="1111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BGP Table</a:t>
            </a:r>
            <a:endParaRPr lang="en-LT" sz="32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BE97D-CC5E-7FC5-A225-D33848B1DA50}"/>
              </a:ext>
            </a:extLst>
          </p:cNvPr>
          <p:cNvSpPr txBox="1"/>
          <p:nvPr/>
        </p:nvSpPr>
        <p:spPr>
          <a:xfrm>
            <a:off x="7275596" y="1765758"/>
            <a:ext cx="3121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BGP biggest advertisers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FE85C-2F97-D0A2-8243-666B37DC8839}"/>
              </a:ext>
            </a:extLst>
          </p:cNvPr>
          <p:cNvSpPr txBox="1"/>
          <p:nvPr/>
        </p:nvSpPr>
        <p:spPr>
          <a:xfrm>
            <a:off x="1440375" y="1774995"/>
            <a:ext cx="361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Largest holders of the unadvertised space</a:t>
            </a: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0C985AB-AC90-33D7-D844-FA62D6D9E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88" y="2253636"/>
            <a:ext cx="5115696" cy="3895237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511E93A-25D5-0954-7F78-02C2BFD20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8" y="2424603"/>
            <a:ext cx="4756785" cy="36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8">
            <a:extLst>
              <a:ext uri="{FF2B5EF4-FFF2-40B4-BE49-F238E27FC236}">
                <a16:creationId xmlns:a16="http://schemas.microsoft.com/office/drawing/2014/main" id="{EF606B6F-2727-A3C5-D636-BA1182B01169}"/>
              </a:ext>
            </a:extLst>
          </p:cNvPr>
          <p:cNvSpPr/>
          <p:nvPr/>
        </p:nvSpPr>
        <p:spPr>
          <a:xfrm>
            <a:off x="6226287" y="1814506"/>
            <a:ext cx="5237764" cy="4389509"/>
          </a:xfrm>
          <a:prstGeom prst="roundRect">
            <a:avLst>
              <a:gd name="adj" fmla="val 11627"/>
            </a:avLst>
          </a:prstGeom>
          <a:solidFill>
            <a:srgbClr val="FAFAFF"/>
          </a:soli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2" name="Graphic 18">
            <a:extLst>
              <a:ext uri="{FF2B5EF4-FFF2-40B4-BE49-F238E27FC236}">
                <a16:creationId xmlns:a16="http://schemas.microsoft.com/office/drawing/2014/main" id="{027CC137-FD23-37B6-AB0C-4540127FA4A2}"/>
              </a:ext>
            </a:extLst>
          </p:cNvPr>
          <p:cNvSpPr/>
          <p:nvPr/>
        </p:nvSpPr>
        <p:spPr>
          <a:xfrm>
            <a:off x="654304" y="1814507"/>
            <a:ext cx="5237764" cy="4389509"/>
          </a:xfrm>
          <a:prstGeom prst="roundRect">
            <a:avLst>
              <a:gd name="adj" fmla="val 11627"/>
            </a:avLst>
          </a:prstGeom>
          <a:solidFill>
            <a:srgbClr val="FAFAFF"/>
          </a:soli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7A724-7357-E24D-8951-81FD5FDF7587}"/>
              </a:ext>
            </a:extLst>
          </p:cNvPr>
          <p:cNvSpPr txBox="1"/>
          <p:nvPr/>
        </p:nvSpPr>
        <p:spPr>
          <a:xfrm>
            <a:off x="418692" y="729287"/>
            <a:ext cx="1124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The Largest IPv4 Buyers vs. Sellers</a:t>
            </a:r>
            <a:endParaRPr lang="en-LT" sz="32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1851A-593A-C0F4-DA2F-225D7B41BC95}"/>
              </a:ext>
            </a:extLst>
          </p:cNvPr>
          <p:cNvSpPr txBox="1"/>
          <p:nvPr/>
        </p:nvSpPr>
        <p:spPr>
          <a:xfrm>
            <a:off x="988523" y="2217683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Top 10 buyers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BE97D-CC5E-7FC5-A225-D33848B1DA50}"/>
              </a:ext>
            </a:extLst>
          </p:cNvPr>
          <p:cNvSpPr txBox="1"/>
          <p:nvPr/>
        </p:nvSpPr>
        <p:spPr>
          <a:xfrm>
            <a:off x="6527895" y="2217683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Top 10 sellers</a:t>
            </a:r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CFA15272-F5C6-5DE6-983E-DE5064578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" y="2679679"/>
            <a:ext cx="4721244" cy="3244169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E9F75EC7-B054-31A0-1E33-EF3198E28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85" y="2667446"/>
            <a:ext cx="4707223" cy="323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6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FFA35B9-061E-0DED-4518-CB83434484A7}"/>
              </a:ext>
            </a:extLst>
          </p:cNvPr>
          <p:cNvSpPr/>
          <p:nvPr/>
        </p:nvSpPr>
        <p:spPr>
          <a:xfrm>
            <a:off x="3578373" y="853499"/>
            <a:ext cx="5220448" cy="5220448"/>
          </a:xfrm>
          <a:prstGeom prst="ellipse">
            <a:avLst/>
          </a:prstGeom>
          <a:solidFill>
            <a:srgbClr val="FAFAFF"/>
          </a:soli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LT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72BE07-AB71-63C1-9CF4-D0C899BFE3A7}"/>
              </a:ext>
            </a:extLst>
          </p:cNvPr>
          <p:cNvSpPr txBox="1"/>
          <p:nvPr/>
        </p:nvSpPr>
        <p:spPr>
          <a:xfrm>
            <a:off x="695705" y="479834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/>
              <a:t>Total IPv4 address space announced</a:t>
            </a:r>
            <a:endParaRPr lang="en-LT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056FC-CCE3-9DD3-5E8C-69DF3A7215B8}"/>
              </a:ext>
            </a:extLst>
          </p:cNvPr>
          <p:cNvSpPr txBox="1"/>
          <p:nvPr/>
        </p:nvSpPr>
        <p:spPr>
          <a:xfrm>
            <a:off x="8997953" y="1539353"/>
            <a:ext cx="233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Not announced</a:t>
            </a:r>
            <a:endParaRPr lang="en-LT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292AD-16CA-41EB-0C69-795E37D3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447" y="1167147"/>
            <a:ext cx="4616302" cy="4616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D6A35-C0C8-918B-C00D-002B77AF06B4}"/>
              </a:ext>
            </a:extLst>
          </p:cNvPr>
          <p:cNvSpPr txBox="1"/>
          <p:nvPr/>
        </p:nvSpPr>
        <p:spPr>
          <a:xfrm>
            <a:off x="5200625" y="3173398"/>
            <a:ext cx="197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Total IPv4 pool</a:t>
            </a:r>
          </a:p>
          <a:p>
            <a:pPr algn="ctr"/>
            <a:r>
              <a:rPr lang="en-LT" b="0" i="0">
                <a:solidFill>
                  <a:srgbClr val="1D1C1D"/>
                </a:solidFill>
                <a:effectLst/>
              </a:rPr>
              <a:t>4,294,967,296</a:t>
            </a:r>
            <a:endParaRPr lang="en-LT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11CDD-F493-0281-B4B3-85AFE4E829D6}"/>
              </a:ext>
            </a:extLst>
          </p:cNvPr>
          <p:cNvSpPr txBox="1"/>
          <p:nvPr/>
        </p:nvSpPr>
        <p:spPr>
          <a:xfrm>
            <a:off x="8997953" y="1097310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28,57%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C284C-19C7-E0B1-9324-B83EEF3A94A3}"/>
              </a:ext>
            </a:extLst>
          </p:cNvPr>
          <p:cNvSpPr txBox="1"/>
          <p:nvPr/>
        </p:nvSpPr>
        <p:spPr>
          <a:xfrm>
            <a:off x="2265672" y="437463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LT" sz="2000" b="1">
                <a:solidFill>
                  <a:schemeClr val="accent2">
                    <a:lumMod val="75000"/>
                  </a:schemeClr>
                </a:solidFill>
              </a:rPr>
              <a:t>71,43%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53F8CF-B25D-7B69-C49C-FE43D81F1B4A}"/>
              </a:ext>
            </a:extLst>
          </p:cNvPr>
          <p:cNvCxnSpPr>
            <a:cxnSpLocks/>
          </p:cNvCxnSpPr>
          <p:nvPr/>
        </p:nvCxnSpPr>
        <p:spPr>
          <a:xfrm flipH="1">
            <a:off x="8466918" y="2104501"/>
            <a:ext cx="471373" cy="32001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895A44-6083-DCD0-6712-B42BDA2B99C8}"/>
              </a:ext>
            </a:extLst>
          </p:cNvPr>
          <p:cNvCxnSpPr>
            <a:cxnSpLocks/>
          </p:cNvCxnSpPr>
          <p:nvPr/>
        </p:nvCxnSpPr>
        <p:spPr>
          <a:xfrm flipH="1">
            <a:off x="3524920" y="4574685"/>
            <a:ext cx="570911" cy="36933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85745A-C2F3-3EB0-6FEC-83C603A7F613}"/>
              </a:ext>
            </a:extLst>
          </p:cNvPr>
          <p:cNvSpPr txBox="1"/>
          <p:nvPr/>
        </p:nvSpPr>
        <p:spPr>
          <a:xfrm>
            <a:off x="8968122" y="1950613"/>
            <a:ext cx="19759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T" sz="1400"/>
              <a:t>(1,227,072,156 I</a:t>
            </a:r>
            <a:r>
              <a:rPr lang="en-GB" sz="1400"/>
              <a:t>P</a:t>
            </a:r>
            <a:r>
              <a:rPr lang="en-LT" sz="1400"/>
              <a:t>v4)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021DC-7C16-462D-0136-FAA56352BCBF}"/>
              </a:ext>
            </a:extLst>
          </p:cNvPr>
          <p:cNvSpPr txBox="1"/>
          <p:nvPr/>
        </p:nvSpPr>
        <p:spPr>
          <a:xfrm>
            <a:off x="1450560" y="5465940"/>
            <a:ext cx="19759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LT" sz="1400"/>
              <a:t>(3,067,895,140 I</a:t>
            </a:r>
            <a:r>
              <a:rPr lang="en-GB" sz="1400"/>
              <a:t>P</a:t>
            </a:r>
            <a:r>
              <a:rPr lang="en-LT" sz="1400"/>
              <a:t>v4)</a:t>
            </a:r>
          </a:p>
        </p:txBody>
      </p:sp>
    </p:spTree>
    <p:extLst>
      <p:ext uri="{BB962C8B-B14F-4D97-AF65-F5344CB8AC3E}">
        <p14:creationId xmlns:p14="http://schemas.microsoft.com/office/powerpoint/2010/main" val="119556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4">
            <a:extLst>
              <a:ext uri="{FF2B5EF4-FFF2-40B4-BE49-F238E27FC236}">
                <a16:creationId xmlns:a16="http://schemas.microsoft.com/office/drawing/2014/main" id="{6EF8C6E0-CCAD-6F43-A547-D4EFBB157BCF}"/>
              </a:ext>
            </a:extLst>
          </p:cNvPr>
          <p:cNvSpPr/>
          <p:nvPr/>
        </p:nvSpPr>
        <p:spPr>
          <a:xfrm rot="16200000" flipV="1">
            <a:off x="6452623" y="23151"/>
            <a:ext cx="5729951" cy="5729951"/>
          </a:xfrm>
          <a:custGeom>
            <a:avLst/>
            <a:gdLst>
              <a:gd name="connsiteX0" fmla="*/ 0 w 2867648"/>
              <a:gd name="connsiteY0" fmla="*/ 0 h 2867647"/>
              <a:gd name="connsiteX1" fmla="*/ 0 w 2867648"/>
              <a:gd name="connsiteY1" fmla="*/ 0 h 2867647"/>
              <a:gd name="connsiteX2" fmla="*/ 0 w 2867648"/>
              <a:gd name="connsiteY2" fmla="*/ 0 h 2867647"/>
              <a:gd name="connsiteX3" fmla="*/ 2880009 w 2867648"/>
              <a:gd name="connsiteY3" fmla="*/ 2880008 h 2867647"/>
              <a:gd name="connsiteX4" fmla="*/ 2880009 w 2867648"/>
              <a:gd name="connsiteY4" fmla="*/ 1569790 h 2867647"/>
              <a:gd name="connsiteX5" fmla="*/ 1310219 w 2867648"/>
              <a:gd name="connsiteY5" fmla="*/ 0 h 2867647"/>
              <a:gd name="connsiteX6" fmla="*/ 0 w 2867648"/>
              <a:gd name="connsiteY6" fmla="*/ 0 h 28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648" h="28676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1589517"/>
                  <a:pt x="1290491" y="2880008"/>
                  <a:pt x="2880009" y="2880008"/>
                </a:cubicBezTo>
                <a:lnTo>
                  <a:pt x="2880009" y="1569790"/>
                </a:lnTo>
                <a:cubicBezTo>
                  <a:pt x="2013608" y="1569790"/>
                  <a:pt x="1310219" y="866400"/>
                  <a:pt x="131021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3000000" scaled="0"/>
          </a:gra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E671EE3D-9DE8-1972-B300-9790302F3CA0}"/>
              </a:ext>
            </a:extLst>
          </p:cNvPr>
          <p:cNvSpPr/>
          <p:nvPr/>
        </p:nvSpPr>
        <p:spPr>
          <a:xfrm rot="5400000" flipV="1">
            <a:off x="9427" y="3429000"/>
            <a:ext cx="3429000" cy="3429000"/>
          </a:xfrm>
          <a:custGeom>
            <a:avLst/>
            <a:gdLst>
              <a:gd name="connsiteX0" fmla="*/ 0 w 2867648"/>
              <a:gd name="connsiteY0" fmla="*/ 0 h 2867647"/>
              <a:gd name="connsiteX1" fmla="*/ 0 w 2867648"/>
              <a:gd name="connsiteY1" fmla="*/ 0 h 2867647"/>
              <a:gd name="connsiteX2" fmla="*/ 0 w 2867648"/>
              <a:gd name="connsiteY2" fmla="*/ 0 h 2867647"/>
              <a:gd name="connsiteX3" fmla="*/ 2880009 w 2867648"/>
              <a:gd name="connsiteY3" fmla="*/ 2880008 h 2867647"/>
              <a:gd name="connsiteX4" fmla="*/ 2880009 w 2867648"/>
              <a:gd name="connsiteY4" fmla="*/ 1569790 h 2867647"/>
              <a:gd name="connsiteX5" fmla="*/ 1310219 w 2867648"/>
              <a:gd name="connsiteY5" fmla="*/ 0 h 2867647"/>
              <a:gd name="connsiteX6" fmla="*/ 0 w 2867648"/>
              <a:gd name="connsiteY6" fmla="*/ 0 h 28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648" h="28676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1589517"/>
                  <a:pt x="1290491" y="2880008"/>
                  <a:pt x="2880009" y="2880008"/>
                </a:cubicBezTo>
                <a:lnTo>
                  <a:pt x="2880009" y="1569790"/>
                </a:lnTo>
                <a:cubicBezTo>
                  <a:pt x="2013608" y="1569790"/>
                  <a:pt x="1310219" y="866400"/>
                  <a:pt x="131021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75000">
                <a:srgbClr val="E100B3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solidFill>
              <a:schemeClr val="bg1"/>
            </a:solidFill>
            <a:prstDash val="solid"/>
            <a:miter/>
          </a:ln>
          <a:effectLst>
            <a:outerShdw blurRad="571500" dist="381000" dir="5400000" sx="85000" sy="85000" algn="t" rotWithShape="0">
              <a:schemeClr val="accent1">
                <a:alpha val="30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7A724-7357-E24D-8951-81FD5FDF7587}"/>
              </a:ext>
            </a:extLst>
          </p:cNvPr>
          <p:cNvSpPr txBox="1"/>
          <p:nvPr/>
        </p:nvSpPr>
        <p:spPr>
          <a:xfrm>
            <a:off x="2914635" y="3136612"/>
            <a:ext cx="636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What are the alternatives?</a:t>
            </a:r>
            <a:endParaRPr lang="en-LT" sz="3200" b="1"/>
          </a:p>
        </p:txBody>
      </p:sp>
    </p:spTree>
    <p:extLst>
      <p:ext uri="{BB962C8B-B14F-4D97-AF65-F5344CB8AC3E}">
        <p14:creationId xmlns:p14="http://schemas.microsoft.com/office/powerpoint/2010/main" val="223152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18BFAB-967E-3D85-0241-56D62B49DF53}"/>
              </a:ext>
            </a:extLst>
          </p:cNvPr>
          <p:cNvSpPr txBox="1"/>
          <p:nvPr/>
        </p:nvSpPr>
        <p:spPr>
          <a:xfrm>
            <a:off x="1" y="7198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The cloud! Trust and evolution.</a:t>
            </a:r>
            <a:endParaRPr lang="en-LT" sz="32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C125C8-0DCF-3AFE-EDFB-5E63AB5152F5}"/>
              </a:ext>
            </a:extLst>
          </p:cNvPr>
          <p:cNvSpPr txBox="1"/>
          <p:nvPr/>
        </p:nvSpPr>
        <p:spPr>
          <a:xfrm>
            <a:off x="1882034" y="6107037"/>
            <a:ext cx="160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1995-2005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A7BECB-95EE-5A41-83F6-F19E43F337B5}"/>
              </a:ext>
            </a:extLst>
          </p:cNvPr>
          <p:cNvSpPr txBox="1"/>
          <p:nvPr/>
        </p:nvSpPr>
        <p:spPr>
          <a:xfrm>
            <a:off x="5098613" y="6109777"/>
            <a:ext cx="96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2006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C2913-59F9-2C22-680E-D62A6ADA9E2A}"/>
              </a:ext>
            </a:extLst>
          </p:cNvPr>
          <p:cNvSpPr txBox="1"/>
          <p:nvPr/>
        </p:nvSpPr>
        <p:spPr>
          <a:xfrm>
            <a:off x="8111696" y="6094037"/>
            <a:ext cx="96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2008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E786C9-2E86-4A4A-8402-5DF2D2461D2C}"/>
              </a:ext>
            </a:extLst>
          </p:cNvPr>
          <p:cNvSpPr txBox="1"/>
          <p:nvPr/>
        </p:nvSpPr>
        <p:spPr>
          <a:xfrm>
            <a:off x="10624517" y="6094037"/>
            <a:ext cx="96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2022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A52E67-E7AD-CBDB-4493-8FF8E6B7A76C}"/>
              </a:ext>
            </a:extLst>
          </p:cNvPr>
          <p:cNvGrpSpPr/>
          <p:nvPr/>
        </p:nvGrpSpPr>
        <p:grpSpPr>
          <a:xfrm>
            <a:off x="1720769" y="1882524"/>
            <a:ext cx="8750461" cy="3142590"/>
            <a:chOff x="963634" y="1613855"/>
            <a:chExt cx="10149650" cy="36450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6979087-2AD6-FC5D-9001-3DEE55B96F78}"/>
                </a:ext>
              </a:extLst>
            </p:cNvPr>
            <p:cNvSpPr/>
            <p:nvPr/>
          </p:nvSpPr>
          <p:spPr>
            <a:xfrm>
              <a:off x="9045142" y="2842825"/>
              <a:ext cx="2068142" cy="206813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3000000" scaled="0"/>
            </a:gradFill>
            <a:ln w="19050">
              <a:solidFill>
                <a:schemeClr val="bg1"/>
              </a:solidFill>
            </a:ln>
            <a:effectLst>
              <a:outerShdw blurRad="546100" dist="127000" dir="3000000" algn="t" rotWithShape="0">
                <a:schemeClr val="accent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>
                <a:solidFill>
                  <a:srgbClr val="32394E"/>
                </a:solidFill>
                <a:latin typeface="+mj-lt"/>
              </a:endParaRPr>
            </a:p>
          </p:txBody>
        </p:sp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05A665EB-22EF-B411-80CA-6F108A728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7776" y="3355361"/>
              <a:ext cx="1070052" cy="1070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0ACFFD0-9B46-4815-EB5B-504BC577DE6E}"/>
                </a:ext>
              </a:extLst>
            </p:cNvPr>
            <p:cNvSpPr/>
            <p:nvPr/>
          </p:nvSpPr>
          <p:spPr>
            <a:xfrm rot="13153365" flipH="1">
              <a:off x="2373053" y="2756381"/>
              <a:ext cx="2502560" cy="2502560"/>
            </a:xfrm>
            <a:prstGeom prst="arc">
              <a:avLst/>
            </a:prstGeom>
            <a:noFill/>
            <a:ln w="50800" cap="rnd"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0"/>
                    </a:schemeClr>
                  </a:gs>
                  <a:gs pos="4000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prstDash val="solid"/>
              <a:round/>
              <a:tailEnd type="arrow"/>
            </a:ln>
            <a:effectLst>
              <a:outerShdw blurRad="50800" dist="266700" dir="39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7DC0F0-A606-ED0E-C49A-4F24C5803CD0}"/>
                </a:ext>
              </a:extLst>
            </p:cNvPr>
            <p:cNvSpPr/>
            <p:nvPr/>
          </p:nvSpPr>
          <p:spPr>
            <a:xfrm>
              <a:off x="7602297" y="1705711"/>
              <a:ext cx="2068142" cy="206813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3000000" scaled="0"/>
            </a:gradFill>
            <a:ln w="19050">
              <a:solidFill>
                <a:schemeClr val="bg1"/>
              </a:solidFill>
            </a:ln>
            <a:effectLst>
              <a:outerShdw blurRad="546100" dist="127000" dir="3000000" algn="t" rotWithShape="0">
                <a:schemeClr val="accent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>
                <a:solidFill>
                  <a:srgbClr val="32394E"/>
                </a:solidFill>
                <a:latin typeface="+mj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7BF726-5BEC-C68C-303B-A3C8904E653B}"/>
                </a:ext>
              </a:extLst>
            </p:cNvPr>
            <p:cNvSpPr/>
            <p:nvPr/>
          </p:nvSpPr>
          <p:spPr>
            <a:xfrm>
              <a:off x="4304193" y="2457730"/>
              <a:ext cx="2270688" cy="22706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3000000" scaled="0"/>
            </a:gradFill>
            <a:ln w="19050">
              <a:solidFill>
                <a:schemeClr val="bg1"/>
              </a:solidFill>
            </a:ln>
            <a:effectLst>
              <a:outerShdw blurRad="546100" dist="127000" dir="3000000" algn="t" rotWithShape="0">
                <a:schemeClr val="accent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>
                <a:solidFill>
                  <a:srgbClr val="32394E"/>
                </a:solidFill>
                <a:latin typeface="+mj-lt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5A488FE8-7361-ED17-9173-5C0D1C462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531" y="3281300"/>
              <a:ext cx="1354725" cy="810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Google Cloud Logo - PNG and Vector - Logo Download">
              <a:extLst>
                <a:ext uri="{FF2B5EF4-FFF2-40B4-BE49-F238E27FC236}">
                  <a16:creationId xmlns:a16="http://schemas.microsoft.com/office/drawing/2014/main" id="{41DCCAEA-9DED-F521-9A37-25DC9322B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072" y="2247070"/>
              <a:ext cx="1533306" cy="95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0748E8-4C37-B6BD-F184-C0DDF1D12C80}"/>
                </a:ext>
              </a:extLst>
            </p:cNvPr>
            <p:cNvSpPr/>
            <p:nvPr/>
          </p:nvSpPr>
          <p:spPr>
            <a:xfrm>
              <a:off x="963634" y="2431159"/>
              <a:ext cx="2270688" cy="22706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3000000" scaled="0"/>
            </a:gradFill>
            <a:ln w="19050">
              <a:solidFill>
                <a:schemeClr val="bg1"/>
              </a:solidFill>
            </a:ln>
            <a:effectLst>
              <a:outerShdw blurRad="546100" dist="127000" dir="3000000" algn="t" rotWithShape="0">
                <a:schemeClr val="accent1"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>
                <a:solidFill>
                  <a:srgbClr val="32394E"/>
                </a:solidFill>
                <a:latin typeface="+mj-lt"/>
              </a:endParaRPr>
            </a:p>
          </p:txBody>
        </p:sp>
        <p:pic>
          <p:nvPicPr>
            <p:cNvPr id="34" name="Picture 33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C9670B90-7282-912E-CD16-451967B41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318" y="2154769"/>
              <a:ext cx="1605026" cy="2432618"/>
            </a:xfrm>
            <a:prstGeom prst="rect">
              <a:avLst/>
            </a:prstGeom>
          </p:spPr>
        </p:pic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784C1B99-ECCD-8902-7B47-94E00DEDA634}"/>
                </a:ext>
              </a:extLst>
            </p:cNvPr>
            <p:cNvSpPr/>
            <p:nvPr/>
          </p:nvSpPr>
          <p:spPr>
            <a:xfrm rot="13211492" flipH="1">
              <a:off x="6643940" y="2850241"/>
              <a:ext cx="2104156" cy="2104156"/>
            </a:xfrm>
            <a:prstGeom prst="arc">
              <a:avLst/>
            </a:prstGeom>
            <a:noFill/>
            <a:ln w="50800" cap="rnd"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0"/>
                    </a:schemeClr>
                  </a:gs>
                  <a:gs pos="4000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prstDash val="solid"/>
              <a:round/>
              <a:tailEnd type="arrow"/>
            </a:ln>
            <a:effectLst>
              <a:outerShdw blurRad="50800" dist="266700" dir="39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BAE3627B-6E57-5BF9-C7E7-782AC79AC764}"/>
                </a:ext>
              </a:extLst>
            </p:cNvPr>
            <p:cNvSpPr/>
            <p:nvPr/>
          </p:nvSpPr>
          <p:spPr>
            <a:xfrm rot="18452462">
              <a:off x="5948478" y="1613855"/>
              <a:ext cx="2104156" cy="2104156"/>
            </a:xfrm>
            <a:prstGeom prst="arc">
              <a:avLst/>
            </a:prstGeom>
            <a:noFill/>
            <a:ln w="50800" cap="rnd"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0"/>
                    </a:schemeClr>
                  </a:gs>
                  <a:gs pos="4000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prstDash val="solid"/>
              <a:round/>
              <a:tailEnd type="arrow"/>
            </a:ln>
            <a:effectLst>
              <a:outerShdw blurRad="50800" dist="266700" dir="39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8ADEE26-FE14-DDC8-B5FA-7B81F4B32F59}"/>
              </a:ext>
            </a:extLst>
          </p:cNvPr>
          <p:cNvCxnSpPr>
            <a:cxnSpLocks/>
          </p:cNvCxnSpPr>
          <p:nvPr/>
        </p:nvCxnSpPr>
        <p:spPr>
          <a:xfrm flipV="1">
            <a:off x="0" y="5707072"/>
            <a:ext cx="12192000" cy="22339"/>
          </a:xfrm>
          <a:prstGeom prst="line">
            <a:avLst/>
          </a:prstGeom>
          <a:ln w="12700" cap="rnd">
            <a:solidFill>
              <a:srgbClr val="8A9A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Oval 38">
            <a:extLst>
              <a:ext uri="{FF2B5EF4-FFF2-40B4-BE49-F238E27FC236}">
                <a16:creationId xmlns:a16="http://schemas.microsoft.com/office/drawing/2014/main" id="{5FFA383E-FA26-6CA7-CCBD-F98D89079021}"/>
              </a:ext>
            </a:extLst>
          </p:cNvPr>
          <p:cNvSpPr/>
          <p:nvPr/>
        </p:nvSpPr>
        <p:spPr>
          <a:xfrm>
            <a:off x="2621381" y="5640950"/>
            <a:ext cx="156436" cy="156436"/>
          </a:xfrm>
          <a:prstGeom prst="ellipse">
            <a:avLst/>
          </a:prstGeom>
          <a:ln w="50800"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368300" dist="266700" dir="3060000" sx="79000" sy="79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 useBgFill="1">
        <p:nvSpPr>
          <p:cNvPr id="43" name="Oval 42">
            <a:extLst>
              <a:ext uri="{FF2B5EF4-FFF2-40B4-BE49-F238E27FC236}">
                <a16:creationId xmlns:a16="http://schemas.microsoft.com/office/drawing/2014/main" id="{30792639-00AF-A318-835A-E0C8893E3B32}"/>
              </a:ext>
            </a:extLst>
          </p:cNvPr>
          <p:cNvSpPr/>
          <p:nvPr/>
        </p:nvSpPr>
        <p:spPr>
          <a:xfrm>
            <a:off x="5512077" y="5640950"/>
            <a:ext cx="156436" cy="156436"/>
          </a:xfrm>
          <a:prstGeom prst="ellipse">
            <a:avLst/>
          </a:prstGeom>
          <a:ln w="50800"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368300" dist="266700" dir="3060000" sx="79000" sy="79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 useBgFill="1">
        <p:nvSpPr>
          <p:cNvPr id="44" name="Oval 43">
            <a:extLst>
              <a:ext uri="{FF2B5EF4-FFF2-40B4-BE49-F238E27FC236}">
                <a16:creationId xmlns:a16="http://schemas.microsoft.com/office/drawing/2014/main" id="{14AA4A62-51A5-3ED9-8FE8-8A1D387823F2}"/>
              </a:ext>
            </a:extLst>
          </p:cNvPr>
          <p:cNvSpPr/>
          <p:nvPr/>
        </p:nvSpPr>
        <p:spPr>
          <a:xfrm>
            <a:off x="8505150" y="5628854"/>
            <a:ext cx="156436" cy="156436"/>
          </a:xfrm>
          <a:prstGeom prst="ellipse">
            <a:avLst/>
          </a:prstGeom>
          <a:ln w="50800"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368300" dist="266700" dir="3060000" sx="79000" sy="79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 useBgFill="1">
        <p:nvSpPr>
          <p:cNvPr id="45" name="Oval 44">
            <a:extLst>
              <a:ext uri="{FF2B5EF4-FFF2-40B4-BE49-F238E27FC236}">
                <a16:creationId xmlns:a16="http://schemas.microsoft.com/office/drawing/2014/main" id="{B2E6D73F-CBA3-D793-3E9F-85A2C535AF0C}"/>
              </a:ext>
            </a:extLst>
          </p:cNvPr>
          <p:cNvSpPr/>
          <p:nvPr/>
        </p:nvSpPr>
        <p:spPr>
          <a:xfrm>
            <a:off x="11029546" y="5607981"/>
            <a:ext cx="156436" cy="156436"/>
          </a:xfrm>
          <a:prstGeom prst="ellipse">
            <a:avLst/>
          </a:prstGeom>
          <a:ln w="50800"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368300" dist="266700" dir="3060000" sx="79000" sy="79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0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8">
            <a:extLst>
              <a:ext uri="{FF2B5EF4-FFF2-40B4-BE49-F238E27FC236}">
                <a16:creationId xmlns:a16="http://schemas.microsoft.com/office/drawing/2014/main" id="{6CAF09C0-6E9E-9E33-EA33-EC13E401BD22}"/>
              </a:ext>
            </a:extLst>
          </p:cNvPr>
          <p:cNvSpPr/>
          <p:nvPr/>
        </p:nvSpPr>
        <p:spPr>
          <a:xfrm>
            <a:off x="777362" y="2405747"/>
            <a:ext cx="3322987" cy="3051111"/>
          </a:xfrm>
          <a:prstGeom prst="roundRect">
            <a:avLst>
              <a:gd name="adj" fmla="val 11627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7" name="Graphic 18">
            <a:extLst>
              <a:ext uri="{FF2B5EF4-FFF2-40B4-BE49-F238E27FC236}">
                <a16:creationId xmlns:a16="http://schemas.microsoft.com/office/drawing/2014/main" id="{5699DA3C-95CB-7064-95E0-BBFE9ACDE3F7}"/>
              </a:ext>
            </a:extLst>
          </p:cNvPr>
          <p:cNvSpPr/>
          <p:nvPr/>
        </p:nvSpPr>
        <p:spPr>
          <a:xfrm>
            <a:off x="7922641" y="2405747"/>
            <a:ext cx="3322987" cy="3051111"/>
          </a:xfrm>
          <a:prstGeom prst="roundRect">
            <a:avLst>
              <a:gd name="adj" fmla="val 11627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3000000" scaled="0"/>
          </a:gra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5" name="Graphic 18">
            <a:extLst>
              <a:ext uri="{FF2B5EF4-FFF2-40B4-BE49-F238E27FC236}">
                <a16:creationId xmlns:a16="http://schemas.microsoft.com/office/drawing/2014/main" id="{EEABC89A-1AC8-1FE3-0952-01A3E6E9305A}"/>
              </a:ext>
            </a:extLst>
          </p:cNvPr>
          <p:cNvSpPr/>
          <p:nvPr/>
        </p:nvSpPr>
        <p:spPr>
          <a:xfrm>
            <a:off x="4381018" y="2405747"/>
            <a:ext cx="3322987" cy="3051111"/>
          </a:xfrm>
          <a:prstGeom prst="roundRect">
            <a:avLst>
              <a:gd name="adj" fmla="val 11627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3000000" scaled="0"/>
          </a:gradFill>
          <a:ln w="19050">
            <a:solidFill>
              <a:schemeClr val="bg1"/>
            </a:solidFill>
          </a:ln>
          <a:effectLst>
            <a:outerShdw blurRad="546100" dist="127000" dir="3000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32394E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7A724-7357-E24D-8951-81FD5FDF7587}"/>
              </a:ext>
            </a:extLst>
          </p:cNvPr>
          <p:cNvSpPr txBox="1"/>
          <p:nvPr/>
        </p:nvSpPr>
        <p:spPr>
          <a:xfrm>
            <a:off x="385144" y="914998"/>
            <a:ext cx="1122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Alternatives to IPv4 Acquisition</a:t>
            </a:r>
            <a:endParaRPr lang="en-LT" sz="32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1851A-593A-C0F4-DA2F-225D7B41BC95}"/>
              </a:ext>
            </a:extLst>
          </p:cNvPr>
          <p:cNvSpPr txBox="1"/>
          <p:nvPr/>
        </p:nvSpPr>
        <p:spPr>
          <a:xfrm>
            <a:off x="1033591" y="3751626"/>
            <a:ext cx="2923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IPv4 Leasing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F0848-8B4E-B846-AF26-0973D5D27CF5}"/>
              </a:ext>
            </a:extLst>
          </p:cNvPr>
          <p:cNvSpPr txBox="1"/>
          <p:nvPr/>
        </p:nvSpPr>
        <p:spPr>
          <a:xfrm>
            <a:off x="8620550" y="2909620"/>
            <a:ext cx="2016899" cy="2298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80"/>
              </a:lnSpc>
            </a:pPr>
            <a:r>
              <a:rPr lang="en-US" sz="1100" b="1"/>
              <a:t>Instant provisioning</a:t>
            </a:r>
          </a:p>
          <a:p>
            <a:pPr>
              <a:lnSpc>
                <a:spcPts val="2480"/>
              </a:lnSpc>
            </a:pPr>
            <a:r>
              <a:rPr lang="en-US" sz="1100" b="1"/>
              <a:t>No CAPEX required</a:t>
            </a:r>
          </a:p>
          <a:p>
            <a:pPr>
              <a:lnSpc>
                <a:spcPts val="2480"/>
              </a:lnSpc>
            </a:pPr>
            <a:r>
              <a:rPr lang="en-US" sz="1100" b="1"/>
              <a:t>WHOIS accuracy</a:t>
            </a:r>
          </a:p>
          <a:p>
            <a:pPr>
              <a:lnSpc>
                <a:spcPts val="2480"/>
              </a:lnSpc>
            </a:pPr>
            <a:r>
              <a:rPr lang="en-US" sz="1100" b="1"/>
              <a:t>Addressing legacy space</a:t>
            </a:r>
          </a:p>
          <a:p>
            <a:pPr>
              <a:lnSpc>
                <a:spcPts val="2480"/>
              </a:lnSpc>
            </a:pPr>
            <a:r>
              <a:rPr lang="en-US" sz="1100" b="1"/>
              <a:t>RPKI adoption</a:t>
            </a:r>
          </a:p>
          <a:p>
            <a:pPr>
              <a:lnSpc>
                <a:spcPts val="2480"/>
              </a:lnSpc>
            </a:pPr>
            <a:r>
              <a:rPr lang="en-US" sz="1100" b="1"/>
              <a:t>More IPv4 in the market</a:t>
            </a:r>
          </a:p>
          <a:p>
            <a:pPr>
              <a:lnSpc>
                <a:spcPts val="2480"/>
              </a:lnSpc>
            </a:pPr>
            <a:r>
              <a:rPr lang="en-US" sz="1100" b="1"/>
              <a:t>Extra revenue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579A0-DE47-0B10-1108-85BF3F3188FC}"/>
              </a:ext>
            </a:extLst>
          </p:cNvPr>
          <p:cNvSpPr txBox="1"/>
          <p:nvPr/>
        </p:nvSpPr>
        <p:spPr>
          <a:xfrm>
            <a:off x="5060104" y="2938932"/>
            <a:ext cx="1903085" cy="190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sz="1100" b="1"/>
              <a:t>Abuse observability</a:t>
            </a:r>
            <a:br>
              <a:rPr lang="en-US" sz="1100" b="1"/>
            </a:br>
            <a:r>
              <a:rPr lang="en-US" sz="1100" b="1" err="1"/>
              <a:t>rDNS</a:t>
            </a:r>
            <a:r>
              <a:rPr lang="en-US" sz="1100" b="1"/>
              <a:t> records validation</a:t>
            </a:r>
            <a:br>
              <a:rPr lang="en-US" sz="1100" b="1"/>
            </a:br>
            <a:r>
              <a:rPr lang="en-US" sz="1100" b="1"/>
              <a:t>KYC process</a:t>
            </a:r>
            <a:br>
              <a:rPr lang="en-US" sz="1100" b="1"/>
            </a:br>
            <a:r>
              <a:rPr lang="en-US" sz="1100" b="1"/>
              <a:t>ASN blocklists</a:t>
            </a:r>
            <a:br>
              <a:rPr lang="en-US" sz="1100" b="1"/>
            </a:br>
            <a:r>
              <a:rPr lang="en-US" sz="1100" b="1"/>
              <a:t>Risky industries</a:t>
            </a:r>
          </a:p>
          <a:p>
            <a:pPr>
              <a:lnSpc>
                <a:spcPts val="2420"/>
              </a:lnSpc>
            </a:pPr>
            <a:r>
              <a:rPr lang="en-US" sz="1100" b="1"/>
              <a:t>IP hi-jacking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BE97D-CC5E-7FC5-A225-D33848B1DA50}"/>
              </a:ext>
            </a:extLst>
          </p:cNvPr>
          <p:cNvSpPr txBox="1"/>
          <p:nvPr/>
        </p:nvSpPr>
        <p:spPr>
          <a:xfrm>
            <a:off x="4661759" y="2652421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E100B3"/>
                </a:solidFill>
              </a:rPr>
              <a:t>Risks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55BC4-B1A2-7698-3D54-D2E4ACB9C8BC}"/>
              </a:ext>
            </a:extLst>
          </p:cNvPr>
          <p:cNvSpPr txBox="1"/>
          <p:nvPr/>
        </p:nvSpPr>
        <p:spPr>
          <a:xfrm>
            <a:off x="8215369" y="2645819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1D57FF"/>
                </a:solidFill>
              </a:rPr>
              <a:t>Benefits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117AA5-F9B3-3D3B-8E60-1D489E5BD5D3}"/>
              </a:ext>
            </a:extLst>
          </p:cNvPr>
          <p:cNvGrpSpPr/>
          <p:nvPr/>
        </p:nvGrpSpPr>
        <p:grpSpPr>
          <a:xfrm>
            <a:off x="4762318" y="3101459"/>
            <a:ext cx="169346" cy="140234"/>
            <a:chOff x="4560125" y="3159335"/>
            <a:chExt cx="169346" cy="14023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CDDBB20-2AEE-396C-9265-8DE4232E2D95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A4445F1A-8344-F1B6-B38E-73E1F73DB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E100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34307D-ECAF-F629-5253-824386333C77}"/>
              </a:ext>
            </a:extLst>
          </p:cNvPr>
          <p:cNvGrpSpPr/>
          <p:nvPr/>
        </p:nvGrpSpPr>
        <p:grpSpPr>
          <a:xfrm>
            <a:off x="4754212" y="3384486"/>
            <a:ext cx="169346" cy="140234"/>
            <a:chOff x="4560125" y="3159335"/>
            <a:chExt cx="169346" cy="140234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A11ED68-667D-4454-CA7E-94A02E7A7467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68E6A117-C0B0-8B9E-4F9A-72D815F26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E100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42511D-6266-AB0C-8AE7-26C0F8C8D7EA}"/>
              </a:ext>
            </a:extLst>
          </p:cNvPr>
          <p:cNvGrpSpPr/>
          <p:nvPr/>
        </p:nvGrpSpPr>
        <p:grpSpPr>
          <a:xfrm>
            <a:off x="4747598" y="3729741"/>
            <a:ext cx="169346" cy="140234"/>
            <a:chOff x="4560125" y="3159335"/>
            <a:chExt cx="169346" cy="14023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04AC7D8-3E3C-BC57-FB48-1E3923BDB9AA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EC5FE657-29D7-082E-E197-1F874888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E100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560388-359A-3CFC-4607-D78E79D479F3}"/>
              </a:ext>
            </a:extLst>
          </p:cNvPr>
          <p:cNvGrpSpPr/>
          <p:nvPr/>
        </p:nvGrpSpPr>
        <p:grpSpPr>
          <a:xfrm>
            <a:off x="4744661" y="4032546"/>
            <a:ext cx="169346" cy="140234"/>
            <a:chOff x="4560125" y="3159335"/>
            <a:chExt cx="169346" cy="14023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3538514-E57B-F006-E7C0-7A52E5A9DBF3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3CF6D9C0-CF4A-E0E7-56A2-D73DC1407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E100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80208E-4ECE-8F76-A31D-5DDBE809D3A0}"/>
              </a:ext>
            </a:extLst>
          </p:cNvPr>
          <p:cNvGrpSpPr/>
          <p:nvPr/>
        </p:nvGrpSpPr>
        <p:grpSpPr>
          <a:xfrm>
            <a:off x="4746106" y="4335351"/>
            <a:ext cx="169346" cy="140234"/>
            <a:chOff x="4560125" y="3159335"/>
            <a:chExt cx="169346" cy="140234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C55ACD1-1619-13E1-CFD2-F96C7767E26D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F6779B67-22E3-A69A-0E7C-2A8FEC772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E100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426D24-07E6-1DA5-AB32-A1FC614DDF12}"/>
              </a:ext>
            </a:extLst>
          </p:cNvPr>
          <p:cNvGrpSpPr/>
          <p:nvPr/>
        </p:nvGrpSpPr>
        <p:grpSpPr>
          <a:xfrm>
            <a:off x="4754212" y="4629504"/>
            <a:ext cx="169346" cy="140234"/>
            <a:chOff x="4560125" y="3159335"/>
            <a:chExt cx="169346" cy="140234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8F9E4E63-236B-1245-FB59-E8AECBF2BBAB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902609E-08A0-922C-36A6-F6D551B0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E100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357DF1-7A73-6182-0F2B-3B3420F4586D}"/>
              </a:ext>
            </a:extLst>
          </p:cNvPr>
          <p:cNvGrpSpPr/>
          <p:nvPr/>
        </p:nvGrpSpPr>
        <p:grpSpPr>
          <a:xfrm>
            <a:off x="8298418" y="3080415"/>
            <a:ext cx="169346" cy="140234"/>
            <a:chOff x="4560125" y="3159335"/>
            <a:chExt cx="169346" cy="140234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E6C9103-4828-B781-A38E-B53EA55218E3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D0F24DD1-76A4-7BE2-FF86-0CEECAB45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1D57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A880C5-C4B9-9C3C-7B56-B24484F6F8C1}"/>
              </a:ext>
            </a:extLst>
          </p:cNvPr>
          <p:cNvGrpSpPr/>
          <p:nvPr/>
        </p:nvGrpSpPr>
        <p:grpSpPr>
          <a:xfrm>
            <a:off x="8298418" y="3404721"/>
            <a:ext cx="169346" cy="140234"/>
            <a:chOff x="4560125" y="3159335"/>
            <a:chExt cx="169346" cy="140234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CDA867C-D1A6-7546-4186-6C00F53F4046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827F9398-95E5-F509-5EE9-A8026713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1D57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26AE4A-CBF6-6EF3-5200-F008E869B9E2}"/>
              </a:ext>
            </a:extLst>
          </p:cNvPr>
          <p:cNvGrpSpPr/>
          <p:nvPr/>
        </p:nvGrpSpPr>
        <p:grpSpPr>
          <a:xfrm>
            <a:off x="8298418" y="3726042"/>
            <a:ext cx="169346" cy="140234"/>
            <a:chOff x="4560125" y="3159335"/>
            <a:chExt cx="169346" cy="140234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872DBB1-4211-5C9A-EB7B-84F809AB2193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5937A657-69D3-6DCE-325E-8987FFEB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1D57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508CDC-5FC0-B931-17D2-9097A1A2AD51}"/>
              </a:ext>
            </a:extLst>
          </p:cNvPr>
          <p:cNvGrpSpPr/>
          <p:nvPr/>
        </p:nvGrpSpPr>
        <p:grpSpPr>
          <a:xfrm>
            <a:off x="8298418" y="4042420"/>
            <a:ext cx="169346" cy="140234"/>
            <a:chOff x="4560125" y="3159335"/>
            <a:chExt cx="169346" cy="140234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2D00EB5-B70E-0C34-D079-3C7E4CD34B95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006E9607-2813-AFAC-E931-791F365DB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1D57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88D053-0861-D5AB-5C0F-A785A8523387}"/>
              </a:ext>
            </a:extLst>
          </p:cNvPr>
          <p:cNvGrpSpPr/>
          <p:nvPr/>
        </p:nvGrpSpPr>
        <p:grpSpPr>
          <a:xfrm>
            <a:off x="8310453" y="4335934"/>
            <a:ext cx="169346" cy="140234"/>
            <a:chOff x="4560125" y="3159335"/>
            <a:chExt cx="169346" cy="140234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7FFFA7B-3F6C-970D-4C11-F1B0E8594741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5020D11B-D693-DAD4-6A26-9B7CFED26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1D57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52C3AB-88E4-A95C-2CDD-175A562C9895}"/>
              </a:ext>
            </a:extLst>
          </p:cNvPr>
          <p:cNvGrpSpPr/>
          <p:nvPr/>
        </p:nvGrpSpPr>
        <p:grpSpPr>
          <a:xfrm>
            <a:off x="8298418" y="4652912"/>
            <a:ext cx="169346" cy="140234"/>
            <a:chOff x="4560125" y="3159335"/>
            <a:chExt cx="169346" cy="140234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89D6762-94C0-1761-471D-EA23440DABAF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BAB56501-F05F-8D1C-EF57-B7ED813B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1D57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3E37065-6D2B-4B86-8C06-AE5BEF38CDAF}"/>
              </a:ext>
            </a:extLst>
          </p:cNvPr>
          <p:cNvGrpSpPr/>
          <p:nvPr/>
        </p:nvGrpSpPr>
        <p:grpSpPr>
          <a:xfrm>
            <a:off x="8310453" y="4969890"/>
            <a:ext cx="169346" cy="140234"/>
            <a:chOff x="4560125" y="3159335"/>
            <a:chExt cx="169346" cy="140234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DFD3544-E5FE-F6D4-01D4-B53E4EA6740B}"/>
                </a:ext>
              </a:extLst>
            </p:cNvPr>
            <p:cNvSpPr/>
            <p:nvPr/>
          </p:nvSpPr>
          <p:spPr>
            <a:xfrm>
              <a:off x="4560125" y="3159335"/>
              <a:ext cx="153135" cy="1402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11EE3B1F-4EB1-7CEC-2CA8-9D0249A00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96" y="3172982"/>
              <a:ext cx="136775" cy="105543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1D57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15988"/>
      </p:ext>
    </p:extLst>
  </p:cSld>
  <p:clrMapOvr>
    <a:masterClrMapping/>
  </p:clrMapOvr>
</p:sld>
</file>

<file path=ppt/theme/theme1.xml><?xml version="1.0" encoding="utf-8"?>
<a:theme xmlns:a="http://schemas.openxmlformats.org/drawingml/2006/main" name="IPXO_office_theme">
  <a:themeElements>
    <a:clrScheme name="IPXO">
      <a:dk1>
        <a:srgbClr val="0D0736"/>
      </a:dk1>
      <a:lt1>
        <a:srgbClr val="FFFFFF"/>
      </a:lt1>
      <a:dk2>
        <a:srgbClr val="0D0736"/>
      </a:dk2>
      <a:lt2>
        <a:srgbClr val="F8F9FA"/>
      </a:lt2>
      <a:accent1>
        <a:srgbClr val="2057FF"/>
      </a:accent1>
      <a:accent2>
        <a:srgbClr val="FF00E5"/>
      </a:accent2>
      <a:accent3>
        <a:srgbClr val="00B0FF"/>
      </a:accent3>
      <a:accent4>
        <a:srgbClr val="FF3900"/>
      </a:accent4>
      <a:accent5>
        <a:srgbClr val="FFC721"/>
      </a:accent5>
      <a:accent6>
        <a:srgbClr val="00BF13"/>
      </a:accent6>
      <a:hlink>
        <a:srgbClr val="2057FF"/>
      </a:hlink>
      <a:folHlink>
        <a:srgbClr val="2057FF"/>
      </a:folHlink>
    </a:clrScheme>
    <a:fontScheme name="IPXO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XO_office_theme" id="{1681CDEF-39B2-4A04-995C-37AB2D5E4B3B}" vid="{31261F17-3419-43B4-B306-0B3B5709AA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02763CFDA44C4698E222F2B92DE166" ma:contentTypeVersion="16" ma:contentTypeDescription="Create a new document." ma:contentTypeScope="" ma:versionID="3314c88fb6d503bc3b6204e632c4be3b">
  <xsd:schema xmlns:xsd="http://www.w3.org/2001/XMLSchema" xmlns:xs="http://www.w3.org/2001/XMLSchema" xmlns:p="http://schemas.microsoft.com/office/2006/metadata/properties" xmlns:ns2="e6988042-b539-4071-a96d-037c3caa572c" xmlns:ns3="13e46fe4-9521-4d6d-a381-a853781a0547" targetNamespace="http://schemas.microsoft.com/office/2006/metadata/properties" ma:root="true" ma:fieldsID="cd28beba143902cda5408bdd5e199892" ns2:_="" ns3:_="">
    <xsd:import namespace="e6988042-b539-4071-a96d-037c3caa572c"/>
    <xsd:import namespace="13e46fe4-9521-4d6d-a381-a853781a0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88042-b539-4071-a96d-037c3caa5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ab9876-bebe-4033-ab04-92b61a5f2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46fe4-9521-4d6d-a381-a853781a054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831f10-8fb5-4ed7-8295-33f365d0470b}" ma:internalName="TaxCatchAll" ma:showField="CatchAllData" ma:web="13e46fe4-9521-4d6d-a381-a853781a05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e46fe4-9521-4d6d-a381-a853781a0547" xsi:nil="true"/>
    <lcf76f155ced4ddcb4097134ff3c332f xmlns="e6988042-b539-4071-a96d-037c3caa572c">
      <Terms xmlns="http://schemas.microsoft.com/office/infopath/2007/PartnerControls"/>
    </lcf76f155ced4ddcb4097134ff3c332f>
    <SharedWithUsers xmlns="13e46fe4-9521-4d6d-a381-a853781a0547">
      <UserInfo>
        <DisplayName>Vincentas Grinius</DisplayName>
        <AccountId>18</AccountId>
        <AccountType/>
      </UserInfo>
      <UserInfo>
        <DisplayName>Vaidotas Januška</DisplayName>
        <AccountId>22</AccountId>
        <AccountType/>
      </UserInfo>
      <UserInfo>
        <DisplayName>Edvardas Pocius</DisplayName>
        <AccountId>320</AccountId>
        <AccountType/>
      </UserInfo>
      <UserInfo>
        <DisplayName>Lukas Džiaugys</DisplayName>
        <AccountId>333</AccountId>
        <AccountType/>
      </UserInfo>
      <UserInfo>
        <DisplayName>Chris Quesada</DisplayName>
        <AccountId>409</AccountId>
        <AccountType/>
      </UserInfo>
      <UserInfo>
        <DisplayName>Paulius Judickas</DisplayName>
        <AccountId>32</AccountId>
        <AccountType/>
      </UserInfo>
      <UserInfo>
        <DisplayName>Edvinas Bakanas</DisplayName>
        <AccountId>369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AE6AF13-5740-43D3-8434-82B3B6E5FC1B}">
  <ds:schemaRefs>
    <ds:schemaRef ds:uri="13e46fe4-9521-4d6d-a381-a853781a0547"/>
    <ds:schemaRef ds:uri="e6988042-b539-4071-a96d-037c3caa57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9E7242-7AC1-4046-AED5-69A168A2AC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11AA00-3D62-46C2-9DB1-6B071E3C1705}">
  <ds:schemaRefs>
    <ds:schemaRef ds:uri="13e46fe4-9521-4d6d-a381-a853781a0547"/>
    <ds:schemaRef ds:uri="e6988042-b539-4071-a96d-037c3caa57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329</Words>
  <Application>Microsoft Macintosh PowerPoint</Application>
  <PresentationFormat>Widescreen</PresentationFormat>
  <Paragraphs>97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Poppins</vt:lpstr>
      <vt:lpstr>Poppins Bold</vt:lpstr>
      <vt:lpstr>IPXO_office_theme</vt:lpstr>
      <vt:lpstr>IPv4 Ecosystem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sutkussaulius@gmail.com</dc:creator>
  <cp:lastModifiedBy>Vincentas Grinius</cp:lastModifiedBy>
  <cp:revision>3</cp:revision>
  <dcterms:created xsi:type="dcterms:W3CDTF">2021-10-12T14:57:00Z</dcterms:created>
  <dcterms:modified xsi:type="dcterms:W3CDTF">2023-04-04T09:38:51Z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0x0101000502763CFDA44C4698E222F2B92DE166</vt:lpwstr>
  </property>
  <property fmtid="{D5CDD505-2E9C-101B-9397-08002B2CF9AE}" pid="3" name="MediaServiceImageTags">
    <vt:lpwstr/>
  </property>
</Properties>
</file>