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8" r:id="rId3"/>
    <p:sldId id="269" r:id="rId4"/>
    <p:sldId id="260" r:id="rId5"/>
    <p:sldId id="264" r:id="rId6"/>
    <p:sldId id="265" r:id="rId7"/>
    <p:sldId id="259" r:id="rId8"/>
    <p:sldId id="261" r:id="rId9"/>
    <p:sldId id="267" r:id="rId10"/>
    <p:sldId id="268" r:id="rId11"/>
    <p:sldId id="263"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9B"/>
    <a:srgbClr val="B31166"/>
    <a:srgbClr val="61365F"/>
    <a:srgbClr val="B08600"/>
    <a:srgbClr val="271F47"/>
    <a:srgbClr val="281F47"/>
    <a:srgbClr val="2A20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69"/>
    <p:restoredTop sz="80601" autoAdjust="0"/>
  </p:normalViewPr>
  <p:slideViewPr>
    <p:cSldViewPr snapToGrid="0">
      <p:cViewPr varScale="1">
        <p:scale>
          <a:sx n="84" d="100"/>
          <a:sy n="84" d="100"/>
        </p:scale>
        <p:origin x="328" y="18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C605D-DBBC-482B-A4B1-B1703A2CBC69}" type="datetimeFigureOut">
              <a:rPr lang="en-AE" smtClean="0"/>
              <a:t>04/03/2023</a:t>
            </a:fld>
            <a:endParaRPr lang="en-A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05B0F2-3544-46C6-8B73-9FE48C3A7A5C}" type="slidenum">
              <a:rPr lang="en-AE" smtClean="0"/>
              <a:t>‹#›</a:t>
            </a:fld>
            <a:endParaRPr lang="en-AE"/>
          </a:p>
        </p:txBody>
      </p:sp>
    </p:spTree>
    <p:extLst>
      <p:ext uri="{BB962C8B-B14F-4D97-AF65-F5344CB8AC3E}">
        <p14:creationId xmlns:p14="http://schemas.microsoft.com/office/powerpoint/2010/main" val="1624768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 My name is Rohit saxena. I am working as a security Consultant for a Smart city project, securing their 5G private network, IOT network and Cloud network.</a:t>
            </a:r>
          </a:p>
          <a:p>
            <a:endParaRPr lang="en-US" dirty="0"/>
          </a:p>
          <a:p>
            <a:r>
              <a:rPr lang="en-US" dirty="0"/>
              <a:t>Prior to this I have worked with multiple Telecom network operators for securing their network which includes 2G/3G, 4G 5G and IOT network.</a:t>
            </a:r>
          </a:p>
          <a:p>
            <a:endParaRPr lang="en-US" dirty="0"/>
          </a:p>
          <a:p>
            <a:r>
              <a:rPr lang="en-US" dirty="0"/>
              <a:t>Today I am going to present the approach for securing 5G network. This paper has been co - Authored by my colleague Kamal Singh who also worked with several Telecom operators and banking sectors for transforming and securing their networks. He is currently also pursing his P.HD in network Security and automation.</a:t>
            </a:r>
          </a:p>
          <a:p>
            <a:endParaRPr lang="en-US" dirty="0"/>
          </a:p>
          <a:p>
            <a:r>
              <a:rPr lang="en-US" dirty="0"/>
              <a:t>Our Approach for securing 5G network will be based on primary two security principles namely zero trust approach &amp; Defense in depth.</a:t>
            </a:r>
          </a:p>
          <a:p>
            <a:endParaRPr lang="en-AE" dirty="0"/>
          </a:p>
        </p:txBody>
      </p:sp>
      <p:sp>
        <p:nvSpPr>
          <p:cNvPr id="4" name="Slide Number Placeholder 3"/>
          <p:cNvSpPr>
            <a:spLocks noGrp="1"/>
          </p:cNvSpPr>
          <p:nvPr>
            <p:ph type="sldNum" sz="quarter" idx="5"/>
          </p:nvPr>
        </p:nvSpPr>
        <p:spPr/>
        <p:txBody>
          <a:bodyPr/>
          <a:lstStyle/>
          <a:p>
            <a:fld id="{3D05B0F2-3544-46C6-8B73-9FE48C3A7A5C}" type="slidenum">
              <a:rPr lang="en-AE" smtClean="0"/>
              <a:t>1</a:t>
            </a:fld>
            <a:endParaRPr lang="en-AE"/>
          </a:p>
        </p:txBody>
      </p:sp>
    </p:spTree>
    <p:extLst>
      <p:ext uri="{BB962C8B-B14F-4D97-AF65-F5344CB8AC3E}">
        <p14:creationId xmlns:p14="http://schemas.microsoft.com/office/powerpoint/2010/main" val="2626867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main 5G core. This needs to be protected as this is the main set of functions communicating over Service Bus for all the signaling or control plane traffic.</a:t>
            </a:r>
          </a:p>
          <a:p>
            <a:endParaRPr lang="en-US" dirty="0"/>
          </a:p>
          <a:p>
            <a:r>
              <a:rPr lang="en-US" dirty="0"/>
              <a:t>So the 5G core will also have layered security ...  including the access control, logging and monitoring. A very key control, I have personally seen very effective, is using mTLS for all the communication. this will require PKI to issue certificates to all the functions which will authenticate each and every session and also encrypt it. It will ensure that only authorized functions can communicate and no rouge communication is allowed. </a:t>
            </a:r>
          </a:p>
          <a:p>
            <a:endParaRPr lang="en-US" dirty="0"/>
          </a:p>
          <a:p>
            <a:r>
              <a:rPr lang="en-US" dirty="0"/>
              <a:t>And lastly the external connections using API, or other protocols like SEPP...  This should always be via an API GW and FW providing all the authentication, encryption and also protection against application level and content level attacks.</a:t>
            </a:r>
          </a:p>
          <a:p>
            <a:endParaRPr lang="en-US" dirty="0"/>
          </a:p>
          <a:p>
            <a:r>
              <a:rPr lang="en-US" dirty="0"/>
              <a:t>So that is on a very high level ways to secure 5G network using Zero trust and Defense in Depth approach.</a:t>
            </a:r>
          </a:p>
          <a:p>
            <a:endParaRPr lang="en-US" dirty="0"/>
          </a:p>
          <a:p>
            <a:r>
              <a:rPr lang="en-US" dirty="0"/>
              <a:t>I hope you find it useful and if you need any more details on any thing which I presented today .. i am always reachable.</a:t>
            </a:r>
          </a:p>
          <a:p>
            <a:endParaRPr lang="en-AE" dirty="0"/>
          </a:p>
        </p:txBody>
      </p:sp>
      <p:sp>
        <p:nvSpPr>
          <p:cNvPr id="4" name="Slide Number Placeholder 3"/>
          <p:cNvSpPr>
            <a:spLocks noGrp="1"/>
          </p:cNvSpPr>
          <p:nvPr>
            <p:ph type="sldNum" sz="quarter" idx="5"/>
          </p:nvPr>
        </p:nvSpPr>
        <p:spPr/>
        <p:txBody>
          <a:bodyPr/>
          <a:lstStyle/>
          <a:p>
            <a:fld id="{3D05B0F2-3544-46C6-8B73-9FE48C3A7A5C}" type="slidenum">
              <a:rPr lang="en-AE" smtClean="0"/>
              <a:t>10</a:t>
            </a:fld>
            <a:endParaRPr lang="en-AE"/>
          </a:p>
        </p:txBody>
      </p:sp>
    </p:spTree>
    <p:extLst>
      <p:ext uri="{BB962C8B-B14F-4D97-AF65-F5344CB8AC3E}">
        <p14:creationId xmlns:p14="http://schemas.microsoft.com/office/powerpoint/2010/main" val="3445732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talking about 5G, lets have a quick look on the journey, from start of wireless network to 5G,....... what has changed with 5G.</a:t>
            </a:r>
          </a:p>
          <a:p>
            <a:endParaRPr lang="en-US" dirty="0"/>
          </a:p>
          <a:p>
            <a:r>
              <a:rPr lang="en-US" dirty="0"/>
              <a:t>From this table we can see how we progressed from 1G to 5G. </a:t>
            </a:r>
          </a:p>
          <a:p>
            <a:endParaRPr lang="en-US" dirty="0"/>
          </a:p>
          <a:p>
            <a:r>
              <a:rPr lang="en-US" dirty="0"/>
              <a:t>We started with analouge switching - Voice only</a:t>
            </a:r>
          </a:p>
          <a:p>
            <a:endParaRPr lang="en-US" dirty="0"/>
          </a:p>
          <a:p>
            <a:r>
              <a:rPr lang="en-US" dirty="0"/>
              <a:t>Then came the 2G  or 2.xg with speed of few kbps... In additoin to voice there was data.. mobile internet, low speed streaming and email services</a:t>
            </a:r>
          </a:p>
          <a:p>
            <a:endParaRPr lang="en-US" dirty="0"/>
          </a:p>
          <a:p>
            <a:r>
              <a:rPr lang="en-US" dirty="0"/>
              <a:t>next came 3G with enhanced speed in Mbps....having voice data, multi media, smart phone application. fast web browsing.</a:t>
            </a:r>
          </a:p>
          <a:p>
            <a:endParaRPr lang="en-US" dirty="0"/>
          </a:p>
          <a:p>
            <a:r>
              <a:rPr lang="en-US" dirty="0"/>
              <a:t>With 4G we can see speeds upto 1 GBps..High speed high quality data, multi media, streaming etc.</a:t>
            </a:r>
          </a:p>
          <a:p>
            <a:r>
              <a:rPr lang="en-US" dirty="0"/>
              <a:t>Also the technology landscape moved towards virtulized platform, latency of 50 ms to 10 ms.  and IOT density 10k/ km2 to 100k / km2</a:t>
            </a:r>
          </a:p>
          <a:p>
            <a:endParaRPr lang="en-US" dirty="0"/>
          </a:p>
          <a:p>
            <a:r>
              <a:rPr lang="en-US" dirty="0"/>
              <a:t>and now in 5G we are experienceing 10 GBps. supre fast mobile internet, low latency network for mission critical application, IOT security &amp; suveillance, healthcare apps, HD multimedia streaming etc.</a:t>
            </a:r>
          </a:p>
          <a:p>
            <a:endParaRPr lang="en-US" dirty="0"/>
          </a:p>
          <a:p>
            <a:r>
              <a:rPr lang="en-US" dirty="0"/>
              <a:t>technology landscape also changed to cloud native micro services based making it more felxible and software based.</a:t>
            </a:r>
          </a:p>
          <a:p>
            <a:endParaRPr lang="en-US" dirty="0"/>
          </a:p>
          <a:p>
            <a:r>
              <a:rPr lang="en-US" dirty="0"/>
              <a:t>latency of 1 ms and IOT density to 1 million /KM2///    please note this is from 100l to 1 million devices / km2</a:t>
            </a:r>
          </a:p>
          <a:p>
            <a:endParaRPr lang="en-AE" dirty="0"/>
          </a:p>
        </p:txBody>
      </p:sp>
      <p:sp>
        <p:nvSpPr>
          <p:cNvPr id="4" name="Slide Number Placeholder 3"/>
          <p:cNvSpPr>
            <a:spLocks noGrp="1"/>
          </p:cNvSpPr>
          <p:nvPr>
            <p:ph type="sldNum" sz="quarter" idx="5"/>
          </p:nvPr>
        </p:nvSpPr>
        <p:spPr/>
        <p:txBody>
          <a:bodyPr/>
          <a:lstStyle/>
          <a:p>
            <a:fld id="{3D05B0F2-3544-46C6-8B73-9FE48C3A7A5C}" type="slidenum">
              <a:rPr lang="en-AE" smtClean="0"/>
              <a:t>2</a:t>
            </a:fld>
            <a:endParaRPr lang="en-AE"/>
          </a:p>
        </p:txBody>
      </p:sp>
    </p:spTree>
    <p:extLst>
      <p:ext uri="{BB962C8B-B14F-4D97-AF65-F5344CB8AC3E}">
        <p14:creationId xmlns:p14="http://schemas.microsoft.com/office/powerpoint/2010/main" val="1337613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is it all about speed for data or internet?</a:t>
            </a:r>
          </a:p>
          <a:p>
            <a:endParaRPr lang="en-US" dirty="0"/>
          </a:p>
          <a:p>
            <a:r>
              <a:rPr lang="en-US" dirty="0"/>
              <a:t>Well 5G has changed the world of wireless technology. 5G network is no longer a technology for making calls and data browsing over the phone alone; rather, it has become an enabler for a connected world with advanced use cases for almost every industry, such as manufacturing, public safety, healthcare, public transport, energy, and utility, automotive, media, and entertainment. </a:t>
            </a:r>
          </a:p>
          <a:p>
            <a:endParaRPr lang="en-US" dirty="0"/>
          </a:p>
          <a:p>
            <a:r>
              <a:rPr lang="en-US" dirty="0"/>
              <a:t>3 main services offered by 5G are eMBB i.e data speed upto 10 Gbps</a:t>
            </a:r>
          </a:p>
          <a:p>
            <a:endParaRPr lang="en-US" dirty="0"/>
          </a:p>
          <a:p>
            <a:r>
              <a:rPr lang="en-US" dirty="0"/>
              <a:t>uRLLC i.e Ultra reliable and low latency communication....this is for mission critical services where latency is not desirable..  such as e healthcare, autonomous vehicle, industrial automation. Cloud gamification.</a:t>
            </a:r>
          </a:p>
          <a:p>
            <a:endParaRPr lang="en-US" dirty="0"/>
          </a:p>
          <a:p>
            <a:r>
              <a:rPr lang="en-US" dirty="0"/>
              <a:t>Just imagine, any latency in any of these mission critical services will lead to disaster.</a:t>
            </a:r>
          </a:p>
          <a:p>
            <a:endParaRPr lang="en-US" dirty="0"/>
          </a:p>
          <a:p>
            <a:r>
              <a:rPr lang="en-US" dirty="0"/>
              <a:t>Next is mMTC.. i.e massive machine type communication.....  I recently read somewhere the most popular predictions for the number of IoT devices will be anywhere between 6 and 20 Billion connected devices by the end of 2016.</a:t>
            </a:r>
          </a:p>
          <a:p>
            <a:endParaRPr lang="en-US" dirty="0"/>
          </a:p>
          <a:p>
            <a:r>
              <a:rPr lang="en-US" dirty="0"/>
              <a:t>So even this it will be less. if any one is wondering on these numbers...   I can tell from my current experience that currently we are working to accommodate any where between 35 million to 70 million devices in next 5 to 7 years. </a:t>
            </a:r>
          </a:p>
          <a:p>
            <a:endParaRPr lang="en-US" dirty="0"/>
          </a:p>
          <a:p>
            <a:r>
              <a:rPr lang="en-US" dirty="0"/>
              <a:t>So its going to be massive.. and we will need 5G or beyond to support that.</a:t>
            </a:r>
          </a:p>
          <a:p>
            <a:endParaRPr lang="en-US" dirty="0"/>
          </a:p>
          <a:p>
            <a:r>
              <a:rPr lang="en-US" dirty="0"/>
              <a:t>Having said that ...   we can see 5G will be used for many technologies/ services, mission critical services... and it needs to be secured against all sorts of threats leading to services availability, loss of confidentiality and integrity.</a:t>
            </a:r>
            <a:endParaRPr lang="en-AE" dirty="0"/>
          </a:p>
        </p:txBody>
      </p:sp>
      <p:sp>
        <p:nvSpPr>
          <p:cNvPr id="4" name="Slide Number Placeholder 3"/>
          <p:cNvSpPr>
            <a:spLocks noGrp="1"/>
          </p:cNvSpPr>
          <p:nvPr>
            <p:ph type="sldNum" sz="quarter" idx="5"/>
          </p:nvPr>
        </p:nvSpPr>
        <p:spPr/>
        <p:txBody>
          <a:bodyPr/>
          <a:lstStyle/>
          <a:p>
            <a:fld id="{3D05B0F2-3544-46C6-8B73-9FE48C3A7A5C}" type="slidenum">
              <a:rPr lang="en-AE" smtClean="0"/>
              <a:t>3</a:t>
            </a:fld>
            <a:endParaRPr lang="en-AE"/>
          </a:p>
        </p:txBody>
      </p:sp>
    </p:spTree>
    <p:extLst>
      <p:ext uri="{BB962C8B-B14F-4D97-AF65-F5344CB8AC3E}">
        <p14:creationId xmlns:p14="http://schemas.microsoft.com/office/powerpoint/2010/main" val="1297650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there are some security challenges in 5G...   many things have changed which makes 5G more vulnerable to attacks...  new attack surfaces.... more exposure...  change of technology.</a:t>
            </a:r>
          </a:p>
          <a:p>
            <a:endParaRPr lang="en-US" dirty="0"/>
          </a:p>
          <a:p>
            <a:r>
              <a:rPr lang="en-US" dirty="0"/>
              <a:t>Here in this slide we can see some key changes from earlier technology which makes 5G more vulnerable.</a:t>
            </a:r>
          </a:p>
          <a:p>
            <a:endParaRPr lang="en-US" dirty="0"/>
          </a:p>
          <a:p>
            <a:r>
              <a:rPr lang="en-US" dirty="0"/>
              <a:t>Distributed Architecture...  Earlier the set up used to be very much centralized and not exposed..  but now with Edge computing, network slicing etc. and use cases to cater to high speed requirements the architecture is more distributed..   spread across the area..  leads to increased threat vectors due </a:t>
            </a:r>
          </a:p>
          <a:p>
            <a:endParaRPr lang="en-US" dirty="0"/>
          </a:p>
          <a:p>
            <a:r>
              <a:rPr lang="en-US" dirty="0"/>
              <a:t>Virtualization...   in virtualization it is no more a proprietary solution in monolithic hardware...  being virtual there is increased Cyber Susceptibility in securing cloud native architecture.. use of new technology ..  and multiple service or solution makes it challenging.</a:t>
            </a:r>
          </a:p>
          <a:p>
            <a:endParaRPr lang="en-US" dirty="0"/>
          </a:p>
          <a:p>
            <a:r>
              <a:rPr lang="en-US" dirty="0"/>
              <a:t>next is IOT devices.. This is a very new attack surface which was not that prevalent earlier. Tens of billion of devices...   with different makes and models .. many with low inbuilt security features...  non hardened software or firmware... not so well defined supply chain.....  I have come across a case where there was a particular model of CCTV camera..  the firmware of which was infected having malware..  and it was generating so much user plane traffic that brought the UPF / user lane function down leading to DOS...</a:t>
            </a:r>
          </a:p>
          <a:p>
            <a:endParaRPr lang="en-US" dirty="0"/>
          </a:p>
          <a:p>
            <a:r>
              <a:rPr lang="en-US" dirty="0"/>
              <a:t>High bandwidth and number of devices...    with high bandwidth and number of devices the security monitoring becomes overwhelmed and equally complex.</a:t>
            </a:r>
          </a:p>
          <a:p>
            <a:endParaRPr lang="en-US" dirty="0"/>
          </a:p>
          <a:p>
            <a:r>
              <a:rPr lang="en-US" dirty="0"/>
              <a:t>Use of open standards &amp; open sources software </a:t>
            </a:r>
          </a:p>
          <a:p>
            <a:r>
              <a:rPr lang="en-US" dirty="0"/>
              <a:t>Use if open standards and open-source software introduces new risks due to issues in the supply chain, insufficient testing, poorly written code, and built-in backdoors.</a:t>
            </a:r>
          </a:p>
          <a:p>
            <a:endParaRPr lang="en-US" dirty="0"/>
          </a:p>
          <a:p>
            <a:endParaRPr lang="en-US" dirty="0"/>
          </a:p>
          <a:p>
            <a:r>
              <a:rPr lang="en-US" dirty="0"/>
              <a:t>And last but not the least </a:t>
            </a:r>
          </a:p>
          <a:p>
            <a:endParaRPr lang="en-US" dirty="0"/>
          </a:p>
          <a:p>
            <a:r>
              <a:rPr lang="en-US" dirty="0"/>
              <a:t>the confluence of new and old technology ...</a:t>
            </a:r>
          </a:p>
          <a:p>
            <a:r>
              <a:rPr lang="en-US" dirty="0"/>
              <a:t>Multiple Technology convergence, threat migration between technologies, like 4G, 5G, 3G, makes it complex</a:t>
            </a:r>
          </a:p>
          <a:p>
            <a:endParaRPr lang="en-US" dirty="0"/>
          </a:p>
          <a:p>
            <a:r>
              <a:rPr lang="en-US" dirty="0"/>
              <a:t>So these are a few factors that bring security challenges to 5G</a:t>
            </a:r>
            <a:endParaRPr lang="en-AE" dirty="0"/>
          </a:p>
        </p:txBody>
      </p:sp>
      <p:sp>
        <p:nvSpPr>
          <p:cNvPr id="4" name="Slide Number Placeholder 3"/>
          <p:cNvSpPr>
            <a:spLocks noGrp="1"/>
          </p:cNvSpPr>
          <p:nvPr>
            <p:ph type="sldNum" sz="quarter" idx="5"/>
          </p:nvPr>
        </p:nvSpPr>
        <p:spPr/>
        <p:txBody>
          <a:bodyPr/>
          <a:lstStyle/>
          <a:p>
            <a:fld id="{3D05B0F2-3544-46C6-8B73-9FE48C3A7A5C}" type="slidenum">
              <a:rPr lang="en-AE" smtClean="0"/>
              <a:t>4</a:t>
            </a:fld>
            <a:endParaRPr lang="en-AE"/>
          </a:p>
        </p:txBody>
      </p:sp>
    </p:spTree>
    <p:extLst>
      <p:ext uri="{BB962C8B-B14F-4D97-AF65-F5344CB8AC3E}">
        <p14:creationId xmlns:p14="http://schemas.microsoft.com/office/powerpoint/2010/main" val="116196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Defense in depth and Zero trust are two important security principles that organizations use to protect and secure 5G networks</a:t>
            </a:r>
            <a:r>
              <a:rPr lang="en-US" dirty="0">
                <a:solidFill>
                  <a:srgbClr val="252525"/>
                </a:solidFill>
                <a:effectLst/>
              </a:rPr>
              <a:t>. Lets have a quick overview of what these security principles mean.</a:t>
            </a:r>
          </a:p>
          <a:p>
            <a:r>
              <a:rPr lang="en-US" dirty="0">
                <a:solidFill>
                  <a:srgbClr val="252525"/>
                </a:solidFill>
                <a:effectLst/>
              </a:rPr>
              <a:t>Defense in depth is a security strategy that uses multiple layers of security controls to protect against a wide range of threats. The idea behind this method is that if one layer of security fails, there are other layers in place to stop the attack or limit its impact. In the defense-in-depth strategy, each layer should have its own set of controls that protect in a different way.</a:t>
            </a:r>
          </a:p>
          <a:p>
            <a:r>
              <a:rPr lang="en-US" dirty="0">
                <a:solidFill>
                  <a:srgbClr val="252525"/>
                </a:solidFill>
                <a:effectLst/>
              </a:rPr>
              <a:t>which means there should be multiple layers of security for holistic protection.</a:t>
            </a:r>
          </a:p>
          <a:p>
            <a:endParaRPr lang="en-US" dirty="0">
              <a:solidFill>
                <a:srgbClr val="252525"/>
              </a:solidFill>
              <a:effectLst/>
            </a:endParaRPr>
          </a:p>
          <a:p>
            <a:r>
              <a:rPr lang="en-US" dirty="0">
                <a:solidFill>
                  <a:srgbClr val="252525"/>
                </a:solidFill>
                <a:effectLst/>
              </a:rPr>
              <a:t>On the other hand, Zero trust is a security model that assumes no one inside or outside of an organization can be trusted. Zero trust means that every user and device that wants to use a network's resources must be inspected, no matter if they are inside or outside the network's perimeter. It is an approach to security that looks at the whole picture. It includes access identification, authorization, providing least privilege to users and devices with network segmentation, monitoring, and logging.</a:t>
            </a:r>
          </a:p>
          <a:p>
            <a:endParaRPr lang="en-US" dirty="0">
              <a:solidFill>
                <a:srgbClr val="252525"/>
              </a:solidFill>
              <a:effectLst/>
            </a:endParaRPr>
          </a:p>
          <a:p>
            <a:endParaRPr lang="en-US" dirty="0">
              <a:solidFill>
                <a:srgbClr val="252525"/>
              </a:solidFill>
              <a:effectLst/>
            </a:endParaRPr>
          </a:p>
          <a:p>
            <a:r>
              <a:rPr lang="en-US" dirty="0">
                <a:solidFill>
                  <a:srgbClr val="252525"/>
                </a:solidFill>
                <a:effectLst/>
              </a:rPr>
              <a:t>I summary, Defense in depth is an approach to security that uses many different controls at multiple layers. Zero trust, on the other hand, assumes that no one can be trusted and checks all users and devices that try to access resources. When these two strategies are used together, organizations can create a strong security posture that protects them from a wide range of threats.</a:t>
            </a:r>
          </a:p>
        </p:txBody>
      </p:sp>
      <p:sp>
        <p:nvSpPr>
          <p:cNvPr id="4" name="Slide Number Placeholder 3"/>
          <p:cNvSpPr>
            <a:spLocks noGrp="1"/>
          </p:cNvSpPr>
          <p:nvPr>
            <p:ph type="sldNum" sz="quarter" idx="5"/>
          </p:nvPr>
        </p:nvSpPr>
        <p:spPr/>
        <p:txBody>
          <a:bodyPr/>
          <a:lstStyle/>
          <a:p>
            <a:fld id="{3D05B0F2-3544-46C6-8B73-9FE48C3A7A5C}" type="slidenum">
              <a:rPr lang="en-AE" smtClean="0"/>
              <a:t>5</a:t>
            </a:fld>
            <a:endParaRPr lang="en-AE"/>
          </a:p>
        </p:txBody>
      </p:sp>
    </p:spTree>
    <p:extLst>
      <p:ext uri="{BB962C8B-B14F-4D97-AF65-F5344CB8AC3E}">
        <p14:creationId xmlns:p14="http://schemas.microsoft.com/office/powerpoint/2010/main" val="3216062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Söhne"/>
            </a:endParaRPr>
          </a:p>
          <a:p>
            <a:r>
              <a:rPr lang="en-US" dirty="0"/>
              <a:t>A few more details about Zero trust.</a:t>
            </a:r>
          </a:p>
          <a:p>
            <a:endParaRPr lang="en-US" b="0" i="0" dirty="0">
              <a:solidFill>
                <a:srgbClr val="000000"/>
              </a:solidFill>
              <a:effectLst/>
              <a:latin typeface="Söhne"/>
            </a:endParaRPr>
          </a:p>
          <a:p>
            <a:r>
              <a:rPr lang="en-US" b="0" i="0" dirty="0">
                <a:solidFill>
                  <a:srgbClr val="000000"/>
                </a:solidFill>
                <a:effectLst/>
                <a:latin typeface="Söhne"/>
              </a:rPr>
              <a:t>The first is Micro-segmentation: The Zero trust model employs micro-segmentation to create "No trust Zones" within the network. This means that the network is divided into small segments, and access to each segment is strictly controlled. Each segment is treated as an individual entity with its own set of access policies and controls. This approach limits the attack surface, as even if one segment is compromised, the attacker will not be able to move laterally across the network.</a:t>
            </a:r>
          </a:p>
          <a:p>
            <a:endParaRPr lang="en-US" b="0" i="0" dirty="0">
              <a:solidFill>
                <a:srgbClr val="000000"/>
              </a:solidFill>
              <a:effectLst/>
              <a:latin typeface="Söhne"/>
            </a:endParaRPr>
          </a:p>
          <a:p>
            <a:r>
              <a:rPr lang="en-US" b="0" i="0" dirty="0">
                <a:solidFill>
                  <a:srgbClr val="000000"/>
                </a:solidFill>
                <a:effectLst/>
                <a:latin typeface="Söhne"/>
              </a:rPr>
              <a:t>The next is Identity and access management (IAM) which  is a key component of the Zero trust model. It involves authenticating users and devices before granting access to network resources. Users are required to provide multi-factor authentication, such as a password, a one-time token or a certificate, to verify their identity. Access is granted only to the specific resources that the user needs to complete their tasks. </a:t>
            </a:r>
            <a:r>
              <a:rPr lang="en-US" dirty="0"/>
              <a:t>for every connection....   we ask the user to validate...  who are you? ?  No implicit trust...  This is achieved by use of certificates and </a:t>
            </a:r>
            <a:r>
              <a:rPr lang="en-US" b="0" i="0" dirty="0">
                <a:solidFill>
                  <a:srgbClr val="040C28"/>
                </a:solidFill>
                <a:effectLst/>
                <a:latin typeface="Google Sans"/>
              </a:rPr>
              <a:t>Mutual Transport Layer Security</a:t>
            </a:r>
            <a:r>
              <a:rPr lang="en-US" b="0" i="0" dirty="0">
                <a:solidFill>
                  <a:srgbClr val="202124"/>
                </a:solidFill>
                <a:effectLst/>
                <a:latin typeface="Google Sans"/>
              </a:rPr>
              <a:t> (MTLS) </a:t>
            </a:r>
            <a:r>
              <a:rPr lang="en-US" dirty="0"/>
              <a:t>protocols</a:t>
            </a:r>
          </a:p>
          <a:p>
            <a:endParaRPr lang="en-US" b="0" i="0" dirty="0">
              <a:solidFill>
                <a:srgbClr val="000000"/>
              </a:solidFill>
              <a:effectLst/>
              <a:latin typeface="Söhne"/>
            </a:endParaRPr>
          </a:p>
          <a:p>
            <a:r>
              <a:rPr lang="en-US" b="0" i="0" dirty="0">
                <a:solidFill>
                  <a:srgbClr val="000000"/>
                </a:solidFill>
                <a:effectLst/>
                <a:latin typeface="Söhne"/>
              </a:rPr>
              <a:t>And Least privilege with Authorization is the process of determining whether a user or device has the necessary permissions to access a particular resource. In the Zero trust model, authorization follows the principle of least privilege. This means that users are granted access only to the resources they need to perform their job function, and no more. The Zero trust model also follows the principle of "Can you do it?", which means that users are granted access based on their job function and responsibilities, not on their job title or rank.</a:t>
            </a:r>
          </a:p>
          <a:p>
            <a:pPr algn="l">
              <a:buFont typeface="+mj-lt"/>
              <a:buAutoNum type="arabicPeriod"/>
            </a:pPr>
            <a:endParaRPr lang="en-US" b="0" i="0" dirty="0">
              <a:solidFill>
                <a:srgbClr val="000000"/>
              </a:solidFill>
              <a:effectLst/>
              <a:latin typeface="Söhne"/>
            </a:endParaRPr>
          </a:p>
          <a:p>
            <a:pPr algn="l"/>
            <a:r>
              <a:rPr lang="en-US" b="0" i="0" dirty="0">
                <a:solidFill>
                  <a:srgbClr val="000000"/>
                </a:solidFill>
                <a:effectLst/>
                <a:latin typeface="Söhne"/>
              </a:rPr>
              <a:t>In summary, the Zero trust model is based on the principle of "never trust, always verify." It employs micro-segmentation to create "No trust Zones," IAM to authenticate and authorize users and devices, and authorization to ensure that users have access only to the resources they need to perform their job function. By implementing these measures, organizations can reduce the attack surface and mitigate the risk of cyber attacks.</a:t>
            </a:r>
          </a:p>
          <a:p>
            <a:pPr algn="l"/>
            <a:br>
              <a:rPr lang="en-US" b="0" i="0" dirty="0">
                <a:solidFill>
                  <a:srgbClr val="000000"/>
                </a:solidFill>
                <a:effectLst/>
                <a:latin typeface="Söhne"/>
              </a:rPr>
            </a:br>
            <a:endParaRPr lang="en-US" dirty="0"/>
          </a:p>
          <a:p>
            <a:endParaRPr lang="en-US" dirty="0"/>
          </a:p>
        </p:txBody>
      </p:sp>
      <p:sp>
        <p:nvSpPr>
          <p:cNvPr id="4" name="Slide Number Placeholder 3"/>
          <p:cNvSpPr>
            <a:spLocks noGrp="1"/>
          </p:cNvSpPr>
          <p:nvPr>
            <p:ph type="sldNum" sz="quarter" idx="5"/>
          </p:nvPr>
        </p:nvSpPr>
        <p:spPr/>
        <p:txBody>
          <a:bodyPr/>
          <a:lstStyle/>
          <a:p>
            <a:fld id="{3D05B0F2-3544-46C6-8B73-9FE48C3A7A5C}" type="slidenum">
              <a:rPr lang="en-AE" smtClean="0"/>
              <a:t>6</a:t>
            </a:fld>
            <a:endParaRPr lang="en-AE"/>
          </a:p>
        </p:txBody>
      </p:sp>
    </p:spTree>
    <p:extLst>
      <p:ext uri="{BB962C8B-B14F-4D97-AF65-F5344CB8AC3E}">
        <p14:creationId xmlns:p14="http://schemas.microsoft.com/office/powerpoint/2010/main" val="2509219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before looking at approach for securing the 5G network using the two principles discussed earlier..   lets have a quick look to understand the 5G network and the domains it has.  </a:t>
            </a:r>
          </a:p>
          <a:p>
            <a:endParaRPr lang="en-US" dirty="0"/>
          </a:p>
          <a:p>
            <a:r>
              <a:rPr lang="en-US" dirty="0"/>
              <a:t>Starting from left we have the end points .. which can be any thing from mobile phones to IOT devices...  I have also mentioned some possible key attack methods or attack vectors.</a:t>
            </a:r>
          </a:p>
          <a:p>
            <a:endParaRPr lang="en-US" dirty="0"/>
          </a:p>
          <a:p>
            <a:r>
              <a:rPr lang="en-US" dirty="0"/>
              <a:t>The devices as I highlighted in earlier slides can pose a major risk. It can be due to low security posture, infected firmware's and applications...  back doors...etc.</a:t>
            </a:r>
          </a:p>
          <a:p>
            <a:endParaRPr lang="en-US" dirty="0"/>
          </a:p>
          <a:p>
            <a:r>
              <a:rPr lang="en-US" dirty="0"/>
              <a:t>Next is the air interface...  5G in pretty secure by design for that matter.. but the security features need to be enabled and implemented. Many of us might have heard of concealed IMSI in 5G which protects critical information over the air. I have come  across many deployments where this is not enabled..   because enabling this many require change of sim cards etc.</a:t>
            </a:r>
          </a:p>
          <a:p>
            <a:endParaRPr lang="en-US" dirty="0"/>
          </a:p>
          <a:p>
            <a:r>
              <a:rPr lang="en-US" dirty="0"/>
              <a:t>Next is the radio Base station.. which is called gNodeB in 5G.</a:t>
            </a:r>
          </a:p>
          <a:p>
            <a:r>
              <a:rPr lang="en-US" dirty="0"/>
              <a:t>We also have O-Ran which comes with its own flavors and new security challenges but in nut shell...  it should be protected against illegal user access and all interfaces and communication should be encrypted and protected.</a:t>
            </a:r>
          </a:p>
          <a:p>
            <a:endParaRPr lang="en-US" dirty="0"/>
          </a:p>
          <a:p>
            <a:r>
              <a:rPr lang="en-US" dirty="0"/>
              <a:t>Next comes the edge function.. i.e functions hosted at external data centers. Some times they are not even under our controls.. lets say third party data center.</a:t>
            </a:r>
          </a:p>
          <a:p>
            <a:endParaRPr lang="en-US" dirty="0"/>
          </a:p>
          <a:p>
            <a:r>
              <a:rPr lang="en-US" dirty="0"/>
              <a:t>Then comes the most important piece.... which is the heart of 5G network .. 5G core. It has many attack surfaces now..   specially when now it is being expose to external application also.</a:t>
            </a:r>
          </a:p>
          <a:p>
            <a:endParaRPr lang="en-US" dirty="0"/>
          </a:p>
          <a:p>
            <a:r>
              <a:rPr lang="en-US" dirty="0"/>
              <a:t>lasts the external interfaces.. let it be for roaming purpose i,e SEPP or interaction with IOT application....  API communicate etc.</a:t>
            </a:r>
            <a:endParaRPr lang="en-AE" dirty="0"/>
          </a:p>
        </p:txBody>
      </p:sp>
      <p:sp>
        <p:nvSpPr>
          <p:cNvPr id="4" name="Slide Number Placeholder 3"/>
          <p:cNvSpPr>
            <a:spLocks noGrp="1"/>
          </p:cNvSpPr>
          <p:nvPr>
            <p:ph type="sldNum" sz="quarter" idx="5"/>
          </p:nvPr>
        </p:nvSpPr>
        <p:spPr/>
        <p:txBody>
          <a:bodyPr/>
          <a:lstStyle/>
          <a:p>
            <a:fld id="{3D05B0F2-3544-46C6-8B73-9FE48C3A7A5C}" type="slidenum">
              <a:rPr lang="en-AE" smtClean="0"/>
              <a:t>7</a:t>
            </a:fld>
            <a:endParaRPr lang="en-AE"/>
          </a:p>
        </p:txBody>
      </p:sp>
    </p:spTree>
    <p:extLst>
      <p:ext uri="{BB962C8B-B14F-4D97-AF65-F5344CB8AC3E}">
        <p14:creationId xmlns:p14="http://schemas.microsoft.com/office/powerpoint/2010/main" val="351771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see the key controls to protect the 5G network using the Zero trust &amp; defense in depth principle. We will cover it domains wise.</a:t>
            </a:r>
          </a:p>
          <a:p>
            <a:endParaRPr lang="en-US" dirty="0"/>
          </a:p>
          <a:p>
            <a:r>
              <a:rPr lang="en-US" dirty="0"/>
              <a:t>So starting with the End point protection...   we should be making use of certificates to authenticate to the network. This will make sure that only authorized devices are getting connected to the network and to IOT application and no rouge devices gets to use the network using stolen credentials or pass keys.</a:t>
            </a:r>
          </a:p>
          <a:p>
            <a:r>
              <a:rPr lang="en-US" dirty="0"/>
              <a:t>There are ways to also check the integrity of the firmware the device is using , using the certificates.</a:t>
            </a:r>
          </a:p>
          <a:p>
            <a:endParaRPr lang="en-US" dirty="0"/>
          </a:p>
          <a:p>
            <a:r>
              <a:rPr lang="en-US" dirty="0"/>
              <a:t>Next will be the air interface:- 5G supports various algorithms for confidentiality and integrity protection. They should be enabled.</a:t>
            </a:r>
            <a:endParaRPr lang="en-AE" dirty="0"/>
          </a:p>
        </p:txBody>
      </p:sp>
      <p:sp>
        <p:nvSpPr>
          <p:cNvPr id="4" name="Slide Number Placeholder 3"/>
          <p:cNvSpPr>
            <a:spLocks noGrp="1"/>
          </p:cNvSpPr>
          <p:nvPr>
            <p:ph type="sldNum" sz="quarter" idx="5"/>
          </p:nvPr>
        </p:nvSpPr>
        <p:spPr/>
        <p:txBody>
          <a:bodyPr/>
          <a:lstStyle/>
          <a:p>
            <a:fld id="{3D05B0F2-3544-46C6-8B73-9FE48C3A7A5C}" type="slidenum">
              <a:rPr lang="en-AE" smtClean="0"/>
              <a:t>8</a:t>
            </a:fld>
            <a:endParaRPr lang="en-AE"/>
          </a:p>
        </p:txBody>
      </p:sp>
    </p:spTree>
    <p:extLst>
      <p:ext uri="{BB962C8B-B14F-4D97-AF65-F5344CB8AC3E}">
        <p14:creationId xmlns:p14="http://schemas.microsoft.com/office/powerpoint/2010/main" val="3351169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is Radio base station security....</a:t>
            </a:r>
          </a:p>
          <a:p>
            <a:endParaRPr lang="en-US" dirty="0"/>
          </a:p>
          <a:p>
            <a:r>
              <a:rPr lang="en-US" dirty="0"/>
              <a:t>A PKi based authentication should be enabled for gNodeB to authenticate to the network.</a:t>
            </a:r>
          </a:p>
          <a:p>
            <a:endParaRPr lang="en-US" dirty="0"/>
          </a:p>
          <a:p>
            <a:r>
              <a:rPr lang="en-US" dirty="0"/>
              <a:t>The interface should use IPSec for encryption and integrity of the communication. This should be supported by having a proper identity and access management solution for the people who are accessing the node and security monitoring.</a:t>
            </a:r>
          </a:p>
          <a:p>
            <a:endParaRPr lang="en-US" dirty="0"/>
          </a:p>
          <a:p>
            <a:r>
              <a:rPr lang="en-US" dirty="0"/>
              <a:t>next  will be Edge computing, if that exists. For edge the controls will really depend on the way it has been deployed. They can be n number of models for deploying Edge but it should be protected against Anti -DDoS, have another layer of protection for encrypting the interfaces for confidentiality and integrity check. proper access control and FW or IDS IPS. This will be essentially required because at Edge many times the edge function need to communicate with external application which we do not have any control on.</a:t>
            </a:r>
          </a:p>
          <a:p>
            <a:endParaRPr lang="en-US" dirty="0"/>
          </a:p>
          <a:p>
            <a:endParaRPr lang="en-AE" dirty="0"/>
          </a:p>
        </p:txBody>
      </p:sp>
      <p:sp>
        <p:nvSpPr>
          <p:cNvPr id="4" name="Slide Number Placeholder 3"/>
          <p:cNvSpPr>
            <a:spLocks noGrp="1"/>
          </p:cNvSpPr>
          <p:nvPr>
            <p:ph type="sldNum" sz="quarter" idx="5"/>
          </p:nvPr>
        </p:nvSpPr>
        <p:spPr/>
        <p:txBody>
          <a:bodyPr/>
          <a:lstStyle/>
          <a:p>
            <a:fld id="{3D05B0F2-3544-46C6-8B73-9FE48C3A7A5C}" type="slidenum">
              <a:rPr lang="en-AE" smtClean="0"/>
              <a:t>9</a:t>
            </a:fld>
            <a:endParaRPr lang="en-AE"/>
          </a:p>
        </p:txBody>
      </p:sp>
    </p:spTree>
    <p:extLst>
      <p:ext uri="{BB962C8B-B14F-4D97-AF65-F5344CB8AC3E}">
        <p14:creationId xmlns:p14="http://schemas.microsoft.com/office/powerpoint/2010/main" val="3803101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userDrawn="1"/>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userDrawn="1"/>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a:prstGeom prst="rect">
            <a:avLst/>
          </a:prstGeo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a:prstGeom prst="rect">
            <a:avLst/>
          </a:prstGeom>
        </p:spPr>
        <p:txBody>
          <a:bodyPr anchor="t"/>
          <a:lstStyle>
            <a:lvl1pPr algn="l">
              <a:defRPr b="0" i="0">
                <a:solidFill>
                  <a:schemeClr val="bg1">
                    <a:alpha val="60000"/>
                  </a:schemeClr>
                </a:solidFill>
              </a:defRPr>
            </a:lvl1pPr>
          </a:lstStyle>
          <a:p>
            <a:fld id="{CEADC1CC-0F41-42F8-B595-58AC2099410B}" type="datetimeFigureOut">
              <a:rPr lang="en-AE" smtClean="0"/>
              <a:t>04/03/2023</a:t>
            </a:fld>
            <a:endParaRPr lang="en-AE"/>
          </a:p>
        </p:txBody>
      </p:sp>
      <p:sp>
        <p:nvSpPr>
          <p:cNvPr id="5" name="Footer Placeholder 4"/>
          <p:cNvSpPr>
            <a:spLocks noGrp="1"/>
          </p:cNvSpPr>
          <p:nvPr>
            <p:ph type="ftr" sz="quarter" idx="11"/>
          </p:nvPr>
        </p:nvSpPr>
        <p:spPr bwMode="gray">
          <a:xfrm rot="5400000">
            <a:off x="8951976" y="3227832"/>
            <a:ext cx="3859795" cy="304801"/>
          </a:xfrm>
          <a:prstGeom prst="rect">
            <a:avLst/>
          </a:prstGeom>
        </p:spPr>
        <p:txBody>
          <a:bodyPr/>
          <a:lstStyle>
            <a:lvl1pPr>
              <a:defRPr b="0" i="0">
                <a:solidFill>
                  <a:schemeClr val="bg1">
                    <a:alpha val="60000"/>
                  </a:schemeClr>
                </a:solidFill>
              </a:defRPr>
            </a:lvl1pPr>
          </a:lstStyle>
          <a:p>
            <a:endParaRPr lang="en-AE"/>
          </a:p>
        </p:txBody>
      </p:sp>
      <p:sp>
        <p:nvSpPr>
          <p:cNvPr id="12" name="Slide Number Placeholder 5"/>
          <p:cNvSpPr>
            <a:spLocks noGrp="1"/>
          </p:cNvSpPr>
          <p:nvPr>
            <p:ph type="sldNum" sz="quarter" idx="12"/>
          </p:nvPr>
        </p:nvSpPr>
        <p:spPr>
          <a:xfrm>
            <a:off x="10352540" y="295729"/>
            <a:ext cx="838199" cy="767687"/>
          </a:xfrm>
          <a:prstGeom prst="rect">
            <a:avLst/>
          </a:prstGeom>
        </p:spPr>
        <p:txBody>
          <a:bodyPr/>
          <a:lstStyle/>
          <a:p>
            <a:fld id="{08319E34-641A-46F6-B07D-AA10D53E1784}" type="slidenum">
              <a:rPr lang="en-AE" smtClean="0"/>
              <a:t>‹#›</a:t>
            </a:fld>
            <a:endParaRPr lang="en-AE"/>
          </a:p>
        </p:txBody>
      </p:sp>
    </p:spTree>
    <p:extLst>
      <p:ext uri="{BB962C8B-B14F-4D97-AF65-F5344CB8AC3E}">
        <p14:creationId xmlns:p14="http://schemas.microsoft.com/office/powerpoint/2010/main" val="1658118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a:prstGeom prst="rect">
            <a:avLst/>
          </a:prstGeo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653104" y="6391838"/>
            <a:ext cx="990599" cy="304799"/>
          </a:xfrm>
          <a:prstGeom prst="rect">
            <a:avLst/>
          </a:prstGeom>
        </p:spPr>
        <p:txBody>
          <a:bodyPr/>
          <a:lstStyle/>
          <a:p>
            <a:fld id="{CEADC1CC-0F41-42F8-B595-58AC2099410B}" type="datetimeFigureOut">
              <a:rPr lang="en-AE" smtClean="0"/>
              <a:t>04/03/2023</a:t>
            </a:fld>
            <a:endParaRPr lang="en-AE"/>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endParaRPr lang="en-AE"/>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08319E34-641A-46F6-B07D-AA10D53E1784}" type="slidenum">
              <a:rPr lang="en-AE" smtClean="0"/>
              <a:t>‹#›</a:t>
            </a:fld>
            <a:endParaRPr lang="en-AE"/>
          </a:p>
        </p:txBody>
      </p:sp>
    </p:spTree>
    <p:extLst>
      <p:ext uri="{BB962C8B-B14F-4D97-AF65-F5344CB8AC3E}">
        <p14:creationId xmlns:p14="http://schemas.microsoft.com/office/powerpoint/2010/main" val="256346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a:prstGeom prst="rect">
            <a:avLst/>
          </a:prstGeo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a:xfrm>
            <a:off x="10653104" y="6391838"/>
            <a:ext cx="990599" cy="304799"/>
          </a:xfrm>
          <a:prstGeom prst="rect">
            <a:avLst/>
          </a:prstGeom>
        </p:spPr>
        <p:txBody>
          <a:bodyPr/>
          <a:lstStyle/>
          <a:p>
            <a:fld id="{CEADC1CC-0F41-42F8-B595-58AC2099410B}" type="datetimeFigureOut">
              <a:rPr lang="en-AE" smtClean="0"/>
              <a:t>04/03/2023</a:t>
            </a:fld>
            <a:endParaRPr lang="en-AE"/>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endParaRPr lang="en-AE"/>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08319E34-641A-46F6-B07D-AA10D53E1784}" type="slidenum">
              <a:rPr lang="en-AE" smtClean="0"/>
              <a:t>‹#›</a:t>
            </a:fld>
            <a:endParaRPr lang="en-AE"/>
          </a:p>
        </p:txBody>
      </p:sp>
    </p:spTree>
    <p:extLst>
      <p:ext uri="{BB962C8B-B14F-4D97-AF65-F5344CB8AC3E}">
        <p14:creationId xmlns:p14="http://schemas.microsoft.com/office/powerpoint/2010/main" val="132148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a:prstGeom prst="rect">
            <a:avLst/>
          </a:prstGeo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a:prstGeom prst="rect">
            <a:avLst/>
          </a:prstGeo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a:prstGeom prst="rect">
            <a:avLst/>
          </a:prstGeo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a:xfrm>
            <a:off x="10653104" y="6391838"/>
            <a:ext cx="990599" cy="304799"/>
          </a:xfrm>
          <a:prstGeom prst="rect">
            <a:avLst/>
          </a:prstGeom>
        </p:spPr>
        <p:txBody>
          <a:bodyPr/>
          <a:lstStyle/>
          <a:p>
            <a:fld id="{CEADC1CC-0F41-42F8-B595-58AC2099410B}" type="datetimeFigureOut">
              <a:rPr lang="en-AE" smtClean="0"/>
              <a:t>04/03/2023</a:t>
            </a:fld>
            <a:endParaRPr lang="en-AE"/>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endParaRPr lang="en-AE"/>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08319E34-641A-46F6-B07D-AA10D53E1784}" type="slidenum">
              <a:rPr lang="en-AE" smtClean="0"/>
              <a:t>‹#›</a:t>
            </a:fld>
            <a:endParaRPr lang="en-AE"/>
          </a:p>
        </p:txBody>
      </p:sp>
    </p:spTree>
    <p:extLst>
      <p:ext uri="{BB962C8B-B14F-4D97-AF65-F5344CB8AC3E}">
        <p14:creationId xmlns:p14="http://schemas.microsoft.com/office/powerpoint/2010/main" val="1620057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a:prstGeom prst="rect">
            <a:avLst/>
          </a:prstGeo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a:prstGeom prst="rect">
            <a:avLst/>
          </a:prstGeo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653104" y="6391838"/>
            <a:ext cx="990599" cy="304799"/>
          </a:xfrm>
          <a:prstGeom prst="rect">
            <a:avLst/>
          </a:prstGeom>
        </p:spPr>
        <p:txBody>
          <a:bodyPr/>
          <a:lstStyle/>
          <a:p>
            <a:fld id="{CEADC1CC-0F41-42F8-B595-58AC2099410B}" type="datetimeFigureOut">
              <a:rPr lang="en-AE" smtClean="0"/>
              <a:t>04/03/2023</a:t>
            </a:fld>
            <a:endParaRPr lang="en-AE"/>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endParaRPr lang="en-AE"/>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08319E34-641A-46F6-B07D-AA10D53E1784}" type="slidenum">
              <a:rPr lang="en-AE" smtClean="0"/>
              <a:t>‹#›</a:t>
            </a:fld>
            <a:endParaRPr lang="en-AE"/>
          </a:p>
        </p:txBody>
      </p:sp>
    </p:spTree>
    <p:extLst>
      <p:ext uri="{BB962C8B-B14F-4D97-AF65-F5344CB8AC3E}">
        <p14:creationId xmlns:p14="http://schemas.microsoft.com/office/powerpoint/2010/main" val="2619699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a:prstGeom prst="rect">
            <a:avLst/>
          </a:prstGeo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a:prstGeom prst="rect">
            <a:avLst/>
          </a:prstGeo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a:prstGeom prst="rect">
            <a:avLst/>
          </a:prstGeo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a:xfrm>
            <a:off x="10653104" y="6391838"/>
            <a:ext cx="990599" cy="304799"/>
          </a:xfrm>
          <a:prstGeom prst="rect">
            <a:avLst/>
          </a:prstGeom>
        </p:spPr>
        <p:txBody>
          <a:bodyPr/>
          <a:lstStyle/>
          <a:p>
            <a:fld id="{CEADC1CC-0F41-42F8-B595-58AC2099410B}" type="datetimeFigureOut">
              <a:rPr lang="en-AE" smtClean="0"/>
              <a:t>04/03/2023</a:t>
            </a:fld>
            <a:endParaRPr lang="en-AE"/>
          </a:p>
        </p:txBody>
      </p:sp>
      <p:sp>
        <p:nvSpPr>
          <p:cNvPr id="8" name="Footer Placeholder 7"/>
          <p:cNvSpPr>
            <a:spLocks noGrp="1"/>
          </p:cNvSpPr>
          <p:nvPr>
            <p:ph type="ftr" sz="quarter" idx="11"/>
          </p:nvPr>
        </p:nvSpPr>
        <p:spPr>
          <a:xfrm>
            <a:off x="561110" y="6391838"/>
            <a:ext cx="3859795" cy="304801"/>
          </a:xfrm>
          <a:prstGeom prst="rect">
            <a:avLst/>
          </a:prstGeom>
        </p:spPr>
        <p:txBody>
          <a:bodyPr/>
          <a:lstStyle/>
          <a:p>
            <a:endParaRPr lang="en-AE"/>
          </a:p>
        </p:txBody>
      </p:sp>
      <p:sp>
        <p:nvSpPr>
          <p:cNvPr id="9" name="Slide Number Placeholder 8"/>
          <p:cNvSpPr>
            <a:spLocks noGrp="1"/>
          </p:cNvSpPr>
          <p:nvPr>
            <p:ph type="sldNum" sz="quarter" idx="12"/>
          </p:nvPr>
        </p:nvSpPr>
        <p:spPr>
          <a:xfrm>
            <a:off x="10352540" y="295729"/>
            <a:ext cx="838199" cy="767687"/>
          </a:xfrm>
          <a:prstGeom prst="rect">
            <a:avLst/>
          </a:prstGeom>
        </p:spPr>
        <p:txBody>
          <a:bodyPr/>
          <a:lstStyle/>
          <a:p>
            <a:fld id="{08319E34-641A-46F6-B07D-AA10D53E1784}" type="slidenum">
              <a:rPr lang="en-AE" smtClean="0"/>
              <a:t>‹#›</a:t>
            </a:fld>
            <a:endParaRPr lang="en-AE"/>
          </a:p>
        </p:txBody>
      </p:sp>
    </p:spTree>
    <p:extLst>
      <p:ext uri="{BB962C8B-B14F-4D97-AF65-F5344CB8AC3E}">
        <p14:creationId xmlns:p14="http://schemas.microsoft.com/office/powerpoint/2010/main" val="3964369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a:prstGeom prst="rect">
            <a:avLst/>
          </a:prstGeo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a:prstGeom prst="rect">
            <a:avLst/>
          </a:prstGeo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a:prstGeom prst="rect">
            <a:avLst/>
          </a:prstGeo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a:xfrm>
            <a:off x="10653104" y="6391838"/>
            <a:ext cx="990599" cy="304799"/>
          </a:xfrm>
          <a:prstGeom prst="rect">
            <a:avLst/>
          </a:prstGeom>
        </p:spPr>
        <p:txBody>
          <a:bodyPr/>
          <a:lstStyle/>
          <a:p>
            <a:fld id="{CEADC1CC-0F41-42F8-B595-58AC2099410B}" type="datetimeFigureOut">
              <a:rPr lang="en-AE" smtClean="0"/>
              <a:t>04/03/2023</a:t>
            </a:fld>
            <a:endParaRPr lang="en-AE"/>
          </a:p>
        </p:txBody>
      </p:sp>
      <p:sp>
        <p:nvSpPr>
          <p:cNvPr id="8" name="Footer Placeholder 7"/>
          <p:cNvSpPr>
            <a:spLocks noGrp="1"/>
          </p:cNvSpPr>
          <p:nvPr>
            <p:ph type="ftr" sz="quarter" idx="11"/>
          </p:nvPr>
        </p:nvSpPr>
        <p:spPr>
          <a:xfrm>
            <a:off x="561111" y="6391838"/>
            <a:ext cx="3644282" cy="304801"/>
          </a:xfrm>
          <a:prstGeom prst="rect">
            <a:avLst/>
          </a:prstGeom>
        </p:spPr>
        <p:txBody>
          <a:bodyPr/>
          <a:lstStyle/>
          <a:p>
            <a:endParaRPr lang="en-AE"/>
          </a:p>
        </p:txBody>
      </p:sp>
      <p:sp>
        <p:nvSpPr>
          <p:cNvPr id="9" name="Slide Number Placeholder 8"/>
          <p:cNvSpPr>
            <a:spLocks noGrp="1"/>
          </p:cNvSpPr>
          <p:nvPr>
            <p:ph type="sldNum" sz="quarter" idx="12"/>
          </p:nvPr>
        </p:nvSpPr>
        <p:spPr>
          <a:xfrm>
            <a:off x="10352540" y="295729"/>
            <a:ext cx="838199" cy="767687"/>
          </a:xfrm>
          <a:prstGeom prst="rect">
            <a:avLst/>
          </a:prstGeom>
        </p:spPr>
        <p:txBody>
          <a:bodyPr/>
          <a:lstStyle/>
          <a:p>
            <a:fld id="{08319E34-641A-46F6-B07D-AA10D53E1784}" type="slidenum">
              <a:rPr lang="en-AE" smtClean="0"/>
              <a:t>‹#›</a:t>
            </a:fld>
            <a:endParaRPr lang="en-AE"/>
          </a:p>
        </p:txBody>
      </p:sp>
    </p:spTree>
    <p:extLst>
      <p:ext uri="{BB962C8B-B14F-4D97-AF65-F5344CB8AC3E}">
        <p14:creationId xmlns:p14="http://schemas.microsoft.com/office/powerpoint/2010/main" val="1246162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a:prstGeom prst="rect">
            <a:avLst/>
          </a:prstGeo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a:prstGeom prst="rect">
            <a:avLst/>
          </a:prstGeom>
        </p:spPr>
        <p:txBody>
          <a:bodyPr/>
          <a:lstStyle/>
          <a:p>
            <a:fld id="{CEADC1CC-0F41-42F8-B595-58AC2099410B}" type="datetimeFigureOut">
              <a:rPr lang="en-AE" smtClean="0"/>
              <a:t>04/03/2023</a:t>
            </a:fld>
            <a:endParaRPr lang="en-AE"/>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endParaRPr lang="en-AE"/>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08319E34-641A-46F6-B07D-AA10D53E1784}" type="slidenum">
              <a:rPr lang="en-AE" smtClean="0"/>
              <a:t>‹#›</a:t>
            </a:fld>
            <a:endParaRPr lang="en-AE"/>
          </a:p>
        </p:txBody>
      </p:sp>
    </p:spTree>
    <p:extLst>
      <p:ext uri="{BB962C8B-B14F-4D97-AF65-F5344CB8AC3E}">
        <p14:creationId xmlns:p14="http://schemas.microsoft.com/office/powerpoint/2010/main" val="1261712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a:prstGeom prst="rect">
            <a:avLst/>
          </a:prstGeo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a:prstGeom prst="rect">
            <a:avLst/>
          </a:prstGeom>
        </p:spPr>
        <p:txBody>
          <a:bodyPr/>
          <a:lstStyle/>
          <a:p>
            <a:fld id="{CEADC1CC-0F41-42F8-B595-58AC2099410B}" type="datetimeFigureOut">
              <a:rPr lang="en-AE" smtClean="0"/>
              <a:t>04/03/2023</a:t>
            </a:fld>
            <a:endParaRPr lang="en-AE"/>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endParaRPr lang="en-AE"/>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08319E34-641A-46F6-B07D-AA10D53E1784}" type="slidenum">
              <a:rPr lang="en-AE" smtClean="0"/>
              <a:t>‹#›</a:t>
            </a:fld>
            <a:endParaRPr lang="en-AE"/>
          </a:p>
        </p:txBody>
      </p:sp>
    </p:spTree>
    <p:extLst>
      <p:ext uri="{BB962C8B-B14F-4D97-AF65-F5344CB8AC3E}">
        <p14:creationId xmlns:p14="http://schemas.microsoft.com/office/powerpoint/2010/main" val="1014130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761413" cy="706964"/>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0599" cy="304799"/>
          </a:xfrm>
          <a:prstGeom prst="rect">
            <a:avLst/>
          </a:prstGeom>
        </p:spPr>
        <p:txBody>
          <a:bodyPr/>
          <a:lstStyle/>
          <a:p>
            <a:fld id="{CEADC1CC-0F41-42F8-B595-58AC2099410B}" type="datetimeFigureOut">
              <a:rPr lang="en-AE" smtClean="0"/>
              <a:t>04/03/2023</a:t>
            </a:fld>
            <a:endParaRPr lang="en-AE"/>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endParaRPr lang="en-AE"/>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08319E34-641A-46F6-B07D-AA10D53E1784}" type="slidenum">
              <a:rPr lang="en-AE" smtClean="0"/>
              <a:t>‹#›</a:t>
            </a:fld>
            <a:endParaRPr lang="en-AE"/>
          </a:p>
        </p:txBody>
      </p:sp>
    </p:spTree>
    <p:extLst>
      <p:ext uri="{BB962C8B-B14F-4D97-AF65-F5344CB8AC3E}">
        <p14:creationId xmlns:p14="http://schemas.microsoft.com/office/powerpoint/2010/main" val="3928902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a:prstGeom prst="rect">
            <a:avLst/>
          </a:prstGeo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a:prstGeom prst="rect">
            <a:avLst/>
          </a:prstGeo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653104" y="6391838"/>
            <a:ext cx="990599" cy="304799"/>
          </a:xfrm>
          <a:prstGeom prst="rect">
            <a:avLst/>
          </a:prstGeom>
        </p:spPr>
        <p:txBody>
          <a:bodyPr/>
          <a:lstStyle/>
          <a:p>
            <a:fld id="{CEADC1CC-0F41-42F8-B595-58AC2099410B}" type="datetimeFigureOut">
              <a:rPr lang="en-AE" smtClean="0"/>
              <a:t>04/03/2023</a:t>
            </a:fld>
            <a:endParaRPr lang="en-AE"/>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endParaRPr lang="en-AE"/>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08319E34-641A-46F6-B07D-AA10D53E1784}" type="slidenum">
              <a:rPr lang="en-AE" smtClean="0"/>
              <a:t>‹#›</a:t>
            </a:fld>
            <a:endParaRPr lang="en-AE"/>
          </a:p>
        </p:txBody>
      </p:sp>
    </p:spTree>
    <p:extLst>
      <p:ext uri="{BB962C8B-B14F-4D97-AF65-F5344CB8AC3E}">
        <p14:creationId xmlns:p14="http://schemas.microsoft.com/office/powerpoint/2010/main" val="4062532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761413" cy="706964"/>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653104" y="6391838"/>
            <a:ext cx="990599" cy="304799"/>
          </a:xfrm>
          <a:prstGeom prst="rect">
            <a:avLst/>
          </a:prstGeom>
        </p:spPr>
        <p:txBody>
          <a:bodyPr/>
          <a:lstStyle/>
          <a:p>
            <a:fld id="{CEADC1CC-0F41-42F8-B595-58AC2099410B}" type="datetimeFigureOut">
              <a:rPr lang="en-AE" smtClean="0"/>
              <a:t>04/03/2023</a:t>
            </a:fld>
            <a:endParaRPr lang="en-AE"/>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endParaRPr lang="en-AE"/>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08319E34-641A-46F6-B07D-AA10D53E1784}" type="slidenum">
              <a:rPr lang="en-AE" smtClean="0"/>
              <a:t>‹#›</a:t>
            </a:fld>
            <a:endParaRPr lang="en-AE"/>
          </a:p>
        </p:txBody>
      </p:sp>
    </p:spTree>
    <p:extLst>
      <p:ext uri="{BB962C8B-B14F-4D97-AF65-F5344CB8AC3E}">
        <p14:creationId xmlns:p14="http://schemas.microsoft.com/office/powerpoint/2010/main" val="939414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761413" cy="706964"/>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a:prstGeom prst="rect">
            <a:avLst/>
          </a:prstGeo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a:prstGeom prst="rect">
            <a:avLst/>
          </a:prstGeo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653104" y="6391838"/>
            <a:ext cx="990599" cy="304799"/>
          </a:xfrm>
          <a:prstGeom prst="rect">
            <a:avLst/>
          </a:prstGeom>
        </p:spPr>
        <p:txBody>
          <a:bodyPr/>
          <a:lstStyle/>
          <a:p>
            <a:fld id="{CEADC1CC-0F41-42F8-B595-58AC2099410B}" type="datetimeFigureOut">
              <a:rPr lang="en-AE" smtClean="0"/>
              <a:t>04/03/2023</a:t>
            </a:fld>
            <a:endParaRPr lang="en-AE"/>
          </a:p>
        </p:txBody>
      </p:sp>
      <p:sp>
        <p:nvSpPr>
          <p:cNvPr id="8" name="Footer Placeholder 7"/>
          <p:cNvSpPr>
            <a:spLocks noGrp="1"/>
          </p:cNvSpPr>
          <p:nvPr>
            <p:ph type="ftr" sz="quarter" idx="11"/>
          </p:nvPr>
        </p:nvSpPr>
        <p:spPr>
          <a:xfrm>
            <a:off x="561110" y="6391838"/>
            <a:ext cx="3859795" cy="304801"/>
          </a:xfrm>
          <a:prstGeom prst="rect">
            <a:avLst/>
          </a:prstGeom>
        </p:spPr>
        <p:txBody>
          <a:bodyPr/>
          <a:lstStyle/>
          <a:p>
            <a:endParaRPr lang="en-AE"/>
          </a:p>
        </p:txBody>
      </p:sp>
      <p:sp>
        <p:nvSpPr>
          <p:cNvPr id="9" name="Slide Number Placeholder 8"/>
          <p:cNvSpPr>
            <a:spLocks noGrp="1"/>
          </p:cNvSpPr>
          <p:nvPr>
            <p:ph type="sldNum" sz="quarter" idx="12"/>
          </p:nvPr>
        </p:nvSpPr>
        <p:spPr>
          <a:xfrm>
            <a:off x="10352540" y="295729"/>
            <a:ext cx="838199" cy="767687"/>
          </a:xfrm>
          <a:prstGeom prst="rect">
            <a:avLst/>
          </a:prstGeom>
        </p:spPr>
        <p:txBody>
          <a:bodyPr/>
          <a:lstStyle/>
          <a:p>
            <a:fld id="{08319E34-641A-46F6-B07D-AA10D53E1784}" type="slidenum">
              <a:rPr lang="en-AE" smtClean="0"/>
              <a:t>‹#›</a:t>
            </a:fld>
            <a:endParaRPr lang="en-AE"/>
          </a:p>
        </p:txBody>
      </p:sp>
    </p:spTree>
    <p:extLst>
      <p:ext uri="{BB962C8B-B14F-4D97-AF65-F5344CB8AC3E}">
        <p14:creationId xmlns:p14="http://schemas.microsoft.com/office/powerpoint/2010/main" val="3307338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a:prstGeom prst="rect">
            <a:avLst/>
          </a:prstGeo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a:xfrm>
            <a:off x="10653104" y="6391838"/>
            <a:ext cx="990599" cy="304799"/>
          </a:xfrm>
          <a:prstGeom prst="rect">
            <a:avLst/>
          </a:prstGeom>
        </p:spPr>
        <p:txBody>
          <a:bodyPr/>
          <a:lstStyle/>
          <a:p>
            <a:fld id="{CEADC1CC-0F41-42F8-B595-58AC2099410B}" type="datetimeFigureOut">
              <a:rPr lang="en-AE" smtClean="0"/>
              <a:t>04/03/2023</a:t>
            </a:fld>
            <a:endParaRPr lang="en-AE"/>
          </a:p>
        </p:txBody>
      </p:sp>
      <p:sp>
        <p:nvSpPr>
          <p:cNvPr id="4" name="Footer Placeholder 3"/>
          <p:cNvSpPr>
            <a:spLocks noGrp="1"/>
          </p:cNvSpPr>
          <p:nvPr>
            <p:ph type="ftr" sz="quarter" idx="11"/>
          </p:nvPr>
        </p:nvSpPr>
        <p:spPr>
          <a:xfrm>
            <a:off x="561110" y="6391838"/>
            <a:ext cx="3859795" cy="304801"/>
          </a:xfrm>
          <a:prstGeom prst="rect">
            <a:avLst/>
          </a:prstGeom>
        </p:spPr>
        <p:txBody>
          <a:bodyPr/>
          <a:lstStyle/>
          <a:p>
            <a:endParaRPr lang="en-AE"/>
          </a:p>
        </p:txBody>
      </p:sp>
      <p:sp>
        <p:nvSpPr>
          <p:cNvPr id="5" name="Slide Number Placeholder 4"/>
          <p:cNvSpPr>
            <a:spLocks noGrp="1"/>
          </p:cNvSpPr>
          <p:nvPr>
            <p:ph type="sldNum" sz="quarter" idx="12"/>
          </p:nvPr>
        </p:nvSpPr>
        <p:spPr>
          <a:xfrm>
            <a:off x="10352540" y="295729"/>
            <a:ext cx="838199" cy="767687"/>
          </a:xfrm>
          <a:prstGeom prst="rect">
            <a:avLst/>
          </a:prstGeom>
        </p:spPr>
        <p:txBody>
          <a:bodyPr/>
          <a:lstStyle/>
          <a:p>
            <a:fld id="{08319E34-641A-46F6-B07D-AA10D53E1784}" type="slidenum">
              <a:rPr lang="en-AE" smtClean="0"/>
              <a:t>‹#›</a:t>
            </a:fld>
            <a:endParaRPr lang="en-AE"/>
          </a:p>
        </p:txBody>
      </p:sp>
    </p:spTree>
    <p:extLst>
      <p:ext uri="{BB962C8B-B14F-4D97-AF65-F5344CB8AC3E}">
        <p14:creationId xmlns:p14="http://schemas.microsoft.com/office/powerpoint/2010/main" val="516476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653104" y="6391838"/>
            <a:ext cx="990599" cy="304799"/>
          </a:xfrm>
          <a:prstGeom prst="rect">
            <a:avLst/>
          </a:prstGeom>
        </p:spPr>
        <p:txBody>
          <a:bodyPr/>
          <a:lstStyle/>
          <a:p>
            <a:fld id="{CEADC1CC-0F41-42F8-B595-58AC2099410B}" type="datetimeFigureOut">
              <a:rPr lang="en-AE" smtClean="0"/>
              <a:t>04/03/2023</a:t>
            </a:fld>
            <a:endParaRPr lang="en-AE"/>
          </a:p>
        </p:txBody>
      </p:sp>
      <p:sp>
        <p:nvSpPr>
          <p:cNvPr id="3" name="Footer Placeholder 2"/>
          <p:cNvSpPr>
            <a:spLocks noGrp="1"/>
          </p:cNvSpPr>
          <p:nvPr>
            <p:ph type="ftr" sz="quarter" idx="11"/>
          </p:nvPr>
        </p:nvSpPr>
        <p:spPr>
          <a:xfrm>
            <a:off x="561110" y="6391838"/>
            <a:ext cx="3859795" cy="304801"/>
          </a:xfrm>
          <a:prstGeom prst="rect">
            <a:avLst/>
          </a:prstGeom>
        </p:spPr>
        <p:txBody>
          <a:bodyPr/>
          <a:lstStyle/>
          <a:p>
            <a:endParaRPr lang="en-AE"/>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a:xfrm>
            <a:off x="10352540" y="295729"/>
            <a:ext cx="838199" cy="767687"/>
          </a:xfrm>
          <a:prstGeom prst="rect">
            <a:avLst/>
          </a:prstGeom>
        </p:spPr>
        <p:txBody>
          <a:bodyPr/>
          <a:lstStyle/>
          <a:p>
            <a:fld id="{08319E34-641A-46F6-B07D-AA10D53E1784}" type="slidenum">
              <a:rPr lang="en-AE" smtClean="0"/>
              <a:t>‹#›</a:t>
            </a:fld>
            <a:endParaRPr lang="en-AE"/>
          </a:p>
        </p:txBody>
      </p:sp>
    </p:spTree>
    <p:extLst>
      <p:ext uri="{BB962C8B-B14F-4D97-AF65-F5344CB8AC3E}">
        <p14:creationId xmlns:p14="http://schemas.microsoft.com/office/powerpoint/2010/main" val="3848871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a:prstGeom prst="rect">
            <a:avLst/>
          </a:prstGeo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a:prstGeom prst="rect">
            <a:avLst/>
          </a:prstGeo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a:prstGeom prst="rect">
            <a:avLst/>
          </a:prstGeo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653104" y="6391838"/>
            <a:ext cx="990599" cy="304799"/>
          </a:xfrm>
          <a:prstGeom prst="rect">
            <a:avLst/>
          </a:prstGeom>
        </p:spPr>
        <p:txBody>
          <a:bodyPr/>
          <a:lstStyle/>
          <a:p>
            <a:fld id="{CEADC1CC-0F41-42F8-B595-58AC2099410B}" type="datetimeFigureOut">
              <a:rPr lang="en-AE" smtClean="0"/>
              <a:t>04/03/2023</a:t>
            </a:fld>
            <a:endParaRPr lang="en-AE"/>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endParaRPr lang="en-AE"/>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08319E34-641A-46F6-B07D-AA10D53E1784}" type="slidenum">
              <a:rPr lang="en-AE" smtClean="0"/>
              <a:t>‹#›</a:t>
            </a:fld>
            <a:endParaRPr lang="en-AE"/>
          </a:p>
        </p:txBody>
      </p:sp>
    </p:spTree>
    <p:extLst>
      <p:ext uri="{BB962C8B-B14F-4D97-AF65-F5344CB8AC3E}">
        <p14:creationId xmlns:p14="http://schemas.microsoft.com/office/powerpoint/2010/main" val="882364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a:prstGeom prst="rect">
            <a:avLst/>
          </a:prstGeo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a:prstGeom prst="rect">
            <a:avLst/>
          </a:prstGeo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653104" y="6391838"/>
            <a:ext cx="990599" cy="304799"/>
          </a:xfrm>
          <a:prstGeom prst="rect">
            <a:avLst/>
          </a:prstGeom>
        </p:spPr>
        <p:txBody>
          <a:bodyPr/>
          <a:lstStyle/>
          <a:p>
            <a:fld id="{CEADC1CC-0F41-42F8-B595-58AC2099410B}" type="datetimeFigureOut">
              <a:rPr lang="en-AE" smtClean="0"/>
              <a:t>04/03/2023</a:t>
            </a:fld>
            <a:endParaRPr lang="en-AE"/>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endParaRPr lang="en-AE"/>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08319E34-641A-46F6-B07D-AA10D53E1784}" type="slidenum">
              <a:rPr lang="en-AE" smtClean="0"/>
              <a:t>‹#›</a:t>
            </a:fld>
            <a:endParaRPr lang="en-AE"/>
          </a:p>
        </p:txBody>
      </p:sp>
    </p:spTree>
    <p:extLst>
      <p:ext uri="{BB962C8B-B14F-4D97-AF65-F5344CB8AC3E}">
        <p14:creationId xmlns:p14="http://schemas.microsoft.com/office/powerpoint/2010/main" val="1909477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769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86.svg"/><Relationship Id="rId18" Type="http://schemas.openxmlformats.org/officeDocument/2006/relationships/image" Target="../media/image9.png"/><Relationship Id="rId3" Type="http://schemas.openxmlformats.org/officeDocument/2006/relationships/slideLayout" Target="../slideLayouts/slideLayout6.xml"/><Relationship Id="rId7" Type="http://schemas.openxmlformats.org/officeDocument/2006/relationships/image" Target="../media/image69.png"/><Relationship Id="rId12" Type="http://schemas.openxmlformats.org/officeDocument/2006/relationships/image" Target="../media/image85.png"/><Relationship Id="rId17" Type="http://schemas.openxmlformats.org/officeDocument/2006/relationships/image" Target="../media/image93.svg"/><Relationship Id="rId2" Type="http://schemas.openxmlformats.org/officeDocument/2006/relationships/video" Target="../media/media10.mp4"/><Relationship Id="rId16" Type="http://schemas.openxmlformats.org/officeDocument/2006/relationships/image" Target="../media/image92.png"/><Relationship Id="rId1" Type="http://schemas.microsoft.com/office/2007/relationships/media" Target="../media/media10.mp4"/><Relationship Id="rId6" Type="http://schemas.openxmlformats.org/officeDocument/2006/relationships/image" Target="../media/image68.png"/><Relationship Id="rId11" Type="http://schemas.openxmlformats.org/officeDocument/2006/relationships/image" Target="../media/image76.png"/><Relationship Id="rId5" Type="http://schemas.openxmlformats.org/officeDocument/2006/relationships/image" Target="../media/image67.png"/><Relationship Id="rId15" Type="http://schemas.openxmlformats.org/officeDocument/2006/relationships/image" Target="../media/image91.svg"/><Relationship Id="rId10" Type="http://schemas.openxmlformats.org/officeDocument/2006/relationships/image" Target="../media/image82.svg"/><Relationship Id="rId4" Type="http://schemas.openxmlformats.org/officeDocument/2006/relationships/notesSlide" Target="../notesSlides/notesSlide10.xml"/><Relationship Id="rId9" Type="http://schemas.openxmlformats.org/officeDocument/2006/relationships/image" Target="../media/image81.png"/><Relationship Id="rId14" Type="http://schemas.openxmlformats.org/officeDocument/2006/relationships/image" Target="../media/image90.png"/></Relationships>
</file>

<file path=ppt/slides/_rels/slide11.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svg"/><Relationship Id="rId26" Type="http://schemas.openxmlformats.org/officeDocument/2006/relationships/image" Target="../media/image31.svg"/><Relationship Id="rId39" Type="http://schemas.openxmlformats.org/officeDocument/2006/relationships/image" Target="../media/image8.png"/><Relationship Id="rId21" Type="http://schemas.openxmlformats.org/officeDocument/2006/relationships/image" Target="../media/image26.png"/><Relationship Id="rId34" Type="http://schemas.openxmlformats.org/officeDocument/2006/relationships/image" Target="../media/image39.sv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38" Type="http://schemas.openxmlformats.org/officeDocument/2006/relationships/image" Target="../media/image43.svg"/><Relationship Id="rId2" Type="http://schemas.openxmlformats.org/officeDocument/2006/relationships/video" Target="../media/media3.mp4"/><Relationship Id="rId16" Type="http://schemas.openxmlformats.org/officeDocument/2006/relationships/image" Target="../media/image21.svg"/><Relationship Id="rId20" Type="http://schemas.openxmlformats.org/officeDocument/2006/relationships/image" Target="../media/image25.svg"/><Relationship Id="rId29" Type="http://schemas.openxmlformats.org/officeDocument/2006/relationships/image" Target="../media/image34.png"/><Relationship Id="rId1" Type="http://schemas.microsoft.com/office/2007/relationships/media" Target="../media/media3.mp4"/><Relationship Id="rId6" Type="http://schemas.openxmlformats.org/officeDocument/2006/relationships/image" Target="../media/image11.svg"/><Relationship Id="rId11" Type="http://schemas.openxmlformats.org/officeDocument/2006/relationships/image" Target="../media/image16.png"/><Relationship Id="rId24" Type="http://schemas.openxmlformats.org/officeDocument/2006/relationships/image" Target="../media/image29.svg"/><Relationship Id="rId32" Type="http://schemas.openxmlformats.org/officeDocument/2006/relationships/image" Target="../media/image37.svg"/><Relationship Id="rId37" Type="http://schemas.openxmlformats.org/officeDocument/2006/relationships/image" Target="../media/image42.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svg"/><Relationship Id="rId36" Type="http://schemas.openxmlformats.org/officeDocument/2006/relationships/image" Target="../media/image41.svg"/><Relationship Id="rId10" Type="http://schemas.openxmlformats.org/officeDocument/2006/relationships/image" Target="../media/image15.sv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notesSlide" Target="../notesSlides/notesSlide3.xml"/><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svg"/><Relationship Id="rId27" Type="http://schemas.openxmlformats.org/officeDocument/2006/relationships/image" Target="../media/image32.png"/><Relationship Id="rId30" Type="http://schemas.openxmlformats.org/officeDocument/2006/relationships/image" Target="../media/image35.svg"/><Relationship Id="rId35" Type="http://schemas.openxmlformats.org/officeDocument/2006/relationships/image" Target="../media/image40.png"/><Relationship Id="rId8" Type="http://schemas.openxmlformats.org/officeDocument/2006/relationships/image" Target="../media/image13.svg"/><Relationship Id="rId3"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svg"/><Relationship Id="rId26" Type="http://schemas.openxmlformats.org/officeDocument/2006/relationships/image" Target="../media/image66.svg"/><Relationship Id="rId3" Type="http://schemas.openxmlformats.org/officeDocument/2006/relationships/slideLayout" Target="../slideLayouts/slideLayout6.xml"/><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5" Type="http://schemas.openxmlformats.org/officeDocument/2006/relationships/image" Target="../media/image65.png"/><Relationship Id="rId2" Type="http://schemas.openxmlformats.org/officeDocument/2006/relationships/audio" Target="../media/media6.m4a"/><Relationship Id="rId16" Type="http://schemas.openxmlformats.org/officeDocument/2006/relationships/image" Target="../media/image56.svg"/><Relationship Id="rId20" Type="http://schemas.openxmlformats.org/officeDocument/2006/relationships/image" Target="../media/image60.svg"/><Relationship Id="rId1" Type="http://schemas.microsoft.com/office/2007/relationships/media" Target="../media/media6.m4a"/><Relationship Id="rId6" Type="http://schemas.openxmlformats.org/officeDocument/2006/relationships/image" Target="../media/image46.svg"/><Relationship Id="rId11" Type="http://schemas.openxmlformats.org/officeDocument/2006/relationships/image" Target="../media/image51.png"/><Relationship Id="rId24" Type="http://schemas.openxmlformats.org/officeDocument/2006/relationships/image" Target="../media/image64.sv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image" Target="../media/image50.svg"/><Relationship Id="rId19" Type="http://schemas.openxmlformats.org/officeDocument/2006/relationships/image" Target="../media/image59.png"/><Relationship Id="rId4" Type="http://schemas.openxmlformats.org/officeDocument/2006/relationships/notesSlide" Target="../notesSlides/notesSlide6.xml"/><Relationship Id="rId9" Type="http://schemas.openxmlformats.org/officeDocument/2006/relationships/image" Target="../media/image49.png"/><Relationship Id="rId14" Type="http://schemas.openxmlformats.org/officeDocument/2006/relationships/image" Target="../media/image54.svg"/><Relationship Id="rId22" Type="http://schemas.openxmlformats.org/officeDocument/2006/relationships/image" Target="../media/image62.svg"/><Relationship Id="rId27"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6.xml"/><Relationship Id="rId7" Type="http://schemas.openxmlformats.org/officeDocument/2006/relationships/image" Target="../media/image69.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7.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18" Type="http://schemas.openxmlformats.org/officeDocument/2006/relationships/image" Target="../media/image80.svg"/><Relationship Id="rId3" Type="http://schemas.openxmlformats.org/officeDocument/2006/relationships/slideLayout" Target="../slideLayouts/slideLayout6.xml"/><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video" Target="../media/media8.mp4"/><Relationship Id="rId16" Type="http://schemas.openxmlformats.org/officeDocument/2006/relationships/image" Target="../media/image78.svg"/><Relationship Id="rId1" Type="http://schemas.microsoft.com/office/2007/relationships/media" Target="../media/media8.mp4"/><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svg"/><Relationship Id="rId19" Type="http://schemas.openxmlformats.org/officeDocument/2006/relationships/image" Target="../media/image8.png"/><Relationship Id="rId4" Type="http://schemas.openxmlformats.org/officeDocument/2006/relationships/notesSlide" Target="../notesSlides/notesSlide8.xml"/><Relationship Id="rId9" Type="http://schemas.openxmlformats.org/officeDocument/2006/relationships/image" Target="../media/image71.png"/><Relationship Id="rId14" Type="http://schemas.openxmlformats.org/officeDocument/2006/relationships/image" Target="../media/image76.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18" Type="http://schemas.openxmlformats.org/officeDocument/2006/relationships/image" Target="../media/image82.svg"/><Relationship Id="rId3" Type="http://schemas.openxmlformats.org/officeDocument/2006/relationships/slideLayout" Target="../slideLayouts/slideLayout6.xml"/><Relationship Id="rId21" Type="http://schemas.openxmlformats.org/officeDocument/2006/relationships/image" Target="../media/image85.png"/><Relationship Id="rId7" Type="http://schemas.openxmlformats.org/officeDocument/2006/relationships/image" Target="../media/image69.png"/><Relationship Id="rId12" Type="http://schemas.openxmlformats.org/officeDocument/2006/relationships/image" Target="../media/image78.svg"/><Relationship Id="rId17" Type="http://schemas.openxmlformats.org/officeDocument/2006/relationships/image" Target="../media/image81.png"/><Relationship Id="rId25" Type="http://schemas.openxmlformats.org/officeDocument/2006/relationships/image" Target="../media/image89.png"/><Relationship Id="rId2" Type="http://schemas.openxmlformats.org/officeDocument/2006/relationships/video" Target="../media/media9.mp4"/><Relationship Id="rId16" Type="http://schemas.openxmlformats.org/officeDocument/2006/relationships/image" Target="../media/image72.svg"/><Relationship Id="rId20" Type="http://schemas.openxmlformats.org/officeDocument/2006/relationships/image" Target="../media/image84.svg"/><Relationship Id="rId1" Type="http://schemas.microsoft.com/office/2007/relationships/media" Target="../media/media9.mp4"/><Relationship Id="rId6" Type="http://schemas.openxmlformats.org/officeDocument/2006/relationships/image" Target="../media/image68.png"/><Relationship Id="rId11" Type="http://schemas.openxmlformats.org/officeDocument/2006/relationships/image" Target="../media/image77.png"/><Relationship Id="rId24" Type="http://schemas.openxmlformats.org/officeDocument/2006/relationships/image" Target="../media/image88.svg"/><Relationship Id="rId5" Type="http://schemas.openxmlformats.org/officeDocument/2006/relationships/image" Target="../media/image67.png"/><Relationship Id="rId15" Type="http://schemas.openxmlformats.org/officeDocument/2006/relationships/image" Target="../media/image71.png"/><Relationship Id="rId23" Type="http://schemas.openxmlformats.org/officeDocument/2006/relationships/image" Target="../media/image87.png"/><Relationship Id="rId10" Type="http://schemas.openxmlformats.org/officeDocument/2006/relationships/image" Target="../media/image76.png"/><Relationship Id="rId19" Type="http://schemas.openxmlformats.org/officeDocument/2006/relationships/image" Target="../media/image83.png"/><Relationship Id="rId4" Type="http://schemas.openxmlformats.org/officeDocument/2006/relationships/notesSlide" Target="../notesSlides/notesSlide9.xml"/><Relationship Id="rId9" Type="http://schemas.openxmlformats.org/officeDocument/2006/relationships/image" Target="../media/image73.png"/><Relationship Id="rId14" Type="http://schemas.openxmlformats.org/officeDocument/2006/relationships/image" Target="../media/image75.svg"/><Relationship Id="rId22" Type="http://schemas.openxmlformats.org/officeDocument/2006/relationships/image" Target="../media/image8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BB85D8-4865-6A72-984D-42AE48D223DA}"/>
              </a:ext>
            </a:extLst>
          </p:cNvPr>
          <p:cNvSpPr txBox="1"/>
          <p:nvPr/>
        </p:nvSpPr>
        <p:spPr>
          <a:xfrm>
            <a:off x="5696262" y="1324300"/>
            <a:ext cx="5284447" cy="3724096"/>
          </a:xfrm>
          <a:prstGeom prst="rect">
            <a:avLst/>
          </a:prstGeom>
          <a:noFill/>
        </p:spPr>
        <p:txBody>
          <a:bodyPr wrap="square" rtlCol="0">
            <a:spAutoFit/>
          </a:bodyPr>
          <a:lstStyle/>
          <a:p>
            <a:r>
              <a:rPr lang="en-US" sz="4400" b="1" dirty="0">
                <a:solidFill>
                  <a:srgbClr val="FFC000"/>
                </a:solidFill>
              </a:rPr>
              <a:t>UKNOF51</a:t>
            </a:r>
          </a:p>
          <a:p>
            <a:r>
              <a:rPr lang="en-US" sz="4400" b="1" dirty="0">
                <a:solidFill>
                  <a:srgbClr val="FFC000"/>
                </a:solidFill>
              </a:rPr>
              <a:t>April 3 – 4, 2023</a:t>
            </a:r>
          </a:p>
          <a:p>
            <a:r>
              <a:rPr lang="en-US" sz="4400" b="1" dirty="0">
                <a:solidFill>
                  <a:srgbClr val="FFC000"/>
                </a:solidFill>
              </a:rPr>
              <a:t>Manchester, UK</a:t>
            </a:r>
          </a:p>
          <a:p>
            <a:endParaRPr lang="en-US" sz="4400" b="1" dirty="0">
              <a:solidFill>
                <a:srgbClr val="FFC000"/>
              </a:solidFill>
            </a:endParaRPr>
          </a:p>
          <a:p>
            <a:r>
              <a:rPr lang="en-US" sz="6000" b="1" dirty="0">
                <a:solidFill>
                  <a:srgbClr val="FFC000"/>
                </a:solidFill>
              </a:rPr>
              <a:t>5G Security</a:t>
            </a:r>
            <a:endParaRPr lang="en-AE" sz="6000" b="1" dirty="0">
              <a:solidFill>
                <a:srgbClr val="FFC000"/>
              </a:solidFill>
            </a:endParaRPr>
          </a:p>
        </p:txBody>
      </p:sp>
      <p:pic>
        <p:nvPicPr>
          <p:cNvPr id="5" name="Graphic 4" descr="Fingerprint with solid fill">
            <a:extLst>
              <a:ext uri="{FF2B5EF4-FFF2-40B4-BE49-F238E27FC236}">
                <a16:creationId xmlns:a16="http://schemas.microsoft.com/office/drawing/2014/main" id="{C5D91542-6B04-8E02-0073-4459694196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4595" y="2690761"/>
            <a:ext cx="1476477" cy="1476477"/>
          </a:xfrm>
          <a:prstGeom prst="rect">
            <a:avLst/>
          </a:prstGeom>
        </p:spPr>
      </p:pic>
      <p:pic>
        <p:nvPicPr>
          <p:cNvPr id="7" name="Graphic 6" descr="Cell Tower with solid fill">
            <a:extLst>
              <a:ext uri="{FF2B5EF4-FFF2-40B4-BE49-F238E27FC236}">
                <a16:creationId xmlns:a16="http://schemas.microsoft.com/office/drawing/2014/main" id="{CAAA3623-B9BD-9B08-8B13-E0293345A2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23772" y="1574800"/>
            <a:ext cx="3718560" cy="3718560"/>
          </a:xfrm>
          <a:prstGeom prst="rect">
            <a:avLst/>
          </a:prstGeom>
        </p:spPr>
      </p:pic>
      <p:pic>
        <p:nvPicPr>
          <p:cNvPr id="8" name="Graphic 7" descr="Lock with solid fill">
            <a:extLst>
              <a:ext uri="{FF2B5EF4-FFF2-40B4-BE49-F238E27FC236}">
                <a16:creationId xmlns:a16="http://schemas.microsoft.com/office/drawing/2014/main" id="{36F62519-0316-663E-8D02-4E663344CC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80877" y="832789"/>
            <a:ext cx="914400" cy="914400"/>
          </a:xfrm>
          <a:prstGeom prst="rect">
            <a:avLst/>
          </a:prstGeom>
        </p:spPr>
      </p:pic>
      <p:sp>
        <p:nvSpPr>
          <p:cNvPr id="10" name="TextBox 9">
            <a:extLst>
              <a:ext uri="{FF2B5EF4-FFF2-40B4-BE49-F238E27FC236}">
                <a16:creationId xmlns:a16="http://schemas.microsoft.com/office/drawing/2014/main" id="{69240922-0015-F71F-8EAB-E2A192C6CF99}"/>
              </a:ext>
            </a:extLst>
          </p:cNvPr>
          <p:cNvSpPr txBox="1"/>
          <p:nvPr/>
        </p:nvSpPr>
        <p:spPr>
          <a:xfrm>
            <a:off x="1154595" y="1330960"/>
            <a:ext cx="2574125" cy="369332"/>
          </a:xfrm>
          <a:prstGeom prst="rect">
            <a:avLst/>
          </a:prstGeom>
          <a:noFill/>
        </p:spPr>
        <p:txBody>
          <a:bodyPr wrap="square" rtlCol="0">
            <a:spAutoFit/>
          </a:bodyPr>
          <a:lstStyle/>
          <a:p>
            <a:r>
              <a:rPr lang="en-US" dirty="0">
                <a:solidFill>
                  <a:srgbClr val="FFC000">
                    <a:alpha val="37000"/>
                  </a:srgbClr>
                </a:solidFill>
              </a:rPr>
              <a:t>Zero Trust</a:t>
            </a:r>
            <a:endParaRPr lang="en-AE">
              <a:solidFill>
                <a:srgbClr val="FFC000">
                  <a:alpha val="37000"/>
                </a:srgbClr>
              </a:solidFill>
            </a:endParaRPr>
          </a:p>
        </p:txBody>
      </p:sp>
      <p:sp>
        <p:nvSpPr>
          <p:cNvPr id="11" name="TextBox 10">
            <a:extLst>
              <a:ext uri="{FF2B5EF4-FFF2-40B4-BE49-F238E27FC236}">
                <a16:creationId xmlns:a16="http://schemas.microsoft.com/office/drawing/2014/main" id="{65641F72-ED1E-8C0C-A0AF-E72397CD12C3}"/>
              </a:ext>
            </a:extLst>
          </p:cNvPr>
          <p:cNvSpPr txBox="1"/>
          <p:nvPr/>
        </p:nvSpPr>
        <p:spPr>
          <a:xfrm>
            <a:off x="856326" y="5157708"/>
            <a:ext cx="2574125" cy="369332"/>
          </a:xfrm>
          <a:prstGeom prst="rect">
            <a:avLst/>
          </a:prstGeom>
          <a:noFill/>
        </p:spPr>
        <p:txBody>
          <a:bodyPr wrap="square" rtlCol="0">
            <a:spAutoFit/>
          </a:bodyPr>
          <a:lstStyle/>
          <a:p>
            <a:r>
              <a:rPr lang="en-US" dirty="0">
                <a:solidFill>
                  <a:srgbClr val="FFC000">
                    <a:alpha val="37000"/>
                  </a:srgbClr>
                </a:solidFill>
              </a:rPr>
              <a:t>Defense in Depth</a:t>
            </a:r>
            <a:endParaRPr lang="en-AE">
              <a:solidFill>
                <a:srgbClr val="FFC000">
                  <a:alpha val="37000"/>
                </a:srgbClr>
              </a:solidFill>
            </a:endParaRPr>
          </a:p>
        </p:txBody>
      </p:sp>
      <p:sp>
        <p:nvSpPr>
          <p:cNvPr id="17" name="TextBox 16">
            <a:extLst>
              <a:ext uri="{FF2B5EF4-FFF2-40B4-BE49-F238E27FC236}">
                <a16:creationId xmlns:a16="http://schemas.microsoft.com/office/drawing/2014/main" id="{3059E8D3-F112-6DDD-903E-2936D1C6E985}"/>
              </a:ext>
            </a:extLst>
          </p:cNvPr>
          <p:cNvSpPr txBox="1"/>
          <p:nvPr/>
        </p:nvSpPr>
        <p:spPr>
          <a:xfrm>
            <a:off x="3017520" y="5591468"/>
            <a:ext cx="7034783" cy="923330"/>
          </a:xfrm>
          <a:prstGeom prst="rect">
            <a:avLst/>
          </a:prstGeom>
          <a:noFill/>
        </p:spPr>
        <p:txBody>
          <a:bodyPr wrap="square" rtlCol="0">
            <a:spAutoFit/>
          </a:bodyPr>
          <a:lstStyle/>
          <a:p>
            <a:r>
              <a:rPr lang="en-US" b="1" dirty="0">
                <a:solidFill>
                  <a:srgbClr val="FFC000"/>
                </a:solidFill>
              </a:rPr>
              <a:t>Rohit Saxena, Telecom, Cloud, and Cyber Security Architect</a:t>
            </a:r>
          </a:p>
          <a:p>
            <a:r>
              <a:rPr lang="en-US" b="1" dirty="0">
                <a:solidFill>
                  <a:srgbClr val="FFC000"/>
                </a:solidFill>
              </a:rPr>
              <a:t>Kamal Singh,</a:t>
            </a:r>
            <a:r>
              <a:rPr lang="en-US" b="1" kern="0" dirty="0"/>
              <a:t> </a:t>
            </a:r>
            <a:r>
              <a:rPr lang="en-US" b="1" dirty="0">
                <a:solidFill>
                  <a:srgbClr val="FFC000"/>
                </a:solidFill>
              </a:rPr>
              <a:t>Cloud, Network, and Cyber Security Architect</a:t>
            </a:r>
          </a:p>
          <a:p>
            <a:endParaRPr lang="en-AE" b="1" dirty="0">
              <a:solidFill>
                <a:srgbClr val="FFC000"/>
              </a:solidFill>
            </a:endParaRPr>
          </a:p>
        </p:txBody>
      </p:sp>
      <p:pic>
        <p:nvPicPr>
          <p:cNvPr id="33" name="Video 32">
            <a:hlinkClick r:id="" action="ppaction://media"/>
            <a:extLst>
              <a:ext uri="{FF2B5EF4-FFF2-40B4-BE49-F238E27FC236}">
                <a16:creationId xmlns:a16="http://schemas.microsoft.com/office/drawing/2014/main" id="{33871168-1893-BA7A-76CA-47F31D57FCD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33580422"/>
      </p:ext>
    </p:extLst>
  </p:cSld>
  <p:clrMapOvr>
    <a:masterClrMapping/>
  </p:clrMapOvr>
  <mc:AlternateContent xmlns:mc="http://schemas.openxmlformats.org/markup-compatibility/2006" xmlns:p14="http://schemas.microsoft.com/office/powerpoint/2010/main">
    <mc:Choice Requires="p14">
      <p:transition spd="slow" p14:dur="2000" advTm="56898"/>
    </mc:Choice>
    <mc:Fallback xmlns="">
      <p:transition spd="slow" advTm="56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
                                        </p:tgtEl>
                                      </p:cBhvr>
                                    </p:cmd>
                                  </p:childTnLst>
                                </p:cTn>
                              </p:par>
                            </p:childTnLst>
                          </p:cTn>
                        </p:par>
                      </p:childTnLst>
                    </p:cTn>
                  </p:par>
                </p:childTnLst>
              </p:cTn>
              <p:nextCondLst>
                <p:cond evt="onClick" delay="0">
                  <p:tgtEl>
                    <p:spTgt spid="3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9574-30FB-9AF9-9202-0B1A812D5E9A}"/>
              </a:ext>
            </a:extLst>
          </p:cNvPr>
          <p:cNvSpPr>
            <a:spLocks noGrp="1"/>
          </p:cNvSpPr>
          <p:nvPr>
            <p:ph type="title"/>
          </p:nvPr>
        </p:nvSpPr>
        <p:spPr>
          <a:xfrm>
            <a:off x="214427" y="146354"/>
            <a:ext cx="11376681" cy="706964"/>
          </a:xfrm>
        </p:spPr>
        <p:txBody>
          <a:bodyPr/>
          <a:lstStyle/>
          <a:p>
            <a:r>
              <a:rPr lang="en-US" dirty="0">
                <a:solidFill>
                  <a:srgbClr val="FFC000"/>
                </a:solidFill>
              </a:rPr>
              <a:t>Defense in Depth and Zero Trust approach</a:t>
            </a:r>
            <a:endParaRPr lang="en-AE"/>
          </a:p>
        </p:txBody>
      </p:sp>
      <p:grpSp>
        <p:nvGrpSpPr>
          <p:cNvPr id="3" name="Group 2">
            <a:extLst>
              <a:ext uri="{FF2B5EF4-FFF2-40B4-BE49-F238E27FC236}">
                <a16:creationId xmlns:a16="http://schemas.microsoft.com/office/drawing/2014/main" id="{24771C58-5A86-5275-BD4C-96609CC8EA9F}"/>
              </a:ext>
            </a:extLst>
          </p:cNvPr>
          <p:cNvGrpSpPr/>
          <p:nvPr/>
        </p:nvGrpSpPr>
        <p:grpSpPr>
          <a:xfrm>
            <a:off x="535513" y="853318"/>
            <a:ext cx="10478605" cy="3385584"/>
            <a:chOff x="822896" y="655277"/>
            <a:chExt cx="10478605" cy="3530711"/>
          </a:xfrm>
        </p:grpSpPr>
        <p:cxnSp>
          <p:nvCxnSpPr>
            <p:cNvPr id="4" name="Straight Connector 3">
              <a:extLst>
                <a:ext uri="{FF2B5EF4-FFF2-40B4-BE49-F238E27FC236}">
                  <a16:creationId xmlns:a16="http://schemas.microsoft.com/office/drawing/2014/main" id="{CF6D7184-C331-0AAF-18B7-404C2D957C96}"/>
                </a:ext>
              </a:extLst>
            </p:cNvPr>
            <p:cNvCxnSpPr>
              <a:cxnSpLocks/>
            </p:cNvCxnSpPr>
            <p:nvPr/>
          </p:nvCxnSpPr>
          <p:spPr>
            <a:xfrm flipV="1">
              <a:off x="4650271" y="1809162"/>
              <a:ext cx="0" cy="1162922"/>
            </a:xfrm>
            <a:prstGeom prst="line">
              <a:avLst/>
            </a:prstGeom>
            <a:ln>
              <a:solidFill>
                <a:srgbClr val="5A278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E249AC5-59BE-FC93-0633-33707CF94369}"/>
                </a:ext>
              </a:extLst>
            </p:cNvPr>
            <p:cNvGrpSpPr/>
            <p:nvPr/>
          </p:nvGrpSpPr>
          <p:grpSpPr>
            <a:xfrm>
              <a:off x="890498" y="1062437"/>
              <a:ext cx="10411003" cy="2676925"/>
              <a:chOff x="1139170" y="1141381"/>
              <a:chExt cx="8855362" cy="2167021"/>
            </a:xfrm>
          </p:grpSpPr>
          <p:pic>
            <p:nvPicPr>
              <p:cNvPr id="32" name="Picture 31">
                <a:extLst>
                  <a:ext uri="{FF2B5EF4-FFF2-40B4-BE49-F238E27FC236}">
                    <a16:creationId xmlns:a16="http://schemas.microsoft.com/office/drawing/2014/main" id="{DEDA061F-CF61-40C9-0632-8DA3E023C9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4466" y="1141381"/>
                <a:ext cx="2660066" cy="2167021"/>
              </a:xfrm>
              <a:prstGeom prst="rect">
                <a:avLst/>
              </a:prstGeom>
            </p:spPr>
          </p:pic>
          <p:cxnSp>
            <p:nvCxnSpPr>
              <p:cNvPr id="33" name="Straight Connector 32">
                <a:extLst>
                  <a:ext uri="{FF2B5EF4-FFF2-40B4-BE49-F238E27FC236}">
                    <a16:creationId xmlns:a16="http://schemas.microsoft.com/office/drawing/2014/main" id="{7BB6F30D-8FC6-A9DF-A871-B4FFA52BC968}"/>
                  </a:ext>
                </a:extLst>
              </p:cNvPr>
              <p:cNvCxnSpPr>
                <a:cxnSpLocks/>
              </p:cNvCxnSpPr>
              <p:nvPr/>
            </p:nvCxnSpPr>
            <p:spPr>
              <a:xfrm>
                <a:off x="1955079" y="2687276"/>
                <a:ext cx="6577467" cy="0"/>
              </a:xfrm>
              <a:prstGeom prst="line">
                <a:avLst/>
              </a:prstGeom>
              <a:ln>
                <a:solidFill>
                  <a:srgbClr val="5A2781"/>
                </a:solidFill>
              </a:ln>
            </p:spPr>
            <p:style>
              <a:lnRef idx="1">
                <a:schemeClr val="accent1"/>
              </a:lnRef>
              <a:fillRef idx="0">
                <a:schemeClr val="accent1"/>
              </a:fillRef>
              <a:effectRef idx="0">
                <a:schemeClr val="accent1"/>
              </a:effectRef>
              <a:fontRef idx="minor">
                <a:schemeClr val="tx1"/>
              </a:fontRef>
            </p:style>
          </p:cxnSp>
          <p:sp>
            <p:nvSpPr>
              <p:cNvPr id="34" name="Freeform 233">
                <a:extLst>
                  <a:ext uri="{FF2B5EF4-FFF2-40B4-BE49-F238E27FC236}">
                    <a16:creationId xmlns:a16="http://schemas.microsoft.com/office/drawing/2014/main" id="{15E48F8A-5F22-CD70-F682-A65B184FEFA3}"/>
                  </a:ext>
                </a:extLst>
              </p:cNvPr>
              <p:cNvSpPr>
                <a:spLocks noChangeArrowheads="1"/>
              </p:cNvSpPr>
              <p:nvPr/>
            </p:nvSpPr>
            <p:spPr bwMode="auto">
              <a:xfrm>
                <a:off x="3044823" y="2195162"/>
                <a:ext cx="426435" cy="507057"/>
              </a:xfrm>
              <a:custGeom>
                <a:avLst/>
                <a:gdLst>
                  <a:gd name="T0" fmla="*/ 1010 w 1251"/>
                  <a:gd name="T1" fmla="*/ 635 h 1344"/>
                  <a:gd name="T2" fmla="*/ 1063 w 1251"/>
                  <a:gd name="T3" fmla="*/ 0 h 1344"/>
                  <a:gd name="T4" fmla="*/ 979 w 1251"/>
                  <a:gd name="T5" fmla="*/ 93 h 1344"/>
                  <a:gd name="T6" fmla="*/ 927 w 1251"/>
                  <a:gd name="T7" fmla="*/ 552 h 1344"/>
                  <a:gd name="T8" fmla="*/ 979 w 1251"/>
                  <a:gd name="T9" fmla="*/ 93 h 1344"/>
                  <a:gd name="T10" fmla="*/ 844 w 1251"/>
                  <a:gd name="T11" fmla="*/ 229 h 1344"/>
                  <a:gd name="T12" fmla="*/ 896 w 1251"/>
                  <a:gd name="T13" fmla="*/ 510 h 1344"/>
                  <a:gd name="T14" fmla="*/ 188 w 1251"/>
                  <a:gd name="T15" fmla="*/ 687 h 1344"/>
                  <a:gd name="T16" fmla="*/ 240 w 1251"/>
                  <a:gd name="T17" fmla="*/ 52 h 1344"/>
                  <a:gd name="T18" fmla="*/ 188 w 1251"/>
                  <a:gd name="T19" fmla="*/ 687 h 1344"/>
                  <a:gd name="T20" fmla="*/ 323 w 1251"/>
                  <a:gd name="T21" fmla="*/ 552 h 1344"/>
                  <a:gd name="T22" fmla="*/ 271 w 1251"/>
                  <a:gd name="T23" fmla="*/ 93 h 1344"/>
                  <a:gd name="T24" fmla="*/ 365 w 1251"/>
                  <a:gd name="T25" fmla="*/ 510 h 1344"/>
                  <a:gd name="T26" fmla="*/ 417 w 1251"/>
                  <a:gd name="T27" fmla="*/ 229 h 1344"/>
                  <a:gd name="T28" fmla="*/ 365 w 1251"/>
                  <a:gd name="T29" fmla="*/ 510 h 1344"/>
                  <a:gd name="T30" fmla="*/ 615 w 1251"/>
                  <a:gd name="T31" fmla="*/ 708 h 1344"/>
                  <a:gd name="T32" fmla="*/ 438 w 1251"/>
                  <a:gd name="T33" fmla="*/ 843 h 1344"/>
                  <a:gd name="T34" fmla="*/ 573 w 1251"/>
                  <a:gd name="T35" fmla="*/ 406 h 1344"/>
                  <a:gd name="T36" fmla="*/ 594 w 1251"/>
                  <a:gd name="T37" fmla="*/ 343 h 1344"/>
                  <a:gd name="T38" fmla="*/ 448 w 1251"/>
                  <a:gd name="T39" fmla="*/ 895 h 1344"/>
                  <a:gd name="T40" fmla="*/ 271 w 1251"/>
                  <a:gd name="T41" fmla="*/ 1343 h 1344"/>
                  <a:gd name="T42" fmla="*/ 615 w 1251"/>
                  <a:gd name="T43" fmla="*/ 1041 h 1344"/>
                  <a:gd name="T44" fmla="*/ 552 w 1251"/>
                  <a:gd name="T45" fmla="*/ 458 h 1344"/>
                  <a:gd name="T46" fmla="*/ 646 w 1251"/>
                  <a:gd name="T47" fmla="*/ 687 h 1344"/>
                  <a:gd name="T48" fmla="*/ 729 w 1251"/>
                  <a:gd name="T49" fmla="*/ 458 h 1344"/>
                  <a:gd name="T50" fmla="*/ 552 w 1251"/>
                  <a:gd name="T51" fmla="*/ 458 h 1344"/>
                  <a:gd name="T52" fmla="*/ 698 w 1251"/>
                  <a:gd name="T53" fmla="*/ 333 h 1344"/>
                  <a:gd name="T54" fmla="*/ 719 w 1251"/>
                  <a:gd name="T55" fmla="*/ 406 h 1344"/>
                  <a:gd name="T56" fmla="*/ 688 w 1251"/>
                  <a:gd name="T57" fmla="*/ 302 h 1344"/>
                  <a:gd name="T58" fmla="*/ 604 w 1251"/>
                  <a:gd name="T59" fmla="*/ 312 h 1344"/>
                  <a:gd name="T60" fmla="*/ 646 w 1251"/>
                  <a:gd name="T61" fmla="*/ 1062 h 1344"/>
                  <a:gd name="T62" fmla="*/ 438 w 1251"/>
                  <a:gd name="T63" fmla="*/ 1343 h 1344"/>
                  <a:gd name="T64" fmla="*/ 823 w 1251"/>
                  <a:gd name="T65" fmla="*/ 1343 h 1344"/>
                  <a:gd name="T66" fmla="*/ 646 w 1251"/>
                  <a:gd name="T67" fmla="*/ 1062 h 1344"/>
                  <a:gd name="T68" fmla="*/ 833 w 1251"/>
                  <a:gd name="T69" fmla="*/ 895 h 1344"/>
                  <a:gd name="T70" fmla="*/ 990 w 1251"/>
                  <a:gd name="T71" fmla="*/ 1332 h 1344"/>
                  <a:gd name="T72" fmla="*/ 667 w 1251"/>
                  <a:gd name="T73" fmla="*/ 708 h 1344"/>
                  <a:gd name="T74" fmla="*/ 844 w 1251"/>
                  <a:gd name="T75" fmla="*/ 843 h 1344"/>
                  <a:gd name="T76" fmla="*/ 667 w 1251"/>
                  <a:gd name="T77" fmla="*/ 708 h 1344"/>
                  <a:gd name="T78" fmla="*/ 646 w 1251"/>
                  <a:gd name="T79" fmla="*/ 718 h 1344"/>
                  <a:gd name="T80" fmla="*/ 646 w 1251"/>
                  <a:gd name="T81" fmla="*/ 1020 h 1344"/>
                  <a:gd name="T82" fmla="*/ 813 w 1251"/>
                  <a:gd name="T83" fmla="*/ 874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1" h="1344">
                    <a:moveTo>
                      <a:pt x="1063" y="687"/>
                    </a:moveTo>
                    <a:cubicBezTo>
                      <a:pt x="1010" y="635"/>
                      <a:pt x="1010" y="635"/>
                      <a:pt x="1010" y="635"/>
                    </a:cubicBezTo>
                    <a:cubicBezTo>
                      <a:pt x="1177" y="479"/>
                      <a:pt x="1177" y="218"/>
                      <a:pt x="1010" y="52"/>
                    </a:cubicBezTo>
                    <a:cubicBezTo>
                      <a:pt x="1063" y="0"/>
                      <a:pt x="1063" y="0"/>
                      <a:pt x="1063" y="0"/>
                    </a:cubicBezTo>
                    <a:cubicBezTo>
                      <a:pt x="1250" y="187"/>
                      <a:pt x="1250" y="500"/>
                      <a:pt x="1063" y="687"/>
                    </a:cubicBezTo>
                    <a:close/>
                    <a:moveTo>
                      <a:pt x="979" y="93"/>
                    </a:moveTo>
                    <a:cubicBezTo>
                      <a:pt x="927" y="135"/>
                      <a:pt x="927" y="135"/>
                      <a:pt x="927" y="135"/>
                    </a:cubicBezTo>
                    <a:cubicBezTo>
                      <a:pt x="1042" y="250"/>
                      <a:pt x="1042" y="437"/>
                      <a:pt x="927" y="552"/>
                    </a:cubicBezTo>
                    <a:cubicBezTo>
                      <a:pt x="979" y="604"/>
                      <a:pt x="979" y="604"/>
                      <a:pt x="979" y="604"/>
                    </a:cubicBezTo>
                    <a:cubicBezTo>
                      <a:pt x="1125" y="458"/>
                      <a:pt x="1125" y="229"/>
                      <a:pt x="979" y="93"/>
                    </a:cubicBezTo>
                    <a:close/>
                    <a:moveTo>
                      <a:pt x="885" y="177"/>
                    </a:moveTo>
                    <a:cubicBezTo>
                      <a:pt x="844" y="229"/>
                      <a:pt x="844" y="229"/>
                      <a:pt x="844" y="229"/>
                    </a:cubicBezTo>
                    <a:cubicBezTo>
                      <a:pt x="906" y="291"/>
                      <a:pt x="906" y="395"/>
                      <a:pt x="844" y="468"/>
                    </a:cubicBezTo>
                    <a:cubicBezTo>
                      <a:pt x="896" y="510"/>
                      <a:pt x="896" y="510"/>
                      <a:pt x="896" y="510"/>
                    </a:cubicBezTo>
                    <a:cubicBezTo>
                      <a:pt x="979" y="427"/>
                      <a:pt x="979" y="270"/>
                      <a:pt x="885" y="177"/>
                    </a:cubicBezTo>
                    <a:close/>
                    <a:moveTo>
                      <a:pt x="188" y="687"/>
                    </a:moveTo>
                    <a:cubicBezTo>
                      <a:pt x="240" y="635"/>
                      <a:pt x="240" y="635"/>
                      <a:pt x="240" y="635"/>
                    </a:cubicBezTo>
                    <a:cubicBezTo>
                      <a:pt x="73" y="479"/>
                      <a:pt x="73" y="218"/>
                      <a:pt x="240" y="52"/>
                    </a:cubicBezTo>
                    <a:cubicBezTo>
                      <a:pt x="188" y="0"/>
                      <a:pt x="188" y="0"/>
                      <a:pt x="188" y="0"/>
                    </a:cubicBezTo>
                    <a:cubicBezTo>
                      <a:pt x="0" y="187"/>
                      <a:pt x="0" y="500"/>
                      <a:pt x="188" y="687"/>
                    </a:cubicBezTo>
                    <a:close/>
                    <a:moveTo>
                      <a:pt x="271" y="604"/>
                    </a:moveTo>
                    <a:cubicBezTo>
                      <a:pt x="323" y="552"/>
                      <a:pt x="323" y="552"/>
                      <a:pt x="323" y="552"/>
                    </a:cubicBezTo>
                    <a:cubicBezTo>
                      <a:pt x="208" y="437"/>
                      <a:pt x="208" y="250"/>
                      <a:pt x="323" y="135"/>
                    </a:cubicBezTo>
                    <a:cubicBezTo>
                      <a:pt x="271" y="93"/>
                      <a:pt x="271" y="93"/>
                      <a:pt x="271" y="93"/>
                    </a:cubicBezTo>
                    <a:cubicBezTo>
                      <a:pt x="135" y="229"/>
                      <a:pt x="135" y="458"/>
                      <a:pt x="271" y="604"/>
                    </a:cubicBezTo>
                    <a:close/>
                    <a:moveTo>
                      <a:pt x="365" y="510"/>
                    </a:moveTo>
                    <a:cubicBezTo>
                      <a:pt x="417" y="468"/>
                      <a:pt x="417" y="468"/>
                      <a:pt x="417" y="468"/>
                    </a:cubicBezTo>
                    <a:cubicBezTo>
                      <a:pt x="344" y="395"/>
                      <a:pt x="344" y="291"/>
                      <a:pt x="417" y="229"/>
                    </a:cubicBezTo>
                    <a:cubicBezTo>
                      <a:pt x="365" y="177"/>
                      <a:pt x="365" y="177"/>
                      <a:pt x="365" y="177"/>
                    </a:cubicBezTo>
                    <a:cubicBezTo>
                      <a:pt x="271" y="270"/>
                      <a:pt x="271" y="427"/>
                      <a:pt x="365" y="510"/>
                    </a:cubicBezTo>
                    <a:close/>
                    <a:moveTo>
                      <a:pt x="448" y="854"/>
                    </a:moveTo>
                    <a:cubicBezTo>
                      <a:pt x="615" y="708"/>
                      <a:pt x="615" y="708"/>
                      <a:pt x="615" y="708"/>
                    </a:cubicBezTo>
                    <a:cubicBezTo>
                      <a:pt x="510" y="604"/>
                      <a:pt x="510" y="604"/>
                      <a:pt x="510" y="604"/>
                    </a:cubicBezTo>
                    <a:cubicBezTo>
                      <a:pt x="438" y="843"/>
                      <a:pt x="438" y="843"/>
                      <a:pt x="438" y="843"/>
                    </a:cubicBezTo>
                    <a:lnTo>
                      <a:pt x="448" y="854"/>
                    </a:lnTo>
                    <a:close/>
                    <a:moveTo>
                      <a:pt x="573" y="406"/>
                    </a:moveTo>
                    <a:cubicBezTo>
                      <a:pt x="615" y="364"/>
                      <a:pt x="615" y="364"/>
                      <a:pt x="615" y="364"/>
                    </a:cubicBezTo>
                    <a:cubicBezTo>
                      <a:pt x="594" y="343"/>
                      <a:pt x="594" y="343"/>
                      <a:pt x="594" y="343"/>
                    </a:cubicBezTo>
                    <a:lnTo>
                      <a:pt x="573" y="406"/>
                    </a:lnTo>
                    <a:close/>
                    <a:moveTo>
                      <a:pt x="448" y="895"/>
                    </a:moveTo>
                    <a:cubicBezTo>
                      <a:pt x="406" y="926"/>
                      <a:pt x="406" y="926"/>
                      <a:pt x="406" y="926"/>
                    </a:cubicBezTo>
                    <a:cubicBezTo>
                      <a:pt x="271" y="1343"/>
                      <a:pt x="271" y="1343"/>
                      <a:pt x="271" y="1343"/>
                    </a:cubicBezTo>
                    <a:cubicBezTo>
                      <a:pt x="281" y="1343"/>
                      <a:pt x="281" y="1343"/>
                      <a:pt x="281" y="1343"/>
                    </a:cubicBezTo>
                    <a:cubicBezTo>
                      <a:pt x="615" y="1041"/>
                      <a:pt x="615" y="1041"/>
                      <a:pt x="615" y="1041"/>
                    </a:cubicBezTo>
                    <a:lnTo>
                      <a:pt x="448" y="895"/>
                    </a:lnTo>
                    <a:close/>
                    <a:moveTo>
                      <a:pt x="552" y="458"/>
                    </a:moveTo>
                    <a:cubicBezTo>
                      <a:pt x="521" y="572"/>
                      <a:pt x="521" y="572"/>
                      <a:pt x="521" y="572"/>
                    </a:cubicBezTo>
                    <a:cubicBezTo>
                      <a:pt x="646" y="687"/>
                      <a:pt x="646" y="687"/>
                      <a:pt x="646" y="687"/>
                    </a:cubicBezTo>
                    <a:cubicBezTo>
                      <a:pt x="760" y="572"/>
                      <a:pt x="760" y="572"/>
                      <a:pt x="760" y="572"/>
                    </a:cubicBezTo>
                    <a:cubicBezTo>
                      <a:pt x="729" y="458"/>
                      <a:pt x="729" y="458"/>
                      <a:pt x="729" y="458"/>
                    </a:cubicBezTo>
                    <a:cubicBezTo>
                      <a:pt x="646" y="385"/>
                      <a:pt x="646" y="385"/>
                      <a:pt x="646" y="385"/>
                    </a:cubicBezTo>
                    <a:lnTo>
                      <a:pt x="552" y="458"/>
                    </a:lnTo>
                    <a:close/>
                    <a:moveTo>
                      <a:pt x="719" y="406"/>
                    </a:moveTo>
                    <a:cubicBezTo>
                      <a:pt x="698" y="333"/>
                      <a:pt x="698" y="333"/>
                      <a:pt x="698" y="333"/>
                    </a:cubicBezTo>
                    <a:cubicBezTo>
                      <a:pt x="667" y="364"/>
                      <a:pt x="667" y="364"/>
                      <a:pt x="667" y="364"/>
                    </a:cubicBezTo>
                    <a:lnTo>
                      <a:pt x="719" y="406"/>
                    </a:lnTo>
                    <a:close/>
                    <a:moveTo>
                      <a:pt x="646" y="343"/>
                    </a:moveTo>
                    <a:cubicBezTo>
                      <a:pt x="688" y="302"/>
                      <a:pt x="688" y="302"/>
                      <a:pt x="688" y="302"/>
                    </a:cubicBezTo>
                    <a:cubicBezTo>
                      <a:pt x="646" y="166"/>
                      <a:pt x="646" y="166"/>
                      <a:pt x="646" y="166"/>
                    </a:cubicBezTo>
                    <a:cubicBezTo>
                      <a:pt x="604" y="312"/>
                      <a:pt x="604" y="312"/>
                      <a:pt x="604" y="312"/>
                    </a:cubicBezTo>
                    <a:lnTo>
                      <a:pt x="646" y="343"/>
                    </a:lnTo>
                    <a:close/>
                    <a:moveTo>
                      <a:pt x="646" y="1062"/>
                    </a:moveTo>
                    <a:cubicBezTo>
                      <a:pt x="323" y="1343"/>
                      <a:pt x="323" y="1343"/>
                      <a:pt x="323" y="1343"/>
                    </a:cubicBezTo>
                    <a:cubicBezTo>
                      <a:pt x="438" y="1343"/>
                      <a:pt x="438" y="1343"/>
                      <a:pt x="438" y="1343"/>
                    </a:cubicBezTo>
                    <a:cubicBezTo>
                      <a:pt x="448" y="1239"/>
                      <a:pt x="531" y="1166"/>
                      <a:pt x="635" y="1166"/>
                    </a:cubicBezTo>
                    <a:cubicBezTo>
                      <a:pt x="740" y="1166"/>
                      <a:pt x="823" y="1239"/>
                      <a:pt x="823" y="1343"/>
                    </a:cubicBezTo>
                    <a:cubicBezTo>
                      <a:pt x="958" y="1343"/>
                      <a:pt x="958" y="1343"/>
                      <a:pt x="958" y="1343"/>
                    </a:cubicBezTo>
                    <a:lnTo>
                      <a:pt x="646" y="1062"/>
                    </a:lnTo>
                    <a:close/>
                    <a:moveTo>
                      <a:pt x="865" y="916"/>
                    </a:moveTo>
                    <a:cubicBezTo>
                      <a:pt x="833" y="895"/>
                      <a:pt x="833" y="895"/>
                      <a:pt x="833" y="895"/>
                    </a:cubicBezTo>
                    <a:cubicBezTo>
                      <a:pt x="667" y="1041"/>
                      <a:pt x="667" y="1041"/>
                      <a:pt x="667" y="1041"/>
                    </a:cubicBezTo>
                    <a:cubicBezTo>
                      <a:pt x="990" y="1332"/>
                      <a:pt x="990" y="1332"/>
                      <a:pt x="990" y="1332"/>
                    </a:cubicBezTo>
                    <a:lnTo>
                      <a:pt x="865" y="916"/>
                    </a:lnTo>
                    <a:close/>
                    <a:moveTo>
                      <a:pt x="667" y="708"/>
                    </a:moveTo>
                    <a:cubicBezTo>
                      <a:pt x="833" y="854"/>
                      <a:pt x="833" y="854"/>
                      <a:pt x="833" y="854"/>
                    </a:cubicBezTo>
                    <a:cubicBezTo>
                      <a:pt x="844" y="843"/>
                      <a:pt x="844" y="843"/>
                      <a:pt x="844" y="843"/>
                    </a:cubicBezTo>
                    <a:cubicBezTo>
                      <a:pt x="771" y="604"/>
                      <a:pt x="771" y="604"/>
                      <a:pt x="771" y="604"/>
                    </a:cubicBezTo>
                    <a:lnTo>
                      <a:pt x="667" y="708"/>
                    </a:lnTo>
                    <a:close/>
                    <a:moveTo>
                      <a:pt x="813" y="874"/>
                    </a:moveTo>
                    <a:cubicBezTo>
                      <a:pt x="646" y="718"/>
                      <a:pt x="646" y="718"/>
                      <a:pt x="646" y="718"/>
                    </a:cubicBezTo>
                    <a:cubicBezTo>
                      <a:pt x="469" y="874"/>
                      <a:pt x="469" y="874"/>
                      <a:pt x="469" y="874"/>
                    </a:cubicBezTo>
                    <a:cubicBezTo>
                      <a:pt x="646" y="1020"/>
                      <a:pt x="646" y="1020"/>
                      <a:pt x="646" y="1020"/>
                    </a:cubicBezTo>
                    <a:lnTo>
                      <a:pt x="813" y="874"/>
                    </a:lnTo>
                    <a:close/>
                    <a:moveTo>
                      <a:pt x="813" y="874"/>
                    </a:moveTo>
                    <a:lnTo>
                      <a:pt x="813" y="874"/>
                    </a:lnTo>
                    <a:close/>
                  </a:path>
                </a:pathLst>
              </a:custGeom>
              <a:gradFill>
                <a:gsLst>
                  <a:gs pos="0">
                    <a:srgbClr val="712C81"/>
                  </a:gs>
                  <a:gs pos="52000">
                    <a:srgbClr val="DA3E7B"/>
                  </a:gs>
                  <a:gs pos="100000">
                    <a:srgbClr val="E67C4E"/>
                  </a:gs>
                </a:gsLst>
                <a:lin ang="5400000" scaled="1"/>
              </a:gradFill>
              <a:ln>
                <a:noFill/>
              </a:ln>
            </p:spPr>
            <p:txBody>
              <a:bodyPr vert="horz" wrap="square" lIns="74295" tIns="37148" rIns="74295" bIns="37148" numCol="1" anchor="t" anchorCtr="0" compatLnSpc="1">
                <a:prstTxWarp prst="textNoShape">
                  <a:avLst/>
                </a:prstTxWarp>
              </a:bodyPr>
              <a:lstStyle/>
              <a:p>
                <a:endParaRPr lang="en-US" sz="1463" dirty="0">
                  <a:cs typeface="Arial" pitchFamily="34" charset="0"/>
                </a:endParaRPr>
              </a:p>
            </p:txBody>
          </p:sp>
          <p:sp>
            <p:nvSpPr>
              <p:cNvPr id="35" name="Cube 34">
                <a:extLst>
                  <a:ext uri="{FF2B5EF4-FFF2-40B4-BE49-F238E27FC236}">
                    <a16:creationId xmlns:a16="http://schemas.microsoft.com/office/drawing/2014/main" id="{0021419C-F0C5-7232-E540-83BA0BB99CBE}"/>
                  </a:ext>
                </a:extLst>
              </p:cNvPr>
              <p:cNvSpPr/>
              <p:nvPr/>
            </p:nvSpPr>
            <p:spPr>
              <a:xfrm>
                <a:off x="3869085" y="1891733"/>
                <a:ext cx="966881" cy="556957"/>
              </a:xfrm>
              <a:prstGeom prst="cube">
                <a:avLst>
                  <a:gd name="adj" fmla="val 8882"/>
                </a:avLst>
              </a:prstGeom>
              <a:solidFill>
                <a:srgbClr val="BF235E"/>
              </a:solidFill>
              <a:ln w="12700" cap="flat" cmpd="sng" algn="ctr">
                <a:noFill/>
                <a:prstDash val="solid"/>
                <a:miter lim="800000"/>
              </a:ln>
              <a:effectLst/>
            </p:spPr>
            <p:txBody>
              <a:bodyPr anchor="ctr"/>
              <a:lstStyle/>
              <a:p>
                <a:pPr algn="ctr" defTabSz="742932">
                  <a:defRPr/>
                </a:pPr>
                <a:br>
                  <a:rPr lang="en-US" sz="1000" b="1" kern="0" dirty="0">
                    <a:solidFill>
                      <a:schemeClr val="bg1"/>
                    </a:solidFill>
                    <a:latin typeface="Lato Light"/>
                    <a:cs typeface="Lato Light"/>
                  </a:rPr>
                </a:br>
                <a:br>
                  <a:rPr lang="en-US" sz="1000" b="1" kern="0" dirty="0">
                    <a:solidFill>
                      <a:schemeClr val="bg1"/>
                    </a:solidFill>
                    <a:latin typeface="Lato Light"/>
                    <a:cs typeface="Lato Light"/>
                  </a:rPr>
                </a:br>
                <a:br>
                  <a:rPr lang="en-US" sz="1000" b="1" kern="0" dirty="0">
                    <a:solidFill>
                      <a:schemeClr val="bg1"/>
                    </a:solidFill>
                    <a:latin typeface="Lato Light"/>
                    <a:cs typeface="Lato Light"/>
                  </a:rPr>
                </a:br>
                <a:r>
                  <a:rPr lang="en-US" sz="1000" b="1" kern="0" dirty="0">
                    <a:solidFill>
                      <a:schemeClr val="bg1"/>
                    </a:solidFill>
                    <a:latin typeface="Lato Light"/>
                    <a:cs typeface="Lato Light"/>
                  </a:rPr>
                  <a:t>MEC Functions</a:t>
                </a:r>
              </a:p>
            </p:txBody>
          </p:sp>
          <p:grpSp>
            <p:nvGrpSpPr>
              <p:cNvPr id="36" name="Group 35">
                <a:extLst>
                  <a:ext uri="{FF2B5EF4-FFF2-40B4-BE49-F238E27FC236}">
                    <a16:creationId xmlns:a16="http://schemas.microsoft.com/office/drawing/2014/main" id="{8F4E4A60-3CEA-7EB8-B5DD-4F33ECF58758}"/>
                  </a:ext>
                </a:extLst>
              </p:cNvPr>
              <p:cNvGrpSpPr/>
              <p:nvPr/>
            </p:nvGrpSpPr>
            <p:grpSpPr>
              <a:xfrm>
                <a:off x="8095798" y="2136362"/>
                <a:ext cx="1250997" cy="530211"/>
                <a:chOff x="8676794" y="1333647"/>
                <a:chExt cx="1037310" cy="652568"/>
              </a:xfrm>
            </p:grpSpPr>
            <p:sp>
              <p:nvSpPr>
                <p:cNvPr id="41" name="Cloud 40">
                  <a:extLst>
                    <a:ext uri="{FF2B5EF4-FFF2-40B4-BE49-F238E27FC236}">
                      <a16:creationId xmlns:a16="http://schemas.microsoft.com/office/drawing/2014/main" id="{162FF9C5-0E1A-55E5-2D18-67F7C0E6FDAB}"/>
                    </a:ext>
                  </a:extLst>
                </p:cNvPr>
                <p:cNvSpPr/>
                <p:nvPr/>
              </p:nvSpPr>
              <p:spPr>
                <a:xfrm>
                  <a:off x="8676794" y="1333647"/>
                  <a:ext cx="933661" cy="652568"/>
                </a:xfrm>
                <a:prstGeom prst="clou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85000"/>
                        <a:lumOff val="15000"/>
                      </a:schemeClr>
                    </a:solidFill>
                  </a:endParaRPr>
                </a:p>
              </p:txBody>
            </p:sp>
            <p:sp>
              <p:nvSpPr>
                <p:cNvPr id="42" name="TextBox 41">
                  <a:extLst>
                    <a:ext uri="{FF2B5EF4-FFF2-40B4-BE49-F238E27FC236}">
                      <a16:creationId xmlns:a16="http://schemas.microsoft.com/office/drawing/2014/main" id="{FAADFD41-A250-2F23-5A77-A4F77ABB50A1}"/>
                    </a:ext>
                  </a:extLst>
                </p:cNvPr>
                <p:cNvSpPr txBox="1"/>
                <p:nvPr/>
              </p:nvSpPr>
              <p:spPr>
                <a:xfrm>
                  <a:off x="8780443" y="1432992"/>
                  <a:ext cx="933661" cy="240956"/>
                </a:xfrm>
                <a:prstGeom prst="rect">
                  <a:avLst/>
                </a:prstGeom>
                <a:noFill/>
              </p:spPr>
              <p:txBody>
                <a:bodyPr wrap="square" lIns="80247" tIns="40123" rIns="80247" bIns="40123" rtlCol="0">
                  <a:spAutoFit/>
                </a:bodyPr>
                <a:lstStyle/>
                <a:p>
                  <a:pPr algn="ctr">
                    <a:lnSpc>
                      <a:spcPct val="110000"/>
                    </a:lnSpc>
                  </a:pPr>
                  <a:r>
                    <a:rPr lang="en-US" sz="1000" dirty="0">
                      <a:solidFill>
                        <a:schemeClr val="tx1">
                          <a:lumMod val="85000"/>
                          <a:lumOff val="15000"/>
                        </a:schemeClr>
                      </a:solidFill>
                      <a:cs typeface="Lato Light"/>
                    </a:rPr>
                    <a:t>IOT Application</a:t>
                  </a:r>
                </a:p>
              </p:txBody>
            </p:sp>
          </p:grpSp>
          <p:pic>
            <p:nvPicPr>
              <p:cNvPr id="37" name="Picture 36">
                <a:extLst>
                  <a:ext uri="{FF2B5EF4-FFF2-40B4-BE49-F238E27FC236}">
                    <a16:creationId xmlns:a16="http://schemas.microsoft.com/office/drawing/2014/main" id="{08316329-29A8-6DEE-3F58-2EA98F3738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8913" y="2373028"/>
                <a:ext cx="776474" cy="769735"/>
              </a:xfrm>
              <a:prstGeom prst="rect">
                <a:avLst/>
              </a:prstGeom>
            </p:spPr>
          </p:pic>
          <p:pic>
            <p:nvPicPr>
              <p:cNvPr id="38" name="Picture 37">
                <a:extLst>
                  <a:ext uri="{FF2B5EF4-FFF2-40B4-BE49-F238E27FC236}">
                    <a16:creationId xmlns:a16="http://schemas.microsoft.com/office/drawing/2014/main" id="{51FCCA8C-5EF9-8455-2AD7-C09C081C3C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4522" y="2089731"/>
                <a:ext cx="251651" cy="379109"/>
              </a:xfrm>
              <a:prstGeom prst="rect">
                <a:avLst/>
              </a:prstGeom>
            </p:spPr>
          </p:pic>
          <p:pic>
            <p:nvPicPr>
              <p:cNvPr id="39" name="Picture 38">
                <a:extLst>
                  <a:ext uri="{FF2B5EF4-FFF2-40B4-BE49-F238E27FC236}">
                    <a16:creationId xmlns:a16="http://schemas.microsoft.com/office/drawing/2014/main" id="{B1949BBB-DDB9-B907-D568-BE1FD748A29E}"/>
                  </a:ext>
                </a:extLst>
              </p:cNvPr>
              <p:cNvPicPr>
                <a:picLocks noChangeAspect="1"/>
              </p:cNvPicPr>
              <p:nvPr/>
            </p:nvPicPr>
            <p:blipFill>
              <a:blip r:embed="rId8"/>
              <a:stretch>
                <a:fillRect/>
              </a:stretch>
            </p:blipFill>
            <p:spPr>
              <a:xfrm>
                <a:off x="1216820" y="2242066"/>
                <a:ext cx="462614" cy="606582"/>
              </a:xfrm>
              <a:prstGeom prst="rect">
                <a:avLst/>
              </a:prstGeom>
            </p:spPr>
          </p:pic>
          <p:sp>
            <p:nvSpPr>
              <p:cNvPr id="40" name="TextBox 39">
                <a:extLst>
                  <a:ext uri="{FF2B5EF4-FFF2-40B4-BE49-F238E27FC236}">
                    <a16:creationId xmlns:a16="http://schemas.microsoft.com/office/drawing/2014/main" id="{199436CE-1503-93ED-1921-B478D57A3461}"/>
                  </a:ext>
                </a:extLst>
              </p:cNvPr>
              <p:cNvSpPr txBox="1"/>
              <p:nvPr/>
            </p:nvSpPr>
            <p:spPr>
              <a:xfrm>
                <a:off x="1139170" y="2038647"/>
                <a:ext cx="713934" cy="199321"/>
              </a:xfrm>
              <a:prstGeom prst="rect">
                <a:avLst/>
              </a:prstGeom>
              <a:noFill/>
            </p:spPr>
            <p:txBody>
              <a:bodyPr wrap="square" rtlCol="0">
                <a:spAutoFit/>
              </a:bodyPr>
              <a:lstStyle/>
              <a:p>
                <a:r>
                  <a:rPr lang="en-US" sz="1000" b="1" dirty="0">
                    <a:solidFill>
                      <a:schemeClr val="tx1">
                        <a:lumMod val="85000"/>
                        <a:lumOff val="15000"/>
                      </a:schemeClr>
                    </a:solidFill>
                  </a:rPr>
                  <a:t>IOT Devices</a:t>
                </a:r>
              </a:p>
            </p:txBody>
          </p:sp>
        </p:grpSp>
        <p:sp>
          <p:nvSpPr>
            <p:cNvPr id="6" name="Left Brace 5">
              <a:extLst>
                <a:ext uri="{FF2B5EF4-FFF2-40B4-BE49-F238E27FC236}">
                  <a16:creationId xmlns:a16="http://schemas.microsoft.com/office/drawing/2014/main" id="{659F49B2-CB6F-2342-2256-E9948164BFA7}"/>
                </a:ext>
              </a:extLst>
            </p:cNvPr>
            <p:cNvSpPr/>
            <p:nvPr/>
          </p:nvSpPr>
          <p:spPr>
            <a:xfrm rot="16200000">
              <a:off x="1453396" y="2689678"/>
              <a:ext cx="238040" cy="1425375"/>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7" name="TextBox 6">
              <a:extLst>
                <a:ext uri="{FF2B5EF4-FFF2-40B4-BE49-F238E27FC236}">
                  <a16:creationId xmlns:a16="http://schemas.microsoft.com/office/drawing/2014/main" id="{160ED27C-296D-E7EA-BCF8-4ECFDEB0F137}"/>
                </a:ext>
              </a:extLst>
            </p:cNvPr>
            <p:cNvSpPr txBox="1"/>
            <p:nvPr/>
          </p:nvSpPr>
          <p:spPr>
            <a:xfrm>
              <a:off x="822896" y="3560097"/>
              <a:ext cx="1462204" cy="625891"/>
            </a:xfrm>
            <a:prstGeom prst="rect">
              <a:avLst/>
            </a:prstGeom>
            <a:noFill/>
          </p:spPr>
          <p:txBody>
            <a:bodyPr wrap="square" rtlCol="0">
              <a:spAutoFit/>
            </a:bodyPr>
            <a:lstStyle/>
            <a:p>
              <a:pPr algn="ctr"/>
              <a:r>
                <a:rPr lang="en-US" sz="1100" b="1" dirty="0"/>
                <a:t>End Point</a:t>
              </a:r>
            </a:p>
            <a:p>
              <a:pPr algn="ctr"/>
              <a:r>
                <a:rPr lang="en-US" sz="1100" b="1" dirty="0"/>
                <a:t>(IOT Device / Mobile)</a:t>
              </a:r>
            </a:p>
          </p:txBody>
        </p:sp>
        <p:sp>
          <p:nvSpPr>
            <p:cNvPr id="8" name="Left Brace 7">
              <a:extLst>
                <a:ext uri="{FF2B5EF4-FFF2-40B4-BE49-F238E27FC236}">
                  <a16:creationId xmlns:a16="http://schemas.microsoft.com/office/drawing/2014/main" id="{8140C86A-04A6-945E-E435-3AE5417878BF}"/>
                </a:ext>
              </a:extLst>
            </p:cNvPr>
            <p:cNvSpPr/>
            <p:nvPr/>
          </p:nvSpPr>
          <p:spPr>
            <a:xfrm rot="16200000">
              <a:off x="3544299" y="3099281"/>
              <a:ext cx="240568" cy="664646"/>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9" name="Left Brace 8">
              <a:extLst>
                <a:ext uri="{FF2B5EF4-FFF2-40B4-BE49-F238E27FC236}">
                  <a16:creationId xmlns:a16="http://schemas.microsoft.com/office/drawing/2014/main" id="{CE2A4ED0-9D5A-7CD1-9C5F-317765AED84B}"/>
                </a:ext>
              </a:extLst>
            </p:cNvPr>
            <p:cNvSpPr/>
            <p:nvPr/>
          </p:nvSpPr>
          <p:spPr>
            <a:xfrm rot="16200000">
              <a:off x="2670189" y="2931396"/>
              <a:ext cx="276984" cy="963999"/>
            </a:xfrm>
            <a:prstGeom prst="leftBrace">
              <a:avLst>
                <a:gd name="adj1" fmla="val 0"/>
                <a:gd name="adj2" fmla="val 50000"/>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10" name="TextBox 9">
              <a:extLst>
                <a:ext uri="{FF2B5EF4-FFF2-40B4-BE49-F238E27FC236}">
                  <a16:creationId xmlns:a16="http://schemas.microsoft.com/office/drawing/2014/main" id="{C5D2BF07-A7D1-825E-7B1E-E4C2DEFBC052}"/>
                </a:ext>
              </a:extLst>
            </p:cNvPr>
            <p:cNvSpPr txBox="1"/>
            <p:nvPr/>
          </p:nvSpPr>
          <p:spPr>
            <a:xfrm>
              <a:off x="2307576" y="3607513"/>
              <a:ext cx="963999" cy="449357"/>
            </a:xfrm>
            <a:prstGeom prst="rect">
              <a:avLst/>
            </a:prstGeom>
            <a:noFill/>
          </p:spPr>
          <p:txBody>
            <a:bodyPr wrap="square" rtlCol="0">
              <a:spAutoFit/>
            </a:bodyPr>
            <a:lstStyle/>
            <a:p>
              <a:pPr algn="ctr"/>
              <a:r>
                <a:rPr lang="en-US" sz="1100" b="1" dirty="0"/>
                <a:t>Air Interface</a:t>
              </a:r>
            </a:p>
          </p:txBody>
        </p:sp>
        <p:sp>
          <p:nvSpPr>
            <p:cNvPr id="11" name="Cube 10">
              <a:extLst>
                <a:ext uri="{FF2B5EF4-FFF2-40B4-BE49-F238E27FC236}">
                  <a16:creationId xmlns:a16="http://schemas.microsoft.com/office/drawing/2014/main" id="{302D06AA-D100-01ED-0EB2-9BBFBD570F4F}"/>
                </a:ext>
              </a:extLst>
            </p:cNvPr>
            <p:cNvSpPr/>
            <p:nvPr/>
          </p:nvSpPr>
          <p:spPr>
            <a:xfrm>
              <a:off x="6455815" y="1817378"/>
              <a:ext cx="1493928" cy="1178292"/>
            </a:xfrm>
            <a:prstGeom prst="cube">
              <a:avLst>
                <a:gd name="adj" fmla="val 8882"/>
              </a:avLst>
            </a:prstGeom>
            <a:solidFill>
              <a:srgbClr val="6F2B7F"/>
            </a:solidFill>
            <a:ln w="12700" cap="flat" cmpd="sng" algn="ctr">
              <a:noFill/>
              <a:prstDash val="solid"/>
              <a:miter lim="800000"/>
            </a:ln>
            <a:effectLst/>
          </p:spPr>
          <p:txBody>
            <a:bodyPr anchor="ctr"/>
            <a:lstStyle/>
            <a:p>
              <a:pPr algn="ctr" defTabSz="742932">
                <a:defRPr/>
              </a:pPr>
              <a:endParaRPr lang="en-US" sz="1000" b="1" kern="0" dirty="0">
                <a:solidFill>
                  <a:schemeClr val="bg1"/>
                </a:solidFill>
                <a:latin typeface="Lato Light"/>
                <a:cs typeface="Lato Light"/>
              </a:endParaRPr>
            </a:p>
            <a:p>
              <a:pPr algn="ctr" defTabSz="742932">
                <a:defRPr/>
              </a:pPr>
              <a:endParaRPr lang="en-US" sz="1000" b="1" kern="0" dirty="0">
                <a:solidFill>
                  <a:schemeClr val="bg1"/>
                </a:solidFill>
                <a:latin typeface="Lato Light"/>
                <a:cs typeface="Lato Light"/>
              </a:endParaRPr>
            </a:p>
            <a:p>
              <a:pPr algn="ctr" defTabSz="742932">
                <a:defRPr/>
              </a:pPr>
              <a:endParaRPr lang="en-US" sz="1000" b="1" kern="0" dirty="0">
                <a:solidFill>
                  <a:schemeClr val="bg1"/>
                </a:solidFill>
                <a:latin typeface="Lato Light"/>
                <a:cs typeface="Lato Light"/>
              </a:endParaRPr>
            </a:p>
            <a:p>
              <a:pPr algn="ctr" defTabSz="742932">
                <a:defRPr/>
              </a:pPr>
              <a:endParaRPr lang="en-US" sz="1000" b="1" kern="0" dirty="0">
                <a:solidFill>
                  <a:schemeClr val="bg1"/>
                </a:solidFill>
                <a:latin typeface="Lato Light"/>
                <a:cs typeface="Lato Light"/>
              </a:endParaRPr>
            </a:p>
            <a:p>
              <a:pPr algn="ctr" defTabSz="742932">
                <a:defRPr/>
              </a:pPr>
              <a:endParaRPr lang="en-US" sz="1000" b="1" kern="0" dirty="0">
                <a:solidFill>
                  <a:schemeClr val="bg1"/>
                </a:solidFill>
                <a:latin typeface="Lato Light"/>
                <a:cs typeface="Lato Light"/>
              </a:endParaRPr>
            </a:p>
            <a:p>
              <a:pPr algn="ctr" defTabSz="742932">
                <a:defRPr/>
              </a:pPr>
              <a:r>
                <a:rPr lang="en-US" sz="1000" b="1" kern="0" dirty="0">
                  <a:solidFill>
                    <a:schemeClr val="bg1"/>
                  </a:solidFill>
                  <a:latin typeface="Lato Light"/>
                  <a:cs typeface="Lato Light"/>
                </a:rPr>
                <a:t>5G SA Core Functions and OSS</a:t>
              </a:r>
            </a:p>
          </p:txBody>
        </p:sp>
        <p:pic>
          <p:nvPicPr>
            <p:cNvPr id="12" name="Picture 11">
              <a:extLst>
                <a:ext uri="{FF2B5EF4-FFF2-40B4-BE49-F238E27FC236}">
                  <a16:creationId xmlns:a16="http://schemas.microsoft.com/office/drawing/2014/main" id="{79BC4037-6F69-C7EE-8224-DB623E5C5B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1982" y="655277"/>
              <a:ext cx="1930277" cy="1652255"/>
            </a:xfrm>
            <a:prstGeom prst="rect">
              <a:avLst/>
            </a:prstGeom>
          </p:spPr>
        </p:pic>
        <p:sp>
          <p:nvSpPr>
            <p:cNvPr id="13" name="TextBox 12">
              <a:extLst>
                <a:ext uri="{FF2B5EF4-FFF2-40B4-BE49-F238E27FC236}">
                  <a16:creationId xmlns:a16="http://schemas.microsoft.com/office/drawing/2014/main" id="{0F584426-91B2-EEA9-5461-4B91396D2EAE}"/>
                </a:ext>
              </a:extLst>
            </p:cNvPr>
            <p:cNvSpPr txBox="1"/>
            <p:nvPr/>
          </p:nvSpPr>
          <p:spPr>
            <a:xfrm>
              <a:off x="3996906" y="1406546"/>
              <a:ext cx="1323802" cy="389225"/>
            </a:xfrm>
            <a:prstGeom prst="rect">
              <a:avLst/>
            </a:prstGeom>
            <a:noFill/>
          </p:spPr>
          <p:txBody>
            <a:bodyPr wrap="square" lIns="80247" tIns="40123" rIns="80247" bIns="40123" rtlCol="0">
              <a:spAutoFit/>
            </a:bodyPr>
            <a:lstStyle/>
            <a:p>
              <a:pPr algn="ctr">
                <a:lnSpc>
                  <a:spcPct val="110000"/>
                </a:lnSpc>
              </a:pPr>
              <a:r>
                <a:rPr lang="en-US" sz="900" dirty="0">
                  <a:solidFill>
                    <a:schemeClr val="tx1">
                      <a:lumMod val="85000"/>
                      <a:lumOff val="15000"/>
                    </a:schemeClr>
                  </a:solidFill>
                  <a:cs typeface="Lato Light"/>
                </a:rPr>
                <a:t>MEC Application &amp; Internet breakout</a:t>
              </a:r>
            </a:p>
          </p:txBody>
        </p:sp>
        <p:sp>
          <p:nvSpPr>
            <p:cNvPr id="14" name="Rectangle: Rounded Corners 13">
              <a:extLst>
                <a:ext uri="{FF2B5EF4-FFF2-40B4-BE49-F238E27FC236}">
                  <a16:creationId xmlns:a16="http://schemas.microsoft.com/office/drawing/2014/main" id="{78C4DE53-A402-2052-7E5B-1A9570B87CA1}"/>
                </a:ext>
              </a:extLst>
            </p:cNvPr>
            <p:cNvSpPr/>
            <p:nvPr/>
          </p:nvSpPr>
          <p:spPr>
            <a:xfrm>
              <a:off x="4171100" y="2170831"/>
              <a:ext cx="207814" cy="92117"/>
            </a:xfrm>
            <a:prstGeom prst="roundRect">
              <a:avLst/>
            </a:prstGeom>
            <a:solidFill>
              <a:srgbClr val="F4C4D6"/>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5" name="Rectangle: Rounded Corners 14">
              <a:extLst>
                <a:ext uri="{FF2B5EF4-FFF2-40B4-BE49-F238E27FC236}">
                  <a16:creationId xmlns:a16="http://schemas.microsoft.com/office/drawing/2014/main" id="{1D27C8D0-443E-CD9F-8EE7-65CD2A0D3948}"/>
                </a:ext>
              </a:extLst>
            </p:cNvPr>
            <p:cNvSpPr/>
            <p:nvPr/>
          </p:nvSpPr>
          <p:spPr>
            <a:xfrm>
              <a:off x="4475248" y="2168538"/>
              <a:ext cx="207814" cy="92117"/>
            </a:xfrm>
            <a:prstGeom prst="roundRect">
              <a:avLst/>
            </a:prstGeom>
            <a:solidFill>
              <a:srgbClr val="E5719D"/>
            </a:solidFill>
            <a:ln>
              <a:solidFill>
                <a:srgbClr val="E57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6" name="Rectangle: Rounded Corners 15">
              <a:extLst>
                <a:ext uri="{FF2B5EF4-FFF2-40B4-BE49-F238E27FC236}">
                  <a16:creationId xmlns:a16="http://schemas.microsoft.com/office/drawing/2014/main" id="{C6929FDF-DD5D-C47F-B196-AE9255EF9FDE}"/>
                </a:ext>
              </a:extLst>
            </p:cNvPr>
            <p:cNvSpPr/>
            <p:nvPr/>
          </p:nvSpPr>
          <p:spPr>
            <a:xfrm>
              <a:off x="4801726" y="2179390"/>
              <a:ext cx="207814" cy="92117"/>
            </a:xfrm>
            <a:prstGeom prst="roundRect">
              <a:avLst/>
            </a:prstGeom>
            <a:solidFill>
              <a:srgbClr val="AF2157"/>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7" name="Left Brace 16">
              <a:extLst>
                <a:ext uri="{FF2B5EF4-FFF2-40B4-BE49-F238E27FC236}">
                  <a16:creationId xmlns:a16="http://schemas.microsoft.com/office/drawing/2014/main" id="{97F0C031-A5F9-FDFB-F8B3-6A9299A6A170}"/>
                </a:ext>
              </a:extLst>
            </p:cNvPr>
            <p:cNvSpPr/>
            <p:nvPr/>
          </p:nvSpPr>
          <p:spPr>
            <a:xfrm rot="16200000">
              <a:off x="4510655" y="2808682"/>
              <a:ext cx="230014" cy="1222118"/>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18" name="TextBox 17">
              <a:extLst>
                <a:ext uri="{FF2B5EF4-FFF2-40B4-BE49-F238E27FC236}">
                  <a16:creationId xmlns:a16="http://schemas.microsoft.com/office/drawing/2014/main" id="{B938BE1A-C53D-7FFE-1DDD-46568A5A13DE}"/>
                </a:ext>
              </a:extLst>
            </p:cNvPr>
            <p:cNvSpPr txBox="1"/>
            <p:nvPr/>
          </p:nvSpPr>
          <p:spPr>
            <a:xfrm>
              <a:off x="3130921" y="3575905"/>
              <a:ext cx="1015661" cy="449357"/>
            </a:xfrm>
            <a:prstGeom prst="rect">
              <a:avLst/>
            </a:prstGeom>
            <a:noFill/>
          </p:spPr>
          <p:txBody>
            <a:bodyPr wrap="square" rtlCol="0">
              <a:spAutoFit/>
            </a:bodyPr>
            <a:lstStyle/>
            <a:p>
              <a:pPr algn="ctr"/>
              <a:r>
                <a:rPr lang="en-US" sz="1100" b="1" dirty="0"/>
                <a:t>Radio Base Station</a:t>
              </a:r>
            </a:p>
          </p:txBody>
        </p:sp>
        <p:sp>
          <p:nvSpPr>
            <p:cNvPr id="19" name="TextBox 18">
              <a:extLst>
                <a:ext uri="{FF2B5EF4-FFF2-40B4-BE49-F238E27FC236}">
                  <a16:creationId xmlns:a16="http://schemas.microsoft.com/office/drawing/2014/main" id="{F680225E-CA4D-73ED-7645-A7C9C676AD7D}"/>
                </a:ext>
              </a:extLst>
            </p:cNvPr>
            <p:cNvSpPr txBox="1"/>
            <p:nvPr/>
          </p:nvSpPr>
          <p:spPr>
            <a:xfrm>
              <a:off x="4081604" y="3551887"/>
              <a:ext cx="1256799" cy="449357"/>
            </a:xfrm>
            <a:prstGeom prst="rect">
              <a:avLst/>
            </a:prstGeom>
            <a:noFill/>
          </p:spPr>
          <p:txBody>
            <a:bodyPr wrap="square" rtlCol="0">
              <a:spAutoFit/>
            </a:bodyPr>
            <a:lstStyle/>
            <a:p>
              <a:pPr algn="ctr"/>
              <a:r>
                <a:rPr lang="en-US" sz="1100" b="1" dirty="0"/>
                <a:t>MEC Edge Computing</a:t>
              </a:r>
              <a:endParaRPr lang="en-AE" sz="1100" b="1"/>
            </a:p>
          </p:txBody>
        </p:sp>
        <p:sp>
          <p:nvSpPr>
            <p:cNvPr id="20" name="Rectangle: Rounded Corners 19">
              <a:extLst>
                <a:ext uri="{FF2B5EF4-FFF2-40B4-BE49-F238E27FC236}">
                  <a16:creationId xmlns:a16="http://schemas.microsoft.com/office/drawing/2014/main" id="{FFE84D46-4B82-67D8-BDBA-1042C2E32F6F}"/>
                </a:ext>
              </a:extLst>
            </p:cNvPr>
            <p:cNvSpPr/>
            <p:nvPr/>
          </p:nvSpPr>
          <p:spPr>
            <a:xfrm>
              <a:off x="6560986" y="2086930"/>
              <a:ext cx="207814" cy="92117"/>
            </a:xfrm>
            <a:prstGeom prst="roundRect">
              <a:avLst/>
            </a:prstGeom>
            <a:solidFill>
              <a:srgbClr val="F4C4D6"/>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1" name="Rectangle: Rounded Corners 20">
              <a:extLst>
                <a:ext uri="{FF2B5EF4-FFF2-40B4-BE49-F238E27FC236}">
                  <a16:creationId xmlns:a16="http://schemas.microsoft.com/office/drawing/2014/main" id="{A0D76B65-63AE-660D-B861-B2BBD58C5A11}"/>
                </a:ext>
              </a:extLst>
            </p:cNvPr>
            <p:cNvSpPr/>
            <p:nvPr/>
          </p:nvSpPr>
          <p:spPr>
            <a:xfrm>
              <a:off x="6865134" y="2084637"/>
              <a:ext cx="207814" cy="92117"/>
            </a:xfrm>
            <a:prstGeom prst="roundRect">
              <a:avLst/>
            </a:prstGeom>
            <a:solidFill>
              <a:srgbClr val="E5719D"/>
            </a:solidFill>
            <a:ln>
              <a:solidFill>
                <a:srgbClr val="E57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2" name="Rectangle: Rounded Corners 21">
              <a:extLst>
                <a:ext uri="{FF2B5EF4-FFF2-40B4-BE49-F238E27FC236}">
                  <a16:creationId xmlns:a16="http://schemas.microsoft.com/office/drawing/2014/main" id="{C1C4DA63-092C-7E98-85C9-D2B014A84955}"/>
                </a:ext>
              </a:extLst>
            </p:cNvPr>
            <p:cNvSpPr/>
            <p:nvPr/>
          </p:nvSpPr>
          <p:spPr>
            <a:xfrm>
              <a:off x="7191612" y="2095489"/>
              <a:ext cx="207814" cy="92117"/>
            </a:xfrm>
            <a:prstGeom prst="roundRect">
              <a:avLst/>
            </a:prstGeom>
            <a:solidFill>
              <a:srgbClr val="AF2157"/>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3" name="Rectangle: Rounded Corners 22">
              <a:extLst>
                <a:ext uri="{FF2B5EF4-FFF2-40B4-BE49-F238E27FC236}">
                  <a16:creationId xmlns:a16="http://schemas.microsoft.com/office/drawing/2014/main" id="{8894135A-B06A-54B1-7E1F-DF8D4B29CDC0}"/>
                </a:ext>
              </a:extLst>
            </p:cNvPr>
            <p:cNvSpPr/>
            <p:nvPr/>
          </p:nvSpPr>
          <p:spPr>
            <a:xfrm>
              <a:off x="7519536" y="2095256"/>
              <a:ext cx="207814" cy="92117"/>
            </a:xfrm>
            <a:prstGeom prst="roundRect">
              <a:avLst/>
            </a:prstGeom>
            <a:solidFill>
              <a:srgbClr val="DAAEE4"/>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4" name="Rectangle: Rounded Corners 23">
              <a:extLst>
                <a:ext uri="{FF2B5EF4-FFF2-40B4-BE49-F238E27FC236}">
                  <a16:creationId xmlns:a16="http://schemas.microsoft.com/office/drawing/2014/main" id="{283110A8-DCC7-9C15-637A-43E25D29C251}"/>
                </a:ext>
              </a:extLst>
            </p:cNvPr>
            <p:cNvSpPr/>
            <p:nvPr/>
          </p:nvSpPr>
          <p:spPr>
            <a:xfrm>
              <a:off x="6563180" y="2357135"/>
              <a:ext cx="207814" cy="92117"/>
            </a:xfrm>
            <a:prstGeom prst="roundRect">
              <a:avLst/>
            </a:prstGeom>
            <a:solidFill>
              <a:srgbClr val="B761CB"/>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5" name="Rectangle: Rounded Corners 24">
              <a:extLst>
                <a:ext uri="{FF2B5EF4-FFF2-40B4-BE49-F238E27FC236}">
                  <a16:creationId xmlns:a16="http://schemas.microsoft.com/office/drawing/2014/main" id="{6EF08990-56F8-8CE2-DDD0-4DA912DDD96C}"/>
                </a:ext>
              </a:extLst>
            </p:cNvPr>
            <p:cNvSpPr/>
            <p:nvPr/>
          </p:nvSpPr>
          <p:spPr>
            <a:xfrm>
              <a:off x="6867328" y="2354842"/>
              <a:ext cx="207814" cy="92117"/>
            </a:xfrm>
            <a:prstGeom prst="roundRect">
              <a:avLst/>
            </a:prstGeom>
            <a:solidFill>
              <a:srgbClr val="9438AA"/>
            </a:solidFill>
            <a:ln>
              <a:solidFill>
                <a:srgbClr val="E57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6" name="Rectangle: Rounded Corners 25">
              <a:extLst>
                <a:ext uri="{FF2B5EF4-FFF2-40B4-BE49-F238E27FC236}">
                  <a16:creationId xmlns:a16="http://schemas.microsoft.com/office/drawing/2014/main" id="{89BDBCAC-66FC-3DA7-9523-D2DE46B83457}"/>
                </a:ext>
              </a:extLst>
            </p:cNvPr>
            <p:cNvSpPr/>
            <p:nvPr/>
          </p:nvSpPr>
          <p:spPr>
            <a:xfrm>
              <a:off x="7193806" y="2365694"/>
              <a:ext cx="207814" cy="92117"/>
            </a:xfrm>
            <a:prstGeom prst="roundRect">
              <a:avLst/>
            </a:prstGeom>
            <a:solidFill>
              <a:srgbClr val="EFDCF4"/>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7" name="Rectangle: Rounded Corners 26">
              <a:extLst>
                <a:ext uri="{FF2B5EF4-FFF2-40B4-BE49-F238E27FC236}">
                  <a16:creationId xmlns:a16="http://schemas.microsoft.com/office/drawing/2014/main" id="{3C6A70D9-7491-1E79-5FEE-6E6EA7CABA6F}"/>
                </a:ext>
              </a:extLst>
            </p:cNvPr>
            <p:cNvSpPr/>
            <p:nvPr/>
          </p:nvSpPr>
          <p:spPr>
            <a:xfrm>
              <a:off x="7521730" y="2365461"/>
              <a:ext cx="207814" cy="92117"/>
            </a:xfrm>
            <a:prstGeom prst="roundRect">
              <a:avLst/>
            </a:prstGeom>
            <a:solidFill>
              <a:srgbClr val="AC49C3"/>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8" name="Left Brace 27">
              <a:extLst>
                <a:ext uri="{FF2B5EF4-FFF2-40B4-BE49-F238E27FC236}">
                  <a16:creationId xmlns:a16="http://schemas.microsoft.com/office/drawing/2014/main" id="{232A580E-20A9-D028-E2A0-F405A4590E0F}"/>
                </a:ext>
              </a:extLst>
            </p:cNvPr>
            <p:cNvSpPr/>
            <p:nvPr/>
          </p:nvSpPr>
          <p:spPr>
            <a:xfrm rot="16200000">
              <a:off x="7078922" y="2537346"/>
              <a:ext cx="240561" cy="1772107"/>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29" name="TextBox 28">
              <a:extLst>
                <a:ext uri="{FF2B5EF4-FFF2-40B4-BE49-F238E27FC236}">
                  <a16:creationId xmlns:a16="http://schemas.microsoft.com/office/drawing/2014/main" id="{F79E26A8-C452-F690-E220-D388B4817112}"/>
                </a:ext>
              </a:extLst>
            </p:cNvPr>
            <p:cNvSpPr txBox="1"/>
            <p:nvPr/>
          </p:nvSpPr>
          <p:spPr>
            <a:xfrm>
              <a:off x="6256924" y="3551203"/>
              <a:ext cx="1828332" cy="449357"/>
            </a:xfrm>
            <a:prstGeom prst="rect">
              <a:avLst/>
            </a:prstGeom>
            <a:noFill/>
          </p:spPr>
          <p:txBody>
            <a:bodyPr wrap="square" rtlCol="0">
              <a:spAutoFit/>
            </a:bodyPr>
            <a:lstStyle/>
            <a:p>
              <a:pPr algn="ctr"/>
              <a:r>
                <a:rPr lang="en-US" sz="1100" b="1" dirty="0">
                  <a:solidFill>
                    <a:srgbClr val="FFC000"/>
                  </a:solidFill>
                </a:rPr>
                <a:t>5G core &amp; management plane</a:t>
              </a:r>
              <a:endParaRPr lang="en-AE" sz="1100" b="1">
                <a:solidFill>
                  <a:srgbClr val="FFC000"/>
                </a:solidFill>
              </a:endParaRPr>
            </a:p>
          </p:txBody>
        </p:sp>
        <p:sp>
          <p:nvSpPr>
            <p:cNvPr id="30" name="Left Brace 29">
              <a:extLst>
                <a:ext uri="{FF2B5EF4-FFF2-40B4-BE49-F238E27FC236}">
                  <a16:creationId xmlns:a16="http://schemas.microsoft.com/office/drawing/2014/main" id="{1FFE3C67-EB2E-9462-2303-440749AAE6E7}"/>
                </a:ext>
              </a:extLst>
            </p:cNvPr>
            <p:cNvSpPr/>
            <p:nvPr/>
          </p:nvSpPr>
          <p:spPr>
            <a:xfrm rot="16200000">
              <a:off x="9627972" y="2515052"/>
              <a:ext cx="240561" cy="1772107"/>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31" name="TextBox 30">
              <a:extLst>
                <a:ext uri="{FF2B5EF4-FFF2-40B4-BE49-F238E27FC236}">
                  <a16:creationId xmlns:a16="http://schemas.microsoft.com/office/drawing/2014/main" id="{160CDD92-959A-9735-FE63-1BB434770D0D}"/>
                </a:ext>
              </a:extLst>
            </p:cNvPr>
            <p:cNvSpPr txBox="1"/>
            <p:nvPr/>
          </p:nvSpPr>
          <p:spPr>
            <a:xfrm>
              <a:off x="8876179" y="3528909"/>
              <a:ext cx="1772107" cy="433309"/>
            </a:xfrm>
            <a:prstGeom prst="rect">
              <a:avLst/>
            </a:prstGeom>
            <a:noFill/>
          </p:spPr>
          <p:txBody>
            <a:bodyPr wrap="square" rtlCol="0">
              <a:spAutoFit/>
            </a:bodyPr>
            <a:lstStyle/>
            <a:p>
              <a:pPr algn="ctr"/>
              <a:r>
                <a:rPr lang="en-US" sz="1050" b="1" dirty="0">
                  <a:solidFill>
                    <a:srgbClr val="FFC000"/>
                  </a:solidFill>
                </a:rPr>
                <a:t>IOT Application and Direct Internet access</a:t>
              </a:r>
              <a:endParaRPr lang="en-AE" sz="1050" b="1">
                <a:solidFill>
                  <a:srgbClr val="FFC000"/>
                </a:solidFill>
              </a:endParaRPr>
            </a:p>
          </p:txBody>
        </p:sp>
      </p:grpSp>
      <p:grpSp>
        <p:nvGrpSpPr>
          <p:cNvPr id="54" name="Group 53">
            <a:extLst>
              <a:ext uri="{FF2B5EF4-FFF2-40B4-BE49-F238E27FC236}">
                <a16:creationId xmlns:a16="http://schemas.microsoft.com/office/drawing/2014/main" id="{A4E24CF8-9BF4-5704-26C4-B921A457688D}"/>
              </a:ext>
            </a:extLst>
          </p:cNvPr>
          <p:cNvGrpSpPr/>
          <p:nvPr/>
        </p:nvGrpSpPr>
        <p:grpSpPr>
          <a:xfrm>
            <a:off x="500612" y="4394107"/>
            <a:ext cx="11116162" cy="1257775"/>
            <a:chOff x="514867" y="718009"/>
            <a:chExt cx="11116162" cy="1257775"/>
          </a:xfrm>
        </p:grpSpPr>
        <p:cxnSp>
          <p:nvCxnSpPr>
            <p:cNvPr id="55" name="Straight Connector 54">
              <a:extLst>
                <a:ext uri="{FF2B5EF4-FFF2-40B4-BE49-F238E27FC236}">
                  <a16:creationId xmlns:a16="http://schemas.microsoft.com/office/drawing/2014/main" id="{C15ACFBD-31F7-DA3A-C28C-92F22BAD78D5}"/>
                </a:ext>
              </a:extLst>
            </p:cNvPr>
            <p:cNvCxnSpPr>
              <a:cxnSpLocks/>
              <a:endCxn id="56" idx="2"/>
            </p:cNvCxnSpPr>
            <p:nvPr/>
          </p:nvCxnSpPr>
          <p:spPr>
            <a:xfrm flipV="1">
              <a:off x="1257638" y="1086748"/>
              <a:ext cx="9669534" cy="2"/>
            </a:xfrm>
            <a:prstGeom prst="line">
              <a:avLst/>
            </a:prstGeom>
            <a:ln>
              <a:solidFill>
                <a:srgbClr val="6F2B7F"/>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8380123F-F087-D28B-86A6-F9EFA74C1A86}"/>
                </a:ext>
              </a:extLst>
            </p:cNvPr>
            <p:cNvSpPr/>
            <p:nvPr/>
          </p:nvSpPr>
          <p:spPr>
            <a:xfrm>
              <a:off x="10927172" y="729300"/>
              <a:ext cx="673331" cy="714895"/>
            </a:xfrm>
            <a:prstGeom prst="ellipse">
              <a:avLst/>
            </a:prstGeom>
            <a:solidFill>
              <a:srgbClr val="6F2B7F"/>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57" name="Oval 56">
              <a:extLst>
                <a:ext uri="{FF2B5EF4-FFF2-40B4-BE49-F238E27FC236}">
                  <a16:creationId xmlns:a16="http://schemas.microsoft.com/office/drawing/2014/main" id="{45968343-2323-AAC8-E8A8-842B32F81292}"/>
                </a:ext>
              </a:extLst>
            </p:cNvPr>
            <p:cNvSpPr/>
            <p:nvPr/>
          </p:nvSpPr>
          <p:spPr>
            <a:xfrm>
              <a:off x="1489058" y="817885"/>
              <a:ext cx="762912" cy="714895"/>
            </a:xfrm>
            <a:prstGeom prst="ellipse">
              <a:avLst/>
            </a:prstGeom>
            <a:solidFill>
              <a:schemeClr val="bg1"/>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58" name="TextBox 57">
              <a:extLst>
                <a:ext uri="{FF2B5EF4-FFF2-40B4-BE49-F238E27FC236}">
                  <a16:creationId xmlns:a16="http://schemas.microsoft.com/office/drawing/2014/main" id="{6216B853-9DDF-B746-A8EE-2A85DFB784AD}"/>
                </a:ext>
              </a:extLst>
            </p:cNvPr>
            <p:cNvSpPr txBox="1"/>
            <p:nvPr/>
          </p:nvSpPr>
          <p:spPr>
            <a:xfrm>
              <a:off x="10731453" y="1444193"/>
              <a:ext cx="899576" cy="261610"/>
            </a:xfrm>
            <a:prstGeom prst="rect">
              <a:avLst/>
            </a:prstGeom>
            <a:noFill/>
          </p:spPr>
          <p:txBody>
            <a:bodyPr wrap="square" rtlCol="0">
              <a:spAutoFit/>
            </a:bodyPr>
            <a:lstStyle/>
            <a:p>
              <a:pPr algn="ctr"/>
              <a:r>
                <a:rPr lang="en-US" sz="1100" b="1" dirty="0"/>
                <a:t>5G Core</a:t>
              </a:r>
              <a:endParaRPr lang="en-AE" sz="1100" b="1"/>
            </a:p>
          </p:txBody>
        </p:sp>
        <p:pic>
          <p:nvPicPr>
            <p:cNvPr id="59" name="Graphic 58" descr="Server with solid fill">
              <a:extLst>
                <a:ext uri="{FF2B5EF4-FFF2-40B4-BE49-F238E27FC236}">
                  <a16:creationId xmlns:a16="http://schemas.microsoft.com/office/drawing/2014/main" id="{3204B347-1884-2E30-B82F-43E1089F6FB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66353" y="845509"/>
              <a:ext cx="457200" cy="457200"/>
            </a:xfrm>
            <a:prstGeom prst="rect">
              <a:avLst/>
            </a:prstGeom>
          </p:spPr>
        </p:pic>
        <p:sp>
          <p:nvSpPr>
            <p:cNvPr id="60" name="Oval 59">
              <a:extLst>
                <a:ext uri="{FF2B5EF4-FFF2-40B4-BE49-F238E27FC236}">
                  <a16:creationId xmlns:a16="http://schemas.microsoft.com/office/drawing/2014/main" id="{F69B2E90-2433-33C5-9E5B-C744EEEFD567}"/>
                </a:ext>
              </a:extLst>
            </p:cNvPr>
            <p:cNvSpPr/>
            <p:nvPr/>
          </p:nvSpPr>
          <p:spPr>
            <a:xfrm>
              <a:off x="2532181" y="763397"/>
              <a:ext cx="762912" cy="714895"/>
            </a:xfrm>
            <a:prstGeom prst="ellipse">
              <a:avLst/>
            </a:prstGeom>
            <a:solidFill>
              <a:schemeClr val="bg1"/>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62" name="Picture 61" descr="Shape&#10;&#10;Description automatically generated with low confidence">
              <a:extLst>
                <a:ext uri="{FF2B5EF4-FFF2-40B4-BE49-F238E27FC236}">
                  <a16:creationId xmlns:a16="http://schemas.microsoft.com/office/drawing/2014/main" id="{E1E804CB-0C4F-257B-B4FA-F6F8D5EF552D}"/>
                </a:ext>
              </a:extLst>
            </p:cNvPr>
            <p:cNvPicPr>
              <a:picLocks noChangeAspect="1"/>
            </p:cNvPicPr>
            <p:nvPr/>
          </p:nvPicPr>
          <p:blipFill>
            <a:blip r:embed="rId11">
              <a:duotone>
                <a:prstClr val="black"/>
                <a:srgbClr val="6F2B7F">
                  <a:tint val="45000"/>
                  <a:satMod val="400000"/>
                </a:srgbClr>
              </a:duotone>
              <a:extLst>
                <a:ext uri="{28A0092B-C50C-407E-A947-70E740481C1C}">
                  <a14:useLocalDpi xmlns:a14="http://schemas.microsoft.com/office/drawing/2010/main" val="0"/>
                </a:ext>
              </a:extLst>
            </a:blip>
            <a:stretch>
              <a:fillRect/>
            </a:stretch>
          </p:blipFill>
          <p:spPr>
            <a:xfrm>
              <a:off x="2705027" y="942449"/>
              <a:ext cx="383068" cy="383068"/>
            </a:xfrm>
            <a:prstGeom prst="rect">
              <a:avLst/>
            </a:prstGeom>
          </p:spPr>
        </p:pic>
        <p:pic>
          <p:nvPicPr>
            <p:cNvPr id="63" name="Graphic 62" descr="Lock with solid fill">
              <a:extLst>
                <a:ext uri="{FF2B5EF4-FFF2-40B4-BE49-F238E27FC236}">
                  <a16:creationId xmlns:a16="http://schemas.microsoft.com/office/drawing/2014/main" id="{0A063395-8F55-09C0-F4C2-D93A8AE9FE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25873" y="930687"/>
              <a:ext cx="489281" cy="489281"/>
            </a:xfrm>
            <a:prstGeom prst="rect">
              <a:avLst/>
            </a:prstGeom>
          </p:spPr>
        </p:pic>
        <p:sp>
          <p:nvSpPr>
            <p:cNvPr id="65" name="Oval 64">
              <a:extLst>
                <a:ext uri="{FF2B5EF4-FFF2-40B4-BE49-F238E27FC236}">
                  <a16:creationId xmlns:a16="http://schemas.microsoft.com/office/drawing/2014/main" id="{E079442F-08B8-75B3-7F95-8F34D37992B1}"/>
                </a:ext>
              </a:extLst>
            </p:cNvPr>
            <p:cNvSpPr/>
            <p:nvPr/>
          </p:nvSpPr>
          <p:spPr>
            <a:xfrm>
              <a:off x="3630388" y="763397"/>
              <a:ext cx="762912" cy="714895"/>
            </a:xfrm>
            <a:prstGeom prst="ellipse">
              <a:avLst/>
            </a:prstGeom>
            <a:solidFill>
              <a:schemeClr val="bg1"/>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67" name="Oval 66">
              <a:extLst>
                <a:ext uri="{FF2B5EF4-FFF2-40B4-BE49-F238E27FC236}">
                  <a16:creationId xmlns:a16="http://schemas.microsoft.com/office/drawing/2014/main" id="{2771246A-588F-3EED-88BA-2BE435FA791B}"/>
                </a:ext>
              </a:extLst>
            </p:cNvPr>
            <p:cNvSpPr/>
            <p:nvPr/>
          </p:nvSpPr>
          <p:spPr>
            <a:xfrm>
              <a:off x="586600" y="764084"/>
              <a:ext cx="673331" cy="714895"/>
            </a:xfrm>
            <a:prstGeom prst="ellipse">
              <a:avLst/>
            </a:prstGeom>
            <a:solidFill>
              <a:srgbClr val="6F2B7F"/>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69" name="Graphic 68" descr="Server with solid fill">
              <a:extLst>
                <a:ext uri="{FF2B5EF4-FFF2-40B4-BE49-F238E27FC236}">
                  <a16:creationId xmlns:a16="http://schemas.microsoft.com/office/drawing/2014/main" id="{82847140-E17E-E4CB-F592-ACF12E5310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5781" y="880293"/>
              <a:ext cx="457200" cy="457200"/>
            </a:xfrm>
            <a:prstGeom prst="rect">
              <a:avLst/>
            </a:prstGeom>
          </p:spPr>
        </p:pic>
        <p:grpSp>
          <p:nvGrpSpPr>
            <p:cNvPr id="70" name="Group 69">
              <a:extLst>
                <a:ext uri="{FF2B5EF4-FFF2-40B4-BE49-F238E27FC236}">
                  <a16:creationId xmlns:a16="http://schemas.microsoft.com/office/drawing/2014/main" id="{D5C5BCEF-8EC1-B793-5833-BFFEDE9F0961}"/>
                </a:ext>
              </a:extLst>
            </p:cNvPr>
            <p:cNvGrpSpPr/>
            <p:nvPr/>
          </p:nvGrpSpPr>
          <p:grpSpPr>
            <a:xfrm>
              <a:off x="3916984" y="956906"/>
              <a:ext cx="189720" cy="262375"/>
              <a:chOff x="2467661" y="3788880"/>
              <a:chExt cx="337133" cy="474550"/>
            </a:xfrm>
            <a:solidFill>
              <a:srgbClr val="3E1B54"/>
            </a:solidFill>
          </p:grpSpPr>
          <p:sp>
            <p:nvSpPr>
              <p:cNvPr id="74" name="Freihandform: Form 74">
                <a:extLst>
                  <a:ext uri="{FF2B5EF4-FFF2-40B4-BE49-F238E27FC236}">
                    <a16:creationId xmlns:a16="http://schemas.microsoft.com/office/drawing/2014/main" id="{EEB6EDC2-B3DD-0E9F-BAD8-4E84EFE58202}"/>
                  </a:ext>
                </a:extLst>
              </p:cNvPr>
              <p:cNvSpPr/>
              <p:nvPr/>
            </p:nvSpPr>
            <p:spPr>
              <a:xfrm>
                <a:off x="2524010" y="3890068"/>
                <a:ext cx="226361" cy="24092"/>
              </a:xfrm>
              <a:custGeom>
                <a:avLst/>
                <a:gdLst>
                  <a:gd name="connsiteX0" fmla="*/ 3612 w 226360"/>
                  <a:gd name="connsiteY0" fmla="*/ 3614 h 24092"/>
                  <a:gd name="connsiteX1" fmla="*/ 227083 w 226360"/>
                  <a:gd name="connsiteY1" fmla="*/ 3614 h 24092"/>
                  <a:gd name="connsiteX2" fmla="*/ 227083 w 226360"/>
                  <a:gd name="connsiteY2" fmla="*/ 20960 h 24092"/>
                  <a:gd name="connsiteX3" fmla="*/ 3612 w 226360"/>
                  <a:gd name="connsiteY3" fmla="*/ 20960 h 24092"/>
                </a:gdLst>
                <a:ahLst/>
                <a:cxnLst>
                  <a:cxn ang="0">
                    <a:pos x="connsiteX0" y="connsiteY0"/>
                  </a:cxn>
                  <a:cxn ang="0">
                    <a:pos x="connsiteX1" y="connsiteY1"/>
                  </a:cxn>
                  <a:cxn ang="0">
                    <a:pos x="connsiteX2" y="connsiteY2"/>
                  </a:cxn>
                  <a:cxn ang="0">
                    <a:pos x="connsiteX3" y="connsiteY3"/>
                  </a:cxn>
                </a:cxnLst>
                <a:rect l="l" t="t" r="r" b="b"/>
                <a:pathLst>
                  <a:path w="226360" h="24092">
                    <a:moveTo>
                      <a:pt x="3612" y="3614"/>
                    </a:moveTo>
                    <a:lnTo>
                      <a:pt x="227083" y="3614"/>
                    </a:lnTo>
                    <a:lnTo>
                      <a:pt x="227083" y="20960"/>
                    </a:lnTo>
                    <a:lnTo>
                      <a:pt x="3612" y="20960"/>
                    </a:lnTo>
                    <a:close/>
                  </a:path>
                </a:pathLst>
              </a:custGeom>
              <a:grpFill/>
              <a:ln w="9525" cap="flat">
                <a:noFill/>
                <a:prstDash val="solid"/>
                <a:miter/>
              </a:ln>
            </p:spPr>
            <p:txBody>
              <a:bodyPr rtlCol="0" anchor="ctr"/>
              <a:lstStyle/>
              <a:p>
                <a:endParaRPr lang="en-US" sz="1100" dirty="0"/>
              </a:p>
            </p:txBody>
          </p:sp>
          <p:sp>
            <p:nvSpPr>
              <p:cNvPr id="75" name="Freihandform: Form 75">
                <a:extLst>
                  <a:ext uri="{FF2B5EF4-FFF2-40B4-BE49-F238E27FC236}">
                    <a16:creationId xmlns:a16="http://schemas.microsoft.com/office/drawing/2014/main" id="{DAD6587D-C51D-88C6-8070-8EFBD021D591}"/>
                  </a:ext>
                </a:extLst>
              </p:cNvPr>
              <p:cNvSpPr/>
              <p:nvPr/>
            </p:nvSpPr>
            <p:spPr>
              <a:xfrm>
                <a:off x="2524010" y="3935361"/>
                <a:ext cx="226361" cy="24092"/>
              </a:xfrm>
              <a:custGeom>
                <a:avLst/>
                <a:gdLst>
                  <a:gd name="connsiteX0" fmla="*/ 3612 w 226360"/>
                  <a:gd name="connsiteY0" fmla="*/ 3614 h 24092"/>
                  <a:gd name="connsiteX1" fmla="*/ 227083 w 226360"/>
                  <a:gd name="connsiteY1" fmla="*/ 3614 h 24092"/>
                  <a:gd name="connsiteX2" fmla="*/ 227083 w 226360"/>
                  <a:gd name="connsiteY2" fmla="*/ 20960 h 24092"/>
                  <a:gd name="connsiteX3" fmla="*/ 3612 w 226360"/>
                  <a:gd name="connsiteY3" fmla="*/ 20960 h 24092"/>
                </a:gdLst>
                <a:ahLst/>
                <a:cxnLst>
                  <a:cxn ang="0">
                    <a:pos x="connsiteX0" y="connsiteY0"/>
                  </a:cxn>
                  <a:cxn ang="0">
                    <a:pos x="connsiteX1" y="connsiteY1"/>
                  </a:cxn>
                  <a:cxn ang="0">
                    <a:pos x="connsiteX2" y="connsiteY2"/>
                  </a:cxn>
                  <a:cxn ang="0">
                    <a:pos x="connsiteX3" y="connsiteY3"/>
                  </a:cxn>
                </a:cxnLst>
                <a:rect l="l" t="t" r="r" b="b"/>
                <a:pathLst>
                  <a:path w="226360" h="24092">
                    <a:moveTo>
                      <a:pt x="3612" y="3614"/>
                    </a:moveTo>
                    <a:lnTo>
                      <a:pt x="227083" y="3614"/>
                    </a:lnTo>
                    <a:lnTo>
                      <a:pt x="227083" y="20960"/>
                    </a:lnTo>
                    <a:lnTo>
                      <a:pt x="3612" y="20960"/>
                    </a:lnTo>
                    <a:close/>
                  </a:path>
                </a:pathLst>
              </a:custGeom>
              <a:grpFill/>
              <a:ln w="9525" cap="flat">
                <a:noFill/>
                <a:prstDash val="solid"/>
                <a:miter/>
              </a:ln>
            </p:spPr>
            <p:txBody>
              <a:bodyPr rtlCol="0" anchor="ctr"/>
              <a:lstStyle/>
              <a:p>
                <a:endParaRPr lang="en-US" sz="1100" dirty="0"/>
              </a:p>
            </p:txBody>
          </p:sp>
          <p:sp>
            <p:nvSpPr>
              <p:cNvPr id="76" name="Freihandform: Form 76">
                <a:extLst>
                  <a:ext uri="{FF2B5EF4-FFF2-40B4-BE49-F238E27FC236}">
                    <a16:creationId xmlns:a16="http://schemas.microsoft.com/office/drawing/2014/main" id="{30FAD8B7-E10C-BEB9-A30E-44DA20B3227E}"/>
                  </a:ext>
                </a:extLst>
              </p:cNvPr>
              <p:cNvSpPr/>
              <p:nvPr/>
            </p:nvSpPr>
            <p:spPr>
              <a:xfrm>
                <a:off x="2524010" y="3979209"/>
                <a:ext cx="163750" cy="24092"/>
              </a:xfrm>
              <a:custGeom>
                <a:avLst/>
                <a:gdLst>
                  <a:gd name="connsiteX0" fmla="*/ 3612 w 163750"/>
                  <a:gd name="connsiteY0" fmla="*/ 3614 h 24092"/>
                  <a:gd name="connsiteX1" fmla="*/ 161102 w 163750"/>
                  <a:gd name="connsiteY1" fmla="*/ 3614 h 24092"/>
                  <a:gd name="connsiteX2" fmla="*/ 161102 w 163750"/>
                  <a:gd name="connsiteY2" fmla="*/ 20960 h 24092"/>
                  <a:gd name="connsiteX3" fmla="*/ 3612 w 163750"/>
                  <a:gd name="connsiteY3" fmla="*/ 20960 h 24092"/>
                </a:gdLst>
                <a:ahLst/>
                <a:cxnLst>
                  <a:cxn ang="0">
                    <a:pos x="connsiteX0" y="connsiteY0"/>
                  </a:cxn>
                  <a:cxn ang="0">
                    <a:pos x="connsiteX1" y="connsiteY1"/>
                  </a:cxn>
                  <a:cxn ang="0">
                    <a:pos x="connsiteX2" y="connsiteY2"/>
                  </a:cxn>
                  <a:cxn ang="0">
                    <a:pos x="connsiteX3" y="connsiteY3"/>
                  </a:cxn>
                </a:cxnLst>
                <a:rect l="l" t="t" r="r" b="b"/>
                <a:pathLst>
                  <a:path w="163750" h="24092">
                    <a:moveTo>
                      <a:pt x="3612" y="3614"/>
                    </a:moveTo>
                    <a:lnTo>
                      <a:pt x="161102" y="3614"/>
                    </a:lnTo>
                    <a:lnTo>
                      <a:pt x="161102" y="20960"/>
                    </a:lnTo>
                    <a:lnTo>
                      <a:pt x="3612" y="20960"/>
                    </a:lnTo>
                    <a:close/>
                  </a:path>
                </a:pathLst>
              </a:custGeom>
              <a:grpFill/>
              <a:ln w="9525" cap="flat">
                <a:noFill/>
                <a:prstDash val="solid"/>
                <a:miter/>
              </a:ln>
            </p:spPr>
            <p:txBody>
              <a:bodyPr rtlCol="0" anchor="ctr"/>
              <a:lstStyle/>
              <a:p>
                <a:endParaRPr lang="en-US" sz="1100" dirty="0"/>
              </a:p>
            </p:txBody>
          </p:sp>
          <p:sp>
            <p:nvSpPr>
              <p:cNvPr id="77" name="Freihandform: Form 77">
                <a:extLst>
                  <a:ext uri="{FF2B5EF4-FFF2-40B4-BE49-F238E27FC236}">
                    <a16:creationId xmlns:a16="http://schemas.microsoft.com/office/drawing/2014/main" id="{5C340251-33A9-3557-9CD7-190806D11409}"/>
                  </a:ext>
                </a:extLst>
              </p:cNvPr>
              <p:cNvSpPr/>
              <p:nvPr/>
            </p:nvSpPr>
            <p:spPr>
              <a:xfrm>
                <a:off x="2467661" y="3788880"/>
                <a:ext cx="337133" cy="419205"/>
              </a:xfrm>
              <a:custGeom>
                <a:avLst/>
                <a:gdLst>
                  <a:gd name="connsiteX0" fmla="*/ 301734 w 337133"/>
                  <a:gd name="connsiteY0" fmla="*/ 3614 h 419205"/>
                  <a:gd name="connsiteX1" fmla="*/ 37807 w 337133"/>
                  <a:gd name="connsiteY1" fmla="*/ 3614 h 419205"/>
                  <a:gd name="connsiteX2" fmla="*/ 3612 w 337133"/>
                  <a:gd name="connsiteY2" fmla="*/ 37825 h 419205"/>
                  <a:gd name="connsiteX3" fmla="*/ 3612 w 337133"/>
                  <a:gd name="connsiteY3" fmla="*/ 381862 h 419205"/>
                  <a:gd name="connsiteX4" fmla="*/ 37807 w 337133"/>
                  <a:gd name="connsiteY4" fmla="*/ 416073 h 419205"/>
                  <a:gd name="connsiteX5" fmla="*/ 129796 w 337133"/>
                  <a:gd name="connsiteY5" fmla="*/ 416073 h 419205"/>
                  <a:gd name="connsiteX6" fmla="*/ 130760 w 337133"/>
                  <a:gd name="connsiteY6" fmla="*/ 415110 h 419205"/>
                  <a:gd name="connsiteX7" fmla="*/ 136057 w 337133"/>
                  <a:gd name="connsiteY7" fmla="*/ 395354 h 419205"/>
                  <a:gd name="connsiteX8" fmla="*/ 136057 w 337133"/>
                  <a:gd name="connsiteY8" fmla="*/ 394390 h 419205"/>
                  <a:gd name="connsiteX9" fmla="*/ 135094 w 337133"/>
                  <a:gd name="connsiteY9" fmla="*/ 393908 h 419205"/>
                  <a:gd name="connsiteX10" fmla="*/ 38770 w 337133"/>
                  <a:gd name="connsiteY10" fmla="*/ 393908 h 419205"/>
                  <a:gd name="connsiteX11" fmla="*/ 25767 w 337133"/>
                  <a:gd name="connsiteY11" fmla="*/ 380899 h 419205"/>
                  <a:gd name="connsiteX12" fmla="*/ 25767 w 337133"/>
                  <a:gd name="connsiteY12" fmla="*/ 38789 h 419205"/>
                  <a:gd name="connsiteX13" fmla="*/ 38770 w 337133"/>
                  <a:gd name="connsiteY13" fmla="*/ 25779 h 419205"/>
                  <a:gd name="connsiteX14" fmla="*/ 300771 w 337133"/>
                  <a:gd name="connsiteY14" fmla="*/ 25779 h 419205"/>
                  <a:gd name="connsiteX15" fmla="*/ 313775 w 337133"/>
                  <a:gd name="connsiteY15" fmla="*/ 38789 h 419205"/>
                  <a:gd name="connsiteX16" fmla="*/ 313775 w 337133"/>
                  <a:gd name="connsiteY16" fmla="*/ 380899 h 419205"/>
                  <a:gd name="connsiteX17" fmla="*/ 296436 w 337133"/>
                  <a:gd name="connsiteY17" fmla="*/ 393908 h 419205"/>
                  <a:gd name="connsiteX18" fmla="*/ 295473 w 337133"/>
                  <a:gd name="connsiteY18" fmla="*/ 394390 h 419205"/>
                  <a:gd name="connsiteX19" fmla="*/ 295473 w 337133"/>
                  <a:gd name="connsiteY19" fmla="*/ 395354 h 419205"/>
                  <a:gd name="connsiteX20" fmla="*/ 302697 w 337133"/>
                  <a:gd name="connsiteY20" fmla="*/ 415110 h 419205"/>
                  <a:gd name="connsiteX21" fmla="*/ 303661 w 337133"/>
                  <a:gd name="connsiteY21" fmla="*/ 416073 h 419205"/>
                  <a:gd name="connsiteX22" fmla="*/ 303661 w 337133"/>
                  <a:gd name="connsiteY22" fmla="*/ 416073 h 419205"/>
                  <a:gd name="connsiteX23" fmla="*/ 335929 w 337133"/>
                  <a:gd name="connsiteY23" fmla="*/ 381862 h 419205"/>
                  <a:gd name="connsiteX24" fmla="*/ 335929 w 337133"/>
                  <a:gd name="connsiteY24" fmla="*/ 37825 h 419205"/>
                  <a:gd name="connsiteX25" fmla="*/ 301734 w 337133"/>
                  <a:gd name="connsiteY25" fmla="*/ 3614 h 41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7133" h="419205">
                    <a:moveTo>
                      <a:pt x="301734" y="3614"/>
                    </a:moveTo>
                    <a:lnTo>
                      <a:pt x="37807" y="3614"/>
                    </a:lnTo>
                    <a:cubicBezTo>
                      <a:pt x="19506" y="3614"/>
                      <a:pt x="3612" y="19515"/>
                      <a:pt x="3612" y="37825"/>
                    </a:cubicBezTo>
                    <a:lnTo>
                      <a:pt x="3612" y="381862"/>
                    </a:lnTo>
                    <a:cubicBezTo>
                      <a:pt x="3612" y="400172"/>
                      <a:pt x="19506" y="416073"/>
                      <a:pt x="37807" y="416073"/>
                    </a:cubicBezTo>
                    <a:lnTo>
                      <a:pt x="129796" y="416073"/>
                    </a:lnTo>
                    <a:cubicBezTo>
                      <a:pt x="130278" y="416073"/>
                      <a:pt x="130760" y="415591"/>
                      <a:pt x="130760" y="415110"/>
                    </a:cubicBezTo>
                    <a:lnTo>
                      <a:pt x="136057" y="395354"/>
                    </a:lnTo>
                    <a:cubicBezTo>
                      <a:pt x="136057" y="394872"/>
                      <a:pt x="136057" y="394390"/>
                      <a:pt x="136057" y="394390"/>
                    </a:cubicBezTo>
                    <a:cubicBezTo>
                      <a:pt x="136057" y="393908"/>
                      <a:pt x="135576" y="393908"/>
                      <a:pt x="135094" y="393908"/>
                    </a:cubicBezTo>
                    <a:lnTo>
                      <a:pt x="38770" y="393908"/>
                    </a:lnTo>
                    <a:cubicBezTo>
                      <a:pt x="31546" y="393908"/>
                      <a:pt x="25767" y="388126"/>
                      <a:pt x="25767" y="380899"/>
                    </a:cubicBezTo>
                    <a:lnTo>
                      <a:pt x="25767" y="38789"/>
                    </a:lnTo>
                    <a:cubicBezTo>
                      <a:pt x="25767" y="31561"/>
                      <a:pt x="31546" y="25779"/>
                      <a:pt x="38770" y="25779"/>
                    </a:cubicBezTo>
                    <a:lnTo>
                      <a:pt x="300771" y="25779"/>
                    </a:lnTo>
                    <a:cubicBezTo>
                      <a:pt x="307995" y="25779"/>
                      <a:pt x="313775" y="31561"/>
                      <a:pt x="313775" y="38789"/>
                    </a:cubicBezTo>
                    <a:lnTo>
                      <a:pt x="313775" y="380899"/>
                    </a:lnTo>
                    <a:cubicBezTo>
                      <a:pt x="313775" y="391499"/>
                      <a:pt x="304142" y="393908"/>
                      <a:pt x="296436" y="393908"/>
                    </a:cubicBezTo>
                    <a:cubicBezTo>
                      <a:pt x="295955" y="393908"/>
                      <a:pt x="295473" y="393908"/>
                      <a:pt x="295473" y="394390"/>
                    </a:cubicBezTo>
                    <a:cubicBezTo>
                      <a:pt x="295473" y="394872"/>
                      <a:pt x="294991" y="395354"/>
                      <a:pt x="295473" y="395354"/>
                    </a:cubicBezTo>
                    <a:lnTo>
                      <a:pt x="302697" y="415110"/>
                    </a:lnTo>
                    <a:cubicBezTo>
                      <a:pt x="302697" y="415591"/>
                      <a:pt x="303179" y="416073"/>
                      <a:pt x="303661" y="416073"/>
                    </a:cubicBezTo>
                    <a:lnTo>
                      <a:pt x="303661" y="416073"/>
                    </a:lnTo>
                    <a:cubicBezTo>
                      <a:pt x="315701" y="416073"/>
                      <a:pt x="335929" y="411255"/>
                      <a:pt x="335929" y="381862"/>
                    </a:cubicBezTo>
                    <a:lnTo>
                      <a:pt x="335929" y="37825"/>
                    </a:lnTo>
                    <a:cubicBezTo>
                      <a:pt x="335929" y="19515"/>
                      <a:pt x="319554" y="3614"/>
                      <a:pt x="301734" y="3614"/>
                    </a:cubicBezTo>
                    <a:close/>
                  </a:path>
                </a:pathLst>
              </a:custGeom>
              <a:grpFill/>
              <a:ln w="9525" cap="flat">
                <a:noFill/>
                <a:prstDash val="solid"/>
                <a:miter/>
              </a:ln>
            </p:spPr>
            <p:txBody>
              <a:bodyPr rtlCol="0" anchor="ctr"/>
              <a:lstStyle/>
              <a:p>
                <a:endParaRPr lang="en-US" sz="1100" dirty="0"/>
              </a:p>
            </p:txBody>
          </p:sp>
          <p:sp>
            <p:nvSpPr>
              <p:cNvPr id="78" name="Freihandform: Form 78">
                <a:extLst>
                  <a:ext uri="{FF2B5EF4-FFF2-40B4-BE49-F238E27FC236}">
                    <a16:creationId xmlns:a16="http://schemas.microsoft.com/office/drawing/2014/main" id="{7C2EA0C8-C9F7-EDDF-D8B9-A049462B737B}"/>
                  </a:ext>
                </a:extLst>
              </p:cNvPr>
              <p:cNvSpPr/>
              <p:nvPr/>
            </p:nvSpPr>
            <p:spPr>
              <a:xfrm>
                <a:off x="2611768" y="4075510"/>
                <a:ext cx="144486" cy="187920"/>
              </a:xfrm>
              <a:custGeom>
                <a:avLst/>
                <a:gdLst>
                  <a:gd name="connsiteX0" fmla="*/ 38667 w 144485"/>
                  <a:gd name="connsiteY0" fmla="*/ 134744 h 187919"/>
                  <a:gd name="connsiteX1" fmla="*/ 29517 w 144485"/>
                  <a:gd name="connsiteY1" fmla="*/ 130407 h 187919"/>
                  <a:gd name="connsiteX2" fmla="*/ 20366 w 144485"/>
                  <a:gd name="connsiteY2" fmla="*/ 125589 h 187919"/>
                  <a:gd name="connsiteX3" fmla="*/ 3991 w 144485"/>
                  <a:gd name="connsiteY3" fmla="*/ 165582 h 187919"/>
                  <a:gd name="connsiteX4" fmla="*/ 9289 w 144485"/>
                  <a:gd name="connsiteY4" fmla="*/ 173291 h 187919"/>
                  <a:gd name="connsiteX5" fmla="*/ 28072 w 144485"/>
                  <a:gd name="connsiteY5" fmla="*/ 172327 h 187919"/>
                  <a:gd name="connsiteX6" fmla="*/ 41075 w 144485"/>
                  <a:gd name="connsiteY6" fmla="*/ 185819 h 187919"/>
                  <a:gd name="connsiteX7" fmla="*/ 50708 w 144485"/>
                  <a:gd name="connsiteY7" fmla="*/ 183892 h 187919"/>
                  <a:gd name="connsiteX8" fmla="*/ 69491 w 144485"/>
                  <a:gd name="connsiteY8" fmla="*/ 138116 h 187919"/>
                  <a:gd name="connsiteX9" fmla="*/ 56969 w 144485"/>
                  <a:gd name="connsiteY9" fmla="*/ 141489 h 187919"/>
                  <a:gd name="connsiteX10" fmla="*/ 38667 w 144485"/>
                  <a:gd name="connsiteY10" fmla="*/ 134744 h 187919"/>
                  <a:gd name="connsiteX11" fmla="*/ 141252 w 144485"/>
                  <a:gd name="connsiteY11" fmla="*/ 165582 h 187919"/>
                  <a:gd name="connsiteX12" fmla="*/ 124877 w 144485"/>
                  <a:gd name="connsiteY12" fmla="*/ 125589 h 187919"/>
                  <a:gd name="connsiteX13" fmla="*/ 115726 w 144485"/>
                  <a:gd name="connsiteY13" fmla="*/ 130407 h 187919"/>
                  <a:gd name="connsiteX14" fmla="*/ 106576 w 144485"/>
                  <a:gd name="connsiteY14" fmla="*/ 134744 h 187919"/>
                  <a:gd name="connsiteX15" fmla="*/ 87792 w 144485"/>
                  <a:gd name="connsiteY15" fmla="*/ 142453 h 187919"/>
                  <a:gd name="connsiteX16" fmla="*/ 75270 w 144485"/>
                  <a:gd name="connsiteY16" fmla="*/ 139080 h 187919"/>
                  <a:gd name="connsiteX17" fmla="*/ 94053 w 144485"/>
                  <a:gd name="connsiteY17" fmla="*/ 184856 h 187919"/>
                  <a:gd name="connsiteX18" fmla="*/ 103686 w 144485"/>
                  <a:gd name="connsiteY18" fmla="*/ 186783 h 187919"/>
                  <a:gd name="connsiteX19" fmla="*/ 116690 w 144485"/>
                  <a:gd name="connsiteY19" fmla="*/ 173291 h 187919"/>
                  <a:gd name="connsiteX20" fmla="*/ 135473 w 144485"/>
                  <a:gd name="connsiteY20" fmla="*/ 174255 h 187919"/>
                  <a:gd name="connsiteX21" fmla="*/ 141252 w 144485"/>
                  <a:gd name="connsiteY21" fmla="*/ 165582 h 187919"/>
                  <a:gd name="connsiteX22" fmla="*/ 98388 w 144485"/>
                  <a:gd name="connsiteY22" fmla="*/ 126552 h 187919"/>
                  <a:gd name="connsiteX23" fmla="*/ 112355 w 144485"/>
                  <a:gd name="connsiteY23" fmla="*/ 119324 h 187919"/>
                  <a:gd name="connsiteX24" fmla="*/ 122469 w 144485"/>
                  <a:gd name="connsiteY24" fmla="*/ 108724 h 187919"/>
                  <a:gd name="connsiteX25" fmla="*/ 131620 w 144485"/>
                  <a:gd name="connsiteY25" fmla="*/ 92341 h 187919"/>
                  <a:gd name="connsiteX26" fmla="*/ 135473 w 144485"/>
                  <a:gd name="connsiteY26" fmla="*/ 77886 h 187919"/>
                  <a:gd name="connsiteX27" fmla="*/ 135473 w 144485"/>
                  <a:gd name="connsiteY27" fmla="*/ 59094 h 187919"/>
                  <a:gd name="connsiteX28" fmla="*/ 131620 w 144485"/>
                  <a:gd name="connsiteY28" fmla="*/ 44638 h 187919"/>
                  <a:gd name="connsiteX29" fmla="*/ 122469 w 144485"/>
                  <a:gd name="connsiteY29" fmla="*/ 28256 h 187919"/>
                  <a:gd name="connsiteX30" fmla="*/ 112355 w 144485"/>
                  <a:gd name="connsiteY30" fmla="*/ 17655 h 187919"/>
                  <a:gd name="connsiteX31" fmla="*/ 95980 w 144485"/>
                  <a:gd name="connsiteY31" fmla="*/ 8018 h 187919"/>
                  <a:gd name="connsiteX32" fmla="*/ 82013 w 144485"/>
                  <a:gd name="connsiteY32" fmla="*/ 4164 h 187919"/>
                  <a:gd name="connsiteX33" fmla="*/ 63230 w 144485"/>
                  <a:gd name="connsiteY33" fmla="*/ 4164 h 187919"/>
                  <a:gd name="connsiteX34" fmla="*/ 49263 w 144485"/>
                  <a:gd name="connsiteY34" fmla="*/ 8018 h 187919"/>
                  <a:gd name="connsiteX35" fmla="*/ 32888 w 144485"/>
                  <a:gd name="connsiteY35" fmla="*/ 17655 h 187919"/>
                  <a:gd name="connsiteX36" fmla="*/ 22774 w 144485"/>
                  <a:gd name="connsiteY36" fmla="*/ 28256 h 187919"/>
                  <a:gd name="connsiteX37" fmla="*/ 13623 w 144485"/>
                  <a:gd name="connsiteY37" fmla="*/ 44638 h 187919"/>
                  <a:gd name="connsiteX38" fmla="*/ 9770 w 144485"/>
                  <a:gd name="connsiteY38" fmla="*/ 59094 h 187919"/>
                  <a:gd name="connsiteX39" fmla="*/ 9770 w 144485"/>
                  <a:gd name="connsiteY39" fmla="*/ 77886 h 187919"/>
                  <a:gd name="connsiteX40" fmla="*/ 13623 w 144485"/>
                  <a:gd name="connsiteY40" fmla="*/ 92341 h 187919"/>
                  <a:gd name="connsiteX41" fmla="*/ 22774 w 144485"/>
                  <a:gd name="connsiteY41" fmla="*/ 108724 h 187919"/>
                  <a:gd name="connsiteX42" fmla="*/ 32888 w 144485"/>
                  <a:gd name="connsiteY42" fmla="*/ 119324 h 187919"/>
                  <a:gd name="connsiteX43" fmla="*/ 46855 w 144485"/>
                  <a:gd name="connsiteY43" fmla="*/ 126552 h 187919"/>
                  <a:gd name="connsiteX44" fmla="*/ 64675 w 144485"/>
                  <a:gd name="connsiteY44" fmla="*/ 128480 h 187919"/>
                  <a:gd name="connsiteX45" fmla="*/ 80087 w 144485"/>
                  <a:gd name="connsiteY45" fmla="*/ 128480 h 187919"/>
                  <a:gd name="connsiteX46" fmla="*/ 98388 w 144485"/>
                  <a:gd name="connsiteY46" fmla="*/ 126552 h 187919"/>
                  <a:gd name="connsiteX47" fmla="*/ 39149 w 144485"/>
                  <a:gd name="connsiteY47" fmla="*/ 67767 h 187919"/>
                  <a:gd name="connsiteX48" fmla="*/ 72862 w 144485"/>
                  <a:gd name="connsiteY48" fmla="*/ 33074 h 187919"/>
                  <a:gd name="connsiteX49" fmla="*/ 106576 w 144485"/>
                  <a:gd name="connsiteY49" fmla="*/ 67767 h 187919"/>
                  <a:gd name="connsiteX50" fmla="*/ 72862 w 144485"/>
                  <a:gd name="connsiteY50" fmla="*/ 102460 h 187919"/>
                  <a:gd name="connsiteX51" fmla="*/ 39149 w 144485"/>
                  <a:gd name="connsiteY51" fmla="*/ 67767 h 187919"/>
                  <a:gd name="connsiteX52" fmla="*/ 39149 w 144485"/>
                  <a:gd name="connsiteY52" fmla="*/ 67767 h 18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4485" h="187919">
                    <a:moveTo>
                      <a:pt x="38667" y="134744"/>
                    </a:moveTo>
                    <a:cubicBezTo>
                      <a:pt x="35778" y="131371"/>
                      <a:pt x="37222" y="132334"/>
                      <a:pt x="29517" y="130407"/>
                    </a:cubicBezTo>
                    <a:cubicBezTo>
                      <a:pt x="26145" y="129443"/>
                      <a:pt x="23255" y="127516"/>
                      <a:pt x="20366" y="125589"/>
                    </a:cubicBezTo>
                    <a:lnTo>
                      <a:pt x="3991" y="165582"/>
                    </a:lnTo>
                    <a:cubicBezTo>
                      <a:pt x="2546" y="169436"/>
                      <a:pt x="5436" y="173773"/>
                      <a:pt x="9289" y="173291"/>
                    </a:cubicBezTo>
                    <a:lnTo>
                      <a:pt x="28072" y="172327"/>
                    </a:lnTo>
                    <a:lnTo>
                      <a:pt x="41075" y="185819"/>
                    </a:lnTo>
                    <a:cubicBezTo>
                      <a:pt x="43965" y="188710"/>
                      <a:pt x="48781" y="187746"/>
                      <a:pt x="50708" y="183892"/>
                    </a:cubicBezTo>
                    <a:lnTo>
                      <a:pt x="69491" y="138116"/>
                    </a:lnTo>
                    <a:cubicBezTo>
                      <a:pt x="65638" y="140526"/>
                      <a:pt x="61303" y="141489"/>
                      <a:pt x="56969" y="141489"/>
                    </a:cubicBezTo>
                    <a:cubicBezTo>
                      <a:pt x="50226" y="142453"/>
                      <a:pt x="43965" y="139562"/>
                      <a:pt x="38667" y="134744"/>
                    </a:cubicBezTo>
                    <a:close/>
                    <a:moveTo>
                      <a:pt x="141252" y="165582"/>
                    </a:moveTo>
                    <a:lnTo>
                      <a:pt x="124877" y="125589"/>
                    </a:lnTo>
                    <a:cubicBezTo>
                      <a:pt x="121987" y="127516"/>
                      <a:pt x="119098" y="129443"/>
                      <a:pt x="115726" y="130407"/>
                    </a:cubicBezTo>
                    <a:cubicBezTo>
                      <a:pt x="108020" y="132334"/>
                      <a:pt x="109947" y="131371"/>
                      <a:pt x="106576" y="134744"/>
                    </a:cubicBezTo>
                    <a:cubicBezTo>
                      <a:pt x="101759" y="139562"/>
                      <a:pt x="95017" y="142453"/>
                      <a:pt x="87792" y="142453"/>
                    </a:cubicBezTo>
                    <a:cubicBezTo>
                      <a:pt x="83458" y="142453"/>
                      <a:pt x="79123" y="141007"/>
                      <a:pt x="75270" y="139080"/>
                    </a:cubicBezTo>
                    <a:lnTo>
                      <a:pt x="94053" y="184856"/>
                    </a:lnTo>
                    <a:cubicBezTo>
                      <a:pt x="95498" y="188710"/>
                      <a:pt x="100796" y="189674"/>
                      <a:pt x="103686" y="186783"/>
                    </a:cubicBezTo>
                    <a:lnTo>
                      <a:pt x="116690" y="173291"/>
                    </a:lnTo>
                    <a:lnTo>
                      <a:pt x="135473" y="174255"/>
                    </a:lnTo>
                    <a:cubicBezTo>
                      <a:pt x="139807" y="173773"/>
                      <a:pt x="143179" y="169436"/>
                      <a:pt x="141252" y="165582"/>
                    </a:cubicBezTo>
                    <a:close/>
                    <a:moveTo>
                      <a:pt x="98388" y="126552"/>
                    </a:moveTo>
                    <a:cubicBezTo>
                      <a:pt x="103686" y="120770"/>
                      <a:pt x="104649" y="121252"/>
                      <a:pt x="112355" y="119324"/>
                    </a:cubicBezTo>
                    <a:cubicBezTo>
                      <a:pt x="117171" y="117879"/>
                      <a:pt x="121024" y="114024"/>
                      <a:pt x="122469" y="108724"/>
                    </a:cubicBezTo>
                    <a:cubicBezTo>
                      <a:pt x="125359" y="98605"/>
                      <a:pt x="124395" y="99569"/>
                      <a:pt x="131620" y="92341"/>
                    </a:cubicBezTo>
                    <a:cubicBezTo>
                      <a:pt x="135473" y="88487"/>
                      <a:pt x="136436" y="83186"/>
                      <a:pt x="135473" y="77886"/>
                    </a:cubicBezTo>
                    <a:cubicBezTo>
                      <a:pt x="132583" y="67767"/>
                      <a:pt x="132583" y="69213"/>
                      <a:pt x="135473" y="59094"/>
                    </a:cubicBezTo>
                    <a:cubicBezTo>
                      <a:pt x="136917" y="54275"/>
                      <a:pt x="135473" y="48493"/>
                      <a:pt x="131620" y="44638"/>
                    </a:cubicBezTo>
                    <a:cubicBezTo>
                      <a:pt x="124395" y="37411"/>
                      <a:pt x="124877" y="38375"/>
                      <a:pt x="122469" y="28256"/>
                    </a:cubicBezTo>
                    <a:cubicBezTo>
                      <a:pt x="121024" y="23437"/>
                      <a:pt x="117171" y="19101"/>
                      <a:pt x="112355" y="17655"/>
                    </a:cubicBezTo>
                    <a:cubicBezTo>
                      <a:pt x="102241" y="14764"/>
                      <a:pt x="103686" y="15728"/>
                      <a:pt x="95980" y="8018"/>
                    </a:cubicBezTo>
                    <a:cubicBezTo>
                      <a:pt x="92127" y="4164"/>
                      <a:pt x="86829" y="2718"/>
                      <a:pt x="82013" y="4164"/>
                    </a:cubicBezTo>
                    <a:cubicBezTo>
                      <a:pt x="71899" y="7055"/>
                      <a:pt x="73344" y="7055"/>
                      <a:pt x="63230" y="4164"/>
                    </a:cubicBezTo>
                    <a:cubicBezTo>
                      <a:pt x="58414" y="2718"/>
                      <a:pt x="53116" y="4164"/>
                      <a:pt x="49263" y="8018"/>
                    </a:cubicBezTo>
                    <a:cubicBezTo>
                      <a:pt x="42039" y="15246"/>
                      <a:pt x="43002" y="14764"/>
                      <a:pt x="32888" y="17655"/>
                    </a:cubicBezTo>
                    <a:cubicBezTo>
                      <a:pt x="28072" y="19101"/>
                      <a:pt x="24219" y="22955"/>
                      <a:pt x="22774" y="28256"/>
                    </a:cubicBezTo>
                    <a:cubicBezTo>
                      <a:pt x="19884" y="38375"/>
                      <a:pt x="20847" y="37411"/>
                      <a:pt x="13623" y="44638"/>
                    </a:cubicBezTo>
                    <a:cubicBezTo>
                      <a:pt x="9770" y="48493"/>
                      <a:pt x="8807" y="53794"/>
                      <a:pt x="9770" y="59094"/>
                    </a:cubicBezTo>
                    <a:cubicBezTo>
                      <a:pt x="12660" y="69213"/>
                      <a:pt x="12660" y="67767"/>
                      <a:pt x="9770" y="77886"/>
                    </a:cubicBezTo>
                    <a:cubicBezTo>
                      <a:pt x="8325" y="82704"/>
                      <a:pt x="9770" y="88487"/>
                      <a:pt x="13623" y="92341"/>
                    </a:cubicBezTo>
                    <a:cubicBezTo>
                      <a:pt x="20847" y="99569"/>
                      <a:pt x="20366" y="98605"/>
                      <a:pt x="22774" y="108724"/>
                    </a:cubicBezTo>
                    <a:cubicBezTo>
                      <a:pt x="24219" y="113543"/>
                      <a:pt x="28072" y="117879"/>
                      <a:pt x="32888" y="119324"/>
                    </a:cubicBezTo>
                    <a:cubicBezTo>
                      <a:pt x="41075" y="121734"/>
                      <a:pt x="41557" y="121252"/>
                      <a:pt x="46855" y="126552"/>
                    </a:cubicBezTo>
                    <a:cubicBezTo>
                      <a:pt x="51671" y="131371"/>
                      <a:pt x="58895" y="132334"/>
                      <a:pt x="64675" y="128480"/>
                    </a:cubicBezTo>
                    <a:cubicBezTo>
                      <a:pt x="69491" y="125589"/>
                      <a:pt x="75270" y="125589"/>
                      <a:pt x="80087" y="128480"/>
                    </a:cubicBezTo>
                    <a:cubicBezTo>
                      <a:pt x="86348" y="132334"/>
                      <a:pt x="93572" y="131371"/>
                      <a:pt x="98388" y="126552"/>
                    </a:cubicBezTo>
                    <a:close/>
                    <a:moveTo>
                      <a:pt x="39149" y="67767"/>
                    </a:moveTo>
                    <a:cubicBezTo>
                      <a:pt x="39149" y="48493"/>
                      <a:pt x="54079" y="33074"/>
                      <a:pt x="72862" y="33074"/>
                    </a:cubicBezTo>
                    <a:cubicBezTo>
                      <a:pt x="91645" y="33074"/>
                      <a:pt x="106576" y="48493"/>
                      <a:pt x="106576" y="67767"/>
                    </a:cubicBezTo>
                    <a:cubicBezTo>
                      <a:pt x="106576" y="87041"/>
                      <a:pt x="91645" y="102460"/>
                      <a:pt x="72862" y="102460"/>
                    </a:cubicBezTo>
                    <a:cubicBezTo>
                      <a:pt x="54079" y="102460"/>
                      <a:pt x="39149" y="86559"/>
                      <a:pt x="39149" y="67767"/>
                    </a:cubicBezTo>
                    <a:lnTo>
                      <a:pt x="39149" y="67767"/>
                    </a:lnTo>
                    <a:close/>
                  </a:path>
                </a:pathLst>
              </a:custGeom>
              <a:grpFill/>
              <a:ln w="9525" cap="flat">
                <a:noFill/>
                <a:prstDash val="solid"/>
                <a:miter/>
              </a:ln>
            </p:spPr>
            <p:txBody>
              <a:bodyPr rtlCol="0" anchor="ctr"/>
              <a:lstStyle/>
              <a:p>
                <a:endParaRPr lang="en-US" sz="1100" dirty="0"/>
              </a:p>
            </p:txBody>
          </p:sp>
        </p:grpSp>
        <p:sp>
          <p:nvSpPr>
            <p:cNvPr id="71" name="Oval 70">
              <a:extLst>
                <a:ext uri="{FF2B5EF4-FFF2-40B4-BE49-F238E27FC236}">
                  <a16:creationId xmlns:a16="http://schemas.microsoft.com/office/drawing/2014/main" id="{62DF8154-5A45-C100-9B2D-C98B7CFD2044}"/>
                </a:ext>
              </a:extLst>
            </p:cNvPr>
            <p:cNvSpPr/>
            <p:nvPr/>
          </p:nvSpPr>
          <p:spPr>
            <a:xfrm>
              <a:off x="4653813" y="718009"/>
              <a:ext cx="762912" cy="714895"/>
            </a:xfrm>
            <a:prstGeom prst="ellipse">
              <a:avLst/>
            </a:prstGeom>
            <a:solidFill>
              <a:schemeClr val="bg1"/>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73" name="Freeform 173">
              <a:extLst>
                <a:ext uri="{FF2B5EF4-FFF2-40B4-BE49-F238E27FC236}">
                  <a16:creationId xmlns:a16="http://schemas.microsoft.com/office/drawing/2014/main" id="{74D31CFD-F529-9C41-BDE3-A9FEC699CA7A}"/>
                </a:ext>
              </a:extLst>
            </p:cNvPr>
            <p:cNvSpPr>
              <a:spLocks noChangeAspect="1" noEditPoints="1"/>
            </p:cNvSpPr>
            <p:nvPr/>
          </p:nvSpPr>
          <p:spPr bwMode="auto">
            <a:xfrm>
              <a:off x="4786335" y="853878"/>
              <a:ext cx="466654" cy="381351"/>
            </a:xfrm>
            <a:custGeom>
              <a:avLst/>
              <a:gdLst/>
              <a:ahLst/>
              <a:cxnLst>
                <a:cxn ang="0">
                  <a:pos x="8976" y="5808"/>
                </a:cxn>
                <a:cxn ang="0">
                  <a:pos x="6336" y="7920"/>
                </a:cxn>
                <a:cxn ang="0">
                  <a:pos x="7788" y="13376"/>
                </a:cxn>
                <a:cxn ang="0">
                  <a:pos x="8008" y="9636"/>
                </a:cxn>
                <a:cxn ang="0">
                  <a:pos x="5720" y="10780"/>
                </a:cxn>
                <a:cxn ang="0">
                  <a:pos x="3916" y="12276"/>
                </a:cxn>
                <a:cxn ang="0">
                  <a:pos x="4532" y="13376"/>
                </a:cxn>
                <a:cxn ang="0">
                  <a:pos x="1804" y="12276"/>
                </a:cxn>
                <a:cxn ang="0">
                  <a:pos x="2376" y="10780"/>
                </a:cxn>
                <a:cxn ang="0">
                  <a:pos x="0" y="5368"/>
                </a:cxn>
                <a:cxn ang="0">
                  <a:pos x="2288" y="9592"/>
                </a:cxn>
                <a:cxn ang="0">
                  <a:pos x="3740" y="4268"/>
                </a:cxn>
                <a:cxn ang="0">
                  <a:pos x="8712" y="4840"/>
                </a:cxn>
                <a:cxn ang="0">
                  <a:pos x="10340" y="5368"/>
                </a:cxn>
                <a:cxn ang="0">
                  <a:pos x="12496" y="5808"/>
                </a:cxn>
                <a:cxn ang="0">
                  <a:pos x="13640" y="5368"/>
                </a:cxn>
                <a:cxn ang="0">
                  <a:pos x="14256" y="3916"/>
                </a:cxn>
                <a:cxn ang="0">
                  <a:pos x="13860" y="4972"/>
                </a:cxn>
                <a:cxn ang="0">
                  <a:pos x="14124" y="616"/>
                </a:cxn>
                <a:cxn ang="0">
                  <a:pos x="14608" y="2376"/>
                </a:cxn>
                <a:cxn ang="0">
                  <a:pos x="14960" y="2420"/>
                </a:cxn>
                <a:cxn ang="0">
                  <a:pos x="15224" y="2596"/>
                </a:cxn>
                <a:cxn ang="0">
                  <a:pos x="15400" y="2860"/>
                </a:cxn>
                <a:cxn ang="0">
                  <a:pos x="15444" y="3168"/>
                </a:cxn>
                <a:cxn ang="0">
                  <a:pos x="15356" y="3564"/>
                </a:cxn>
                <a:cxn ang="0">
                  <a:pos x="15136" y="3828"/>
                </a:cxn>
                <a:cxn ang="0">
                  <a:pos x="15840" y="5368"/>
                </a:cxn>
                <a:cxn ang="0">
                  <a:pos x="16368" y="5808"/>
                </a:cxn>
                <a:cxn ang="0">
                  <a:pos x="16368" y="7216"/>
                </a:cxn>
                <a:cxn ang="0">
                  <a:pos x="13860" y="12276"/>
                </a:cxn>
                <a:cxn ang="0">
                  <a:pos x="15224" y="13376"/>
                </a:cxn>
                <a:cxn ang="0">
                  <a:pos x="10032" y="12276"/>
                </a:cxn>
                <a:cxn ang="0">
                  <a:pos x="14476" y="7216"/>
                </a:cxn>
                <a:cxn ang="0">
                  <a:pos x="8624" y="5808"/>
                </a:cxn>
                <a:cxn ang="0">
                  <a:pos x="5104" y="44"/>
                </a:cxn>
                <a:cxn ang="0">
                  <a:pos x="4532" y="264"/>
                </a:cxn>
                <a:cxn ang="0">
                  <a:pos x="4092" y="704"/>
                </a:cxn>
                <a:cxn ang="0">
                  <a:pos x="3872" y="1276"/>
                </a:cxn>
                <a:cxn ang="0">
                  <a:pos x="3872" y="1936"/>
                </a:cxn>
                <a:cxn ang="0">
                  <a:pos x="4092" y="2508"/>
                </a:cxn>
                <a:cxn ang="0">
                  <a:pos x="4532" y="2904"/>
                </a:cxn>
                <a:cxn ang="0">
                  <a:pos x="5104" y="3168"/>
                </a:cxn>
                <a:cxn ang="0">
                  <a:pos x="5764" y="3168"/>
                </a:cxn>
                <a:cxn ang="0">
                  <a:pos x="6336" y="2904"/>
                </a:cxn>
                <a:cxn ang="0">
                  <a:pos x="6776" y="2508"/>
                </a:cxn>
                <a:cxn ang="0">
                  <a:pos x="6996" y="1936"/>
                </a:cxn>
                <a:cxn ang="0">
                  <a:pos x="6996" y="1276"/>
                </a:cxn>
                <a:cxn ang="0">
                  <a:pos x="6776" y="704"/>
                </a:cxn>
                <a:cxn ang="0">
                  <a:pos x="6336" y="264"/>
                </a:cxn>
                <a:cxn ang="0">
                  <a:pos x="5764" y="44"/>
                </a:cxn>
              </a:cxnLst>
              <a:rect l="0" t="0" r="r" b="b"/>
              <a:pathLst>
                <a:path w="16368" h="13376">
                  <a:moveTo>
                    <a:pt x="8624" y="5808"/>
                  </a:moveTo>
                  <a:lnTo>
                    <a:pt x="8976" y="5808"/>
                  </a:lnTo>
                  <a:lnTo>
                    <a:pt x="6556" y="5764"/>
                  </a:lnTo>
                  <a:lnTo>
                    <a:pt x="6336" y="7920"/>
                  </a:lnTo>
                  <a:lnTo>
                    <a:pt x="9856" y="9064"/>
                  </a:lnTo>
                  <a:lnTo>
                    <a:pt x="7788" y="13376"/>
                  </a:lnTo>
                  <a:lnTo>
                    <a:pt x="6644" y="13376"/>
                  </a:lnTo>
                  <a:lnTo>
                    <a:pt x="8008" y="9636"/>
                  </a:lnTo>
                  <a:lnTo>
                    <a:pt x="5720" y="9592"/>
                  </a:lnTo>
                  <a:lnTo>
                    <a:pt x="5720" y="10780"/>
                  </a:lnTo>
                  <a:lnTo>
                    <a:pt x="3916" y="10780"/>
                  </a:lnTo>
                  <a:lnTo>
                    <a:pt x="3916" y="12276"/>
                  </a:lnTo>
                  <a:lnTo>
                    <a:pt x="4532" y="12276"/>
                  </a:lnTo>
                  <a:lnTo>
                    <a:pt x="4532" y="13376"/>
                  </a:lnTo>
                  <a:lnTo>
                    <a:pt x="1804" y="13376"/>
                  </a:lnTo>
                  <a:lnTo>
                    <a:pt x="1804" y="12276"/>
                  </a:lnTo>
                  <a:lnTo>
                    <a:pt x="2376" y="12276"/>
                  </a:lnTo>
                  <a:lnTo>
                    <a:pt x="2376" y="10780"/>
                  </a:lnTo>
                  <a:lnTo>
                    <a:pt x="792" y="10780"/>
                  </a:lnTo>
                  <a:lnTo>
                    <a:pt x="0" y="5368"/>
                  </a:lnTo>
                  <a:lnTo>
                    <a:pt x="1672" y="5368"/>
                  </a:lnTo>
                  <a:lnTo>
                    <a:pt x="2288" y="9592"/>
                  </a:lnTo>
                  <a:lnTo>
                    <a:pt x="3740" y="9592"/>
                  </a:lnTo>
                  <a:lnTo>
                    <a:pt x="3740" y="4268"/>
                  </a:lnTo>
                  <a:lnTo>
                    <a:pt x="3740" y="3608"/>
                  </a:lnTo>
                  <a:lnTo>
                    <a:pt x="8712" y="4840"/>
                  </a:lnTo>
                  <a:lnTo>
                    <a:pt x="10295" y="4972"/>
                  </a:lnTo>
                  <a:lnTo>
                    <a:pt x="10340" y="5368"/>
                  </a:lnTo>
                  <a:lnTo>
                    <a:pt x="12496" y="5148"/>
                  </a:lnTo>
                  <a:lnTo>
                    <a:pt x="12496" y="5808"/>
                  </a:lnTo>
                  <a:lnTo>
                    <a:pt x="13640" y="5808"/>
                  </a:lnTo>
                  <a:lnTo>
                    <a:pt x="13640" y="5368"/>
                  </a:lnTo>
                  <a:lnTo>
                    <a:pt x="14256" y="5368"/>
                  </a:lnTo>
                  <a:lnTo>
                    <a:pt x="14256" y="3916"/>
                  </a:lnTo>
                  <a:lnTo>
                    <a:pt x="14168" y="3872"/>
                  </a:lnTo>
                  <a:lnTo>
                    <a:pt x="13860" y="4972"/>
                  </a:lnTo>
                  <a:lnTo>
                    <a:pt x="13024" y="4752"/>
                  </a:lnTo>
                  <a:lnTo>
                    <a:pt x="14124" y="616"/>
                  </a:lnTo>
                  <a:lnTo>
                    <a:pt x="15004" y="880"/>
                  </a:lnTo>
                  <a:lnTo>
                    <a:pt x="14608" y="2376"/>
                  </a:lnTo>
                  <a:lnTo>
                    <a:pt x="14784" y="2376"/>
                  </a:lnTo>
                  <a:lnTo>
                    <a:pt x="14960" y="2420"/>
                  </a:lnTo>
                  <a:lnTo>
                    <a:pt x="15092" y="2508"/>
                  </a:lnTo>
                  <a:lnTo>
                    <a:pt x="15224" y="2596"/>
                  </a:lnTo>
                  <a:lnTo>
                    <a:pt x="15312" y="2728"/>
                  </a:lnTo>
                  <a:lnTo>
                    <a:pt x="15400" y="2860"/>
                  </a:lnTo>
                  <a:lnTo>
                    <a:pt x="15444" y="2992"/>
                  </a:lnTo>
                  <a:lnTo>
                    <a:pt x="15444" y="3168"/>
                  </a:lnTo>
                  <a:lnTo>
                    <a:pt x="15444" y="3388"/>
                  </a:lnTo>
                  <a:lnTo>
                    <a:pt x="15356" y="3564"/>
                  </a:lnTo>
                  <a:lnTo>
                    <a:pt x="15268" y="3696"/>
                  </a:lnTo>
                  <a:lnTo>
                    <a:pt x="15136" y="3828"/>
                  </a:lnTo>
                  <a:lnTo>
                    <a:pt x="15136" y="5368"/>
                  </a:lnTo>
                  <a:lnTo>
                    <a:pt x="15840" y="5368"/>
                  </a:lnTo>
                  <a:lnTo>
                    <a:pt x="15840" y="5808"/>
                  </a:lnTo>
                  <a:lnTo>
                    <a:pt x="16368" y="5808"/>
                  </a:lnTo>
                  <a:lnTo>
                    <a:pt x="16368" y="6687"/>
                  </a:lnTo>
                  <a:lnTo>
                    <a:pt x="16368" y="7216"/>
                  </a:lnTo>
                  <a:lnTo>
                    <a:pt x="16148" y="7216"/>
                  </a:lnTo>
                  <a:lnTo>
                    <a:pt x="13860" y="12276"/>
                  </a:lnTo>
                  <a:lnTo>
                    <a:pt x="15224" y="12276"/>
                  </a:lnTo>
                  <a:lnTo>
                    <a:pt x="15224" y="13376"/>
                  </a:lnTo>
                  <a:lnTo>
                    <a:pt x="10032" y="13376"/>
                  </a:lnTo>
                  <a:lnTo>
                    <a:pt x="10032" y="12276"/>
                  </a:lnTo>
                  <a:lnTo>
                    <a:pt x="12188" y="12276"/>
                  </a:lnTo>
                  <a:lnTo>
                    <a:pt x="14476" y="7216"/>
                  </a:lnTo>
                  <a:lnTo>
                    <a:pt x="8624" y="7216"/>
                  </a:lnTo>
                  <a:lnTo>
                    <a:pt x="8624" y="5808"/>
                  </a:lnTo>
                  <a:close/>
                  <a:moveTo>
                    <a:pt x="5412" y="0"/>
                  </a:moveTo>
                  <a:lnTo>
                    <a:pt x="5104" y="44"/>
                  </a:lnTo>
                  <a:lnTo>
                    <a:pt x="4796" y="132"/>
                  </a:lnTo>
                  <a:lnTo>
                    <a:pt x="4532" y="264"/>
                  </a:lnTo>
                  <a:lnTo>
                    <a:pt x="4312" y="484"/>
                  </a:lnTo>
                  <a:lnTo>
                    <a:pt x="4092" y="704"/>
                  </a:lnTo>
                  <a:lnTo>
                    <a:pt x="3960" y="968"/>
                  </a:lnTo>
                  <a:lnTo>
                    <a:pt x="3872" y="1276"/>
                  </a:lnTo>
                  <a:lnTo>
                    <a:pt x="3828" y="1584"/>
                  </a:lnTo>
                  <a:lnTo>
                    <a:pt x="3872" y="1936"/>
                  </a:lnTo>
                  <a:lnTo>
                    <a:pt x="3960" y="2199"/>
                  </a:lnTo>
                  <a:lnTo>
                    <a:pt x="4092" y="2508"/>
                  </a:lnTo>
                  <a:lnTo>
                    <a:pt x="4312" y="2728"/>
                  </a:lnTo>
                  <a:lnTo>
                    <a:pt x="4532" y="2904"/>
                  </a:lnTo>
                  <a:lnTo>
                    <a:pt x="4796" y="3080"/>
                  </a:lnTo>
                  <a:lnTo>
                    <a:pt x="5104" y="3168"/>
                  </a:lnTo>
                  <a:lnTo>
                    <a:pt x="5412" y="3212"/>
                  </a:lnTo>
                  <a:lnTo>
                    <a:pt x="5764" y="3168"/>
                  </a:lnTo>
                  <a:lnTo>
                    <a:pt x="6073" y="3080"/>
                  </a:lnTo>
                  <a:lnTo>
                    <a:pt x="6336" y="2904"/>
                  </a:lnTo>
                  <a:lnTo>
                    <a:pt x="6556" y="2728"/>
                  </a:lnTo>
                  <a:lnTo>
                    <a:pt x="6776" y="2508"/>
                  </a:lnTo>
                  <a:lnTo>
                    <a:pt x="6908" y="2199"/>
                  </a:lnTo>
                  <a:lnTo>
                    <a:pt x="6996" y="1936"/>
                  </a:lnTo>
                  <a:lnTo>
                    <a:pt x="7040" y="1584"/>
                  </a:lnTo>
                  <a:lnTo>
                    <a:pt x="6996" y="1276"/>
                  </a:lnTo>
                  <a:lnTo>
                    <a:pt x="6908" y="968"/>
                  </a:lnTo>
                  <a:lnTo>
                    <a:pt x="6776" y="704"/>
                  </a:lnTo>
                  <a:lnTo>
                    <a:pt x="6556" y="484"/>
                  </a:lnTo>
                  <a:lnTo>
                    <a:pt x="6336" y="264"/>
                  </a:lnTo>
                  <a:lnTo>
                    <a:pt x="6073" y="132"/>
                  </a:lnTo>
                  <a:lnTo>
                    <a:pt x="5764" y="44"/>
                  </a:lnTo>
                  <a:lnTo>
                    <a:pt x="5412" y="0"/>
                  </a:lnTo>
                  <a:close/>
                </a:path>
              </a:pathLst>
            </a:custGeom>
            <a:solidFill>
              <a:srgbClr val="6F2B7F"/>
            </a:solidFill>
            <a:ln w="9525">
              <a:noFill/>
              <a:round/>
            </a:ln>
          </p:spPr>
          <p:txBody>
            <a:bodyPr vert="horz" wrap="square" lIns="91440" tIns="45720" rIns="91440" bIns="45720" numCol="1" anchor="t" anchorCtr="0" compatLnSpc="1">
              <a:prstTxWarp prst="textNoShape">
                <a:avLst/>
              </a:prstTxWarp>
            </a:bodyPr>
            <a:lstStyle/>
            <a:p>
              <a:endParaRPr lang="zh-CN" altLang="en-US">
                <a:solidFill>
                  <a:srgbClr val="6F2B7F"/>
                </a:solidFill>
              </a:endParaRPr>
            </a:p>
          </p:txBody>
        </p:sp>
        <p:sp>
          <p:nvSpPr>
            <p:cNvPr id="51" name="TextBox 50">
              <a:extLst>
                <a:ext uri="{FF2B5EF4-FFF2-40B4-BE49-F238E27FC236}">
                  <a16:creationId xmlns:a16="http://schemas.microsoft.com/office/drawing/2014/main" id="{3F129769-6F84-6BE0-CFD3-C0FC862E3F9C}"/>
                </a:ext>
              </a:extLst>
            </p:cNvPr>
            <p:cNvSpPr txBox="1"/>
            <p:nvPr/>
          </p:nvSpPr>
          <p:spPr>
            <a:xfrm>
              <a:off x="1509527" y="1544897"/>
              <a:ext cx="853827" cy="430887"/>
            </a:xfrm>
            <a:prstGeom prst="rect">
              <a:avLst/>
            </a:prstGeom>
            <a:noFill/>
          </p:spPr>
          <p:txBody>
            <a:bodyPr wrap="square" rtlCol="0">
              <a:spAutoFit/>
            </a:bodyPr>
            <a:lstStyle/>
            <a:p>
              <a:pPr algn="ctr"/>
              <a:r>
                <a:rPr lang="en-US" sz="1100" b="1" dirty="0"/>
                <a:t>Access Control</a:t>
              </a:r>
              <a:endParaRPr lang="en-AE" sz="1100" b="1"/>
            </a:p>
          </p:txBody>
        </p:sp>
        <p:sp>
          <p:nvSpPr>
            <p:cNvPr id="52" name="TextBox 51">
              <a:extLst>
                <a:ext uri="{FF2B5EF4-FFF2-40B4-BE49-F238E27FC236}">
                  <a16:creationId xmlns:a16="http://schemas.microsoft.com/office/drawing/2014/main" id="{F275D9A5-2496-CF28-8F29-63C2F3BF502B}"/>
                </a:ext>
              </a:extLst>
            </p:cNvPr>
            <p:cNvSpPr txBox="1"/>
            <p:nvPr/>
          </p:nvSpPr>
          <p:spPr>
            <a:xfrm>
              <a:off x="514867" y="1500827"/>
              <a:ext cx="1007335" cy="430887"/>
            </a:xfrm>
            <a:prstGeom prst="rect">
              <a:avLst/>
            </a:prstGeom>
            <a:noFill/>
          </p:spPr>
          <p:txBody>
            <a:bodyPr wrap="square" rtlCol="0">
              <a:spAutoFit/>
            </a:bodyPr>
            <a:lstStyle/>
            <a:p>
              <a:pPr algn="ctr"/>
              <a:r>
                <a:rPr lang="en-US" sz="1100" b="1" dirty="0"/>
                <a:t>5G Core Function </a:t>
              </a:r>
              <a:endParaRPr lang="en-AE" sz="1100" b="1"/>
            </a:p>
          </p:txBody>
        </p:sp>
        <p:sp>
          <p:nvSpPr>
            <p:cNvPr id="53" name="TextBox 52">
              <a:extLst>
                <a:ext uri="{FF2B5EF4-FFF2-40B4-BE49-F238E27FC236}">
                  <a16:creationId xmlns:a16="http://schemas.microsoft.com/office/drawing/2014/main" id="{92E64455-1A4D-E465-1300-8EC5CF725B0B}"/>
                </a:ext>
              </a:extLst>
            </p:cNvPr>
            <p:cNvSpPr txBox="1"/>
            <p:nvPr/>
          </p:nvSpPr>
          <p:spPr>
            <a:xfrm>
              <a:off x="2542747" y="1457991"/>
              <a:ext cx="1044523" cy="430887"/>
            </a:xfrm>
            <a:prstGeom prst="rect">
              <a:avLst/>
            </a:prstGeom>
            <a:noFill/>
          </p:spPr>
          <p:txBody>
            <a:bodyPr wrap="square" rtlCol="0">
              <a:spAutoFit/>
            </a:bodyPr>
            <a:lstStyle/>
            <a:p>
              <a:pPr algn="ctr"/>
              <a:r>
                <a:rPr lang="en-US" sz="1100" b="1" dirty="0"/>
                <a:t>Encryption of interfaces</a:t>
              </a:r>
              <a:endParaRPr lang="en-AE" sz="1100" b="1"/>
            </a:p>
          </p:txBody>
        </p:sp>
        <p:sp>
          <p:nvSpPr>
            <p:cNvPr id="104" name="TextBox 103">
              <a:extLst>
                <a:ext uri="{FF2B5EF4-FFF2-40B4-BE49-F238E27FC236}">
                  <a16:creationId xmlns:a16="http://schemas.microsoft.com/office/drawing/2014/main" id="{991E4F6F-97C3-4B7C-9E66-F5221A74E88B}"/>
                </a:ext>
              </a:extLst>
            </p:cNvPr>
            <p:cNvSpPr txBox="1"/>
            <p:nvPr/>
          </p:nvSpPr>
          <p:spPr>
            <a:xfrm>
              <a:off x="3537142" y="1509624"/>
              <a:ext cx="1199270" cy="430887"/>
            </a:xfrm>
            <a:prstGeom prst="rect">
              <a:avLst/>
            </a:prstGeom>
            <a:noFill/>
          </p:spPr>
          <p:txBody>
            <a:bodyPr wrap="square" rtlCol="0">
              <a:spAutoFit/>
            </a:bodyPr>
            <a:lstStyle/>
            <a:p>
              <a:pPr algn="ctr"/>
              <a:r>
                <a:rPr lang="en-US" sz="1100" b="1" dirty="0"/>
                <a:t>mTLS between functions</a:t>
              </a:r>
              <a:endParaRPr lang="en-AE" sz="1100" b="1" dirty="0"/>
            </a:p>
          </p:txBody>
        </p:sp>
        <p:sp>
          <p:nvSpPr>
            <p:cNvPr id="105" name="TextBox 104">
              <a:extLst>
                <a:ext uri="{FF2B5EF4-FFF2-40B4-BE49-F238E27FC236}">
                  <a16:creationId xmlns:a16="http://schemas.microsoft.com/office/drawing/2014/main" id="{4CF6260B-8C92-709F-F035-CD0549D0D7CE}"/>
                </a:ext>
              </a:extLst>
            </p:cNvPr>
            <p:cNvSpPr txBox="1"/>
            <p:nvPr/>
          </p:nvSpPr>
          <p:spPr>
            <a:xfrm>
              <a:off x="4596309" y="1472903"/>
              <a:ext cx="1153335" cy="430887"/>
            </a:xfrm>
            <a:prstGeom prst="rect">
              <a:avLst/>
            </a:prstGeom>
            <a:noFill/>
          </p:spPr>
          <p:txBody>
            <a:bodyPr wrap="square" rtlCol="0">
              <a:spAutoFit/>
            </a:bodyPr>
            <a:lstStyle/>
            <a:p>
              <a:pPr algn="ctr"/>
              <a:r>
                <a:rPr lang="en-US" sz="1100" b="1" dirty="0"/>
                <a:t>User Access Management</a:t>
              </a:r>
              <a:endParaRPr lang="en-AE" sz="1100" b="1"/>
            </a:p>
          </p:txBody>
        </p:sp>
      </p:grpSp>
      <p:grpSp>
        <p:nvGrpSpPr>
          <p:cNvPr id="79" name="Group 78">
            <a:extLst>
              <a:ext uri="{FF2B5EF4-FFF2-40B4-BE49-F238E27FC236}">
                <a16:creationId xmlns:a16="http://schemas.microsoft.com/office/drawing/2014/main" id="{BCA34475-49C6-9F15-378E-9D9AB7E732E7}"/>
              </a:ext>
            </a:extLst>
          </p:cNvPr>
          <p:cNvGrpSpPr/>
          <p:nvPr/>
        </p:nvGrpSpPr>
        <p:grpSpPr>
          <a:xfrm>
            <a:off x="470172" y="5647691"/>
            <a:ext cx="11103483" cy="1200587"/>
            <a:chOff x="527545" y="2211328"/>
            <a:chExt cx="11103483" cy="1200587"/>
          </a:xfrm>
        </p:grpSpPr>
        <p:cxnSp>
          <p:nvCxnSpPr>
            <p:cNvPr id="80" name="Straight Connector 79">
              <a:extLst>
                <a:ext uri="{FF2B5EF4-FFF2-40B4-BE49-F238E27FC236}">
                  <a16:creationId xmlns:a16="http://schemas.microsoft.com/office/drawing/2014/main" id="{DB2307DB-39A1-BD2C-2F8F-DC56D6DA647E}"/>
                </a:ext>
              </a:extLst>
            </p:cNvPr>
            <p:cNvCxnSpPr>
              <a:cxnSpLocks/>
              <a:endCxn id="81" idx="2"/>
            </p:cNvCxnSpPr>
            <p:nvPr/>
          </p:nvCxnSpPr>
          <p:spPr>
            <a:xfrm flipV="1">
              <a:off x="1257638" y="2568776"/>
              <a:ext cx="9669534" cy="2"/>
            </a:xfrm>
            <a:prstGeom prst="line">
              <a:avLst/>
            </a:prstGeom>
            <a:ln>
              <a:solidFill>
                <a:srgbClr val="6F2B7F"/>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AB5F03F2-1165-32FC-ACA7-F478F6C21ADF}"/>
                </a:ext>
              </a:extLst>
            </p:cNvPr>
            <p:cNvSpPr/>
            <p:nvPr/>
          </p:nvSpPr>
          <p:spPr>
            <a:xfrm>
              <a:off x="10927172" y="2211328"/>
              <a:ext cx="673331" cy="714895"/>
            </a:xfrm>
            <a:prstGeom prst="ellipse">
              <a:avLst/>
            </a:prstGeom>
            <a:solidFill>
              <a:srgbClr val="6F2B7F"/>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82" name="Oval 81">
              <a:extLst>
                <a:ext uri="{FF2B5EF4-FFF2-40B4-BE49-F238E27FC236}">
                  <a16:creationId xmlns:a16="http://schemas.microsoft.com/office/drawing/2014/main" id="{7C56ABBF-D0EE-D50B-3B8A-3A3E43E32CEF}"/>
                </a:ext>
              </a:extLst>
            </p:cNvPr>
            <p:cNvSpPr/>
            <p:nvPr/>
          </p:nvSpPr>
          <p:spPr>
            <a:xfrm>
              <a:off x="1489058" y="2299913"/>
              <a:ext cx="762912" cy="714895"/>
            </a:xfrm>
            <a:prstGeom prst="ellipse">
              <a:avLst/>
            </a:prstGeom>
            <a:solidFill>
              <a:schemeClr val="bg1"/>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83" name="TextBox 82">
              <a:extLst>
                <a:ext uri="{FF2B5EF4-FFF2-40B4-BE49-F238E27FC236}">
                  <a16:creationId xmlns:a16="http://schemas.microsoft.com/office/drawing/2014/main" id="{116F4A63-787E-EC51-F004-1B368F39D226}"/>
                </a:ext>
              </a:extLst>
            </p:cNvPr>
            <p:cNvSpPr txBox="1"/>
            <p:nvPr/>
          </p:nvSpPr>
          <p:spPr>
            <a:xfrm>
              <a:off x="10570767" y="2926221"/>
              <a:ext cx="1060261" cy="261610"/>
            </a:xfrm>
            <a:prstGeom prst="rect">
              <a:avLst/>
            </a:prstGeom>
            <a:noFill/>
          </p:spPr>
          <p:txBody>
            <a:bodyPr wrap="square" rtlCol="0">
              <a:spAutoFit/>
            </a:bodyPr>
            <a:lstStyle/>
            <a:p>
              <a:pPr algn="ctr"/>
              <a:r>
                <a:rPr lang="en-US" sz="1100" b="1" dirty="0"/>
                <a:t>Application</a:t>
              </a:r>
              <a:endParaRPr lang="en-AE" sz="1100" b="1"/>
            </a:p>
          </p:txBody>
        </p:sp>
        <p:pic>
          <p:nvPicPr>
            <p:cNvPr id="84" name="Graphic 83" descr="Server with solid fill">
              <a:extLst>
                <a:ext uri="{FF2B5EF4-FFF2-40B4-BE49-F238E27FC236}">
                  <a16:creationId xmlns:a16="http://schemas.microsoft.com/office/drawing/2014/main" id="{2BE9DE72-4153-80C1-6066-56C21018B9A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66353" y="2327537"/>
              <a:ext cx="457200" cy="457200"/>
            </a:xfrm>
            <a:prstGeom prst="rect">
              <a:avLst/>
            </a:prstGeom>
          </p:spPr>
        </p:pic>
        <p:sp>
          <p:nvSpPr>
            <p:cNvPr id="85" name="Oval 84">
              <a:extLst>
                <a:ext uri="{FF2B5EF4-FFF2-40B4-BE49-F238E27FC236}">
                  <a16:creationId xmlns:a16="http://schemas.microsoft.com/office/drawing/2014/main" id="{916A741B-EC54-81F6-A915-D10769FABDA1}"/>
                </a:ext>
              </a:extLst>
            </p:cNvPr>
            <p:cNvSpPr/>
            <p:nvPr/>
          </p:nvSpPr>
          <p:spPr>
            <a:xfrm>
              <a:off x="2532181" y="2245425"/>
              <a:ext cx="762912" cy="714895"/>
            </a:xfrm>
            <a:prstGeom prst="ellipse">
              <a:avLst/>
            </a:prstGeom>
            <a:solidFill>
              <a:schemeClr val="bg1"/>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86" name="TextBox 85">
              <a:extLst>
                <a:ext uri="{FF2B5EF4-FFF2-40B4-BE49-F238E27FC236}">
                  <a16:creationId xmlns:a16="http://schemas.microsoft.com/office/drawing/2014/main" id="{44078243-4D89-30C5-9DC7-09CD1D530FC3}"/>
                </a:ext>
              </a:extLst>
            </p:cNvPr>
            <p:cNvSpPr txBox="1"/>
            <p:nvPr/>
          </p:nvSpPr>
          <p:spPr>
            <a:xfrm>
              <a:off x="2282496" y="2981028"/>
              <a:ext cx="1040980" cy="430887"/>
            </a:xfrm>
            <a:prstGeom prst="rect">
              <a:avLst/>
            </a:prstGeom>
            <a:noFill/>
          </p:spPr>
          <p:txBody>
            <a:bodyPr wrap="square" rtlCol="0">
              <a:spAutoFit/>
            </a:bodyPr>
            <a:lstStyle/>
            <a:p>
              <a:pPr algn="ctr"/>
              <a:r>
                <a:rPr lang="en-US" sz="1100" b="1" dirty="0"/>
                <a:t>Encryption of interfaces</a:t>
              </a:r>
              <a:endParaRPr lang="en-AE" sz="1100" b="1"/>
            </a:p>
          </p:txBody>
        </p:sp>
        <p:pic>
          <p:nvPicPr>
            <p:cNvPr id="87" name="Picture 86" descr="Shape&#10;&#10;Description automatically generated with low confidence">
              <a:extLst>
                <a:ext uri="{FF2B5EF4-FFF2-40B4-BE49-F238E27FC236}">
                  <a16:creationId xmlns:a16="http://schemas.microsoft.com/office/drawing/2014/main" id="{3BAFB9CE-3FAB-964D-5D25-523A2A305F18}"/>
                </a:ext>
              </a:extLst>
            </p:cNvPr>
            <p:cNvPicPr>
              <a:picLocks noChangeAspect="1"/>
            </p:cNvPicPr>
            <p:nvPr/>
          </p:nvPicPr>
          <p:blipFill>
            <a:blip r:embed="rId11">
              <a:duotone>
                <a:prstClr val="black"/>
                <a:srgbClr val="6F2B7F">
                  <a:tint val="45000"/>
                  <a:satMod val="400000"/>
                </a:srgbClr>
              </a:duotone>
              <a:extLst>
                <a:ext uri="{28A0092B-C50C-407E-A947-70E740481C1C}">
                  <a14:useLocalDpi xmlns:a14="http://schemas.microsoft.com/office/drawing/2010/main" val="0"/>
                </a:ext>
              </a:extLst>
            </a:blip>
            <a:stretch>
              <a:fillRect/>
            </a:stretch>
          </p:blipFill>
          <p:spPr>
            <a:xfrm>
              <a:off x="2705027" y="2424477"/>
              <a:ext cx="383068" cy="383068"/>
            </a:xfrm>
            <a:prstGeom prst="rect">
              <a:avLst/>
            </a:prstGeom>
          </p:spPr>
        </p:pic>
        <p:sp>
          <p:nvSpPr>
            <p:cNvPr id="88" name="TextBox 87">
              <a:extLst>
                <a:ext uri="{FF2B5EF4-FFF2-40B4-BE49-F238E27FC236}">
                  <a16:creationId xmlns:a16="http://schemas.microsoft.com/office/drawing/2014/main" id="{6D87CF7B-49E2-A430-7809-2327A5119EB8}"/>
                </a:ext>
              </a:extLst>
            </p:cNvPr>
            <p:cNvSpPr txBox="1"/>
            <p:nvPr/>
          </p:nvSpPr>
          <p:spPr>
            <a:xfrm>
              <a:off x="1417219" y="2983934"/>
              <a:ext cx="853827" cy="261610"/>
            </a:xfrm>
            <a:prstGeom prst="rect">
              <a:avLst/>
            </a:prstGeom>
            <a:noFill/>
          </p:spPr>
          <p:txBody>
            <a:bodyPr wrap="square" rtlCol="0">
              <a:spAutoFit/>
            </a:bodyPr>
            <a:lstStyle/>
            <a:p>
              <a:pPr algn="ctr"/>
              <a:r>
                <a:rPr lang="en-US" sz="1100" b="1" dirty="0"/>
                <a:t>API GW</a:t>
              </a:r>
              <a:endParaRPr lang="en-AE" sz="1100" b="1"/>
            </a:p>
          </p:txBody>
        </p:sp>
        <p:sp>
          <p:nvSpPr>
            <p:cNvPr id="89" name="Oval 88">
              <a:extLst>
                <a:ext uri="{FF2B5EF4-FFF2-40B4-BE49-F238E27FC236}">
                  <a16:creationId xmlns:a16="http://schemas.microsoft.com/office/drawing/2014/main" id="{8B34FD7F-B572-9BD5-B74E-C2A9F2A68B17}"/>
                </a:ext>
              </a:extLst>
            </p:cNvPr>
            <p:cNvSpPr/>
            <p:nvPr/>
          </p:nvSpPr>
          <p:spPr>
            <a:xfrm>
              <a:off x="3630388" y="2245425"/>
              <a:ext cx="762912" cy="714895"/>
            </a:xfrm>
            <a:prstGeom prst="ellipse">
              <a:avLst/>
            </a:prstGeom>
            <a:solidFill>
              <a:schemeClr val="bg1"/>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0" name="TextBox 89">
              <a:extLst>
                <a:ext uri="{FF2B5EF4-FFF2-40B4-BE49-F238E27FC236}">
                  <a16:creationId xmlns:a16="http://schemas.microsoft.com/office/drawing/2014/main" id="{C8F745EB-5FA0-6255-B9C0-C981A5A18EB0}"/>
                </a:ext>
              </a:extLst>
            </p:cNvPr>
            <p:cNvSpPr txBox="1"/>
            <p:nvPr/>
          </p:nvSpPr>
          <p:spPr>
            <a:xfrm>
              <a:off x="3368268" y="3021374"/>
              <a:ext cx="1220981" cy="261610"/>
            </a:xfrm>
            <a:prstGeom prst="rect">
              <a:avLst/>
            </a:prstGeom>
            <a:noFill/>
          </p:spPr>
          <p:txBody>
            <a:bodyPr wrap="square" rtlCol="0">
              <a:spAutoFit/>
            </a:bodyPr>
            <a:lstStyle/>
            <a:p>
              <a:pPr algn="ctr"/>
              <a:r>
                <a:rPr lang="en-US" sz="1100" b="1" dirty="0"/>
                <a:t>Authentication</a:t>
              </a:r>
              <a:endParaRPr lang="en-AE" sz="1100" b="1"/>
            </a:p>
          </p:txBody>
        </p:sp>
        <p:sp>
          <p:nvSpPr>
            <p:cNvPr id="91" name="Oval 90">
              <a:extLst>
                <a:ext uri="{FF2B5EF4-FFF2-40B4-BE49-F238E27FC236}">
                  <a16:creationId xmlns:a16="http://schemas.microsoft.com/office/drawing/2014/main" id="{3DDA2CEF-F1C4-3AC0-C7F9-3957B64084DC}"/>
                </a:ext>
              </a:extLst>
            </p:cNvPr>
            <p:cNvSpPr/>
            <p:nvPr/>
          </p:nvSpPr>
          <p:spPr>
            <a:xfrm>
              <a:off x="586600" y="2246112"/>
              <a:ext cx="673331" cy="714895"/>
            </a:xfrm>
            <a:prstGeom prst="ellipse">
              <a:avLst/>
            </a:prstGeom>
            <a:solidFill>
              <a:srgbClr val="6F2B7F"/>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2" name="TextBox 91">
              <a:extLst>
                <a:ext uri="{FF2B5EF4-FFF2-40B4-BE49-F238E27FC236}">
                  <a16:creationId xmlns:a16="http://schemas.microsoft.com/office/drawing/2014/main" id="{AED59C3C-2755-8186-3B32-819BD4CD6AAD}"/>
                </a:ext>
              </a:extLst>
            </p:cNvPr>
            <p:cNvSpPr txBox="1"/>
            <p:nvPr/>
          </p:nvSpPr>
          <p:spPr>
            <a:xfrm>
              <a:off x="527545" y="2961005"/>
              <a:ext cx="762911" cy="430887"/>
            </a:xfrm>
            <a:prstGeom prst="rect">
              <a:avLst/>
            </a:prstGeom>
            <a:noFill/>
          </p:spPr>
          <p:txBody>
            <a:bodyPr wrap="square" rtlCol="0">
              <a:spAutoFit/>
            </a:bodyPr>
            <a:lstStyle/>
            <a:p>
              <a:pPr algn="ctr"/>
              <a:r>
                <a:rPr lang="en-US" sz="1100" b="1" dirty="0"/>
                <a:t>5G Core Function </a:t>
              </a:r>
              <a:endParaRPr lang="en-AE" sz="1100" b="1"/>
            </a:p>
          </p:txBody>
        </p:sp>
        <p:pic>
          <p:nvPicPr>
            <p:cNvPr id="93" name="Graphic 92" descr="Server with solid fill">
              <a:extLst>
                <a:ext uri="{FF2B5EF4-FFF2-40B4-BE49-F238E27FC236}">
                  <a16:creationId xmlns:a16="http://schemas.microsoft.com/office/drawing/2014/main" id="{D4E95045-B61A-6307-4091-53365C569A1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5781" y="2362321"/>
              <a:ext cx="457200" cy="457200"/>
            </a:xfrm>
            <a:prstGeom prst="rect">
              <a:avLst/>
            </a:prstGeom>
          </p:spPr>
        </p:pic>
        <p:grpSp>
          <p:nvGrpSpPr>
            <p:cNvPr id="94" name="Group 93">
              <a:extLst>
                <a:ext uri="{FF2B5EF4-FFF2-40B4-BE49-F238E27FC236}">
                  <a16:creationId xmlns:a16="http://schemas.microsoft.com/office/drawing/2014/main" id="{7DD04724-3609-D7EB-6D97-59243DA9A8D4}"/>
                </a:ext>
              </a:extLst>
            </p:cNvPr>
            <p:cNvGrpSpPr/>
            <p:nvPr/>
          </p:nvGrpSpPr>
          <p:grpSpPr>
            <a:xfrm>
              <a:off x="3916984" y="2438934"/>
              <a:ext cx="189720" cy="262375"/>
              <a:chOff x="2467661" y="3788880"/>
              <a:chExt cx="337133" cy="474550"/>
            </a:xfrm>
            <a:solidFill>
              <a:srgbClr val="3E1B54"/>
            </a:solidFill>
          </p:grpSpPr>
          <p:sp>
            <p:nvSpPr>
              <p:cNvPr id="99" name="Freihandform: Form 74">
                <a:extLst>
                  <a:ext uri="{FF2B5EF4-FFF2-40B4-BE49-F238E27FC236}">
                    <a16:creationId xmlns:a16="http://schemas.microsoft.com/office/drawing/2014/main" id="{1D895AD6-7284-8682-7636-088AC1860B0E}"/>
                  </a:ext>
                </a:extLst>
              </p:cNvPr>
              <p:cNvSpPr/>
              <p:nvPr/>
            </p:nvSpPr>
            <p:spPr>
              <a:xfrm>
                <a:off x="2524010" y="3890068"/>
                <a:ext cx="226361" cy="24092"/>
              </a:xfrm>
              <a:custGeom>
                <a:avLst/>
                <a:gdLst>
                  <a:gd name="connsiteX0" fmla="*/ 3612 w 226360"/>
                  <a:gd name="connsiteY0" fmla="*/ 3614 h 24092"/>
                  <a:gd name="connsiteX1" fmla="*/ 227083 w 226360"/>
                  <a:gd name="connsiteY1" fmla="*/ 3614 h 24092"/>
                  <a:gd name="connsiteX2" fmla="*/ 227083 w 226360"/>
                  <a:gd name="connsiteY2" fmla="*/ 20960 h 24092"/>
                  <a:gd name="connsiteX3" fmla="*/ 3612 w 226360"/>
                  <a:gd name="connsiteY3" fmla="*/ 20960 h 24092"/>
                </a:gdLst>
                <a:ahLst/>
                <a:cxnLst>
                  <a:cxn ang="0">
                    <a:pos x="connsiteX0" y="connsiteY0"/>
                  </a:cxn>
                  <a:cxn ang="0">
                    <a:pos x="connsiteX1" y="connsiteY1"/>
                  </a:cxn>
                  <a:cxn ang="0">
                    <a:pos x="connsiteX2" y="connsiteY2"/>
                  </a:cxn>
                  <a:cxn ang="0">
                    <a:pos x="connsiteX3" y="connsiteY3"/>
                  </a:cxn>
                </a:cxnLst>
                <a:rect l="l" t="t" r="r" b="b"/>
                <a:pathLst>
                  <a:path w="226360" h="24092">
                    <a:moveTo>
                      <a:pt x="3612" y="3614"/>
                    </a:moveTo>
                    <a:lnTo>
                      <a:pt x="227083" y="3614"/>
                    </a:lnTo>
                    <a:lnTo>
                      <a:pt x="227083" y="20960"/>
                    </a:lnTo>
                    <a:lnTo>
                      <a:pt x="3612" y="20960"/>
                    </a:lnTo>
                    <a:close/>
                  </a:path>
                </a:pathLst>
              </a:custGeom>
              <a:grpFill/>
              <a:ln w="9525" cap="flat">
                <a:noFill/>
                <a:prstDash val="solid"/>
                <a:miter/>
              </a:ln>
            </p:spPr>
            <p:txBody>
              <a:bodyPr rtlCol="0" anchor="ctr"/>
              <a:lstStyle/>
              <a:p>
                <a:endParaRPr lang="en-US" sz="1100" dirty="0"/>
              </a:p>
            </p:txBody>
          </p:sp>
          <p:sp>
            <p:nvSpPr>
              <p:cNvPr id="100" name="Freihandform: Form 75">
                <a:extLst>
                  <a:ext uri="{FF2B5EF4-FFF2-40B4-BE49-F238E27FC236}">
                    <a16:creationId xmlns:a16="http://schemas.microsoft.com/office/drawing/2014/main" id="{3F32F7C6-ECBB-CCD9-7486-0DD4DFEF1653}"/>
                  </a:ext>
                </a:extLst>
              </p:cNvPr>
              <p:cNvSpPr/>
              <p:nvPr/>
            </p:nvSpPr>
            <p:spPr>
              <a:xfrm>
                <a:off x="2524010" y="3935361"/>
                <a:ext cx="226361" cy="24092"/>
              </a:xfrm>
              <a:custGeom>
                <a:avLst/>
                <a:gdLst>
                  <a:gd name="connsiteX0" fmla="*/ 3612 w 226360"/>
                  <a:gd name="connsiteY0" fmla="*/ 3614 h 24092"/>
                  <a:gd name="connsiteX1" fmla="*/ 227083 w 226360"/>
                  <a:gd name="connsiteY1" fmla="*/ 3614 h 24092"/>
                  <a:gd name="connsiteX2" fmla="*/ 227083 w 226360"/>
                  <a:gd name="connsiteY2" fmla="*/ 20960 h 24092"/>
                  <a:gd name="connsiteX3" fmla="*/ 3612 w 226360"/>
                  <a:gd name="connsiteY3" fmla="*/ 20960 h 24092"/>
                </a:gdLst>
                <a:ahLst/>
                <a:cxnLst>
                  <a:cxn ang="0">
                    <a:pos x="connsiteX0" y="connsiteY0"/>
                  </a:cxn>
                  <a:cxn ang="0">
                    <a:pos x="connsiteX1" y="connsiteY1"/>
                  </a:cxn>
                  <a:cxn ang="0">
                    <a:pos x="connsiteX2" y="connsiteY2"/>
                  </a:cxn>
                  <a:cxn ang="0">
                    <a:pos x="connsiteX3" y="connsiteY3"/>
                  </a:cxn>
                </a:cxnLst>
                <a:rect l="l" t="t" r="r" b="b"/>
                <a:pathLst>
                  <a:path w="226360" h="24092">
                    <a:moveTo>
                      <a:pt x="3612" y="3614"/>
                    </a:moveTo>
                    <a:lnTo>
                      <a:pt x="227083" y="3614"/>
                    </a:lnTo>
                    <a:lnTo>
                      <a:pt x="227083" y="20960"/>
                    </a:lnTo>
                    <a:lnTo>
                      <a:pt x="3612" y="20960"/>
                    </a:lnTo>
                    <a:close/>
                  </a:path>
                </a:pathLst>
              </a:custGeom>
              <a:grpFill/>
              <a:ln w="9525" cap="flat">
                <a:noFill/>
                <a:prstDash val="solid"/>
                <a:miter/>
              </a:ln>
            </p:spPr>
            <p:txBody>
              <a:bodyPr rtlCol="0" anchor="ctr"/>
              <a:lstStyle/>
              <a:p>
                <a:endParaRPr lang="en-US" sz="1100" dirty="0"/>
              </a:p>
            </p:txBody>
          </p:sp>
          <p:sp>
            <p:nvSpPr>
              <p:cNvPr id="101" name="Freihandform: Form 76">
                <a:extLst>
                  <a:ext uri="{FF2B5EF4-FFF2-40B4-BE49-F238E27FC236}">
                    <a16:creationId xmlns:a16="http://schemas.microsoft.com/office/drawing/2014/main" id="{5D15AF03-2910-2950-98AE-206F65EE7409}"/>
                  </a:ext>
                </a:extLst>
              </p:cNvPr>
              <p:cNvSpPr/>
              <p:nvPr/>
            </p:nvSpPr>
            <p:spPr>
              <a:xfrm>
                <a:off x="2524010" y="3979209"/>
                <a:ext cx="163750" cy="24092"/>
              </a:xfrm>
              <a:custGeom>
                <a:avLst/>
                <a:gdLst>
                  <a:gd name="connsiteX0" fmla="*/ 3612 w 163750"/>
                  <a:gd name="connsiteY0" fmla="*/ 3614 h 24092"/>
                  <a:gd name="connsiteX1" fmla="*/ 161102 w 163750"/>
                  <a:gd name="connsiteY1" fmla="*/ 3614 h 24092"/>
                  <a:gd name="connsiteX2" fmla="*/ 161102 w 163750"/>
                  <a:gd name="connsiteY2" fmla="*/ 20960 h 24092"/>
                  <a:gd name="connsiteX3" fmla="*/ 3612 w 163750"/>
                  <a:gd name="connsiteY3" fmla="*/ 20960 h 24092"/>
                </a:gdLst>
                <a:ahLst/>
                <a:cxnLst>
                  <a:cxn ang="0">
                    <a:pos x="connsiteX0" y="connsiteY0"/>
                  </a:cxn>
                  <a:cxn ang="0">
                    <a:pos x="connsiteX1" y="connsiteY1"/>
                  </a:cxn>
                  <a:cxn ang="0">
                    <a:pos x="connsiteX2" y="connsiteY2"/>
                  </a:cxn>
                  <a:cxn ang="0">
                    <a:pos x="connsiteX3" y="connsiteY3"/>
                  </a:cxn>
                </a:cxnLst>
                <a:rect l="l" t="t" r="r" b="b"/>
                <a:pathLst>
                  <a:path w="163750" h="24092">
                    <a:moveTo>
                      <a:pt x="3612" y="3614"/>
                    </a:moveTo>
                    <a:lnTo>
                      <a:pt x="161102" y="3614"/>
                    </a:lnTo>
                    <a:lnTo>
                      <a:pt x="161102" y="20960"/>
                    </a:lnTo>
                    <a:lnTo>
                      <a:pt x="3612" y="20960"/>
                    </a:lnTo>
                    <a:close/>
                  </a:path>
                </a:pathLst>
              </a:custGeom>
              <a:grpFill/>
              <a:ln w="9525" cap="flat">
                <a:noFill/>
                <a:prstDash val="solid"/>
                <a:miter/>
              </a:ln>
            </p:spPr>
            <p:txBody>
              <a:bodyPr rtlCol="0" anchor="ctr"/>
              <a:lstStyle/>
              <a:p>
                <a:endParaRPr lang="en-US" sz="1100" dirty="0"/>
              </a:p>
            </p:txBody>
          </p:sp>
          <p:sp>
            <p:nvSpPr>
              <p:cNvPr id="102" name="Freihandform: Form 77">
                <a:extLst>
                  <a:ext uri="{FF2B5EF4-FFF2-40B4-BE49-F238E27FC236}">
                    <a16:creationId xmlns:a16="http://schemas.microsoft.com/office/drawing/2014/main" id="{C6662C82-F4EE-9ABF-6E05-9DF245F87A69}"/>
                  </a:ext>
                </a:extLst>
              </p:cNvPr>
              <p:cNvSpPr/>
              <p:nvPr/>
            </p:nvSpPr>
            <p:spPr>
              <a:xfrm>
                <a:off x="2467661" y="3788880"/>
                <a:ext cx="337133" cy="419205"/>
              </a:xfrm>
              <a:custGeom>
                <a:avLst/>
                <a:gdLst>
                  <a:gd name="connsiteX0" fmla="*/ 301734 w 337133"/>
                  <a:gd name="connsiteY0" fmla="*/ 3614 h 419205"/>
                  <a:gd name="connsiteX1" fmla="*/ 37807 w 337133"/>
                  <a:gd name="connsiteY1" fmla="*/ 3614 h 419205"/>
                  <a:gd name="connsiteX2" fmla="*/ 3612 w 337133"/>
                  <a:gd name="connsiteY2" fmla="*/ 37825 h 419205"/>
                  <a:gd name="connsiteX3" fmla="*/ 3612 w 337133"/>
                  <a:gd name="connsiteY3" fmla="*/ 381862 h 419205"/>
                  <a:gd name="connsiteX4" fmla="*/ 37807 w 337133"/>
                  <a:gd name="connsiteY4" fmla="*/ 416073 h 419205"/>
                  <a:gd name="connsiteX5" fmla="*/ 129796 w 337133"/>
                  <a:gd name="connsiteY5" fmla="*/ 416073 h 419205"/>
                  <a:gd name="connsiteX6" fmla="*/ 130760 w 337133"/>
                  <a:gd name="connsiteY6" fmla="*/ 415110 h 419205"/>
                  <a:gd name="connsiteX7" fmla="*/ 136057 w 337133"/>
                  <a:gd name="connsiteY7" fmla="*/ 395354 h 419205"/>
                  <a:gd name="connsiteX8" fmla="*/ 136057 w 337133"/>
                  <a:gd name="connsiteY8" fmla="*/ 394390 h 419205"/>
                  <a:gd name="connsiteX9" fmla="*/ 135094 w 337133"/>
                  <a:gd name="connsiteY9" fmla="*/ 393908 h 419205"/>
                  <a:gd name="connsiteX10" fmla="*/ 38770 w 337133"/>
                  <a:gd name="connsiteY10" fmla="*/ 393908 h 419205"/>
                  <a:gd name="connsiteX11" fmla="*/ 25767 w 337133"/>
                  <a:gd name="connsiteY11" fmla="*/ 380899 h 419205"/>
                  <a:gd name="connsiteX12" fmla="*/ 25767 w 337133"/>
                  <a:gd name="connsiteY12" fmla="*/ 38789 h 419205"/>
                  <a:gd name="connsiteX13" fmla="*/ 38770 w 337133"/>
                  <a:gd name="connsiteY13" fmla="*/ 25779 h 419205"/>
                  <a:gd name="connsiteX14" fmla="*/ 300771 w 337133"/>
                  <a:gd name="connsiteY14" fmla="*/ 25779 h 419205"/>
                  <a:gd name="connsiteX15" fmla="*/ 313775 w 337133"/>
                  <a:gd name="connsiteY15" fmla="*/ 38789 h 419205"/>
                  <a:gd name="connsiteX16" fmla="*/ 313775 w 337133"/>
                  <a:gd name="connsiteY16" fmla="*/ 380899 h 419205"/>
                  <a:gd name="connsiteX17" fmla="*/ 296436 w 337133"/>
                  <a:gd name="connsiteY17" fmla="*/ 393908 h 419205"/>
                  <a:gd name="connsiteX18" fmla="*/ 295473 w 337133"/>
                  <a:gd name="connsiteY18" fmla="*/ 394390 h 419205"/>
                  <a:gd name="connsiteX19" fmla="*/ 295473 w 337133"/>
                  <a:gd name="connsiteY19" fmla="*/ 395354 h 419205"/>
                  <a:gd name="connsiteX20" fmla="*/ 302697 w 337133"/>
                  <a:gd name="connsiteY20" fmla="*/ 415110 h 419205"/>
                  <a:gd name="connsiteX21" fmla="*/ 303661 w 337133"/>
                  <a:gd name="connsiteY21" fmla="*/ 416073 h 419205"/>
                  <a:gd name="connsiteX22" fmla="*/ 303661 w 337133"/>
                  <a:gd name="connsiteY22" fmla="*/ 416073 h 419205"/>
                  <a:gd name="connsiteX23" fmla="*/ 335929 w 337133"/>
                  <a:gd name="connsiteY23" fmla="*/ 381862 h 419205"/>
                  <a:gd name="connsiteX24" fmla="*/ 335929 w 337133"/>
                  <a:gd name="connsiteY24" fmla="*/ 37825 h 419205"/>
                  <a:gd name="connsiteX25" fmla="*/ 301734 w 337133"/>
                  <a:gd name="connsiteY25" fmla="*/ 3614 h 41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7133" h="419205">
                    <a:moveTo>
                      <a:pt x="301734" y="3614"/>
                    </a:moveTo>
                    <a:lnTo>
                      <a:pt x="37807" y="3614"/>
                    </a:lnTo>
                    <a:cubicBezTo>
                      <a:pt x="19506" y="3614"/>
                      <a:pt x="3612" y="19515"/>
                      <a:pt x="3612" y="37825"/>
                    </a:cubicBezTo>
                    <a:lnTo>
                      <a:pt x="3612" y="381862"/>
                    </a:lnTo>
                    <a:cubicBezTo>
                      <a:pt x="3612" y="400172"/>
                      <a:pt x="19506" y="416073"/>
                      <a:pt x="37807" y="416073"/>
                    </a:cubicBezTo>
                    <a:lnTo>
                      <a:pt x="129796" y="416073"/>
                    </a:lnTo>
                    <a:cubicBezTo>
                      <a:pt x="130278" y="416073"/>
                      <a:pt x="130760" y="415591"/>
                      <a:pt x="130760" y="415110"/>
                    </a:cubicBezTo>
                    <a:lnTo>
                      <a:pt x="136057" y="395354"/>
                    </a:lnTo>
                    <a:cubicBezTo>
                      <a:pt x="136057" y="394872"/>
                      <a:pt x="136057" y="394390"/>
                      <a:pt x="136057" y="394390"/>
                    </a:cubicBezTo>
                    <a:cubicBezTo>
                      <a:pt x="136057" y="393908"/>
                      <a:pt x="135576" y="393908"/>
                      <a:pt x="135094" y="393908"/>
                    </a:cubicBezTo>
                    <a:lnTo>
                      <a:pt x="38770" y="393908"/>
                    </a:lnTo>
                    <a:cubicBezTo>
                      <a:pt x="31546" y="393908"/>
                      <a:pt x="25767" y="388126"/>
                      <a:pt x="25767" y="380899"/>
                    </a:cubicBezTo>
                    <a:lnTo>
                      <a:pt x="25767" y="38789"/>
                    </a:lnTo>
                    <a:cubicBezTo>
                      <a:pt x="25767" y="31561"/>
                      <a:pt x="31546" y="25779"/>
                      <a:pt x="38770" y="25779"/>
                    </a:cubicBezTo>
                    <a:lnTo>
                      <a:pt x="300771" y="25779"/>
                    </a:lnTo>
                    <a:cubicBezTo>
                      <a:pt x="307995" y="25779"/>
                      <a:pt x="313775" y="31561"/>
                      <a:pt x="313775" y="38789"/>
                    </a:cubicBezTo>
                    <a:lnTo>
                      <a:pt x="313775" y="380899"/>
                    </a:lnTo>
                    <a:cubicBezTo>
                      <a:pt x="313775" y="391499"/>
                      <a:pt x="304142" y="393908"/>
                      <a:pt x="296436" y="393908"/>
                    </a:cubicBezTo>
                    <a:cubicBezTo>
                      <a:pt x="295955" y="393908"/>
                      <a:pt x="295473" y="393908"/>
                      <a:pt x="295473" y="394390"/>
                    </a:cubicBezTo>
                    <a:cubicBezTo>
                      <a:pt x="295473" y="394872"/>
                      <a:pt x="294991" y="395354"/>
                      <a:pt x="295473" y="395354"/>
                    </a:cubicBezTo>
                    <a:lnTo>
                      <a:pt x="302697" y="415110"/>
                    </a:lnTo>
                    <a:cubicBezTo>
                      <a:pt x="302697" y="415591"/>
                      <a:pt x="303179" y="416073"/>
                      <a:pt x="303661" y="416073"/>
                    </a:cubicBezTo>
                    <a:lnTo>
                      <a:pt x="303661" y="416073"/>
                    </a:lnTo>
                    <a:cubicBezTo>
                      <a:pt x="315701" y="416073"/>
                      <a:pt x="335929" y="411255"/>
                      <a:pt x="335929" y="381862"/>
                    </a:cubicBezTo>
                    <a:lnTo>
                      <a:pt x="335929" y="37825"/>
                    </a:lnTo>
                    <a:cubicBezTo>
                      <a:pt x="335929" y="19515"/>
                      <a:pt x="319554" y="3614"/>
                      <a:pt x="301734" y="3614"/>
                    </a:cubicBezTo>
                    <a:close/>
                  </a:path>
                </a:pathLst>
              </a:custGeom>
              <a:grpFill/>
              <a:ln w="9525" cap="flat">
                <a:noFill/>
                <a:prstDash val="solid"/>
                <a:miter/>
              </a:ln>
            </p:spPr>
            <p:txBody>
              <a:bodyPr rtlCol="0" anchor="ctr"/>
              <a:lstStyle/>
              <a:p>
                <a:endParaRPr lang="en-US" sz="1100" dirty="0"/>
              </a:p>
            </p:txBody>
          </p:sp>
          <p:sp>
            <p:nvSpPr>
              <p:cNvPr id="103" name="Freihandform: Form 78">
                <a:extLst>
                  <a:ext uri="{FF2B5EF4-FFF2-40B4-BE49-F238E27FC236}">
                    <a16:creationId xmlns:a16="http://schemas.microsoft.com/office/drawing/2014/main" id="{31C3355F-2AE4-0696-AFC6-BE5C637CDA11}"/>
                  </a:ext>
                </a:extLst>
              </p:cNvPr>
              <p:cNvSpPr/>
              <p:nvPr/>
            </p:nvSpPr>
            <p:spPr>
              <a:xfrm>
                <a:off x="2611768" y="4075510"/>
                <a:ext cx="144486" cy="187920"/>
              </a:xfrm>
              <a:custGeom>
                <a:avLst/>
                <a:gdLst>
                  <a:gd name="connsiteX0" fmla="*/ 38667 w 144485"/>
                  <a:gd name="connsiteY0" fmla="*/ 134744 h 187919"/>
                  <a:gd name="connsiteX1" fmla="*/ 29517 w 144485"/>
                  <a:gd name="connsiteY1" fmla="*/ 130407 h 187919"/>
                  <a:gd name="connsiteX2" fmla="*/ 20366 w 144485"/>
                  <a:gd name="connsiteY2" fmla="*/ 125589 h 187919"/>
                  <a:gd name="connsiteX3" fmla="*/ 3991 w 144485"/>
                  <a:gd name="connsiteY3" fmla="*/ 165582 h 187919"/>
                  <a:gd name="connsiteX4" fmla="*/ 9289 w 144485"/>
                  <a:gd name="connsiteY4" fmla="*/ 173291 h 187919"/>
                  <a:gd name="connsiteX5" fmla="*/ 28072 w 144485"/>
                  <a:gd name="connsiteY5" fmla="*/ 172327 h 187919"/>
                  <a:gd name="connsiteX6" fmla="*/ 41075 w 144485"/>
                  <a:gd name="connsiteY6" fmla="*/ 185819 h 187919"/>
                  <a:gd name="connsiteX7" fmla="*/ 50708 w 144485"/>
                  <a:gd name="connsiteY7" fmla="*/ 183892 h 187919"/>
                  <a:gd name="connsiteX8" fmla="*/ 69491 w 144485"/>
                  <a:gd name="connsiteY8" fmla="*/ 138116 h 187919"/>
                  <a:gd name="connsiteX9" fmla="*/ 56969 w 144485"/>
                  <a:gd name="connsiteY9" fmla="*/ 141489 h 187919"/>
                  <a:gd name="connsiteX10" fmla="*/ 38667 w 144485"/>
                  <a:gd name="connsiteY10" fmla="*/ 134744 h 187919"/>
                  <a:gd name="connsiteX11" fmla="*/ 141252 w 144485"/>
                  <a:gd name="connsiteY11" fmla="*/ 165582 h 187919"/>
                  <a:gd name="connsiteX12" fmla="*/ 124877 w 144485"/>
                  <a:gd name="connsiteY12" fmla="*/ 125589 h 187919"/>
                  <a:gd name="connsiteX13" fmla="*/ 115726 w 144485"/>
                  <a:gd name="connsiteY13" fmla="*/ 130407 h 187919"/>
                  <a:gd name="connsiteX14" fmla="*/ 106576 w 144485"/>
                  <a:gd name="connsiteY14" fmla="*/ 134744 h 187919"/>
                  <a:gd name="connsiteX15" fmla="*/ 87792 w 144485"/>
                  <a:gd name="connsiteY15" fmla="*/ 142453 h 187919"/>
                  <a:gd name="connsiteX16" fmla="*/ 75270 w 144485"/>
                  <a:gd name="connsiteY16" fmla="*/ 139080 h 187919"/>
                  <a:gd name="connsiteX17" fmla="*/ 94053 w 144485"/>
                  <a:gd name="connsiteY17" fmla="*/ 184856 h 187919"/>
                  <a:gd name="connsiteX18" fmla="*/ 103686 w 144485"/>
                  <a:gd name="connsiteY18" fmla="*/ 186783 h 187919"/>
                  <a:gd name="connsiteX19" fmla="*/ 116690 w 144485"/>
                  <a:gd name="connsiteY19" fmla="*/ 173291 h 187919"/>
                  <a:gd name="connsiteX20" fmla="*/ 135473 w 144485"/>
                  <a:gd name="connsiteY20" fmla="*/ 174255 h 187919"/>
                  <a:gd name="connsiteX21" fmla="*/ 141252 w 144485"/>
                  <a:gd name="connsiteY21" fmla="*/ 165582 h 187919"/>
                  <a:gd name="connsiteX22" fmla="*/ 98388 w 144485"/>
                  <a:gd name="connsiteY22" fmla="*/ 126552 h 187919"/>
                  <a:gd name="connsiteX23" fmla="*/ 112355 w 144485"/>
                  <a:gd name="connsiteY23" fmla="*/ 119324 h 187919"/>
                  <a:gd name="connsiteX24" fmla="*/ 122469 w 144485"/>
                  <a:gd name="connsiteY24" fmla="*/ 108724 h 187919"/>
                  <a:gd name="connsiteX25" fmla="*/ 131620 w 144485"/>
                  <a:gd name="connsiteY25" fmla="*/ 92341 h 187919"/>
                  <a:gd name="connsiteX26" fmla="*/ 135473 w 144485"/>
                  <a:gd name="connsiteY26" fmla="*/ 77886 h 187919"/>
                  <a:gd name="connsiteX27" fmla="*/ 135473 w 144485"/>
                  <a:gd name="connsiteY27" fmla="*/ 59094 h 187919"/>
                  <a:gd name="connsiteX28" fmla="*/ 131620 w 144485"/>
                  <a:gd name="connsiteY28" fmla="*/ 44638 h 187919"/>
                  <a:gd name="connsiteX29" fmla="*/ 122469 w 144485"/>
                  <a:gd name="connsiteY29" fmla="*/ 28256 h 187919"/>
                  <a:gd name="connsiteX30" fmla="*/ 112355 w 144485"/>
                  <a:gd name="connsiteY30" fmla="*/ 17655 h 187919"/>
                  <a:gd name="connsiteX31" fmla="*/ 95980 w 144485"/>
                  <a:gd name="connsiteY31" fmla="*/ 8018 h 187919"/>
                  <a:gd name="connsiteX32" fmla="*/ 82013 w 144485"/>
                  <a:gd name="connsiteY32" fmla="*/ 4164 h 187919"/>
                  <a:gd name="connsiteX33" fmla="*/ 63230 w 144485"/>
                  <a:gd name="connsiteY33" fmla="*/ 4164 h 187919"/>
                  <a:gd name="connsiteX34" fmla="*/ 49263 w 144485"/>
                  <a:gd name="connsiteY34" fmla="*/ 8018 h 187919"/>
                  <a:gd name="connsiteX35" fmla="*/ 32888 w 144485"/>
                  <a:gd name="connsiteY35" fmla="*/ 17655 h 187919"/>
                  <a:gd name="connsiteX36" fmla="*/ 22774 w 144485"/>
                  <a:gd name="connsiteY36" fmla="*/ 28256 h 187919"/>
                  <a:gd name="connsiteX37" fmla="*/ 13623 w 144485"/>
                  <a:gd name="connsiteY37" fmla="*/ 44638 h 187919"/>
                  <a:gd name="connsiteX38" fmla="*/ 9770 w 144485"/>
                  <a:gd name="connsiteY38" fmla="*/ 59094 h 187919"/>
                  <a:gd name="connsiteX39" fmla="*/ 9770 w 144485"/>
                  <a:gd name="connsiteY39" fmla="*/ 77886 h 187919"/>
                  <a:gd name="connsiteX40" fmla="*/ 13623 w 144485"/>
                  <a:gd name="connsiteY40" fmla="*/ 92341 h 187919"/>
                  <a:gd name="connsiteX41" fmla="*/ 22774 w 144485"/>
                  <a:gd name="connsiteY41" fmla="*/ 108724 h 187919"/>
                  <a:gd name="connsiteX42" fmla="*/ 32888 w 144485"/>
                  <a:gd name="connsiteY42" fmla="*/ 119324 h 187919"/>
                  <a:gd name="connsiteX43" fmla="*/ 46855 w 144485"/>
                  <a:gd name="connsiteY43" fmla="*/ 126552 h 187919"/>
                  <a:gd name="connsiteX44" fmla="*/ 64675 w 144485"/>
                  <a:gd name="connsiteY44" fmla="*/ 128480 h 187919"/>
                  <a:gd name="connsiteX45" fmla="*/ 80087 w 144485"/>
                  <a:gd name="connsiteY45" fmla="*/ 128480 h 187919"/>
                  <a:gd name="connsiteX46" fmla="*/ 98388 w 144485"/>
                  <a:gd name="connsiteY46" fmla="*/ 126552 h 187919"/>
                  <a:gd name="connsiteX47" fmla="*/ 39149 w 144485"/>
                  <a:gd name="connsiteY47" fmla="*/ 67767 h 187919"/>
                  <a:gd name="connsiteX48" fmla="*/ 72862 w 144485"/>
                  <a:gd name="connsiteY48" fmla="*/ 33074 h 187919"/>
                  <a:gd name="connsiteX49" fmla="*/ 106576 w 144485"/>
                  <a:gd name="connsiteY49" fmla="*/ 67767 h 187919"/>
                  <a:gd name="connsiteX50" fmla="*/ 72862 w 144485"/>
                  <a:gd name="connsiteY50" fmla="*/ 102460 h 187919"/>
                  <a:gd name="connsiteX51" fmla="*/ 39149 w 144485"/>
                  <a:gd name="connsiteY51" fmla="*/ 67767 h 187919"/>
                  <a:gd name="connsiteX52" fmla="*/ 39149 w 144485"/>
                  <a:gd name="connsiteY52" fmla="*/ 67767 h 18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4485" h="187919">
                    <a:moveTo>
                      <a:pt x="38667" y="134744"/>
                    </a:moveTo>
                    <a:cubicBezTo>
                      <a:pt x="35778" y="131371"/>
                      <a:pt x="37222" y="132334"/>
                      <a:pt x="29517" y="130407"/>
                    </a:cubicBezTo>
                    <a:cubicBezTo>
                      <a:pt x="26145" y="129443"/>
                      <a:pt x="23255" y="127516"/>
                      <a:pt x="20366" y="125589"/>
                    </a:cubicBezTo>
                    <a:lnTo>
                      <a:pt x="3991" y="165582"/>
                    </a:lnTo>
                    <a:cubicBezTo>
                      <a:pt x="2546" y="169436"/>
                      <a:pt x="5436" y="173773"/>
                      <a:pt x="9289" y="173291"/>
                    </a:cubicBezTo>
                    <a:lnTo>
                      <a:pt x="28072" y="172327"/>
                    </a:lnTo>
                    <a:lnTo>
                      <a:pt x="41075" y="185819"/>
                    </a:lnTo>
                    <a:cubicBezTo>
                      <a:pt x="43965" y="188710"/>
                      <a:pt x="48781" y="187746"/>
                      <a:pt x="50708" y="183892"/>
                    </a:cubicBezTo>
                    <a:lnTo>
                      <a:pt x="69491" y="138116"/>
                    </a:lnTo>
                    <a:cubicBezTo>
                      <a:pt x="65638" y="140526"/>
                      <a:pt x="61303" y="141489"/>
                      <a:pt x="56969" y="141489"/>
                    </a:cubicBezTo>
                    <a:cubicBezTo>
                      <a:pt x="50226" y="142453"/>
                      <a:pt x="43965" y="139562"/>
                      <a:pt x="38667" y="134744"/>
                    </a:cubicBezTo>
                    <a:close/>
                    <a:moveTo>
                      <a:pt x="141252" y="165582"/>
                    </a:moveTo>
                    <a:lnTo>
                      <a:pt x="124877" y="125589"/>
                    </a:lnTo>
                    <a:cubicBezTo>
                      <a:pt x="121987" y="127516"/>
                      <a:pt x="119098" y="129443"/>
                      <a:pt x="115726" y="130407"/>
                    </a:cubicBezTo>
                    <a:cubicBezTo>
                      <a:pt x="108020" y="132334"/>
                      <a:pt x="109947" y="131371"/>
                      <a:pt x="106576" y="134744"/>
                    </a:cubicBezTo>
                    <a:cubicBezTo>
                      <a:pt x="101759" y="139562"/>
                      <a:pt x="95017" y="142453"/>
                      <a:pt x="87792" y="142453"/>
                    </a:cubicBezTo>
                    <a:cubicBezTo>
                      <a:pt x="83458" y="142453"/>
                      <a:pt x="79123" y="141007"/>
                      <a:pt x="75270" y="139080"/>
                    </a:cubicBezTo>
                    <a:lnTo>
                      <a:pt x="94053" y="184856"/>
                    </a:lnTo>
                    <a:cubicBezTo>
                      <a:pt x="95498" y="188710"/>
                      <a:pt x="100796" y="189674"/>
                      <a:pt x="103686" y="186783"/>
                    </a:cubicBezTo>
                    <a:lnTo>
                      <a:pt x="116690" y="173291"/>
                    </a:lnTo>
                    <a:lnTo>
                      <a:pt x="135473" y="174255"/>
                    </a:lnTo>
                    <a:cubicBezTo>
                      <a:pt x="139807" y="173773"/>
                      <a:pt x="143179" y="169436"/>
                      <a:pt x="141252" y="165582"/>
                    </a:cubicBezTo>
                    <a:close/>
                    <a:moveTo>
                      <a:pt x="98388" y="126552"/>
                    </a:moveTo>
                    <a:cubicBezTo>
                      <a:pt x="103686" y="120770"/>
                      <a:pt x="104649" y="121252"/>
                      <a:pt x="112355" y="119324"/>
                    </a:cubicBezTo>
                    <a:cubicBezTo>
                      <a:pt x="117171" y="117879"/>
                      <a:pt x="121024" y="114024"/>
                      <a:pt x="122469" y="108724"/>
                    </a:cubicBezTo>
                    <a:cubicBezTo>
                      <a:pt x="125359" y="98605"/>
                      <a:pt x="124395" y="99569"/>
                      <a:pt x="131620" y="92341"/>
                    </a:cubicBezTo>
                    <a:cubicBezTo>
                      <a:pt x="135473" y="88487"/>
                      <a:pt x="136436" y="83186"/>
                      <a:pt x="135473" y="77886"/>
                    </a:cubicBezTo>
                    <a:cubicBezTo>
                      <a:pt x="132583" y="67767"/>
                      <a:pt x="132583" y="69213"/>
                      <a:pt x="135473" y="59094"/>
                    </a:cubicBezTo>
                    <a:cubicBezTo>
                      <a:pt x="136917" y="54275"/>
                      <a:pt x="135473" y="48493"/>
                      <a:pt x="131620" y="44638"/>
                    </a:cubicBezTo>
                    <a:cubicBezTo>
                      <a:pt x="124395" y="37411"/>
                      <a:pt x="124877" y="38375"/>
                      <a:pt x="122469" y="28256"/>
                    </a:cubicBezTo>
                    <a:cubicBezTo>
                      <a:pt x="121024" y="23437"/>
                      <a:pt x="117171" y="19101"/>
                      <a:pt x="112355" y="17655"/>
                    </a:cubicBezTo>
                    <a:cubicBezTo>
                      <a:pt x="102241" y="14764"/>
                      <a:pt x="103686" y="15728"/>
                      <a:pt x="95980" y="8018"/>
                    </a:cubicBezTo>
                    <a:cubicBezTo>
                      <a:pt x="92127" y="4164"/>
                      <a:pt x="86829" y="2718"/>
                      <a:pt x="82013" y="4164"/>
                    </a:cubicBezTo>
                    <a:cubicBezTo>
                      <a:pt x="71899" y="7055"/>
                      <a:pt x="73344" y="7055"/>
                      <a:pt x="63230" y="4164"/>
                    </a:cubicBezTo>
                    <a:cubicBezTo>
                      <a:pt x="58414" y="2718"/>
                      <a:pt x="53116" y="4164"/>
                      <a:pt x="49263" y="8018"/>
                    </a:cubicBezTo>
                    <a:cubicBezTo>
                      <a:pt x="42039" y="15246"/>
                      <a:pt x="43002" y="14764"/>
                      <a:pt x="32888" y="17655"/>
                    </a:cubicBezTo>
                    <a:cubicBezTo>
                      <a:pt x="28072" y="19101"/>
                      <a:pt x="24219" y="22955"/>
                      <a:pt x="22774" y="28256"/>
                    </a:cubicBezTo>
                    <a:cubicBezTo>
                      <a:pt x="19884" y="38375"/>
                      <a:pt x="20847" y="37411"/>
                      <a:pt x="13623" y="44638"/>
                    </a:cubicBezTo>
                    <a:cubicBezTo>
                      <a:pt x="9770" y="48493"/>
                      <a:pt x="8807" y="53794"/>
                      <a:pt x="9770" y="59094"/>
                    </a:cubicBezTo>
                    <a:cubicBezTo>
                      <a:pt x="12660" y="69213"/>
                      <a:pt x="12660" y="67767"/>
                      <a:pt x="9770" y="77886"/>
                    </a:cubicBezTo>
                    <a:cubicBezTo>
                      <a:pt x="8325" y="82704"/>
                      <a:pt x="9770" y="88487"/>
                      <a:pt x="13623" y="92341"/>
                    </a:cubicBezTo>
                    <a:cubicBezTo>
                      <a:pt x="20847" y="99569"/>
                      <a:pt x="20366" y="98605"/>
                      <a:pt x="22774" y="108724"/>
                    </a:cubicBezTo>
                    <a:cubicBezTo>
                      <a:pt x="24219" y="113543"/>
                      <a:pt x="28072" y="117879"/>
                      <a:pt x="32888" y="119324"/>
                    </a:cubicBezTo>
                    <a:cubicBezTo>
                      <a:pt x="41075" y="121734"/>
                      <a:pt x="41557" y="121252"/>
                      <a:pt x="46855" y="126552"/>
                    </a:cubicBezTo>
                    <a:cubicBezTo>
                      <a:pt x="51671" y="131371"/>
                      <a:pt x="58895" y="132334"/>
                      <a:pt x="64675" y="128480"/>
                    </a:cubicBezTo>
                    <a:cubicBezTo>
                      <a:pt x="69491" y="125589"/>
                      <a:pt x="75270" y="125589"/>
                      <a:pt x="80087" y="128480"/>
                    </a:cubicBezTo>
                    <a:cubicBezTo>
                      <a:pt x="86348" y="132334"/>
                      <a:pt x="93572" y="131371"/>
                      <a:pt x="98388" y="126552"/>
                    </a:cubicBezTo>
                    <a:close/>
                    <a:moveTo>
                      <a:pt x="39149" y="67767"/>
                    </a:moveTo>
                    <a:cubicBezTo>
                      <a:pt x="39149" y="48493"/>
                      <a:pt x="54079" y="33074"/>
                      <a:pt x="72862" y="33074"/>
                    </a:cubicBezTo>
                    <a:cubicBezTo>
                      <a:pt x="91645" y="33074"/>
                      <a:pt x="106576" y="48493"/>
                      <a:pt x="106576" y="67767"/>
                    </a:cubicBezTo>
                    <a:cubicBezTo>
                      <a:pt x="106576" y="87041"/>
                      <a:pt x="91645" y="102460"/>
                      <a:pt x="72862" y="102460"/>
                    </a:cubicBezTo>
                    <a:cubicBezTo>
                      <a:pt x="54079" y="102460"/>
                      <a:pt x="39149" y="86559"/>
                      <a:pt x="39149" y="67767"/>
                    </a:cubicBezTo>
                    <a:lnTo>
                      <a:pt x="39149" y="67767"/>
                    </a:lnTo>
                    <a:close/>
                  </a:path>
                </a:pathLst>
              </a:custGeom>
              <a:grpFill/>
              <a:ln w="9525" cap="flat">
                <a:noFill/>
                <a:prstDash val="solid"/>
                <a:miter/>
              </a:ln>
            </p:spPr>
            <p:txBody>
              <a:bodyPr rtlCol="0" anchor="ctr"/>
              <a:lstStyle/>
              <a:p>
                <a:endParaRPr lang="en-US" sz="1100" dirty="0"/>
              </a:p>
            </p:txBody>
          </p:sp>
        </p:grpSp>
        <p:grpSp>
          <p:nvGrpSpPr>
            <p:cNvPr id="95" name="Group 94">
              <a:extLst>
                <a:ext uri="{FF2B5EF4-FFF2-40B4-BE49-F238E27FC236}">
                  <a16:creationId xmlns:a16="http://schemas.microsoft.com/office/drawing/2014/main" id="{01B4F577-DE48-E36E-BFA9-2304D7E7A76F}"/>
                </a:ext>
              </a:extLst>
            </p:cNvPr>
            <p:cNvGrpSpPr/>
            <p:nvPr/>
          </p:nvGrpSpPr>
          <p:grpSpPr>
            <a:xfrm>
              <a:off x="1545729" y="2299913"/>
              <a:ext cx="698058" cy="660407"/>
              <a:chOff x="5178005" y="4759036"/>
              <a:chExt cx="982680" cy="914400"/>
            </a:xfrm>
          </p:grpSpPr>
          <p:pic>
            <p:nvPicPr>
              <p:cNvPr id="96" name="Graphic 95" descr="Browser window with solid fill">
                <a:extLst>
                  <a:ext uri="{FF2B5EF4-FFF2-40B4-BE49-F238E27FC236}">
                    <a16:creationId xmlns:a16="http://schemas.microsoft.com/office/drawing/2014/main" id="{3EDC79A2-B887-8FE0-F296-5B40E14079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78005" y="4759036"/>
                <a:ext cx="914400" cy="914400"/>
              </a:xfrm>
              <a:prstGeom prst="rect">
                <a:avLst/>
              </a:prstGeom>
            </p:spPr>
          </p:pic>
          <p:pic>
            <p:nvPicPr>
              <p:cNvPr id="97" name="Graphic 96" descr="Single gear with solid fill">
                <a:extLst>
                  <a:ext uri="{FF2B5EF4-FFF2-40B4-BE49-F238E27FC236}">
                    <a16:creationId xmlns:a16="http://schemas.microsoft.com/office/drawing/2014/main" id="{A2138C62-31DB-52CE-9A96-580E4D3A403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626067" y="5121939"/>
                <a:ext cx="534618" cy="534618"/>
              </a:xfrm>
              <a:prstGeom prst="rect">
                <a:avLst/>
              </a:prstGeom>
            </p:spPr>
          </p:pic>
          <p:sp>
            <p:nvSpPr>
              <p:cNvPr id="98" name="TextBox 97">
                <a:extLst>
                  <a:ext uri="{FF2B5EF4-FFF2-40B4-BE49-F238E27FC236}">
                    <a16:creationId xmlns:a16="http://schemas.microsoft.com/office/drawing/2014/main" id="{115D1AA9-67C3-3E5C-70DA-6B8BD87D9EE7}"/>
                  </a:ext>
                </a:extLst>
              </p:cNvPr>
              <p:cNvSpPr txBox="1"/>
              <p:nvPr/>
            </p:nvSpPr>
            <p:spPr>
              <a:xfrm>
                <a:off x="5320143" y="5063747"/>
                <a:ext cx="623455" cy="296007"/>
              </a:xfrm>
              <a:prstGeom prst="rect">
                <a:avLst/>
              </a:prstGeom>
              <a:noFill/>
            </p:spPr>
            <p:txBody>
              <a:bodyPr wrap="square" rtlCol="0">
                <a:spAutoFit/>
              </a:bodyPr>
              <a:lstStyle/>
              <a:p>
                <a:r>
                  <a:rPr lang="en-US" sz="1000" b="1" dirty="0"/>
                  <a:t>API</a:t>
                </a:r>
                <a:endParaRPr lang="en-AE" sz="1000" b="1"/>
              </a:p>
            </p:txBody>
          </p:sp>
        </p:grpSp>
      </p:grpSp>
      <p:pic>
        <p:nvPicPr>
          <p:cNvPr id="128" name="Video 127">
            <a:hlinkClick r:id="" action="ppaction://media"/>
            <a:extLst>
              <a:ext uri="{FF2B5EF4-FFF2-40B4-BE49-F238E27FC236}">
                <a16:creationId xmlns:a16="http://schemas.microsoft.com/office/drawing/2014/main" id="{449AE713-A18C-BA6C-690F-2CF728B77AB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8"/>
          <a:srcRect l="21875" r="21875"/>
          <a:stretch>
            <a:fillRect/>
          </a:stretch>
        </p:blipFill>
        <p:spPr>
          <a:xfrm>
            <a:off x="9829708" y="4431250"/>
            <a:ext cx="2057400" cy="2057400"/>
          </a:xfrm>
          <a:prstGeom prst="ellipse">
            <a:avLst/>
          </a:prstGeom>
        </p:spPr>
      </p:pic>
    </p:spTree>
    <p:extLst>
      <p:ext uri="{BB962C8B-B14F-4D97-AF65-F5344CB8AC3E}">
        <p14:creationId xmlns:p14="http://schemas.microsoft.com/office/powerpoint/2010/main" val="998581055"/>
      </p:ext>
    </p:extLst>
  </p:cSld>
  <p:clrMapOvr>
    <a:masterClrMapping/>
  </p:clrMapOvr>
  <mc:AlternateContent xmlns:mc="http://schemas.openxmlformats.org/markup-compatibility/2006" xmlns:p14="http://schemas.microsoft.com/office/powerpoint/2010/main">
    <mc:Choice Requires="p14">
      <p:transition spd="slow" p14:dur="2000" advTm="125059"/>
    </mc:Choice>
    <mc:Fallback xmlns="">
      <p:transition spd="slow" advTm="125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8"/>
                </p:tgtEl>
              </p:cMediaNode>
            </p:video>
            <p:seq concurrent="1" nextAc="seek">
              <p:cTn id="8" restart="whenNotActive" fill="hold" evtFilter="cancelBubble" nodeType="interactiveSeq">
                <p:stCondLst>
                  <p:cond evt="onClick" delay="0">
                    <p:tgtEl>
                      <p:spTgt spid="1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8"/>
                                        </p:tgtEl>
                                      </p:cBhvr>
                                    </p:cmd>
                                  </p:childTnLst>
                                </p:cTn>
                              </p:par>
                            </p:childTnLst>
                          </p:cTn>
                        </p:par>
                      </p:childTnLst>
                    </p:cTn>
                  </p:par>
                </p:childTnLst>
              </p:cTn>
              <p:nextCondLst>
                <p:cond evt="onClick" delay="0">
                  <p:tgtEl>
                    <p:spTgt spid="12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5" name="Rectangle 64">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67" name="Rectangle 66">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0" name="Graphic 59" descr="Questions outline">
            <a:extLst>
              <a:ext uri="{FF2B5EF4-FFF2-40B4-BE49-F238E27FC236}">
                <a16:creationId xmlns:a16="http://schemas.microsoft.com/office/drawing/2014/main" id="{6B386131-4C8C-B484-FCB0-104A6ECEBD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49218" y="1871447"/>
            <a:ext cx="3108960" cy="3108960"/>
          </a:xfrm>
          <a:prstGeom prst="rect">
            <a:avLst/>
          </a:prstGeom>
        </p:spPr>
      </p:pic>
      <p:sp>
        <p:nvSpPr>
          <p:cNvPr id="64" name="TextBox 63">
            <a:extLst>
              <a:ext uri="{FF2B5EF4-FFF2-40B4-BE49-F238E27FC236}">
                <a16:creationId xmlns:a16="http://schemas.microsoft.com/office/drawing/2014/main" id="{68B95CEC-7CB3-0B29-46F1-F202548EC69E}"/>
              </a:ext>
            </a:extLst>
          </p:cNvPr>
          <p:cNvSpPr txBox="1"/>
          <p:nvPr/>
        </p:nvSpPr>
        <p:spPr>
          <a:xfrm>
            <a:off x="1068388" y="1959429"/>
            <a:ext cx="3669075" cy="923330"/>
          </a:xfrm>
          <a:prstGeom prst="rect">
            <a:avLst/>
          </a:prstGeom>
          <a:noFill/>
        </p:spPr>
        <p:txBody>
          <a:bodyPr wrap="square" rtlCol="0">
            <a:spAutoFit/>
          </a:bodyPr>
          <a:lstStyle/>
          <a:p>
            <a:r>
              <a:rPr lang="en-US" sz="5400" dirty="0">
                <a:solidFill>
                  <a:srgbClr val="FFC000"/>
                </a:solidFill>
              </a:rPr>
              <a:t>Questions</a:t>
            </a:r>
            <a:endParaRPr lang="en-AE" sz="5400">
              <a:solidFill>
                <a:srgbClr val="FFC000"/>
              </a:solidFill>
            </a:endParaRPr>
          </a:p>
        </p:txBody>
      </p:sp>
    </p:spTree>
    <p:extLst>
      <p:ext uri="{BB962C8B-B14F-4D97-AF65-F5344CB8AC3E}">
        <p14:creationId xmlns:p14="http://schemas.microsoft.com/office/powerpoint/2010/main" val="2769271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7D1EA675-209F-C114-7568-776A873AE058}"/>
              </a:ext>
            </a:extLst>
          </p:cNvPr>
          <p:cNvSpPr>
            <a:spLocks noGrp="1"/>
          </p:cNvSpPr>
          <p:nvPr>
            <p:ph type="title"/>
          </p:nvPr>
        </p:nvSpPr>
        <p:spPr>
          <a:xfrm>
            <a:off x="109926" y="76686"/>
            <a:ext cx="8761413" cy="706964"/>
          </a:xfrm>
        </p:spPr>
        <p:txBody>
          <a:bodyPr/>
          <a:lstStyle/>
          <a:p>
            <a:r>
              <a:rPr lang="en-US" dirty="0">
                <a:solidFill>
                  <a:srgbClr val="FFC000"/>
                </a:solidFill>
              </a:rPr>
              <a:t>What has changed in 5G</a:t>
            </a:r>
            <a:endParaRPr lang="en-AE">
              <a:solidFill>
                <a:srgbClr val="FFC000"/>
              </a:solidFill>
            </a:endParaRPr>
          </a:p>
        </p:txBody>
      </p:sp>
      <p:graphicFrame>
        <p:nvGraphicFramePr>
          <p:cNvPr id="4" name="Table 3">
            <a:extLst>
              <a:ext uri="{FF2B5EF4-FFF2-40B4-BE49-F238E27FC236}">
                <a16:creationId xmlns:a16="http://schemas.microsoft.com/office/drawing/2014/main" id="{75CCA29F-0AEE-34C8-5478-D41E2DFCFF77}"/>
              </a:ext>
            </a:extLst>
          </p:cNvPr>
          <p:cNvGraphicFramePr>
            <a:graphicFrameLocks noGrp="1"/>
          </p:cNvGraphicFramePr>
          <p:nvPr>
            <p:extLst>
              <p:ext uri="{D42A27DB-BD31-4B8C-83A1-F6EECF244321}">
                <p14:modId xmlns:p14="http://schemas.microsoft.com/office/powerpoint/2010/main" val="3030061179"/>
              </p:ext>
            </p:extLst>
          </p:nvPr>
        </p:nvGraphicFramePr>
        <p:xfrm>
          <a:off x="170886" y="809654"/>
          <a:ext cx="10244565" cy="5791843"/>
        </p:xfrm>
        <a:graphic>
          <a:graphicData uri="http://schemas.openxmlformats.org/drawingml/2006/table">
            <a:tbl>
              <a:tblPr firstRow="1" firstCol="1" bandRow="1">
                <a:tableStyleId>{5C22544A-7EE6-4342-B048-85BDC9FD1C3A}</a:tableStyleId>
              </a:tblPr>
              <a:tblGrid>
                <a:gridCol w="2485110">
                  <a:extLst>
                    <a:ext uri="{9D8B030D-6E8A-4147-A177-3AD203B41FA5}">
                      <a16:colId xmlns:a16="http://schemas.microsoft.com/office/drawing/2014/main" val="2269966270"/>
                    </a:ext>
                  </a:extLst>
                </a:gridCol>
                <a:gridCol w="2032111">
                  <a:extLst>
                    <a:ext uri="{9D8B030D-6E8A-4147-A177-3AD203B41FA5}">
                      <a16:colId xmlns:a16="http://schemas.microsoft.com/office/drawing/2014/main" val="2507765190"/>
                    </a:ext>
                  </a:extLst>
                </a:gridCol>
                <a:gridCol w="1684383">
                  <a:extLst>
                    <a:ext uri="{9D8B030D-6E8A-4147-A177-3AD203B41FA5}">
                      <a16:colId xmlns:a16="http://schemas.microsoft.com/office/drawing/2014/main" val="345062604"/>
                    </a:ext>
                  </a:extLst>
                </a:gridCol>
                <a:gridCol w="4042961">
                  <a:extLst>
                    <a:ext uri="{9D8B030D-6E8A-4147-A177-3AD203B41FA5}">
                      <a16:colId xmlns:a16="http://schemas.microsoft.com/office/drawing/2014/main" val="1039088345"/>
                    </a:ext>
                  </a:extLst>
                </a:gridCol>
              </a:tblGrid>
              <a:tr h="479093">
                <a:tc>
                  <a:txBody>
                    <a:bodyPr/>
                    <a:lstStyle/>
                    <a:p>
                      <a:pPr algn="ctr"/>
                      <a:r>
                        <a:rPr lang="en-AE" sz="1400">
                          <a:effectLst/>
                        </a:rPr>
                        <a:t>‘</a:t>
                      </a:r>
                      <a:r>
                        <a:rPr lang="en-AE" sz="1400" err="1">
                          <a:effectLst/>
                        </a:rPr>
                        <a:t>G’eneration</a:t>
                      </a:r>
                      <a:endParaRPr lang="en-AE"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en-AE" sz="1400">
                          <a:effectLst/>
                        </a:rPr>
                        <a:t>Speed</a:t>
                      </a:r>
                      <a:endParaRPr lang="en-AE"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en-AE" sz="1400">
                          <a:effectLst/>
                        </a:rPr>
                        <a:t>Air Interface technology</a:t>
                      </a:r>
                      <a:endParaRPr lang="en-AE"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en-AE" sz="1400">
                          <a:effectLst/>
                        </a:rPr>
                        <a:t>Key features</a:t>
                      </a:r>
                      <a:endParaRPr lang="en-AE"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91701520"/>
                  </a:ext>
                </a:extLst>
              </a:tr>
              <a:tr h="404182">
                <a:tc>
                  <a:txBody>
                    <a:bodyPr/>
                    <a:lstStyle/>
                    <a:p>
                      <a:pPr algn="ctr"/>
                      <a:r>
                        <a:rPr lang="en-AE" sz="1200">
                          <a:effectLst/>
                        </a:rPr>
                        <a:t>1G</a:t>
                      </a:r>
                    </a:p>
                    <a:p>
                      <a:pPr algn="ctr"/>
                      <a:r>
                        <a:rPr lang="en-AE" sz="1200">
                          <a:effectLst/>
                        </a:rPr>
                        <a:t>Where it all began</a:t>
                      </a:r>
                      <a:endParaRPr lang="en-A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AE" sz="1200">
                          <a:effectLst/>
                        </a:rPr>
                        <a:t> </a:t>
                      </a:r>
                      <a:endParaRPr lang="en-A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AE" sz="1200">
                          <a:effectLst/>
                        </a:rPr>
                        <a:t>AMPS</a:t>
                      </a:r>
                      <a:endParaRPr lang="en-A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AE" sz="1200">
                          <a:effectLst/>
                        </a:rPr>
                        <a:t>Analogue switching</a:t>
                      </a:r>
                    </a:p>
                    <a:p>
                      <a:pPr algn="just"/>
                      <a:r>
                        <a:rPr lang="en-AE" sz="1200">
                          <a:effectLst/>
                        </a:rPr>
                        <a:t>voice only</a:t>
                      </a:r>
                      <a:endParaRPr lang="en-AE"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4476371"/>
                  </a:ext>
                </a:extLst>
              </a:tr>
              <a:tr h="808364">
                <a:tc>
                  <a:txBody>
                    <a:bodyPr/>
                    <a:lstStyle/>
                    <a:p>
                      <a:pPr algn="ctr"/>
                      <a:r>
                        <a:rPr lang="en-AE" sz="1200">
                          <a:effectLst/>
                        </a:rPr>
                        <a:t>2G/2.5G/2.7G</a:t>
                      </a:r>
                    </a:p>
                    <a:p>
                      <a:pPr algn="ctr"/>
                      <a:r>
                        <a:rPr lang="en-AE" sz="1200">
                          <a:effectLst/>
                        </a:rPr>
                        <a:t>The Cultural Revolution</a:t>
                      </a:r>
                      <a:endParaRPr lang="en-A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AE" sz="1200">
                          <a:effectLst/>
                        </a:rPr>
                        <a:t>14.4 to 171.2 kbps</a:t>
                      </a:r>
                    </a:p>
                    <a:p>
                      <a:pPr algn="just"/>
                      <a:r>
                        <a:rPr lang="en-AE" sz="1200">
                          <a:effectLst/>
                        </a:rPr>
                        <a:t> </a:t>
                      </a:r>
                      <a:endParaRPr lang="en-A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AE" sz="1200">
                          <a:effectLst/>
                        </a:rPr>
                        <a:t>TDMA, CDMA, GPRS</a:t>
                      </a:r>
                      <a:endParaRPr lang="en-A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AE" sz="1200">
                          <a:effectLst/>
                        </a:rPr>
                        <a:t>Voice, data, web mobile Internet,</a:t>
                      </a:r>
                    </a:p>
                    <a:p>
                      <a:pPr algn="just"/>
                      <a:r>
                        <a:rPr lang="en-AE" sz="1200">
                          <a:effectLst/>
                        </a:rPr>
                        <a:t>Low Speed streaming and Email services</a:t>
                      </a:r>
                      <a:endParaRPr lang="en-AE"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51933219"/>
                  </a:ext>
                </a:extLst>
              </a:tr>
              <a:tr h="808364">
                <a:tc>
                  <a:txBody>
                    <a:bodyPr/>
                    <a:lstStyle/>
                    <a:p>
                      <a:pPr algn="ctr"/>
                      <a:r>
                        <a:rPr lang="en-AE" sz="1200">
                          <a:effectLst/>
                        </a:rPr>
                        <a:t>3G / 3.5G</a:t>
                      </a:r>
                    </a:p>
                    <a:p>
                      <a:pPr algn="ctr"/>
                      <a:r>
                        <a:rPr lang="en-AE" sz="1200">
                          <a:effectLst/>
                        </a:rPr>
                        <a:t>The ‘Packet-Switching’ Revolution</a:t>
                      </a:r>
                      <a:endParaRPr lang="en-A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AE" sz="1200">
                          <a:effectLst/>
                        </a:rPr>
                        <a:t>3.1 Mbps to 14.4 Mbps</a:t>
                      </a:r>
                      <a:endParaRPr lang="en-A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AE" sz="1200">
                          <a:effectLst/>
                        </a:rPr>
                        <a:t>EDGE &amp; HSPA</a:t>
                      </a:r>
                      <a:endParaRPr lang="en-A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AE" sz="1200">
                          <a:effectLst/>
                        </a:rPr>
                        <a:t>Voice, data, Multimedia, smart phone applications, enhanced speed &amp; fast web browsing</a:t>
                      </a:r>
                      <a:endParaRPr lang="en-AE"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846854037"/>
                  </a:ext>
                </a:extLst>
              </a:tr>
              <a:tr h="1408173">
                <a:tc>
                  <a:txBody>
                    <a:bodyPr/>
                    <a:lstStyle/>
                    <a:p>
                      <a:pPr algn="ctr"/>
                      <a:r>
                        <a:rPr lang="en-AE" sz="1200">
                          <a:effectLst/>
                        </a:rPr>
                        <a:t>4G</a:t>
                      </a:r>
                    </a:p>
                    <a:p>
                      <a:pPr algn="ctr"/>
                      <a:r>
                        <a:rPr lang="en-AE" sz="1200">
                          <a:effectLst/>
                        </a:rPr>
                        <a:t>The Streaming Era</a:t>
                      </a:r>
                      <a:endParaRPr lang="en-A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AE" sz="1200">
                          <a:effectLst/>
                        </a:rPr>
                        <a:t>600 Mbps to 1 Gbps</a:t>
                      </a:r>
                      <a:endParaRPr lang="en-A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AE" sz="1200">
                          <a:effectLst/>
                        </a:rPr>
                        <a:t>LTE</a:t>
                      </a:r>
                      <a:endParaRPr lang="en-A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200" dirty="0">
                          <a:effectLst/>
                        </a:rPr>
                        <a:t>High-speed, High-quality</a:t>
                      </a:r>
                      <a:r>
                        <a:rPr lang="en-AE" sz="1200">
                          <a:effectLst/>
                        </a:rPr>
                        <a:t> Voice over IP, multimedia streaming, gaming </a:t>
                      </a:r>
                    </a:p>
                    <a:p>
                      <a:pPr algn="just"/>
                      <a:endParaRPr lang="en-AE" sz="1200">
                        <a:effectLst/>
                      </a:endParaRPr>
                    </a:p>
                    <a:p>
                      <a:pPr algn="just"/>
                      <a:r>
                        <a:rPr lang="en-AE" sz="1200">
                          <a:effectLst/>
                        </a:rPr>
                        <a:t>On </a:t>
                      </a:r>
                      <a:r>
                        <a:rPr lang="en-AE" sz="1200" err="1">
                          <a:effectLst/>
                        </a:rPr>
                        <a:t>Virtulized</a:t>
                      </a:r>
                      <a:r>
                        <a:rPr lang="en-AE" sz="1200">
                          <a:effectLst/>
                        </a:rPr>
                        <a:t> platform </a:t>
                      </a:r>
                    </a:p>
                    <a:p>
                      <a:pPr algn="just"/>
                      <a:endParaRPr lang="en-AE" sz="1200">
                        <a:effectLst/>
                      </a:endParaRPr>
                    </a:p>
                    <a:p>
                      <a:pPr algn="just"/>
                      <a:r>
                        <a:rPr lang="en-US" sz="1200" kern="1200" dirty="0">
                          <a:solidFill>
                            <a:schemeClr val="dk1"/>
                          </a:solidFill>
                          <a:effectLst/>
                          <a:latin typeface="+mn-lt"/>
                          <a:ea typeface="+mn-ea"/>
                          <a:cs typeface="+mn-cs"/>
                        </a:rPr>
                        <a:t>L</a:t>
                      </a:r>
                      <a:r>
                        <a:rPr lang="en-AE" sz="1200" kern="1200" err="1">
                          <a:solidFill>
                            <a:schemeClr val="dk1"/>
                          </a:solidFill>
                          <a:effectLst/>
                          <a:latin typeface="+mn-lt"/>
                          <a:ea typeface="+mn-ea"/>
                          <a:cs typeface="+mn-cs"/>
                        </a:rPr>
                        <a:t>atency</a:t>
                      </a:r>
                      <a:r>
                        <a:rPr lang="en-AE" sz="1200" kern="1200">
                          <a:solidFill>
                            <a:schemeClr val="dk1"/>
                          </a:solidFill>
                          <a:effectLst/>
                          <a:latin typeface="+mn-lt"/>
                          <a:ea typeface="+mn-ea"/>
                          <a:cs typeface="+mn-cs"/>
                        </a:rPr>
                        <a:t> 50 </a:t>
                      </a:r>
                      <a:r>
                        <a:rPr lang="en-AE" sz="1200" kern="1200" err="1">
                          <a:solidFill>
                            <a:schemeClr val="dk1"/>
                          </a:solidFill>
                          <a:effectLst/>
                          <a:latin typeface="+mn-lt"/>
                          <a:ea typeface="+mn-ea"/>
                          <a:cs typeface="+mn-cs"/>
                        </a:rPr>
                        <a:t>ms</a:t>
                      </a:r>
                      <a:r>
                        <a:rPr lang="en-AE" sz="1200" kern="1200">
                          <a:solidFill>
                            <a:schemeClr val="dk1"/>
                          </a:solidFill>
                          <a:effectLst/>
                          <a:latin typeface="+mn-lt"/>
                          <a:ea typeface="+mn-ea"/>
                          <a:cs typeface="+mn-cs"/>
                        </a:rPr>
                        <a:t> to 10 </a:t>
                      </a:r>
                      <a:r>
                        <a:rPr lang="en-AE" sz="1200" kern="1200" err="1">
                          <a:solidFill>
                            <a:schemeClr val="dk1"/>
                          </a:solidFill>
                          <a:effectLst/>
                          <a:latin typeface="+mn-lt"/>
                          <a:ea typeface="+mn-ea"/>
                          <a:cs typeface="+mn-cs"/>
                        </a:rPr>
                        <a:t>ms</a:t>
                      </a:r>
                      <a:endParaRPr lang="en-AE" sz="1200" kern="1200">
                        <a:solidFill>
                          <a:schemeClr val="dk1"/>
                        </a:solidFill>
                        <a:effectLst/>
                        <a:latin typeface="+mn-lt"/>
                        <a:ea typeface="+mn-ea"/>
                        <a:cs typeface="+mn-cs"/>
                      </a:endParaRPr>
                    </a:p>
                    <a:p>
                      <a:pPr algn="just"/>
                      <a:endParaRPr lang="en-AE" sz="1200" kern="1200">
                        <a:solidFill>
                          <a:schemeClr val="dk1"/>
                        </a:solidFill>
                        <a:effectLst/>
                        <a:latin typeface="+mn-lt"/>
                        <a:ea typeface="+mn-ea"/>
                        <a:cs typeface="+mn-cs"/>
                      </a:endParaRPr>
                    </a:p>
                    <a:p>
                      <a:pPr algn="just"/>
                      <a:r>
                        <a:rPr lang="en-AE" sz="1200" kern="1200">
                          <a:solidFill>
                            <a:schemeClr val="dk1"/>
                          </a:solidFill>
                          <a:effectLst/>
                          <a:latin typeface="+mn-lt"/>
                          <a:ea typeface="+mn-ea"/>
                          <a:cs typeface="+mn-cs"/>
                        </a:rPr>
                        <a:t>IOT Density 10k/ km</a:t>
                      </a:r>
                      <a:r>
                        <a:rPr lang="en-AE" sz="1200" kern="1200" baseline="30000">
                          <a:solidFill>
                            <a:schemeClr val="dk1"/>
                          </a:solidFill>
                          <a:effectLst/>
                          <a:latin typeface="+mn-lt"/>
                          <a:ea typeface="+mn-ea"/>
                          <a:cs typeface="+mn-cs"/>
                        </a:rPr>
                        <a:t>2</a:t>
                      </a:r>
                      <a:r>
                        <a:rPr lang="en-AE" sz="1200" kern="1200">
                          <a:solidFill>
                            <a:schemeClr val="dk1"/>
                          </a:solidFill>
                          <a:effectLst/>
                          <a:latin typeface="+mn-lt"/>
                          <a:ea typeface="+mn-ea"/>
                          <a:cs typeface="+mn-cs"/>
                        </a:rPr>
                        <a:t> to 100k / km</a:t>
                      </a:r>
                      <a:r>
                        <a:rPr lang="en-AE" sz="1200" kern="1200" baseline="30000">
                          <a:solidFill>
                            <a:schemeClr val="dk1"/>
                          </a:solidFill>
                          <a:effectLst/>
                          <a:latin typeface="+mn-lt"/>
                          <a:ea typeface="+mn-ea"/>
                          <a:cs typeface="+mn-cs"/>
                        </a:rPr>
                        <a:t>2</a:t>
                      </a:r>
                    </a:p>
                  </a:txBody>
                  <a:tcPr marL="68580" marR="68580" marT="0" marB="0"/>
                </a:tc>
                <a:extLst>
                  <a:ext uri="{0D108BD9-81ED-4DB2-BD59-A6C34878D82A}">
                    <a16:rowId xmlns:a16="http://schemas.microsoft.com/office/drawing/2014/main" val="2771782731"/>
                  </a:ext>
                </a:extLst>
              </a:tr>
              <a:tr h="1760216">
                <a:tc>
                  <a:txBody>
                    <a:bodyPr/>
                    <a:lstStyle/>
                    <a:p>
                      <a:pPr algn="ctr"/>
                      <a:r>
                        <a:rPr lang="en-AE" sz="1200">
                          <a:effectLst/>
                        </a:rPr>
                        <a:t>5G</a:t>
                      </a:r>
                    </a:p>
                    <a:p>
                      <a:pPr algn="ctr"/>
                      <a:r>
                        <a:rPr lang="en-AE" sz="1200">
                          <a:effectLst/>
                        </a:rPr>
                        <a:t>The Internet of Things Era</a:t>
                      </a:r>
                      <a:endParaRPr lang="en-A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AE" sz="1200">
                          <a:effectLst/>
                        </a:rPr>
                        <a:t>10 Gbps</a:t>
                      </a:r>
                      <a:endParaRPr lang="en-A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AE" sz="1200">
                          <a:effectLst/>
                        </a:rPr>
                        <a:t> NR</a:t>
                      </a:r>
                      <a:endParaRPr lang="en-A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AE" sz="1200">
                          <a:effectLst/>
                        </a:rPr>
                        <a:t>Super-fast mobile internet, Low latency network for mission critical applications, IoT, Security and surveillance smart healthcare apps, HD multimedia streaming .. etc.</a:t>
                      </a:r>
                    </a:p>
                    <a:p>
                      <a:pPr algn="just"/>
                      <a:endParaRPr lang="en-AE" sz="1200">
                        <a:effectLst/>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AE" sz="1200">
                          <a:effectLst/>
                        </a:rPr>
                        <a:t>Cloud native Micro services based</a:t>
                      </a:r>
                    </a:p>
                    <a:p>
                      <a:pPr algn="just"/>
                      <a:endParaRPr lang="en-AE" sz="1200">
                        <a:effectLst/>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L</a:t>
                      </a:r>
                      <a:r>
                        <a:rPr lang="en-AE" sz="1200" kern="1200" err="1">
                          <a:solidFill>
                            <a:schemeClr val="dk1"/>
                          </a:solidFill>
                          <a:effectLst/>
                          <a:latin typeface="+mn-lt"/>
                          <a:ea typeface="+mn-ea"/>
                          <a:cs typeface="+mn-cs"/>
                        </a:rPr>
                        <a:t>atency</a:t>
                      </a:r>
                      <a:r>
                        <a:rPr lang="en-AE" sz="1200" kern="1200">
                          <a:solidFill>
                            <a:schemeClr val="dk1"/>
                          </a:solidFill>
                          <a:effectLst/>
                          <a:latin typeface="+mn-lt"/>
                          <a:ea typeface="+mn-ea"/>
                          <a:cs typeface="+mn-cs"/>
                        </a:rPr>
                        <a:t> 1 </a:t>
                      </a:r>
                      <a:r>
                        <a:rPr lang="en-AE" sz="1200" kern="1200" err="1">
                          <a:solidFill>
                            <a:schemeClr val="dk1"/>
                          </a:solidFill>
                          <a:effectLst/>
                          <a:latin typeface="+mn-lt"/>
                          <a:ea typeface="+mn-ea"/>
                          <a:cs typeface="+mn-cs"/>
                        </a:rPr>
                        <a:t>ms</a:t>
                      </a:r>
                      <a:endParaRPr lang="en-AE" sz="1200" kern="1200">
                        <a:solidFill>
                          <a:schemeClr val="dk1"/>
                        </a:solidFill>
                        <a:effectLst/>
                        <a:latin typeface="+mn-lt"/>
                        <a:ea typeface="+mn-ea"/>
                        <a:cs typeface="+mn-cs"/>
                      </a:endParaRPr>
                    </a:p>
                    <a:p>
                      <a:pPr algn="just"/>
                      <a:endParaRPr lang="en-AE" sz="1200">
                        <a:effectLst/>
                        <a:latin typeface="Times New Roman" panose="02020603050405020304" pitchFamily="18" charset="0"/>
                        <a:ea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AE" sz="1200" kern="1200">
                          <a:solidFill>
                            <a:schemeClr val="dk1"/>
                          </a:solidFill>
                          <a:effectLst/>
                          <a:latin typeface="+mn-lt"/>
                          <a:ea typeface="+mn-ea"/>
                          <a:cs typeface="+mn-cs"/>
                        </a:rPr>
                        <a:t>IOT Density 1 million  / km</a:t>
                      </a:r>
                      <a:r>
                        <a:rPr lang="en-AE" sz="1200" kern="1200" baseline="30000">
                          <a:solidFill>
                            <a:schemeClr val="dk1"/>
                          </a:solidFill>
                          <a:effectLst/>
                          <a:latin typeface="+mn-lt"/>
                          <a:ea typeface="+mn-ea"/>
                          <a:cs typeface="+mn-cs"/>
                        </a:rPr>
                        <a:t>2</a:t>
                      </a:r>
                    </a:p>
                  </a:txBody>
                  <a:tcPr marL="68580" marR="68580" marT="0" marB="0"/>
                </a:tc>
                <a:extLst>
                  <a:ext uri="{0D108BD9-81ED-4DB2-BD59-A6C34878D82A}">
                    <a16:rowId xmlns:a16="http://schemas.microsoft.com/office/drawing/2014/main" val="3600883630"/>
                  </a:ext>
                </a:extLst>
              </a:tr>
            </a:tbl>
          </a:graphicData>
        </a:graphic>
      </p:graphicFrame>
      <p:pic>
        <p:nvPicPr>
          <p:cNvPr id="37" name="Video 36">
            <a:hlinkClick r:id="" action="ppaction://media"/>
            <a:extLst>
              <a:ext uri="{FF2B5EF4-FFF2-40B4-BE49-F238E27FC236}">
                <a16:creationId xmlns:a16="http://schemas.microsoft.com/office/drawing/2014/main" id="{CFB5FAEA-BCCC-B6D8-9D3C-CE97D580E08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80583743"/>
      </p:ext>
    </p:extLst>
  </p:cSld>
  <p:clrMapOvr>
    <a:masterClrMapping/>
  </p:clrMapOvr>
  <mc:AlternateContent xmlns:mc="http://schemas.openxmlformats.org/markup-compatibility/2006" xmlns:p14="http://schemas.microsoft.com/office/powerpoint/2010/main">
    <mc:Choice Requires="p14">
      <p:transition spd="slow" p14:dur="2000" advTm="147740"/>
    </mc:Choice>
    <mc:Fallback xmlns="">
      <p:transition spd="slow" advTm="147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7"/>
                </p:tgtEl>
              </p:cMediaNode>
            </p:video>
            <p:seq concurrent="1" nextAc="seek">
              <p:cTn id="8" restart="whenNotActive" fill="hold" evtFilter="cancelBubble" nodeType="interactiveSeq">
                <p:stCondLst>
                  <p:cond evt="onClick" delay="0">
                    <p:tgtEl>
                      <p:spTgt spid="3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
                                        </p:tgtEl>
                                      </p:cBhvr>
                                    </p:cmd>
                                  </p:childTnLst>
                                </p:cTn>
                              </p:par>
                            </p:childTnLst>
                          </p:cTn>
                        </p:par>
                      </p:childTnLst>
                    </p:cTn>
                  </p:par>
                </p:childTnLst>
              </p:cTn>
              <p:nextCondLst>
                <p:cond evt="onClick" delay="0">
                  <p:tgtEl>
                    <p:spTgt spid="3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D53BB4-AE2B-FF85-CE8F-2C596207E4B1}"/>
              </a:ext>
            </a:extLst>
          </p:cNvPr>
          <p:cNvSpPr>
            <a:spLocks noGrp="1"/>
          </p:cNvSpPr>
          <p:nvPr>
            <p:ph type="title"/>
          </p:nvPr>
        </p:nvSpPr>
        <p:spPr>
          <a:xfrm>
            <a:off x="109926" y="76686"/>
            <a:ext cx="8761413" cy="706964"/>
          </a:xfrm>
        </p:spPr>
        <p:txBody>
          <a:bodyPr/>
          <a:lstStyle/>
          <a:p>
            <a:r>
              <a:rPr lang="en-US" dirty="0">
                <a:solidFill>
                  <a:srgbClr val="FFC000"/>
                </a:solidFill>
              </a:rPr>
              <a:t>5G – Service Scope</a:t>
            </a:r>
            <a:endParaRPr lang="en-AE">
              <a:solidFill>
                <a:srgbClr val="FFC000"/>
              </a:solidFill>
            </a:endParaRPr>
          </a:p>
        </p:txBody>
      </p:sp>
      <p:sp>
        <p:nvSpPr>
          <p:cNvPr id="20" name="TextBox 19">
            <a:extLst>
              <a:ext uri="{FF2B5EF4-FFF2-40B4-BE49-F238E27FC236}">
                <a16:creationId xmlns:a16="http://schemas.microsoft.com/office/drawing/2014/main" id="{ACE82A23-1D36-C515-2B08-F14BDE673C7C}"/>
              </a:ext>
            </a:extLst>
          </p:cNvPr>
          <p:cNvSpPr txBox="1"/>
          <p:nvPr/>
        </p:nvSpPr>
        <p:spPr>
          <a:xfrm>
            <a:off x="109926" y="6556825"/>
            <a:ext cx="2990325" cy="261610"/>
          </a:xfrm>
          <a:prstGeom prst="rect">
            <a:avLst/>
          </a:prstGeom>
          <a:noFill/>
        </p:spPr>
        <p:txBody>
          <a:bodyPr wrap="square" rtlCol="0">
            <a:spAutoFit/>
          </a:bodyPr>
          <a:lstStyle/>
          <a:p>
            <a:r>
              <a:rPr lang="en-US" sz="1050" b="1" dirty="0"/>
              <a:t>*Source : ITU-R WP5D</a:t>
            </a:r>
            <a:endParaRPr lang="en-AE" sz="1050" b="1"/>
          </a:p>
        </p:txBody>
      </p:sp>
      <p:grpSp>
        <p:nvGrpSpPr>
          <p:cNvPr id="95" name="Group 94">
            <a:extLst>
              <a:ext uri="{FF2B5EF4-FFF2-40B4-BE49-F238E27FC236}">
                <a16:creationId xmlns:a16="http://schemas.microsoft.com/office/drawing/2014/main" id="{8F2216B0-5EF6-B6A1-6C0D-3345AC360BC6}"/>
              </a:ext>
            </a:extLst>
          </p:cNvPr>
          <p:cNvGrpSpPr/>
          <p:nvPr/>
        </p:nvGrpSpPr>
        <p:grpSpPr>
          <a:xfrm>
            <a:off x="109926" y="778229"/>
            <a:ext cx="8214543" cy="5778596"/>
            <a:chOff x="2570116" y="909034"/>
            <a:chExt cx="8214543" cy="5778596"/>
          </a:xfrm>
        </p:grpSpPr>
        <p:sp>
          <p:nvSpPr>
            <p:cNvPr id="5" name="Isosceles Triangle 4">
              <a:extLst>
                <a:ext uri="{FF2B5EF4-FFF2-40B4-BE49-F238E27FC236}">
                  <a16:creationId xmlns:a16="http://schemas.microsoft.com/office/drawing/2014/main" id="{D25F06CC-AAA1-3FAB-8829-9FE6C5895CA5}"/>
                </a:ext>
              </a:extLst>
            </p:cNvPr>
            <p:cNvSpPr/>
            <p:nvPr/>
          </p:nvSpPr>
          <p:spPr>
            <a:xfrm>
              <a:off x="3910150" y="1785257"/>
              <a:ext cx="3875314" cy="3614057"/>
            </a:xfrm>
            <a:prstGeom prst="triangle">
              <a:avLst/>
            </a:prstGeom>
            <a:noFill/>
            <a:ln>
              <a:solidFill>
                <a:srgbClr val="613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7" name="TextBox 6">
              <a:extLst>
                <a:ext uri="{FF2B5EF4-FFF2-40B4-BE49-F238E27FC236}">
                  <a16:creationId xmlns:a16="http://schemas.microsoft.com/office/drawing/2014/main" id="{DB023559-87BD-D5A8-79F1-8CE6D7985494}"/>
                </a:ext>
              </a:extLst>
            </p:cNvPr>
            <p:cNvSpPr txBox="1"/>
            <p:nvPr/>
          </p:nvSpPr>
          <p:spPr>
            <a:xfrm>
              <a:off x="5425440" y="1458686"/>
              <a:ext cx="836023" cy="369332"/>
            </a:xfrm>
            <a:prstGeom prst="rect">
              <a:avLst/>
            </a:prstGeom>
            <a:noFill/>
          </p:spPr>
          <p:txBody>
            <a:bodyPr wrap="square" rtlCol="0">
              <a:spAutoFit/>
            </a:bodyPr>
            <a:lstStyle/>
            <a:p>
              <a:r>
                <a:rPr lang="en-US" b="1" dirty="0">
                  <a:solidFill>
                    <a:schemeClr val="accent6">
                      <a:lumMod val="50000"/>
                    </a:schemeClr>
                  </a:solidFill>
                </a:rPr>
                <a:t>eMBB</a:t>
              </a:r>
              <a:endParaRPr lang="en-AE" b="1" dirty="0">
                <a:solidFill>
                  <a:schemeClr val="accent6">
                    <a:lumMod val="50000"/>
                  </a:schemeClr>
                </a:solidFill>
              </a:endParaRPr>
            </a:p>
          </p:txBody>
        </p:sp>
        <p:sp>
          <p:nvSpPr>
            <p:cNvPr id="8" name="TextBox 7">
              <a:extLst>
                <a:ext uri="{FF2B5EF4-FFF2-40B4-BE49-F238E27FC236}">
                  <a16:creationId xmlns:a16="http://schemas.microsoft.com/office/drawing/2014/main" id="{409DFC0A-6F83-1B3D-4C01-70BAFCF02AF0}"/>
                </a:ext>
              </a:extLst>
            </p:cNvPr>
            <p:cNvSpPr txBox="1"/>
            <p:nvPr/>
          </p:nvSpPr>
          <p:spPr>
            <a:xfrm>
              <a:off x="5016136" y="909034"/>
              <a:ext cx="1654629" cy="646331"/>
            </a:xfrm>
            <a:prstGeom prst="rect">
              <a:avLst/>
            </a:prstGeom>
            <a:noFill/>
          </p:spPr>
          <p:txBody>
            <a:bodyPr wrap="square" rtlCol="0">
              <a:spAutoFit/>
            </a:bodyPr>
            <a:lstStyle/>
            <a:p>
              <a:pPr algn="ctr"/>
              <a:r>
                <a:rPr lang="en-US" sz="1200" dirty="0">
                  <a:solidFill>
                    <a:schemeClr val="accent6">
                      <a:lumMod val="50000"/>
                    </a:schemeClr>
                  </a:solidFill>
                </a:rPr>
                <a:t>10 Gbps </a:t>
              </a:r>
            </a:p>
            <a:p>
              <a:pPr algn="ctr"/>
              <a:r>
                <a:rPr lang="en-US" sz="1200" dirty="0"/>
                <a:t>enhanced Mobile Broadband</a:t>
              </a:r>
              <a:endParaRPr lang="en-AE" sz="1200" dirty="0"/>
            </a:p>
          </p:txBody>
        </p:sp>
        <p:sp>
          <p:nvSpPr>
            <p:cNvPr id="12" name="TextBox 11">
              <a:extLst>
                <a:ext uri="{FF2B5EF4-FFF2-40B4-BE49-F238E27FC236}">
                  <a16:creationId xmlns:a16="http://schemas.microsoft.com/office/drawing/2014/main" id="{752FF728-9B85-ED17-B61B-0A97791A4FEC}"/>
                </a:ext>
              </a:extLst>
            </p:cNvPr>
            <p:cNvSpPr txBox="1"/>
            <p:nvPr/>
          </p:nvSpPr>
          <p:spPr>
            <a:xfrm>
              <a:off x="8103326" y="5302635"/>
              <a:ext cx="971005" cy="369332"/>
            </a:xfrm>
            <a:prstGeom prst="rect">
              <a:avLst/>
            </a:prstGeom>
            <a:noFill/>
          </p:spPr>
          <p:txBody>
            <a:bodyPr wrap="square" rtlCol="0">
              <a:spAutoFit/>
            </a:bodyPr>
            <a:lstStyle/>
            <a:p>
              <a:r>
                <a:rPr lang="en-US" b="1" dirty="0">
                  <a:solidFill>
                    <a:srgbClr val="B08600"/>
                  </a:solidFill>
                </a:rPr>
                <a:t>uRLLC</a:t>
              </a:r>
              <a:endParaRPr lang="en-AE" b="1" dirty="0">
                <a:solidFill>
                  <a:srgbClr val="B08600"/>
                </a:solidFill>
              </a:endParaRPr>
            </a:p>
          </p:txBody>
        </p:sp>
        <p:sp>
          <p:nvSpPr>
            <p:cNvPr id="14" name="TextBox 13">
              <a:extLst>
                <a:ext uri="{FF2B5EF4-FFF2-40B4-BE49-F238E27FC236}">
                  <a16:creationId xmlns:a16="http://schemas.microsoft.com/office/drawing/2014/main" id="{3FFCCA79-167B-3FEB-B82B-3C7F82BC634D}"/>
                </a:ext>
              </a:extLst>
            </p:cNvPr>
            <p:cNvSpPr txBox="1"/>
            <p:nvPr/>
          </p:nvSpPr>
          <p:spPr>
            <a:xfrm>
              <a:off x="7761513" y="5671967"/>
              <a:ext cx="1654629" cy="1015663"/>
            </a:xfrm>
            <a:prstGeom prst="rect">
              <a:avLst/>
            </a:prstGeom>
            <a:noFill/>
          </p:spPr>
          <p:txBody>
            <a:bodyPr wrap="square" rtlCol="0">
              <a:spAutoFit/>
            </a:bodyPr>
            <a:lstStyle/>
            <a:p>
              <a:pPr algn="ctr"/>
              <a:r>
                <a:rPr lang="en-US" sz="1200" dirty="0"/>
                <a:t>Ultra-reliable and Low-latency</a:t>
              </a:r>
            </a:p>
            <a:p>
              <a:pPr algn="ctr"/>
              <a:r>
                <a:rPr lang="en-US" sz="1200" dirty="0"/>
                <a:t>Communications</a:t>
              </a:r>
            </a:p>
            <a:p>
              <a:pPr algn="ctr"/>
              <a:endParaRPr lang="en-US" sz="1200" dirty="0">
                <a:solidFill>
                  <a:srgbClr val="B08600"/>
                </a:solidFill>
              </a:endParaRPr>
            </a:p>
            <a:p>
              <a:pPr algn="ctr"/>
              <a:r>
                <a:rPr lang="en-US" sz="1200" dirty="0">
                  <a:solidFill>
                    <a:srgbClr val="B08600"/>
                  </a:solidFill>
                </a:rPr>
                <a:t>1 ms </a:t>
              </a:r>
            </a:p>
          </p:txBody>
        </p:sp>
        <p:sp>
          <p:nvSpPr>
            <p:cNvPr id="16" name="TextBox 15">
              <a:extLst>
                <a:ext uri="{FF2B5EF4-FFF2-40B4-BE49-F238E27FC236}">
                  <a16:creationId xmlns:a16="http://schemas.microsoft.com/office/drawing/2014/main" id="{F7BC7238-816F-B476-C81D-D7055A9A42AD}"/>
                </a:ext>
              </a:extLst>
            </p:cNvPr>
            <p:cNvSpPr txBox="1"/>
            <p:nvPr/>
          </p:nvSpPr>
          <p:spPr>
            <a:xfrm>
              <a:off x="2911929" y="5302635"/>
              <a:ext cx="971005" cy="369332"/>
            </a:xfrm>
            <a:prstGeom prst="rect">
              <a:avLst/>
            </a:prstGeom>
            <a:noFill/>
          </p:spPr>
          <p:txBody>
            <a:bodyPr wrap="square" rtlCol="0">
              <a:spAutoFit/>
            </a:bodyPr>
            <a:lstStyle/>
            <a:p>
              <a:r>
                <a:rPr lang="en-US" b="1" dirty="0">
                  <a:solidFill>
                    <a:srgbClr val="0070C0"/>
                  </a:solidFill>
                </a:rPr>
                <a:t>mMTC</a:t>
              </a:r>
              <a:endParaRPr lang="en-AE" b="1" dirty="0">
                <a:solidFill>
                  <a:srgbClr val="0070C0"/>
                </a:solidFill>
              </a:endParaRPr>
            </a:p>
          </p:txBody>
        </p:sp>
        <p:sp>
          <p:nvSpPr>
            <p:cNvPr id="18" name="TextBox 17">
              <a:extLst>
                <a:ext uri="{FF2B5EF4-FFF2-40B4-BE49-F238E27FC236}">
                  <a16:creationId xmlns:a16="http://schemas.microsoft.com/office/drawing/2014/main" id="{780ADA47-0C96-5DB4-D2B4-6AB9A79BBBDE}"/>
                </a:ext>
              </a:extLst>
            </p:cNvPr>
            <p:cNvSpPr txBox="1"/>
            <p:nvPr/>
          </p:nvSpPr>
          <p:spPr>
            <a:xfrm>
              <a:off x="2570116" y="5671967"/>
              <a:ext cx="1654629" cy="830997"/>
            </a:xfrm>
            <a:prstGeom prst="rect">
              <a:avLst/>
            </a:prstGeom>
            <a:noFill/>
          </p:spPr>
          <p:txBody>
            <a:bodyPr wrap="square" rtlCol="0">
              <a:spAutoFit/>
            </a:bodyPr>
            <a:lstStyle/>
            <a:p>
              <a:pPr algn="ctr"/>
              <a:r>
                <a:rPr lang="en-US" sz="1200" dirty="0"/>
                <a:t>Massive Machine Type</a:t>
              </a:r>
            </a:p>
            <a:p>
              <a:pPr algn="ctr"/>
              <a:r>
                <a:rPr lang="en-US" sz="1200" dirty="0"/>
                <a:t>Communications</a:t>
              </a:r>
              <a:endParaRPr lang="en-US" sz="1200" dirty="0">
                <a:solidFill>
                  <a:srgbClr val="B08600"/>
                </a:solidFill>
              </a:endParaRPr>
            </a:p>
            <a:p>
              <a:pPr algn="ctr"/>
              <a:r>
                <a:rPr lang="en-US" sz="1200" dirty="0">
                  <a:solidFill>
                    <a:srgbClr val="0070C0"/>
                  </a:solidFill>
                </a:rPr>
                <a:t>1million/km2</a:t>
              </a:r>
            </a:p>
          </p:txBody>
        </p:sp>
        <p:grpSp>
          <p:nvGrpSpPr>
            <p:cNvPr id="90" name="Group 89">
              <a:extLst>
                <a:ext uri="{FF2B5EF4-FFF2-40B4-BE49-F238E27FC236}">
                  <a16:creationId xmlns:a16="http://schemas.microsoft.com/office/drawing/2014/main" id="{C6F4B8E1-0E33-7461-1CF0-6B42DF8DDF5E}"/>
                </a:ext>
              </a:extLst>
            </p:cNvPr>
            <p:cNvGrpSpPr/>
            <p:nvPr/>
          </p:nvGrpSpPr>
          <p:grpSpPr>
            <a:xfrm>
              <a:off x="4665991" y="4161455"/>
              <a:ext cx="1266636" cy="1141180"/>
              <a:chOff x="4665991" y="4161455"/>
              <a:chExt cx="1266636" cy="1141180"/>
            </a:xfrm>
          </p:grpSpPr>
          <p:pic>
            <p:nvPicPr>
              <p:cNvPr id="22" name="Graphic 21" descr="Streetlight with solid fill">
                <a:extLst>
                  <a:ext uri="{FF2B5EF4-FFF2-40B4-BE49-F238E27FC236}">
                    <a16:creationId xmlns:a16="http://schemas.microsoft.com/office/drawing/2014/main" id="{C05ED456-DEA2-F831-1216-4048474D9F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2470" y="5006528"/>
                <a:ext cx="207445" cy="192978"/>
              </a:xfrm>
              <a:prstGeom prst="rect">
                <a:avLst/>
              </a:prstGeom>
            </p:spPr>
          </p:pic>
          <p:pic>
            <p:nvPicPr>
              <p:cNvPr id="24" name="Graphic 23" descr="Security camera with solid fill">
                <a:extLst>
                  <a:ext uri="{FF2B5EF4-FFF2-40B4-BE49-F238E27FC236}">
                    <a16:creationId xmlns:a16="http://schemas.microsoft.com/office/drawing/2014/main" id="{6C47498C-377E-6938-AC74-64ED106210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19004" y="4671449"/>
                <a:ext cx="207445" cy="192978"/>
              </a:xfrm>
              <a:prstGeom prst="rect">
                <a:avLst/>
              </a:prstGeom>
            </p:spPr>
          </p:pic>
          <p:pic>
            <p:nvPicPr>
              <p:cNvPr id="26" name="Graphic 25" descr="Solar Panels with solid fill">
                <a:extLst>
                  <a:ext uri="{FF2B5EF4-FFF2-40B4-BE49-F238E27FC236}">
                    <a16:creationId xmlns:a16="http://schemas.microsoft.com/office/drawing/2014/main" id="{3A7C0165-05B8-31B4-23CB-631C249E0A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38062" y="4671449"/>
                <a:ext cx="207445" cy="192978"/>
              </a:xfrm>
              <a:prstGeom prst="rect">
                <a:avLst/>
              </a:prstGeom>
            </p:spPr>
          </p:pic>
          <p:pic>
            <p:nvPicPr>
              <p:cNvPr id="28" name="Graphic 27" descr="Home with solid fill">
                <a:extLst>
                  <a:ext uri="{FF2B5EF4-FFF2-40B4-BE49-F238E27FC236}">
                    <a16:creationId xmlns:a16="http://schemas.microsoft.com/office/drawing/2014/main" id="{3E069DD2-11C7-25E4-D28D-65D966D7C06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45508" y="4976526"/>
                <a:ext cx="207445" cy="192978"/>
              </a:xfrm>
              <a:prstGeom prst="rect">
                <a:avLst/>
              </a:prstGeom>
            </p:spPr>
          </p:pic>
          <p:pic>
            <p:nvPicPr>
              <p:cNvPr id="30" name="Graphic 29" descr="Wind Turbines with solid fill">
                <a:extLst>
                  <a:ext uri="{FF2B5EF4-FFF2-40B4-BE49-F238E27FC236}">
                    <a16:creationId xmlns:a16="http://schemas.microsoft.com/office/drawing/2014/main" id="{1530374A-A06C-D0F8-6FB1-365C3481449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49601" y="4362057"/>
                <a:ext cx="207445" cy="192978"/>
              </a:xfrm>
              <a:prstGeom prst="rect">
                <a:avLst/>
              </a:prstGeom>
            </p:spPr>
          </p:pic>
          <p:pic>
            <p:nvPicPr>
              <p:cNvPr id="32" name="Graphic 31" descr="Car with solid fill">
                <a:extLst>
                  <a:ext uri="{FF2B5EF4-FFF2-40B4-BE49-F238E27FC236}">
                    <a16:creationId xmlns:a16="http://schemas.microsoft.com/office/drawing/2014/main" id="{20848E28-3D0C-8DF4-FEF7-4C240784AC7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78812" y="4335745"/>
                <a:ext cx="207445" cy="192978"/>
              </a:xfrm>
              <a:prstGeom prst="rect">
                <a:avLst/>
              </a:prstGeom>
            </p:spPr>
          </p:pic>
          <p:sp>
            <p:nvSpPr>
              <p:cNvPr id="33" name="Oval 32">
                <a:extLst>
                  <a:ext uri="{FF2B5EF4-FFF2-40B4-BE49-F238E27FC236}">
                    <a16:creationId xmlns:a16="http://schemas.microsoft.com/office/drawing/2014/main" id="{28F52BE4-6B9A-DFF1-12AB-B00A8C4EA111}"/>
                  </a:ext>
                </a:extLst>
              </p:cNvPr>
              <p:cNvSpPr/>
              <p:nvPr/>
            </p:nvSpPr>
            <p:spPr>
              <a:xfrm>
                <a:off x="4665991" y="4161455"/>
                <a:ext cx="1266636" cy="114118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200"/>
              </a:p>
            </p:txBody>
          </p:sp>
        </p:grpSp>
        <p:sp>
          <p:nvSpPr>
            <p:cNvPr id="34" name="TextBox 33">
              <a:extLst>
                <a:ext uri="{FF2B5EF4-FFF2-40B4-BE49-F238E27FC236}">
                  <a16:creationId xmlns:a16="http://schemas.microsoft.com/office/drawing/2014/main" id="{7130E194-69F5-5411-27A7-AA0D450437DA}"/>
                </a:ext>
              </a:extLst>
            </p:cNvPr>
            <p:cNvSpPr txBox="1"/>
            <p:nvPr/>
          </p:nvSpPr>
          <p:spPr>
            <a:xfrm>
              <a:off x="3035132" y="4485274"/>
              <a:ext cx="815866" cy="461665"/>
            </a:xfrm>
            <a:prstGeom prst="rect">
              <a:avLst/>
            </a:prstGeom>
            <a:noFill/>
          </p:spPr>
          <p:txBody>
            <a:bodyPr wrap="square" rtlCol="0">
              <a:spAutoFit/>
            </a:bodyPr>
            <a:lstStyle/>
            <a:p>
              <a:r>
                <a:rPr lang="en-US" sz="1200" dirty="0"/>
                <a:t>Smart City</a:t>
              </a:r>
              <a:endParaRPr lang="en-AE" sz="1200"/>
            </a:p>
          </p:txBody>
        </p:sp>
        <p:sp>
          <p:nvSpPr>
            <p:cNvPr id="44" name="TextBox 43">
              <a:extLst>
                <a:ext uri="{FF2B5EF4-FFF2-40B4-BE49-F238E27FC236}">
                  <a16:creationId xmlns:a16="http://schemas.microsoft.com/office/drawing/2014/main" id="{B547CA0E-DE0E-0C0E-5425-B1233D0080E1}"/>
                </a:ext>
              </a:extLst>
            </p:cNvPr>
            <p:cNvSpPr txBox="1"/>
            <p:nvPr/>
          </p:nvSpPr>
          <p:spPr>
            <a:xfrm>
              <a:off x="3035131" y="3300269"/>
              <a:ext cx="1355673" cy="276999"/>
            </a:xfrm>
            <a:prstGeom prst="rect">
              <a:avLst/>
            </a:prstGeom>
            <a:noFill/>
          </p:spPr>
          <p:txBody>
            <a:bodyPr wrap="square" rtlCol="0">
              <a:spAutoFit/>
            </a:bodyPr>
            <a:lstStyle/>
            <a:p>
              <a:r>
                <a:rPr lang="en-US" sz="1200" dirty="0"/>
                <a:t>Smart Home</a:t>
              </a:r>
              <a:endParaRPr lang="en-AE" sz="1200"/>
            </a:p>
          </p:txBody>
        </p:sp>
        <p:grpSp>
          <p:nvGrpSpPr>
            <p:cNvPr id="89" name="Group 88">
              <a:extLst>
                <a:ext uri="{FF2B5EF4-FFF2-40B4-BE49-F238E27FC236}">
                  <a16:creationId xmlns:a16="http://schemas.microsoft.com/office/drawing/2014/main" id="{FEFB384D-AEE0-B33A-5444-6305C5B41103}"/>
                </a:ext>
              </a:extLst>
            </p:cNvPr>
            <p:cNvGrpSpPr/>
            <p:nvPr/>
          </p:nvGrpSpPr>
          <p:grpSpPr>
            <a:xfrm>
              <a:off x="4989096" y="2983167"/>
              <a:ext cx="1066536" cy="1120661"/>
              <a:chOff x="4989096" y="2983167"/>
              <a:chExt cx="1066536" cy="1120661"/>
            </a:xfrm>
          </p:grpSpPr>
          <p:sp>
            <p:nvSpPr>
              <p:cNvPr id="43" name="Oval 42">
                <a:extLst>
                  <a:ext uri="{FF2B5EF4-FFF2-40B4-BE49-F238E27FC236}">
                    <a16:creationId xmlns:a16="http://schemas.microsoft.com/office/drawing/2014/main" id="{49FA3C78-06ED-6AC7-0D5E-BAF092B7EF36}"/>
                  </a:ext>
                </a:extLst>
              </p:cNvPr>
              <p:cNvSpPr/>
              <p:nvPr/>
            </p:nvSpPr>
            <p:spPr>
              <a:xfrm>
                <a:off x="4989096" y="2983167"/>
                <a:ext cx="1066536" cy="1120661"/>
              </a:xfrm>
              <a:prstGeom prst="ellipse">
                <a:avLst/>
              </a:prstGeom>
              <a:noFill/>
              <a:ln>
                <a:solidFill>
                  <a:srgbClr val="613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1200"/>
              </a:p>
            </p:txBody>
          </p:sp>
          <p:pic>
            <p:nvPicPr>
              <p:cNvPr id="46" name="Graphic 45" descr="Fire with solid fill">
                <a:extLst>
                  <a:ext uri="{FF2B5EF4-FFF2-40B4-BE49-F238E27FC236}">
                    <a16:creationId xmlns:a16="http://schemas.microsoft.com/office/drawing/2014/main" id="{DD0E4C2E-50D9-7981-BFB6-6AF19D2FD55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flipH="1">
                <a:off x="5698010" y="3525969"/>
                <a:ext cx="255669" cy="278971"/>
              </a:xfrm>
              <a:prstGeom prst="rect">
                <a:avLst/>
              </a:prstGeom>
            </p:spPr>
          </p:pic>
          <p:pic>
            <p:nvPicPr>
              <p:cNvPr id="48" name="Graphic 47" descr="Lamp with solid fill">
                <a:extLst>
                  <a:ext uri="{FF2B5EF4-FFF2-40B4-BE49-F238E27FC236}">
                    <a16:creationId xmlns:a16="http://schemas.microsoft.com/office/drawing/2014/main" id="{9AD9D81E-8796-2530-8F0A-C41FD8C2F22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5617925" y="3104197"/>
                <a:ext cx="255669" cy="278971"/>
              </a:xfrm>
              <a:prstGeom prst="rect">
                <a:avLst/>
              </a:prstGeom>
            </p:spPr>
          </p:pic>
          <p:pic>
            <p:nvPicPr>
              <p:cNvPr id="50" name="Graphic 49" descr="Door Closed with solid fill">
                <a:extLst>
                  <a:ext uri="{FF2B5EF4-FFF2-40B4-BE49-F238E27FC236}">
                    <a16:creationId xmlns:a16="http://schemas.microsoft.com/office/drawing/2014/main" id="{0EFE7F03-9F20-11CE-88F1-D1EA6755A8F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flipH="1">
                <a:off x="5186671" y="3111785"/>
                <a:ext cx="255669" cy="278971"/>
              </a:xfrm>
              <a:prstGeom prst="rect">
                <a:avLst/>
              </a:prstGeom>
            </p:spPr>
          </p:pic>
          <p:pic>
            <p:nvPicPr>
              <p:cNvPr id="52" name="Graphic 51" descr="Washing Machine with solid fill">
                <a:extLst>
                  <a:ext uri="{FF2B5EF4-FFF2-40B4-BE49-F238E27FC236}">
                    <a16:creationId xmlns:a16="http://schemas.microsoft.com/office/drawing/2014/main" id="{EB0AA70C-B50D-3A04-374B-6DAF62CB0A8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flipH="1">
                <a:off x="5099061" y="3594297"/>
                <a:ext cx="255669" cy="278971"/>
              </a:xfrm>
              <a:prstGeom prst="rect">
                <a:avLst/>
              </a:prstGeom>
            </p:spPr>
          </p:pic>
          <p:pic>
            <p:nvPicPr>
              <p:cNvPr id="54" name="Graphic 53" descr="Recycle with solid fill">
                <a:extLst>
                  <a:ext uri="{FF2B5EF4-FFF2-40B4-BE49-F238E27FC236}">
                    <a16:creationId xmlns:a16="http://schemas.microsoft.com/office/drawing/2014/main" id="{651D7986-6EB6-4207-3AF0-80A258D6282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flipH="1">
                <a:off x="5442341" y="3824857"/>
                <a:ext cx="255669" cy="278971"/>
              </a:xfrm>
              <a:prstGeom prst="rect">
                <a:avLst/>
              </a:prstGeom>
            </p:spPr>
          </p:pic>
        </p:grpSp>
        <p:sp>
          <p:nvSpPr>
            <p:cNvPr id="56" name="Flowchart: Magnetic Disk 55">
              <a:extLst>
                <a:ext uri="{FF2B5EF4-FFF2-40B4-BE49-F238E27FC236}">
                  <a16:creationId xmlns:a16="http://schemas.microsoft.com/office/drawing/2014/main" id="{1040EA6A-6BDD-5743-4302-B8130356391B}"/>
                </a:ext>
              </a:extLst>
            </p:cNvPr>
            <p:cNvSpPr/>
            <p:nvPr/>
          </p:nvSpPr>
          <p:spPr>
            <a:xfrm>
              <a:off x="5661467" y="2117726"/>
              <a:ext cx="301534" cy="36933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cxnSp>
          <p:nvCxnSpPr>
            <p:cNvPr id="58" name="Connector: Elbow 57">
              <a:extLst>
                <a:ext uri="{FF2B5EF4-FFF2-40B4-BE49-F238E27FC236}">
                  <a16:creationId xmlns:a16="http://schemas.microsoft.com/office/drawing/2014/main" id="{659CD4C8-04A7-ACEC-D1CD-4FBE8A0CFC48}"/>
                </a:ext>
              </a:extLst>
            </p:cNvPr>
            <p:cNvCxnSpPr>
              <a:stCxn id="56" idx="2"/>
            </p:cNvCxnSpPr>
            <p:nvPr/>
          </p:nvCxnSpPr>
          <p:spPr>
            <a:xfrm rot="10800000">
              <a:off x="4693727" y="2020390"/>
              <a:ext cx="967741" cy="282003"/>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8C33704-4C77-992A-110A-C52241811756}"/>
                </a:ext>
              </a:extLst>
            </p:cNvPr>
            <p:cNvSpPr txBox="1"/>
            <p:nvPr/>
          </p:nvSpPr>
          <p:spPr>
            <a:xfrm>
              <a:off x="3602977" y="1750631"/>
              <a:ext cx="1090749" cy="461665"/>
            </a:xfrm>
            <a:prstGeom prst="rect">
              <a:avLst/>
            </a:prstGeom>
            <a:noFill/>
          </p:spPr>
          <p:txBody>
            <a:bodyPr wrap="square" rtlCol="0">
              <a:spAutoFit/>
            </a:bodyPr>
            <a:lstStyle/>
            <a:p>
              <a:r>
                <a:rPr lang="en-US" sz="1200" dirty="0"/>
                <a:t>Gigabytes in seconds</a:t>
              </a:r>
              <a:endParaRPr lang="en-AE" sz="1200"/>
            </a:p>
          </p:txBody>
        </p:sp>
        <p:pic>
          <p:nvPicPr>
            <p:cNvPr id="61" name="Graphic 60" descr="Heartbeat with solid fill">
              <a:extLst>
                <a:ext uri="{FF2B5EF4-FFF2-40B4-BE49-F238E27FC236}">
                  <a16:creationId xmlns:a16="http://schemas.microsoft.com/office/drawing/2014/main" id="{9DB39F4E-7653-3BE3-3DED-13DDD940A95D}"/>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756469" y="4707444"/>
              <a:ext cx="409124" cy="409124"/>
            </a:xfrm>
            <a:prstGeom prst="rect">
              <a:avLst/>
            </a:prstGeom>
          </p:spPr>
        </p:pic>
        <p:pic>
          <p:nvPicPr>
            <p:cNvPr id="63" name="Graphic 62" descr="Virtual Reality headset with solid fill">
              <a:extLst>
                <a:ext uri="{FF2B5EF4-FFF2-40B4-BE49-F238E27FC236}">
                  <a16:creationId xmlns:a16="http://schemas.microsoft.com/office/drawing/2014/main" id="{8941732F-D068-E4CE-FBCD-796BBA99138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502186" y="3776792"/>
              <a:ext cx="508567" cy="508567"/>
            </a:xfrm>
            <a:prstGeom prst="rect">
              <a:avLst/>
            </a:prstGeom>
          </p:spPr>
        </p:pic>
        <p:pic>
          <p:nvPicPr>
            <p:cNvPr id="65" name="Graphic 64" descr="Game controller with solid fill">
              <a:extLst>
                <a:ext uri="{FF2B5EF4-FFF2-40B4-BE49-F238E27FC236}">
                  <a16:creationId xmlns:a16="http://schemas.microsoft.com/office/drawing/2014/main" id="{DDC6DBCF-1E1C-C571-CE5B-2D581705EE7E}"/>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333193" y="3300269"/>
              <a:ext cx="391061" cy="391061"/>
            </a:xfrm>
            <a:prstGeom prst="rect">
              <a:avLst/>
            </a:prstGeom>
          </p:spPr>
        </p:pic>
        <p:pic>
          <p:nvPicPr>
            <p:cNvPr id="67" name="Graphic 66" descr="Online meeting with solid fill">
              <a:extLst>
                <a:ext uri="{FF2B5EF4-FFF2-40B4-BE49-F238E27FC236}">
                  <a16:creationId xmlns:a16="http://schemas.microsoft.com/office/drawing/2014/main" id="{3C06B5A0-0C30-0123-6AE8-23B5063534B6}"/>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5888430" y="2639812"/>
              <a:ext cx="528019" cy="528019"/>
            </a:xfrm>
            <a:prstGeom prst="rect">
              <a:avLst/>
            </a:prstGeom>
          </p:spPr>
        </p:pic>
        <p:pic>
          <p:nvPicPr>
            <p:cNvPr id="69" name="Graphic 68" descr="Convertible with solid fill">
              <a:extLst>
                <a:ext uri="{FF2B5EF4-FFF2-40B4-BE49-F238E27FC236}">
                  <a16:creationId xmlns:a16="http://schemas.microsoft.com/office/drawing/2014/main" id="{789A0E00-2CF8-2292-567B-834DA8ACCC86}"/>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6853268" y="4904338"/>
              <a:ext cx="678518" cy="678518"/>
            </a:xfrm>
            <a:prstGeom prst="rect">
              <a:avLst/>
            </a:prstGeom>
          </p:spPr>
        </p:pic>
        <p:cxnSp>
          <p:nvCxnSpPr>
            <p:cNvPr id="71" name="Connector: Elbow 70">
              <a:extLst>
                <a:ext uri="{FF2B5EF4-FFF2-40B4-BE49-F238E27FC236}">
                  <a16:creationId xmlns:a16="http://schemas.microsoft.com/office/drawing/2014/main" id="{461558D4-D630-082F-17F6-B661042320B9}"/>
                </a:ext>
              </a:extLst>
            </p:cNvPr>
            <p:cNvCxnSpPr/>
            <p:nvPr/>
          </p:nvCxnSpPr>
          <p:spPr>
            <a:xfrm flipV="1">
              <a:off x="6416449" y="2487058"/>
              <a:ext cx="681630" cy="351936"/>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CFE4EEB-EB83-8886-C612-E27C7FCEAEBE}"/>
                </a:ext>
              </a:extLst>
            </p:cNvPr>
            <p:cNvSpPr txBox="1"/>
            <p:nvPr/>
          </p:nvSpPr>
          <p:spPr>
            <a:xfrm>
              <a:off x="7098079" y="2233804"/>
              <a:ext cx="1140833" cy="646331"/>
            </a:xfrm>
            <a:prstGeom prst="rect">
              <a:avLst/>
            </a:prstGeom>
            <a:noFill/>
          </p:spPr>
          <p:txBody>
            <a:bodyPr wrap="square" rtlCol="0">
              <a:spAutoFit/>
            </a:bodyPr>
            <a:lstStyle/>
            <a:p>
              <a:r>
                <a:rPr lang="en-US" sz="1200" dirty="0"/>
                <a:t>Ultra High Defination Videos</a:t>
              </a:r>
              <a:endParaRPr lang="en-AE" sz="1200" dirty="0"/>
            </a:p>
          </p:txBody>
        </p:sp>
        <p:cxnSp>
          <p:nvCxnSpPr>
            <p:cNvPr id="73" name="Connector: Elbow 72">
              <a:extLst>
                <a:ext uri="{FF2B5EF4-FFF2-40B4-BE49-F238E27FC236}">
                  <a16:creationId xmlns:a16="http://schemas.microsoft.com/office/drawing/2014/main" id="{1AAAAEBF-9AAB-BEC5-9737-65C77FADAE8C}"/>
                </a:ext>
              </a:extLst>
            </p:cNvPr>
            <p:cNvCxnSpPr/>
            <p:nvPr/>
          </p:nvCxnSpPr>
          <p:spPr>
            <a:xfrm flipV="1">
              <a:off x="6694010" y="3206077"/>
              <a:ext cx="681630" cy="351936"/>
            </a:xfrm>
            <a:prstGeom prst="bentConnector3">
              <a:avLst/>
            </a:prstGeom>
            <a:ln>
              <a:solidFill>
                <a:srgbClr val="B08600"/>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8FAA0AA8-1A7D-C108-73A4-1C44DC64FD2F}"/>
                </a:ext>
              </a:extLst>
            </p:cNvPr>
            <p:cNvSpPr txBox="1"/>
            <p:nvPr/>
          </p:nvSpPr>
          <p:spPr>
            <a:xfrm>
              <a:off x="7375640" y="2952823"/>
              <a:ext cx="1140833" cy="461665"/>
            </a:xfrm>
            <a:prstGeom prst="rect">
              <a:avLst/>
            </a:prstGeom>
            <a:noFill/>
          </p:spPr>
          <p:txBody>
            <a:bodyPr wrap="square" rtlCol="0">
              <a:spAutoFit/>
            </a:bodyPr>
            <a:lstStyle/>
            <a:p>
              <a:r>
                <a:rPr lang="en-US" sz="1200" dirty="0"/>
                <a:t>Cloud gamification</a:t>
              </a:r>
              <a:endParaRPr lang="en-AE" sz="1200"/>
            </a:p>
          </p:txBody>
        </p:sp>
        <p:cxnSp>
          <p:nvCxnSpPr>
            <p:cNvPr id="75" name="Connector: Elbow 74">
              <a:extLst>
                <a:ext uri="{FF2B5EF4-FFF2-40B4-BE49-F238E27FC236}">
                  <a16:creationId xmlns:a16="http://schemas.microsoft.com/office/drawing/2014/main" id="{EF8F01A7-C7DB-87A5-2153-389B1A6884A1}"/>
                </a:ext>
              </a:extLst>
            </p:cNvPr>
            <p:cNvCxnSpPr/>
            <p:nvPr/>
          </p:nvCxnSpPr>
          <p:spPr>
            <a:xfrm flipV="1">
              <a:off x="6973567" y="3751521"/>
              <a:ext cx="681630" cy="351936"/>
            </a:xfrm>
            <a:prstGeom prst="bentConnector3">
              <a:avLst/>
            </a:prstGeom>
            <a:ln>
              <a:solidFill>
                <a:srgbClr val="B08600"/>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723E17A6-8C13-3E97-0354-CC7778F83A34}"/>
                </a:ext>
              </a:extLst>
            </p:cNvPr>
            <p:cNvSpPr txBox="1"/>
            <p:nvPr/>
          </p:nvSpPr>
          <p:spPr>
            <a:xfrm>
              <a:off x="7655197" y="3498267"/>
              <a:ext cx="1140833" cy="461665"/>
            </a:xfrm>
            <a:prstGeom prst="rect">
              <a:avLst/>
            </a:prstGeom>
            <a:noFill/>
          </p:spPr>
          <p:txBody>
            <a:bodyPr wrap="square" rtlCol="0">
              <a:spAutoFit/>
            </a:bodyPr>
            <a:lstStyle/>
            <a:p>
              <a:r>
                <a:rPr lang="en-US" sz="1200" dirty="0"/>
                <a:t>Augmented reality</a:t>
              </a:r>
              <a:endParaRPr lang="en-AE" sz="1200"/>
            </a:p>
          </p:txBody>
        </p:sp>
        <p:pic>
          <p:nvPicPr>
            <p:cNvPr id="78" name="Graphic 77" descr="Crane with solid fill">
              <a:extLst>
                <a:ext uri="{FF2B5EF4-FFF2-40B4-BE49-F238E27FC236}">
                  <a16:creationId xmlns:a16="http://schemas.microsoft.com/office/drawing/2014/main" id="{3158089F-065C-284E-5EF2-20B7F5C5C944}"/>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6339668" y="4370821"/>
              <a:ext cx="405437" cy="405437"/>
            </a:xfrm>
            <a:prstGeom prst="rect">
              <a:avLst/>
            </a:prstGeom>
          </p:spPr>
        </p:pic>
        <p:cxnSp>
          <p:nvCxnSpPr>
            <p:cNvPr id="79" name="Connector: Elbow 78">
              <a:extLst>
                <a:ext uri="{FF2B5EF4-FFF2-40B4-BE49-F238E27FC236}">
                  <a16:creationId xmlns:a16="http://schemas.microsoft.com/office/drawing/2014/main" id="{969FE900-8D1C-A66F-632D-9B3053D67F1B}"/>
                </a:ext>
              </a:extLst>
            </p:cNvPr>
            <p:cNvCxnSpPr>
              <a:cxnSpLocks/>
              <a:stCxn id="78" idx="0"/>
            </p:cNvCxnSpPr>
            <p:nvPr/>
          </p:nvCxnSpPr>
          <p:spPr>
            <a:xfrm rot="5400000" flipH="1" flipV="1">
              <a:off x="6981726" y="3803266"/>
              <a:ext cx="128216" cy="1006894"/>
            </a:xfrm>
            <a:prstGeom prst="bentConnector2">
              <a:avLst/>
            </a:prstGeom>
            <a:ln>
              <a:solidFill>
                <a:srgbClr val="B08600"/>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5128C11B-948A-AE19-644E-902F2C2D6159}"/>
                </a:ext>
              </a:extLst>
            </p:cNvPr>
            <p:cNvSpPr txBox="1"/>
            <p:nvPr/>
          </p:nvSpPr>
          <p:spPr>
            <a:xfrm>
              <a:off x="7549281" y="3989350"/>
              <a:ext cx="1140833" cy="461665"/>
            </a:xfrm>
            <a:prstGeom prst="rect">
              <a:avLst/>
            </a:prstGeom>
            <a:noFill/>
          </p:spPr>
          <p:txBody>
            <a:bodyPr wrap="square" rtlCol="0">
              <a:spAutoFit/>
            </a:bodyPr>
            <a:lstStyle/>
            <a:p>
              <a:r>
                <a:rPr lang="en-US" sz="1200" dirty="0"/>
                <a:t>Industrial Automation</a:t>
              </a:r>
              <a:endParaRPr lang="en-AE" sz="1200"/>
            </a:p>
          </p:txBody>
        </p:sp>
        <p:cxnSp>
          <p:nvCxnSpPr>
            <p:cNvPr id="81" name="Connector: Elbow 80">
              <a:extLst>
                <a:ext uri="{FF2B5EF4-FFF2-40B4-BE49-F238E27FC236}">
                  <a16:creationId xmlns:a16="http://schemas.microsoft.com/office/drawing/2014/main" id="{3CFD6343-DEA3-C313-26D6-2235C5AE68B3}"/>
                </a:ext>
              </a:extLst>
            </p:cNvPr>
            <p:cNvCxnSpPr>
              <a:cxnSpLocks/>
              <a:endCxn id="82" idx="1"/>
            </p:cNvCxnSpPr>
            <p:nvPr/>
          </p:nvCxnSpPr>
          <p:spPr>
            <a:xfrm flipV="1">
              <a:off x="7089210" y="4830658"/>
              <a:ext cx="681630" cy="77851"/>
            </a:xfrm>
            <a:prstGeom prst="bentConnector3">
              <a:avLst/>
            </a:prstGeom>
            <a:ln>
              <a:solidFill>
                <a:srgbClr val="B08600"/>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3DB0054A-B6EC-7FC6-827D-7BE3239A05C0}"/>
                </a:ext>
              </a:extLst>
            </p:cNvPr>
            <p:cNvSpPr txBox="1"/>
            <p:nvPr/>
          </p:nvSpPr>
          <p:spPr>
            <a:xfrm>
              <a:off x="7770840" y="4599825"/>
              <a:ext cx="2078554" cy="461665"/>
            </a:xfrm>
            <a:prstGeom prst="rect">
              <a:avLst/>
            </a:prstGeom>
            <a:noFill/>
          </p:spPr>
          <p:txBody>
            <a:bodyPr wrap="square" rtlCol="0">
              <a:spAutoFit/>
            </a:bodyPr>
            <a:lstStyle/>
            <a:p>
              <a:r>
                <a:rPr lang="en-US" sz="1200" dirty="0"/>
                <a:t>Mission critical application e.g., e-health</a:t>
              </a:r>
              <a:endParaRPr lang="en-AE" sz="1200"/>
            </a:p>
          </p:txBody>
        </p:sp>
        <p:cxnSp>
          <p:nvCxnSpPr>
            <p:cNvPr id="87" name="Straight Connector 86">
              <a:extLst>
                <a:ext uri="{FF2B5EF4-FFF2-40B4-BE49-F238E27FC236}">
                  <a16:creationId xmlns:a16="http://schemas.microsoft.com/office/drawing/2014/main" id="{4EE5C662-2F99-3CA9-6D76-98E9B6F8EE1A}"/>
                </a:ext>
              </a:extLst>
            </p:cNvPr>
            <p:cNvCxnSpPr>
              <a:stCxn id="69" idx="3"/>
            </p:cNvCxnSpPr>
            <p:nvPr/>
          </p:nvCxnSpPr>
          <p:spPr>
            <a:xfrm flipV="1">
              <a:off x="7531786" y="5199506"/>
              <a:ext cx="1264244" cy="0"/>
            </a:xfrm>
            <a:prstGeom prst="line">
              <a:avLst/>
            </a:prstGeom>
            <a:ln>
              <a:solidFill>
                <a:srgbClr val="B0860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BB7889AD-1A33-8B56-9D48-6528F356D9E2}"/>
                </a:ext>
              </a:extLst>
            </p:cNvPr>
            <p:cNvSpPr txBox="1"/>
            <p:nvPr/>
          </p:nvSpPr>
          <p:spPr>
            <a:xfrm>
              <a:off x="8706105" y="5057144"/>
              <a:ext cx="2078554" cy="276999"/>
            </a:xfrm>
            <a:prstGeom prst="rect">
              <a:avLst/>
            </a:prstGeom>
            <a:noFill/>
          </p:spPr>
          <p:txBody>
            <a:bodyPr wrap="square" rtlCol="0">
              <a:spAutoFit/>
            </a:bodyPr>
            <a:lstStyle/>
            <a:p>
              <a:r>
                <a:rPr lang="en-US" sz="1200" dirty="0"/>
                <a:t>Autonomous vehicle</a:t>
              </a:r>
              <a:endParaRPr lang="en-AE" sz="1200"/>
            </a:p>
          </p:txBody>
        </p:sp>
        <p:cxnSp>
          <p:nvCxnSpPr>
            <p:cNvPr id="92" name="Connector: Elbow 91">
              <a:extLst>
                <a:ext uri="{FF2B5EF4-FFF2-40B4-BE49-F238E27FC236}">
                  <a16:creationId xmlns:a16="http://schemas.microsoft.com/office/drawing/2014/main" id="{CA01881E-5CE4-648D-0D10-ACE87AE7476D}"/>
                </a:ext>
              </a:extLst>
            </p:cNvPr>
            <p:cNvCxnSpPr>
              <a:stCxn id="43" idx="2"/>
              <a:endCxn id="44" idx="3"/>
            </p:cNvCxnSpPr>
            <p:nvPr/>
          </p:nvCxnSpPr>
          <p:spPr>
            <a:xfrm rot="10800000">
              <a:off x="4390804" y="3438770"/>
              <a:ext cx="598292" cy="104729"/>
            </a:xfrm>
            <a:prstGeom prst="bentConnector3">
              <a:avLst/>
            </a:prstGeom>
            <a:ln>
              <a:solidFill>
                <a:srgbClr val="61365F"/>
              </a:solidFill>
            </a:ln>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511323D1-70B0-918E-D157-2EF372C6E8EF}"/>
                </a:ext>
              </a:extLst>
            </p:cNvPr>
            <p:cNvCxnSpPr>
              <a:stCxn id="33" idx="2"/>
              <a:endCxn id="34" idx="3"/>
            </p:cNvCxnSpPr>
            <p:nvPr/>
          </p:nvCxnSpPr>
          <p:spPr>
            <a:xfrm flipH="1" flipV="1">
              <a:off x="3850998" y="4716107"/>
              <a:ext cx="814993" cy="15938"/>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96" name="TextBox 95">
            <a:extLst>
              <a:ext uri="{FF2B5EF4-FFF2-40B4-BE49-F238E27FC236}">
                <a16:creationId xmlns:a16="http://schemas.microsoft.com/office/drawing/2014/main" id="{CB2DB7F8-9630-C7F2-6B49-DB610488A204}"/>
              </a:ext>
            </a:extLst>
          </p:cNvPr>
          <p:cNvSpPr txBox="1"/>
          <p:nvPr/>
        </p:nvSpPr>
        <p:spPr>
          <a:xfrm>
            <a:off x="8353977" y="1363695"/>
            <a:ext cx="3632400" cy="3693319"/>
          </a:xfrm>
          <a:prstGeom prst="rect">
            <a:avLst/>
          </a:prstGeom>
          <a:noFill/>
        </p:spPr>
        <p:txBody>
          <a:bodyPr wrap="square" rtlCol="0">
            <a:spAutoFit/>
          </a:bodyPr>
          <a:lstStyle/>
          <a:p>
            <a:r>
              <a:rPr lang="en-US" dirty="0"/>
              <a:t>5G network is no longer a technology for making calls and data browsing over the phone alone; rather, it has become an enabler for a connected world with advanced use cases for almost every industry, such as manufacturing, public safety, healthcare, public transport, energy, and utility, automotive, media, and entertainment. </a:t>
            </a:r>
            <a:endParaRPr lang="en-AE"/>
          </a:p>
        </p:txBody>
      </p:sp>
      <p:pic>
        <p:nvPicPr>
          <p:cNvPr id="4" name="Video 3">
            <a:hlinkClick r:id="" action="ppaction://media"/>
            <a:extLst>
              <a:ext uri="{FF2B5EF4-FFF2-40B4-BE49-F238E27FC236}">
                <a16:creationId xmlns:a16="http://schemas.microsoft.com/office/drawing/2014/main" id="{D7895F82-AE6F-1ED0-2585-03E978E0516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3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95325602"/>
      </p:ext>
    </p:extLst>
  </p:cSld>
  <p:clrMapOvr>
    <a:masterClrMapping/>
  </p:clrMapOvr>
  <mc:AlternateContent xmlns:mc="http://schemas.openxmlformats.org/markup-compatibility/2006" xmlns:p14="http://schemas.microsoft.com/office/powerpoint/2010/main">
    <mc:Choice Requires="p14">
      <p:transition spd="slow" p14:dur="2000" advTm="169019"/>
    </mc:Choice>
    <mc:Fallback xmlns="">
      <p:transition spd="slow" advTm="16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9574-30FB-9AF9-9202-0B1A812D5E9A}"/>
              </a:ext>
            </a:extLst>
          </p:cNvPr>
          <p:cNvSpPr>
            <a:spLocks noGrp="1"/>
          </p:cNvSpPr>
          <p:nvPr>
            <p:ph type="title"/>
          </p:nvPr>
        </p:nvSpPr>
        <p:spPr>
          <a:xfrm>
            <a:off x="214427" y="146354"/>
            <a:ext cx="11376681" cy="706964"/>
          </a:xfrm>
        </p:spPr>
        <p:txBody>
          <a:bodyPr/>
          <a:lstStyle/>
          <a:p>
            <a:r>
              <a:rPr lang="en-US" dirty="0">
                <a:solidFill>
                  <a:srgbClr val="FFC000"/>
                </a:solidFill>
              </a:rPr>
              <a:t>Security Challenges in 5G</a:t>
            </a:r>
            <a:endParaRPr lang="en-AE"/>
          </a:p>
        </p:txBody>
      </p:sp>
      <p:graphicFrame>
        <p:nvGraphicFramePr>
          <p:cNvPr id="43" name="Table 43">
            <a:extLst>
              <a:ext uri="{FF2B5EF4-FFF2-40B4-BE49-F238E27FC236}">
                <a16:creationId xmlns:a16="http://schemas.microsoft.com/office/drawing/2014/main" id="{F088D009-9019-2382-2AA9-79EF18023017}"/>
              </a:ext>
            </a:extLst>
          </p:cNvPr>
          <p:cNvGraphicFramePr>
            <a:graphicFrameLocks noGrp="1"/>
          </p:cNvGraphicFramePr>
          <p:nvPr>
            <p:extLst>
              <p:ext uri="{D42A27DB-BD31-4B8C-83A1-F6EECF244321}">
                <p14:modId xmlns:p14="http://schemas.microsoft.com/office/powerpoint/2010/main" val="1693818000"/>
              </p:ext>
            </p:extLst>
          </p:nvPr>
        </p:nvGraphicFramePr>
        <p:xfrm>
          <a:off x="259613" y="1346684"/>
          <a:ext cx="11286308" cy="3977640"/>
        </p:xfrm>
        <a:graphic>
          <a:graphicData uri="http://schemas.openxmlformats.org/drawingml/2006/table">
            <a:tbl>
              <a:tblPr firstRow="1" bandRow="1">
                <a:tableStyleId>{69012ECD-51FC-41F1-AA8D-1B2483CD663E}</a:tableStyleId>
              </a:tblPr>
              <a:tblGrid>
                <a:gridCol w="3553097">
                  <a:extLst>
                    <a:ext uri="{9D8B030D-6E8A-4147-A177-3AD203B41FA5}">
                      <a16:colId xmlns:a16="http://schemas.microsoft.com/office/drawing/2014/main" val="2063685750"/>
                    </a:ext>
                  </a:extLst>
                </a:gridCol>
                <a:gridCol w="7733211">
                  <a:extLst>
                    <a:ext uri="{9D8B030D-6E8A-4147-A177-3AD203B41FA5}">
                      <a16:colId xmlns:a16="http://schemas.microsoft.com/office/drawing/2014/main" val="3299596471"/>
                    </a:ext>
                  </a:extLst>
                </a:gridCol>
              </a:tblGrid>
              <a:tr h="370840">
                <a:tc>
                  <a:txBody>
                    <a:bodyPr/>
                    <a:lstStyle/>
                    <a:p>
                      <a:endParaRPr lang="en-AE"/>
                    </a:p>
                  </a:txBody>
                  <a:tcPr/>
                </a:tc>
                <a:tc>
                  <a:txBody>
                    <a:bodyPr/>
                    <a:lstStyle/>
                    <a:p>
                      <a:endParaRPr lang="en-AE"/>
                    </a:p>
                  </a:txBody>
                  <a:tcPr/>
                </a:tc>
                <a:extLst>
                  <a:ext uri="{0D108BD9-81ED-4DB2-BD59-A6C34878D82A}">
                    <a16:rowId xmlns:a16="http://schemas.microsoft.com/office/drawing/2014/main" val="3447727446"/>
                  </a:ext>
                </a:extLst>
              </a:tr>
              <a:tr h="370840">
                <a:tc>
                  <a:txBody>
                    <a:bodyPr/>
                    <a:lstStyle/>
                    <a:p>
                      <a:r>
                        <a:rPr lang="en-US" b="1" dirty="0"/>
                        <a:t>Distributed Architecture</a:t>
                      </a:r>
                      <a:endParaRPr lang="en-AE" b="1"/>
                    </a:p>
                  </a:txBody>
                  <a:tcPr>
                    <a:solidFill>
                      <a:schemeClr val="accent3">
                        <a:lumMod val="40000"/>
                        <a:lumOff val="60000"/>
                      </a:schemeClr>
                    </a:solidFill>
                  </a:tcPr>
                </a:tc>
                <a:tc>
                  <a:txBody>
                    <a:bodyPr/>
                    <a:lstStyle/>
                    <a:p>
                      <a:r>
                        <a:rPr lang="en-US" sz="1600" dirty="0"/>
                        <a:t>Increased threat vectors due to distributed architecture, data centers, edge computing, Network slicing etc. </a:t>
                      </a:r>
                      <a:endParaRPr lang="en-AE" sz="1600"/>
                    </a:p>
                  </a:txBody>
                  <a:tcPr/>
                </a:tc>
                <a:extLst>
                  <a:ext uri="{0D108BD9-81ED-4DB2-BD59-A6C34878D82A}">
                    <a16:rowId xmlns:a16="http://schemas.microsoft.com/office/drawing/2014/main" val="1391855394"/>
                  </a:ext>
                </a:extLst>
              </a:tr>
              <a:tr h="370840">
                <a:tc>
                  <a:txBody>
                    <a:bodyPr/>
                    <a:lstStyle/>
                    <a:p>
                      <a:r>
                        <a:rPr lang="en-US" b="1" dirty="0"/>
                        <a:t>Virtualization</a:t>
                      </a:r>
                      <a:endParaRPr lang="en-AE" b="1"/>
                    </a:p>
                  </a:txBody>
                  <a:tcPr>
                    <a:solidFill>
                      <a:schemeClr val="accent4">
                        <a:lumMod val="20000"/>
                        <a:lumOff val="80000"/>
                      </a:schemeClr>
                    </a:solidFill>
                  </a:tcPr>
                </a:tc>
                <a:tc>
                  <a:txBody>
                    <a:bodyPr/>
                    <a:lstStyle/>
                    <a:p>
                      <a:r>
                        <a:rPr lang="en-US" sz="1600" dirty="0"/>
                        <a:t>Increased cyber susceptibility in securing cloud native architectures</a:t>
                      </a:r>
                      <a:endParaRPr lang="en-AE" sz="1600"/>
                    </a:p>
                  </a:txBody>
                  <a:tcPr/>
                </a:tc>
                <a:extLst>
                  <a:ext uri="{0D108BD9-81ED-4DB2-BD59-A6C34878D82A}">
                    <a16:rowId xmlns:a16="http://schemas.microsoft.com/office/drawing/2014/main" val="1011587746"/>
                  </a:ext>
                </a:extLst>
              </a:tr>
              <a:tr h="370840">
                <a:tc>
                  <a:txBody>
                    <a:bodyPr/>
                    <a:lstStyle/>
                    <a:p>
                      <a:r>
                        <a:rPr lang="en-US" b="1" dirty="0"/>
                        <a:t>IOT devices &amp; M2M</a:t>
                      </a:r>
                      <a:endParaRPr lang="en-AE" b="1"/>
                    </a:p>
                  </a:txBody>
                  <a:tcPr>
                    <a:solidFill>
                      <a:schemeClr val="accent2">
                        <a:lumMod val="20000"/>
                        <a:lumOff val="80000"/>
                      </a:schemeClr>
                    </a:solidFill>
                  </a:tcPr>
                </a:tc>
                <a:tc>
                  <a:txBody>
                    <a:bodyPr/>
                    <a:lstStyle/>
                    <a:p>
                      <a:r>
                        <a:rPr lang="en-US" sz="1600" kern="1200" dirty="0">
                          <a:solidFill>
                            <a:schemeClr val="tx1"/>
                          </a:solidFill>
                          <a:latin typeface="+mn-lt"/>
                          <a:ea typeface="+mn-ea"/>
                          <a:cs typeface="+mn-cs"/>
                        </a:rPr>
                        <a:t>Tens of billions of IoT Devices with weak inbuilt security provides a vulnerability, especially when there are low-end devices from a variety of manufacturers throughout the world</a:t>
                      </a:r>
                      <a:endParaRPr lang="en-AE" sz="1600" kern="1200">
                        <a:solidFill>
                          <a:schemeClr val="tx1"/>
                        </a:solidFill>
                        <a:latin typeface="+mn-lt"/>
                        <a:ea typeface="+mn-ea"/>
                        <a:cs typeface="+mn-cs"/>
                      </a:endParaRPr>
                    </a:p>
                  </a:txBody>
                  <a:tcPr/>
                </a:tc>
                <a:extLst>
                  <a:ext uri="{0D108BD9-81ED-4DB2-BD59-A6C34878D82A}">
                    <a16:rowId xmlns:a16="http://schemas.microsoft.com/office/drawing/2014/main" val="3197408303"/>
                  </a:ext>
                </a:extLst>
              </a:tr>
              <a:tr h="370840">
                <a:tc>
                  <a:txBody>
                    <a:bodyPr/>
                    <a:lstStyle/>
                    <a:p>
                      <a:r>
                        <a:rPr lang="en-US" b="1" dirty="0"/>
                        <a:t>High bandwidth</a:t>
                      </a:r>
                      <a:endParaRPr lang="en-AE" b="1"/>
                    </a:p>
                  </a:txBody>
                  <a:tcPr>
                    <a:solidFill>
                      <a:schemeClr val="tx2">
                        <a:lumMod val="20000"/>
                        <a:lumOff val="80000"/>
                      </a:schemeClr>
                    </a:solidFill>
                  </a:tcPr>
                </a:tc>
                <a:tc>
                  <a:txBody>
                    <a:bodyPr/>
                    <a:lstStyle/>
                    <a:p>
                      <a:r>
                        <a:rPr lang="en-US" sz="1600" dirty="0"/>
                        <a:t>With high number of logs existing security monitoring will be overwhelmed</a:t>
                      </a:r>
                      <a:endParaRPr lang="en-AE" sz="1600"/>
                    </a:p>
                  </a:txBody>
                  <a:tcPr/>
                </a:tc>
                <a:extLst>
                  <a:ext uri="{0D108BD9-81ED-4DB2-BD59-A6C34878D82A}">
                    <a16:rowId xmlns:a16="http://schemas.microsoft.com/office/drawing/2014/main" val="2636398164"/>
                  </a:ext>
                </a:extLst>
              </a:tr>
              <a:tr h="370840">
                <a:tc>
                  <a:txBody>
                    <a:bodyPr/>
                    <a:lstStyle/>
                    <a:p>
                      <a:r>
                        <a:rPr lang="en-US" b="1" dirty="0"/>
                        <a:t>Use of open standards &amp; open sources software </a:t>
                      </a:r>
                      <a:endParaRPr lang="en-AE" b="1"/>
                    </a:p>
                  </a:txBody>
                  <a:tcPr>
                    <a:solidFill>
                      <a:schemeClr val="bg2">
                        <a:lumMod val="90000"/>
                      </a:schemeClr>
                    </a:solidFill>
                  </a:tcPr>
                </a:tc>
                <a:tc>
                  <a:txBody>
                    <a:bodyPr/>
                    <a:lstStyle/>
                    <a:p>
                      <a:r>
                        <a:rPr lang="en-US" sz="1600" dirty="0"/>
                        <a:t>Use if open standards and open-source software introduces new risks due to issues in the supply chain, insufficient testing, poorly written code, and built-in backdoors.</a:t>
                      </a:r>
                      <a:endParaRPr lang="en-AE" sz="1600"/>
                    </a:p>
                  </a:txBody>
                  <a:tcPr/>
                </a:tc>
                <a:extLst>
                  <a:ext uri="{0D108BD9-81ED-4DB2-BD59-A6C34878D82A}">
                    <a16:rowId xmlns:a16="http://schemas.microsoft.com/office/drawing/2014/main" val="208774544"/>
                  </a:ext>
                </a:extLst>
              </a:tr>
              <a:tr h="370840">
                <a:tc>
                  <a:txBody>
                    <a:bodyPr/>
                    <a:lstStyle/>
                    <a:p>
                      <a:r>
                        <a:rPr lang="en-US" sz="1800" b="1" i="0" u="none" strike="noStrike" kern="1200" baseline="0" dirty="0">
                          <a:solidFill>
                            <a:schemeClr val="tx1"/>
                          </a:solidFill>
                          <a:latin typeface="+mn-lt"/>
                          <a:ea typeface="+mn-ea"/>
                          <a:cs typeface="+mn-cs"/>
                        </a:rPr>
                        <a:t>New and Legacy </a:t>
                      </a:r>
                    </a:p>
                    <a:p>
                      <a:r>
                        <a:rPr lang="en-US" sz="1800" b="1" i="0" u="none" strike="noStrike" kern="1200" baseline="0" dirty="0">
                          <a:solidFill>
                            <a:schemeClr val="tx1"/>
                          </a:solidFill>
                          <a:latin typeface="+mn-lt"/>
                          <a:ea typeface="+mn-ea"/>
                          <a:cs typeface="+mn-cs"/>
                        </a:rPr>
                        <a:t>Technologies</a:t>
                      </a:r>
                      <a:endParaRPr lang="en-AE" b="1"/>
                    </a:p>
                  </a:txBody>
                  <a:tcPr>
                    <a:solidFill>
                      <a:schemeClr val="accent6">
                        <a:lumMod val="20000"/>
                        <a:lumOff val="80000"/>
                      </a:schemeClr>
                    </a:solidFill>
                  </a:tcPr>
                </a:tc>
                <a:tc>
                  <a:txBody>
                    <a:bodyPr/>
                    <a:lstStyle/>
                    <a:p>
                      <a:r>
                        <a:rPr lang="en-US" sz="1600" dirty="0"/>
                        <a:t>Multiple Technology convergence, threat migration between technologies, like 4G, 5G, 3G, makes it complex</a:t>
                      </a:r>
                      <a:endParaRPr lang="en-AE" sz="1600"/>
                    </a:p>
                  </a:txBody>
                  <a:tcPr/>
                </a:tc>
                <a:extLst>
                  <a:ext uri="{0D108BD9-81ED-4DB2-BD59-A6C34878D82A}">
                    <a16:rowId xmlns:a16="http://schemas.microsoft.com/office/drawing/2014/main" val="2646880035"/>
                  </a:ext>
                </a:extLst>
              </a:tr>
            </a:tbl>
          </a:graphicData>
        </a:graphic>
      </p:graphicFrame>
      <p:pic>
        <p:nvPicPr>
          <p:cNvPr id="6" name="Video 5">
            <a:hlinkClick r:id="" action="ppaction://media"/>
            <a:extLst>
              <a:ext uri="{FF2B5EF4-FFF2-40B4-BE49-F238E27FC236}">
                <a16:creationId xmlns:a16="http://schemas.microsoft.com/office/drawing/2014/main" id="{5E851624-2754-6B07-7E06-6C47E825712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37405775"/>
      </p:ext>
    </p:extLst>
  </p:cSld>
  <p:clrMapOvr>
    <a:masterClrMapping/>
  </p:clrMapOvr>
  <mc:AlternateContent xmlns:mc="http://schemas.openxmlformats.org/markup-compatibility/2006" xmlns:p14="http://schemas.microsoft.com/office/powerpoint/2010/main">
    <mc:Choice Requires="p14">
      <p:transition spd="slow" p14:dur="2000" advTm="180290"/>
    </mc:Choice>
    <mc:Fallback xmlns="">
      <p:transition spd="slow" advTm="180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9574-30FB-9AF9-9202-0B1A812D5E9A}"/>
              </a:ext>
            </a:extLst>
          </p:cNvPr>
          <p:cNvSpPr>
            <a:spLocks noGrp="1"/>
          </p:cNvSpPr>
          <p:nvPr>
            <p:ph type="title"/>
          </p:nvPr>
        </p:nvSpPr>
        <p:spPr>
          <a:xfrm>
            <a:off x="214427" y="146354"/>
            <a:ext cx="11376681" cy="706964"/>
          </a:xfrm>
        </p:spPr>
        <p:txBody>
          <a:bodyPr/>
          <a:lstStyle/>
          <a:p>
            <a:r>
              <a:rPr lang="en-US" dirty="0">
                <a:solidFill>
                  <a:srgbClr val="FFC000"/>
                </a:solidFill>
              </a:rPr>
              <a:t>Security Principles</a:t>
            </a:r>
            <a:endParaRPr lang="en-AE"/>
          </a:p>
        </p:txBody>
      </p:sp>
      <p:grpSp>
        <p:nvGrpSpPr>
          <p:cNvPr id="43" name="Group 42">
            <a:extLst>
              <a:ext uri="{FF2B5EF4-FFF2-40B4-BE49-F238E27FC236}">
                <a16:creationId xmlns:a16="http://schemas.microsoft.com/office/drawing/2014/main" id="{0298E1E0-6918-4FAA-2D45-DF4695D9880B}"/>
              </a:ext>
            </a:extLst>
          </p:cNvPr>
          <p:cNvGrpSpPr/>
          <p:nvPr/>
        </p:nvGrpSpPr>
        <p:grpSpPr>
          <a:xfrm>
            <a:off x="2935828" y="914399"/>
            <a:ext cx="5302478" cy="3222171"/>
            <a:chOff x="574766" y="1663337"/>
            <a:chExt cx="3600993" cy="2011680"/>
          </a:xfrm>
        </p:grpSpPr>
        <p:sp>
          <p:nvSpPr>
            <p:cNvPr id="44" name="Oval 43">
              <a:extLst>
                <a:ext uri="{FF2B5EF4-FFF2-40B4-BE49-F238E27FC236}">
                  <a16:creationId xmlns:a16="http://schemas.microsoft.com/office/drawing/2014/main" id="{CC07A0F1-F642-9DA0-DF71-F7DF7620CC53}"/>
                </a:ext>
              </a:extLst>
            </p:cNvPr>
            <p:cNvSpPr/>
            <p:nvPr/>
          </p:nvSpPr>
          <p:spPr>
            <a:xfrm>
              <a:off x="574766" y="1663337"/>
              <a:ext cx="2037805" cy="2011680"/>
            </a:xfrm>
            <a:prstGeom prst="ellipse">
              <a:avLst/>
            </a:prstGeom>
            <a:solidFill>
              <a:srgbClr val="B31166">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B31166"/>
                  </a:solidFill>
                </a:rPr>
                <a:t>Defense in Depth</a:t>
              </a:r>
              <a:endParaRPr lang="en-AE" sz="1400" b="1">
                <a:solidFill>
                  <a:srgbClr val="B31166"/>
                </a:solidFill>
              </a:endParaRPr>
            </a:p>
          </p:txBody>
        </p:sp>
        <p:sp>
          <p:nvSpPr>
            <p:cNvPr id="45" name="Oval 44">
              <a:extLst>
                <a:ext uri="{FF2B5EF4-FFF2-40B4-BE49-F238E27FC236}">
                  <a16:creationId xmlns:a16="http://schemas.microsoft.com/office/drawing/2014/main" id="{B6117361-27B4-0D3D-3AEC-1D192294797E}"/>
                </a:ext>
              </a:extLst>
            </p:cNvPr>
            <p:cNvSpPr/>
            <p:nvPr/>
          </p:nvSpPr>
          <p:spPr>
            <a:xfrm>
              <a:off x="2137954" y="1663337"/>
              <a:ext cx="2037805" cy="2011680"/>
            </a:xfrm>
            <a:prstGeom prst="ellipse">
              <a:avLst/>
            </a:prstGeom>
            <a:solidFill>
              <a:srgbClr val="B31166">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600" b="1" dirty="0">
                  <a:solidFill>
                    <a:srgbClr val="B31166"/>
                  </a:solidFill>
                </a:rPr>
                <a:t>Zero Trust</a:t>
              </a:r>
              <a:endParaRPr lang="en-AE" sz="1600" b="1">
                <a:solidFill>
                  <a:srgbClr val="B31166"/>
                </a:solidFill>
              </a:endParaRPr>
            </a:p>
          </p:txBody>
        </p:sp>
      </p:grpSp>
      <p:sp>
        <p:nvSpPr>
          <p:cNvPr id="46" name="TextBox 45">
            <a:extLst>
              <a:ext uri="{FF2B5EF4-FFF2-40B4-BE49-F238E27FC236}">
                <a16:creationId xmlns:a16="http://schemas.microsoft.com/office/drawing/2014/main" id="{DB0FBD15-7145-3FF2-3944-991BC353DA7F}"/>
              </a:ext>
            </a:extLst>
          </p:cNvPr>
          <p:cNvSpPr txBox="1"/>
          <p:nvPr/>
        </p:nvSpPr>
        <p:spPr>
          <a:xfrm>
            <a:off x="8656320" y="1166949"/>
            <a:ext cx="3265714" cy="2308324"/>
          </a:xfrm>
          <a:prstGeom prst="rect">
            <a:avLst/>
          </a:prstGeom>
          <a:noFill/>
        </p:spPr>
        <p:txBody>
          <a:bodyPr wrap="square" rtlCol="0">
            <a:spAutoFit/>
          </a:bodyPr>
          <a:lstStyle/>
          <a:p>
            <a:r>
              <a:rPr lang="en-US" dirty="0"/>
              <a:t>“Never Trust, Always verify”</a:t>
            </a:r>
          </a:p>
          <a:p>
            <a:endParaRPr lang="en-US" dirty="0"/>
          </a:p>
          <a:p>
            <a:r>
              <a:rPr lang="en-US" b="1" i="0" dirty="0">
                <a:solidFill>
                  <a:srgbClr val="202124"/>
                </a:solidFill>
                <a:effectLst/>
                <a:latin typeface="arial" panose="020B0604020202020204" pitchFamily="34" charset="0"/>
              </a:rPr>
              <a:t>Zero Trust requires continuous verification of users and devices. Supported by Least privilege and need to know principles.</a:t>
            </a:r>
            <a:endParaRPr lang="en-AE"/>
          </a:p>
        </p:txBody>
      </p:sp>
      <p:sp>
        <p:nvSpPr>
          <p:cNvPr id="47" name="TextBox 46">
            <a:extLst>
              <a:ext uri="{FF2B5EF4-FFF2-40B4-BE49-F238E27FC236}">
                <a16:creationId xmlns:a16="http://schemas.microsoft.com/office/drawing/2014/main" id="{53CC25A0-F145-A151-427B-99A18CF4AC94}"/>
              </a:ext>
            </a:extLst>
          </p:cNvPr>
          <p:cNvSpPr txBox="1"/>
          <p:nvPr/>
        </p:nvSpPr>
        <p:spPr>
          <a:xfrm>
            <a:off x="53851" y="1166949"/>
            <a:ext cx="2881977" cy="3693319"/>
          </a:xfrm>
          <a:prstGeom prst="rect">
            <a:avLst/>
          </a:prstGeom>
          <a:noFill/>
        </p:spPr>
        <p:txBody>
          <a:bodyPr wrap="square" rtlCol="0">
            <a:spAutoFit/>
          </a:bodyPr>
          <a:lstStyle/>
          <a:p>
            <a:r>
              <a:rPr lang="en-US" dirty="0"/>
              <a:t>“uses multiple layers of security for holistic protection”</a:t>
            </a:r>
          </a:p>
          <a:p>
            <a:endParaRPr lang="en-US" dirty="0"/>
          </a:p>
          <a:p>
            <a:r>
              <a:rPr lang="en-US" b="1" dirty="0">
                <a:solidFill>
                  <a:srgbClr val="202124"/>
                </a:solidFill>
                <a:latin typeface="arial" panose="020B0604020202020204" pitchFamily="34" charset="0"/>
              </a:rPr>
              <a:t>S</a:t>
            </a:r>
            <a:r>
              <a:rPr lang="en-US" b="1" i="0" dirty="0">
                <a:solidFill>
                  <a:srgbClr val="202124"/>
                </a:solidFill>
                <a:effectLst/>
                <a:latin typeface="arial" panose="020B0604020202020204" pitchFamily="34" charset="0"/>
              </a:rPr>
              <a:t>eries of defensive mechanisms are layered in order to protect valuable data and assets. If one mechanism fails, another steps up immediately to thwart an attack. </a:t>
            </a:r>
            <a:endParaRPr lang="en-AE"/>
          </a:p>
        </p:txBody>
      </p:sp>
      <p:pic>
        <p:nvPicPr>
          <p:cNvPr id="13" name="Audio 12">
            <a:hlinkClick r:id="" action="ppaction://media"/>
            <a:extLst>
              <a:ext uri="{FF2B5EF4-FFF2-40B4-BE49-F238E27FC236}">
                <a16:creationId xmlns:a16="http://schemas.microsoft.com/office/drawing/2014/main" id="{D495291D-9FBA-C14D-9787-CBE5386731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67789990"/>
      </p:ext>
    </p:extLst>
  </p:cSld>
  <p:clrMapOvr>
    <a:masterClrMapping/>
  </p:clrMapOvr>
  <mc:AlternateContent xmlns:mc="http://schemas.openxmlformats.org/markup-compatibility/2006" xmlns:p14="http://schemas.microsoft.com/office/powerpoint/2010/main">
    <mc:Choice Requires="p14">
      <p:transition spd="slow" p14:dur="2000" advTm="120807"/>
    </mc:Choice>
    <mc:Fallback xmlns="">
      <p:transition spd="slow" advTm="12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17787A5-EC40-664D-86BD-10C8AF494CEC}"/>
              </a:ext>
            </a:extLst>
          </p:cNvPr>
          <p:cNvSpPr/>
          <p:nvPr/>
        </p:nvSpPr>
        <p:spPr>
          <a:xfrm>
            <a:off x="4609544" y="2795451"/>
            <a:ext cx="3350090" cy="2516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a:t>Always Verify, who is accessing</a:t>
            </a:r>
            <a:endParaRPr lang="en-AE" sz="1600"/>
          </a:p>
        </p:txBody>
      </p:sp>
      <p:sp>
        <p:nvSpPr>
          <p:cNvPr id="2" name="Title 1">
            <a:extLst>
              <a:ext uri="{FF2B5EF4-FFF2-40B4-BE49-F238E27FC236}">
                <a16:creationId xmlns:a16="http://schemas.microsoft.com/office/drawing/2014/main" id="{48459574-30FB-9AF9-9202-0B1A812D5E9A}"/>
              </a:ext>
            </a:extLst>
          </p:cNvPr>
          <p:cNvSpPr>
            <a:spLocks noGrp="1"/>
          </p:cNvSpPr>
          <p:nvPr>
            <p:ph type="title"/>
          </p:nvPr>
        </p:nvSpPr>
        <p:spPr>
          <a:xfrm>
            <a:off x="214427" y="146354"/>
            <a:ext cx="11376681" cy="706964"/>
          </a:xfrm>
        </p:spPr>
        <p:txBody>
          <a:bodyPr/>
          <a:lstStyle/>
          <a:p>
            <a:r>
              <a:rPr lang="en-US" dirty="0">
                <a:solidFill>
                  <a:srgbClr val="FFC000"/>
                </a:solidFill>
              </a:rPr>
              <a:t>Zero Trust</a:t>
            </a:r>
            <a:endParaRPr lang="en-AE"/>
          </a:p>
        </p:txBody>
      </p:sp>
      <p:sp>
        <p:nvSpPr>
          <p:cNvPr id="3" name="TextBox 2">
            <a:extLst>
              <a:ext uri="{FF2B5EF4-FFF2-40B4-BE49-F238E27FC236}">
                <a16:creationId xmlns:a16="http://schemas.microsoft.com/office/drawing/2014/main" id="{1ED85290-0D4E-9080-4DC6-80616309C7D2}"/>
              </a:ext>
            </a:extLst>
          </p:cNvPr>
          <p:cNvSpPr txBox="1"/>
          <p:nvPr/>
        </p:nvSpPr>
        <p:spPr>
          <a:xfrm>
            <a:off x="348343" y="1288869"/>
            <a:ext cx="2821577" cy="646331"/>
          </a:xfrm>
          <a:prstGeom prst="rect">
            <a:avLst/>
          </a:prstGeom>
          <a:noFill/>
        </p:spPr>
        <p:txBody>
          <a:bodyPr wrap="square" rtlCol="0">
            <a:spAutoFit/>
          </a:bodyPr>
          <a:lstStyle/>
          <a:p>
            <a:pPr algn="ctr"/>
            <a:r>
              <a:rPr lang="en-US" dirty="0"/>
              <a:t>Micro segmentation</a:t>
            </a:r>
          </a:p>
          <a:p>
            <a:pPr algn="ctr"/>
            <a:r>
              <a:rPr lang="en-AE"/>
              <a:t>“No trust Zones”</a:t>
            </a:r>
          </a:p>
        </p:txBody>
      </p:sp>
      <p:sp>
        <p:nvSpPr>
          <p:cNvPr id="4" name="TextBox 3">
            <a:extLst>
              <a:ext uri="{FF2B5EF4-FFF2-40B4-BE49-F238E27FC236}">
                <a16:creationId xmlns:a16="http://schemas.microsoft.com/office/drawing/2014/main" id="{3C35078F-9A7A-ACBE-CB5B-FD6DAD766F1A}"/>
              </a:ext>
            </a:extLst>
          </p:cNvPr>
          <p:cNvSpPr txBox="1"/>
          <p:nvPr/>
        </p:nvSpPr>
        <p:spPr>
          <a:xfrm>
            <a:off x="4323806" y="1288869"/>
            <a:ext cx="3783874" cy="923330"/>
          </a:xfrm>
          <a:prstGeom prst="rect">
            <a:avLst/>
          </a:prstGeom>
          <a:noFill/>
        </p:spPr>
        <p:txBody>
          <a:bodyPr wrap="square" rtlCol="0">
            <a:spAutoFit/>
          </a:bodyPr>
          <a:lstStyle/>
          <a:p>
            <a:pPr algn="ctr"/>
            <a:r>
              <a:rPr lang="en-US" dirty="0"/>
              <a:t>Identity &amp; Access Management</a:t>
            </a:r>
          </a:p>
          <a:p>
            <a:pPr algn="ctr"/>
            <a:endParaRPr lang="en-US" dirty="0"/>
          </a:p>
          <a:p>
            <a:pPr algn="ctr"/>
            <a:r>
              <a:rPr lang="en-US" dirty="0"/>
              <a:t>“Who are you ?” </a:t>
            </a:r>
            <a:endParaRPr lang="en-AE"/>
          </a:p>
        </p:txBody>
      </p:sp>
      <p:sp>
        <p:nvSpPr>
          <p:cNvPr id="5" name="TextBox 4">
            <a:extLst>
              <a:ext uri="{FF2B5EF4-FFF2-40B4-BE49-F238E27FC236}">
                <a16:creationId xmlns:a16="http://schemas.microsoft.com/office/drawing/2014/main" id="{493129E0-FAF6-4108-2F5E-EA413FAB02C8}"/>
              </a:ext>
            </a:extLst>
          </p:cNvPr>
          <p:cNvSpPr txBox="1"/>
          <p:nvPr/>
        </p:nvSpPr>
        <p:spPr>
          <a:xfrm>
            <a:off x="8177352" y="1288869"/>
            <a:ext cx="3918857" cy="923330"/>
          </a:xfrm>
          <a:prstGeom prst="rect">
            <a:avLst/>
          </a:prstGeom>
          <a:noFill/>
        </p:spPr>
        <p:txBody>
          <a:bodyPr wrap="square" rtlCol="0">
            <a:spAutoFit/>
          </a:bodyPr>
          <a:lstStyle/>
          <a:p>
            <a:pPr algn="ctr"/>
            <a:r>
              <a:rPr lang="en-US" dirty="0"/>
              <a:t>Authorization</a:t>
            </a:r>
          </a:p>
          <a:p>
            <a:pPr algn="ctr"/>
            <a:endParaRPr lang="en-US" dirty="0"/>
          </a:p>
          <a:p>
            <a:pPr algn="ctr"/>
            <a:r>
              <a:rPr lang="en-US" dirty="0"/>
              <a:t>“Can you do it ?” </a:t>
            </a:r>
            <a:endParaRPr lang="en-AE"/>
          </a:p>
        </p:txBody>
      </p:sp>
      <p:sp>
        <p:nvSpPr>
          <p:cNvPr id="8" name="Rectangle 7">
            <a:extLst>
              <a:ext uri="{FF2B5EF4-FFF2-40B4-BE49-F238E27FC236}">
                <a16:creationId xmlns:a16="http://schemas.microsoft.com/office/drawing/2014/main" id="{8B901923-8242-E454-D340-37A11C7AB6EB}"/>
              </a:ext>
            </a:extLst>
          </p:cNvPr>
          <p:cNvSpPr/>
          <p:nvPr/>
        </p:nvSpPr>
        <p:spPr>
          <a:xfrm>
            <a:off x="583474" y="2795451"/>
            <a:ext cx="2586446" cy="2516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t>No Implicit trust Zone</a:t>
            </a:r>
            <a:endParaRPr lang="en-AE"/>
          </a:p>
        </p:txBody>
      </p:sp>
      <p:sp>
        <p:nvSpPr>
          <p:cNvPr id="9" name="Multiplication Sign 8">
            <a:extLst>
              <a:ext uri="{FF2B5EF4-FFF2-40B4-BE49-F238E27FC236}">
                <a16:creationId xmlns:a16="http://schemas.microsoft.com/office/drawing/2014/main" id="{D08F448B-B0B5-44D1-C213-E8EEE698B28A}"/>
              </a:ext>
            </a:extLst>
          </p:cNvPr>
          <p:cNvSpPr/>
          <p:nvPr/>
        </p:nvSpPr>
        <p:spPr>
          <a:xfrm>
            <a:off x="348343" y="3666309"/>
            <a:ext cx="687977" cy="646331"/>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1" name="Cylinder 10">
            <a:extLst>
              <a:ext uri="{FF2B5EF4-FFF2-40B4-BE49-F238E27FC236}">
                <a16:creationId xmlns:a16="http://schemas.microsoft.com/office/drawing/2014/main" id="{67378C2B-75CF-1493-886D-63FA3D7EA788}"/>
              </a:ext>
            </a:extLst>
          </p:cNvPr>
          <p:cNvSpPr/>
          <p:nvPr/>
        </p:nvSpPr>
        <p:spPr>
          <a:xfrm rot="3428272">
            <a:off x="1506583" y="3467189"/>
            <a:ext cx="217715" cy="1132114"/>
          </a:xfrm>
          <a:prstGeom prst="ca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0" name="Cube 9">
            <a:extLst>
              <a:ext uri="{FF2B5EF4-FFF2-40B4-BE49-F238E27FC236}">
                <a16:creationId xmlns:a16="http://schemas.microsoft.com/office/drawing/2014/main" id="{17C5D0EA-3CF1-311F-9820-DEC3A9228A1D}"/>
              </a:ext>
            </a:extLst>
          </p:cNvPr>
          <p:cNvSpPr/>
          <p:nvPr/>
        </p:nvSpPr>
        <p:spPr>
          <a:xfrm>
            <a:off x="1018903" y="4053840"/>
            <a:ext cx="400594" cy="391885"/>
          </a:xfrm>
          <a:prstGeom prst="cub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2" name="Cube 11">
            <a:extLst>
              <a:ext uri="{FF2B5EF4-FFF2-40B4-BE49-F238E27FC236}">
                <a16:creationId xmlns:a16="http://schemas.microsoft.com/office/drawing/2014/main" id="{7621E040-614B-FFFC-01D1-8DE647317C8C}"/>
              </a:ext>
            </a:extLst>
          </p:cNvPr>
          <p:cNvSpPr/>
          <p:nvPr/>
        </p:nvSpPr>
        <p:spPr>
          <a:xfrm>
            <a:off x="1533742" y="3793531"/>
            <a:ext cx="400594" cy="391885"/>
          </a:xfrm>
          <a:prstGeom prst="cub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3" name="Cube 12">
            <a:extLst>
              <a:ext uri="{FF2B5EF4-FFF2-40B4-BE49-F238E27FC236}">
                <a16:creationId xmlns:a16="http://schemas.microsoft.com/office/drawing/2014/main" id="{0DDFA6DF-624C-FE53-F91A-B17C2F9460E0}"/>
              </a:ext>
            </a:extLst>
          </p:cNvPr>
          <p:cNvSpPr/>
          <p:nvPr/>
        </p:nvSpPr>
        <p:spPr>
          <a:xfrm>
            <a:off x="1994264" y="3470366"/>
            <a:ext cx="400594" cy="391885"/>
          </a:xfrm>
          <a:prstGeom prst="cub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4" name="Cylinder 13">
            <a:extLst>
              <a:ext uri="{FF2B5EF4-FFF2-40B4-BE49-F238E27FC236}">
                <a16:creationId xmlns:a16="http://schemas.microsoft.com/office/drawing/2014/main" id="{437F1700-8139-4A5E-7A52-1C0237BC15C4}"/>
              </a:ext>
            </a:extLst>
          </p:cNvPr>
          <p:cNvSpPr/>
          <p:nvPr/>
        </p:nvSpPr>
        <p:spPr>
          <a:xfrm rot="3428272">
            <a:off x="1693817" y="3950515"/>
            <a:ext cx="217715" cy="1132114"/>
          </a:xfrm>
          <a:prstGeom prst="ca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5" name="Cube 14">
            <a:extLst>
              <a:ext uri="{FF2B5EF4-FFF2-40B4-BE49-F238E27FC236}">
                <a16:creationId xmlns:a16="http://schemas.microsoft.com/office/drawing/2014/main" id="{8DF26615-FC9F-6940-BE75-2E3422634027}"/>
              </a:ext>
            </a:extLst>
          </p:cNvPr>
          <p:cNvSpPr/>
          <p:nvPr/>
        </p:nvSpPr>
        <p:spPr>
          <a:xfrm>
            <a:off x="1206137" y="4537166"/>
            <a:ext cx="400594" cy="391885"/>
          </a:xfrm>
          <a:prstGeom prst="cub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6" name="Cube 15">
            <a:extLst>
              <a:ext uri="{FF2B5EF4-FFF2-40B4-BE49-F238E27FC236}">
                <a16:creationId xmlns:a16="http://schemas.microsoft.com/office/drawing/2014/main" id="{3B331ACB-7D69-1A44-2FE5-D56600C19FC8}"/>
              </a:ext>
            </a:extLst>
          </p:cNvPr>
          <p:cNvSpPr/>
          <p:nvPr/>
        </p:nvSpPr>
        <p:spPr>
          <a:xfrm>
            <a:off x="1720976" y="4276857"/>
            <a:ext cx="400594" cy="391885"/>
          </a:xfrm>
          <a:prstGeom prst="cub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7" name="Cube 16">
            <a:extLst>
              <a:ext uri="{FF2B5EF4-FFF2-40B4-BE49-F238E27FC236}">
                <a16:creationId xmlns:a16="http://schemas.microsoft.com/office/drawing/2014/main" id="{082DB95A-0E93-D739-919F-EA5654456FCA}"/>
              </a:ext>
            </a:extLst>
          </p:cNvPr>
          <p:cNvSpPr/>
          <p:nvPr/>
        </p:nvSpPr>
        <p:spPr>
          <a:xfrm>
            <a:off x="2181498" y="3953692"/>
            <a:ext cx="400594" cy="391885"/>
          </a:xfrm>
          <a:prstGeom prst="cub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8" name="Cylinder 17">
            <a:extLst>
              <a:ext uri="{FF2B5EF4-FFF2-40B4-BE49-F238E27FC236}">
                <a16:creationId xmlns:a16="http://schemas.microsoft.com/office/drawing/2014/main" id="{1FBBA7BD-75A3-FEDE-7044-D7717EB883DC}"/>
              </a:ext>
            </a:extLst>
          </p:cNvPr>
          <p:cNvSpPr/>
          <p:nvPr/>
        </p:nvSpPr>
        <p:spPr>
          <a:xfrm rot="3428272">
            <a:off x="2129246" y="4294137"/>
            <a:ext cx="217715" cy="1132114"/>
          </a:xfrm>
          <a:prstGeom prst="ca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9" name="Cube 18">
            <a:extLst>
              <a:ext uri="{FF2B5EF4-FFF2-40B4-BE49-F238E27FC236}">
                <a16:creationId xmlns:a16="http://schemas.microsoft.com/office/drawing/2014/main" id="{7610F26E-13DD-AECC-C1F7-DD38017D26B7}"/>
              </a:ext>
            </a:extLst>
          </p:cNvPr>
          <p:cNvSpPr/>
          <p:nvPr/>
        </p:nvSpPr>
        <p:spPr>
          <a:xfrm>
            <a:off x="1641566" y="4880788"/>
            <a:ext cx="400594" cy="391885"/>
          </a:xfrm>
          <a:prstGeom prst="cub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0" name="Cube 19">
            <a:extLst>
              <a:ext uri="{FF2B5EF4-FFF2-40B4-BE49-F238E27FC236}">
                <a16:creationId xmlns:a16="http://schemas.microsoft.com/office/drawing/2014/main" id="{40D59E5B-F726-D88F-39A6-31E185F3942E}"/>
              </a:ext>
            </a:extLst>
          </p:cNvPr>
          <p:cNvSpPr/>
          <p:nvPr/>
        </p:nvSpPr>
        <p:spPr>
          <a:xfrm>
            <a:off x="2156405" y="4620479"/>
            <a:ext cx="400594" cy="391885"/>
          </a:xfrm>
          <a:prstGeom prst="cub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1" name="Cube 20">
            <a:extLst>
              <a:ext uri="{FF2B5EF4-FFF2-40B4-BE49-F238E27FC236}">
                <a16:creationId xmlns:a16="http://schemas.microsoft.com/office/drawing/2014/main" id="{F7A884E6-6708-6E94-2FE7-F01A4A935053}"/>
              </a:ext>
            </a:extLst>
          </p:cNvPr>
          <p:cNvSpPr/>
          <p:nvPr/>
        </p:nvSpPr>
        <p:spPr>
          <a:xfrm>
            <a:off x="2616927" y="4297314"/>
            <a:ext cx="400594" cy="391885"/>
          </a:xfrm>
          <a:prstGeom prst="cub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2" name="Arrow: Right 21">
            <a:extLst>
              <a:ext uri="{FF2B5EF4-FFF2-40B4-BE49-F238E27FC236}">
                <a16:creationId xmlns:a16="http://schemas.microsoft.com/office/drawing/2014/main" id="{16049378-EA54-304B-3F43-1A1A0C028A8A}"/>
              </a:ext>
            </a:extLst>
          </p:cNvPr>
          <p:cNvSpPr/>
          <p:nvPr/>
        </p:nvSpPr>
        <p:spPr>
          <a:xfrm rot="14166119">
            <a:off x="999734" y="4413651"/>
            <a:ext cx="861439" cy="2796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3" name="Arrow: Right 22">
            <a:extLst>
              <a:ext uri="{FF2B5EF4-FFF2-40B4-BE49-F238E27FC236}">
                <a16:creationId xmlns:a16="http://schemas.microsoft.com/office/drawing/2014/main" id="{D40FCC0F-FBCC-0EF6-9DB0-623C7A608EAF}"/>
              </a:ext>
            </a:extLst>
          </p:cNvPr>
          <p:cNvSpPr/>
          <p:nvPr/>
        </p:nvSpPr>
        <p:spPr>
          <a:xfrm rot="17238050">
            <a:off x="1334192" y="4080688"/>
            <a:ext cx="1372668" cy="27123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4" name="Arrow: Right 23">
            <a:extLst>
              <a:ext uri="{FF2B5EF4-FFF2-40B4-BE49-F238E27FC236}">
                <a16:creationId xmlns:a16="http://schemas.microsoft.com/office/drawing/2014/main" id="{87ECCF9B-4C54-BB4C-5DBD-3673D58843F7}"/>
              </a:ext>
            </a:extLst>
          </p:cNvPr>
          <p:cNvSpPr/>
          <p:nvPr/>
        </p:nvSpPr>
        <p:spPr>
          <a:xfrm rot="19344165">
            <a:off x="1739487" y="4597493"/>
            <a:ext cx="1372668" cy="27123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26" name="Graphic 25" descr="Robot Hand with solid fill">
            <a:extLst>
              <a:ext uri="{FF2B5EF4-FFF2-40B4-BE49-F238E27FC236}">
                <a16:creationId xmlns:a16="http://schemas.microsoft.com/office/drawing/2014/main" id="{9D97A30E-B568-B661-C651-568CECB369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05028" y="3196046"/>
            <a:ext cx="633326" cy="857794"/>
          </a:xfrm>
          <a:prstGeom prst="rect">
            <a:avLst/>
          </a:prstGeom>
        </p:spPr>
      </p:pic>
      <p:pic>
        <p:nvPicPr>
          <p:cNvPr id="31" name="Graphic 30" descr="Monitor with solid fill">
            <a:extLst>
              <a:ext uri="{FF2B5EF4-FFF2-40B4-BE49-F238E27FC236}">
                <a16:creationId xmlns:a16="http://schemas.microsoft.com/office/drawing/2014/main" id="{F7199614-690C-1906-022E-6695838C5F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39686" y="3167743"/>
            <a:ext cx="457200" cy="457200"/>
          </a:xfrm>
          <a:prstGeom prst="rect">
            <a:avLst/>
          </a:prstGeom>
        </p:spPr>
      </p:pic>
      <p:pic>
        <p:nvPicPr>
          <p:cNvPr id="37" name="Graphic 36" descr="Children with solid fill">
            <a:extLst>
              <a:ext uri="{FF2B5EF4-FFF2-40B4-BE49-F238E27FC236}">
                <a16:creationId xmlns:a16="http://schemas.microsoft.com/office/drawing/2014/main" id="{4BEC5DFA-88D4-BAF7-4FE3-2A780B1540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61372" y="4231999"/>
            <a:ext cx="914400" cy="914400"/>
          </a:xfrm>
          <a:prstGeom prst="rect">
            <a:avLst/>
          </a:prstGeom>
        </p:spPr>
      </p:pic>
      <p:pic>
        <p:nvPicPr>
          <p:cNvPr id="39" name="Graphic 38" descr="Internet with solid fill">
            <a:extLst>
              <a:ext uri="{FF2B5EF4-FFF2-40B4-BE49-F238E27FC236}">
                <a16:creationId xmlns:a16="http://schemas.microsoft.com/office/drawing/2014/main" id="{CD880347-D743-0FCF-F13F-2367842383D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51974" y="4731908"/>
            <a:ext cx="631007" cy="631007"/>
          </a:xfrm>
          <a:prstGeom prst="rect">
            <a:avLst/>
          </a:prstGeom>
        </p:spPr>
      </p:pic>
      <p:pic>
        <p:nvPicPr>
          <p:cNvPr id="41" name="Graphic 40" descr="Internet Banking with solid fill">
            <a:extLst>
              <a:ext uri="{FF2B5EF4-FFF2-40B4-BE49-F238E27FC236}">
                <a16:creationId xmlns:a16="http://schemas.microsoft.com/office/drawing/2014/main" id="{9E3EC434-FD31-C183-E75B-95C22E6B5C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93515" y="3592758"/>
            <a:ext cx="401546" cy="401546"/>
          </a:xfrm>
          <a:prstGeom prst="rect">
            <a:avLst/>
          </a:prstGeom>
        </p:spPr>
      </p:pic>
      <p:pic>
        <p:nvPicPr>
          <p:cNvPr id="48" name="Graphic 47" descr="Social network outline">
            <a:extLst>
              <a:ext uri="{FF2B5EF4-FFF2-40B4-BE49-F238E27FC236}">
                <a16:creationId xmlns:a16="http://schemas.microsoft.com/office/drawing/2014/main" id="{A997ED80-ECD0-4336-2DCD-D5884DD4AEE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417404" y="3124235"/>
            <a:ext cx="559535" cy="679123"/>
          </a:xfrm>
          <a:prstGeom prst="rect">
            <a:avLst/>
          </a:prstGeom>
        </p:spPr>
      </p:pic>
      <p:pic>
        <p:nvPicPr>
          <p:cNvPr id="50" name="Graphic 49" descr="Web cam with solid fill">
            <a:extLst>
              <a:ext uri="{FF2B5EF4-FFF2-40B4-BE49-F238E27FC236}">
                <a16:creationId xmlns:a16="http://schemas.microsoft.com/office/drawing/2014/main" id="{A662242B-85B6-6EDF-F9BA-0E8434AD817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215396" y="4668742"/>
            <a:ext cx="473949" cy="473949"/>
          </a:xfrm>
          <a:prstGeom prst="rect">
            <a:avLst/>
          </a:prstGeom>
        </p:spPr>
      </p:pic>
      <p:pic>
        <p:nvPicPr>
          <p:cNvPr id="52" name="Graphic 51" descr="Internet Of Things with solid fill">
            <a:extLst>
              <a:ext uri="{FF2B5EF4-FFF2-40B4-BE49-F238E27FC236}">
                <a16:creationId xmlns:a16="http://schemas.microsoft.com/office/drawing/2014/main" id="{7C95237A-3621-2046-CA41-2F469642AB0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865355" y="3627231"/>
            <a:ext cx="1079751" cy="1079751"/>
          </a:xfrm>
          <a:prstGeom prst="rect">
            <a:avLst/>
          </a:prstGeom>
        </p:spPr>
      </p:pic>
      <p:sp>
        <p:nvSpPr>
          <p:cNvPr id="53" name="TextBox 52">
            <a:extLst>
              <a:ext uri="{FF2B5EF4-FFF2-40B4-BE49-F238E27FC236}">
                <a16:creationId xmlns:a16="http://schemas.microsoft.com/office/drawing/2014/main" id="{96BDD151-D67C-0CCD-77BE-4C08DB85605E}"/>
              </a:ext>
            </a:extLst>
          </p:cNvPr>
          <p:cNvSpPr txBox="1"/>
          <p:nvPr/>
        </p:nvSpPr>
        <p:spPr>
          <a:xfrm>
            <a:off x="4609544" y="5495109"/>
            <a:ext cx="3350090" cy="646331"/>
          </a:xfrm>
          <a:prstGeom prst="rect">
            <a:avLst/>
          </a:prstGeom>
          <a:noFill/>
        </p:spPr>
        <p:txBody>
          <a:bodyPr wrap="square" rtlCol="0">
            <a:spAutoFit/>
          </a:bodyPr>
          <a:lstStyle/>
          <a:p>
            <a:r>
              <a:rPr lang="en-US" dirty="0"/>
              <a:t>Use of secrets, ephemeral certificates, MFA, mTLS</a:t>
            </a:r>
            <a:endParaRPr lang="en-AE" dirty="0"/>
          </a:p>
        </p:txBody>
      </p:sp>
      <p:sp>
        <p:nvSpPr>
          <p:cNvPr id="54" name="Rectangle 53">
            <a:extLst>
              <a:ext uri="{FF2B5EF4-FFF2-40B4-BE49-F238E27FC236}">
                <a16:creationId xmlns:a16="http://schemas.microsoft.com/office/drawing/2014/main" id="{2BA9D875-F851-D2D6-7A8B-19ADC3BA5693}"/>
              </a:ext>
            </a:extLst>
          </p:cNvPr>
          <p:cNvSpPr/>
          <p:nvPr/>
        </p:nvSpPr>
        <p:spPr>
          <a:xfrm>
            <a:off x="8609259" y="2795451"/>
            <a:ext cx="3350090" cy="2516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a:t>Least Privilege &amp; Need to know</a:t>
            </a:r>
            <a:endParaRPr lang="en-AE" sz="1600"/>
          </a:p>
        </p:txBody>
      </p:sp>
      <p:pic>
        <p:nvPicPr>
          <p:cNvPr id="56" name="Graphic 55" descr="Medieval Armor with solid fill">
            <a:extLst>
              <a:ext uri="{FF2B5EF4-FFF2-40B4-BE49-F238E27FC236}">
                <a16:creationId xmlns:a16="http://schemas.microsoft.com/office/drawing/2014/main" id="{EA77C87D-FD49-DA73-3D0A-870467C5598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758245" y="3346158"/>
            <a:ext cx="914400" cy="914400"/>
          </a:xfrm>
          <a:prstGeom prst="rect">
            <a:avLst/>
          </a:prstGeom>
        </p:spPr>
      </p:pic>
      <p:pic>
        <p:nvPicPr>
          <p:cNvPr id="57" name="Graphic 56" descr="Fingerprint with solid fill">
            <a:extLst>
              <a:ext uri="{FF2B5EF4-FFF2-40B4-BE49-F238E27FC236}">
                <a16:creationId xmlns:a16="http://schemas.microsoft.com/office/drawing/2014/main" id="{0B0A18AA-D5A9-DD90-8176-7978CAB80EF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743789" y="4053840"/>
            <a:ext cx="761273" cy="761273"/>
          </a:xfrm>
          <a:prstGeom prst="rect">
            <a:avLst/>
          </a:prstGeom>
        </p:spPr>
      </p:pic>
      <p:pic>
        <p:nvPicPr>
          <p:cNvPr id="58" name="Graphic 57" descr="Lock with solid fill">
            <a:extLst>
              <a:ext uri="{FF2B5EF4-FFF2-40B4-BE49-F238E27FC236}">
                <a16:creationId xmlns:a16="http://schemas.microsoft.com/office/drawing/2014/main" id="{779F0175-904A-0974-21F3-A4201D82960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693323" y="3292520"/>
            <a:ext cx="914400" cy="914400"/>
          </a:xfrm>
          <a:prstGeom prst="rect">
            <a:avLst/>
          </a:prstGeom>
        </p:spPr>
      </p:pic>
      <p:pic>
        <p:nvPicPr>
          <p:cNvPr id="30" name="Audio 29">
            <a:hlinkClick r:id="" action="ppaction://media"/>
            <a:extLst>
              <a:ext uri="{FF2B5EF4-FFF2-40B4-BE49-F238E27FC236}">
                <a16:creationId xmlns:a16="http://schemas.microsoft.com/office/drawing/2014/main" id="{A55A0F09-0120-AD4F-81AD-6FACE7A8AE6F}"/>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13304858"/>
      </p:ext>
    </p:extLst>
  </p:cSld>
  <p:clrMapOvr>
    <a:masterClrMapping/>
  </p:clrMapOvr>
  <mc:AlternateContent xmlns:mc="http://schemas.openxmlformats.org/markup-compatibility/2006" xmlns:p14="http://schemas.microsoft.com/office/powerpoint/2010/main">
    <mc:Choice Requires="p14">
      <p:transition spd="slow" p14:dur="2000" advTm="158416"/>
    </mc:Choice>
    <mc:Fallback xmlns="">
      <p:transition spd="slow" advTm="158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9574-30FB-9AF9-9202-0B1A812D5E9A}"/>
              </a:ext>
            </a:extLst>
          </p:cNvPr>
          <p:cNvSpPr>
            <a:spLocks noGrp="1"/>
          </p:cNvSpPr>
          <p:nvPr>
            <p:ph type="title"/>
          </p:nvPr>
        </p:nvSpPr>
        <p:spPr>
          <a:xfrm>
            <a:off x="214427" y="146354"/>
            <a:ext cx="11376681" cy="706964"/>
          </a:xfrm>
        </p:spPr>
        <p:txBody>
          <a:bodyPr/>
          <a:lstStyle/>
          <a:p>
            <a:r>
              <a:rPr lang="en-US" dirty="0">
                <a:solidFill>
                  <a:srgbClr val="FFC000"/>
                </a:solidFill>
              </a:rPr>
              <a:t>Understanding 5G domains and threat landscape</a:t>
            </a:r>
            <a:endParaRPr lang="en-AE"/>
          </a:p>
        </p:txBody>
      </p:sp>
      <p:cxnSp>
        <p:nvCxnSpPr>
          <p:cNvPr id="4" name="Straight Connector 3">
            <a:extLst>
              <a:ext uri="{FF2B5EF4-FFF2-40B4-BE49-F238E27FC236}">
                <a16:creationId xmlns:a16="http://schemas.microsoft.com/office/drawing/2014/main" id="{01C6CE1B-C23C-87EA-9515-F85CCD47479F}"/>
              </a:ext>
            </a:extLst>
          </p:cNvPr>
          <p:cNvCxnSpPr>
            <a:cxnSpLocks/>
          </p:cNvCxnSpPr>
          <p:nvPr/>
        </p:nvCxnSpPr>
        <p:spPr>
          <a:xfrm flipV="1">
            <a:off x="4362888" y="2007203"/>
            <a:ext cx="0" cy="1162922"/>
          </a:xfrm>
          <a:prstGeom prst="line">
            <a:avLst/>
          </a:prstGeom>
          <a:ln>
            <a:solidFill>
              <a:srgbClr val="5A278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E040F6B-CE1D-7148-AAD5-3C6970C0C630}"/>
              </a:ext>
            </a:extLst>
          </p:cNvPr>
          <p:cNvGrpSpPr/>
          <p:nvPr/>
        </p:nvGrpSpPr>
        <p:grpSpPr>
          <a:xfrm>
            <a:off x="603115" y="1260478"/>
            <a:ext cx="10411003" cy="2676925"/>
            <a:chOff x="1139170" y="1141381"/>
            <a:chExt cx="8855362" cy="2167021"/>
          </a:xfrm>
        </p:grpSpPr>
        <p:pic>
          <p:nvPicPr>
            <p:cNvPr id="32" name="Picture 31">
              <a:extLst>
                <a:ext uri="{FF2B5EF4-FFF2-40B4-BE49-F238E27FC236}">
                  <a16:creationId xmlns:a16="http://schemas.microsoft.com/office/drawing/2014/main" id="{E6F31EC7-5C3E-38B5-A34C-4C4CE7DCA4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4466" y="1141381"/>
              <a:ext cx="2660066" cy="2167021"/>
            </a:xfrm>
            <a:prstGeom prst="rect">
              <a:avLst/>
            </a:prstGeom>
          </p:spPr>
        </p:pic>
        <p:cxnSp>
          <p:nvCxnSpPr>
            <p:cNvPr id="33" name="Straight Connector 32">
              <a:extLst>
                <a:ext uri="{FF2B5EF4-FFF2-40B4-BE49-F238E27FC236}">
                  <a16:creationId xmlns:a16="http://schemas.microsoft.com/office/drawing/2014/main" id="{E51F13DF-8DC1-ABDB-081C-5F2FB6215404}"/>
                </a:ext>
              </a:extLst>
            </p:cNvPr>
            <p:cNvCxnSpPr>
              <a:cxnSpLocks/>
            </p:cNvCxnSpPr>
            <p:nvPr/>
          </p:nvCxnSpPr>
          <p:spPr>
            <a:xfrm>
              <a:off x="1955079" y="2687276"/>
              <a:ext cx="6577467" cy="0"/>
            </a:xfrm>
            <a:prstGeom prst="line">
              <a:avLst/>
            </a:prstGeom>
            <a:ln>
              <a:solidFill>
                <a:srgbClr val="5A2781"/>
              </a:solidFill>
            </a:ln>
          </p:spPr>
          <p:style>
            <a:lnRef idx="1">
              <a:schemeClr val="accent1"/>
            </a:lnRef>
            <a:fillRef idx="0">
              <a:schemeClr val="accent1"/>
            </a:fillRef>
            <a:effectRef idx="0">
              <a:schemeClr val="accent1"/>
            </a:effectRef>
            <a:fontRef idx="minor">
              <a:schemeClr val="tx1"/>
            </a:fontRef>
          </p:style>
        </p:cxnSp>
        <p:sp>
          <p:nvSpPr>
            <p:cNvPr id="34" name="Freeform 233">
              <a:extLst>
                <a:ext uri="{FF2B5EF4-FFF2-40B4-BE49-F238E27FC236}">
                  <a16:creationId xmlns:a16="http://schemas.microsoft.com/office/drawing/2014/main" id="{492B4E35-7B72-ECFF-B1A7-C01D1F7D50AA}"/>
                </a:ext>
              </a:extLst>
            </p:cNvPr>
            <p:cNvSpPr>
              <a:spLocks noChangeArrowheads="1"/>
            </p:cNvSpPr>
            <p:nvPr/>
          </p:nvSpPr>
          <p:spPr bwMode="auto">
            <a:xfrm>
              <a:off x="3044823" y="2195162"/>
              <a:ext cx="426435" cy="507057"/>
            </a:xfrm>
            <a:custGeom>
              <a:avLst/>
              <a:gdLst>
                <a:gd name="T0" fmla="*/ 1010 w 1251"/>
                <a:gd name="T1" fmla="*/ 635 h 1344"/>
                <a:gd name="T2" fmla="*/ 1063 w 1251"/>
                <a:gd name="T3" fmla="*/ 0 h 1344"/>
                <a:gd name="T4" fmla="*/ 979 w 1251"/>
                <a:gd name="T5" fmla="*/ 93 h 1344"/>
                <a:gd name="T6" fmla="*/ 927 w 1251"/>
                <a:gd name="T7" fmla="*/ 552 h 1344"/>
                <a:gd name="T8" fmla="*/ 979 w 1251"/>
                <a:gd name="T9" fmla="*/ 93 h 1344"/>
                <a:gd name="T10" fmla="*/ 844 w 1251"/>
                <a:gd name="T11" fmla="*/ 229 h 1344"/>
                <a:gd name="T12" fmla="*/ 896 w 1251"/>
                <a:gd name="T13" fmla="*/ 510 h 1344"/>
                <a:gd name="T14" fmla="*/ 188 w 1251"/>
                <a:gd name="T15" fmla="*/ 687 h 1344"/>
                <a:gd name="T16" fmla="*/ 240 w 1251"/>
                <a:gd name="T17" fmla="*/ 52 h 1344"/>
                <a:gd name="T18" fmla="*/ 188 w 1251"/>
                <a:gd name="T19" fmla="*/ 687 h 1344"/>
                <a:gd name="T20" fmla="*/ 323 w 1251"/>
                <a:gd name="T21" fmla="*/ 552 h 1344"/>
                <a:gd name="T22" fmla="*/ 271 w 1251"/>
                <a:gd name="T23" fmla="*/ 93 h 1344"/>
                <a:gd name="T24" fmla="*/ 365 w 1251"/>
                <a:gd name="T25" fmla="*/ 510 h 1344"/>
                <a:gd name="T26" fmla="*/ 417 w 1251"/>
                <a:gd name="T27" fmla="*/ 229 h 1344"/>
                <a:gd name="T28" fmla="*/ 365 w 1251"/>
                <a:gd name="T29" fmla="*/ 510 h 1344"/>
                <a:gd name="T30" fmla="*/ 615 w 1251"/>
                <a:gd name="T31" fmla="*/ 708 h 1344"/>
                <a:gd name="T32" fmla="*/ 438 w 1251"/>
                <a:gd name="T33" fmla="*/ 843 h 1344"/>
                <a:gd name="T34" fmla="*/ 573 w 1251"/>
                <a:gd name="T35" fmla="*/ 406 h 1344"/>
                <a:gd name="T36" fmla="*/ 594 w 1251"/>
                <a:gd name="T37" fmla="*/ 343 h 1344"/>
                <a:gd name="T38" fmla="*/ 448 w 1251"/>
                <a:gd name="T39" fmla="*/ 895 h 1344"/>
                <a:gd name="T40" fmla="*/ 271 w 1251"/>
                <a:gd name="T41" fmla="*/ 1343 h 1344"/>
                <a:gd name="T42" fmla="*/ 615 w 1251"/>
                <a:gd name="T43" fmla="*/ 1041 h 1344"/>
                <a:gd name="T44" fmla="*/ 552 w 1251"/>
                <a:gd name="T45" fmla="*/ 458 h 1344"/>
                <a:gd name="T46" fmla="*/ 646 w 1251"/>
                <a:gd name="T47" fmla="*/ 687 h 1344"/>
                <a:gd name="T48" fmla="*/ 729 w 1251"/>
                <a:gd name="T49" fmla="*/ 458 h 1344"/>
                <a:gd name="T50" fmla="*/ 552 w 1251"/>
                <a:gd name="T51" fmla="*/ 458 h 1344"/>
                <a:gd name="T52" fmla="*/ 698 w 1251"/>
                <a:gd name="T53" fmla="*/ 333 h 1344"/>
                <a:gd name="T54" fmla="*/ 719 w 1251"/>
                <a:gd name="T55" fmla="*/ 406 h 1344"/>
                <a:gd name="T56" fmla="*/ 688 w 1251"/>
                <a:gd name="T57" fmla="*/ 302 h 1344"/>
                <a:gd name="T58" fmla="*/ 604 w 1251"/>
                <a:gd name="T59" fmla="*/ 312 h 1344"/>
                <a:gd name="T60" fmla="*/ 646 w 1251"/>
                <a:gd name="T61" fmla="*/ 1062 h 1344"/>
                <a:gd name="T62" fmla="*/ 438 w 1251"/>
                <a:gd name="T63" fmla="*/ 1343 h 1344"/>
                <a:gd name="T64" fmla="*/ 823 w 1251"/>
                <a:gd name="T65" fmla="*/ 1343 h 1344"/>
                <a:gd name="T66" fmla="*/ 646 w 1251"/>
                <a:gd name="T67" fmla="*/ 1062 h 1344"/>
                <a:gd name="T68" fmla="*/ 833 w 1251"/>
                <a:gd name="T69" fmla="*/ 895 h 1344"/>
                <a:gd name="T70" fmla="*/ 990 w 1251"/>
                <a:gd name="T71" fmla="*/ 1332 h 1344"/>
                <a:gd name="T72" fmla="*/ 667 w 1251"/>
                <a:gd name="T73" fmla="*/ 708 h 1344"/>
                <a:gd name="T74" fmla="*/ 844 w 1251"/>
                <a:gd name="T75" fmla="*/ 843 h 1344"/>
                <a:gd name="T76" fmla="*/ 667 w 1251"/>
                <a:gd name="T77" fmla="*/ 708 h 1344"/>
                <a:gd name="T78" fmla="*/ 646 w 1251"/>
                <a:gd name="T79" fmla="*/ 718 h 1344"/>
                <a:gd name="T80" fmla="*/ 646 w 1251"/>
                <a:gd name="T81" fmla="*/ 1020 h 1344"/>
                <a:gd name="T82" fmla="*/ 813 w 1251"/>
                <a:gd name="T83" fmla="*/ 874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1" h="1344">
                  <a:moveTo>
                    <a:pt x="1063" y="687"/>
                  </a:moveTo>
                  <a:cubicBezTo>
                    <a:pt x="1010" y="635"/>
                    <a:pt x="1010" y="635"/>
                    <a:pt x="1010" y="635"/>
                  </a:cubicBezTo>
                  <a:cubicBezTo>
                    <a:pt x="1177" y="479"/>
                    <a:pt x="1177" y="218"/>
                    <a:pt x="1010" y="52"/>
                  </a:cubicBezTo>
                  <a:cubicBezTo>
                    <a:pt x="1063" y="0"/>
                    <a:pt x="1063" y="0"/>
                    <a:pt x="1063" y="0"/>
                  </a:cubicBezTo>
                  <a:cubicBezTo>
                    <a:pt x="1250" y="187"/>
                    <a:pt x="1250" y="500"/>
                    <a:pt x="1063" y="687"/>
                  </a:cubicBezTo>
                  <a:close/>
                  <a:moveTo>
                    <a:pt x="979" y="93"/>
                  </a:moveTo>
                  <a:cubicBezTo>
                    <a:pt x="927" y="135"/>
                    <a:pt x="927" y="135"/>
                    <a:pt x="927" y="135"/>
                  </a:cubicBezTo>
                  <a:cubicBezTo>
                    <a:pt x="1042" y="250"/>
                    <a:pt x="1042" y="437"/>
                    <a:pt x="927" y="552"/>
                  </a:cubicBezTo>
                  <a:cubicBezTo>
                    <a:pt x="979" y="604"/>
                    <a:pt x="979" y="604"/>
                    <a:pt x="979" y="604"/>
                  </a:cubicBezTo>
                  <a:cubicBezTo>
                    <a:pt x="1125" y="458"/>
                    <a:pt x="1125" y="229"/>
                    <a:pt x="979" y="93"/>
                  </a:cubicBezTo>
                  <a:close/>
                  <a:moveTo>
                    <a:pt x="885" y="177"/>
                  </a:moveTo>
                  <a:cubicBezTo>
                    <a:pt x="844" y="229"/>
                    <a:pt x="844" y="229"/>
                    <a:pt x="844" y="229"/>
                  </a:cubicBezTo>
                  <a:cubicBezTo>
                    <a:pt x="906" y="291"/>
                    <a:pt x="906" y="395"/>
                    <a:pt x="844" y="468"/>
                  </a:cubicBezTo>
                  <a:cubicBezTo>
                    <a:pt x="896" y="510"/>
                    <a:pt x="896" y="510"/>
                    <a:pt x="896" y="510"/>
                  </a:cubicBezTo>
                  <a:cubicBezTo>
                    <a:pt x="979" y="427"/>
                    <a:pt x="979" y="270"/>
                    <a:pt x="885" y="177"/>
                  </a:cubicBezTo>
                  <a:close/>
                  <a:moveTo>
                    <a:pt x="188" y="687"/>
                  </a:moveTo>
                  <a:cubicBezTo>
                    <a:pt x="240" y="635"/>
                    <a:pt x="240" y="635"/>
                    <a:pt x="240" y="635"/>
                  </a:cubicBezTo>
                  <a:cubicBezTo>
                    <a:pt x="73" y="479"/>
                    <a:pt x="73" y="218"/>
                    <a:pt x="240" y="52"/>
                  </a:cubicBezTo>
                  <a:cubicBezTo>
                    <a:pt x="188" y="0"/>
                    <a:pt x="188" y="0"/>
                    <a:pt x="188" y="0"/>
                  </a:cubicBezTo>
                  <a:cubicBezTo>
                    <a:pt x="0" y="187"/>
                    <a:pt x="0" y="500"/>
                    <a:pt x="188" y="687"/>
                  </a:cubicBezTo>
                  <a:close/>
                  <a:moveTo>
                    <a:pt x="271" y="604"/>
                  </a:moveTo>
                  <a:cubicBezTo>
                    <a:pt x="323" y="552"/>
                    <a:pt x="323" y="552"/>
                    <a:pt x="323" y="552"/>
                  </a:cubicBezTo>
                  <a:cubicBezTo>
                    <a:pt x="208" y="437"/>
                    <a:pt x="208" y="250"/>
                    <a:pt x="323" y="135"/>
                  </a:cubicBezTo>
                  <a:cubicBezTo>
                    <a:pt x="271" y="93"/>
                    <a:pt x="271" y="93"/>
                    <a:pt x="271" y="93"/>
                  </a:cubicBezTo>
                  <a:cubicBezTo>
                    <a:pt x="135" y="229"/>
                    <a:pt x="135" y="458"/>
                    <a:pt x="271" y="604"/>
                  </a:cubicBezTo>
                  <a:close/>
                  <a:moveTo>
                    <a:pt x="365" y="510"/>
                  </a:moveTo>
                  <a:cubicBezTo>
                    <a:pt x="417" y="468"/>
                    <a:pt x="417" y="468"/>
                    <a:pt x="417" y="468"/>
                  </a:cubicBezTo>
                  <a:cubicBezTo>
                    <a:pt x="344" y="395"/>
                    <a:pt x="344" y="291"/>
                    <a:pt x="417" y="229"/>
                  </a:cubicBezTo>
                  <a:cubicBezTo>
                    <a:pt x="365" y="177"/>
                    <a:pt x="365" y="177"/>
                    <a:pt x="365" y="177"/>
                  </a:cubicBezTo>
                  <a:cubicBezTo>
                    <a:pt x="271" y="270"/>
                    <a:pt x="271" y="427"/>
                    <a:pt x="365" y="510"/>
                  </a:cubicBezTo>
                  <a:close/>
                  <a:moveTo>
                    <a:pt x="448" y="854"/>
                  </a:moveTo>
                  <a:cubicBezTo>
                    <a:pt x="615" y="708"/>
                    <a:pt x="615" y="708"/>
                    <a:pt x="615" y="708"/>
                  </a:cubicBezTo>
                  <a:cubicBezTo>
                    <a:pt x="510" y="604"/>
                    <a:pt x="510" y="604"/>
                    <a:pt x="510" y="604"/>
                  </a:cubicBezTo>
                  <a:cubicBezTo>
                    <a:pt x="438" y="843"/>
                    <a:pt x="438" y="843"/>
                    <a:pt x="438" y="843"/>
                  </a:cubicBezTo>
                  <a:lnTo>
                    <a:pt x="448" y="854"/>
                  </a:lnTo>
                  <a:close/>
                  <a:moveTo>
                    <a:pt x="573" y="406"/>
                  </a:moveTo>
                  <a:cubicBezTo>
                    <a:pt x="615" y="364"/>
                    <a:pt x="615" y="364"/>
                    <a:pt x="615" y="364"/>
                  </a:cubicBezTo>
                  <a:cubicBezTo>
                    <a:pt x="594" y="343"/>
                    <a:pt x="594" y="343"/>
                    <a:pt x="594" y="343"/>
                  </a:cubicBezTo>
                  <a:lnTo>
                    <a:pt x="573" y="406"/>
                  </a:lnTo>
                  <a:close/>
                  <a:moveTo>
                    <a:pt x="448" y="895"/>
                  </a:moveTo>
                  <a:cubicBezTo>
                    <a:pt x="406" y="926"/>
                    <a:pt x="406" y="926"/>
                    <a:pt x="406" y="926"/>
                  </a:cubicBezTo>
                  <a:cubicBezTo>
                    <a:pt x="271" y="1343"/>
                    <a:pt x="271" y="1343"/>
                    <a:pt x="271" y="1343"/>
                  </a:cubicBezTo>
                  <a:cubicBezTo>
                    <a:pt x="281" y="1343"/>
                    <a:pt x="281" y="1343"/>
                    <a:pt x="281" y="1343"/>
                  </a:cubicBezTo>
                  <a:cubicBezTo>
                    <a:pt x="615" y="1041"/>
                    <a:pt x="615" y="1041"/>
                    <a:pt x="615" y="1041"/>
                  </a:cubicBezTo>
                  <a:lnTo>
                    <a:pt x="448" y="895"/>
                  </a:lnTo>
                  <a:close/>
                  <a:moveTo>
                    <a:pt x="552" y="458"/>
                  </a:moveTo>
                  <a:cubicBezTo>
                    <a:pt x="521" y="572"/>
                    <a:pt x="521" y="572"/>
                    <a:pt x="521" y="572"/>
                  </a:cubicBezTo>
                  <a:cubicBezTo>
                    <a:pt x="646" y="687"/>
                    <a:pt x="646" y="687"/>
                    <a:pt x="646" y="687"/>
                  </a:cubicBezTo>
                  <a:cubicBezTo>
                    <a:pt x="760" y="572"/>
                    <a:pt x="760" y="572"/>
                    <a:pt x="760" y="572"/>
                  </a:cubicBezTo>
                  <a:cubicBezTo>
                    <a:pt x="729" y="458"/>
                    <a:pt x="729" y="458"/>
                    <a:pt x="729" y="458"/>
                  </a:cubicBezTo>
                  <a:cubicBezTo>
                    <a:pt x="646" y="385"/>
                    <a:pt x="646" y="385"/>
                    <a:pt x="646" y="385"/>
                  </a:cubicBezTo>
                  <a:lnTo>
                    <a:pt x="552" y="458"/>
                  </a:lnTo>
                  <a:close/>
                  <a:moveTo>
                    <a:pt x="719" y="406"/>
                  </a:moveTo>
                  <a:cubicBezTo>
                    <a:pt x="698" y="333"/>
                    <a:pt x="698" y="333"/>
                    <a:pt x="698" y="333"/>
                  </a:cubicBezTo>
                  <a:cubicBezTo>
                    <a:pt x="667" y="364"/>
                    <a:pt x="667" y="364"/>
                    <a:pt x="667" y="364"/>
                  </a:cubicBezTo>
                  <a:lnTo>
                    <a:pt x="719" y="406"/>
                  </a:lnTo>
                  <a:close/>
                  <a:moveTo>
                    <a:pt x="646" y="343"/>
                  </a:moveTo>
                  <a:cubicBezTo>
                    <a:pt x="688" y="302"/>
                    <a:pt x="688" y="302"/>
                    <a:pt x="688" y="302"/>
                  </a:cubicBezTo>
                  <a:cubicBezTo>
                    <a:pt x="646" y="166"/>
                    <a:pt x="646" y="166"/>
                    <a:pt x="646" y="166"/>
                  </a:cubicBezTo>
                  <a:cubicBezTo>
                    <a:pt x="604" y="312"/>
                    <a:pt x="604" y="312"/>
                    <a:pt x="604" y="312"/>
                  </a:cubicBezTo>
                  <a:lnTo>
                    <a:pt x="646" y="343"/>
                  </a:lnTo>
                  <a:close/>
                  <a:moveTo>
                    <a:pt x="646" y="1062"/>
                  </a:moveTo>
                  <a:cubicBezTo>
                    <a:pt x="323" y="1343"/>
                    <a:pt x="323" y="1343"/>
                    <a:pt x="323" y="1343"/>
                  </a:cubicBezTo>
                  <a:cubicBezTo>
                    <a:pt x="438" y="1343"/>
                    <a:pt x="438" y="1343"/>
                    <a:pt x="438" y="1343"/>
                  </a:cubicBezTo>
                  <a:cubicBezTo>
                    <a:pt x="448" y="1239"/>
                    <a:pt x="531" y="1166"/>
                    <a:pt x="635" y="1166"/>
                  </a:cubicBezTo>
                  <a:cubicBezTo>
                    <a:pt x="740" y="1166"/>
                    <a:pt x="823" y="1239"/>
                    <a:pt x="823" y="1343"/>
                  </a:cubicBezTo>
                  <a:cubicBezTo>
                    <a:pt x="958" y="1343"/>
                    <a:pt x="958" y="1343"/>
                    <a:pt x="958" y="1343"/>
                  </a:cubicBezTo>
                  <a:lnTo>
                    <a:pt x="646" y="1062"/>
                  </a:lnTo>
                  <a:close/>
                  <a:moveTo>
                    <a:pt x="865" y="916"/>
                  </a:moveTo>
                  <a:cubicBezTo>
                    <a:pt x="833" y="895"/>
                    <a:pt x="833" y="895"/>
                    <a:pt x="833" y="895"/>
                  </a:cubicBezTo>
                  <a:cubicBezTo>
                    <a:pt x="667" y="1041"/>
                    <a:pt x="667" y="1041"/>
                    <a:pt x="667" y="1041"/>
                  </a:cubicBezTo>
                  <a:cubicBezTo>
                    <a:pt x="990" y="1332"/>
                    <a:pt x="990" y="1332"/>
                    <a:pt x="990" y="1332"/>
                  </a:cubicBezTo>
                  <a:lnTo>
                    <a:pt x="865" y="916"/>
                  </a:lnTo>
                  <a:close/>
                  <a:moveTo>
                    <a:pt x="667" y="708"/>
                  </a:moveTo>
                  <a:cubicBezTo>
                    <a:pt x="833" y="854"/>
                    <a:pt x="833" y="854"/>
                    <a:pt x="833" y="854"/>
                  </a:cubicBezTo>
                  <a:cubicBezTo>
                    <a:pt x="844" y="843"/>
                    <a:pt x="844" y="843"/>
                    <a:pt x="844" y="843"/>
                  </a:cubicBezTo>
                  <a:cubicBezTo>
                    <a:pt x="771" y="604"/>
                    <a:pt x="771" y="604"/>
                    <a:pt x="771" y="604"/>
                  </a:cubicBezTo>
                  <a:lnTo>
                    <a:pt x="667" y="708"/>
                  </a:lnTo>
                  <a:close/>
                  <a:moveTo>
                    <a:pt x="813" y="874"/>
                  </a:moveTo>
                  <a:cubicBezTo>
                    <a:pt x="646" y="718"/>
                    <a:pt x="646" y="718"/>
                    <a:pt x="646" y="718"/>
                  </a:cubicBezTo>
                  <a:cubicBezTo>
                    <a:pt x="469" y="874"/>
                    <a:pt x="469" y="874"/>
                    <a:pt x="469" y="874"/>
                  </a:cubicBezTo>
                  <a:cubicBezTo>
                    <a:pt x="646" y="1020"/>
                    <a:pt x="646" y="1020"/>
                    <a:pt x="646" y="1020"/>
                  </a:cubicBezTo>
                  <a:lnTo>
                    <a:pt x="813" y="874"/>
                  </a:lnTo>
                  <a:close/>
                  <a:moveTo>
                    <a:pt x="813" y="874"/>
                  </a:moveTo>
                  <a:lnTo>
                    <a:pt x="813" y="874"/>
                  </a:lnTo>
                  <a:close/>
                </a:path>
              </a:pathLst>
            </a:custGeom>
            <a:gradFill>
              <a:gsLst>
                <a:gs pos="0">
                  <a:srgbClr val="712C81"/>
                </a:gs>
                <a:gs pos="52000">
                  <a:srgbClr val="DA3E7B"/>
                </a:gs>
                <a:gs pos="100000">
                  <a:srgbClr val="E67C4E"/>
                </a:gs>
              </a:gsLst>
              <a:lin ang="5400000" scaled="1"/>
            </a:gradFill>
            <a:ln>
              <a:noFill/>
            </a:ln>
          </p:spPr>
          <p:txBody>
            <a:bodyPr vert="horz" wrap="square" lIns="74295" tIns="37148" rIns="74295" bIns="37148" numCol="1" anchor="t" anchorCtr="0" compatLnSpc="1">
              <a:prstTxWarp prst="textNoShape">
                <a:avLst/>
              </a:prstTxWarp>
            </a:bodyPr>
            <a:lstStyle/>
            <a:p>
              <a:endParaRPr lang="en-US" sz="1463" dirty="0">
                <a:cs typeface="Arial" pitchFamily="34" charset="0"/>
              </a:endParaRPr>
            </a:p>
          </p:txBody>
        </p:sp>
        <p:sp>
          <p:nvSpPr>
            <p:cNvPr id="35" name="Cube 34">
              <a:extLst>
                <a:ext uri="{FF2B5EF4-FFF2-40B4-BE49-F238E27FC236}">
                  <a16:creationId xmlns:a16="http://schemas.microsoft.com/office/drawing/2014/main" id="{BB86976B-7796-5304-2955-A03EE1BD344C}"/>
                </a:ext>
              </a:extLst>
            </p:cNvPr>
            <p:cNvSpPr/>
            <p:nvPr/>
          </p:nvSpPr>
          <p:spPr>
            <a:xfrm>
              <a:off x="3869085" y="1891733"/>
              <a:ext cx="966881" cy="556957"/>
            </a:xfrm>
            <a:prstGeom prst="cube">
              <a:avLst>
                <a:gd name="adj" fmla="val 8882"/>
              </a:avLst>
            </a:prstGeom>
            <a:solidFill>
              <a:srgbClr val="BF235E"/>
            </a:solidFill>
            <a:ln w="12700" cap="flat" cmpd="sng" algn="ctr">
              <a:noFill/>
              <a:prstDash val="solid"/>
              <a:miter lim="800000"/>
            </a:ln>
            <a:effectLst/>
          </p:spPr>
          <p:txBody>
            <a:bodyPr anchor="ctr"/>
            <a:lstStyle/>
            <a:p>
              <a:pPr algn="ctr" defTabSz="742932">
                <a:defRPr/>
              </a:pPr>
              <a:br>
                <a:rPr lang="en-US" sz="1000" b="1" kern="0" dirty="0">
                  <a:solidFill>
                    <a:schemeClr val="bg1"/>
                  </a:solidFill>
                  <a:latin typeface="Lato Light"/>
                  <a:cs typeface="Lato Light"/>
                </a:rPr>
              </a:br>
              <a:br>
                <a:rPr lang="en-US" sz="1000" b="1" kern="0" dirty="0">
                  <a:solidFill>
                    <a:schemeClr val="bg1"/>
                  </a:solidFill>
                  <a:latin typeface="Lato Light"/>
                  <a:cs typeface="Lato Light"/>
                </a:rPr>
              </a:br>
              <a:br>
                <a:rPr lang="en-US" sz="1000" b="1" kern="0" dirty="0">
                  <a:solidFill>
                    <a:schemeClr val="bg1"/>
                  </a:solidFill>
                  <a:latin typeface="Lato Light"/>
                  <a:cs typeface="Lato Light"/>
                </a:rPr>
              </a:br>
              <a:r>
                <a:rPr lang="en-US" sz="1000" b="1" kern="0" dirty="0">
                  <a:solidFill>
                    <a:schemeClr val="bg1"/>
                  </a:solidFill>
                  <a:latin typeface="Lato Light"/>
                  <a:cs typeface="Lato Light"/>
                </a:rPr>
                <a:t>MEC Functions</a:t>
              </a:r>
            </a:p>
          </p:txBody>
        </p:sp>
        <p:grpSp>
          <p:nvGrpSpPr>
            <p:cNvPr id="36" name="Group 35">
              <a:extLst>
                <a:ext uri="{FF2B5EF4-FFF2-40B4-BE49-F238E27FC236}">
                  <a16:creationId xmlns:a16="http://schemas.microsoft.com/office/drawing/2014/main" id="{4222F098-7C1D-B56C-B64C-E818027A18C9}"/>
                </a:ext>
              </a:extLst>
            </p:cNvPr>
            <p:cNvGrpSpPr/>
            <p:nvPr/>
          </p:nvGrpSpPr>
          <p:grpSpPr>
            <a:xfrm>
              <a:off x="8095798" y="2136362"/>
              <a:ext cx="1250997" cy="530211"/>
              <a:chOff x="8676794" y="1333647"/>
              <a:chExt cx="1037310" cy="652568"/>
            </a:xfrm>
          </p:grpSpPr>
          <p:sp>
            <p:nvSpPr>
              <p:cNvPr id="41" name="Cloud 40">
                <a:extLst>
                  <a:ext uri="{FF2B5EF4-FFF2-40B4-BE49-F238E27FC236}">
                    <a16:creationId xmlns:a16="http://schemas.microsoft.com/office/drawing/2014/main" id="{49C085FF-5D2C-4194-041A-0B2F6028CA76}"/>
                  </a:ext>
                </a:extLst>
              </p:cNvPr>
              <p:cNvSpPr/>
              <p:nvPr/>
            </p:nvSpPr>
            <p:spPr>
              <a:xfrm>
                <a:off x="8676794" y="1333647"/>
                <a:ext cx="933661" cy="652568"/>
              </a:xfrm>
              <a:prstGeom prst="clou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85000"/>
                      <a:lumOff val="15000"/>
                    </a:schemeClr>
                  </a:solidFill>
                </a:endParaRPr>
              </a:p>
            </p:txBody>
          </p:sp>
          <p:sp>
            <p:nvSpPr>
              <p:cNvPr id="42" name="TextBox 41">
                <a:extLst>
                  <a:ext uri="{FF2B5EF4-FFF2-40B4-BE49-F238E27FC236}">
                    <a16:creationId xmlns:a16="http://schemas.microsoft.com/office/drawing/2014/main" id="{6182EE91-8F14-BD23-A230-6FD7E613B734}"/>
                  </a:ext>
                </a:extLst>
              </p:cNvPr>
              <p:cNvSpPr txBox="1"/>
              <p:nvPr/>
            </p:nvSpPr>
            <p:spPr>
              <a:xfrm>
                <a:off x="8780443" y="1432992"/>
                <a:ext cx="933661" cy="240956"/>
              </a:xfrm>
              <a:prstGeom prst="rect">
                <a:avLst/>
              </a:prstGeom>
              <a:noFill/>
            </p:spPr>
            <p:txBody>
              <a:bodyPr wrap="square" lIns="80247" tIns="40123" rIns="80247" bIns="40123" rtlCol="0">
                <a:spAutoFit/>
              </a:bodyPr>
              <a:lstStyle/>
              <a:p>
                <a:pPr algn="ctr">
                  <a:lnSpc>
                    <a:spcPct val="110000"/>
                  </a:lnSpc>
                </a:pPr>
                <a:r>
                  <a:rPr lang="en-US" sz="1000" dirty="0">
                    <a:solidFill>
                      <a:schemeClr val="tx1">
                        <a:lumMod val="85000"/>
                        <a:lumOff val="15000"/>
                      </a:schemeClr>
                    </a:solidFill>
                    <a:cs typeface="Lato Light"/>
                  </a:rPr>
                  <a:t>IOT Application</a:t>
                </a:r>
              </a:p>
            </p:txBody>
          </p:sp>
        </p:grpSp>
        <p:pic>
          <p:nvPicPr>
            <p:cNvPr id="37" name="Picture 36">
              <a:extLst>
                <a:ext uri="{FF2B5EF4-FFF2-40B4-BE49-F238E27FC236}">
                  <a16:creationId xmlns:a16="http://schemas.microsoft.com/office/drawing/2014/main" id="{486E6FCD-7AF3-CE14-B76D-348147046D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8913" y="2373028"/>
              <a:ext cx="776474" cy="769735"/>
            </a:xfrm>
            <a:prstGeom prst="rect">
              <a:avLst/>
            </a:prstGeom>
          </p:spPr>
        </p:pic>
        <p:pic>
          <p:nvPicPr>
            <p:cNvPr id="38" name="Picture 37">
              <a:extLst>
                <a:ext uri="{FF2B5EF4-FFF2-40B4-BE49-F238E27FC236}">
                  <a16:creationId xmlns:a16="http://schemas.microsoft.com/office/drawing/2014/main" id="{9DA7A354-87CD-C621-B5FA-6579222B5A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4522" y="2089731"/>
              <a:ext cx="251651" cy="379109"/>
            </a:xfrm>
            <a:prstGeom prst="rect">
              <a:avLst/>
            </a:prstGeom>
          </p:spPr>
        </p:pic>
        <p:pic>
          <p:nvPicPr>
            <p:cNvPr id="39" name="Picture 38">
              <a:extLst>
                <a:ext uri="{FF2B5EF4-FFF2-40B4-BE49-F238E27FC236}">
                  <a16:creationId xmlns:a16="http://schemas.microsoft.com/office/drawing/2014/main" id="{54DA9F2D-1691-1AE0-8B4E-8C67F2F6B5A5}"/>
                </a:ext>
              </a:extLst>
            </p:cNvPr>
            <p:cNvPicPr>
              <a:picLocks noChangeAspect="1"/>
            </p:cNvPicPr>
            <p:nvPr/>
          </p:nvPicPr>
          <p:blipFill>
            <a:blip r:embed="rId8"/>
            <a:stretch>
              <a:fillRect/>
            </a:stretch>
          </p:blipFill>
          <p:spPr>
            <a:xfrm>
              <a:off x="1216820" y="2242066"/>
              <a:ext cx="462614" cy="606582"/>
            </a:xfrm>
            <a:prstGeom prst="rect">
              <a:avLst/>
            </a:prstGeom>
          </p:spPr>
        </p:pic>
        <p:sp>
          <p:nvSpPr>
            <p:cNvPr id="40" name="TextBox 39">
              <a:extLst>
                <a:ext uri="{FF2B5EF4-FFF2-40B4-BE49-F238E27FC236}">
                  <a16:creationId xmlns:a16="http://schemas.microsoft.com/office/drawing/2014/main" id="{BBDE8FEB-5516-460B-C809-7DE0AE1AB068}"/>
                </a:ext>
              </a:extLst>
            </p:cNvPr>
            <p:cNvSpPr txBox="1"/>
            <p:nvPr/>
          </p:nvSpPr>
          <p:spPr>
            <a:xfrm>
              <a:off x="1139170" y="2038647"/>
              <a:ext cx="713934" cy="199321"/>
            </a:xfrm>
            <a:prstGeom prst="rect">
              <a:avLst/>
            </a:prstGeom>
            <a:noFill/>
          </p:spPr>
          <p:txBody>
            <a:bodyPr wrap="square" rtlCol="0">
              <a:spAutoFit/>
            </a:bodyPr>
            <a:lstStyle/>
            <a:p>
              <a:r>
                <a:rPr lang="en-US" sz="1000" b="1" dirty="0">
                  <a:solidFill>
                    <a:schemeClr val="tx1">
                      <a:lumMod val="85000"/>
                      <a:lumOff val="15000"/>
                    </a:schemeClr>
                  </a:solidFill>
                </a:rPr>
                <a:t>IOT Devices</a:t>
              </a:r>
            </a:p>
          </p:txBody>
        </p:sp>
      </p:grpSp>
      <p:sp>
        <p:nvSpPr>
          <p:cNvPr id="6" name="Left Brace 5">
            <a:extLst>
              <a:ext uri="{FF2B5EF4-FFF2-40B4-BE49-F238E27FC236}">
                <a16:creationId xmlns:a16="http://schemas.microsoft.com/office/drawing/2014/main" id="{163D2237-FBD2-92D2-AE6A-A993650DFF16}"/>
              </a:ext>
            </a:extLst>
          </p:cNvPr>
          <p:cNvSpPr/>
          <p:nvPr/>
        </p:nvSpPr>
        <p:spPr>
          <a:xfrm rot="16200000">
            <a:off x="1166013" y="2887719"/>
            <a:ext cx="238040" cy="1425375"/>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7" name="TextBox 6">
            <a:extLst>
              <a:ext uri="{FF2B5EF4-FFF2-40B4-BE49-F238E27FC236}">
                <a16:creationId xmlns:a16="http://schemas.microsoft.com/office/drawing/2014/main" id="{39F16109-69E2-A14C-81B2-F8AEBB348EDB}"/>
              </a:ext>
            </a:extLst>
          </p:cNvPr>
          <p:cNvSpPr txBox="1"/>
          <p:nvPr/>
        </p:nvSpPr>
        <p:spPr>
          <a:xfrm>
            <a:off x="535513" y="3758138"/>
            <a:ext cx="1462204" cy="2292935"/>
          </a:xfrm>
          <a:prstGeom prst="rect">
            <a:avLst/>
          </a:prstGeom>
          <a:noFill/>
        </p:spPr>
        <p:txBody>
          <a:bodyPr wrap="square" rtlCol="0">
            <a:spAutoFit/>
          </a:bodyPr>
          <a:lstStyle/>
          <a:p>
            <a:pPr algn="ctr"/>
            <a:r>
              <a:rPr lang="en-US" sz="1100" b="1" dirty="0"/>
              <a:t>End Point</a:t>
            </a:r>
          </a:p>
          <a:p>
            <a:pPr algn="ctr"/>
            <a:r>
              <a:rPr lang="en-US" sz="1100" b="1" dirty="0"/>
              <a:t>(IOT Device / Mobile)</a:t>
            </a:r>
          </a:p>
          <a:p>
            <a:pPr algn="ctr"/>
            <a:endParaRPr lang="en-US" sz="1100" b="1" dirty="0"/>
          </a:p>
          <a:p>
            <a:pPr marL="171450" indent="-171450">
              <a:buFont typeface="Arial" panose="020B0604020202020204" pitchFamily="34" charset="0"/>
              <a:buChar char="•"/>
            </a:pPr>
            <a:r>
              <a:rPr lang="en-US" sz="1100" b="1" dirty="0">
                <a:solidFill>
                  <a:srgbClr val="6F2B7F"/>
                </a:solidFill>
              </a:rPr>
              <a:t>Malware</a:t>
            </a:r>
          </a:p>
          <a:p>
            <a:pPr marL="171450" indent="-171450">
              <a:buFont typeface="Arial" panose="020B0604020202020204" pitchFamily="34" charset="0"/>
              <a:buChar char="•"/>
            </a:pPr>
            <a:r>
              <a:rPr lang="en-US" sz="1100" b="1" dirty="0">
                <a:solidFill>
                  <a:srgbClr val="6F2B7F"/>
                </a:solidFill>
              </a:rPr>
              <a:t>BOT network DDoS</a:t>
            </a:r>
          </a:p>
          <a:p>
            <a:pPr marL="171450" indent="-171450">
              <a:buFont typeface="Arial" panose="020B0604020202020204" pitchFamily="34" charset="0"/>
              <a:buChar char="•"/>
            </a:pPr>
            <a:r>
              <a:rPr lang="en-US" sz="1100" b="1" dirty="0">
                <a:solidFill>
                  <a:srgbClr val="6F2B7F"/>
                </a:solidFill>
              </a:rPr>
              <a:t>DOS</a:t>
            </a:r>
          </a:p>
          <a:p>
            <a:pPr marL="171450" indent="-171450">
              <a:buFont typeface="Arial" panose="020B0604020202020204" pitchFamily="34" charset="0"/>
              <a:buChar char="•"/>
            </a:pPr>
            <a:r>
              <a:rPr lang="en-US" sz="1100" b="1" dirty="0">
                <a:solidFill>
                  <a:srgbClr val="6F2B7F"/>
                </a:solidFill>
              </a:rPr>
              <a:t>Device tampering</a:t>
            </a:r>
          </a:p>
          <a:p>
            <a:pPr marL="171450" indent="-171450">
              <a:buFont typeface="Arial" panose="020B0604020202020204" pitchFamily="34" charset="0"/>
              <a:buChar char="•"/>
            </a:pPr>
            <a:r>
              <a:rPr lang="en-US" sz="1100" b="1" dirty="0">
                <a:solidFill>
                  <a:srgbClr val="6F2B7F"/>
                </a:solidFill>
              </a:rPr>
              <a:t>MitM</a:t>
            </a:r>
          </a:p>
          <a:p>
            <a:pPr marL="171450" indent="-171450">
              <a:buFont typeface="Arial" panose="020B0604020202020204" pitchFamily="34" charset="0"/>
              <a:buChar char="•"/>
            </a:pPr>
            <a:r>
              <a:rPr lang="en-US" sz="1100" b="1" dirty="0">
                <a:solidFill>
                  <a:srgbClr val="6F2B7F"/>
                </a:solidFill>
              </a:rPr>
              <a:t>Firmware based attacks</a:t>
            </a:r>
            <a:endParaRPr lang="en-AE" sz="1100" b="1" dirty="0">
              <a:solidFill>
                <a:srgbClr val="6F2B7F"/>
              </a:solidFill>
            </a:endParaRPr>
          </a:p>
        </p:txBody>
      </p:sp>
      <p:sp>
        <p:nvSpPr>
          <p:cNvPr id="8" name="Left Brace 7">
            <a:extLst>
              <a:ext uri="{FF2B5EF4-FFF2-40B4-BE49-F238E27FC236}">
                <a16:creationId xmlns:a16="http://schemas.microsoft.com/office/drawing/2014/main" id="{B319F612-C619-E435-1893-C12108B0B706}"/>
              </a:ext>
            </a:extLst>
          </p:cNvPr>
          <p:cNvSpPr/>
          <p:nvPr/>
        </p:nvSpPr>
        <p:spPr>
          <a:xfrm rot="16200000">
            <a:off x="3256916" y="3297322"/>
            <a:ext cx="240568" cy="664646"/>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9" name="Left Brace 8">
            <a:extLst>
              <a:ext uri="{FF2B5EF4-FFF2-40B4-BE49-F238E27FC236}">
                <a16:creationId xmlns:a16="http://schemas.microsoft.com/office/drawing/2014/main" id="{0B9023F0-6E45-81FD-45B3-281C4A3551A7}"/>
              </a:ext>
            </a:extLst>
          </p:cNvPr>
          <p:cNvSpPr/>
          <p:nvPr/>
        </p:nvSpPr>
        <p:spPr>
          <a:xfrm rot="16200000">
            <a:off x="2382806" y="3129437"/>
            <a:ext cx="276984" cy="963999"/>
          </a:xfrm>
          <a:prstGeom prst="leftBrace">
            <a:avLst>
              <a:gd name="adj1" fmla="val 0"/>
              <a:gd name="adj2" fmla="val 50000"/>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10" name="TextBox 9">
            <a:extLst>
              <a:ext uri="{FF2B5EF4-FFF2-40B4-BE49-F238E27FC236}">
                <a16:creationId xmlns:a16="http://schemas.microsoft.com/office/drawing/2014/main" id="{3DA2FB02-C48C-FEF1-25D7-2501836D0711}"/>
              </a:ext>
            </a:extLst>
          </p:cNvPr>
          <p:cNvSpPr txBox="1"/>
          <p:nvPr/>
        </p:nvSpPr>
        <p:spPr>
          <a:xfrm>
            <a:off x="2020193" y="3805554"/>
            <a:ext cx="963999" cy="1446550"/>
          </a:xfrm>
          <a:prstGeom prst="rect">
            <a:avLst/>
          </a:prstGeom>
          <a:noFill/>
        </p:spPr>
        <p:txBody>
          <a:bodyPr wrap="square" rtlCol="0">
            <a:spAutoFit/>
          </a:bodyPr>
          <a:lstStyle/>
          <a:p>
            <a:pPr algn="ctr"/>
            <a:r>
              <a:rPr lang="en-US" sz="1100" b="1" dirty="0"/>
              <a:t>Air Interface</a:t>
            </a:r>
          </a:p>
          <a:p>
            <a:pPr marL="171450" indent="-171450">
              <a:buFont typeface="Arial" panose="020B0604020202020204" pitchFamily="34" charset="0"/>
              <a:buChar char="•"/>
            </a:pPr>
            <a:endParaRPr lang="en-US" sz="1100" b="1" dirty="0">
              <a:solidFill>
                <a:srgbClr val="6F2B7F"/>
              </a:solidFill>
            </a:endParaRPr>
          </a:p>
          <a:p>
            <a:endParaRPr lang="en-US" sz="1100" b="1" dirty="0">
              <a:solidFill>
                <a:srgbClr val="6F2B7F"/>
              </a:solidFill>
            </a:endParaRPr>
          </a:p>
          <a:p>
            <a:pPr marL="171450" indent="-171450">
              <a:buFont typeface="Arial" panose="020B0604020202020204" pitchFamily="34" charset="0"/>
              <a:buChar char="•"/>
            </a:pPr>
            <a:r>
              <a:rPr lang="en-US" sz="1100" b="1" dirty="0">
                <a:solidFill>
                  <a:srgbClr val="6F2B7F"/>
                </a:solidFill>
              </a:rPr>
              <a:t>MitM</a:t>
            </a:r>
          </a:p>
          <a:p>
            <a:pPr marL="171450" indent="-171450">
              <a:buFont typeface="Arial" panose="020B0604020202020204" pitchFamily="34" charset="0"/>
              <a:buChar char="•"/>
            </a:pPr>
            <a:r>
              <a:rPr lang="en-US" sz="1100" b="1" dirty="0">
                <a:solidFill>
                  <a:srgbClr val="6F2B7F"/>
                </a:solidFill>
              </a:rPr>
              <a:t>Jamming</a:t>
            </a:r>
            <a:endParaRPr lang="en-AE" sz="1100" b="1" dirty="0">
              <a:solidFill>
                <a:srgbClr val="6F2B7F"/>
              </a:solidFill>
            </a:endParaRPr>
          </a:p>
          <a:p>
            <a:pPr algn="ctr"/>
            <a:endParaRPr lang="en-AE" sz="1100" b="1" dirty="0"/>
          </a:p>
        </p:txBody>
      </p:sp>
      <p:sp>
        <p:nvSpPr>
          <p:cNvPr id="11" name="Cube 10">
            <a:extLst>
              <a:ext uri="{FF2B5EF4-FFF2-40B4-BE49-F238E27FC236}">
                <a16:creationId xmlns:a16="http://schemas.microsoft.com/office/drawing/2014/main" id="{D4935F5D-4BDA-58F3-D9BA-F44270A9D634}"/>
              </a:ext>
            </a:extLst>
          </p:cNvPr>
          <p:cNvSpPr/>
          <p:nvPr/>
        </p:nvSpPr>
        <p:spPr>
          <a:xfrm>
            <a:off x="6168432" y="2015419"/>
            <a:ext cx="1493928" cy="1178292"/>
          </a:xfrm>
          <a:prstGeom prst="cube">
            <a:avLst>
              <a:gd name="adj" fmla="val 8882"/>
            </a:avLst>
          </a:prstGeom>
          <a:solidFill>
            <a:srgbClr val="6F2B7F"/>
          </a:solidFill>
          <a:ln w="12700" cap="flat" cmpd="sng" algn="ctr">
            <a:noFill/>
            <a:prstDash val="solid"/>
            <a:miter lim="800000"/>
          </a:ln>
          <a:effectLst/>
        </p:spPr>
        <p:txBody>
          <a:bodyPr anchor="ctr"/>
          <a:lstStyle/>
          <a:p>
            <a:pPr algn="ctr" defTabSz="742932">
              <a:defRPr/>
            </a:pPr>
            <a:endParaRPr lang="en-US" sz="1000" b="1" kern="0" dirty="0">
              <a:solidFill>
                <a:schemeClr val="bg1"/>
              </a:solidFill>
              <a:latin typeface="Lato Light"/>
              <a:cs typeface="Lato Light"/>
            </a:endParaRPr>
          </a:p>
          <a:p>
            <a:pPr algn="ctr" defTabSz="742932">
              <a:defRPr/>
            </a:pPr>
            <a:endParaRPr lang="en-US" sz="1000" b="1" kern="0" dirty="0">
              <a:solidFill>
                <a:schemeClr val="bg1"/>
              </a:solidFill>
              <a:latin typeface="Lato Light"/>
              <a:cs typeface="Lato Light"/>
            </a:endParaRPr>
          </a:p>
          <a:p>
            <a:pPr algn="ctr" defTabSz="742932">
              <a:defRPr/>
            </a:pPr>
            <a:endParaRPr lang="en-US" sz="1000" b="1" kern="0" dirty="0">
              <a:solidFill>
                <a:schemeClr val="bg1"/>
              </a:solidFill>
              <a:latin typeface="Lato Light"/>
              <a:cs typeface="Lato Light"/>
            </a:endParaRPr>
          </a:p>
          <a:p>
            <a:pPr algn="ctr" defTabSz="742932">
              <a:defRPr/>
            </a:pPr>
            <a:endParaRPr lang="en-US" sz="1000" b="1" kern="0" dirty="0">
              <a:solidFill>
                <a:schemeClr val="bg1"/>
              </a:solidFill>
              <a:latin typeface="Lato Light"/>
              <a:cs typeface="Lato Light"/>
            </a:endParaRPr>
          </a:p>
          <a:p>
            <a:pPr algn="ctr" defTabSz="742932">
              <a:defRPr/>
            </a:pPr>
            <a:endParaRPr lang="en-US" sz="1000" b="1" kern="0" dirty="0">
              <a:solidFill>
                <a:schemeClr val="bg1"/>
              </a:solidFill>
              <a:latin typeface="Lato Light"/>
              <a:cs typeface="Lato Light"/>
            </a:endParaRPr>
          </a:p>
          <a:p>
            <a:pPr algn="ctr" defTabSz="742932">
              <a:defRPr/>
            </a:pPr>
            <a:r>
              <a:rPr lang="en-US" sz="1000" b="1" kern="0" dirty="0">
                <a:solidFill>
                  <a:schemeClr val="bg1"/>
                </a:solidFill>
                <a:latin typeface="Lato Light"/>
                <a:cs typeface="Lato Light"/>
              </a:rPr>
              <a:t>5G SA Core Functions and OSS</a:t>
            </a:r>
          </a:p>
        </p:txBody>
      </p:sp>
      <p:pic>
        <p:nvPicPr>
          <p:cNvPr id="12" name="Picture 11">
            <a:extLst>
              <a:ext uri="{FF2B5EF4-FFF2-40B4-BE49-F238E27FC236}">
                <a16:creationId xmlns:a16="http://schemas.microsoft.com/office/drawing/2014/main" id="{286A9FE5-3697-B9F2-257C-633E84304E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4599" y="853318"/>
            <a:ext cx="1930277" cy="1652255"/>
          </a:xfrm>
          <a:prstGeom prst="rect">
            <a:avLst/>
          </a:prstGeom>
        </p:spPr>
      </p:pic>
      <p:sp>
        <p:nvSpPr>
          <p:cNvPr id="13" name="TextBox 12">
            <a:extLst>
              <a:ext uri="{FF2B5EF4-FFF2-40B4-BE49-F238E27FC236}">
                <a16:creationId xmlns:a16="http://schemas.microsoft.com/office/drawing/2014/main" id="{8D347D17-7F40-955F-2253-375DD095ED2B}"/>
              </a:ext>
            </a:extLst>
          </p:cNvPr>
          <p:cNvSpPr txBox="1"/>
          <p:nvPr/>
        </p:nvSpPr>
        <p:spPr>
          <a:xfrm>
            <a:off x="3727218" y="1679446"/>
            <a:ext cx="1323802" cy="312119"/>
          </a:xfrm>
          <a:prstGeom prst="rect">
            <a:avLst/>
          </a:prstGeom>
          <a:noFill/>
        </p:spPr>
        <p:txBody>
          <a:bodyPr wrap="square" lIns="80247" tIns="40123" rIns="80247" bIns="40123" rtlCol="0">
            <a:spAutoFit/>
          </a:bodyPr>
          <a:lstStyle/>
          <a:p>
            <a:pPr algn="ctr">
              <a:lnSpc>
                <a:spcPct val="110000"/>
              </a:lnSpc>
            </a:pPr>
            <a:r>
              <a:rPr lang="en-US" sz="700" dirty="0">
                <a:solidFill>
                  <a:schemeClr val="tx1">
                    <a:lumMod val="85000"/>
                    <a:lumOff val="15000"/>
                  </a:schemeClr>
                </a:solidFill>
                <a:cs typeface="Lato Light"/>
              </a:rPr>
              <a:t>MEC Application &amp; Internet breakout</a:t>
            </a:r>
          </a:p>
        </p:txBody>
      </p:sp>
      <p:sp>
        <p:nvSpPr>
          <p:cNvPr id="14" name="Rectangle: Rounded Corners 13">
            <a:extLst>
              <a:ext uri="{FF2B5EF4-FFF2-40B4-BE49-F238E27FC236}">
                <a16:creationId xmlns:a16="http://schemas.microsoft.com/office/drawing/2014/main" id="{5A0C3BD0-76F7-25A8-1CD7-E9468664292E}"/>
              </a:ext>
            </a:extLst>
          </p:cNvPr>
          <p:cNvSpPr/>
          <p:nvPr/>
        </p:nvSpPr>
        <p:spPr>
          <a:xfrm>
            <a:off x="3883717" y="2368872"/>
            <a:ext cx="207814" cy="92117"/>
          </a:xfrm>
          <a:prstGeom prst="roundRect">
            <a:avLst/>
          </a:prstGeom>
          <a:solidFill>
            <a:srgbClr val="F4C4D6"/>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5" name="Rectangle: Rounded Corners 14">
            <a:extLst>
              <a:ext uri="{FF2B5EF4-FFF2-40B4-BE49-F238E27FC236}">
                <a16:creationId xmlns:a16="http://schemas.microsoft.com/office/drawing/2014/main" id="{D591B604-4AFB-F16E-9BDA-85ED12B914E8}"/>
              </a:ext>
            </a:extLst>
          </p:cNvPr>
          <p:cNvSpPr/>
          <p:nvPr/>
        </p:nvSpPr>
        <p:spPr>
          <a:xfrm>
            <a:off x="4187865" y="2366579"/>
            <a:ext cx="207814" cy="92117"/>
          </a:xfrm>
          <a:prstGeom prst="roundRect">
            <a:avLst/>
          </a:prstGeom>
          <a:solidFill>
            <a:srgbClr val="E5719D"/>
          </a:solidFill>
          <a:ln>
            <a:solidFill>
              <a:srgbClr val="E57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6" name="Rectangle: Rounded Corners 15">
            <a:extLst>
              <a:ext uri="{FF2B5EF4-FFF2-40B4-BE49-F238E27FC236}">
                <a16:creationId xmlns:a16="http://schemas.microsoft.com/office/drawing/2014/main" id="{97828A70-4D6C-5561-ED3E-D7EBA324875B}"/>
              </a:ext>
            </a:extLst>
          </p:cNvPr>
          <p:cNvSpPr/>
          <p:nvPr/>
        </p:nvSpPr>
        <p:spPr>
          <a:xfrm>
            <a:off x="4514343" y="2377431"/>
            <a:ext cx="207814" cy="92117"/>
          </a:xfrm>
          <a:prstGeom prst="roundRect">
            <a:avLst/>
          </a:prstGeom>
          <a:solidFill>
            <a:srgbClr val="AF2157"/>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7" name="Left Brace 16">
            <a:extLst>
              <a:ext uri="{FF2B5EF4-FFF2-40B4-BE49-F238E27FC236}">
                <a16:creationId xmlns:a16="http://schemas.microsoft.com/office/drawing/2014/main" id="{88A8B83B-840A-9D64-D809-47F004709A81}"/>
              </a:ext>
            </a:extLst>
          </p:cNvPr>
          <p:cNvSpPr/>
          <p:nvPr/>
        </p:nvSpPr>
        <p:spPr>
          <a:xfrm rot="16200000">
            <a:off x="4223272" y="3006723"/>
            <a:ext cx="230014" cy="1222118"/>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18" name="TextBox 17">
            <a:extLst>
              <a:ext uri="{FF2B5EF4-FFF2-40B4-BE49-F238E27FC236}">
                <a16:creationId xmlns:a16="http://schemas.microsoft.com/office/drawing/2014/main" id="{950309D4-ED9C-0DDF-3B0C-DE6B6CE38C7D}"/>
              </a:ext>
            </a:extLst>
          </p:cNvPr>
          <p:cNvSpPr txBox="1"/>
          <p:nvPr/>
        </p:nvSpPr>
        <p:spPr>
          <a:xfrm>
            <a:off x="2843538" y="3773946"/>
            <a:ext cx="1015661" cy="2123658"/>
          </a:xfrm>
          <a:prstGeom prst="rect">
            <a:avLst/>
          </a:prstGeom>
          <a:noFill/>
        </p:spPr>
        <p:txBody>
          <a:bodyPr wrap="square" rtlCol="0">
            <a:spAutoFit/>
          </a:bodyPr>
          <a:lstStyle/>
          <a:p>
            <a:pPr algn="ctr"/>
            <a:r>
              <a:rPr lang="en-US" sz="1100" b="1" dirty="0"/>
              <a:t>Radio Base Station</a:t>
            </a:r>
          </a:p>
          <a:p>
            <a:pPr algn="ctr"/>
            <a:endParaRPr lang="en-US" sz="1100" b="1" dirty="0"/>
          </a:p>
          <a:p>
            <a:pPr marL="171450" indent="-171450">
              <a:buFont typeface="Arial" panose="020B0604020202020204" pitchFamily="34" charset="0"/>
              <a:buChar char="•"/>
            </a:pPr>
            <a:r>
              <a:rPr lang="en-US" sz="1100" b="1" dirty="0">
                <a:solidFill>
                  <a:srgbClr val="6F2B7F"/>
                </a:solidFill>
              </a:rPr>
              <a:t>Rouge Nodes</a:t>
            </a:r>
          </a:p>
          <a:p>
            <a:pPr marL="171450" indent="-171450">
              <a:buFont typeface="Arial" panose="020B0604020202020204" pitchFamily="34" charset="0"/>
              <a:buChar char="•"/>
            </a:pPr>
            <a:r>
              <a:rPr lang="en-US" sz="1100" b="1" dirty="0">
                <a:solidFill>
                  <a:srgbClr val="6F2B7F"/>
                </a:solidFill>
              </a:rPr>
              <a:t>Insecure interfaces</a:t>
            </a:r>
          </a:p>
          <a:p>
            <a:pPr marL="171450" indent="-171450">
              <a:buFont typeface="Arial" panose="020B0604020202020204" pitchFamily="34" charset="0"/>
              <a:buChar char="•"/>
            </a:pPr>
            <a:r>
              <a:rPr lang="en-US" sz="1100" b="1" dirty="0">
                <a:solidFill>
                  <a:srgbClr val="6F2B7F"/>
                </a:solidFill>
              </a:rPr>
              <a:t>Improper user access</a:t>
            </a:r>
            <a:endParaRPr lang="en-AE" sz="1100" b="1">
              <a:solidFill>
                <a:srgbClr val="6F2B7F"/>
              </a:solidFill>
            </a:endParaRPr>
          </a:p>
          <a:p>
            <a:pPr algn="ctr"/>
            <a:endParaRPr lang="en-AE" sz="1100" b="1"/>
          </a:p>
        </p:txBody>
      </p:sp>
      <p:sp>
        <p:nvSpPr>
          <p:cNvPr id="19" name="TextBox 18">
            <a:extLst>
              <a:ext uri="{FF2B5EF4-FFF2-40B4-BE49-F238E27FC236}">
                <a16:creationId xmlns:a16="http://schemas.microsoft.com/office/drawing/2014/main" id="{60D0A96E-7806-9C74-76D3-56CC220E76C6}"/>
              </a:ext>
            </a:extLst>
          </p:cNvPr>
          <p:cNvSpPr txBox="1"/>
          <p:nvPr/>
        </p:nvSpPr>
        <p:spPr>
          <a:xfrm>
            <a:off x="3794221" y="3749928"/>
            <a:ext cx="2025644" cy="1954381"/>
          </a:xfrm>
          <a:prstGeom prst="rect">
            <a:avLst/>
          </a:prstGeom>
          <a:noFill/>
        </p:spPr>
        <p:txBody>
          <a:bodyPr wrap="square" rtlCol="0">
            <a:spAutoFit/>
          </a:bodyPr>
          <a:lstStyle/>
          <a:p>
            <a:pPr algn="ctr"/>
            <a:r>
              <a:rPr lang="en-US" sz="1100" b="1" dirty="0"/>
              <a:t>MEC Edge Computing</a:t>
            </a:r>
          </a:p>
          <a:p>
            <a:pPr algn="ctr"/>
            <a:endParaRPr lang="en-US" sz="1100" b="1" dirty="0"/>
          </a:p>
          <a:p>
            <a:pPr marL="171450" indent="-171450">
              <a:buFont typeface="Arial" panose="020B0604020202020204" pitchFamily="34" charset="0"/>
              <a:buChar char="•"/>
            </a:pPr>
            <a:r>
              <a:rPr lang="en-US" sz="1100" b="1" dirty="0">
                <a:solidFill>
                  <a:srgbClr val="6F2B7F"/>
                </a:solidFill>
              </a:rPr>
              <a:t>DDoS attack</a:t>
            </a:r>
          </a:p>
          <a:p>
            <a:pPr marL="171450" indent="-171450">
              <a:buFont typeface="Arial" panose="020B0604020202020204" pitchFamily="34" charset="0"/>
              <a:buChar char="•"/>
            </a:pPr>
            <a:r>
              <a:rPr lang="en-US" sz="1100" b="1" dirty="0">
                <a:solidFill>
                  <a:srgbClr val="6F2B7F"/>
                </a:solidFill>
              </a:rPr>
              <a:t>Insecure interfaces</a:t>
            </a:r>
          </a:p>
          <a:p>
            <a:pPr marL="171450" indent="-171450">
              <a:buFont typeface="Arial" panose="020B0604020202020204" pitchFamily="34" charset="0"/>
              <a:buChar char="•"/>
            </a:pPr>
            <a:r>
              <a:rPr lang="en-US" sz="1100" b="1" dirty="0">
                <a:solidFill>
                  <a:srgbClr val="6F2B7F"/>
                </a:solidFill>
              </a:rPr>
              <a:t>Control plane manipulation</a:t>
            </a:r>
          </a:p>
          <a:p>
            <a:pPr marL="171450" indent="-171450">
              <a:buFont typeface="Arial" panose="020B0604020202020204" pitchFamily="34" charset="0"/>
              <a:buChar char="•"/>
            </a:pPr>
            <a:r>
              <a:rPr lang="en-US" sz="1100" b="1" dirty="0">
                <a:solidFill>
                  <a:srgbClr val="6F2B7F"/>
                </a:solidFill>
              </a:rPr>
              <a:t>Virtualization vulnerabilities</a:t>
            </a:r>
          </a:p>
          <a:p>
            <a:pPr marL="171450" indent="-171450">
              <a:buFont typeface="Arial" panose="020B0604020202020204" pitchFamily="34" charset="0"/>
              <a:buChar char="•"/>
            </a:pPr>
            <a:r>
              <a:rPr lang="en-US" sz="1100" b="1" dirty="0">
                <a:solidFill>
                  <a:srgbClr val="6F2B7F"/>
                </a:solidFill>
              </a:rPr>
              <a:t>LI vulnerabilities</a:t>
            </a:r>
          </a:p>
          <a:p>
            <a:pPr marL="171450" indent="-171450">
              <a:buFont typeface="Arial" panose="020B0604020202020204" pitchFamily="34" charset="0"/>
              <a:buChar char="•"/>
            </a:pPr>
            <a:r>
              <a:rPr lang="en-US" sz="1100" b="1" dirty="0">
                <a:solidFill>
                  <a:srgbClr val="6F2B7F"/>
                </a:solidFill>
              </a:rPr>
              <a:t>Improper user access</a:t>
            </a:r>
            <a:endParaRPr lang="en-AE" sz="1100" b="1">
              <a:solidFill>
                <a:srgbClr val="6F2B7F"/>
              </a:solidFill>
            </a:endParaRPr>
          </a:p>
          <a:p>
            <a:pPr algn="ctr"/>
            <a:endParaRPr lang="en-AE" sz="1100" b="1"/>
          </a:p>
        </p:txBody>
      </p:sp>
      <p:sp>
        <p:nvSpPr>
          <p:cNvPr id="20" name="Rectangle: Rounded Corners 19">
            <a:extLst>
              <a:ext uri="{FF2B5EF4-FFF2-40B4-BE49-F238E27FC236}">
                <a16:creationId xmlns:a16="http://schemas.microsoft.com/office/drawing/2014/main" id="{47A743B0-27CF-C0AE-813A-DCD3FBF98B92}"/>
              </a:ext>
            </a:extLst>
          </p:cNvPr>
          <p:cNvSpPr/>
          <p:nvPr/>
        </p:nvSpPr>
        <p:spPr>
          <a:xfrm>
            <a:off x="6273603" y="2284971"/>
            <a:ext cx="207814" cy="92117"/>
          </a:xfrm>
          <a:prstGeom prst="roundRect">
            <a:avLst/>
          </a:prstGeom>
          <a:solidFill>
            <a:srgbClr val="F4C4D6"/>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1" name="Rectangle: Rounded Corners 20">
            <a:extLst>
              <a:ext uri="{FF2B5EF4-FFF2-40B4-BE49-F238E27FC236}">
                <a16:creationId xmlns:a16="http://schemas.microsoft.com/office/drawing/2014/main" id="{647CC956-8AC3-99FA-60F4-E0809AF6DA42}"/>
              </a:ext>
            </a:extLst>
          </p:cNvPr>
          <p:cNvSpPr/>
          <p:nvPr/>
        </p:nvSpPr>
        <p:spPr>
          <a:xfrm>
            <a:off x="6577751" y="2282678"/>
            <a:ext cx="207814" cy="92117"/>
          </a:xfrm>
          <a:prstGeom prst="roundRect">
            <a:avLst/>
          </a:prstGeom>
          <a:solidFill>
            <a:srgbClr val="E5719D"/>
          </a:solidFill>
          <a:ln>
            <a:solidFill>
              <a:srgbClr val="E57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2" name="Rectangle: Rounded Corners 21">
            <a:extLst>
              <a:ext uri="{FF2B5EF4-FFF2-40B4-BE49-F238E27FC236}">
                <a16:creationId xmlns:a16="http://schemas.microsoft.com/office/drawing/2014/main" id="{0DF5AC0B-3040-DC95-F867-59335E7D9EED}"/>
              </a:ext>
            </a:extLst>
          </p:cNvPr>
          <p:cNvSpPr/>
          <p:nvPr/>
        </p:nvSpPr>
        <p:spPr>
          <a:xfrm>
            <a:off x="6904229" y="2293530"/>
            <a:ext cx="207814" cy="92117"/>
          </a:xfrm>
          <a:prstGeom prst="roundRect">
            <a:avLst/>
          </a:prstGeom>
          <a:solidFill>
            <a:srgbClr val="AF2157"/>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3" name="Rectangle: Rounded Corners 22">
            <a:extLst>
              <a:ext uri="{FF2B5EF4-FFF2-40B4-BE49-F238E27FC236}">
                <a16:creationId xmlns:a16="http://schemas.microsoft.com/office/drawing/2014/main" id="{623C32ED-490B-1A64-E07F-DB803EE7F042}"/>
              </a:ext>
            </a:extLst>
          </p:cNvPr>
          <p:cNvSpPr/>
          <p:nvPr/>
        </p:nvSpPr>
        <p:spPr>
          <a:xfrm>
            <a:off x="7232153" y="2293297"/>
            <a:ext cx="207814" cy="92117"/>
          </a:xfrm>
          <a:prstGeom prst="roundRect">
            <a:avLst/>
          </a:prstGeom>
          <a:solidFill>
            <a:srgbClr val="DAAEE4"/>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4" name="Rectangle: Rounded Corners 23">
            <a:extLst>
              <a:ext uri="{FF2B5EF4-FFF2-40B4-BE49-F238E27FC236}">
                <a16:creationId xmlns:a16="http://schemas.microsoft.com/office/drawing/2014/main" id="{05CB4249-4FFB-2940-1218-56B8E383A09E}"/>
              </a:ext>
            </a:extLst>
          </p:cNvPr>
          <p:cNvSpPr/>
          <p:nvPr/>
        </p:nvSpPr>
        <p:spPr>
          <a:xfrm>
            <a:off x="6275797" y="2555176"/>
            <a:ext cx="207814" cy="92117"/>
          </a:xfrm>
          <a:prstGeom prst="roundRect">
            <a:avLst/>
          </a:prstGeom>
          <a:solidFill>
            <a:srgbClr val="B761CB"/>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5" name="Rectangle: Rounded Corners 24">
            <a:extLst>
              <a:ext uri="{FF2B5EF4-FFF2-40B4-BE49-F238E27FC236}">
                <a16:creationId xmlns:a16="http://schemas.microsoft.com/office/drawing/2014/main" id="{675664E8-6626-888A-D0DB-FA61241842D9}"/>
              </a:ext>
            </a:extLst>
          </p:cNvPr>
          <p:cNvSpPr/>
          <p:nvPr/>
        </p:nvSpPr>
        <p:spPr>
          <a:xfrm>
            <a:off x="6579945" y="2552883"/>
            <a:ext cx="207814" cy="92117"/>
          </a:xfrm>
          <a:prstGeom prst="roundRect">
            <a:avLst/>
          </a:prstGeom>
          <a:solidFill>
            <a:srgbClr val="9438AA"/>
          </a:solidFill>
          <a:ln>
            <a:solidFill>
              <a:srgbClr val="E57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6" name="Rectangle: Rounded Corners 25">
            <a:extLst>
              <a:ext uri="{FF2B5EF4-FFF2-40B4-BE49-F238E27FC236}">
                <a16:creationId xmlns:a16="http://schemas.microsoft.com/office/drawing/2014/main" id="{EFF3307C-5232-D9AF-A99C-ACC8D4CC5D34}"/>
              </a:ext>
            </a:extLst>
          </p:cNvPr>
          <p:cNvSpPr/>
          <p:nvPr/>
        </p:nvSpPr>
        <p:spPr>
          <a:xfrm>
            <a:off x="6906423" y="2563735"/>
            <a:ext cx="207814" cy="92117"/>
          </a:xfrm>
          <a:prstGeom prst="roundRect">
            <a:avLst/>
          </a:prstGeom>
          <a:solidFill>
            <a:srgbClr val="EFDCF4"/>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7" name="Rectangle: Rounded Corners 26">
            <a:extLst>
              <a:ext uri="{FF2B5EF4-FFF2-40B4-BE49-F238E27FC236}">
                <a16:creationId xmlns:a16="http://schemas.microsoft.com/office/drawing/2014/main" id="{88AD9179-0079-B111-0161-B9009233261F}"/>
              </a:ext>
            </a:extLst>
          </p:cNvPr>
          <p:cNvSpPr/>
          <p:nvPr/>
        </p:nvSpPr>
        <p:spPr>
          <a:xfrm>
            <a:off x="7234347" y="2563502"/>
            <a:ext cx="207814" cy="92117"/>
          </a:xfrm>
          <a:prstGeom prst="roundRect">
            <a:avLst/>
          </a:prstGeom>
          <a:solidFill>
            <a:srgbClr val="AC49C3"/>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8" name="Left Brace 27">
            <a:extLst>
              <a:ext uri="{FF2B5EF4-FFF2-40B4-BE49-F238E27FC236}">
                <a16:creationId xmlns:a16="http://schemas.microsoft.com/office/drawing/2014/main" id="{52E34DFF-66FE-5D3F-207E-DEB90FA1957B}"/>
              </a:ext>
            </a:extLst>
          </p:cNvPr>
          <p:cNvSpPr/>
          <p:nvPr/>
        </p:nvSpPr>
        <p:spPr>
          <a:xfrm rot="16200000">
            <a:off x="6791539" y="2735387"/>
            <a:ext cx="240561" cy="1772107"/>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29" name="TextBox 28">
            <a:extLst>
              <a:ext uri="{FF2B5EF4-FFF2-40B4-BE49-F238E27FC236}">
                <a16:creationId xmlns:a16="http://schemas.microsoft.com/office/drawing/2014/main" id="{809B4DAC-375E-8229-3799-25212F1BBC88}"/>
              </a:ext>
            </a:extLst>
          </p:cNvPr>
          <p:cNvSpPr txBox="1"/>
          <p:nvPr/>
        </p:nvSpPr>
        <p:spPr>
          <a:xfrm>
            <a:off x="5969540" y="3749244"/>
            <a:ext cx="2605275" cy="2354491"/>
          </a:xfrm>
          <a:prstGeom prst="rect">
            <a:avLst/>
          </a:prstGeom>
          <a:noFill/>
        </p:spPr>
        <p:txBody>
          <a:bodyPr wrap="square" rtlCol="0">
            <a:spAutoFit/>
          </a:bodyPr>
          <a:lstStyle/>
          <a:p>
            <a:pPr algn="ctr"/>
            <a:r>
              <a:rPr lang="en-US" sz="1050" b="1" dirty="0"/>
              <a:t>5G core &amp; management plane</a:t>
            </a:r>
          </a:p>
          <a:p>
            <a:pPr algn="ctr"/>
            <a:endParaRPr lang="en-US" sz="1050" b="1" dirty="0"/>
          </a:p>
          <a:p>
            <a:pPr marL="171450" indent="-171450">
              <a:buFont typeface="Arial" panose="020B0604020202020204" pitchFamily="34" charset="0"/>
              <a:buChar char="•"/>
            </a:pPr>
            <a:r>
              <a:rPr lang="en-US" sz="1050" b="1" dirty="0">
                <a:solidFill>
                  <a:srgbClr val="6F2B7F"/>
                </a:solidFill>
              </a:rPr>
              <a:t>Insecure interfaces</a:t>
            </a:r>
          </a:p>
          <a:p>
            <a:pPr marL="171450" indent="-171450">
              <a:buFont typeface="Arial" panose="020B0604020202020204" pitchFamily="34" charset="0"/>
              <a:buChar char="•"/>
            </a:pPr>
            <a:r>
              <a:rPr lang="en-US" sz="1050" b="1" dirty="0">
                <a:solidFill>
                  <a:srgbClr val="6F2B7F"/>
                </a:solidFill>
              </a:rPr>
              <a:t>Control plane manipulation</a:t>
            </a:r>
          </a:p>
          <a:p>
            <a:pPr marL="171450" indent="-171450">
              <a:buFont typeface="Arial" panose="020B0604020202020204" pitchFamily="34" charset="0"/>
              <a:buChar char="•"/>
            </a:pPr>
            <a:r>
              <a:rPr lang="en-US" sz="1050" b="1" dirty="0">
                <a:solidFill>
                  <a:srgbClr val="6F2B7F"/>
                </a:solidFill>
              </a:rPr>
              <a:t>Virtualization vulnerabilities</a:t>
            </a:r>
          </a:p>
          <a:p>
            <a:pPr marL="171450" indent="-171450">
              <a:buFont typeface="Arial" panose="020B0604020202020204" pitchFamily="34" charset="0"/>
              <a:buChar char="•"/>
            </a:pPr>
            <a:r>
              <a:rPr lang="en-US" sz="1050" b="1" dirty="0">
                <a:solidFill>
                  <a:srgbClr val="6F2B7F"/>
                </a:solidFill>
              </a:rPr>
              <a:t>LI vulnerabilities</a:t>
            </a:r>
          </a:p>
          <a:p>
            <a:pPr marL="171450" indent="-171450">
              <a:buFont typeface="Arial" panose="020B0604020202020204" pitchFamily="34" charset="0"/>
              <a:buChar char="•"/>
            </a:pPr>
            <a:r>
              <a:rPr lang="en-US" sz="1050" b="1" dirty="0">
                <a:solidFill>
                  <a:srgbClr val="6F2B7F"/>
                </a:solidFill>
              </a:rPr>
              <a:t>API Vulnerabilities</a:t>
            </a:r>
          </a:p>
          <a:p>
            <a:pPr marL="171450" indent="-171450">
              <a:buFont typeface="Arial" panose="020B0604020202020204" pitchFamily="34" charset="0"/>
              <a:buChar char="•"/>
            </a:pPr>
            <a:r>
              <a:rPr lang="en-US" sz="1050" b="1" dirty="0">
                <a:solidFill>
                  <a:srgbClr val="6F2B7F"/>
                </a:solidFill>
              </a:rPr>
              <a:t>Network functions vulnerabilities</a:t>
            </a:r>
          </a:p>
          <a:p>
            <a:pPr marL="171450" indent="-171450">
              <a:buFont typeface="Arial" panose="020B0604020202020204" pitchFamily="34" charset="0"/>
              <a:buChar char="•"/>
            </a:pPr>
            <a:r>
              <a:rPr lang="en-US" sz="1050" b="1" dirty="0">
                <a:solidFill>
                  <a:srgbClr val="6F2B7F"/>
                </a:solidFill>
              </a:rPr>
              <a:t>Supply chain vulnerabilities</a:t>
            </a:r>
          </a:p>
          <a:p>
            <a:pPr marL="171450" indent="-171450">
              <a:buFont typeface="Arial" panose="020B0604020202020204" pitchFamily="34" charset="0"/>
              <a:buChar char="•"/>
            </a:pPr>
            <a:r>
              <a:rPr lang="en-US" sz="1050" b="1" dirty="0">
                <a:solidFill>
                  <a:srgbClr val="6F2B7F"/>
                </a:solidFill>
              </a:rPr>
              <a:t>NEF vulnerabilities</a:t>
            </a:r>
          </a:p>
          <a:p>
            <a:pPr marL="171450" indent="-171450">
              <a:buFont typeface="Arial" panose="020B0604020202020204" pitchFamily="34" charset="0"/>
              <a:buChar char="•"/>
            </a:pPr>
            <a:r>
              <a:rPr lang="en-US" sz="1050" b="1" dirty="0">
                <a:solidFill>
                  <a:srgbClr val="6F2B7F"/>
                </a:solidFill>
              </a:rPr>
              <a:t>Roaming interconnects</a:t>
            </a:r>
          </a:p>
          <a:p>
            <a:pPr marL="171450" indent="-171450">
              <a:buFont typeface="Arial" panose="020B0604020202020204" pitchFamily="34" charset="0"/>
              <a:buChar char="•"/>
            </a:pPr>
            <a:r>
              <a:rPr lang="en-US" sz="1050" b="1" dirty="0">
                <a:solidFill>
                  <a:srgbClr val="6F2B7F"/>
                </a:solidFill>
              </a:rPr>
              <a:t>DDoS &amp; DoS attacks</a:t>
            </a:r>
          </a:p>
          <a:p>
            <a:pPr marL="171450" indent="-171450">
              <a:buFont typeface="Arial" panose="020B0604020202020204" pitchFamily="34" charset="0"/>
              <a:buChar char="•"/>
            </a:pPr>
            <a:r>
              <a:rPr lang="en-US" sz="1050" b="1" dirty="0">
                <a:solidFill>
                  <a:srgbClr val="6F2B7F"/>
                </a:solidFill>
              </a:rPr>
              <a:t>Improper user access</a:t>
            </a:r>
            <a:endParaRPr lang="en-AE" sz="1050" b="1"/>
          </a:p>
          <a:p>
            <a:pPr algn="ctr"/>
            <a:endParaRPr lang="en-AE" sz="1050" b="1"/>
          </a:p>
        </p:txBody>
      </p:sp>
      <p:sp>
        <p:nvSpPr>
          <p:cNvPr id="30" name="Left Brace 29">
            <a:extLst>
              <a:ext uri="{FF2B5EF4-FFF2-40B4-BE49-F238E27FC236}">
                <a16:creationId xmlns:a16="http://schemas.microsoft.com/office/drawing/2014/main" id="{B1E5FC40-41E1-57E5-CAE0-7AD5D99470E7}"/>
              </a:ext>
            </a:extLst>
          </p:cNvPr>
          <p:cNvSpPr/>
          <p:nvPr/>
        </p:nvSpPr>
        <p:spPr>
          <a:xfrm rot="16200000">
            <a:off x="9340589" y="2713093"/>
            <a:ext cx="240561" cy="1772107"/>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31" name="TextBox 30">
            <a:extLst>
              <a:ext uri="{FF2B5EF4-FFF2-40B4-BE49-F238E27FC236}">
                <a16:creationId xmlns:a16="http://schemas.microsoft.com/office/drawing/2014/main" id="{2B904423-3294-F441-A7D6-C795B9D7BF9D}"/>
              </a:ext>
            </a:extLst>
          </p:cNvPr>
          <p:cNvSpPr txBox="1"/>
          <p:nvPr/>
        </p:nvSpPr>
        <p:spPr>
          <a:xfrm>
            <a:off x="8588796" y="3726950"/>
            <a:ext cx="2423099" cy="1446550"/>
          </a:xfrm>
          <a:prstGeom prst="rect">
            <a:avLst/>
          </a:prstGeom>
          <a:noFill/>
        </p:spPr>
        <p:txBody>
          <a:bodyPr wrap="square" rtlCol="0">
            <a:spAutoFit/>
          </a:bodyPr>
          <a:lstStyle/>
          <a:p>
            <a:pPr algn="ctr"/>
            <a:r>
              <a:rPr lang="en-US" sz="1100" b="1" dirty="0"/>
              <a:t>IOT Application and Direct Internet access</a:t>
            </a:r>
          </a:p>
          <a:p>
            <a:pPr algn="ctr"/>
            <a:endParaRPr lang="en-US" sz="1100" b="1" dirty="0"/>
          </a:p>
          <a:p>
            <a:pPr marL="171450" indent="-171450">
              <a:buFont typeface="Arial" panose="020B0604020202020204" pitchFamily="34" charset="0"/>
              <a:buChar char="•"/>
            </a:pPr>
            <a:r>
              <a:rPr lang="en-US" sz="1100" b="1" dirty="0">
                <a:solidFill>
                  <a:srgbClr val="6F2B7F"/>
                </a:solidFill>
              </a:rPr>
              <a:t>IoT core integrations</a:t>
            </a:r>
          </a:p>
          <a:p>
            <a:pPr marL="171450" indent="-171450">
              <a:buFont typeface="Arial" panose="020B0604020202020204" pitchFamily="34" charset="0"/>
              <a:buChar char="•"/>
            </a:pPr>
            <a:r>
              <a:rPr lang="en-US" sz="1100" b="1" dirty="0">
                <a:solidFill>
                  <a:srgbClr val="6F2B7F"/>
                </a:solidFill>
              </a:rPr>
              <a:t>Application vulnerabilities</a:t>
            </a:r>
          </a:p>
          <a:p>
            <a:pPr marL="171450" indent="-171450">
              <a:buFont typeface="Arial" panose="020B0604020202020204" pitchFamily="34" charset="0"/>
              <a:buChar char="•"/>
            </a:pPr>
            <a:r>
              <a:rPr lang="en-US" sz="1100" b="1" dirty="0">
                <a:solidFill>
                  <a:srgbClr val="6F2B7F"/>
                </a:solidFill>
              </a:rPr>
              <a:t>API vulnerabilities</a:t>
            </a:r>
          </a:p>
          <a:p>
            <a:pPr marL="171450" indent="-171450">
              <a:buFont typeface="Arial" panose="020B0604020202020204" pitchFamily="34" charset="0"/>
              <a:buChar char="•"/>
            </a:pPr>
            <a:r>
              <a:rPr lang="en-US" sz="1100" b="1" dirty="0">
                <a:solidFill>
                  <a:srgbClr val="6F2B7F"/>
                </a:solidFill>
              </a:rPr>
              <a:t>Improper user access</a:t>
            </a:r>
            <a:endParaRPr lang="en-AE" sz="1100" b="1">
              <a:solidFill>
                <a:srgbClr val="6F2B7F"/>
              </a:solidFill>
            </a:endParaRPr>
          </a:p>
          <a:p>
            <a:pPr algn="ctr"/>
            <a:endParaRPr lang="en-AE" sz="1100" b="1"/>
          </a:p>
        </p:txBody>
      </p:sp>
      <p:pic>
        <p:nvPicPr>
          <p:cNvPr id="45" name="Video 44">
            <a:hlinkClick r:id="" action="ppaction://media"/>
            <a:extLst>
              <a:ext uri="{FF2B5EF4-FFF2-40B4-BE49-F238E27FC236}">
                <a16:creationId xmlns:a16="http://schemas.microsoft.com/office/drawing/2014/main" id="{3F93A72E-7676-97C5-4406-8284CF88178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cxnSp>
        <p:nvCxnSpPr>
          <p:cNvPr id="54" name="Straight Connector 53">
            <a:extLst>
              <a:ext uri="{FF2B5EF4-FFF2-40B4-BE49-F238E27FC236}">
                <a16:creationId xmlns:a16="http://schemas.microsoft.com/office/drawing/2014/main" id="{6247B2F0-9B1C-356A-2D6B-6D3FDE52A15D}"/>
              </a:ext>
            </a:extLst>
          </p:cNvPr>
          <p:cNvCxnSpPr>
            <a:cxnSpLocks/>
          </p:cNvCxnSpPr>
          <p:nvPr/>
        </p:nvCxnSpPr>
        <p:spPr>
          <a:xfrm flipV="1">
            <a:off x="4360665" y="2014316"/>
            <a:ext cx="0" cy="1162922"/>
          </a:xfrm>
          <a:prstGeom prst="line">
            <a:avLst/>
          </a:prstGeom>
          <a:ln>
            <a:solidFill>
              <a:srgbClr val="5A2781"/>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0596404E-D559-A21E-2AF4-70269CA661A2}"/>
              </a:ext>
            </a:extLst>
          </p:cNvPr>
          <p:cNvGrpSpPr/>
          <p:nvPr/>
        </p:nvGrpSpPr>
        <p:grpSpPr>
          <a:xfrm>
            <a:off x="600892" y="1267591"/>
            <a:ext cx="10411003" cy="2676925"/>
            <a:chOff x="1139170" y="1141381"/>
            <a:chExt cx="8855362" cy="2167021"/>
          </a:xfrm>
        </p:grpSpPr>
        <p:pic>
          <p:nvPicPr>
            <p:cNvPr id="56" name="Picture 55">
              <a:extLst>
                <a:ext uri="{FF2B5EF4-FFF2-40B4-BE49-F238E27FC236}">
                  <a16:creationId xmlns:a16="http://schemas.microsoft.com/office/drawing/2014/main" id="{EB194668-2822-3DE1-0D0E-AFCD1C72ED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4466" y="1141381"/>
              <a:ext cx="2660066" cy="2167021"/>
            </a:xfrm>
            <a:prstGeom prst="rect">
              <a:avLst/>
            </a:prstGeom>
          </p:spPr>
        </p:pic>
        <p:cxnSp>
          <p:nvCxnSpPr>
            <p:cNvPr id="57" name="Straight Connector 56">
              <a:extLst>
                <a:ext uri="{FF2B5EF4-FFF2-40B4-BE49-F238E27FC236}">
                  <a16:creationId xmlns:a16="http://schemas.microsoft.com/office/drawing/2014/main" id="{323090CB-AC31-3F99-9EDB-B2334720AC0F}"/>
                </a:ext>
              </a:extLst>
            </p:cNvPr>
            <p:cNvCxnSpPr>
              <a:cxnSpLocks/>
            </p:cNvCxnSpPr>
            <p:nvPr/>
          </p:nvCxnSpPr>
          <p:spPr>
            <a:xfrm>
              <a:off x="1955079" y="2687276"/>
              <a:ext cx="6577467" cy="0"/>
            </a:xfrm>
            <a:prstGeom prst="line">
              <a:avLst/>
            </a:prstGeom>
            <a:ln>
              <a:solidFill>
                <a:srgbClr val="5A2781"/>
              </a:solidFill>
            </a:ln>
          </p:spPr>
          <p:style>
            <a:lnRef idx="1">
              <a:schemeClr val="accent1"/>
            </a:lnRef>
            <a:fillRef idx="0">
              <a:schemeClr val="accent1"/>
            </a:fillRef>
            <a:effectRef idx="0">
              <a:schemeClr val="accent1"/>
            </a:effectRef>
            <a:fontRef idx="minor">
              <a:schemeClr val="tx1"/>
            </a:fontRef>
          </p:style>
        </p:cxnSp>
        <p:sp>
          <p:nvSpPr>
            <p:cNvPr id="58" name="Freeform 233">
              <a:extLst>
                <a:ext uri="{FF2B5EF4-FFF2-40B4-BE49-F238E27FC236}">
                  <a16:creationId xmlns:a16="http://schemas.microsoft.com/office/drawing/2014/main" id="{C1892998-31B8-E22F-755C-38A46841A55C}"/>
                </a:ext>
              </a:extLst>
            </p:cNvPr>
            <p:cNvSpPr>
              <a:spLocks noChangeArrowheads="1"/>
            </p:cNvSpPr>
            <p:nvPr/>
          </p:nvSpPr>
          <p:spPr bwMode="auto">
            <a:xfrm>
              <a:off x="3044823" y="2195162"/>
              <a:ext cx="426435" cy="507057"/>
            </a:xfrm>
            <a:custGeom>
              <a:avLst/>
              <a:gdLst>
                <a:gd name="T0" fmla="*/ 1010 w 1251"/>
                <a:gd name="T1" fmla="*/ 635 h 1344"/>
                <a:gd name="T2" fmla="*/ 1063 w 1251"/>
                <a:gd name="T3" fmla="*/ 0 h 1344"/>
                <a:gd name="T4" fmla="*/ 979 w 1251"/>
                <a:gd name="T5" fmla="*/ 93 h 1344"/>
                <a:gd name="T6" fmla="*/ 927 w 1251"/>
                <a:gd name="T7" fmla="*/ 552 h 1344"/>
                <a:gd name="T8" fmla="*/ 979 w 1251"/>
                <a:gd name="T9" fmla="*/ 93 h 1344"/>
                <a:gd name="T10" fmla="*/ 844 w 1251"/>
                <a:gd name="T11" fmla="*/ 229 h 1344"/>
                <a:gd name="T12" fmla="*/ 896 w 1251"/>
                <a:gd name="T13" fmla="*/ 510 h 1344"/>
                <a:gd name="T14" fmla="*/ 188 w 1251"/>
                <a:gd name="T15" fmla="*/ 687 h 1344"/>
                <a:gd name="T16" fmla="*/ 240 w 1251"/>
                <a:gd name="T17" fmla="*/ 52 h 1344"/>
                <a:gd name="T18" fmla="*/ 188 w 1251"/>
                <a:gd name="T19" fmla="*/ 687 h 1344"/>
                <a:gd name="T20" fmla="*/ 323 w 1251"/>
                <a:gd name="T21" fmla="*/ 552 h 1344"/>
                <a:gd name="T22" fmla="*/ 271 w 1251"/>
                <a:gd name="T23" fmla="*/ 93 h 1344"/>
                <a:gd name="T24" fmla="*/ 365 w 1251"/>
                <a:gd name="T25" fmla="*/ 510 h 1344"/>
                <a:gd name="T26" fmla="*/ 417 w 1251"/>
                <a:gd name="T27" fmla="*/ 229 h 1344"/>
                <a:gd name="T28" fmla="*/ 365 w 1251"/>
                <a:gd name="T29" fmla="*/ 510 h 1344"/>
                <a:gd name="T30" fmla="*/ 615 w 1251"/>
                <a:gd name="T31" fmla="*/ 708 h 1344"/>
                <a:gd name="T32" fmla="*/ 438 w 1251"/>
                <a:gd name="T33" fmla="*/ 843 h 1344"/>
                <a:gd name="T34" fmla="*/ 573 w 1251"/>
                <a:gd name="T35" fmla="*/ 406 h 1344"/>
                <a:gd name="T36" fmla="*/ 594 w 1251"/>
                <a:gd name="T37" fmla="*/ 343 h 1344"/>
                <a:gd name="T38" fmla="*/ 448 w 1251"/>
                <a:gd name="T39" fmla="*/ 895 h 1344"/>
                <a:gd name="T40" fmla="*/ 271 w 1251"/>
                <a:gd name="T41" fmla="*/ 1343 h 1344"/>
                <a:gd name="T42" fmla="*/ 615 w 1251"/>
                <a:gd name="T43" fmla="*/ 1041 h 1344"/>
                <a:gd name="T44" fmla="*/ 552 w 1251"/>
                <a:gd name="T45" fmla="*/ 458 h 1344"/>
                <a:gd name="T46" fmla="*/ 646 w 1251"/>
                <a:gd name="T47" fmla="*/ 687 h 1344"/>
                <a:gd name="T48" fmla="*/ 729 w 1251"/>
                <a:gd name="T49" fmla="*/ 458 h 1344"/>
                <a:gd name="T50" fmla="*/ 552 w 1251"/>
                <a:gd name="T51" fmla="*/ 458 h 1344"/>
                <a:gd name="T52" fmla="*/ 698 w 1251"/>
                <a:gd name="T53" fmla="*/ 333 h 1344"/>
                <a:gd name="T54" fmla="*/ 719 w 1251"/>
                <a:gd name="T55" fmla="*/ 406 h 1344"/>
                <a:gd name="T56" fmla="*/ 688 w 1251"/>
                <a:gd name="T57" fmla="*/ 302 h 1344"/>
                <a:gd name="T58" fmla="*/ 604 w 1251"/>
                <a:gd name="T59" fmla="*/ 312 h 1344"/>
                <a:gd name="T60" fmla="*/ 646 w 1251"/>
                <a:gd name="T61" fmla="*/ 1062 h 1344"/>
                <a:gd name="T62" fmla="*/ 438 w 1251"/>
                <a:gd name="T63" fmla="*/ 1343 h 1344"/>
                <a:gd name="T64" fmla="*/ 823 w 1251"/>
                <a:gd name="T65" fmla="*/ 1343 h 1344"/>
                <a:gd name="T66" fmla="*/ 646 w 1251"/>
                <a:gd name="T67" fmla="*/ 1062 h 1344"/>
                <a:gd name="T68" fmla="*/ 833 w 1251"/>
                <a:gd name="T69" fmla="*/ 895 h 1344"/>
                <a:gd name="T70" fmla="*/ 990 w 1251"/>
                <a:gd name="T71" fmla="*/ 1332 h 1344"/>
                <a:gd name="T72" fmla="*/ 667 w 1251"/>
                <a:gd name="T73" fmla="*/ 708 h 1344"/>
                <a:gd name="T74" fmla="*/ 844 w 1251"/>
                <a:gd name="T75" fmla="*/ 843 h 1344"/>
                <a:gd name="T76" fmla="*/ 667 w 1251"/>
                <a:gd name="T77" fmla="*/ 708 h 1344"/>
                <a:gd name="T78" fmla="*/ 646 w 1251"/>
                <a:gd name="T79" fmla="*/ 718 h 1344"/>
                <a:gd name="T80" fmla="*/ 646 w 1251"/>
                <a:gd name="T81" fmla="*/ 1020 h 1344"/>
                <a:gd name="T82" fmla="*/ 813 w 1251"/>
                <a:gd name="T83" fmla="*/ 874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1" h="1344">
                  <a:moveTo>
                    <a:pt x="1063" y="687"/>
                  </a:moveTo>
                  <a:cubicBezTo>
                    <a:pt x="1010" y="635"/>
                    <a:pt x="1010" y="635"/>
                    <a:pt x="1010" y="635"/>
                  </a:cubicBezTo>
                  <a:cubicBezTo>
                    <a:pt x="1177" y="479"/>
                    <a:pt x="1177" y="218"/>
                    <a:pt x="1010" y="52"/>
                  </a:cubicBezTo>
                  <a:cubicBezTo>
                    <a:pt x="1063" y="0"/>
                    <a:pt x="1063" y="0"/>
                    <a:pt x="1063" y="0"/>
                  </a:cubicBezTo>
                  <a:cubicBezTo>
                    <a:pt x="1250" y="187"/>
                    <a:pt x="1250" y="500"/>
                    <a:pt x="1063" y="687"/>
                  </a:cubicBezTo>
                  <a:close/>
                  <a:moveTo>
                    <a:pt x="979" y="93"/>
                  </a:moveTo>
                  <a:cubicBezTo>
                    <a:pt x="927" y="135"/>
                    <a:pt x="927" y="135"/>
                    <a:pt x="927" y="135"/>
                  </a:cubicBezTo>
                  <a:cubicBezTo>
                    <a:pt x="1042" y="250"/>
                    <a:pt x="1042" y="437"/>
                    <a:pt x="927" y="552"/>
                  </a:cubicBezTo>
                  <a:cubicBezTo>
                    <a:pt x="979" y="604"/>
                    <a:pt x="979" y="604"/>
                    <a:pt x="979" y="604"/>
                  </a:cubicBezTo>
                  <a:cubicBezTo>
                    <a:pt x="1125" y="458"/>
                    <a:pt x="1125" y="229"/>
                    <a:pt x="979" y="93"/>
                  </a:cubicBezTo>
                  <a:close/>
                  <a:moveTo>
                    <a:pt x="885" y="177"/>
                  </a:moveTo>
                  <a:cubicBezTo>
                    <a:pt x="844" y="229"/>
                    <a:pt x="844" y="229"/>
                    <a:pt x="844" y="229"/>
                  </a:cubicBezTo>
                  <a:cubicBezTo>
                    <a:pt x="906" y="291"/>
                    <a:pt x="906" y="395"/>
                    <a:pt x="844" y="468"/>
                  </a:cubicBezTo>
                  <a:cubicBezTo>
                    <a:pt x="896" y="510"/>
                    <a:pt x="896" y="510"/>
                    <a:pt x="896" y="510"/>
                  </a:cubicBezTo>
                  <a:cubicBezTo>
                    <a:pt x="979" y="427"/>
                    <a:pt x="979" y="270"/>
                    <a:pt x="885" y="177"/>
                  </a:cubicBezTo>
                  <a:close/>
                  <a:moveTo>
                    <a:pt x="188" y="687"/>
                  </a:moveTo>
                  <a:cubicBezTo>
                    <a:pt x="240" y="635"/>
                    <a:pt x="240" y="635"/>
                    <a:pt x="240" y="635"/>
                  </a:cubicBezTo>
                  <a:cubicBezTo>
                    <a:pt x="73" y="479"/>
                    <a:pt x="73" y="218"/>
                    <a:pt x="240" y="52"/>
                  </a:cubicBezTo>
                  <a:cubicBezTo>
                    <a:pt x="188" y="0"/>
                    <a:pt x="188" y="0"/>
                    <a:pt x="188" y="0"/>
                  </a:cubicBezTo>
                  <a:cubicBezTo>
                    <a:pt x="0" y="187"/>
                    <a:pt x="0" y="500"/>
                    <a:pt x="188" y="687"/>
                  </a:cubicBezTo>
                  <a:close/>
                  <a:moveTo>
                    <a:pt x="271" y="604"/>
                  </a:moveTo>
                  <a:cubicBezTo>
                    <a:pt x="323" y="552"/>
                    <a:pt x="323" y="552"/>
                    <a:pt x="323" y="552"/>
                  </a:cubicBezTo>
                  <a:cubicBezTo>
                    <a:pt x="208" y="437"/>
                    <a:pt x="208" y="250"/>
                    <a:pt x="323" y="135"/>
                  </a:cubicBezTo>
                  <a:cubicBezTo>
                    <a:pt x="271" y="93"/>
                    <a:pt x="271" y="93"/>
                    <a:pt x="271" y="93"/>
                  </a:cubicBezTo>
                  <a:cubicBezTo>
                    <a:pt x="135" y="229"/>
                    <a:pt x="135" y="458"/>
                    <a:pt x="271" y="604"/>
                  </a:cubicBezTo>
                  <a:close/>
                  <a:moveTo>
                    <a:pt x="365" y="510"/>
                  </a:moveTo>
                  <a:cubicBezTo>
                    <a:pt x="417" y="468"/>
                    <a:pt x="417" y="468"/>
                    <a:pt x="417" y="468"/>
                  </a:cubicBezTo>
                  <a:cubicBezTo>
                    <a:pt x="344" y="395"/>
                    <a:pt x="344" y="291"/>
                    <a:pt x="417" y="229"/>
                  </a:cubicBezTo>
                  <a:cubicBezTo>
                    <a:pt x="365" y="177"/>
                    <a:pt x="365" y="177"/>
                    <a:pt x="365" y="177"/>
                  </a:cubicBezTo>
                  <a:cubicBezTo>
                    <a:pt x="271" y="270"/>
                    <a:pt x="271" y="427"/>
                    <a:pt x="365" y="510"/>
                  </a:cubicBezTo>
                  <a:close/>
                  <a:moveTo>
                    <a:pt x="448" y="854"/>
                  </a:moveTo>
                  <a:cubicBezTo>
                    <a:pt x="615" y="708"/>
                    <a:pt x="615" y="708"/>
                    <a:pt x="615" y="708"/>
                  </a:cubicBezTo>
                  <a:cubicBezTo>
                    <a:pt x="510" y="604"/>
                    <a:pt x="510" y="604"/>
                    <a:pt x="510" y="604"/>
                  </a:cubicBezTo>
                  <a:cubicBezTo>
                    <a:pt x="438" y="843"/>
                    <a:pt x="438" y="843"/>
                    <a:pt x="438" y="843"/>
                  </a:cubicBezTo>
                  <a:lnTo>
                    <a:pt x="448" y="854"/>
                  </a:lnTo>
                  <a:close/>
                  <a:moveTo>
                    <a:pt x="573" y="406"/>
                  </a:moveTo>
                  <a:cubicBezTo>
                    <a:pt x="615" y="364"/>
                    <a:pt x="615" y="364"/>
                    <a:pt x="615" y="364"/>
                  </a:cubicBezTo>
                  <a:cubicBezTo>
                    <a:pt x="594" y="343"/>
                    <a:pt x="594" y="343"/>
                    <a:pt x="594" y="343"/>
                  </a:cubicBezTo>
                  <a:lnTo>
                    <a:pt x="573" y="406"/>
                  </a:lnTo>
                  <a:close/>
                  <a:moveTo>
                    <a:pt x="448" y="895"/>
                  </a:moveTo>
                  <a:cubicBezTo>
                    <a:pt x="406" y="926"/>
                    <a:pt x="406" y="926"/>
                    <a:pt x="406" y="926"/>
                  </a:cubicBezTo>
                  <a:cubicBezTo>
                    <a:pt x="271" y="1343"/>
                    <a:pt x="271" y="1343"/>
                    <a:pt x="271" y="1343"/>
                  </a:cubicBezTo>
                  <a:cubicBezTo>
                    <a:pt x="281" y="1343"/>
                    <a:pt x="281" y="1343"/>
                    <a:pt x="281" y="1343"/>
                  </a:cubicBezTo>
                  <a:cubicBezTo>
                    <a:pt x="615" y="1041"/>
                    <a:pt x="615" y="1041"/>
                    <a:pt x="615" y="1041"/>
                  </a:cubicBezTo>
                  <a:lnTo>
                    <a:pt x="448" y="895"/>
                  </a:lnTo>
                  <a:close/>
                  <a:moveTo>
                    <a:pt x="552" y="458"/>
                  </a:moveTo>
                  <a:cubicBezTo>
                    <a:pt x="521" y="572"/>
                    <a:pt x="521" y="572"/>
                    <a:pt x="521" y="572"/>
                  </a:cubicBezTo>
                  <a:cubicBezTo>
                    <a:pt x="646" y="687"/>
                    <a:pt x="646" y="687"/>
                    <a:pt x="646" y="687"/>
                  </a:cubicBezTo>
                  <a:cubicBezTo>
                    <a:pt x="760" y="572"/>
                    <a:pt x="760" y="572"/>
                    <a:pt x="760" y="572"/>
                  </a:cubicBezTo>
                  <a:cubicBezTo>
                    <a:pt x="729" y="458"/>
                    <a:pt x="729" y="458"/>
                    <a:pt x="729" y="458"/>
                  </a:cubicBezTo>
                  <a:cubicBezTo>
                    <a:pt x="646" y="385"/>
                    <a:pt x="646" y="385"/>
                    <a:pt x="646" y="385"/>
                  </a:cubicBezTo>
                  <a:lnTo>
                    <a:pt x="552" y="458"/>
                  </a:lnTo>
                  <a:close/>
                  <a:moveTo>
                    <a:pt x="719" y="406"/>
                  </a:moveTo>
                  <a:cubicBezTo>
                    <a:pt x="698" y="333"/>
                    <a:pt x="698" y="333"/>
                    <a:pt x="698" y="333"/>
                  </a:cubicBezTo>
                  <a:cubicBezTo>
                    <a:pt x="667" y="364"/>
                    <a:pt x="667" y="364"/>
                    <a:pt x="667" y="364"/>
                  </a:cubicBezTo>
                  <a:lnTo>
                    <a:pt x="719" y="406"/>
                  </a:lnTo>
                  <a:close/>
                  <a:moveTo>
                    <a:pt x="646" y="343"/>
                  </a:moveTo>
                  <a:cubicBezTo>
                    <a:pt x="688" y="302"/>
                    <a:pt x="688" y="302"/>
                    <a:pt x="688" y="302"/>
                  </a:cubicBezTo>
                  <a:cubicBezTo>
                    <a:pt x="646" y="166"/>
                    <a:pt x="646" y="166"/>
                    <a:pt x="646" y="166"/>
                  </a:cubicBezTo>
                  <a:cubicBezTo>
                    <a:pt x="604" y="312"/>
                    <a:pt x="604" y="312"/>
                    <a:pt x="604" y="312"/>
                  </a:cubicBezTo>
                  <a:lnTo>
                    <a:pt x="646" y="343"/>
                  </a:lnTo>
                  <a:close/>
                  <a:moveTo>
                    <a:pt x="646" y="1062"/>
                  </a:moveTo>
                  <a:cubicBezTo>
                    <a:pt x="323" y="1343"/>
                    <a:pt x="323" y="1343"/>
                    <a:pt x="323" y="1343"/>
                  </a:cubicBezTo>
                  <a:cubicBezTo>
                    <a:pt x="438" y="1343"/>
                    <a:pt x="438" y="1343"/>
                    <a:pt x="438" y="1343"/>
                  </a:cubicBezTo>
                  <a:cubicBezTo>
                    <a:pt x="448" y="1239"/>
                    <a:pt x="531" y="1166"/>
                    <a:pt x="635" y="1166"/>
                  </a:cubicBezTo>
                  <a:cubicBezTo>
                    <a:pt x="740" y="1166"/>
                    <a:pt x="823" y="1239"/>
                    <a:pt x="823" y="1343"/>
                  </a:cubicBezTo>
                  <a:cubicBezTo>
                    <a:pt x="958" y="1343"/>
                    <a:pt x="958" y="1343"/>
                    <a:pt x="958" y="1343"/>
                  </a:cubicBezTo>
                  <a:lnTo>
                    <a:pt x="646" y="1062"/>
                  </a:lnTo>
                  <a:close/>
                  <a:moveTo>
                    <a:pt x="865" y="916"/>
                  </a:moveTo>
                  <a:cubicBezTo>
                    <a:pt x="833" y="895"/>
                    <a:pt x="833" y="895"/>
                    <a:pt x="833" y="895"/>
                  </a:cubicBezTo>
                  <a:cubicBezTo>
                    <a:pt x="667" y="1041"/>
                    <a:pt x="667" y="1041"/>
                    <a:pt x="667" y="1041"/>
                  </a:cubicBezTo>
                  <a:cubicBezTo>
                    <a:pt x="990" y="1332"/>
                    <a:pt x="990" y="1332"/>
                    <a:pt x="990" y="1332"/>
                  </a:cubicBezTo>
                  <a:lnTo>
                    <a:pt x="865" y="916"/>
                  </a:lnTo>
                  <a:close/>
                  <a:moveTo>
                    <a:pt x="667" y="708"/>
                  </a:moveTo>
                  <a:cubicBezTo>
                    <a:pt x="833" y="854"/>
                    <a:pt x="833" y="854"/>
                    <a:pt x="833" y="854"/>
                  </a:cubicBezTo>
                  <a:cubicBezTo>
                    <a:pt x="844" y="843"/>
                    <a:pt x="844" y="843"/>
                    <a:pt x="844" y="843"/>
                  </a:cubicBezTo>
                  <a:cubicBezTo>
                    <a:pt x="771" y="604"/>
                    <a:pt x="771" y="604"/>
                    <a:pt x="771" y="604"/>
                  </a:cubicBezTo>
                  <a:lnTo>
                    <a:pt x="667" y="708"/>
                  </a:lnTo>
                  <a:close/>
                  <a:moveTo>
                    <a:pt x="813" y="874"/>
                  </a:moveTo>
                  <a:cubicBezTo>
                    <a:pt x="646" y="718"/>
                    <a:pt x="646" y="718"/>
                    <a:pt x="646" y="718"/>
                  </a:cubicBezTo>
                  <a:cubicBezTo>
                    <a:pt x="469" y="874"/>
                    <a:pt x="469" y="874"/>
                    <a:pt x="469" y="874"/>
                  </a:cubicBezTo>
                  <a:cubicBezTo>
                    <a:pt x="646" y="1020"/>
                    <a:pt x="646" y="1020"/>
                    <a:pt x="646" y="1020"/>
                  </a:cubicBezTo>
                  <a:lnTo>
                    <a:pt x="813" y="874"/>
                  </a:lnTo>
                  <a:close/>
                  <a:moveTo>
                    <a:pt x="813" y="874"/>
                  </a:moveTo>
                  <a:lnTo>
                    <a:pt x="813" y="874"/>
                  </a:lnTo>
                  <a:close/>
                </a:path>
              </a:pathLst>
            </a:custGeom>
            <a:gradFill>
              <a:gsLst>
                <a:gs pos="0">
                  <a:srgbClr val="712C81"/>
                </a:gs>
                <a:gs pos="52000">
                  <a:srgbClr val="DA3E7B"/>
                </a:gs>
                <a:gs pos="100000">
                  <a:srgbClr val="E67C4E"/>
                </a:gs>
              </a:gsLst>
              <a:lin ang="5400000" scaled="1"/>
            </a:gradFill>
            <a:ln>
              <a:noFill/>
            </a:ln>
          </p:spPr>
          <p:txBody>
            <a:bodyPr vert="horz" wrap="square" lIns="74295" tIns="37148" rIns="74295" bIns="37148" numCol="1" anchor="t" anchorCtr="0" compatLnSpc="1">
              <a:prstTxWarp prst="textNoShape">
                <a:avLst/>
              </a:prstTxWarp>
            </a:bodyPr>
            <a:lstStyle/>
            <a:p>
              <a:endParaRPr lang="en-US" sz="1463" dirty="0">
                <a:cs typeface="Arial" pitchFamily="34" charset="0"/>
              </a:endParaRPr>
            </a:p>
          </p:txBody>
        </p:sp>
        <p:sp>
          <p:nvSpPr>
            <p:cNvPr id="59" name="Cube 58">
              <a:extLst>
                <a:ext uri="{FF2B5EF4-FFF2-40B4-BE49-F238E27FC236}">
                  <a16:creationId xmlns:a16="http://schemas.microsoft.com/office/drawing/2014/main" id="{32A055B2-8985-F5EF-192F-FAB7026A16BA}"/>
                </a:ext>
              </a:extLst>
            </p:cNvPr>
            <p:cNvSpPr/>
            <p:nvPr/>
          </p:nvSpPr>
          <p:spPr>
            <a:xfrm>
              <a:off x="3869085" y="1891733"/>
              <a:ext cx="966881" cy="556957"/>
            </a:xfrm>
            <a:prstGeom prst="cube">
              <a:avLst>
                <a:gd name="adj" fmla="val 8882"/>
              </a:avLst>
            </a:prstGeom>
            <a:solidFill>
              <a:srgbClr val="BF235E"/>
            </a:solidFill>
            <a:ln w="12700" cap="flat" cmpd="sng" algn="ctr">
              <a:noFill/>
              <a:prstDash val="solid"/>
              <a:miter lim="800000"/>
            </a:ln>
            <a:effectLst/>
          </p:spPr>
          <p:txBody>
            <a:bodyPr anchor="ctr"/>
            <a:lstStyle/>
            <a:p>
              <a:pPr algn="ctr" defTabSz="742932">
                <a:defRPr/>
              </a:pPr>
              <a:br>
                <a:rPr lang="en-US" sz="1000" b="1" kern="0" dirty="0">
                  <a:solidFill>
                    <a:schemeClr val="bg1"/>
                  </a:solidFill>
                  <a:latin typeface="Lato Light"/>
                  <a:cs typeface="Lato Light"/>
                </a:rPr>
              </a:br>
              <a:br>
                <a:rPr lang="en-US" sz="1000" b="1" kern="0" dirty="0">
                  <a:solidFill>
                    <a:schemeClr val="bg1"/>
                  </a:solidFill>
                  <a:latin typeface="Lato Light"/>
                  <a:cs typeface="Lato Light"/>
                </a:rPr>
              </a:br>
              <a:br>
                <a:rPr lang="en-US" sz="1000" b="1" kern="0" dirty="0">
                  <a:solidFill>
                    <a:schemeClr val="bg1"/>
                  </a:solidFill>
                  <a:latin typeface="Lato Light"/>
                  <a:cs typeface="Lato Light"/>
                </a:rPr>
              </a:br>
              <a:r>
                <a:rPr lang="en-US" sz="1000" b="1" kern="0" dirty="0">
                  <a:solidFill>
                    <a:schemeClr val="bg1"/>
                  </a:solidFill>
                  <a:latin typeface="Lato Light"/>
                  <a:cs typeface="Lato Light"/>
                </a:rPr>
                <a:t>MEC Functions</a:t>
              </a:r>
            </a:p>
          </p:txBody>
        </p:sp>
        <p:grpSp>
          <p:nvGrpSpPr>
            <p:cNvPr id="60" name="Group 59">
              <a:extLst>
                <a:ext uri="{FF2B5EF4-FFF2-40B4-BE49-F238E27FC236}">
                  <a16:creationId xmlns:a16="http://schemas.microsoft.com/office/drawing/2014/main" id="{BA53C726-6F8E-3FF4-F14B-387033D491AF}"/>
                </a:ext>
              </a:extLst>
            </p:cNvPr>
            <p:cNvGrpSpPr/>
            <p:nvPr/>
          </p:nvGrpSpPr>
          <p:grpSpPr>
            <a:xfrm>
              <a:off x="8095798" y="2136362"/>
              <a:ext cx="1250997" cy="530211"/>
              <a:chOff x="8676794" y="1333647"/>
              <a:chExt cx="1037310" cy="652568"/>
            </a:xfrm>
          </p:grpSpPr>
          <p:sp>
            <p:nvSpPr>
              <p:cNvPr id="65" name="Cloud 64">
                <a:extLst>
                  <a:ext uri="{FF2B5EF4-FFF2-40B4-BE49-F238E27FC236}">
                    <a16:creationId xmlns:a16="http://schemas.microsoft.com/office/drawing/2014/main" id="{AAED57BA-0119-D2ED-F732-DC1D6FAC40B3}"/>
                  </a:ext>
                </a:extLst>
              </p:cNvPr>
              <p:cNvSpPr/>
              <p:nvPr/>
            </p:nvSpPr>
            <p:spPr>
              <a:xfrm>
                <a:off x="8676794" y="1333647"/>
                <a:ext cx="933661" cy="652568"/>
              </a:xfrm>
              <a:prstGeom prst="clou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85000"/>
                      <a:lumOff val="15000"/>
                    </a:schemeClr>
                  </a:solidFill>
                </a:endParaRPr>
              </a:p>
            </p:txBody>
          </p:sp>
          <p:sp>
            <p:nvSpPr>
              <p:cNvPr id="66" name="TextBox 65">
                <a:extLst>
                  <a:ext uri="{FF2B5EF4-FFF2-40B4-BE49-F238E27FC236}">
                    <a16:creationId xmlns:a16="http://schemas.microsoft.com/office/drawing/2014/main" id="{AAF72F4F-20E7-331A-FA67-C5F9074E1987}"/>
                  </a:ext>
                </a:extLst>
              </p:cNvPr>
              <p:cNvSpPr txBox="1"/>
              <p:nvPr/>
            </p:nvSpPr>
            <p:spPr>
              <a:xfrm>
                <a:off x="8780443" y="1432992"/>
                <a:ext cx="933661" cy="240956"/>
              </a:xfrm>
              <a:prstGeom prst="rect">
                <a:avLst/>
              </a:prstGeom>
              <a:noFill/>
            </p:spPr>
            <p:txBody>
              <a:bodyPr wrap="square" lIns="80247" tIns="40123" rIns="80247" bIns="40123" rtlCol="0">
                <a:spAutoFit/>
              </a:bodyPr>
              <a:lstStyle/>
              <a:p>
                <a:pPr algn="ctr">
                  <a:lnSpc>
                    <a:spcPct val="110000"/>
                  </a:lnSpc>
                </a:pPr>
                <a:r>
                  <a:rPr lang="en-US" sz="1000" dirty="0">
                    <a:solidFill>
                      <a:schemeClr val="tx1">
                        <a:lumMod val="85000"/>
                        <a:lumOff val="15000"/>
                      </a:schemeClr>
                    </a:solidFill>
                    <a:cs typeface="Lato Light"/>
                  </a:rPr>
                  <a:t>IOT Application</a:t>
                </a:r>
              </a:p>
            </p:txBody>
          </p:sp>
        </p:grpSp>
        <p:pic>
          <p:nvPicPr>
            <p:cNvPr id="61" name="Picture 60">
              <a:extLst>
                <a:ext uri="{FF2B5EF4-FFF2-40B4-BE49-F238E27FC236}">
                  <a16:creationId xmlns:a16="http://schemas.microsoft.com/office/drawing/2014/main" id="{8470ED3A-1043-C72D-F094-A3FA643D79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8913" y="2373028"/>
              <a:ext cx="776474" cy="769735"/>
            </a:xfrm>
            <a:prstGeom prst="rect">
              <a:avLst/>
            </a:prstGeom>
          </p:spPr>
        </p:pic>
        <p:pic>
          <p:nvPicPr>
            <p:cNvPr id="62" name="Picture 61">
              <a:extLst>
                <a:ext uri="{FF2B5EF4-FFF2-40B4-BE49-F238E27FC236}">
                  <a16:creationId xmlns:a16="http://schemas.microsoft.com/office/drawing/2014/main" id="{274D85E6-FC29-A53B-FCDA-CD5D39190B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4522" y="2089731"/>
              <a:ext cx="251651" cy="379109"/>
            </a:xfrm>
            <a:prstGeom prst="rect">
              <a:avLst/>
            </a:prstGeom>
          </p:spPr>
        </p:pic>
        <p:pic>
          <p:nvPicPr>
            <p:cNvPr id="63" name="Picture 62">
              <a:extLst>
                <a:ext uri="{FF2B5EF4-FFF2-40B4-BE49-F238E27FC236}">
                  <a16:creationId xmlns:a16="http://schemas.microsoft.com/office/drawing/2014/main" id="{C10032B2-45EB-9AEC-6BA2-238A2C1A2C16}"/>
                </a:ext>
              </a:extLst>
            </p:cNvPr>
            <p:cNvPicPr>
              <a:picLocks noChangeAspect="1"/>
            </p:cNvPicPr>
            <p:nvPr/>
          </p:nvPicPr>
          <p:blipFill>
            <a:blip r:embed="rId8"/>
            <a:stretch>
              <a:fillRect/>
            </a:stretch>
          </p:blipFill>
          <p:spPr>
            <a:xfrm>
              <a:off x="1216820" y="2242066"/>
              <a:ext cx="462614" cy="606582"/>
            </a:xfrm>
            <a:prstGeom prst="rect">
              <a:avLst/>
            </a:prstGeom>
          </p:spPr>
        </p:pic>
        <p:sp>
          <p:nvSpPr>
            <p:cNvPr id="64" name="TextBox 63">
              <a:extLst>
                <a:ext uri="{FF2B5EF4-FFF2-40B4-BE49-F238E27FC236}">
                  <a16:creationId xmlns:a16="http://schemas.microsoft.com/office/drawing/2014/main" id="{FFE98450-566B-D008-38D4-5E03F747BF3A}"/>
                </a:ext>
              </a:extLst>
            </p:cNvPr>
            <p:cNvSpPr txBox="1"/>
            <p:nvPr/>
          </p:nvSpPr>
          <p:spPr>
            <a:xfrm>
              <a:off x="1139170" y="2038647"/>
              <a:ext cx="713934" cy="199321"/>
            </a:xfrm>
            <a:prstGeom prst="rect">
              <a:avLst/>
            </a:prstGeom>
            <a:noFill/>
          </p:spPr>
          <p:txBody>
            <a:bodyPr wrap="square" rtlCol="0">
              <a:spAutoFit/>
            </a:bodyPr>
            <a:lstStyle/>
            <a:p>
              <a:r>
                <a:rPr lang="en-US" sz="1000" b="1" dirty="0">
                  <a:solidFill>
                    <a:schemeClr val="tx1">
                      <a:lumMod val="85000"/>
                      <a:lumOff val="15000"/>
                    </a:schemeClr>
                  </a:solidFill>
                </a:rPr>
                <a:t>IOT Devices</a:t>
              </a:r>
            </a:p>
          </p:txBody>
        </p:sp>
      </p:grpSp>
      <p:pic>
        <p:nvPicPr>
          <p:cNvPr id="67" name="Picture 66">
            <a:extLst>
              <a:ext uri="{FF2B5EF4-FFF2-40B4-BE49-F238E27FC236}">
                <a16:creationId xmlns:a16="http://schemas.microsoft.com/office/drawing/2014/main" id="{CDEA0AC7-86CD-A09B-2CF8-8B4E376B2E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2376" y="860431"/>
            <a:ext cx="1930277" cy="1652255"/>
          </a:xfrm>
          <a:prstGeom prst="rect">
            <a:avLst/>
          </a:prstGeom>
        </p:spPr>
      </p:pic>
      <p:sp>
        <p:nvSpPr>
          <p:cNvPr id="68" name="TextBox 67">
            <a:extLst>
              <a:ext uri="{FF2B5EF4-FFF2-40B4-BE49-F238E27FC236}">
                <a16:creationId xmlns:a16="http://schemas.microsoft.com/office/drawing/2014/main" id="{1B234A2D-170A-0302-FBF5-E08FD4FAF6ED}"/>
              </a:ext>
            </a:extLst>
          </p:cNvPr>
          <p:cNvSpPr txBox="1"/>
          <p:nvPr/>
        </p:nvSpPr>
        <p:spPr>
          <a:xfrm>
            <a:off x="3724995" y="1686559"/>
            <a:ext cx="1323802" cy="312119"/>
          </a:xfrm>
          <a:prstGeom prst="rect">
            <a:avLst/>
          </a:prstGeom>
          <a:noFill/>
        </p:spPr>
        <p:txBody>
          <a:bodyPr wrap="square" lIns="80247" tIns="40123" rIns="80247" bIns="40123" rtlCol="0">
            <a:spAutoFit/>
          </a:bodyPr>
          <a:lstStyle/>
          <a:p>
            <a:pPr algn="ctr">
              <a:lnSpc>
                <a:spcPct val="110000"/>
              </a:lnSpc>
            </a:pPr>
            <a:r>
              <a:rPr lang="en-US" sz="700" dirty="0">
                <a:solidFill>
                  <a:schemeClr val="tx1">
                    <a:lumMod val="85000"/>
                    <a:lumOff val="15000"/>
                  </a:schemeClr>
                </a:solidFill>
                <a:cs typeface="Lato Light"/>
              </a:rPr>
              <a:t>MEC Application &amp; Internet breakout</a:t>
            </a:r>
          </a:p>
        </p:txBody>
      </p:sp>
      <p:sp>
        <p:nvSpPr>
          <p:cNvPr id="69" name="Rectangle: Rounded Corners 68">
            <a:extLst>
              <a:ext uri="{FF2B5EF4-FFF2-40B4-BE49-F238E27FC236}">
                <a16:creationId xmlns:a16="http://schemas.microsoft.com/office/drawing/2014/main" id="{BF4FE0E1-A6B6-E698-E41B-5D9F7B2C8DDD}"/>
              </a:ext>
            </a:extLst>
          </p:cNvPr>
          <p:cNvSpPr/>
          <p:nvPr/>
        </p:nvSpPr>
        <p:spPr>
          <a:xfrm>
            <a:off x="3881494" y="2375985"/>
            <a:ext cx="207814" cy="92117"/>
          </a:xfrm>
          <a:prstGeom prst="roundRect">
            <a:avLst/>
          </a:prstGeom>
          <a:solidFill>
            <a:srgbClr val="F4C4D6"/>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70" name="Rectangle: Rounded Corners 69">
            <a:extLst>
              <a:ext uri="{FF2B5EF4-FFF2-40B4-BE49-F238E27FC236}">
                <a16:creationId xmlns:a16="http://schemas.microsoft.com/office/drawing/2014/main" id="{620E28D1-6BCB-3488-6A75-2035CC18D069}"/>
              </a:ext>
            </a:extLst>
          </p:cNvPr>
          <p:cNvSpPr/>
          <p:nvPr/>
        </p:nvSpPr>
        <p:spPr>
          <a:xfrm>
            <a:off x="4185642" y="2373692"/>
            <a:ext cx="207814" cy="92117"/>
          </a:xfrm>
          <a:prstGeom prst="roundRect">
            <a:avLst/>
          </a:prstGeom>
          <a:solidFill>
            <a:srgbClr val="E5719D"/>
          </a:solidFill>
          <a:ln>
            <a:solidFill>
              <a:srgbClr val="E57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71" name="Rectangle: Rounded Corners 70">
            <a:extLst>
              <a:ext uri="{FF2B5EF4-FFF2-40B4-BE49-F238E27FC236}">
                <a16:creationId xmlns:a16="http://schemas.microsoft.com/office/drawing/2014/main" id="{B8D71E32-D1CF-9EF4-19FD-BD6691A73926}"/>
              </a:ext>
            </a:extLst>
          </p:cNvPr>
          <p:cNvSpPr/>
          <p:nvPr/>
        </p:nvSpPr>
        <p:spPr>
          <a:xfrm>
            <a:off x="4512120" y="2384544"/>
            <a:ext cx="207814" cy="92117"/>
          </a:xfrm>
          <a:prstGeom prst="roundRect">
            <a:avLst/>
          </a:prstGeom>
          <a:solidFill>
            <a:srgbClr val="AF2157"/>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72" name="Left Brace 71">
            <a:extLst>
              <a:ext uri="{FF2B5EF4-FFF2-40B4-BE49-F238E27FC236}">
                <a16:creationId xmlns:a16="http://schemas.microsoft.com/office/drawing/2014/main" id="{F04480DA-862A-4913-69E4-67C180093267}"/>
              </a:ext>
            </a:extLst>
          </p:cNvPr>
          <p:cNvSpPr/>
          <p:nvPr/>
        </p:nvSpPr>
        <p:spPr>
          <a:xfrm rot="16200000">
            <a:off x="4221049" y="3013836"/>
            <a:ext cx="230014" cy="1222118"/>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Tree>
    <p:extLst>
      <p:ext uri="{BB962C8B-B14F-4D97-AF65-F5344CB8AC3E}">
        <p14:creationId xmlns:p14="http://schemas.microsoft.com/office/powerpoint/2010/main" val="1133268280"/>
      </p:ext>
    </p:extLst>
  </p:cSld>
  <p:clrMapOvr>
    <a:masterClrMapping/>
  </p:clrMapOvr>
  <mc:AlternateContent xmlns:mc="http://schemas.openxmlformats.org/markup-compatibility/2006" xmlns:p14="http://schemas.microsoft.com/office/powerpoint/2010/main">
    <mc:Choice Requires="p14">
      <p:transition spd="slow" p14:dur="2000" advTm="154306"/>
    </mc:Choice>
    <mc:Fallback xmlns="">
      <p:transition spd="slow" advTm="154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5"/>
                </p:tgtEl>
              </p:cMediaNode>
            </p:video>
            <p:seq concurrent="1" nextAc="seek">
              <p:cTn id="8" restart="whenNotActive" fill="hold" evtFilter="cancelBubble" nodeType="interactiveSeq">
                <p:stCondLst>
                  <p:cond evt="onClick" delay="0">
                    <p:tgtEl>
                      <p:spTgt spid="4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5"/>
                                        </p:tgtEl>
                                      </p:cBhvr>
                                    </p:cmd>
                                  </p:childTnLst>
                                </p:cTn>
                              </p:par>
                            </p:childTnLst>
                          </p:cTn>
                        </p:par>
                      </p:childTnLst>
                    </p:cTn>
                  </p:par>
                </p:childTnLst>
              </p:cTn>
              <p:nextCondLst>
                <p:cond evt="onClick" delay="0">
                  <p:tgtEl>
                    <p:spTgt spid="4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9574-30FB-9AF9-9202-0B1A812D5E9A}"/>
              </a:ext>
            </a:extLst>
          </p:cNvPr>
          <p:cNvSpPr>
            <a:spLocks noGrp="1"/>
          </p:cNvSpPr>
          <p:nvPr>
            <p:ph type="title"/>
          </p:nvPr>
        </p:nvSpPr>
        <p:spPr>
          <a:xfrm>
            <a:off x="214427" y="146354"/>
            <a:ext cx="11376681" cy="706964"/>
          </a:xfrm>
        </p:spPr>
        <p:txBody>
          <a:bodyPr/>
          <a:lstStyle/>
          <a:p>
            <a:r>
              <a:rPr lang="en-US" dirty="0">
                <a:solidFill>
                  <a:srgbClr val="FFC000"/>
                </a:solidFill>
              </a:rPr>
              <a:t>Defense in Depth and Zero Trust approach</a:t>
            </a:r>
            <a:endParaRPr lang="en-AE"/>
          </a:p>
        </p:txBody>
      </p:sp>
      <p:grpSp>
        <p:nvGrpSpPr>
          <p:cNvPr id="3" name="Group 2">
            <a:extLst>
              <a:ext uri="{FF2B5EF4-FFF2-40B4-BE49-F238E27FC236}">
                <a16:creationId xmlns:a16="http://schemas.microsoft.com/office/drawing/2014/main" id="{24771C58-5A86-5275-BD4C-96609CC8EA9F}"/>
              </a:ext>
            </a:extLst>
          </p:cNvPr>
          <p:cNvGrpSpPr/>
          <p:nvPr/>
        </p:nvGrpSpPr>
        <p:grpSpPr>
          <a:xfrm>
            <a:off x="535513" y="853318"/>
            <a:ext cx="10478605" cy="3385585"/>
            <a:chOff x="822896" y="655277"/>
            <a:chExt cx="10478605" cy="3530711"/>
          </a:xfrm>
        </p:grpSpPr>
        <p:cxnSp>
          <p:nvCxnSpPr>
            <p:cNvPr id="4" name="Straight Connector 3">
              <a:extLst>
                <a:ext uri="{FF2B5EF4-FFF2-40B4-BE49-F238E27FC236}">
                  <a16:creationId xmlns:a16="http://schemas.microsoft.com/office/drawing/2014/main" id="{CF6D7184-C331-0AAF-18B7-404C2D957C96}"/>
                </a:ext>
              </a:extLst>
            </p:cNvPr>
            <p:cNvCxnSpPr>
              <a:cxnSpLocks/>
            </p:cNvCxnSpPr>
            <p:nvPr/>
          </p:nvCxnSpPr>
          <p:spPr>
            <a:xfrm flipV="1">
              <a:off x="4650271" y="1809162"/>
              <a:ext cx="0" cy="1162922"/>
            </a:xfrm>
            <a:prstGeom prst="line">
              <a:avLst/>
            </a:prstGeom>
            <a:ln>
              <a:solidFill>
                <a:srgbClr val="5A278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E249AC5-59BE-FC93-0633-33707CF94369}"/>
                </a:ext>
              </a:extLst>
            </p:cNvPr>
            <p:cNvGrpSpPr/>
            <p:nvPr/>
          </p:nvGrpSpPr>
          <p:grpSpPr>
            <a:xfrm>
              <a:off x="890498" y="1062437"/>
              <a:ext cx="10411003" cy="2677433"/>
              <a:chOff x="1139170" y="1141381"/>
              <a:chExt cx="8855362" cy="2167432"/>
            </a:xfrm>
          </p:grpSpPr>
          <p:pic>
            <p:nvPicPr>
              <p:cNvPr id="32" name="Picture 31">
                <a:extLst>
                  <a:ext uri="{FF2B5EF4-FFF2-40B4-BE49-F238E27FC236}">
                    <a16:creationId xmlns:a16="http://schemas.microsoft.com/office/drawing/2014/main" id="{DEDA061F-CF61-40C9-0632-8DA3E023C9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4466" y="1141381"/>
                <a:ext cx="2660066" cy="2167021"/>
              </a:xfrm>
              <a:prstGeom prst="rect">
                <a:avLst/>
              </a:prstGeom>
            </p:spPr>
          </p:pic>
          <p:cxnSp>
            <p:nvCxnSpPr>
              <p:cNvPr id="33" name="Straight Connector 32">
                <a:extLst>
                  <a:ext uri="{FF2B5EF4-FFF2-40B4-BE49-F238E27FC236}">
                    <a16:creationId xmlns:a16="http://schemas.microsoft.com/office/drawing/2014/main" id="{7BB6F30D-8FC6-A9DF-A871-B4FFA52BC968}"/>
                  </a:ext>
                </a:extLst>
              </p:cNvPr>
              <p:cNvCxnSpPr>
                <a:cxnSpLocks/>
              </p:cNvCxnSpPr>
              <p:nvPr/>
            </p:nvCxnSpPr>
            <p:spPr>
              <a:xfrm>
                <a:off x="1955079" y="2687276"/>
                <a:ext cx="6577467" cy="0"/>
              </a:xfrm>
              <a:prstGeom prst="line">
                <a:avLst/>
              </a:prstGeom>
              <a:ln>
                <a:solidFill>
                  <a:srgbClr val="5A2781"/>
                </a:solidFill>
              </a:ln>
            </p:spPr>
            <p:style>
              <a:lnRef idx="1">
                <a:schemeClr val="accent1"/>
              </a:lnRef>
              <a:fillRef idx="0">
                <a:schemeClr val="accent1"/>
              </a:fillRef>
              <a:effectRef idx="0">
                <a:schemeClr val="accent1"/>
              </a:effectRef>
              <a:fontRef idx="minor">
                <a:schemeClr val="tx1"/>
              </a:fontRef>
            </p:style>
          </p:cxnSp>
          <p:sp>
            <p:nvSpPr>
              <p:cNvPr id="34" name="Freeform 233">
                <a:extLst>
                  <a:ext uri="{FF2B5EF4-FFF2-40B4-BE49-F238E27FC236}">
                    <a16:creationId xmlns:a16="http://schemas.microsoft.com/office/drawing/2014/main" id="{15E48F8A-5F22-CD70-F682-A65B184FEFA3}"/>
                  </a:ext>
                </a:extLst>
              </p:cNvPr>
              <p:cNvSpPr>
                <a:spLocks noChangeArrowheads="1"/>
              </p:cNvSpPr>
              <p:nvPr/>
            </p:nvSpPr>
            <p:spPr bwMode="auto">
              <a:xfrm>
                <a:off x="3044823" y="2195162"/>
                <a:ext cx="426435" cy="507057"/>
              </a:xfrm>
              <a:custGeom>
                <a:avLst/>
                <a:gdLst>
                  <a:gd name="T0" fmla="*/ 1010 w 1251"/>
                  <a:gd name="T1" fmla="*/ 635 h 1344"/>
                  <a:gd name="T2" fmla="*/ 1063 w 1251"/>
                  <a:gd name="T3" fmla="*/ 0 h 1344"/>
                  <a:gd name="T4" fmla="*/ 979 w 1251"/>
                  <a:gd name="T5" fmla="*/ 93 h 1344"/>
                  <a:gd name="T6" fmla="*/ 927 w 1251"/>
                  <a:gd name="T7" fmla="*/ 552 h 1344"/>
                  <a:gd name="T8" fmla="*/ 979 w 1251"/>
                  <a:gd name="T9" fmla="*/ 93 h 1344"/>
                  <a:gd name="T10" fmla="*/ 844 w 1251"/>
                  <a:gd name="T11" fmla="*/ 229 h 1344"/>
                  <a:gd name="T12" fmla="*/ 896 w 1251"/>
                  <a:gd name="T13" fmla="*/ 510 h 1344"/>
                  <a:gd name="T14" fmla="*/ 188 w 1251"/>
                  <a:gd name="T15" fmla="*/ 687 h 1344"/>
                  <a:gd name="T16" fmla="*/ 240 w 1251"/>
                  <a:gd name="T17" fmla="*/ 52 h 1344"/>
                  <a:gd name="T18" fmla="*/ 188 w 1251"/>
                  <a:gd name="T19" fmla="*/ 687 h 1344"/>
                  <a:gd name="T20" fmla="*/ 323 w 1251"/>
                  <a:gd name="T21" fmla="*/ 552 h 1344"/>
                  <a:gd name="T22" fmla="*/ 271 w 1251"/>
                  <a:gd name="T23" fmla="*/ 93 h 1344"/>
                  <a:gd name="T24" fmla="*/ 365 w 1251"/>
                  <a:gd name="T25" fmla="*/ 510 h 1344"/>
                  <a:gd name="T26" fmla="*/ 417 w 1251"/>
                  <a:gd name="T27" fmla="*/ 229 h 1344"/>
                  <a:gd name="T28" fmla="*/ 365 w 1251"/>
                  <a:gd name="T29" fmla="*/ 510 h 1344"/>
                  <a:gd name="T30" fmla="*/ 615 w 1251"/>
                  <a:gd name="T31" fmla="*/ 708 h 1344"/>
                  <a:gd name="T32" fmla="*/ 438 w 1251"/>
                  <a:gd name="T33" fmla="*/ 843 h 1344"/>
                  <a:gd name="T34" fmla="*/ 573 w 1251"/>
                  <a:gd name="T35" fmla="*/ 406 h 1344"/>
                  <a:gd name="T36" fmla="*/ 594 w 1251"/>
                  <a:gd name="T37" fmla="*/ 343 h 1344"/>
                  <a:gd name="T38" fmla="*/ 448 w 1251"/>
                  <a:gd name="T39" fmla="*/ 895 h 1344"/>
                  <a:gd name="T40" fmla="*/ 271 w 1251"/>
                  <a:gd name="T41" fmla="*/ 1343 h 1344"/>
                  <a:gd name="T42" fmla="*/ 615 w 1251"/>
                  <a:gd name="T43" fmla="*/ 1041 h 1344"/>
                  <a:gd name="T44" fmla="*/ 552 w 1251"/>
                  <a:gd name="T45" fmla="*/ 458 h 1344"/>
                  <a:gd name="T46" fmla="*/ 646 w 1251"/>
                  <a:gd name="T47" fmla="*/ 687 h 1344"/>
                  <a:gd name="T48" fmla="*/ 729 w 1251"/>
                  <a:gd name="T49" fmla="*/ 458 h 1344"/>
                  <a:gd name="T50" fmla="*/ 552 w 1251"/>
                  <a:gd name="T51" fmla="*/ 458 h 1344"/>
                  <a:gd name="T52" fmla="*/ 698 w 1251"/>
                  <a:gd name="T53" fmla="*/ 333 h 1344"/>
                  <a:gd name="T54" fmla="*/ 719 w 1251"/>
                  <a:gd name="T55" fmla="*/ 406 h 1344"/>
                  <a:gd name="T56" fmla="*/ 688 w 1251"/>
                  <a:gd name="T57" fmla="*/ 302 h 1344"/>
                  <a:gd name="T58" fmla="*/ 604 w 1251"/>
                  <a:gd name="T59" fmla="*/ 312 h 1344"/>
                  <a:gd name="T60" fmla="*/ 646 w 1251"/>
                  <a:gd name="T61" fmla="*/ 1062 h 1344"/>
                  <a:gd name="T62" fmla="*/ 438 w 1251"/>
                  <a:gd name="T63" fmla="*/ 1343 h 1344"/>
                  <a:gd name="T64" fmla="*/ 823 w 1251"/>
                  <a:gd name="T65" fmla="*/ 1343 h 1344"/>
                  <a:gd name="T66" fmla="*/ 646 w 1251"/>
                  <a:gd name="T67" fmla="*/ 1062 h 1344"/>
                  <a:gd name="T68" fmla="*/ 833 w 1251"/>
                  <a:gd name="T69" fmla="*/ 895 h 1344"/>
                  <a:gd name="T70" fmla="*/ 990 w 1251"/>
                  <a:gd name="T71" fmla="*/ 1332 h 1344"/>
                  <a:gd name="T72" fmla="*/ 667 w 1251"/>
                  <a:gd name="T73" fmla="*/ 708 h 1344"/>
                  <a:gd name="T74" fmla="*/ 844 w 1251"/>
                  <a:gd name="T75" fmla="*/ 843 h 1344"/>
                  <a:gd name="T76" fmla="*/ 667 w 1251"/>
                  <a:gd name="T77" fmla="*/ 708 h 1344"/>
                  <a:gd name="T78" fmla="*/ 646 w 1251"/>
                  <a:gd name="T79" fmla="*/ 718 h 1344"/>
                  <a:gd name="T80" fmla="*/ 646 w 1251"/>
                  <a:gd name="T81" fmla="*/ 1020 h 1344"/>
                  <a:gd name="T82" fmla="*/ 813 w 1251"/>
                  <a:gd name="T83" fmla="*/ 874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1" h="1344">
                    <a:moveTo>
                      <a:pt x="1063" y="687"/>
                    </a:moveTo>
                    <a:cubicBezTo>
                      <a:pt x="1010" y="635"/>
                      <a:pt x="1010" y="635"/>
                      <a:pt x="1010" y="635"/>
                    </a:cubicBezTo>
                    <a:cubicBezTo>
                      <a:pt x="1177" y="479"/>
                      <a:pt x="1177" y="218"/>
                      <a:pt x="1010" y="52"/>
                    </a:cubicBezTo>
                    <a:cubicBezTo>
                      <a:pt x="1063" y="0"/>
                      <a:pt x="1063" y="0"/>
                      <a:pt x="1063" y="0"/>
                    </a:cubicBezTo>
                    <a:cubicBezTo>
                      <a:pt x="1250" y="187"/>
                      <a:pt x="1250" y="500"/>
                      <a:pt x="1063" y="687"/>
                    </a:cubicBezTo>
                    <a:close/>
                    <a:moveTo>
                      <a:pt x="979" y="93"/>
                    </a:moveTo>
                    <a:cubicBezTo>
                      <a:pt x="927" y="135"/>
                      <a:pt x="927" y="135"/>
                      <a:pt x="927" y="135"/>
                    </a:cubicBezTo>
                    <a:cubicBezTo>
                      <a:pt x="1042" y="250"/>
                      <a:pt x="1042" y="437"/>
                      <a:pt x="927" y="552"/>
                    </a:cubicBezTo>
                    <a:cubicBezTo>
                      <a:pt x="979" y="604"/>
                      <a:pt x="979" y="604"/>
                      <a:pt x="979" y="604"/>
                    </a:cubicBezTo>
                    <a:cubicBezTo>
                      <a:pt x="1125" y="458"/>
                      <a:pt x="1125" y="229"/>
                      <a:pt x="979" y="93"/>
                    </a:cubicBezTo>
                    <a:close/>
                    <a:moveTo>
                      <a:pt x="885" y="177"/>
                    </a:moveTo>
                    <a:cubicBezTo>
                      <a:pt x="844" y="229"/>
                      <a:pt x="844" y="229"/>
                      <a:pt x="844" y="229"/>
                    </a:cubicBezTo>
                    <a:cubicBezTo>
                      <a:pt x="906" y="291"/>
                      <a:pt x="906" y="395"/>
                      <a:pt x="844" y="468"/>
                    </a:cubicBezTo>
                    <a:cubicBezTo>
                      <a:pt x="896" y="510"/>
                      <a:pt x="896" y="510"/>
                      <a:pt x="896" y="510"/>
                    </a:cubicBezTo>
                    <a:cubicBezTo>
                      <a:pt x="979" y="427"/>
                      <a:pt x="979" y="270"/>
                      <a:pt x="885" y="177"/>
                    </a:cubicBezTo>
                    <a:close/>
                    <a:moveTo>
                      <a:pt x="188" y="687"/>
                    </a:moveTo>
                    <a:cubicBezTo>
                      <a:pt x="240" y="635"/>
                      <a:pt x="240" y="635"/>
                      <a:pt x="240" y="635"/>
                    </a:cubicBezTo>
                    <a:cubicBezTo>
                      <a:pt x="73" y="479"/>
                      <a:pt x="73" y="218"/>
                      <a:pt x="240" y="52"/>
                    </a:cubicBezTo>
                    <a:cubicBezTo>
                      <a:pt x="188" y="0"/>
                      <a:pt x="188" y="0"/>
                      <a:pt x="188" y="0"/>
                    </a:cubicBezTo>
                    <a:cubicBezTo>
                      <a:pt x="0" y="187"/>
                      <a:pt x="0" y="500"/>
                      <a:pt x="188" y="687"/>
                    </a:cubicBezTo>
                    <a:close/>
                    <a:moveTo>
                      <a:pt x="271" y="604"/>
                    </a:moveTo>
                    <a:cubicBezTo>
                      <a:pt x="323" y="552"/>
                      <a:pt x="323" y="552"/>
                      <a:pt x="323" y="552"/>
                    </a:cubicBezTo>
                    <a:cubicBezTo>
                      <a:pt x="208" y="437"/>
                      <a:pt x="208" y="250"/>
                      <a:pt x="323" y="135"/>
                    </a:cubicBezTo>
                    <a:cubicBezTo>
                      <a:pt x="271" y="93"/>
                      <a:pt x="271" y="93"/>
                      <a:pt x="271" y="93"/>
                    </a:cubicBezTo>
                    <a:cubicBezTo>
                      <a:pt x="135" y="229"/>
                      <a:pt x="135" y="458"/>
                      <a:pt x="271" y="604"/>
                    </a:cubicBezTo>
                    <a:close/>
                    <a:moveTo>
                      <a:pt x="365" y="510"/>
                    </a:moveTo>
                    <a:cubicBezTo>
                      <a:pt x="417" y="468"/>
                      <a:pt x="417" y="468"/>
                      <a:pt x="417" y="468"/>
                    </a:cubicBezTo>
                    <a:cubicBezTo>
                      <a:pt x="344" y="395"/>
                      <a:pt x="344" y="291"/>
                      <a:pt x="417" y="229"/>
                    </a:cubicBezTo>
                    <a:cubicBezTo>
                      <a:pt x="365" y="177"/>
                      <a:pt x="365" y="177"/>
                      <a:pt x="365" y="177"/>
                    </a:cubicBezTo>
                    <a:cubicBezTo>
                      <a:pt x="271" y="270"/>
                      <a:pt x="271" y="427"/>
                      <a:pt x="365" y="510"/>
                    </a:cubicBezTo>
                    <a:close/>
                    <a:moveTo>
                      <a:pt x="448" y="854"/>
                    </a:moveTo>
                    <a:cubicBezTo>
                      <a:pt x="615" y="708"/>
                      <a:pt x="615" y="708"/>
                      <a:pt x="615" y="708"/>
                    </a:cubicBezTo>
                    <a:cubicBezTo>
                      <a:pt x="510" y="604"/>
                      <a:pt x="510" y="604"/>
                      <a:pt x="510" y="604"/>
                    </a:cubicBezTo>
                    <a:cubicBezTo>
                      <a:pt x="438" y="843"/>
                      <a:pt x="438" y="843"/>
                      <a:pt x="438" y="843"/>
                    </a:cubicBezTo>
                    <a:lnTo>
                      <a:pt x="448" y="854"/>
                    </a:lnTo>
                    <a:close/>
                    <a:moveTo>
                      <a:pt x="573" y="406"/>
                    </a:moveTo>
                    <a:cubicBezTo>
                      <a:pt x="615" y="364"/>
                      <a:pt x="615" y="364"/>
                      <a:pt x="615" y="364"/>
                    </a:cubicBezTo>
                    <a:cubicBezTo>
                      <a:pt x="594" y="343"/>
                      <a:pt x="594" y="343"/>
                      <a:pt x="594" y="343"/>
                    </a:cubicBezTo>
                    <a:lnTo>
                      <a:pt x="573" y="406"/>
                    </a:lnTo>
                    <a:close/>
                    <a:moveTo>
                      <a:pt x="448" y="895"/>
                    </a:moveTo>
                    <a:cubicBezTo>
                      <a:pt x="406" y="926"/>
                      <a:pt x="406" y="926"/>
                      <a:pt x="406" y="926"/>
                    </a:cubicBezTo>
                    <a:cubicBezTo>
                      <a:pt x="271" y="1343"/>
                      <a:pt x="271" y="1343"/>
                      <a:pt x="271" y="1343"/>
                    </a:cubicBezTo>
                    <a:cubicBezTo>
                      <a:pt x="281" y="1343"/>
                      <a:pt x="281" y="1343"/>
                      <a:pt x="281" y="1343"/>
                    </a:cubicBezTo>
                    <a:cubicBezTo>
                      <a:pt x="615" y="1041"/>
                      <a:pt x="615" y="1041"/>
                      <a:pt x="615" y="1041"/>
                    </a:cubicBezTo>
                    <a:lnTo>
                      <a:pt x="448" y="895"/>
                    </a:lnTo>
                    <a:close/>
                    <a:moveTo>
                      <a:pt x="552" y="458"/>
                    </a:moveTo>
                    <a:cubicBezTo>
                      <a:pt x="521" y="572"/>
                      <a:pt x="521" y="572"/>
                      <a:pt x="521" y="572"/>
                    </a:cubicBezTo>
                    <a:cubicBezTo>
                      <a:pt x="646" y="687"/>
                      <a:pt x="646" y="687"/>
                      <a:pt x="646" y="687"/>
                    </a:cubicBezTo>
                    <a:cubicBezTo>
                      <a:pt x="760" y="572"/>
                      <a:pt x="760" y="572"/>
                      <a:pt x="760" y="572"/>
                    </a:cubicBezTo>
                    <a:cubicBezTo>
                      <a:pt x="729" y="458"/>
                      <a:pt x="729" y="458"/>
                      <a:pt x="729" y="458"/>
                    </a:cubicBezTo>
                    <a:cubicBezTo>
                      <a:pt x="646" y="385"/>
                      <a:pt x="646" y="385"/>
                      <a:pt x="646" y="385"/>
                    </a:cubicBezTo>
                    <a:lnTo>
                      <a:pt x="552" y="458"/>
                    </a:lnTo>
                    <a:close/>
                    <a:moveTo>
                      <a:pt x="719" y="406"/>
                    </a:moveTo>
                    <a:cubicBezTo>
                      <a:pt x="698" y="333"/>
                      <a:pt x="698" y="333"/>
                      <a:pt x="698" y="333"/>
                    </a:cubicBezTo>
                    <a:cubicBezTo>
                      <a:pt x="667" y="364"/>
                      <a:pt x="667" y="364"/>
                      <a:pt x="667" y="364"/>
                    </a:cubicBezTo>
                    <a:lnTo>
                      <a:pt x="719" y="406"/>
                    </a:lnTo>
                    <a:close/>
                    <a:moveTo>
                      <a:pt x="646" y="343"/>
                    </a:moveTo>
                    <a:cubicBezTo>
                      <a:pt x="688" y="302"/>
                      <a:pt x="688" y="302"/>
                      <a:pt x="688" y="302"/>
                    </a:cubicBezTo>
                    <a:cubicBezTo>
                      <a:pt x="646" y="166"/>
                      <a:pt x="646" y="166"/>
                      <a:pt x="646" y="166"/>
                    </a:cubicBezTo>
                    <a:cubicBezTo>
                      <a:pt x="604" y="312"/>
                      <a:pt x="604" y="312"/>
                      <a:pt x="604" y="312"/>
                    </a:cubicBezTo>
                    <a:lnTo>
                      <a:pt x="646" y="343"/>
                    </a:lnTo>
                    <a:close/>
                    <a:moveTo>
                      <a:pt x="646" y="1062"/>
                    </a:moveTo>
                    <a:cubicBezTo>
                      <a:pt x="323" y="1343"/>
                      <a:pt x="323" y="1343"/>
                      <a:pt x="323" y="1343"/>
                    </a:cubicBezTo>
                    <a:cubicBezTo>
                      <a:pt x="438" y="1343"/>
                      <a:pt x="438" y="1343"/>
                      <a:pt x="438" y="1343"/>
                    </a:cubicBezTo>
                    <a:cubicBezTo>
                      <a:pt x="448" y="1239"/>
                      <a:pt x="531" y="1166"/>
                      <a:pt x="635" y="1166"/>
                    </a:cubicBezTo>
                    <a:cubicBezTo>
                      <a:pt x="740" y="1166"/>
                      <a:pt x="823" y="1239"/>
                      <a:pt x="823" y="1343"/>
                    </a:cubicBezTo>
                    <a:cubicBezTo>
                      <a:pt x="958" y="1343"/>
                      <a:pt x="958" y="1343"/>
                      <a:pt x="958" y="1343"/>
                    </a:cubicBezTo>
                    <a:lnTo>
                      <a:pt x="646" y="1062"/>
                    </a:lnTo>
                    <a:close/>
                    <a:moveTo>
                      <a:pt x="865" y="916"/>
                    </a:moveTo>
                    <a:cubicBezTo>
                      <a:pt x="833" y="895"/>
                      <a:pt x="833" y="895"/>
                      <a:pt x="833" y="895"/>
                    </a:cubicBezTo>
                    <a:cubicBezTo>
                      <a:pt x="667" y="1041"/>
                      <a:pt x="667" y="1041"/>
                      <a:pt x="667" y="1041"/>
                    </a:cubicBezTo>
                    <a:cubicBezTo>
                      <a:pt x="990" y="1332"/>
                      <a:pt x="990" y="1332"/>
                      <a:pt x="990" y="1332"/>
                    </a:cubicBezTo>
                    <a:lnTo>
                      <a:pt x="865" y="916"/>
                    </a:lnTo>
                    <a:close/>
                    <a:moveTo>
                      <a:pt x="667" y="708"/>
                    </a:moveTo>
                    <a:cubicBezTo>
                      <a:pt x="833" y="854"/>
                      <a:pt x="833" y="854"/>
                      <a:pt x="833" y="854"/>
                    </a:cubicBezTo>
                    <a:cubicBezTo>
                      <a:pt x="844" y="843"/>
                      <a:pt x="844" y="843"/>
                      <a:pt x="844" y="843"/>
                    </a:cubicBezTo>
                    <a:cubicBezTo>
                      <a:pt x="771" y="604"/>
                      <a:pt x="771" y="604"/>
                      <a:pt x="771" y="604"/>
                    </a:cubicBezTo>
                    <a:lnTo>
                      <a:pt x="667" y="708"/>
                    </a:lnTo>
                    <a:close/>
                    <a:moveTo>
                      <a:pt x="813" y="874"/>
                    </a:moveTo>
                    <a:cubicBezTo>
                      <a:pt x="646" y="718"/>
                      <a:pt x="646" y="718"/>
                      <a:pt x="646" y="718"/>
                    </a:cubicBezTo>
                    <a:cubicBezTo>
                      <a:pt x="469" y="874"/>
                      <a:pt x="469" y="874"/>
                      <a:pt x="469" y="874"/>
                    </a:cubicBezTo>
                    <a:cubicBezTo>
                      <a:pt x="646" y="1020"/>
                      <a:pt x="646" y="1020"/>
                      <a:pt x="646" y="1020"/>
                    </a:cubicBezTo>
                    <a:lnTo>
                      <a:pt x="813" y="874"/>
                    </a:lnTo>
                    <a:close/>
                    <a:moveTo>
                      <a:pt x="813" y="874"/>
                    </a:moveTo>
                    <a:lnTo>
                      <a:pt x="813" y="874"/>
                    </a:lnTo>
                    <a:close/>
                  </a:path>
                </a:pathLst>
              </a:custGeom>
              <a:gradFill>
                <a:gsLst>
                  <a:gs pos="0">
                    <a:srgbClr val="712C81"/>
                  </a:gs>
                  <a:gs pos="52000">
                    <a:srgbClr val="DA3E7B"/>
                  </a:gs>
                  <a:gs pos="100000">
                    <a:srgbClr val="E67C4E"/>
                  </a:gs>
                </a:gsLst>
                <a:lin ang="5400000" scaled="1"/>
              </a:gradFill>
              <a:ln>
                <a:noFill/>
              </a:ln>
            </p:spPr>
            <p:txBody>
              <a:bodyPr vert="horz" wrap="square" lIns="74295" tIns="37148" rIns="74295" bIns="37148" numCol="1" anchor="t" anchorCtr="0" compatLnSpc="1">
                <a:prstTxWarp prst="textNoShape">
                  <a:avLst/>
                </a:prstTxWarp>
              </a:bodyPr>
              <a:lstStyle/>
              <a:p>
                <a:endParaRPr lang="en-US" sz="1463" dirty="0">
                  <a:cs typeface="Arial" pitchFamily="34" charset="0"/>
                </a:endParaRPr>
              </a:p>
            </p:txBody>
          </p:sp>
          <p:sp>
            <p:nvSpPr>
              <p:cNvPr id="35" name="Cube 34">
                <a:extLst>
                  <a:ext uri="{FF2B5EF4-FFF2-40B4-BE49-F238E27FC236}">
                    <a16:creationId xmlns:a16="http://schemas.microsoft.com/office/drawing/2014/main" id="{0021419C-F0C5-7232-E540-83BA0BB99CBE}"/>
                  </a:ext>
                </a:extLst>
              </p:cNvPr>
              <p:cNvSpPr/>
              <p:nvPr/>
            </p:nvSpPr>
            <p:spPr>
              <a:xfrm>
                <a:off x="3869085" y="1891733"/>
                <a:ext cx="966881" cy="556957"/>
              </a:xfrm>
              <a:prstGeom prst="cube">
                <a:avLst>
                  <a:gd name="adj" fmla="val 8882"/>
                </a:avLst>
              </a:prstGeom>
              <a:solidFill>
                <a:srgbClr val="BF235E"/>
              </a:solidFill>
              <a:ln w="12700" cap="flat" cmpd="sng" algn="ctr">
                <a:noFill/>
                <a:prstDash val="solid"/>
                <a:miter lim="800000"/>
              </a:ln>
              <a:effectLst/>
            </p:spPr>
            <p:txBody>
              <a:bodyPr anchor="ctr"/>
              <a:lstStyle/>
              <a:p>
                <a:pPr algn="ctr" defTabSz="742932">
                  <a:defRPr/>
                </a:pPr>
                <a:br>
                  <a:rPr lang="en-US" sz="1000" b="1" kern="0" dirty="0">
                    <a:solidFill>
                      <a:schemeClr val="bg1"/>
                    </a:solidFill>
                    <a:latin typeface="Lato Light"/>
                    <a:cs typeface="Lato Light"/>
                  </a:rPr>
                </a:br>
                <a:br>
                  <a:rPr lang="en-US" sz="1000" b="1" kern="0" dirty="0">
                    <a:solidFill>
                      <a:schemeClr val="bg1"/>
                    </a:solidFill>
                    <a:latin typeface="Lato Light"/>
                    <a:cs typeface="Lato Light"/>
                  </a:rPr>
                </a:br>
                <a:br>
                  <a:rPr lang="en-US" sz="1000" b="1" kern="0" dirty="0">
                    <a:solidFill>
                      <a:schemeClr val="bg1"/>
                    </a:solidFill>
                    <a:latin typeface="Lato Light"/>
                    <a:cs typeface="Lato Light"/>
                  </a:rPr>
                </a:br>
                <a:r>
                  <a:rPr lang="en-US" sz="1000" b="1" kern="0" dirty="0">
                    <a:solidFill>
                      <a:schemeClr val="bg1"/>
                    </a:solidFill>
                    <a:latin typeface="Lato Light"/>
                    <a:cs typeface="Lato Light"/>
                  </a:rPr>
                  <a:t>MEC Functions</a:t>
                </a:r>
              </a:p>
            </p:txBody>
          </p:sp>
          <p:grpSp>
            <p:nvGrpSpPr>
              <p:cNvPr id="36" name="Group 35">
                <a:extLst>
                  <a:ext uri="{FF2B5EF4-FFF2-40B4-BE49-F238E27FC236}">
                    <a16:creationId xmlns:a16="http://schemas.microsoft.com/office/drawing/2014/main" id="{8F4E4A60-3CEA-7EB8-B5DD-4F33ECF58758}"/>
                  </a:ext>
                </a:extLst>
              </p:cNvPr>
              <p:cNvGrpSpPr/>
              <p:nvPr/>
            </p:nvGrpSpPr>
            <p:grpSpPr>
              <a:xfrm>
                <a:off x="8095798" y="2136362"/>
                <a:ext cx="1250997" cy="530211"/>
                <a:chOff x="8676794" y="1333647"/>
                <a:chExt cx="1037310" cy="652568"/>
              </a:xfrm>
            </p:grpSpPr>
            <p:sp>
              <p:nvSpPr>
                <p:cNvPr id="41" name="Cloud 40">
                  <a:extLst>
                    <a:ext uri="{FF2B5EF4-FFF2-40B4-BE49-F238E27FC236}">
                      <a16:creationId xmlns:a16="http://schemas.microsoft.com/office/drawing/2014/main" id="{162FF9C5-0E1A-55E5-2D18-67F7C0E6FDAB}"/>
                    </a:ext>
                  </a:extLst>
                </p:cNvPr>
                <p:cNvSpPr/>
                <p:nvPr/>
              </p:nvSpPr>
              <p:spPr>
                <a:xfrm>
                  <a:off x="8676794" y="1333647"/>
                  <a:ext cx="933661" cy="652568"/>
                </a:xfrm>
                <a:prstGeom prst="clou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85000"/>
                        <a:lumOff val="15000"/>
                      </a:schemeClr>
                    </a:solidFill>
                  </a:endParaRPr>
                </a:p>
              </p:txBody>
            </p:sp>
            <p:sp>
              <p:nvSpPr>
                <p:cNvPr id="42" name="TextBox 41">
                  <a:extLst>
                    <a:ext uri="{FF2B5EF4-FFF2-40B4-BE49-F238E27FC236}">
                      <a16:creationId xmlns:a16="http://schemas.microsoft.com/office/drawing/2014/main" id="{FAADFD41-A250-2F23-5A77-A4F77ABB50A1}"/>
                    </a:ext>
                  </a:extLst>
                </p:cNvPr>
                <p:cNvSpPr txBox="1"/>
                <p:nvPr/>
              </p:nvSpPr>
              <p:spPr>
                <a:xfrm>
                  <a:off x="8780443" y="1432992"/>
                  <a:ext cx="933661" cy="240956"/>
                </a:xfrm>
                <a:prstGeom prst="rect">
                  <a:avLst/>
                </a:prstGeom>
                <a:noFill/>
              </p:spPr>
              <p:txBody>
                <a:bodyPr wrap="square" lIns="80247" tIns="40123" rIns="80247" bIns="40123" rtlCol="0">
                  <a:spAutoFit/>
                </a:bodyPr>
                <a:lstStyle/>
                <a:p>
                  <a:pPr algn="ctr">
                    <a:lnSpc>
                      <a:spcPct val="110000"/>
                    </a:lnSpc>
                  </a:pPr>
                  <a:r>
                    <a:rPr lang="en-US" sz="1000" dirty="0">
                      <a:solidFill>
                        <a:schemeClr val="tx1">
                          <a:lumMod val="85000"/>
                          <a:lumOff val="15000"/>
                        </a:schemeClr>
                      </a:solidFill>
                      <a:cs typeface="Lato Light"/>
                    </a:rPr>
                    <a:t>IOT Application</a:t>
                  </a:r>
                </a:p>
              </p:txBody>
            </p:sp>
          </p:grpSp>
          <p:pic>
            <p:nvPicPr>
              <p:cNvPr id="37" name="Picture 36">
                <a:extLst>
                  <a:ext uri="{FF2B5EF4-FFF2-40B4-BE49-F238E27FC236}">
                    <a16:creationId xmlns:a16="http://schemas.microsoft.com/office/drawing/2014/main" id="{08316329-29A8-6DEE-3F58-2EA98F3738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8913" y="2373028"/>
                <a:ext cx="776474" cy="769735"/>
              </a:xfrm>
              <a:prstGeom prst="rect">
                <a:avLst/>
              </a:prstGeom>
            </p:spPr>
          </p:pic>
          <p:pic>
            <p:nvPicPr>
              <p:cNvPr id="38" name="Picture 37">
                <a:extLst>
                  <a:ext uri="{FF2B5EF4-FFF2-40B4-BE49-F238E27FC236}">
                    <a16:creationId xmlns:a16="http://schemas.microsoft.com/office/drawing/2014/main" id="{51FCCA8C-5EF9-8455-2AD7-C09C081C3C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4522" y="2089731"/>
                <a:ext cx="251651" cy="379109"/>
              </a:xfrm>
              <a:prstGeom prst="rect">
                <a:avLst/>
              </a:prstGeom>
            </p:spPr>
          </p:pic>
          <p:pic>
            <p:nvPicPr>
              <p:cNvPr id="39" name="Picture 38">
                <a:extLst>
                  <a:ext uri="{FF2B5EF4-FFF2-40B4-BE49-F238E27FC236}">
                    <a16:creationId xmlns:a16="http://schemas.microsoft.com/office/drawing/2014/main" id="{B1949BBB-DDB9-B907-D568-BE1FD748A29E}"/>
                  </a:ext>
                </a:extLst>
              </p:cNvPr>
              <p:cNvPicPr>
                <a:picLocks noChangeAspect="1"/>
              </p:cNvPicPr>
              <p:nvPr/>
            </p:nvPicPr>
            <p:blipFill>
              <a:blip r:embed="rId8"/>
              <a:stretch>
                <a:fillRect/>
              </a:stretch>
            </p:blipFill>
            <p:spPr>
              <a:xfrm>
                <a:off x="1216820" y="2242066"/>
                <a:ext cx="462614" cy="606582"/>
              </a:xfrm>
              <a:prstGeom prst="rect">
                <a:avLst/>
              </a:prstGeom>
            </p:spPr>
          </p:pic>
          <p:sp>
            <p:nvSpPr>
              <p:cNvPr id="40" name="TextBox 39">
                <a:extLst>
                  <a:ext uri="{FF2B5EF4-FFF2-40B4-BE49-F238E27FC236}">
                    <a16:creationId xmlns:a16="http://schemas.microsoft.com/office/drawing/2014/main" id="{199436CE-1503-93ED-1921-B478D57A3461}"/>
                  </a:ext>
                </a:extLst>
              </p:cNvPr>
              <p:cNvSpPr txBox="1"/>
              <p:nvPr/>
            </p:nvSpPr>
            <p:spPr>
              <a:xfrm>
                <a:off x="1139170" y="2038647"/>
                <a:ext cx="713934" cy="199321"/>
              </a:xfrm>
              <a:prstGeom prst="rect">
                <a:avLst/>
              </a:prstGeom>
              <a:noFill/>
            </p:spPr>
            <p:txBody>
              <a:bodyPr wrap="square" rtlCol="0">
                <a:spAutoFit/>
              </a:bodyPr>
              <a:lstStyle/>
              <a:p>
                <a:r>
                  <a:rPr lang="en-US" sz="1000" b="1" dirty="0">
                    <a:solidFill>
                      <a:schemeClr val="tx1">
                        <a:lumMod val="85000"/>
                        <a:lumOff val="15000"/>
                      </a:schemeClr>
                    </a:solidFill>
                  </a:rPr>
                  <a:t>IOT Devices</a:t>
                </a:r>
              </a:p>
            </p:txBody>
          </p:sp>
          <p:pic>
            <p:nvPicPr>
              <p:cNvPr id="56" name="Picture 55">
                <a:extLst>
                  <a:ext uri="{FF2B5EF4-FFF2-40B4-BE49-F238E27FC236}">
                    <a16:creationId xmlns:a16="http://schemas.microsoft.com/office/drawing/2014/main" id="{D05C5F32-5B02-2BF1-F6AE-D37C1D186B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4466" y="1141792"/>
                <a:ext cx="2660066" cy="2167021"/>
              </a:xfrm>
              <a:prstGeom prst="rect">
                <a:avLst/>
              </a:prstGeom>
            </p:spPr>
          </p:pic>
        </p:grpSp>
        <p:sp>
          <p:nvSpPr>
            <p:cNvPr id="6" name="Left Brace 5">
              <a:extLst>
                <a:ext uri="{FF2B5EF4-FFF2-40B4-BE49-F238E27FC236}">
                  <a16:creationId xmlns:a16="http://schemas.microsoft.com/office/drawing/2014/main" id="{659F49B2-CB6F-2342-2256-E9948164BFA7}"/>
                </a:ext>
              </a:extLst>
            </p:cNvPr>
            <p:cNvSpPr/>
            <p:nvPr/>
          </p:nvSpPr>
          <p:spPr>
            <a:xfrm rot="16200000">
              <a:off x="1453396" y="2689678"/>
              <a:ext cx="238040" cy="1425375"/>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7" name="TextBox 6">
              <a:extLst>
                <a:ext uri="{FF2B5EF4-FFF2-40B4-BE49-F238E27FC236}">
                  <a16:creationId xmlns:a16="http://schemas.microsoft.com/office/drawing/2014/main" id="{160ED27C-296D-E7EA-BCF8-4ECFDEB0F137}"/>
                </a:ext>
              </a:extLst>
            </p:cNvPr>
            <p:cNvSpPr txBox="1"/>
            <p:nvPr/>
          </p:nvSpPr>
          <p:spPr>
            <a:xfrm>
              <a:off x="822896" y="3560097"/>
              <a:ext cx="1462204" cy="625891"/>
            </a:xfrm>
            <a:prstGeom prst="rect">
              <a:avLst/>
            </a:prstGeom>
            <a:noFill/>
          </p:spPr>
          <p:txBody>
            <a:bodyPr wrap="square" rtlCol="0">
              <a:spAutoFit/>
            </a:bodyPr>
            <a:lstStyle/>
            <a:p>
              <a:pPr algn="ctr"/>
              <a:r>
                <a:rPr lang="en-US" sz="1100" b="1" dirty="0">
                  <a:solidFill>
                    <a:srgbClr val="FFC000"/>
                  </a:solidFill>
                </a:rPr>
                <a:t>End Point</a:t>
              </a:r>
            </a:p>
            <a:p>
              <a:pPr algn="ctr"/>
              <a:r>
                <a:rPr lang="en-US" sz="1100" b="1" dirty="0">
                  <a:solidFill>
                    <a:srgbClr val="FFC000"/>
                  </a:solidFill>
                </a:rPr>
                <a:t>(IOT Device / Mobile)</a:t>
              </a:r>
            </a:p>
          </p:txBody>
        </p:sp>
        <p:sp>
          <p:nvSpPr>
            <p:cNvPr id="8" name="Left Brace 7">
              <a:extLst>
                <a:ext uri="{FF2B5EF4-FFF2-40B4-BE49-F238E27FC236}">
                  <a16:creationId xmlns:a16="http://schemas.microsoft.com/office/drawing/2014/main" id="{8140C86A-04A6-945E-E435-3AE5417878BF}"/>
                </a:ext>
              </a:extLst>
            </p:cNvPr>
            <p:cNvSpPr/>
            <p:nvPr/>
          </p:nvSpPr>
          <p:spPr>
            <a:xfrm rot="16200000">
              <a:off x="3544299" y="3099281"/>
              <a:ext cx="240568" cy="664646"/>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9" name="Left Brace 8">
              <a:extLst>
                <a:ext uri="{FF2B5EF4-FFF2-40B4-BE49-F238E27FC236}">
                  <a16:creationId xmlns:a16="http://schemas.microsoft.com/office/drawing/2014/main" id="{CE2A4ED0-9D5A-7CD1-9C5F-317765AED84B}"/>
                </a:ext>
              </a:extLst>
            </p:cNvPr>
            <p:cNvSpPr/>
            <p:nvPr/>
          </p:nvSpPr>
          <p:spPr>
            <a:xfrm rot="16200000">
              <a:off x="2670189" y="2931396"/>
              <a:ext cx="276984" cy="963999"/>
            </a:xfrm>
            <a:prstGeom prst="leftBrace">
              <a:avLst>
                <a:gd name="adj1" fmla="val 0"/>
                <a:gd name="adj2" fmla="val 50000"/>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10" name="TextBox 9">
              <a:extLst>
                <a:ext uri="{FF2B5EF4-FFF2-40B4-BE49-F238E27FC236}">
                  <a16:creationId xmlns:a16="http://schemas.microsoft.com/office/drawing/2014/main" id="{C5D2BF07-A7D1-825E-7B1E-E4C2DEFBC052}"/>
                </a:ext>
              </a:extLst>
            </p:cNvPr>
            <p:cNvSpPr txBox="1"/>
            <p:nvPr/>
          </p:nvSpPr>
          <p:spPr>
            <a:xfrm>
              <a:off x="2307576" y="3607513"/>
              <a:ext cx="963999" cy="449357"/>
            </a:xfrm>
            <a:prstGeom prst="rect">
              <a:avLst/>
            </a:prstGeom>
            <a:noFill/>
          </p:spPr>
          <p:txBody>
            <a:bodyPr wrap="square" rtlCol="0">
              <a:spAutoFit/>
            </a:bodyPr>
            <a:lstStyle/>
            <a:p>
              <a:pPr algn="ctr"/>
              <a:r>
                <a:rPr lang="en-US" sz="1100" b="1" dirty="0">
                  <a:solidFill>
                    <a:srgbClr val="FFC000"/>
                  </a:solidFill>
                </a:rPr>
                <a:t>Air Interface</a:t>
              </a:r>
            </a:p>
          </p:txBody>
        </p:sp>
        <p:sp>
          <p:nvSpPr>
            <p:cNvPr id="11" name="Cube 10">
              <a:extLst>
                <a:ext uri="{FF2B5EF4-FFF2-40B4-BE49-F238E27FC236}">
                  <a16:creationId xmlns:a16="http://schemas.microsoft.com/office/drawing/2014/main" id="{302D06AA-D100-01ED-0EB2-9BBFBD570F4F}"/>
                </a:ext>
              </a:extLst>
            </p:cNvPr>
            <p:cNvSpPr/>
            <p:nvPr/>
          </p:nvSpPr>
          <p:spPr>
            <a:xfrm>
              <a:off x="6455815" y="1817378"/>
              <a:ext cx="1493928" cy="1178292"/>
            </a:xfrm>
            <a:prstGeom prst="cube">
              <a:avLst>
                <a:gd name="adj" fmla="val 8882"/>
              </a:avLst>
            </a:prstGeom>
            <a:solidFill>
              <a:srgbClr val="6F2B7F"/>
            </a:solidFill>
            <a:ln w="12700" cap="flat" cmpd="sng" algn="ctr">
              <a:noFill/>
              <a:prstDash val="solid"/>
              <a:miter lim="800000"/>
            </a:ln>
            <a:effectLst/>
          </p:spPr>
          <p:txBody>
            <a:bodyPr anchor="ctr"/>
            <a:lstStyle/>
            <a:p>
              <a:pPr algn="ctr" defTabSz="742932">
                <a:defRPr/>
              </a:pPr>
              <a:endParaRPr lang="en-US" sz="1000" b="1" kern="0" dirty="0">
                <a:solidFill>
                  <a:schemeClr val="bg1"/>
                </a:solidFill>
                <a:latin typeface="Lato Light"/>
                <a:cs typeface="Lato Light"/>
              </a:endParaRPr>
            </a:p>
            <a:p>
              <a:pPr algn="ctr" defTabSz="742932">
                <a:defRPr/>
              </a:pPr>
              <a:endParaRPr lang="en-US" sz="1000" b="1" kern="0" dirty="0">
                <a:solidFill>
                  <a:schemeClr val="bg1"/>
                </a:solidFill>
                <a:latin typeface="Lato Light"/>
                <a:cs typeface="Lato Light"/>
              </a:endParaRPr>
            </a:p>
            <a:p>
              <a:pPr algn="ctr" defTabSz="742932">
                <a:defRPr/>
              </a:pPr>
              <a:endParaRPr lang="en-US" sz="1000" b="1" kern="0" dirty="0">
                <a:solidFill>
                  <a:schemeClr val="bg1"/>
                </a:solidFill>
                <a:latin typeface="Lato Light"/>
                <a:cs typeface="Lato Light"/>
              </a:endParaRPr>
            </a:p>
            <a:p>
              <a:pPr algn="ctr" defTabSz="742932">
                <a:defRPr/>
              </a:pPr>
              <a:endParaRPr lang="en-US" sz="1000" b="1" kern="0" dirty="0">
                <a:solidFill>
                  <a:schemeClr val="bg1"/>
                </a:solidFill>
                <a:latin typeface="Lato Light"/>
                <a:cs typeface="Lato Light"/>
              </a:endParaRPr>
            </a:p>
            <a:p>
              <a:pPr algn="ctr" defTabSz="742932">
                <a:defRPr/>
              </a:pPr>
              <a:endParaRPr lang="en-US" sz="1000" b="1" kern="0" dirty="0">
                <a:solidFill>
                  <a:schemeClr val="bg1"/>
                </a:solidFill>
                <a:latin typeface="Lato Light"/>
                <a:cs typeface="Lato Light"/>
              </a:endParaRPr>
            </a:p>
            <a:p>
              <a:pPr algn="ctr" defTabSz="742932">
                <a:defRPr/>
              </a:pPr>
              <a:r>
                <a:rPr lang="en-US" sz="1000" b="1" kern="0" dirty="0">
                  <a:solidFill>
                    <a:schemeClr val="bg1"/>
                  </a:solidFill>
                  <a:latin typeface="Lato Light"/>
                  <a:cs typeface="Lato Light"/>
                </a:rPr>
                <a:t>5G SA Core Functions and OSS</a:t>
              </a:r>
            </a:p>
          </p:txBody>
        </p:sp>
        <p:pic>
          <p:nvPicPr>
            <p:cNvPr id="12" name="Picture 11">
              <a:extLst>
                <a:ext uri="{FF2B5EF4-FFF2-40B4-BE49-F238E27FC236}">
                  <a16:creationId xmlns:a16="http://schemas.microsoft.com/office/drawing/2014/main" id="{79BC4037-6F69-C7EE-8224-DB623E5C5B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1982" y="655277"/>
              <a:ext cx="1930277" cy="1652255"/>
            </a:xfrm>
            <a:prstGeom prst="rect">
              <a:avLst/>
            </a:prstGeom>
          </p:spPr>
        </p:pic>
        <p:sp>
          <p:nvSpPr>
            <p:cNvPr id="13" name="TextBox 12">
              <a:extLst>
                <a:ext uri="{FF2B5EF4-FFF2-40B4-BE49-F238E27FC236}">
                  <a16:creationId xmlns:a16="http://schemas.microsoft.com/office/drawing/2014/main" id="{0F584426-91B2-EEA9-5461-4B91396D2EAE}"/>
                </a:ext>
              </a:extLst>
            </p:cNvPr>
            <p:cNvSpPr txBox="1"/>
            <p:nvPr/>
          </p:nvSpPr>
          <p:spPr>
            <a:xfrm>
              <a:off x="4014601" y="1481405"/>
              <a:ext cx="1323802" cy="312119"/>
            </a:xfrm>
            <a:prstGeom prst="rect">
              <a:avLst/>
            </a:prstGeom>
            <a:noFill/>
          </p:spPr>
          <p:txBody>
            <a:bodyPr wrap="square" lIns="80247" tIns="40123" rIns="80247" bIns="40123" rtlCol="0">
              <a:spAutoFit/>
            </a:bodyPr>
            <a:lstStyle/>
            <a:p>
              <a:pPr algn="ctr">
                <a:lnSpc>
                  <a:spcPct val="110000"/>
                </a:lnSpc>
              </a:pPr>
              <a:r>
                <a:rPr lang="en-US" sz="700" dirty="0">
                  <a:solidFill>
                    <a:schemeClr val="tx1">
                      <a:lumMod val="85000"/>
                      <a:lumOff val="15000"/>
                    </a:schemeClr>
                  </a:solidFill>
                  <a:cs typeface="Lato Light"/>
                </a:rPr>
                <a:t>MEC Application &amp; Internet breakout</a:t>
              </a:r>
            </a:p>
          </p:txBody>
        </p:sp>
        <p:sp>
          <p:nvSpPr>
            <p:cNvPr id="14" name="Rectangle: Rounded Corners 13">
              <a:extLst>
                <a:ext uri="{FF2B5EF4-FFF2-40B4-BE49-F238E27FC236}">
                  <a16:creationId xmlns:a16="http://schemas.microsoft.com/office/drawing/2014/main" id="{78C4DE53-A402-2052-7E5B-1A9570B87CA1}"/>
                </a:ext>
              </a:extLst>
            </p:cNvPr>
            <p:cNvSpPr/>
            <p:nvPr/>
          </p:nvSpPr>
          <p:spPr>
            <a:xfrm>
              <a:off x="4171100" y="2170831"/>
              <a:ext cx="207814" cy="92117"/>
            </a:xfrm>
            <a:prstGeom prst="roundRect">
              <a:avLst/>
            </a:prstGeom>
            <a:solidFill>
              <a:srgbClr val="F4C4D6"/>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5" name="Rectangle: Rounded Corners 14">
              <a:extLst>
                <a:ext uri="{FF2B5EF4-FFF2-40B4-BE49-F238E27FC236}">
                  <a16:creationId xmlns:a16="http://schemas.microsoft.com/office/drawing/2014/main" id="{1D27C8D0-443E-CD9F-8EE7-65CD2A0D3948}"/>
                </a:ext>
              </a:extLst>
            </p:cNvPr>
            <p:cNvSpPr/>
            <p:nvPr/>
          </p:nvSpPr>
          <p:spPr>
            <a:xfrm>
              <a:off x="4475248" y="2168538"/>
              <a:ext cx="207814" cy="92117"/>
            </a:xfrm>
            <a:prstGeom prst="roundRect">
              <a:avLst/>
            </a:prstGeom>
            <a:solidFill>
              <a:srgbClr val="E5719D"/>
            </a:solidFill>
            <a:ln>
              <a:solidFill>
                <a:srgbClr val="E57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6" name="Rectangle: Rounded Corners 15">
              <a:extLst>
                <a:ext uri="{FF2B5EF4-FFF2-40B4-BE49-F238E27FC236}">
                  <a16:creationId xmlns:a16="http://schemas.microsoft.com/office/drawing/2014/main" id="{C6929FDF-DD5D-C47F-B196-AE9255EF9FDE}"/>
                </a:ext>
              </a:extLst>
            </p:cNvPr>
            <p:cNvSpPr/>
            <p:nvPr/>
          </p:nvSpPr>
          <p:spPr>
            <a:xfrm>
              <a:off x="4801726" y="2179390"/>
              <a:ext cx="207814" cy="92117"/>
            </a:xfrm>
            <a:prstGeom prst="roundRect">
              <a:avLst/>
            </a:prstGeom>
            <a:solidFill>
              <a:srgbClr val="AF2157"/>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7" name="Left Brace 16">
              <a:extLst>
                <a:ext uri="{FF2B5EF4-FFF2-40B4-BE49-F238E27FC236}">
                  <a16:creationId xmlns:a16="http://schemas.microsoft.com/office/drawing/2014/main" id="{97F0C031-A5F9-FDFB-F8B3-6A9299A6A170}"/>
                </a:ext>
              </a:extLst>
            </p:cNvPr>
            <p:cNvSpPr/>
            <p:nvPr/>
          </p:nvSpPr>
          <p:spPr>
            <a:xfrm rot="16200000">
              <a:off x="4510655" y="2808682"/>
              <a:ext cx="230014" cy="1222118"/>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18" name="TextBox 17">
              <a:extLst>
                <a:ext uri="{FF2B5EF4-FFF2-40B4-BE49-F238E27FC236}">
                  <a16:creationId xmlns:a16="http://schemas.microsoft.com/office/drawing/2014/main" id="{B938BE1A-C53D-7FFE-1DDD-46568A5A13DE}"/>
                </a:ext>
              </a:extLst>
            </p:cNvPr>
            <p:cNvSpPr txBox="1"/>
            <p:nvPr/>
          </p:nvSpPr>
          <p:spPr>
            <a:xfrm>
              <a:off x="3130921" y="3575905"/>
              <a:ext cx="1015661" cy="449357"/>
            </a:xfrm>
            <a:prstGeom prst="rect">
              <a:avLst/>
            </a:prstGeom>
            <a:noFill/>
          </p:spPr>
          <p:txBody>
            <a:bodyPr wrap="square" rtlCol="0">
              <a:spAutoFit/>
            </a:bodyPr>
            <a:lstStyle/>
            <a:p>
              <a:pPr algn="ctr"/>
              <a:r>
                <a:rPr lang="en-US" sz="1100" b="1" dirty="0"/>
                <a:t>Radio Base Station</a:t>
              </a:r>
            </a:p>
          </p:txBody>
        </p:sp>
        <p:sp>
          <p:nvSpPr>
            <p:cNvPr id="19" name="TextBox 18">
              <a:extLst>
                <a:ext uri="{FF2B5EF4-FFF2-40B4-BE49-F238E27FC236}">
                  <a16:creationId xmlns:a16="http://schemas.microsoft.com/office/drawing/2014/main" id="{F680225E-CA4D-73ED-7645-A7C9C676AD7D}"/>
                </a:ext>
              </a:extLst>
            </p:cNvPr>
            <p:cNvSpPr txBox="1"/>
            <p:nvPr/>
          </p:nvSpPr>
          <p:spPr>
            <a:xfrm>
              <a:off x="4081604" y="3551887"/>
              <a:ext cx="1256799" cy="449357"/>
            </a:xfrm>
            <a:prstGeom prst="rect">
              <a:avLst/>
            </a:prstGeom>
            <a:noFill/>
          </p:spPr>
          <p:txBody>
            <a:bodyPr wrap="square" rtlCol="0">
              <a:spAutoFit/>
            </a:bodyPr>
            <a:lstStyle/>
            <a:p>
              <a:pPr algn="ctr"/>
              <a:r>
                <a:rPr lang="en-US" sz="1100" b="1" dirty="0"/>
                <a:t>MEC Edge Computing</a:t>
              </a:r>
              <a:endParaRPr lang="en-AE" sz="1100" b="1"/>
            </a:p>
          </p:txBody>
        </p:sp>
        <p:sp>
          <p:nvSpPr>
            <p:cNvPr id="20" name="Rectangle: Rounded Corners 19">
              <a:extLst>
                <a:ext uri="{FF2B5EF4-FFF2-40B4-BE49-F238E27FC236}">
                  <a16:creationId xmlns:a16="http://schemas.microsoft.com/office/drawing/2014/main" id="{FFE84D46-4B82-67D8-BDBA-1042C2E32F6F}"/>
                </a:ext>
              </a:extLst>
            </p:cNvPr>
            <p:cNvSpPr/>
            <p:nvPr/>
          </p:nvSpPr>
          <p:spPr>
            <a:xfrm>
              <a:off x="6560986" y="2086930"/>
              <a:ext cx="207814" cy="92117"/>
            </a:xfrm>
            <a:prstGeom prst="roundRect">
              <a:avLst/>
            </a:prstGeom>
            <a:solidFill>
              <a:srgbClr val="F4C4D6"/>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1" name="Rectangle: Rounded Corners 20">
              <a:extLst>
                <a:ext uri="{FF2B5EF4-FFF2-40B4-BE49-F238E27FC236}">
                  <a16:creationId xmlns:a16="http://schemas.microsoft.com/office/drawing/2014/main" id="{A0D76B65-63AE-660D-B861-B2BBD58C5A11}"/>
                </a:ext>
              </a:extLst>
            </p:cNvPr>
            <p:cNvSpPr/>
            <p:nvPr/>
          </p:nvSpPr>
          <p:spPr>
            <a:xfrm>
              <a:off x="6865134" y="2084637"/>
              <a:ext cx="207814" cy="92117"/>
            </a:xfrm>
            <a:prstGeom prst="roundRect">
              <a:avLst/>
            </a:prstGeom>
            <a:solidFill>
              <a:srgbClr val="E5719D"/>
            </a:solidFill>
            <a:ln>
              <a:solidFill>
                <a:srgbClr val="E57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2" name="Rectangle: Rounded Corners 21">
              <a:extLst>
                <a:ext uri="{FF2B5EF4-FFF2-40B4-BE49-F238E27FC236}">
                  <a16:creationId xmlns:a16="http://schemas.microsoft.com/office/drawing/2014/main" id="{C1C4DA63-092C-7E98-85C9-D2B014A84955}"/>
                </a:ext>
              </a:extLst>
            </p:cNvPr>
            <p:cNvSpPr/>
            <p:nvPr/>
          </p:nvSpPr>
          <p:spPr>
            <a:xfrm>
              <a:off x="7191612" y="2095489"/>
              <a:ext cx="207814" cy="92117"/>
            </a:xfrm>
            <a:prstGeom prst="roundRect">
              <a:avLst/>
            </a:prstGeom>
            <a:solidFill>
              <a:srgbClr val="AF2157"/>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3" name="Rectangle: Rounded Corners 22">
              <a:extLst>
                <a:ext uri="{FF2B5EF4-FFF2-40B4-BE49-F238E27FC236}">
                  <a16:creationId xmlns:a16="http://schemas.microsoft.com/office/drawing/2014/main" id="{8894135A-B06A-54B1-7E1F-DF8D4B29CDC0}"/>
                </a:ext>
              </a:extLst>
            </p:cNvPr>
            <p:cNvSpPr/>
            <p:nvPr/>
          </p:nvSpPr>
          <p:spPr>
            <a:xfrm>
              <a:off x="7519536" y="2095256"/>
              <a:ext cx="207814" cy="92117"/>
            </a:xfrm>
            <a:prstGeom prst="roundRect">
              <a:avLst/>
            </a:prstGeom>
            <a:solidFill>
              <a:srgbClr val="DAAEE4"/>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4" name="Rectangle: Rounded Corners 23">
              <a:extLst>
                <a:ext uri="{FF2B5EF4-FFF2-40B4-BE49-F238E27FC236}">
                  <a16:creationId xmlns:a16="http://schemas.microsoft.com/office/drawing/2014/main" id="{283110A8-DCC7-9C15-637A-43E25D29C251}"/>
                </a:ext>
              </a:extLst>
            </p:cNvPr>
            <p:cNvSpPr/>
            <p:nvPr/>
          </p:nvSpPr>
          <p:spPr>
            <a:xfrm>
              <a:off x="6563180" y="2357135"/>
              <a:ext cx="207814" cy="92117"/>
            </a:xfrm>
            <a:prstGeom prst="roundRect">
              <a:avLst/>
            </a:prstGeom>
            <a:solidFill>
              <a:srgbClr val="B761CB"/>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5" name="Rectangle: Rounded Corners 24">
              <a:extLst>
                <a:ext uri="{FF2B5EF4-FFF2-40B4-BE49-F238E27FC236}">
                  <a16:creationId xmlns:a16="http://schemas.microsoft.com/office/drawing/2014/main" id="{6EF08990-56F8-8CE2-DDD0-4DA912DDD96C}"/>
                </a:ext>
              </a:extLst>
            </p:cNvPr>
            <p:cNvSpPr/>
            <p:nvPr/>
          </p:nvSpPr>
          <p:spPr>
            <a:xfrm>
              <a:off x="6867328" y="2354842"/>
              <a:ext cx="207814" cy="92117"/>
            </a:xfrm>
            <a:prstGeom prst="roundRect">
              <a:avLst/>
            </a:prstGeom>
            <a:solidFill>
              <a:srgbClr val="9438AA"/>
            </a:solidFill>
            <a:ln>
              <a:solidFill>
                <a:srgbClr val="E57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6" name="Rectangle: Rounded Corners 25">
              <a:extLst>
                <a:ext uri="{FF2B5EF4-FFF2-40B4-BE49-F238E27FC236}">
                  <a16:creationId xmlns:a16="http://schemas.microsoft.com/office/drawing/2014/main" id="{89BDBCAC-66FC-3DA7-9523-D2DE46B83457}"/>
                </a:ext>
              </a:extLst>
            </p:cNvPr>
            <p:cNvSpPr/>
            <p:nvPr/>
          </p:nvSpPr>
          <p:spPr>
            <a:xfrm>
              <a:off x="7193806" y="2365694"/>
              <a:ext cx="207814" cy="92117"/>
            </a:xfrm>
            <a:prstGeom prst="roundRect">
              <a:avLst/>
            </a:prstGeom>
            <a:solidFill>
              <a:srgbClr val="EFDCF4"/>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7" name="Rectangle: Rounded Corners 26">
              <a:extLst>
                <a:ext uri="{FF2B5EF4-FFF2-40B4-BE49-F238E27FC236}">
                  <a16:creationId xmlns:a16="http://schemas.microsoft.com/office/drawing/2014/main" id="{3C6A70D9-7491-1E79-5FEE-6E6EA7CABA6F}"/>
                </a:ext>
              </a:extLst>
            </p:cNvPr>
            <p:cNvSpPr/>
            <p:nvPr/>
          </p:nvSpPr>
          <p:spPr>
            <a:xfrm>
              <a:off x="7521730" y="2365461"/>
              <a:ext cx="207814" cy="92117"/>
            </a:xfrm>
            <a:prstGeom prst="roundRect">
              <a:avLst/>
            </a:prstGeom>
            <a:solidFill>
              <a:srgbClr val="AC49C3"/>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8" name="Left Brace 27">
              <a:extLst>
                <a:ext uri="{FF2B5EF4-FFF2-40B4-BE49-F238E27FC236}">
                  <a16:creationId xmlns:a16="http://schemas.microsoft.com/office/drawing/2014/main" id="{232A580E-20A9-D028-E2A0-F405A4590E0F}"/>
                </a:ext>
              </a:extLst>
            </p:cNvPr>
            <p:cNvSpPr/>
            <p:nvPr/>
          </p:nvSpPr>
          <p:spPr>
            <a:xfrm rot="16200000">
              <a:off x="7078922" y="2537346"/>
              <a:ext cx="240561" cy="1772107"/>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29" name="TextBox 28">
              <a:extLst>
                <a:ext uri="{FF2B5EF4-FFF2-40B4-BE49-F238E27FC236}">
                  <a16:creationId xmlns:a16="http://schemas.microsoft.com/office/drawing/2014/main" id="{F79E26A8-C452-F690-E220-D388B4817112}"/>
                </a:ext>
              </a:extLst>
            </p:cNvPr>
            <p:cNvSpPr txBox="1"/>
            <p:nvPr/>
          </p:nvSpPr>
          <p:spPr>
            <a:xfrm>
              <a:off x="6256924" y="3551203"/>
              <a:ext cx="1828332" cy="449357"/>
            </a:xfrm>
            <a:prstGeom prst="rect">
              <a:avLst/>
            </a:prstGeom>
            <a:noFill/>
          </p:spPr>
          <p:txBody>
            <a:bodyPr wrap="square" rtlCol="0">
              <a:spAutoFit/>
            </a:bodyPr>
            <a:lstStyle/>
            <a:p>
              <a:pPr algn="ctr"/>
              <a:r>
                <a:rPr lang="en-US" sz="1100" b="1" dirty="0"/>
                <a:t>5G core &amp; management plane</a:t>
              </a:r>
              <a:endParaRPr lang="en-AE" sz="1100" b="1"/>
            </a:p>
          </p:txBody>
        </p:sp>
        <p:sp>
          <p:nvSpPr>
            <p:cNvPr id="30" name="Left Brace 29">
              <a:extLst>
                <a:ext uri="{FF2B5EF4-FFF2-40B4-BE49-F238E27FC236}">
                  <a16:creationId xmlns:a16="http://schemas.microsoft.com/office/drawing/2014/main" id="{1FFE3C67-EB2E-9462-2303-440749AAE6E7}"/>
                </a:ext>
              </a:extLst>
            </p:cNvPr>
            <p:cNvSpPr/>
            <p:nvPr/>
          </p:nvSpPr>
          <p:spPr>
            <a:xfrm rot="16200000">
              <a:off x="9627972" y="2515052"/>
              <a:ext cx="240561" cy="1772107"/>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31" name="TextBox 30">
              <a:extLst>
                <a:ext uri="{FF2B5EF4-FFF2-40B4-BE49-F238E27FC236}">
                  <a16:creationId xmlns:a16="http://schemas.microsoft.com/office/drawing/2014/main" id="{160CDD92-959A-9735-FE63-1BB434770D0D}"/>
                </a:ext>
              </a:extLst>
            </p:cNvPr>
            <p:cNvSpPr txBox="1"/>
            <p:nvPr/>
          </p:nvSpPr>
          <p:spPr>
            <a:xfrm>
              <a:off x="8876179" y="3528910"/>
              <a:ext cx="1772107" cy="449357"/>
            </a:xfrm>
            <a:prstGeom prst="rect">
              <a:avLst/>
            </a:prstGeom>
            <a:noFill/>
          </p:spPr>
          <p:txBody>
            <a:bodyPr wrap="square" rtlCol="0">
              <a:spAutoFit/>
            </a:bodyPr>
            <a:lstStyle/>
            <a:p>
              <a:pPr algn="ctr"/>
              <a:r>
                <a:rPr lang="en-US" sz="1100" b="1" dirty="0"/>
                <a:t>IOT Application and Direct Internet access</a:t>
              </a:r>
              <a:endParaRPr lang="en-AE" sz="1100" b="1"/>
            </a:p>
          </p:txBody>
        </p:sp>
      </p:grpSp>
      <p:grpSp>
        <p:nvGrpSpPr>
          <p:cNvPr id="43" name="Group 42">
            <a:extLst>
              <a:ext uri="{FF2B5EF4-FFF2-40B4-BE49-F238E27FC236}">
                <a16:creationId xmlns:a16="http://schemas.microsoft.com/office/drawing/2014/main" id="{A72F3740-99A6-73C6-09BA-D4204669AA38}"/>
              </a:ext>
            </a:extLst>
          </p:cNvPr>
          <p:cNvGrpSpPr/>
          <p:nvPr/>
        </p:nvGrpSpPr>
        <p:grpSpPr>
          <a:xfrm>
            <a:off x="445041" y="4295220"/>
            <a:ext cx="11048999" cy="1166491"/>
            <a:chOff x="739833" y="1512912"/>
            <a:chExt cx="11048999" cy="1166491"/>
          </a:xfrm>
        </p:grpSpPr>
        <p:cxnSp>
          <p:nvCxnSpPr>
            <p:cNvPr id="44" name="Straight Connector 43">
              <a:extLst>
                <a:ext uri="{FF2B5EF4-FFF2-40B4-BE49-F238E27FC236}">
                  <a16:creationId xmlns:a16="http://schemas.microsoft.com/office/drawing/2014/main" id="{B91F17DC-A6A6-C73A-D553-C9DB3C27AC80}"/>
                </a:ext>
              </a:extLst>
            </p:cNvPr>
            <p:cNvCxnSpPr>
              <a:stCxn id="46" idx="6"/>
              <a:endCxn id="50" idx="2"/>
            </p:cNvCxnSpPr>
            <p:nvPr/>
          </p:nvCxnSpPr>
          <p:spPr>
            <a:xfrm flipV="1">
              <a:off x="1413164" y="1870362"/>
              <a:ext cx="9669534" cy="2"/>
            </a:xfrm>
            <a:prstGeom prst="line">
              <a:avLst/>
            </a:prstGeom>
            <a:ln>
              <a:solidFill>
                <a:srgbClr val="6F2B7F"/>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78CF15A6-9F1D-6879-2580-3FB1751A7AE0}"/>
                </a:ext>
              </a:extLst>
            </p:cNvPr>
            <p:cNvSpPr/>
            <p:nvPr/>
          </p:nvSpPr>
          <p:spPr>
            <a:xfrm>
              <a:off x="1736967" y="1512913"/>
              <a:ext cx="762912" cy="714895"/>
            </a:xfrm>
            <a:prstGeom prst="ellipse">
              <a:avLst/>
            </a:prstGeom>
            <a:solidFill>
              <a:schemeClr val="bg1"/>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sp>
          <p:nvSpPr>
            <p:cNvPr id="46" name="Oval 45">
              <a:extLst>
                <a:ext uri="{FF2B5EF4-FFF2-40B4-BE49-F238E27FC236}">
                  <a16:creationId xmlns:a16="http://schemas.microsoft.com/office/drawing/2014/main" id="{F6CC597F-06D7-6890-AB93-BE9F6885668F}"/>
                </a:ext>
              </a:extLst>
            </p:cNvPr>
            <p:cNvSpPr/>
            <p:nvPr/>
          </p:nvSpPr>
          <p:spPr>
            <a:xfrm>
              <a:off x="739833" y="1512916"/>
              <a:ext cx="673331" cy="714895"/>
            </a:xfrm>
            <a:prstGeom prst="ellipse">
              <a:avLst/>
            </a:prstGeom>
            <a:solidFill>
              <a:srgbClr val="6F2B7F"/>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pic>
          <p:nvPicPr>
            <p:cNvPr id="47" name="Graphic 46" descr="Security camera with solid fill">
              <a:extLst>
                <a:ext uri="{FF2B5EF4-FFF2-40B4-BE49-F238E27FC236}">
                  <a16:creationId xmlns:a16="http://schemas.microsoft.com/office/drawing/2014/main" id="{7E222B4E-C784-6313-F9B8-1F3ED44B35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7395" y="1671260"/>
              <a:ext cx="398205" cy="398205"/>
            </a:xfrm>
            <a:prstGeom prst="rect">
              <a:avLst/>
            </a:prstGeom>
          </p:spPr>
        </p:pic>
        <p:sp>
          <p:nvSpPr>
            <p:cNvPr id="48" name="TextBox 47">
              <a:extLst>
                <a:ext uri="{FF2B5EF4-FFF2-40B4-BE49-F238E27FC236}">
                  <a16:creationId xmlns:a16="http://schemas.microsoft.com/office/drawing/2014/main" id="{7343BB24-AFDC-CFFC-832A-3FD0DC2CA520}"/>
                </a:ext>
              </a:extLst>
            </p:cNvPr>
            <p:cNvSpPr txBox="1"/>
            <p:nvPr/>
          </p:nvSpPr>
          <p:spPr>
            <a:xfrm>
              <a:off x="771224" y="2227811"/>
              <a:ext cx="673331" cy="430887"/>
            </a:xfrm>
            <a:prstGeom prst="rect">
              <a:avLst/>
            </a:prstGeom>
            <a:noFill/>
          </p:spPr>
          <p:txBody>
            <a:bodyPr wrap="square" rtlCol="0">
              <a:spAutoFit/>
            </a:bodyPr>
            <a:lstStyle/>
            <a:p>
              <a:pPr algn="ctr"/>
              <a:r>
                <a:rPr lang="en-US" sz="1100" b="1" dirty="0"/>
                <a:t>End Point</a:t>
              </a:r>
              <a:endParaRPr lang="en-AE" sz="1100" b="1"/>
            </a:p>
          </p:txBody>
        </p:sp>
        <p:grpSp>
          <p:nvGrpSpPr>
            <p:cNvPr id="49" name="Group 48">
              <a:extLst>
                <a:ext uri="{FF2B5EF4-FFF2-40B4-BE49-F238E27FC236}">
                  <a16:creationId xmlns:a16="http://schemas.microsoft.com/office/drawing/2014/main" id="{D9EB2CC0-7949-F511-F17F-A2268C117A08}"/>
                </a:ext>
              </a:extLst>
            </p:cNvPr>
            <p:cNvGrpSpPr/>
            <p:nvPr/>
          </p:nvGrpSpPr>
          <p:grpSpPr>
            <a:xfrm>
              <a:off x="2023563" y="1739172"/>
              <a:ext cx="189720" cy="262375"/>
              <a:chOff x="2467661" y="3788880"/>
              <a:chExt cx="337133" cy="474550"/>
            </a:xfrm>
            <a:solidFill>
              <a:srgbClr val="3E1B54"/>
            </a:solidFill>
          </p:grpSpPr>
          <p:sp>
            <p:nvSpPr>
              <p:cNvPr id="107" name="Freihandform: Form 74">
                <a:extLst>
                  <a:ext uri="{FF2B5EF4-FFF2-40B4-BE49-F238E27FC236}">
                    <a16:creationId xmlns:a16="http://schemas.microsoft.com/office/drawing/2014/main" id="{7421C664-7292-D93C-CB6C-04C606300026}"/>
                  </a:ext>
                </a:extLst>
              </p:cNvPr>
              <p:cNvSpPr/>
              <p:nvPr/>
            </p:nvSpPr>
            <p:spPr>
              <a:xfrm>
                <a:off x="2524010" y="3890068"/>
                <a:ext cx="226361" cy="24092"/>
              </a:xfrm>
              <a:custGeom>
                <a:avLst/>
                <a:gdLst>
                  <a:gd name="connsiteX0" fmla="*/ 3612 w 226360"/>
                  <a:gd name="connsiteY0" fmla="*/ 3614 h 24092"/>
                  <a:gd name="connsiteX1" fmla="*/ 227083 w 226360"/>
                  <a:gd name="connsiteY1" fmla="*/ 3614 h 24092"/>
                  <a:gd name="connsiteX2" fmla="*/ 227083 w 226360"/>
                  <a:gd name="connsiteY2" fmla="*/ 20960 h 24092"/>
                  <a:gd name="connsiteX3" fmla="*/ 3612 w 226360"/>
                  <a:gd name="connsiteY3" fmla="*/ 20960 h 24092"/>
                </a:gdLst>
                <a:ahLst/>
                <a:cxnLst>
                  <a:cxn ang="0">
                    <a:pos x="connsiteX0" y="connsiteY0"/>
                  </a:cxn>
                  <a:cxn ang="0">
                    <a:pos x="connsiteX1" y="connsiteY1"/>
                  </a:cxn>
                  <a:cxn ang="0">
                    <a:pos x="connsiteX2" y="connsiteY2"/>
                  </a:cxn>
                  <a:cxn ang="0">
                    <a:pos x="connsiteX3" y="connsiteY3"/>
                  </a:cxn>
                </a:cxnLst>
                <a:rect l="l" t="t" r="r" b="b"/>
                <a:pathLst>
                  <a:path w="226360" h="24092">
                    <a:moveTo>
                      <a:pt x="3612" y="3614"/>
                    </a:moveTo>
                    <a:lnTo>
                      <a:pt x="227083" y="3614"/>
                    </a:lnTo>
                    <a:lnTo>
                      <a:pt x="227083" y="20960"/>
                    </a:lnTo>
                    <a:lnTo>
                      <a:pt x="3612" y="20960"/>
                    </a:lnTo>
                    <a:close/>
                  </a:path>
                </a:pathLst>
              </a:custGeom>
              <a:grpFill/>
              <a:ln w="9525" cap="flat">
                <a:noFill/>
                <a:prstDash val="solid"/>
                <a:miter/>
              </a:ln>
            </p:spPr>
            <p:txBody>
              <a:bodyPr rtlCol="0" anchor="ctr"/>
              <a:lstStyle/>
              <a:p>
                <a:endParaRPr lang="en-US" dirty="0"/>
              </a:p>
            </p:txBody>
          </p:sp>
          <p:sp>
            <p:nvSpPr>
              <p:cNvPr id="108" name="Freihandform: Form 75">
                <a:extLst>
                  <a:ext uri="{FF2B5EF4-FFF2-40B4-BE49-F238E27FC236}">
                    <a16:creationId xmlns:a16="http://schemas.microsoft.com/office/drawing/2014/main" id="{E4CD2FED-BCFE-77F4-ACB9-AEC9518B66E9}"/>
                  </a:ext>
                </a:extLst>
              </p:cNvPr>
              <p:cNvSpPr/>
              <p:nvPr/>
            </p:nvSpPr>
            <p:spPr>
              <a:xfrm>
                <a:off x="2524010" y="3935361"/>
                <a:ext cx="226361" cy="24092"/>
              </a:xfrm>
              <a:custGeom>
                <a:avLst/>
                <a:gdLst>
                  <a:gd name="connsiteX0" fmla="*/ 3612 w 226360"/>
                  <a:gd name="connsiteY0" fmla="*/ 3614 h 24092"/>
                  <a:gd name="connsiteX1" fmla="*/ 227083 w 226360"/>
                  <a:gd name="connsiteY1" fmla="*/ 3614 h 24092"/>
                  <a:gd name="connsiteX2" fmla="*/ 227083 w 226360"/>
                  <a:gd name="connsiteY2" fmla="*/ 20960 h 24092"/>
                  <a:gd name="connsiteX3" fmla="*/ 3612 w 226360"/>
                  <a:gd name="connsiteY3" fmla="*/ 20960 h 24092"/>
                </a:gdLst>
                <a:ahLst/>
                <a:cxnLst>
                  <a:cxn ang="0">
                    <a:pos x="connsiteX0" y="connsiteY0"/>
                  </a:cxn>
                  <a:cxn ang="0">
                    <a:pos x="connsiteX1" y="connsiteY1"/>
                  </a:cxn>
                  <a:cxn ang="0">
                    <a:pos x="connsiteX2" y="connsiteY2"/>
                  </a:cxn>
                  <a:cxn ang="0">
                    <a:pos x="connsiteX3" y="connsiteY3"/>
                  </a:cxn>
                </a:cxnLst>
                <a:rect l="l" t="t" r="r" b="b"/>
                <a:pathLst>
                  <a:path w="226360" h="24092">
                    <a:moveTo>
                      <a:pt x="3612" y="3614"/>
                    </a:moveTo>
                    <a:lnTo>
                      <a:pt x="227083" y="3614"/>
                    </a:lnTo>
                    <a:lnTo>
                      <a:pt x="227083" y="20960"/>
                    </a:lnTo>
                    <a:lnTo>
                      <a:pt x="3612" y="20960"/>
                    </a:lnTo>
                    <a:close/>
                  </a:path>
                </a:pathLst>
              </a:custGeom>
              <a:grpFill/>
              <a:ln w="9525" cap="flat">
                <a:noFill/>
                <a:prstDash val="solid"/>
                <a:miter/>
              </a:ln>
            </p:spPr>
            <p:txBody>
              <a:bodyPr rtlCol="0" anchor="ctr"/>
              <a:lstStyle/>
              <a:p>
                <a:endParaRPr lang="en-US" dirty="0"/>
              </a:p>
            </p:txBody>
          </p:sp>
          <p:sp>
            <p:nvSpPr>
              <p:cNvPr id="109" name="Freihandform: Form 76">
                <a:extLst>
                  <a:ext uri="{FF2B5EF4-FFF2-40B4-BE49-F238E27FC236}">
                    <a16:creationId xmlns:a16="http://schemas.microsoft.com/office/drawing/2014/main" id="{F192B424-B798-E87A-0CF6-983FFE2A5441}"/>
                  </a:ext>
                </a:extLst>
              </p:cNvPr>
              <p:cNvSpPr/>
              <p:nvPr/>
            </p:nvSpPr>
            <p:spPr>
              <a:xfrm>
                <a:off x="2524010" y="3979209"/>
                <a:ext cx="163750" cy="24092"/>
              </a:xfrm>
              <a:custGeom>
                <a:avLst/>
                <a:gdLst>
                  <a:gd name="connsiteX0" fmla="*/ 3612 w 163750"/>
                  <a:gd name="connsiteY0" fmla="*/ 3614 h 24092"/>
                  <a:gd name="connsiteX1" fmla="*/ 161102 w 163750"/>
                  <a:gd name="connsiteY1" fmla="*/ 3614 h 24092"/>
                  <a:gd name="connsiteX2" fmla="*/ 161102 w 163750"/>
                  <a:gd name="connsiteY2" fmla="*/ 20960 h 24092"/>
                  <a:gd name="connsiteX3" fmla="*/ 3612 w 163750"/>
                  <a:gd name="connsiteY3" fmla="*/ 20960 h 24092"/>
                </a:gdLst>
                <a:ahLst/>
                <a:cxnLst>
                  <a:cxn ang="0">
                    <a:pos x="connsiteX0" y="connsiteY0"/>
                  </a:cxn>
                  <a:cxn ang="0">
                    <a:pos x="connsiteX1" y="connsiteY1"/>
                  </a:cxn>
                  <a:cxn ang="0">
                    <a:pos x="connsiteX2" y="connsiteY2"/>
                  </a:cxn>
                  <a:cxn ang="0">
                    <a:pos x="connsiteX3" y="connsiteY3"/>
                  </a:cxn>
                </a:cxnLst>
                <a:rect l="l" t="t" r="r" b="b"/>
                <a:pathLst>
                  <a:path w="163750" h="24092">
                    <a:moveTo>
                      <a:pt x="3612" y="3614"/>
                    </a:moveTo>
                    <a:lnTo>
                      <a:pt x="161102" y="3614"/>
                    </a:lnTo>
                    <a:lnTo>
                      <a:pt x="161102" y="20960"/>
                    </a:lnTo>
                    <a:lnTo>
                      <a:pt x="3612" y="20960"/>
                    </a:lnTo>
                    <a:close/>
                  </a:path>
                </a:pathLst>
              </a:custGeom>
              <a:grpFill/>
              <a:ln w="9525" cap="flat">
                <a:noFill/>
                <a:prstDash val="solid"/>
                <a:miter/>
              </a:ln>
            </p:spPr>
            <p:txBody>
              <a:bodyPr rtlCol="0" anchor="ctr"/>
              <a:lstStyle/>
              <a:p>
                <a:endParaRPr lang="en-US" dirty="0"/>
              </a:p>
            </p:txBody>
          </p:sp>
          <p:sp>
            <p:nvSpPr>
              <p:cNvPr id="110" name="Freihandform: Form 77">
                <a:extLst>
                  <a:ext uri="{FF2B5EF4-FFF2-40B4-BE49-F238E27FC236}">
                    <a16:creationId xmlns:a16="http://schemas.microsoft.com/office/drawing/2014/main" id="{36AE2A8A-89D5-04C6-2EA5-621A7C10D7C8}"/>
                  </a:ext>
                </a:extLst>
              </p:cNvPr>
              <p:cNvSpPr/>
              <p:nvPr/>
            </p:nvSpPr>
            <p:spPr>
              <a:xfrm>
                <a:off x="2467661" y="3788880"/>
                <a:ext cx="337133" cy="419205"/>
              </a:xfrm>
              <a:custGeom>
                <a:avLst/>
                <a:gdLst>
                  <a:gd name="connsiteX0" fmla="*/ 301734 w 337133"/>
                  <a:gd name="connsiteY0" fmla="*/ 3614 h 419205"/>
                  <a:gd name="connsiteX1" fmla="*/ 37807 w 337133"/>
                  <a:gd name="connsiteY1" fmla="*/ 3614 h 419205"/>
                  <a:gd name="connsiteX2" fmla="*/ 3612 w 337133"/>
                  <a:gd name="connsiteY2" fmla="*/ 37825 h 419205"/>
                  <a:gd name="connsiteX3" fmla="*/ 3612 w 337133"/>
                  <a:gd name="connsiteY3" fmla="*/ 381862 h 419205"/>
                  <a:gd name="connsiteX4" fmla="*/ 37807 w 337133"/>
                  <a:gd name="connsiteY4" fmla="*/ 416073 h 419205"/>
                  <a:gd name="connsiteX5" fmla="*/ 129796 w 337133"/>
                  <a:gd name="connsiteY5" fmla="*/ 416073 h 419205"/>
                  <a:gd name="connsiteX6" fmla="*/ 130760 w 337133"/>
                  <a:gd name="connsiteY6" fmla="*/ 415110 h 419205"/>
                  <a:gd name="connsiteX7" fmla="*/ 136057 w 337133"/>
                  <a:gd name="connsiteY7" fmla="*/ 395354 h 419205"/>
                  <a:gd name="connsiteX8" fmla="*/ 136057 w 337133"/>
                  <a:gd name="connsiteY8" fmla="*/ 394390 h 419205"/>
                  <a:gd name="connsiteX9" fmla="*/ 135094 w 337133"/>
                  <a:gd name="connsiteY9" fmla="*/ 393908 h 419205"/>
                  <a:gd name="connsiteX10" fmla="*/ 38770 w 337133"/>
                  <a:gd name="connsiteY10" fmla="*/ 393908 h 419205"/>
                  <a:gd name="connsiteX11" fmla="*/ 25767 w 337133"/>
                  <a:gd name="connsiteY11" fmla="*/ 380899 h 419205"/>
                  <a:gd name="connsiteX12" fmla="*/ 25767 w 337133"/>
                  <a:gd name="connsiteY12" fmla="*/ 38789 h 419205"/>
                  <a:gd name="connsiteX13" fmla="*/ 38770 w 337133"/>
                  <a:gd name="connsiteY13" fmla="*/ 25779 h 419205"/>
                  <a:gd name="connsiteX14" fmla="*/ 300771 w 337133"/>
                  <a:gd name="connsiteY14" fmla="*/ 25779 h 419205"/>
                  <a:gd name="connsiteX15" fmla="*/ 313775 w 337133"/>
                  <a:gd name="connsiteY15" fmla="*/ 38789 h 419205"/>
                  <a:gd name="connsiteX16" fmla="*/ 313775 w 337133"/>
                  <a:gd name="connsiteY16" fmla="*/ 380899 h 419205"/>
                  <a:gd name="connsiteX17" fmla="*/ 296436 w 337133"/>
                  <a:gd name="connsiteY17" fmla="*/ 393908 h 419205"/>
                  <a:gd name="connsiteX18" fmla="*/ 295473 w 337133"/>
                  <a:gd name="connsiteY18" fmla="*/ 394390 h 419205"/>
                  <a:gd name="connsiteX19" fmla="*/ 295473 w 337133"/>
                  <a:gd name="connsiteY19" fmla="*/ 395354 h 419205"/>
                  <a:gd name="connsiteX20" fmla="*/ 302697 w 337133"/>
                  <a:gd name="connsiteY20" fmla="*/ 415110 h 419205"/>
                  <a:gd name="connsiteX21" fmla="*/ 303661 w 337133"/>
                  <a:gd name="connsiteY21" fmla="*/ 416073 h 419205"/>
                  <a:gd name="connsiteX22" fmla="*/ 303661 w 337133"/>
                  <a:gd name="connsiteY22" fmla="*/ 416073 h 419205"/>
                  <a:gd name="connsiteX23" fmla="*/ 335929 w 337133"/>
                  <a:gd name="connsiteY23" fmla="*/ 381862 h 419205"/>
                  <a:gd name="connsiteX24" fmla="*/ 335929 w 337133"/>
                  <a:gd name="connsiteY24" fmla="*/ 37825 h 419205"/>
                  <a:gd name="connsiteX25" fmla="*/ 301734 w 337133"/>
                  <a:gd name="connsiteY25" fmla="*/ 3614 h 41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7133" h="419205">
                    <a:moveTo>
                      <a:pt x="301734" y="3614"/>
                    </a:moveTo>
                    <a:lnTo>
                      <a:pt x="37807" y="3614"/>
                    </a:lnTo>
                    <a:cubicBezTo>
                      <a:pt x="19506" y="3614"/>
                      <a:pt x="3612" y="19515"/>
                      <a:pt x="3612" y="37825"/>
                    </a:cubicBezTo>
                    <a:lnTo>
                      <a:pt x="3612" y="381862"/>
                    </a:lnTo>
                    <a:cubicBezTo>
                      <a:pt x="3612" y="400172"/>
                      <a:pt x="19506" y="416073"/>
                      <a:pt x="37807" y="416073"/>
                    </a:cubicBezTo>
                    <a:lnTo>
                      <a:pt x="129796" y="416073"/>
                    </a:lnTo>
                    <a:cubicBezTo>
                      <a:pt x="130278" y="416073"/>
                      <a:pt x="130760" y="415591"/>
                      <a:pt x="130760" y="415110"/>
                    </a:cubicBezTo>
                    <a:lnTo>
                      <a:pt x="136057" y="395354"/>
                    </a:lnTo>
                    <a:cubicBezTo>
                      <a:pt x="136057" y="394872"/>
                      <a:pt x="136057" y="394390"/>
                      <a:pt x="136057" y="394390"/>
                    </a:cubicBezTo>
                    <a:cubicBezTo>
                      <a:pt x="136057" y="393908"/>
                      <a:pt x="135576" y="393908"/>
                      <a:pt x="135094" y="393908"/>
                    </a:cubicBezTo>
                    <a:lnTo>
                      <a:pt x="38770" y="393908"/>
                    </a:lnTo>
                    <a:cubicBezTo>
                      <a:pt x="31546" y="393908"/>
                      <a:pt x="25767" y="388126"/>
                      <a:pt x="25767" y="380899"/>
                    </a:cubicBezTo>
                    <a:lnTo>
                      <a:pt x="25767" y="38789"/>
                    </a:lnTo>
                    <a:cubicBezTo>
                      <a:pt x="25767" y="31561"/>
                      <a:pt x="31546" y="25779"/>
                      <a:pt x="38770" y="25779"/>
                    </a:cubicBezTo>
                    <a:lnTo>
                      <a:pt x="300771" y="25779"/>
                    </a:lnTo>
                    <a:cubicBezTo>
                      <a:pt x="307995" y="25779"/>
                      <a:pt x="313775" y="31561"/>
                      <a:pt x="313775" y="38789"/>
                    </a:cubicBezTo>
                    <a:lnTo>
                      <a:pt x="313775" y="380899"/>
                    </a:lnTo>
                    <a:cubicBezTo>
                      <a:pt x="313775" y="391499"/>
                      <a:pt x="304142" y="393908"/>
                      <a:pt x="296436" y="393908"/>
                    </a:cubicBezTo>
                    <a:cubicBezTo>
                      <a:pt x="295955" y="393908"/>
                      <a:pt x="295473" y="393908"/>
                      <a:pt x="295473" y="394390"/>
                    </a:cubicBezTo>
                    <a:cubicBezTo>
                      <a:pt x="295473" y="394872"/>
                      <a:pt x="294991" y="395354"/>
                      <a:pt x="295473" y="395354"/>
                    </a:cubicBezTo>
                    <a:lnTo>
                      <a:pt x="302697" y="415110"/>
                    </a:lnTo>
                    <a:cubicBezTo>
                      <a:pt x="302697" y="415591"/>
                      <a:pt x="303179" y="416073"/>
                      <a:pt x="303661" y="416073"/>
                    </a:cubicBezTo>
                    <a:lnTo>
                      <a:pt x="303661" y="416073"/>
                    </a:lnTo>
                    <a:cubicBezTo>
                      <a:pt x="315701" y="416073"/>
                      <a:pt x="335929" y="411255"/>
                      <a:pt x="335929" y="381862"/>
                    </a:cubicBezTo>
                    <a:lnTo>
                      <a:pt x="335929" y="37825"/>
                    </a:lnTo>
                    <a:cubicBezTo>
                      <a:pt x="335929" y="19515"/>
                      <a:pt x="319554" y="3614"/>
                      <a:pt x="301734" y="3614"/>
                    </a:cubicBezTo>
                    <a:close/>
                  </a:path>
                </a:pathLst>
              </a:custGeom>
              <a:grpFill/>
              <a:ln w="9525" cap="flat">
                <a:noFill/>
                <a:prstDash val="solid"/>
                <a:miter/>
              </a:ln>
            </p:spPr>
            <p:txBody>
              <a:bodyPr rtlCol="0" anchor="ctr"/>
              <a:lstStyle/>
              <a:p>
                <a:endParaRPr lang="en-US" dirty="0"/>
              </a:p>
            </p:txBody>
          </p:sp>
          <p:sp>
            <p:nvSpPr>
              <p:cNvPr id="111" name="Freihandform: Form 78">
                <a:extLst>
                  <a:ext uri="{FF2B5EF4-FFF2-40B4-BE49-F238E27FC236}">
                    <a16:creationId xmlns:a16="http://schemas.microsoft.com/office/drawing/2014/main" id="{3B9A532D-9FE1-AD03-67E8-BE5FD91CE373}"/>
                  </a:ext>
                </a:extLst>
              </p:cNvPr>
              <p:cNvSpPr/>
              <p:nvPr/>
            </p:nvSpPr>
            <p:spPr>
              <a:xfrm>
                <a:off x="2611768" y="4075510"/>
                <a:ext cx="144486" cy="187920"/>
              </a:xfrm>
              <a:custGeom>
                <a:avLst/>
                <a:gdLst>
                  <a:gd name="connsiteX0" fmla="*/ 38667 w 144485"/>
                  <a:gd name="connsiteY0" fmla="*/ 134744 h 187919"/>
                  <a:gd name="connsiteX1" fmla="*/ 29517 w 144485"/>
                  <a:gd name="connsiteY1" fmla="*/ 130407 h 187919"/>
                  <a:gd name="connsiteX2" fmla="*/ 20366 w 144485"/>
                  <a:gd name="connsiteY2" fmla="*/ 125589 h 187919"/>
                  <a:gd name="connsiteX3" fmla="*/ 3991 w 144485"/>
                  <a:gd name="connsiteY3" fmla="*/ 165582 h 187919"/>
                  <a:gd name="connsiteX4" fmla="*/ 9289 w 144485"/>
                  <a:gd name="connsiteY4" fmla="*/ 173291 h 187919"/>
                  <a:gd name="connsiteX5" fmla="*/ 28072 w 144485"/>
                  <a:gd name="connsiteY5" fmla="*/ 172327 h 187919"/>
                  <a:gd name="connsiteX6" fmla="*/ 41075 w 144485"/>
                  <a:gd name="connsiteY6" fmla="*/ 185819 h 187919"/>
                  <a:gd name="connsiteX7" fmla="*/ 50708 w 144485"/>
                  <a:gd name="connsiteY7" fmla="*/ 183892 h 187919"/>
                  <a:gd name="connsiteX8" fmla="*/ 69491 w 144485"/>
                  <a:gd name="connsiteY8" fmla="*/ 138116 h 187919"/>
                  <a:gd name="connsiteX9" fmla="*/ 56969 w 144485"/>
                  <a:gd name="connsiteY9" fmla="*/ 141489 h 187919"/>
                  <a:gd name="connsiteX10" fmla="*/ 38667 w 144485"/>
                  <a:gd name="connsiteY10" fmla="*/ 134744 h 187919"/>
                  <a:gd name="connsiteX11" fmla="*/ 141252 w 144485"/>
                  <a:gd name="connsiteY11" fmla="*/ 165582 h 187919"/>
                  <a:gd name="connsiteX12" fmla="*/ 124877 w 144485"/>
                  <a:gd name="connsiteY12" fmla="*/ 125589 h 187919"/>
                  <a:gd name="connsiteX13" fmla="*/ 115726 w 144485"/>
                  <a:gd name="connsiteY13" fmla="*/ 130407 h 187919"/>
                  <a:gd name="connsiteX14" fmla="*/ 106576 w 144485"/>
                  <a:gd name="connsiteY14" fmla="*/ 134744 h 187919"/>
                  <a:gd name="connsiteX15" fmla="*/ 87792 w 144485"/>
                  <a:gd name="connsiteY15" fmla="*/ 142453 h 187919"/>
                  <a:gd name="connsiteX16" fmla="*/ 75270 w 144485"/>
                  <a:gd name="connsiteY16" fmla="*/ 139080 h 187919"/>
                  <a:gd name="connsiteX17" fmla="*/ 94053 w 144485"/>
                  <a:gd name="connsiteY17" fmla="*/ 184856 h 187919"/>
                  <a:gd name="connsiteX18" fmla="*/ 103686 w 144485"/>
                  <a:gd name="connsiteY18" fmla="*/ 186783 h 187919"/>
                  <a:gd name="connsiteX19" fmla="*/ 116690 w 144485"/>
                  <a:gd name="connsiteY19" fmla="*/ 173291 h 187919"/>
                  <a:gd name="connsiteX20" fmla="*/ 135473 w 144485"/>
                  <a:gd name="connsiteY20" fmla="*/ 174255 h 187919"/>
                  <a:gd name="connsiteX21" fmla="*/ 141252 w 144485"/>
                  <a:gd name="connsiteY21" fmla="*/ 165582 h 187919"/>
                  <a:gd name="connsiteX22" fmla="*/ 98388 w 144485"/>
                  <a:gd name="connsiteY22" fmla="*/ 126552 h 187919"/>
                  <a:gd name="connsiteX23" fmla="*/ 112355 w 144485"/>
                  <a:gd name="connsiteY23" fmla="*/ 119324 h 187919"/>
                  <a:gd name="connsiteX24" fmla="*/ 122469 w 144485"/>
                  <a:gd name="connsiteY24" fmla="*/ 108724 h 187919"/>
                  <a:gd name="connsiteX25" fmla="*/ 131620 w 144485"/>
                  <a:gd name="connsiteY25" fmla="*/ 92341 h 187919"/>
                  <a:gd name="connsiteX26" fmla="*/ 135473 w 144485"/>
                  <a:gd name="connsiteY26" fmla="*/ 77886 h 187919"/>
                  <a:gd name="connsiteX27" fmla="*/ 135473 w 144485"/>
                  <a:gd name="connsiteY27" fmla="*/ 59094 h 187919"/>
                  <a:gd name="connsiteX28" fmla="*/ 131620 w 144485"/>
                  <a:gd name="connsiteY28" fmla="*/ 44638 h 187919"/>
                  <a:gd name="connsiteX29" fmla="*/ 122469 w 144485"/>
                  <a:gd name="connsiteY29" fmla="*/ 28256 h 187919"/>
                  <a:gd name="connsiteX30" fmla="*/ 112355 w 144485"/>
                  <a:gd name="connsiteY30" fmla="*/ 17655 h 187919"/>
                  <a:gd name="connsiteX31" fmla="*/ 95980 w 144485"/>
                  <a:gd name="connsiteY31" fmla="*/ 8018 h 187919"/>
                  <a:gd name="connsiteX32" fmla="*/ 82013 w 144485"/>
                  <a:gd name="connsiteY32" fmla="*/ 4164 h 187919"/>
                  <a:gd name="connsiteX33" fmla="*/ 63230 w 144485"/>
                  <a:gd name="connsiteY33" fmla="*/ 4164 h 187919"/>
                  <a:gd name="connsiteX34" fmla="*/ 49263 w 144485"/>
                  <a:gd name="connsiteY34" fmla="*/ 8018 h 187919"/>
                  <a:gd name="connsiteX35" fmla="*/ 32888 w 144485"/>
                  <a:gd name="connsiteY35" fmla="*/ 17655 h 187919"/>
                  <a:gd name="connsiteX36" fmla="*/ 22774 w 144485"/>
                  <a:gd name="connsiteY36" fmla="*/ 28256 h 187919"/>
                  <a:gd name="connsiteX37" fmla="*/ 13623 w 144485"/>
                  <a:gd name="connsiteY37" fmla="*/ 44638 h 187919"/>
                  <a:gd name="connsiteX38" fmla="*/ 9770 w 144485"/>
                  <a:gd name="connsiteY38" fmla="*/ 59094 h 187919"/>
                  <a:gd name="connsiteX39" fmla="*/ 9770 w 144485"/>
                  <a:gd name="connsiteY39" fmla="*/ 77886 h 187919"/>
                  <a:gd name="connsiteX40" fmla="*/ 13623 w 144485"/>
                  <a:gd name="connsiteY40" fmla="*/ 92341 h 187919"/>
                  <a:gd name="connsiteX41" fmla="*/ 22774 w 144485"/>
                  <a:gd name="connsiteY41" fmla="*/ 108724 h 187919"/>
                  <a:gd name="connsiteX42" fmla="*/ 32888 w 144485"/>
                  <a:gd name="connsiteY42" fmla="*/ 119324 h 187919"/>
                  <a:gd name="connsiteX43" fmla="*/ 46855 w 144485"/>
                  <a:gd name="connsiteY43" fmla="*/ 126552 h 187919"/>
                  <a:gd name="connsiteX44" fmla="*/ 64675 w 144485"/>
                  <a:gd name="connsiteY44" fmla="*/ 128480 h 187919"/>
                  <a:gd name="connsiteX45" fmla="*/ 80087 w 144485"/>
                  <a:gd name="connsiteY45" fmla="*/ 128480 h 187919"/>
                  <a:gd name="connsiteX46" fmla="*/ 98388 w 144485"/>
                  <a:gd name="connsiteY46" fmla="*/ 126552 h 187919"/>
                  <a:gd name="connsiteX47" fmla="*/ 39149 w 144485"/>
                  <a:gd name="connsiteY47" fmla="*/ 67767 h 187919"/>
                  <a:gd name="connsiteX48" fmla="*/ 72862 w 144485"/>
                  <a:gd name="connsiteY48" fmla="*/ 33074 h 187919"/>
                  <a:gd name="connsiteX49" fmla="*/ 106576 w 144485"/>
                  <a:gd name="connsiteY49" fmla="*/ 67767 h 187919"/>
                  <a:gd name="connsiteX50" fmla="*/ 72862 w 144485"/>
                  <a:gd name="connsiteY50" fmla="*/ 102460 h 187919"/>
                  <a:gd name="connsiteX51" fmla="*/ 39149 w 144485"/>
                  <a:gd name="connsiteY51" fmla="*/ 67767 h 187919"/>
                  <a:gd name="connsiteX52" fmla="*/ 39149 w 144485"/>
                  <a:gd name="connsiteY52" fmla="*/ 67767 h 18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4485" h="187919">
                    <a:moveTo>
                      <a:pt x="38667" y="134744"/>
                    </a:moveTo>
                    <a:cubicBezTo>
                      <a:pt x="35778" y="131371"/>
                      <a:pt x="37222" y="132334"/>
                      <a:pt x="29517" y="130407"/>
                    </a:cubicBezTo>
                    <a:cubicBezTo>
                      <a:pt x="26145" y="129443"/>
                      <a:pt x="23255" y="127516"/>
                      <a:pt x="20366" y="125589"/>
                    </a:cubicBezTo>
                    <a:lnTo>
                      <a:pt x="3991" y="165582"/>
                    </a:lnTo>
                    <a:cubicBezTo>
                      <a:pt x="2546" y="169436"/>
                      <a:pt x="5436" y="173773"/>
                      <a:pt x="9289" y="173291"/>
                    </a:cubicBezTo>
                    <a:lnTo>
                      <a:pt x="28072" y="172327"/>
                    </a:lnTo>
                    <a:lnTo>
                      <a:pt x="41075" y="185819"/>
                    </a:lnTo>
                    <a:cubicBezTo>
                      <a:pt x="43965" y="188710"/>
                      <a:pt x="48781" y="187746"/>
                      <a:pt x="50708" y="183892"/>
                    </a:cubicBezTo>
                    <a:lnTo>
                      <a:pt x="69491" y="138116"/>
                    </a:lnTo>
                    <a:cubicBezTo>
                      <a:pt x="65638" y="140526"/>
                      <a:pt x="61303" y="141489"/>
                      <a:pt x="56969" y="141489"/>
                    </a:cubicBezTo>
                    <a:cubicBezTo>
                      <a:pt x="50226" y="142453"/>
                      <a:pt x="43965" y="139562"/>
                      <a:pt x="38667" y="134744"/>
                    </a:cubicBezTo>
                    <a:close/>
                    <a:moveTo>
                      <a:pt x="141252" y="165582"/>
                    </a:moveTo>
                    <a:lnTo>
                      <a:pt x="124877" y="125589"/>
                    </a:lnTo>
                    <a:cubicBezTo>
                      <a:pt x="121987" y="127516"/>
                      <a:pt x="119098" y="129443"/>
                      <a:pt x="115726" y="130407"/>
                    </a:cubicBezTo>
                    <a:cubicBezTo>
                      <a:pt x="108020" y="132334"/>
                      <a:pt x="109947" y="131371"/>
                      <a:pt x="106576" y="134744"/>
                    </a:cubicBezTo>
                    <a:cubicBezTo>
                      <a:pt x="101759" y="139562"/>
                      <a:pt x="95017" y="142453"/>
                      <a:pt x="87792" y="142453"/>
                    </a:cubicBezTo>
                    <a:cubicBezTo>
                      <a:pt x="83458" y="142453"/>
                      <a:pt x="79123" y="141007"/>
                      <a:pt x="75270" y="139080"/>
                    </a:cubicBezTo>
                    <a:lnTo>
                      <a:pt x="94053" y="184856"/>
                    </a:lnTo>
                    <a:cubicBezTo>
                      <a:pt x="95498" y="188710"/>
                      <a:pt x="100796" y="189674"/>
                      <a:pt x="103686" y="186783"/>
                    </a:cubicBezTo>
                    <a:lnTo>
                      <a:pt x="116690" y="173291"/>
                    </a:lnTo>
                    <a:lnTo>
                      <a:pt x="135473" y="174255"/>
                    </a:lnTo>
                    <a:cubicBezTo>
                      <a:pt x="139807" y="173773"/>
                      <a:pt x="143179" y="169436"/>
                      <a:pt x="141252" y="165582"/>
                    </a:cubicBezTo>
                    <a:close/>
                    <a:moveTo>
                      <a:pt x="98388" y="126552"/>
                    </a:moveTo>
                    <a:cubicBezTo>
                      <a:pt x="103686" y="120770"/>
                      <a:pt x="104649" y="121252"/>
                      <a:pt x="112355" y="119324"/>
                    </a:cubicBezTo>
                    <a:cubicBezTo>
                      <a:pt x="117171" y="117879"/>
                      <a:pt x="121024" y="114024"/>
                      <a:pt x="122469" y="108724"/>
                    </a:cubicBezTo>
                    <a:cubicBezTo>
                      <a:pt x="125359" y="98605"/>
                      <a:pt x="124395" y="99569"/>
                      <a:pt x="131620" y="92341"/>
                    </a:cubicBezTo>
                    <a:cubicBezTo>
                      <a:pt x="135473" y="88487"/>
                      <a:pt x="136436" y="83186"/>
                      <a:pt x="135473" y="77886"/>
                    </a:cubicBezTo>
                    <a:cubicBezTo>
                      <a:pt x="132583" y="67767"/>
                      <a:pt x="132583" y="69213"/>
                      <a:pt x="135473" y="59094"/>
                    </a:cubicBezTo>
                    <a:cubicBezTo>
                      <a:pt x="136917" y="54275"/>
                      <a:pt x="135473" y="48493"/>
                      <a:pt x="131620" y="44638"/>
                    </a:cubicBezTo>
                    <a:cubicBezTo>
                      <a:pt x="124395" y="37411"/>
                      <a:pt x="124877" y="38375"/>
                      <a:pt x="122469" y="28256"/>
                    </a:cubicBezTo>
                    <a:cubicBezTo>
                      <a:pt x="121024" y="23437"/>
                      <a:pt x="117171" y="19101"/>
                      <a:pt x="112355" y="17655"/>
                    </a:cubicBezTo>
                    <a:cubicBezTo>
                      <a:pt x="102241" y="14764"/>
                      <a:pt x="103686" y="15728"/>
                      <a:pt x="95980" y="8018"/>
                    </a:cubicBezTo>
                    <a:cubicBezTo>
                      <a:pt x="92127" y="4164"/>
                      <a:pt x="86829" y="2718"/>
                      <a:pt x="82013" y="4164"/>
                    </a:cubicBezTo>
                    <a:cubicBezTo>
                      <a:pt x="71899" y="7055"/>
                      <a:pt x="73344" y="7055"/>
                      <a:pt x="63230" y="4164"/>
                    </a:cubicBezTo>
                    <a:cubicBezTo>
                      <a:pt x="58414" y="2718"/>
                      <a:pt x="53116" y="4164"/>
                      <a:pt x="49263" y="8018"/>
                    </a:cubicBezTo>
                    <a:cubicBezTo>
                      <a:pt x="42039" y="15246"/>
                      <a:pt x="43002" y="14764"/>
                      <a:pt x="32888" y="17655"/>
                    </a:cubicBezTo>
                    <a:cubicBezTo>
                      <a:pt x="28072" y="19101"/>
                      <a:pt x="24219" y="22955"/>
                      <a:pt x="22774" y="28256"/>
                    </a:cubicBezTo>
                    <a:cubicBezTo>
                      <a:pt x="19884" y="38375"/>
                      <a:pt x="20847" y="37411"/>
                      <a:pt x="13623" y="44638"/>
                    </a:cubicBezTo>
                    <a:cubicBezTo>
                      <a:pt x="9770" y="48493"/>
                      <a:pt x="8807" y="53794"/>
                      <a:pt x="9770" y="59094"/>
                    </a:cubicBezTo>
                    <a:cubicBezTo>
                      <a:pt x="12660" y="69213"/>
                      <a:pt x="12660" y="67767"/>
                      <a:pt x="9770" y="77886"/>
                    </a:cubicBezTo>
                    <a:cubicBezTo>
                      <a:pt x="8325" y="82704"/>
                      <a:pt x="9770" y="88487"/>
                      <a:pt x="13623" y="92341"/>
                    </a:cubicBezTo>
                    <a:cubicBezTo>
                      <a:pt x="20847" y="99569"/>
                      <a:pt x="20366" y="98605"/>
                      <a:pt x="22774" y="108724"/>
                    </a:cubicBezTo>
                    <a:cubicBezTo>
                      <a:pt x="24219" y="113543"/>
                      <a:pt x="28072" y="117879"/>
                      <a:pt x="32888" y="119324"/>
                    </a:cubicBezTo>
                    <a:cubicBezTo>
                      <a:pt x="41075" y="121734"/>
                      <a:pt x="41557" y="121252"/>
                      <a:pt x="46855" y="126552"/>
                    </a:cubicBezTo>
                    <a:cubicBezTo>
                      <a:pt x="51671" y="131371"/>
                      <a:pt x="58895" y="132334"/>
                      <a:pt x="64675" y="128480"/>
                    </a:cubicBezTo>
                    <a:cubicBezTo>
                      <a:pt x="69491" y="125589"/>
                      <a:pt x="75270" y="125589"/>
                      <a:pt x="80087" y="128480"/>
                    </a:cubicBezTo>
                    <a:cubicBezTo>
                      <a:pt x="86348" y="132334"/>
                      <a:pt x="93572" y="131371"/>
                      <a:pt x="98388" y="126552"/>
                    </a:cubicBezTo>
                    <a:close/>
                    <a:moveTo>
                      <a:pt x="39149" y="67767"/>
                    </a:moveTo>
                    <a:cubicBezTo>
                      <a:pt x="39149" y="48493"/>
                      <a:pt x="54079" y="33074"/>
                      <a:pt x="72862" y="33074"/>
                    </a:cubicBezTo>
                    <a:cubicBezTo>
                      <a:pt x="91645" y="33074"/>
                      <a:pt x="106576" y="48493"/>
                      <a:pt x="106576" y="67767"/>
                    </a:cubicBezTo>
                    <a:cubicBezTo>
                      <a:pt x="106576" y="87041"/>
                      <a:pt x="91645" y="102460"/>
                      <a:pt x="72862" y="102460"/>
                    </a:cubicBezTo>
                    <a:cubicBezTo>
                      <a:pt x="54079" y="102460"/>
                      <a:pt x="39149" y="86559"/>
                      <a:pt x="39149" y="67767"/>
                    </a:cubicBezTo>
                    <a:lnTo>
                      <a:pt x="39149" y="67767"/>
                    </a:lnTo>
                    <a:close/>
                  </a:path>
                </a:pathLst>
              </a:custGeom>
              <a:grpFill/>
              <a:ln w="9525" cap="flat">
                <a:noFill/>
                <a:prstDash val="solid"/>
                <a:miter/>
              </a:ln>
            </p:spPr>
            <p:txBody>
              <a:bodyPr rtlCol="0" anchor="ctr"/>
              <a:lstStyle/>
              <a:p>
                <a:endParaRPr lang="en-US" dirty="0"/>
              </a:p>
            </p:txBody>
          </p:sp>
        </p:grpSp>
        <p:sp>
          <p:nvSpPr>
            <p:cNvPr id="50" name="Oval 49">
              <a:extLst>
                <a:ext uri="{FF2B5EF4-FFF2-40B4-BE49-F238E27FC236}">
                  <a16:creationId xmlns:a16="http://schemas.microsoft.com/office/drawing/2014/main" id="{8BEB2C19-D8B7-97F3-8E49-7306EF1A09FC}"/>
                </a:ext>
              </a:extLst>
            </p:cNvPr>
            <p:cNvSpPr/>
            <p:nvPr/>
          </p:nvSpPr>
          <p:spPr>
            <a:xfrm>
              <a:off x="11082698" y="1512914"/>
              <a:ext cx="673331" cy="714895"/>
            </a:xfrm>
            <a:prstGeom prst="ellipse">
              <a:avLst/>
            </a:prstGeom>
            <a:solidFill>
              <a:srgbClr val="6F2B7F"/>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pic>
          <p:nvPicPr>
            <p:cNvPr id="51" name="Picture 50" descr="Shape&#10;&#10;Description automatically generated with medium confidence">
              <a:extLst>
                <a:ext uri="{FF2B5EF4-FFF2-40B4-BE49-F238E27FC236}">
                  <a16:creationId xmlns:a16="http://schemas.microsoft.com/office/drawing/2014/main" id="{D618E499-DB9A-33FF-B715-EAC914D30AAD}"/>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232017" y="1714484"/>
              <a:ext cx="374691" cy="311754"/>
            </a:xfrm>
            <a:prstGeom prst="rect">
              <a:avLst/>
            </a:prstGeom>
            <a:ln>
              <a:noFill/>
            </a:ln>
          </p:spPr>
        </p:pic>
        <p:sp>
          <p:nvSpPr>
            <p:cNvPr id="52" name="TextBox 51">
              <a:extLst>
                <a:ext uri="{FF2B5EF4-FFF2-40B4-BE49-F238E27FC236}">
                  <a16:creationId xmlns:a16="http://schemas.microsoft.com/office/drawing/2014/main" id="{04FD2C50-5CAE-F9C5-D03D-4148056129A8}"/>
                </a:ext>
              </a:extLst>
            </p:cNvPr>
            <p:cNvSpPr txBox="1"/>
            <p:nvPr/>
          </p:nvSpPr>
          <p:spPr>
            <a:xfrm>
              <a:off x="10547383" y="2227811"/>
              <a:ext cx="1241449" cy="261610"/>
            </a:xfrm>
            <a:prstGeom prst="rect">
              <a:avLst/>
            </a:prstGeom>
            <a:noFill/>
          </p:spPr>
          <p:txBody>
            <a:bodyPr wrap="square" rtlCol="0">
              <a:spAutoFit/>
            </a:bodyPr>
            <a:lstStyle/>
            <a:p>
              <a:pPr algn="ctr"/>
              <a:r>
                <a:rPr lang="en-US" sz="1100" b="1" dirty="0"/>
                <a:t>IOT Application</a:t>
              </a:r>
              <a:endParaRPr lang="en-AE" sz="1100" b="1"/>
            </a:p>
          </p:txBody>
        </p:sp>
        <p:sp>
          <p:nvSpPr>
            <p:cNvPr id="53" name="TextBox 52">
              <a:extLst>
                <a:ext uri="{FF2B5EF4-FFF2-40B4-BE49-F238E27FC236}">
                  <a16:creationId xmlns:a16="http://schemas.microsoft.com/office/drawing/2014/main" id="{376E611F-AAA5-08D7-5BBD-C3CB912256BB}"/>
                </a:ext>
              </a:extLst>
            </p:cNvPr>
            <p:cNvSpPr txBox="1"/>
            <p:nvPr/>
          </p:nvSpPr>
          <p:spPr>
            <a:xfrm>
              <a:off x="1674434" y="2248516"/>
              <a:ext cx="853827" cy="430887"/>
            </a:xfrm>
            <a:prstGeom prst="rect">
              <a:avLst/>
            </a:prstGeom>
            <a:noFill/>
          </p:spPr>
          <p:txBody>
            <a:bodyPr wrap="square" rtlCol="0">
              <a:spAutoFit/>
            </a:bodyPr>
            <a:lstStyle/>
            <a:p>
              <a:pPr algn="ctr"/>
              <a:r>
                <a:rPr lang="en-US" sz="1100" b="1" dirty="0"/>
                <a:t>Trusted Device</a:t>
              </a:r>
              <a:endParaRPr lang="en-AE" sz="1100" b="1"/>
            </a:p>
          </p:txBody>
        </p:sp>
        <p:sp>
          <p:nvSpPr>
            <p:cNvPr id="104" name="Oval 103">
              <a:extLst>
                <a:ext uri="{FF2B5EF4-FFF2-40B4-BE49-F238E27FC236}">
                  <a16:creationId xmlns:a16="http://schemas.microsoft.com/office/drawing/2014/main" id="{96ADD0B4-1149-1401-AAE0-1FD113DB9889}"/>
                </a:ext>
              </a:extLst>
            </p:cNvPr>
            <p:cNvSpPr/>
            <p:nvPr/>
          </p:nvSpPr>
          <p:spPr>
            <a:xfrm>
              <a:off x="2701245" y="1512912"/>
              <a:ext cx="762912" cy="714895"/>
            </a:xfrm>
            <a:prstGeom prst="ellipse">
              <a:avLst/>
            </a:prstGeom>
            <a:solidFill>
              <a:schemeClr val="bg1"/>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pic>
          <p:nvPicPr>
            <p:cNvPr id="105" name="Graphic 104" descr="Eye Scan with solid fill">
              <a:extLst>
                <a:ext uri="{FF2B5EF4-FFF2-40B4-BE49-F238E27FC236}">
                  <a16:creationId xmlns:a16="http://schemas.microsoft.com/office/drawing/2014/main" id="{77987ACA-E42A-E4C4-3417-1B25282F624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854101" y="1629123"/>
              <a:ext cx="457200" cy="457200"/>
            </a:xfrm>
            <a:prstGeom prst="rect">
              <a:avLst/>
            </a:prstGeom>
          </p:spPr>
        </p:pic>
        <p:sp>
          <p:nvSpPr>
            <p:cNvPr id="106" name="TextBox 105">
              <a:extLst>
                <a:ext uri="{FF2B5EF4-FFF2-40B4-BE49-F238E27FC236}">
                  <a16:creationId xmlns:a16="http://schemas.microsoft.com/office/drawing/2014/main" id="{41790C05-EBF0-92E9-9FCB-BBBB08622DDF}"/>
                </a:ext>
              </a:extLst>
            </p:cNvPr>
            <p:cNvSpPr txBox="1"/>
            <p:nvPr/>
          </p:nvSpPr>
          <p:spPr>
            <a:xfrm>
              <a:off x="2655787" y="2248516"/>
              <a:ext cx="1261881" cy="430887"/>
            </a:xfrm>
            <a:prstGeom prst="rect">
              <a:avLst/>
            </a:prstGeom>
            <a:noFill/>
          </p:spPr>
          <p:txBody>
            <a:bodyPr wrap="square" rtlCol="0">
              <a:spAutoFit/>
            </a:bodyPr>
            <a:lstStyle/>
            <a:p>
              <a:pPr algn="ctr"/>
              <a:r>
                <a:rPr lang="en-US" sz="1100" b="1" dirty="0"/>
                <a:t>5G Authentication</a:t>
              </a:r>
              <a:endParaRPr lang="en-AE" sz="1100" b="1"/>
            </a:p>
          </p:txBody>
        </p:sp>
      </p:grpSp>
      <p:grpSp>
        <p:nvGrpSpPr>
          <p:cNvPr id="112" name="Group 111">
            <a:extLst>
              <a:ext uri="{FF2B5EF4-FFF2-40B4-BE49-F238E27FC236}">
                <a16:creationId xmlns:a16="http://schemas.microsoft.com/office/drawing/2014/main" id="{EA3540A4-1572-B744-259E-A5A4ED65A074}"/>
              </a:ext>
            </a:extLst>
          </p:cNvPr>
          <p:cNvGrpSpPr/>
          <p:nvPr/>
        </p:nvGrpSpPr>
        <p:grpSpPr>
          <a:xfrm>
            <a:off x="1" y="5707282"/>
            <a:ext cx="11494039" cy="1166491"/>
            <a:chOff x="326184" y="2743513"/>
            <a:chExt cx="11494039" cy="1166491"/>
          </a:xfrm>
        </p:grpSpPr>
        <p:cxnSp>
          <p:nvCxnSpPr>
            <p:cNvPr id="113" name="Straight Connector 112">
              <a:extLst>
                <a:ext uri="{FF2B5EF4-FFF2-40B4-BE49-F238E27FC236}">
                  <a16:creationId xmlns:a16="http://schemas.microsoft.com/office/drawing/2014/main" id="{A9C82025-DBD6-EC64-DB0A-E0932D03B630}"/>
                </a:ext>
              </a:extLst>
            </p:cNvPr>
            <p:cNvCxnSpPr>
              <a:stCxn id="115" idx="6"/>
              <a:endCxn id="117" idx="2"/>
            </p:cNvCxnSpPr>
            <p:nvPr/>
          </p:nvCxnSpPr>
          <p:spPr>
            <a:xfrm flipV="1">
              <a:off x="1444555" y="3100963"/>
              <a:ext cx="9669534" cy="2"/>
            </a:xfrm>
            <a:prstGeom prst="line">
              <a:avLst/>
            </a:prstGeom>
            <a:ln>
              <a:solidFill>
                <a:srgbClr val="6F2B7F"/>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B02A158F-3FBD-7388-AC6E-FBC01C4459E0}"/>
                </a:ext>
              </a:extLst>
            </p:cNvPr>
            <p:cNvSpPr/>
            <p:nvPr/>
          </p:nvSpPr>
          <p:spPr>
            <a:xfrm>
              <a:off x="1751733" y="2743514"/>
              <a:ext cx="762912" cy="714895"/>
            </a:xfrm>
            <a:prstGeom prst="ellipse">
              <a:avLst/>
            </a:prstGeom>
            <a:solidFill>
              <a:schemeClr val="bg1"/>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sp>
          <p:nvSpPr>
            <p:cNvPr id="115" name="Oval 114">
              <a:extLst>
                <a:ext uri="{FF2B5EF4-FFF2-40B4-BE49-F238E27FC236}">
                  <a16:creationId xmlns:a16="http://schemas.microsoft.com/office/drawing/2014/main" id="{5916F632-B517-0B92-6484-D3150FC5EBA9}"/>
                </a:ext>
              </a:extLst>
            </p:cNvPr>
            <p:cNvSpPr/>
            <p:nvPr/>
          </p:nvSpPr>
          <p:spPr>
            <a:xfrm>
              <a:off x="771224" y="2743517"/>
              <a:ext cx="673331" cy="714895"/>
            </a:xfrm>
            <a:prstGeom prst="ellipse">
              <a:avLst/>
            </a:prstGeom>
            <a:solidFill>
              <a:srgbClr val="6F2B7F"/>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sp>
          <p:nvSpPr>
            <p:cNvPr id="116" name="TextBox 115">
              <a:extLst>
                <a:ext uri="{FF2B5EF4-FFF2-40B4-BE49-F238E27FC236}">
                  <a16:creationId xmlns:a16="http://schemas.microsoft.com/office/drawing/2014/main" id="{155DAB5A-FFCA-EC68-005C-17F3388985FA}"/>
                </a:ext>
              </a:extLst>
            </p:cNvPr>
            <p:cNvSpPr txBox="1"/>
            <p:nvPr/>
          </p:nvSpPr>
          <p:spPr>
            <a:xfrm>
              <a:off x="326184" y="3458412"/>
              <a:ext cx="1285038" cy="430887"/>
            </a:xfrm>
            <a:prstGeom prst="rect">
              <a:avLst/>
            </a:prstGeom>
            <a:noFill/>
          </p:spPr>
          <p:txBody>
            <a:bodyPr wrap="square" rtlCol="0">
              <a:spAutoFit/>
            </a:bodyPr>
            <a:lstStyle/>
            <a:p>
              <a:pPr algn="ctr"/>
              <a:r>
                <a:rPr lang="en-US" sz="1100" b="1" dirty="0"/>
                <a:t>User Equipment / End Point</a:t>
              </a:r>
              <a:endParaRPr lang="en-AE" sz="1100" b="1"/>
            </a:p>
          </p:txBody>
        </p:sp>
        <p:sp>
          <p:nvSpPr>
            <p:cNvPr id="117" name="Oval 116">
              <a:extLst>
                <a:ext uri="{FF2B5EF4-FFF2-40B4-BE49-F238E27FC236}">
                  <a16:creationId xmlns:a16="http://schemas.microsoft.com/office/drawing/2014/main" id="{6CFBBDC1-0878-7BB2-ECDB-16F1F932EBE9}"/>
                </a:ext>
              </a:extLst>
            </p:cNvPr>
            <p:cNvSpPr/>
            <p:nvPr/>
          </p:nvSpPr>
          <p:spPr>
            <a:xfrm>
              <a:off x="11114089" y="2743515"/>
              <a:ext cx="673331" cy="714895"/>
            </a:xfrm>
            <a:prstGeom prst="ellipse">
              <a:avLst/>
            </a:prstGeom>
            <a:solidFill>
              <a:srgbClr val="6F2B7F"/>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sp>
          <p:nvSpPr>
            <p:cNvPr id="118" name="TextBox 117">
              <a:extLst>
                <a:ext uri="{FF2B5EF4-FFF2-40B4-BE49-F238E27FC236}">
                  <a16:creationId xmlns:a16="http://schemas.microsoft.com/office/drawing/2014/main" id="{31FAE8E9-385C-035D-418C-BE747F97124E}"/>
                </a:ext>
              </a:extLst>
            </p:cNvPr>
            <p:cNvSpPr txBox="1"/>
            <p:nvPr/>
          </p:nvSpPr>
          <p:spPr>
            <a:xfrm>
              <a:off x="11146892" y="3458412"/>
              <a:ext cx="673331" cy="261610"/>
            </a:xfrm>
            <a:prstGeom prst="rect">
              <a:avLst/>
            </a:prstGeom>
            <a:noFill/>
          </p:spPr>
          <p:txBody>
            <a:bodyPr wrap="square" rtlCol="0">
              <a:spAutoFit/>
            </a:bodyPr>
            <a:lstStyle/>
            <a:p>
              <a:pPr algn="ctr"/>
              <a:r>
                <a:rPr lang="en-US" sz="1100" b="1" dirty="0"/>
                <a:t>RAN</a:t>
              </a:r>
              <a:endParaRPr lang="en-AE" sz="1100" b="1"/>
            </a:p>
          </p:txBody>
        </p:sp>
        <p:sp>
          <p:nvSpPr>
            <p:cNvPr id="119" name="TextBox 118">
              <a:extLst>
                <a:ext uri="{FF2B5EF4-FFF2-40B4-BE49-F238E27FC236}">
                  <a16:creationId xmlns:a16="http://schemas.microsoft.com/office/drawing/2014/main" id="{9E7F680C-3F74-E3D9-97C8-6F881D45A27B}"/>
                </a:ext>
              </a:extLst>
            </p:cNvPr>
            <p:cNvSpPr txBox="1"/>
            <p:nvPr/>
          </p:nvSpPr>
          <p:spPr>
            <a:xfrm>
              <a:off x="1689200" y="3479117"/>
              <a:ext cx="1179666" cy="430887"/>
            </a:xfrm>
            <a:prstGeom prst="rect">
              <a:avLst/>
            </a:prstGeom>
            <a:noFill/>
          </p:spPr>
          <p:txBody>
            <a:bodyPr wrap="square" rtlCol="0">
              <a:spAutoFit/>
            </a:bodyPr>
            <a:lstStyle/>
            <a:p>
              <a:pPr algn="ctr"/>
              <a:r>
                <a:rPr lang="en-US" sz="1100" b="1" dirty="0"/>
                <a:t>Encryption of interfaces</a:t>
              </a:r>
              <a:endParaRPr lang="en-AE" sz="1100" b="1"/>
            </a:p>
          </p:txBody>
        </p:sp>
        <p:sp>
          <p:nvSpPr>
            <p:cNvPr id="120" name="Oval 119">
              <a:extLst>
                <a:ext uri="{FF2B5EF4-FFF2-40B4-BE49-F238E27FC236}">
                  <a16:creationId xmlns:a16="http://schemas.microsoft.com/office/drawing/2014/main" id="{09E109A0-D092-16EA-DD04-18DCA4136919}"/>
                </a:ext>
              </a:extLst>
            </p:cNvPr>
            <p:cNvSpPr/>
            <p:nvPr/>
          </p:nvSpPr>
          <p:spPr>
            <a:xfrm>
              <a:off x="2716011" y="2743513"/>
              <a:ext cx="762912" cy="714895"/>
            </a:xfrm>
            <a:prstGeom prst="ellipse">
              <a:avLst/>
            </a:prstGeom>
            <a:solidFill>
              <a:schemeClr val="bg1"/>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sp>
          <p:nvSpPr>
            <p:cNvPr id="121" name="TextBox 120">
              <a:extLst>
                <a:ext uri="{FF2B5EF4-FFF2-40B4-BE49-F238E27FC236}">
                  <a16:creationId xmlns:a16="http://schemas.microsoft.com/office/drawing/2014/main" id="{271F24E4-2E36-F31C-BFEC-B9A3A4E89DF2}"/>
                </a:ext>
              </a:extLst>
            </p:cNvPr>
            <p:cNvSpPr txBox="1"/>
            <p:nvPr/>
          </p:nvSpPr>
          <p:spPr>
            <a:xfrm>
              <a:off x="2670553" y="3479117"/>
              <a:ext cx="853827" cy="261610"/>
            </a:xfrm>
            <a:prstGeom prst="rect">
              <a:avLst/>
            </a:prstGeom>
            <a:noFill/>
          </p:spPr>
          <p:txBody>
            <a:bodyPr wrap="square" rtlCol="0">
              <a:spAutoFit/>
            </a:bodyPr>
            <a:lstStyle/>
            <a:p>
              <a:pPr algn="ctr"/>
              <a:r>
                <a:rPr lang="en-US" sz="1100" b="1" dirty="0"/>
                <a:t>Integrity </a:t>
              </a:r>
              <a:endParaRPr lang="en-AE" sz="1100" b="1"/>
            </a:p>
          </p:txBody>
        </p:sp>
        <p:pic>
          <p:nvPicPr>
            <p:cNvPr id="122" name="Picture 121" descr="Shape&#10;&#10;Description automatically generated with low confidence">
              <a:extLst>
                <a:ext uri="{FF2B5EF4-FFF2-40B4-BE49-F238E27FC236}">
                  <a16:creationId xmlns:a16="http://schemas.microsoft.com/office/drawing/2014/main" id="{2F8F510B-B413-3729-96BB-E4893CC18ED5}"/>
                </a:ext>
              </a:extLst>
            </p:cNvPr>
            <p:cNvPicPr>
              <a:picLocks noChangeAspect="1"/>
            </p:cNvPicPr>
            <p:nvPr/>
          </p:nvPicPr>
          <p:blipFill>
            <a:blip r:embed="rId14">
              <a:duotone>
                <a:prstClr val="black"/>
                <a:srgbClr val="6F2B7F">
                  <a:tint val="45000"/>
                  <a:satMod val="400000"/>
                </a:srgbClr>
              </a:duotone>
              <a:extLst>
                <a:ext uri="{28A0092B-C50C-407E-A947-70E740481C1C}">
                  <a14:useLocalDpi xmlns:a14="http://schemas.microsoft.com/office/drawing/2010/main" val="0"/>
                </a:ext>
              </a:extLst>
            </a:blip>
            <a:stretch>
              <a:fillRect/>
            </a:stretch>
          </p:blipFill>
          <p:spPr>
            <a:xfrm>
              <a:off x="1924579" y="2922566"/>
              <a:ext cx="383068" cy="383068"/>
            </a:xfrm>
            <a:prstGeom prst="rect">
              <a:avLst/>
            </a:prstGeom>
          </p:spPr>
        </p:pic>
        <p:pic>
          <p:nvPicPr>
            <p:cNvPr id="123" name="Graphic 122" descr="Scales of justice with solid fill">
              <a:extLst>
                <a:ext uri="{FF2B5EF4-FFF2-40B4-BE49-F238E27FC236}">
                  <a16:creationId xmlns:a16="http://schemas.microsoft.com/office/drawing/2014/main" id="{931F0CA1-1CC8-F707-168B-25449131DED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868866" y="2848434"/>
              <a:ext cx="457200" cy="457200"/>
            </a:xfrm>
            <a:prstGeom prst="rect">
              <a:avLst/>
            </a:prstGeom>
          </p:spPr>
        </p:pic>
        <p:sp>
          <p:nvSpPr>
            <p:cNvPr id="124" name="Freeform 233">
              <a:extLst>
                <a:ext uri="{FF2B5EF4-FFF2-40B4-BE49-F238E27FC236}">
                  <a16:creationId xmlns:a16="http://schemas.microsoft.com/office/drawing/2014/main" id="{288E42AF-11CC-0810-B864-F1B07D3D59D9}"/>
                </a:ext>
              </a:extLst>
            </p:cNvPr>
            <p:cNvSpPr>
              <a:spLocks noChangeArrowheads="1"/>
            </p:cNvSpPr>
            <p:nvPr/>
          </p:nvSpPr>
          <p:spPr bwMode="auto">
            <a:xfrm>
              <a:off x="11201492" y="2806672"/>
              <a:ext cx="501348" cy="626368"/>
            </a:xfrm>
            <a:custGeom>
              <a:avLst/>
              <a:gdLst>
                <a:gd name="T0" fmla="*/ 1010 w 1251"/>
                <a:gd name="T1" fmla="*/ 635 h 1344"/>
                <a:gd name="T2" fmla="*/ 1063 w 1251"/>
                <a:gd name="T3" fmla="*/ 0 h 1344"/>
                <a:gd name="T4" fmla="*/ 979 w 1251"/>
                <a:gd name="T5" fmla="*/ 93 h 1344"/>
                <a:gd name="T6" fmla="*/ 927 w 1251"/>
                <a:gd name="T7" fmla="*/ 552 h 1344"/>
                <a:gd name="T8" fmla="*/ 979 w 1251"/>
                <a:gd name="T9" fmla="*/ 93 h 1344"/>
                <a:gd name="T10" fmla="*/ 844 w 1251"/>
                <a:gd name="T11" fmla="*/ 229 h 1344"/>
                <a:gd name="T12" fmla="*/ 896 w 1251"/>
                <a:gd name="T13" fmla="*/ 510 h 1344"/>
                <a:gd name="T14" fmla="*/ 188 w 1251"/>
                <a:gd name="T15" fmla="*/ 687 h 1344"/>
                <a:gd name="T16" fmla="*/ 240 w 1251"/>
                <a:gd name="T17" fmla="*/ 52 h 1344"/>
                <a:gd name="T18" fmla="*/ 188 w 1251"/>
                <a:gd name="T19" fmla="*/ 687 h 1344"/>
                <a:gd name="T20" fmla="*/ 323 w 1251"/>
                <a:gd name="T21" fmla="*/ 552 h 1344"/>
                <a:gd name="T22" fmla="*/ 271 w 1251"/>
                <a:gd name="T23" fmla="*/ 93 h 1344"/>
                <a:gd name="T24" fmla="*/ 365 w 1251"/>
                <a:gd name="T25" fmla="*/ 510 h 1344"/>
                <a:gd name="T26" fmla="*/ 417 w 1251"/>
                <a:gd name="T27" fmla="*/ 229 h 1344"/>
                <a:gd name="T28" fmla="*/ 365 w 1251"/>
                <a:gd name="T29" fmla="*/ 510 h 1344"/>
                <a:gd name="T30" fmla="*/ 615 w 1251"/>
                <a:gd name="T31" fmla="*/ 708 h 1344"/>
                <a:gd name="T32" fmla="*/ 438 w 1251"/>
                <a:gd name="T33" fmla="*/ 843 h 1344"/>
                <a:gd name="T34" fmla="*/ 573 w 1251"/>
                <a:gd name="T35" fmla="*/ 406 h 1344"/>
                <a:gd name="T36" fmla="*/ 594 w 1251"/>
                <a:gd name="T37" fmla="*/ 343 h 1344"/>
                <a:gd name="T38" fmla="*/ 448 w 1251"/>
                <a:gd name="T39" fmla="*/ 895 h 1344"/>
                <a:gd name="T40" fmla="*/ 271 w 1251"/>
                <a:gd name="T41" fmla="*/ 1343 h 1344"/>
                <a:gd name="T42" fmla="*/ 615 w 1251"/>
                <a:gd name="T43" fmla="*/ 1041 h 1344"/>
                <a:gd name="T44" fmla="*/ 552 w 1251"/>
                <a:gd name="T45" fmla="*/ 458 h 1344"/>
                <a:gd name="T46" fmla="*/ 646 w 1251"/>
                <a:gd name="T47" fmla="*/ 687 h 1344"/>
                <a:gd name="T48" fmla="*/ 729 w 1251"/>
                <a:gd name="T49" fmla="*/ 458 h 1344"/>
                <a:gd name="T50" fmla="*/ 552 w 1251"/>
                <a:gd name="T51" fmla="*/ 458 h 1344"/>
                <a:gd name="T52" fmla="*/ 698 w 1251"/>
                <a:gd name="T53" fmla="*/ 333 h 1344"/>
                <a:gd name="T54" fmla="*/ 719 w 1251"/>
                <a:gd name="T55" fmla="*/ 406 h 1344"/>
                <a:gd name="T56" fmla="*/ 688 w 1251"/>
                <a:gd name="T57" fmla="*/ 302 h 1344"/>
                <a:gd name="T58" fmla="*/ 604 w 1251"/>
                <a:gd name="T59" fmla="*/ 312 h 1344"/>
                <a:gd name="T60" fmla="*/ 646 w 1251"/>
                <a:gd name="T61" fmla="*/ 1062 h 1344"/>
                <a:gd name="T62" fmla="*/ 438 w 1251"/>
                <a:gd name="T63" fmla="*/ 1343 h 1344"/>
                <a:gd name="T64" fmla="*/ 823 w 1251"/>
                <a:gd name="T65" fmla="*/ 1343 h 1344"/>
                <a:gd name="T66" fmla="*/ 646 w 1251"/>
                <a:gd name="T67" fmla="*/ 1062 h 1344"/>
                <a:gd name="T68" fmla="*/ 833 w 1251"/>
                <a:gd name="T69" fmla="*/ 895 h 1344"/>
                <a:gd name="T70" fmla="*/ 990 w 1251"/>
                <a:gd name="T71" fmla="*/ 1332 h 1344"/>
                <a:gd name="T72" fmla="*/ 667 w 1251"/>
                <a:gd name="T73" fmla="*/ 708 h 1344"/>
                <a:gd name="T74" fmla="*/ 844 w 1251"/>
                <a:gd name="T75" fmla="*/ 843 h 1344"/>
                <a:gd name="T76" fmla="*/ 667 w 1251"/>
                <a:gd name="T77" fmla="*/ 708 h 1344"/>
                <a:gd name="T78" fmla="*/ 646 w 1251"/>
                <a:gd name="T79" fmla="*/ 718 h 1344"/>
                <a:gd name="T80" fmla="*/ 646 w 1251"/>
                <a:gd name="T81" fmla="*/ 1020 h 1344"/>
                <a:gd name="T82" fmla="*/ 813 w 1251"/>
                <a:gd name="T83" fmla="*/ 874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1" h="1344">
                  <a:moveTo>
                    <a:pt x="1063" y="687"/>
                  </a:moveTo>
                  <a:cubicBezTo>
                    <a:pt x="1010" y="635"/>
                    <a:pt x="1010" y="635"/>
                    <a:pt x="1010" y="635"/>
                  </a:cubicBezTo>
                  <a:cubicBezTo>
                    <a:pt x="1177" y="479"/>
                    <a:pt x="1177" y="218"/>
                    <a:pt x="1010" y="52"/>
                  </a:cubicBezTo>
                  <a:cubicBezTo>
                    <a:pt x="1063" y="0"/>
                    <a:pt x="1063" y="0"/>
                    <a:pt x="1063" y="0"/>
                  </a:cubicBezTo>
                  <a:cubicBezTo>
                    <a:pt x="1250" y="187"/>
                    <a:pt x="1250" y="500"/>
                    <a:pt x="1063" y="687"/>
                  </a:cubicBezTo>
                  <a:close/>
                  <a:moveTo>
                    <a:pt x="979" y="93"/>
                  </a:moveTo>
                  <a:cubicBezTo>
                    <a:pt x="927" y="135"/>
                    <a:pt x="927" y="135"/>
                    <a:pt x="927" y="135"/>
                  </a:cubicBezTo>
                  <a:cubicBezTo>
                    <a:pt x="1042" y="250"/>
                    <a:pt x="1042" y="437"/>
                    <a:pt x="927" y="552"/>
                  </a:cubicBezTo>
                  <a:cubicBezTo>
                    <a:pt x="979" y="604"/>
                    <a:pt x="979" y="604"/>
                    <a:pt x="979" y="604"/>
                  </a:cubicBezTo>
                  <a:cubicBezTo>
                    <a:pt x="1125" y="458"/>
                    <a:pt x="1125" y="229"/>
                    <a:pt x="979" y="93"/>
                  </a:cubicBezTo>
                  <a:close/>
                  <a:moveTo>
                    <a:pt x="885" y="177"/>
                  </a:moveTo>
                  <a:cubicBezTo>
                    <a:pt x="844" y="229"/>
                    <a:pt x="844" y="229"/>
                    <a:pt x="844" y="229"/>
                  </a:cubicBezTo>
                  <a:cubicBezTo>
                    <a:pt x="906" y="291"/>
                    <a:pt x="906" y="395"/>
                    <a:pt x="844" y="468"/>
                  </a:cubicBezTo>
                  <a:cubicBezTo>
                    <a:pt x="896" y="510"/>
                    <a:pt x="896" y="510"/>
                    <a:pt x="896" y="510"/>
                  </a:cubicBezTo>
                  <a:cubicBezTo>
                    <a:pt x="979" y="427"/>
                    <a:pt x="979" y="270"/>
                    <a:pt x="885" y="177"/>
                  </a:cubicBezTo>
                  <a:close/>
                  <a:moveTo>
                    <a:pt x="188" y="687"/>
                  </a:moveTo>
                  <a:cubicBezTo>
                    <a:pt x="240" y="635"/>
                    <a:pt x="240" y="635"/>
                    <a:pt x="240" y="635"/>
                  </a:cubicBezTo>
                  <a:cubicBezTo>
                    <a:pt x="73" y="479"/>
                    <a:pt x="73" y="218"/>
                    <a:pt x="240" y="52"/>
                  </a:cubicBezTo>
                  <a:cubicBezTo>
                    <a:pt x="188" y="0"/>
                    <a:pt x="188" y="0"/>
                    <a:pt x="188" y="0"/>
                  </a:cubicBezTo>
                  <a:cubicBezTo>
                    <a:pt x="0" y="187"/>
                    <a:pt x="0" y="500"/>
                    <a:pt x="188" y="687"/>
                  </a:cubicBezTo>
                  <a:close/>
                  <a:moveTo>
                    <a:pt x="271" y="604"/>
                  </a:moveTo>
                  <a:cubicBezTo>
                    <a:pt x="323" y="552"/>
                    <a:pt x="323" y="552"/>
                    <a:pt x="323" y="552"/>
                  </a:cubicBezTo>
                  <a:cubicBezTo>
                    <a:pt x="208" y="437"/>
                    <a:pt x="208" y="250"/>
                    <a:pt x="323" y="135"/>
                  </a:cubicBezTo>
                  <a:cubicBezTo>
                    <a:pt x="271" y="93"/>
                    <a:pt x="271" y="93"/>
                    <a:pt x="271" y="93"/>
                  </a:cubicBezTo>
                  <a:cubicBezTo>
                    <a:pt x="135" y="229"/>
                    <a:pt x="135" y="458"/>
                    <a:pt x="271" y="604"/>
                  </a:cubicBezTo>
                  <a:close/>
                  <a:moveTo>
                    <a:pt x="365" y="510"/>
                  </a:moveTo>
                  <a:cubicBezTo>
                    <a:pt x="417" y="468"/>
                    <a:pt x="417" y="468"/>
                    <a:pt x="417" y="468"/>
                  </a:cubicBezTo>
                  <a:cubicBezTo>
                    <a:pt x="344" y="395"/>
                    <a:pt x="344" y="291"/>
                    <a:pt x="417" y="229"/>
                  </a:cubicBezTo>
                  <a:cubicBezTo>
                    <a:pt x="365" y="177"/>
                    <a:pt x="365" y="177"/>
                    <a:pt x="365" y="177"/>
                  </a:cubicBezTo>
                  <a:cubicBezTo>
                    <a:pt x="271" y="270"/>
                    <a:pt x="271" y="427"/>
                    <a:pt x="365" y="510"/>
                  </a:cubicBezTo>
                  <a:close/>
                  <a:moveTo>
                    <a:pt x="448" y="854"/>
                  </a:moveTo>
                  <a:cubicBezTo>
                    <a:pt x="615" y="708"/>
                    <a:pt x="615" y="708"/>
                    <a:pt x="615" y="708"/>
                  </a:cubicBezTo>
                  <a:cubicBezTo>
                    <a:pt x="510" y="604"/>
                    <a:pt x="510" y="604"/>
                    <a:pt x="510" y="604"/>
                  </a:cubicBezTo>
                  <a:cubicBezTo>
                    <a:pt x="438" y="843"/>
                    <a:pt x="438" y="843"/>
                    <a:pt x="438" y="843"/>
                  </a:cubicBezTo>
                  <a:lnTo>
                    <a:pt x="448" y="854"/>
                  </a:lnTo>
                  <a:close/>
                  <a:moveTo>
                    <a:pt x="573" y="406"/>
                  </a:moveTo>
                  <a:cubicBezTo>
                    <a:pt x="615" y="364"/>
                    <a:pt x="615" y="364"/>
                    <a:pt x="615" y="364"/>
                  </a:cubicBezTo>
                  <a:cubicBezTo>
                    <a:pt x="594" y="343"/>
                    <a:pt x="594" y="343"/>
                    <a:pt x="594" y="343"/>
                  </a:cubicBezTo>
                  <a:lnTo>
                    <a:pt x="573" y="406"/>
                  </a:lnTo>
                  <a:close/>
                  <a:moveTo>
                    <a:pt x="448" y="895"/>
                  </a:moveTo>
                  <a:cubicBezTo>
                    <a:pt x="406" y="926"/>
                    <a:pt x="406" y="926"/>
                    <a:pt x="406" y="926"/>
                  </a:cubicBezTo>
                  <a:cubicBezTo>
                    <a:pt x="271" y="1343"/>
                    <a:pt x="271" y="1343"/>
                    <a:pt x="271" y="1343"/>
                  </a:cubicBezTo>
                  <a:cubicBezTo>
                    <a:pt x="281" y="1343"/>
                    <a:pt x="281" y="1343"/>
                    <a:pt x="281" y="1343"/>
                  </a:cubicBezTo>
                  <a:cubicBezTo>
                    <a:pt x="615" y="1041"/>
                    <a:pt x="615" y="1041"/>
                    <a:pt x="615" y="1041"/>
                  </a:cubicBezTo>
                  <a:lnTo>
                    <a:pt x="448" y="895"/>
                  </a:lnTo>
                  <a:close/>
                  <a:moveTo>
                    <a:pt x="552" y="458"/>
                  </a:moveTo>
                  <a:cubicBezTo>
                    <a:pt x="521" y="572"/>
                    <a:pt x="521" y="572"/>
                    <a:pt x="521" y="572"/>
                  </a:cubicBezTo>
                  <a:cubicBezTo>
                    <a:pt x="646" y="687"/>
                    <a:pt x="646" y="687"/>
                    <a:pt x="646" y="687"/>
                  </a:cubicBezTo>
                  <a:cubicBezTo>
                    <a:pt x="760" y="572"/>
                    <a:pt x="760" y="572"/>
                    <a:pt x="760" y="572"/>
                  </a:cubicBezTo>
                  <a:cubicBezTo>
                    <a:pt x="729" y="458"/>
                    <a:pt x="729" y="458"/>
                    <a:pt x="729" y="458"/>
                  </a:cubicBezTo>
                  <a:cubicBezTo>
                    <a:pt x="646" y="385"/>
                    <a:pt x="646" y="385"/>
                    <a:pt x="646" y="385"/>
                  </a:cubicBezTo>
                  <a:lnTo>
                    <a:pt x="552" y="458"/>
                  </a:lnTo>
                  <a:close/>
                  <a:moveTo>
                    <a:pt x="719" y="406"/>
                  </a:moveTo>
                  <a:cubicBezTo>
                    <a:pt x="698" y="333"/>
                    <a:pt x="698" y="333"/>
                    <a:pt x="698" y="333"/>
                  </a:cubicBezTo>
                  <a:cubicBezTo>
                    <a:pt x="667" y="364"/>
                    <a:pt x="667" y="364"/>
                    <a:pt x="667" y="364"/>
                  </a:cubicBezTo>
                  <a:lnTo>
                    <a:pt x="719" y="406"/>
                  </a:lnTo>
                  <a:close/>
                  <a:moveTo>
                    <a:pt x="646" y="343"/>
                  </a:moveTo>
                  <a:cubicBezTo>
                    <a:pt x="688" y="302"/>
                    <a:pt x="688" y="302"/>
                    <a:pt x="688" y="302"/>
                  </a:cubicBezTo>
                  <a:cubicBezTo>
                    <a:pt x="646" y="166"/>
                    <a:pt x="646" y="166"/>
                    <a:pt x="646" y="166"/>
                  </a:cubicBezTo>
                  <a:cubicBezTo>
                    <a:pt x="604" y="312"/>
                    <a:pt x="604" y="312"/>
                    <a:pt x="604" y="312"/>
                  </a:cubicBezTo>
                  <a:lnTo>
                    <a:pt x="646" y="343"/>
                  </a:lnTo>
                  <a:close/>
                  <a:moveTo>
                    <a:pt x="646" y="1062"/>
                  </a:moveTo>
                  <a:cubicBezTo>
                    <a:pt x="323" y="1343"/>
                    <a:pt x="323" y="1343"/>
                    <a:pt x="323" y="1343"/>
                  </a:cubicBezTo>
                  <a:cubicBezTo>
                    <a:pt x="438" y="1343"/>
                    <a:pt x="438" y="1343"/>
                    <a:pt x="438" y="1343"/>
                  </a:cubicBezTo>
                  <a:cubicBezTo>
                    <a:pt x="448" y="1239"/>
                    <a:pt x="531" y="1166"/>
                    <a:pt x="635" y="1166"/>
                  </a:cubicBezTo>
                  <a:cubicBezTo>
                    <a:pt x="740" y="1166"/>
                    <a:pt x="823" y="1239"/>
                    <a:pt x="823" y="1343"/>
                  </a:cubicBezTo>
                  <a:cubicBezTo>
                    <a:pt x="958" y="1343"/>
                    <a:pt x="958" y="1343"/>
                    <a:pt x="958" y="1343"/>
                  </a:cubicBezTo>
                  <a:lnTo>
                    <a:pt x="646" y="1062"/>
                  </a:lnTo>
                  <a:close/>
                  <a:moveTo>
                    <a:pt x="865" y="916"/>
                  </a:moveTo>
                  <a:cubicBezTo>
                    <a:pt x="833" y="895"/>
                    <a:pt x="833" y="895"/>
                    <a:pt x="833" y="895"/>
                  </a:cubicBezTo>
                  <a:cubicBezTo>
                    <a:pt x="667" y="1041"/>
                    <a:pt x="667" y="1041"/>
                    <a:pt x="667" y="1041"/>
                  </a:cubicBezTo>
                  <a:cubicBezTo>
                    <a:pt x="990" y="1332"/>
                    <a:pt x="990" y="1332"/>
                    <a:pt x="990" y="1332"/>
                  </a:cubicBezTo>
                  <a:lnTo>
                    <a:pt x="865" y="916"/>
                  </a:lnTo>
                  <a:close/>
                  <a:moveTo>
                    <a:pt x="667" y="708"/>
                  </a:moveTo>
                  <a:cubicBezTo>
                    <a:pt x="833" y="854"/>
                    <a:pt x="833" y="854"/>
                    <a:pt x="833" y="854"/>
                  </a:cubicBezTo>
                  <a:cubicBezTo>
                    <a:pt x="844" y="843"/>
                    <a:pt x="844" y="843"/>
                    <a:pt x="844" y="843"/>
                  </a:cubicBezTo>
                  <a:cubicBezTo>
                    <a:pt x="771" y="604"/>
                    <a:pt x="771" y="604"/>
                    <a:pt x="771" y="604"/>
                  </a:cubicBezTo>
                  <a:lnTo>
                    <a:pt x="667" y="708"/>
                  </a:lnTo>
                  <a:close/>
                  <a:moveTo>
                    <a:pt x="813" y="874"/>
                  </a:moveTo>
                  <a:cubicBezTo>
                    <a:pt x="646" y="718"/>
                    <a:pt x="646" y="718"/>
                    <a:pt x="646" y="718"/>
                  </a:cubicBezTo>
                  <a:cubicBezTo>
                    <a:pt x="469" y="874"/>
                    <a:pt x="469" y="874"/>
                    <a:pt x="469" y="874"/>
                  </a:cubicBezTo>
                  <a:cubicBezTo>
                    <a:pt x="646" y="1020"/>
                    <a:pt x="646" y="1020"/>
                    <a:pt x="646" y="1020"/>
                  </a:cubicBezTo>
                  <a:lnTo>
                    <a:pt x="813" y="874"/>
                  </a:lnTo>
                  <a:close/>
                  <a:moveTo>
                    <a:pt x="813" y="874"/>
                  </a:moveTo>
                  <a:lnTo>
                    <a:pt x="813" y="874"/>
                  </a:lnTo>
                  <a:close/>
                </a:path>
              </a:pathLst>
            </a:custGeom>
            <a:solidFill>
              <a:schemeClr val="bg1">
                <a:lumMod val="95000"/>
              </a:schemeClr>
            </a:solidFill>
            <a:ln>
              <a:noFill/>
            </a:ln>
          </p:spPr>
          <p:txBody>
            <a:bodyPr vert="horz" wrap="square" lIns="74295" tIns="37148" rIns="74295" bIns="37148" numCol="1" anchor="t" anchorCtr="0" compatLnSpc="1">
              <a:prstTxWarp prst="textNoShape">
                <a:avLst/>
              </a:prstTxWarp>
            </a:bodyPr>
            <a:lstStyle/>
            <a:p>
              <a:endParaRPr lang="en-US" sz="2400" dirty="0">
                <a:cs typeface="Arial" pitchFamily="34" charset="0"/>
              </a:endParaRPr>
            </a:p>
          </p:txBody>
        </p:sp>
        <p:pic>
          <p:nvPicPr>
            <p:cNvPr id="125" name="Graphic 124" descr="Smart Phone with solid fill">
              <a:extLst>
                <a:ext uri="{FF2B5EF4-FFF2-40B4-BE49-F238E27FC236}">
                  <a16:creationId xmlns:a16="http://schemas.microsoft.com/office/drawing/2014/main" id="{D29FE6CB-45FF-8BEF-C563-FF8F1C9D83E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88482" y="2816629"/>
              <a:ext cx="612371" cy="612371"/>
            </a:xfrm>
            <a:prstGeom prst="rect">
              <a:avLst/>
            </a:prstGeom>
          </p:spPr>
        </p:pic>
      </p:grpSp>
      <p:pic>
        <p:nvPicPr>
          <p:cNvPr id="134" name="Video 133">
            <a:hlinkClick r:id="" action="ppaction://media"/>
            <a:extLst>
              <a:ext uri="{FF2B5EF4-FFF2-40B4-BE49-F238E27FC236}">
                <a16:creationId xmlns:a16="http://schemas.microsoft.com/office/drawing/2014/main" id="{ECBDF392-54FD-1888-5796-9AD10197363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9"/>
          <a:srcRect l="21875" r="21875"/>
          <a:stretch>
            <a:fillRect/>
          </a:stretch>
        </p:blipFill>
        <p:spPr>
          <a:xfrm>
            <a:off x="9985418" y="4598821"/>
            <a:ext cx="2057400" cy="2057400"/>
          </a:xfrm>
          <a:prstGeom prst="ellipse">
            <a:avLst/>
          </a:prstGeom>
        </p:spPr>
      </p:pic>
    </p:spTree>
    <p:extLst>
      <p:ext uri="{BB962C8B-B14F-4D97-AF65-F5344CB8AC3E}">
        <p14:creationId xmlns:p14="http://schemas.microsoft.com/office/powerpoint/2010/main" val="3751009063"/>
      </p:ext>
    </p:extLst>
  </p:cSld>
  <p:clrMapOvr>
    <a:masterClrMapping/>
  </p:clrMapOvr>
  <mc:AlternateContent xmlns:mc="http://schemas.openxmlformats.org/markup-compatibility/2006" xmlns:p14="http://schemas.microsoft.com/office/powerpoint/2010/main">
    <mc:Choice Requires="p14">
      <p:transition spd="slow" p14:dur="2000" advTm="96047"/>
    </mc:Choice>
    <mc:Fallback xmlns="">
      <p:transition spd="slow" advTm="9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4"/>
                </p:tgtEl>
              </p:cMediaNode>
            </p:video>
            <p:seq concurrent="1" nextAc="seek">
              <p:cTn id="8" restart="whenNotActive" fill="hold" evtFilter="cancelBubble" nodeType="interactiveSeq">
                <p:stCondLst>
                  <p:cond evt="onClick" delay="0">
                    <p:tgtEl>
                      <p:spTgt spid="1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4"/>
                                        </p:tgtEl>
                                      </p:cBhvr>
                                    </p:cmd>
                                  </p:childTnLst>
                                </p:cTn>
                              </p:par>
                            </p:childTnLst>
                          </p:cTn>
                        </p:par>
                      </p:childTnLst>
                    </p:cTn>
                  </p:par>
                </p:childTnLst>
              </p:cTn>
              <p:nextCondLst>
                <p:cond evt="onClick" delay="0">
                  <p:tgtEl>
                    <p:spTgt spid="13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9574-30FB-9AF9-9202-0B1A812D5E9A}"/>
              </a:ext>
            </a:extLst>
          </p:cNvPr>
          <p:cNvSpPr>
            <a:spLocks noGrp="1"/>
          </p:cNvSpPr>
          <p:nvPr>
            <p:ph type="title"/>
          </p:nvPr>
        </p:nvSpPr>
        <p:spPr>
          <a:xfrm>
            <a:off x="214427" y="146354"/>
            <a:ext cx="11376681" cy="706964"/>
          </a:xfrm>
        </p:spPr>
        <p:txBody>
          <a:bodyPr/>
          <a:lstStyle/>
          <a:p>
            <a:r>
              <a:rPr lang="en-US" dirty="0">
                <a:solidFill>
                  <a:srgbClr val="FFC000"/>
                </a:solidFill>
              </a:rPr>
              <a:t>Defense in Depth and Zero Trust approach</a:t>
            </a:r>
            <a:endParaRPr lang="en-AE"/>
          </a:p>
        </p:txBody>
      </p:sp>
      <p:grpSp>
        <p:nvGrpSpPr>
          <p:cNvPr id="3" name="Group 2">
            <a:extLst>
              <a:ext uri="{FF2B5EF4-FFF2-40B4-BE49-F238E27FC236}">
                <a16:creationId xmlns:a16="http://schemas.microsoft.com/office/drawing/2014/main" id="{24771C58-5A86-5275-BD4C-96609CC8EA9F}"/>
              </a:ext>
            </a:extLst>
          </p:cNvPr>
          <p:cNvGrpSpPr/>
          <p:nvPr/>
        </p:nvGrpSpPr>
        <p:grpSpPr>
          <a:xfrm>
            <a:off x="535513" y="853318"/>
            <a:ext cx="10478605" cy="3385584"/>
            <a:chOff x="822896" y="655277"/>
            <a:chExt cx="10478605" cy="3530711"/>
          </a:xfrm>
        </p:grpSpPr>
        <p:cxnSp>
          <p:nvCxnSpPr>
            <p:cNvPr id="4" name="Straight Connector 3">
              <a:extLst>
                <a:ext uri="{FF2B5EF4-FFF2-40B4-BE49-F238E27FC236}">
                  <a16:creationId xmlns:a16="http://schemas.microsoft.com/office/drawing/2014/main" id="{CF6D7184-C331-0AAF-18B7-404C2D957C96}"/>
                </a:ext>
              </a:extLst>
            </p:cNvPr>
            <p:cNvCxnSpPr>
              <a:cxnSpLocks/>
            </p:cNvCxnSpPr>
            <p:nvPr/>
          </p:nvCxnSpPr>
          <p:spPr>
            <a:xfrm flipV="1">
              <a:off x="4650271" y="1809162"/>
              <a:ext cx="0" cy="1162922"/>
            </a:xfrm>
            <a:prstGeom prst="line">
              <a:avLst/>
            </a:prstGeom>
            <a:ln>
              <a:solidFill>
                <a:srgbClr val="5A278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E249AC5-59BE-FC93-0633-33707CF94369}"/>
                </a:ext>
              </a:extLst>
            </p:cNvPr>
            <p:cNvGrpSpPr/>
            <p:nvPr/>
          </p:nvGrpSpPr>
          <p:grpSpPr>
            <a:xfrm>
              <a:off x="890498" y="1062437"/>
              <a:ext cx="10411003" cy="2676925"/>
              <a:chOff x="1139170" y="1141381"/>
              <a:chExt cx="8855362" cy="2167021"/>
            </a:xfrm>
          </p:grpSpPr>
          <p:pic>
            <p:nvPicPr>
              <p:cNvPr id="32" name="Picture 31">
                <a:extLst>
                  <a:ext uri="{FF2B5EF4-FFF2-40B4-BE49-F238E27FC236}">
                    <a16:creationId xmlns:a16="http://schemas.microsoft.com/office/drawing/2014/main" id="{DEDA061F-CF61-40C9-0632-8DA3E023C9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4466" y="1141381"/>
                <a:ext cx="2660066" cy="2167021"/>
              </a:xfrm>
              <a:prstGeom prst="rect">
                <a:avLst/>
              </a:prstGeom>
            </p:spPr>
          </p:pic>
          <p:cxnSp>
            <p:nvCxnSpPr>
              <p:cNvPr id="33" name="Straight Connector 32">
                <a:extLst>
                  <a:ext uri="{FF2B5EF4-FFF2-40B4-BE49-F238E27FC236}">
                    <a16:creationId xmlns:a16="http://schemas.microsoft.com/office/drawing/2014/main" id="{7BB6F30D-8FC6-A9DF-A871-B4FFA52BC968}"/>
                  </a:ext>
                </a:extLst>
              </p:cNvPr>
              <p:cNvCxnSpPr>
                <a:cxnSpLocks/>
              </p:cNvCxnSpPr>
              <p:nvPr/>
            </p:nvCxnSpPr>
            <p:spPr>
              <a:xfrm>
                <a:off x="1955079" y="2687276"/>
                <a:ext cx="6577467" cy="0"/>
              </a:xfrm>
              <a:prstGeom prst="line">
                <a:avLst/>
              </a:prstGeom>
              <a:ln>
                <a:solidFill>
                  <a:srgbClr val="5A2781"/>
                </a:solidFill>
              </a:ln>
            </p:spPr>
            <p:style>
              <a:lnRef idx="1">
                <a:schemeClr val="accent1"/>
              </a:lnRef>
              <a:fillRef idx="0">
                <a:schemeClr val="accent1"/>
              </a:fillRef>
              <a:effectRef idx="0">
                <a:schemeClr val="accent1"/>
              </a:effectRef>
              <a:fontRef idx="minor">
                <a:schemeClr val="tx1"/>
              </a:fontRef>
            </p:style>
          </p:cxnSp>
          <p:sp>
            <p:nvSpPr>
              <p:cNvPr id="34" name="Freeform 233">
                <a:extLst>
                  <a:ext uri="{FF2B5EF4-FFF2-40B4-BE49-F238E27FC236}">
                    <a16:creationId xmlns:a16="http://schemas.microsoft.com/office/drawing/2014/main" id="{15E48F8A-5F22-CD70-F682-A65B184FEFA3}"/>
                  </a:ext>
                </a:extLst>
              </p:cNvPr>
              <p:cNvSpPr>
                <a:spLocks noChangeArrowheads="1"/>
              </p:cNvSpPr>
              <p:nvPr/>
            </p:nvSpPr>
            <p:spPr bwMode="auto">
              <a:xfrm>
                <a:off x="3044823" y="2195162"/>
                <a:ext cx="426435" cy="507057"/>
              </a:xfrm>
              <a:custGeom>
                <a:avLst/>
                <a:gdLst>
                  <a:gd name="T0" fmla="*/ 1010 w 1251"/>
                  <a:gd name="T1" fmla="*/ 635 h 1344"/>
                  <a:gd name="T2" fmla="*/ 1063 w 1251"/>
                  <a:gd name="T3" fmla="*/ 0 h 1344"/>
                  <a:gd name="T4" fmla="*/ 979 w 1251"/>
                  <a:gd name="T5" fmla="*/ 93 h 1344"/>
                  <a:gd name="T6" fmla="*/ 927 w 1251"/>
                  <a:gd name="T7" fmla="*/ 552 h 1344"/>
                  <a:gd name="T8" fmla="*/ 979 w 1251"/>
                  <a:gd name="T9" fmla="*/ 93 h 1344"/>
                  <a:gd name="T10" fmla="*/ 844 w 1251"/>
                  <a:gd name="T11" fmla="*/ 229 h 1344"/>
                  <a:gd name="T12" fmla="*/ 896 w 1251"/>
                  <a:gd name="T13" fmla="*/ 510 h 1344"/>
                  <a:gd name="T14" fmla="*/ 188 w 1251"/>
                  <a:gd name="T15" fmla="*/ 687 h 1344"/>
                  <a:gd name="T16" fmla="*/ 240 w 1251"/>
                  <a:gd name="T17" fmla="*/ 52 h 1344"/>
                  <a:gd name="T18" fmla="*/ 188 w 1251"/>
                  <a:gd name="T19" fmla="*/ 687 h 1344"/>
                  <a:gd name="T20" fmla="*/ 323 w 1251"/>
                  <a:gd name="T21" fmla="*/ 552 h 1344"/>
                  <a:gd name="T22" fmla="*/ 271 w 1251"/>
                  <a:gd name="T23" fmla="*/ 93 h 1344"/>
                  <a:gd name="T24" fmla="*/ 365 w 1251"/>
                  <a:gd name="T25" fmla="*/ 510 h 1344"/>
                  <a:gd name="T26" fmla="*/ 417 w 1251"/>
                  <a:gd name="T27" fmla="*/ 229 h 1344"/>
                  <a:gd name="T28" fmla="*/ 365 w 1251"/>
                  <a:gd name="T29" fmla="*/ 510 h 1344"/>
                  <a:gd name="T30" fmla="*/ 615 w 1251"/>
                  <a:gd name="T31" fmla="*/ 708 h 1344"/>
                  <a:gd name="T32" fmla="*/ 438 w 1251"/>
                  <a:gd name="T33" fmla="*/ 843 h 1344"/>
                  <a:gd name="T34" fmla="*/ 573 w 1251"/>
                  <a:gd name="T35" fmla="*/ 406 h 1344"/>
                  <a:gd name="T36" fmla="*/ 594 w 1251"/>
                  <a:gd name="T37" fmla="*/ 343 h 1344"/>
                  <a:gd name="T38" fmla="*/ 448 w 1251"/>
                  <a:gd name="T39" fmla="*/ 895 h 1344"/>
                  <a:gd name="T40" fmla="*/ 271 w 1251"/>
                  <a:gd name="T41" fmla="*/ 1343 h 1344"/>
                  <a:gd name="T42" fmla="*/ 615 w 1251"/>
                  <a:gd name="T43" fmla="*/ 1041 h 1344"/>
                  <a:gd name="T44" fmla="*/ 552 w 1251"/>
                  <a:gd name="T45" fmla="*/ 458 h 1344"/>
                  <a:gd name="T46" fmla="*/ 646 w 1251"/>
                  <a:gd name="T47" fmla="*/ 687 h 1344"/>
                  <a:gd name="T48" fmla="*/ 729 w 1251"/>
                  <a:gd name="T49" fmla="*/ 458 h 1344"/>
                  <a:gd name="T50" fmla="*/ 552 w 1251"/>
                  <a:gd name="T51" fmla="*/ 458 h 1344"/>
                  <a:gd name="T52" fmla="*/ 698 w 1251"/>
                  <a:gd name="T53" fmla="*/ 333 h 1344"/>
                  <a:gd name="T54" fmla="*/ 719 w 1251"/>
                  <a:gd name="T55" fmla="*/ 406 h 1344"/>
                  <a:gd name="T56" fmla="*/ 688 w 1251"/>
                  <a:gd name="T57" fmla="*/ 302 h 1344"/>
                  <a:gd name="T58" fmla="*/ 604 w 1251"/>
                  <a:gd name="T59" fmla="*/ 312 h 1344"/>
                  <a:gd name="T60" fmla="*/ 646 w 1251"/>
                  <a:gd name="T61" fmla="*/ 1062 h 1344"/>
                  <a:gd name="T62" fmla="*/ 438 w 1251"/>
                  <a:gd name="T63" fmla="*/ 1343 h 1344"/>
                  <a:gd name="T64" fmla="*/ 823 w 1251"/>
                  <a:gd name="T65" fmla="*/ 1343 h 1344"/>
                  <a:gd name="T66" fmla="*/ 646 w 1251"/>
                  <a:gd name="T67" fmla="*/ 1062 h 1344"/>
                  <a:gd name="T68" fmla="*/ 833 w 1251"/>
                  <a:gd name="T69" fmla="*/ 895 h 1344"/>
                  <a:gd name="T70" fmla="*/ 990 w 1251"/>
                  <a:gd name="T71" fmla="*/ 1332 h 1344"/>
                  <a:gd name="T72" fmla="*/ 667 w 1251"/>
                  <a:gd name="T73" fmla="*/ 708 h 1344"/>
                  <a:gd name="T74" fmla="*/ 844 w 1251"/>
                  <a:gd name="T75" fmla="*/ 843 h 1344"/>
                  <a:gd name="T76" fmla="*/ 667 w 1251"/>
                  <a:gd name="T77" fmla="*/ 708 h 1344"/>
                  <a:gd name="T78" fmla="*/ 646 w 1251"/>
                  <a:gd name="T79" fmla="*/ 718 h 1344"/>
                  <a:gd name="T80" fmla="*/ 646 w 1251"/>
                  <a:gd name="T81" fmla="*/ 1020 h 1344"/>
                  <a:gd name="T82" fmla="*/ 813 w 1251"/>
                  <a:gd name="T83" fmla="*/ 874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1" h="1344">
                    <a:moveTo>
                      <a:pt x="1063" y="687"/>
                    </a:moveTo>
                    <a:cubicBezTo>
                      <a:pt x="1010" y="635"/>
                      <a:pt x="1010" y="635"/>
                      <a:pt x="1010" y="635"/>
                    </a:cubicBezTo>
                    <a:cubicBezTo>
                      <a:pt x="1177" y="479"/>
                      <a:pt x="1177" y="218"/>
                      <a:pt x="1010" y="52"/>
                    </a:cubicBezTo>
                    <a:cubicBezTo>
                      <a:pt x="1063" y="0"/>
                      <a:pt x="1063" y="0"/>
                      <a:pt x="1063" y="0"/>
                    </a:cubicBezTo>
                    <a:cubicBezTo>
                      <a:pt x="1250" y="187"/>
                      <a:pt x="1250" y="500"/>
                      <a:pt x="1063" y="687"/>
                    </a:cubicBezTo>
                    <a:close/>
                    <a:moveTo>
                      <a:pt x="979" y="93"/>
                    </a:moveTo>
                    <a:cubicBezTo>
                      <a:pt x="927" y="135"/>
                      <a:pt x="927" y="135"/>
                      <a:pt x="927" y="135"/>
                    </a:cubicBezTo>
                    <a:cubicBezTo>
                      <a:pt x="1042" y="250"/>
                      <a:pt x="1042" y="437"/>
                      <a:pt x="927" y="552"/>
                    </a:cubicBezTo>
                    <a:cubicBezTo>
                      <a:pt x="979" y="604"/>
                      <a:pt x="979" y="604"/>
                      <a:pt x="979" y="604"/>
                    </a:cubicBezTo>
                    <a:cubicBezTo>
                      <a:pt x="1125" y="458"/>
                      <a:pt x="1125" y="229"/>
                      <a:pt x="979" y="93"/>
                    </a:cubicBezTo>
                    <a:close/>
                    <a:moveTo>
                      <a:pt x="885" y="177"/>
                    </a:moveTo>
                    <a:cubicBezTo>
                      <a:pt x="844" y="229"/>
                      <a:pt x="844" y="229"/>
                      <a:pt x="844" y="229"/>
                    </a:cubicBezTo>
                    <a:cubicBezTo>
                      <a:pt x="906" y="291"/>
                      <a:pt x="906" y="395"/>
                      <a:pt x="844" y="468"/>
                    </a:cubicBezTo>
                    <a:cubicBezTo>
                      <a:pt x="896" y="510"/>
                      <a:pt x="896" y="510"/>
                      <a:pt x="896" y="510"/>
                    </a:cubicBezTo>
                    <a:cubicBezTo>
                      <a:pt x="979" y="427"/>
                      <a:pt x="979" y="270"/>
                      <a:pt x="885" y="177"/>
                    </a:cubicBezTo>
                    <a:close/>
                    <a:moveTo>
                      <a:pt x="188" y="687"/>
                    </a:moveTo>
                    <a:cubicBezTo>
                      <a:pt x="240" y="635"/>
                      <a:pt x="240" y="635"/>
                      <a:pt x="240" y="635"/>
                    </a:cubicBezTo>
                    <a:cubicBezTo>
                      <a:pt x="73" y="479"/>
                      <a:pt x="73" y="218"/>
                      <a:pt x="240" y="52"/>
                    </a:cubicBezTo>
                    <a:cubicBezTo>
                      <a:pt x="188" y="0"/>
                      <a:pt x="188" y="0"/>
                      <a:pt x="188" y="0"/>
                    </a:cubicBezTo>
                    <a:cubicBezTo>
                      <a:pt x="0" y="187"/>
                      <a:pt x="0" y="500"/>
                      <a:pt x="188" y="687"/>
                    </a:cubicBezTo>
                    <a:close/>
                    <a:moveTo>
                      <a:pt x="271" y="604"/>
                    </a:moveTo>
                    <a:cubicBezTo>
                      <a:pt x="323" y="552"/>
                      <a:pt x="323" y="552"/>
                      <a:pt x="323" y="552"/>
                    </a:cubicBezTo>
                    <a:cubicBezTo>
                      <a:pt x="208" y="437"/>
                      <a:pt x="208" y="250"/>
                      <a:pt x="323" y="135"/>
                    </a:cubicBezTo>
                    <a:cubicBezTo>
                      <a:pt x="271" y="93"/>
                      <a:pt x="271" y="93"/>
                      <a:pt x="271" y="93"/>
                    </a:cubicBezTo>
                    <a:cubicBezTo>
                      <a:pt x="135" y="229"/>
                      <a:pt x="135" y="458"/>
                      <a:pt x="271" y="604"/>
                    </a:cubicBezTo>
                    <a:close/>
                    <a:moveTo>
                      <a:pt x="365" y="510"/>
                    </a:moveTo>
                    <a:cubicBezTo>
                      <a:pt x="417" y="468"/>
                      <a:pt x="417" y="468"/>
                      <a:pt x="417" y="468"/>
                    </a:cubicBezTo>
                    <a:cubicBezTo>
                      <a:pt x="344" y="395"/>
                      <a:pt x="344" y="291"/>
                      <a:pt x="417" y="229"/>
                    </a:cubicBezTo>
                    <a:cubicBezTo>
                      <a:pt x="365" y="177"/>
                      <a:pt x="365" y="177"/>
                      <a:pt x="365" y="177"/>
                    </a:cubicBezTo>
                    <a:cubicBezTo>
                      <a:pt x="271" y="270"/>
                      <a:pt x="271" y="427"/>
                      <a:pt x="365" y="510"/>
                    </a:cubicBezTo>
                    <a:close/>
                    <a:moveTo>
                      <a:pt x="448" y="854"/>
                    </a:moveTo>
                    <a:cubicBezTo>
                      <a:pt x="615" y="708"/>
                      <a:pt x="615" y="708"/>
                      <a:pt x="615" y="708"/>
                    </a:cubicBezTo>
                    <a:cubicBezTo>
                      <a:pt x="510" y="604"/>
                      <a:pt x="510" y="604"/>
                      <a:pt x="510" y="604"/>
                    </a:cubicBezTo>
                    <a:cubicBezTo>
                      <a:pt x="438" y="843"/>
                      <a:pt x="438" y="843"/>
                      <a:pt x="438" y="843"/>
                    </a:cubicBezTo>
                    <a:lnTo>
                      <a:pt x="448" y="854"/>
                    </a:lnTo>
                    <a:close/>
                    <a:moveTo>
                      <a:pt x="573" y="406"/>
                    </a:moveTo>
                    <a:cubicBezTo>
                      <a:pt x="615" y="364"/>
                      <a:pt x="615" y="364"/>
                      <a:pt x="615" y="364"/>
                    </a:cubicBezTo>
                    <a:cubicBezTo>
                      <a:pt x="594" y="343"/>
                      <a:pt x="594" y="343"/>
                      <a:pt x="594" y="343"/>
                    </a:cubicBezTo>
                    <a:lnTo>
                      <a:pt x="573" y="406"/>
                    </a:lnTo>
                    <a:close/>
                    <a:moveTo>
                      <a:pt x="448" y="895"/>
                    </a:moveTo>
                    <a:cubicBezTo>
                      <a:pt x="406" y="926"/>
                      <a:pt x="406" y="926"/>
                      <a:pt x="406" y="926"/>
                    </a:cubicBezTo>
                    <a:cubicBezTo>
                      <a:pt x="271" y="1343"/>
                      <a:pt x="271" y="1343"/>
                      <a:pt x="271" y="1343"/>
                    </a:cubicBezTo>
                    <a:cubicBezTo>
                      <a:pt x="281" y="1343"/>
                      <a:pt x="281" y="1343"/>
                      <a:pt x="281" y="1343"/>
                    </a:cubicBezTo>
                    <a:cubicBezTo>
                      <a:pt x="615" y="1041"/>
                      <a:pt x="615" y="1041"/>
                      <a:pt x="615" y="1041"/>
                    </a:cubicBezTo>
                    <a:lnTo>
                      <a:pt x="448" y="895"/>
                    </a:lnTo>
                    <a:close/>
                    <a:moveTo>
                      <a:pt x="552" y="458"/>
                    </a:moveTo>
                    <a:cubicBezTo>
                      <a:pt x="521" y="572"/>
                      <a:pt x="521" y="572"/>
                      <a:pt x="521" y="572"/>
                    </a:cubicBezTo>
                    <a:cubicBezTo>
                      <a:pt x="646" y="687"/>
                      <a:pt x="646" y="687"/>
                      <a:pt x="646" y="687"/>
                    </a:cubicBezTo>
                    <a:cubicBezTo>
                      <a:pt x="760" y="572"/>
                      <a:pt x="760" y="572"/>
                      <a:pt x="760" y="572"/>
                    </a:cubicBezTo>
                    <a:cubicBezTo>
                      <a:pt x="729" y="458"/>
                      <a:pt x="729" y="458"/>
                      <a:pt x="729" y="458"/>
                    </a:cubicBezTo>
                    <a:cubicBezTo>
                      <a:pt x="646" y="385"/>
                      <a:pt x="646" y="385"/>
                      <a:pt x="646" y="385"/>
                    </a:cubicBezTo>
                    <a:lnTo>
                      <a:pt x="552" y="458"/>
                    </a:lnTo>
                    <a:close/>
                    <a:moveTo>
                      <a:pt x="719" y="406"/>
                    </a:moveTo>
                    <a:cubicBezTo>
                      <a:pt x="698" y="333"/>
                      <a:pt x="698" y="333"/>
                      <a:pt x="698" y="333"/>
                    </a:cubicBezTo>
                    <a:cubicBezTo>
                      <a:pt x="667" y="364"/>
                      <a:pt x="667" y="364"/>
                      <a:pt x="667" y="364"/>
                    </a:cubicBezTo>
                    <a:lnTo>
                      <a:pt x="719" y="406"/>
                    </a:lnTo>
                    <a:close/>
                    <a:moveTo>
                      <a:pt x="646" y="343"/>
                    </a:moveTo>
                    <a:cubicBezTo>
                      <a:pt x="688" y="302"/>
                      <a:pt x="688" y="302"/>
                      <a:pt x="688" y="302"/>
                    </a:cubicBezTo>
                    <a:cubicBezTo>
                      <a:pt x="646" y="166"/>
                      <a:pt x="646" y="166"/>
                      <a:pt x="646" y="166"/>
                    </a:cubicBezTo>
                    <a:cubicBezTo>
                      <a:pt x="604" y="312"/>
                      <a:pt x="604" y="312"/>
                      <a:pt x="604" y="312"/>
                    </a:cubicBezTo>
                    <a:lnTo>
                      <a:pt x="646" y="343"/>
                    </a:lnTo>
                    <a:close/>
                    <a:moveTo>
                      <a:pt x="646" y="1062"/>
                    </a:moveTo>
                    <a:cubicBezTo>
                      <a:pt x="323" y="1343"/>
                      <a:pt x="323" y="1343"/>
                      <a:pt x="323" y="1343"/>
                    </a:cubicBezTo>
                    <a:cubicBezTo>
                      <a:pt x="438" y="1343"/>
                      <a:pt x="438" y="1343"/>
                      <a:pt x="438" y="1343"/>
                    </a:cubicBezTo>
                    <a:cubicBezTo>
                      <a:pt x="448" y="1239"/>
                      <a:pt x="531" y="1166"/>
                      <a:pt x="635" y="1166"/>
                    </a:cubicBezTo>
                    <a:cubicBezTo>
                      <a:pt x="740" y="1166"/>
                      <a:pt x="823" y="1239"/>
                      <a:pt x="823" y="1343"/>
                    </a:cubicBezTo>
                    <a:cubicBezTo>
                      <a:pt x="958" y="1343"/>
                      <a:pt x="958" y="1343"/>
                      <a:pt x="958" y="1343"/>
                    </a:cubicBezTo>
                    <a:lnTo>
                      <a:pt x="646" y="1062"/>
                    </a:lnTo>
                    <a:close/>
                    <a:moveTo>
                      <a:pt x="865" y="916"/>
                    </a:moveTo>
                    <a:cubicBezTo>
                      <a:pt x="833" y="895"/>
                      <a:pt x="833" y="895"/>
                      <a:pt x="833" y="895"/>
                    </a:cubicBezTo>
                    <a:cubicBezTo>
                      <a:pt x="667" y="1041"/>
                      <a:pt x="667" y="1041"/>
                      <a:pt x="667" y="1041"/>
                    </a:cubicBezTo>
                    <a:cubicBezTo>
                      <a:pt x="990" y="1332"/>
                      <a:pt x="990" y="1332"/>
                      <a:pt x="990" y="1332"/>
                    </a:cubicBezTo>
                    <a:lnTo>
                      <a:pt x="865" y="916"/>
                    </a:lnTo>
                    <a:close/>
                    <a:moveTo>
                      <a:pt x="667" y="708"/>
                    </a:moveTo>
                    <a:cubicBezTo>
                      <a:pt x="833" y="854"/>
                      <a:pt x="833" y="854"/>
                      <a:pt x="833" y="854"/>
                    </a:cubicBezTo>
                    <a:cubicBezTo>
                      <a:pt x="844" y="843"/>
                      <a:pt x="844" y="843"/>
                      <a:pt x="844" y="843"/>
                    </a:cubicBezTo>
                    <a:cubicBezTo>
                      <a:pt x="771" y="604"/>
                      <a:pt x="771" y="604"/>
                      <a:pt x="771" y="604"/>
                    </a:cubicBezTo>
                    <a:lnTo>
                      <a:pt x="667" y="708"/>
                    </a:lnTo>
                    <a:close/>
                    <a:moveTo>
                      <a:pt x="813" y="874"/>
                    </a:moveTo>
                    <a:cubicBezTo>
                      <a:pt x="646" y="718"/>
                      <a:pt x="646" y="718"/>
                      <a:pt x="646" y="718"/>
                    </a:cubicBezTo>
                    <a:cubicBezTo>
                      <a:pt x="469" y="874"/>
                      <a:pt x="469" y="874"/>
                      <a:pt x="469" y="874"/>
                    </a:cubicBezTo>
                    <a:cubicBezTo>
                      <a:pt x="646" y="1020"/>
                      <a:pt x="646" y="1020"/>
                      <a:pt x="646" y="1020"/>
                    </a:cubicBezTo>
                    <a:lnTo>
                      <a:pt x="813" y="874"/>
                    </a:lnTo>
                    <a:close/>
                    <a:moveTo>
                      <a:pt x="813" y="874"/>
                    </a:moveTo>
                    <a:lnTo>
                      <a:pt x="813" y="874"/>
                    </a:lnTo>
                    <a:close/>
                  </a:path>
                </a:pathLst>
              </a:custGeom>
              <a:gradFill>
                <a:gsLst>
                  <a:gs pos="0">
                    <a:srgbClr val="712C81"/>
                  </a:gs>
                  <a:gs pos="52000">
                    <a:srgbClr val="DA3E7B"/>
                  </a:gs>
                  <a:gs pos="100000">
                    <a:srgbClr val="E67C4E"/>
                  </a:gs>
                </a:gsLst>
                <a:lin ang="5400000" scaled="1"/>
              </a:gradFill>
              <a:ln>
                <a:noFill/>
              </a:ln>
            </p:spPr>
            <p:txBody>
              <a:bodyPr vert="horz" wrap="square" lIns="74295" tIns="37148" rIns="74295" bIns="37148" numCol="1" anchor="t" anchorCtr="0" compatLnSpc="1">
                <a:prstTxWarp prst="textNoShape">
                  <a:avLst/>
                </a:prstTxWarp>
              </a:bodyPr>
              <a:lstStyle/>
              <a:p>
                <a:endParaRPr lang="en-US" sz="1463" dirty="0">
                  <a:cs typeface="Arial" pitchFamily="34" charset="0"/>
                </a:endParaRPr>
              </a:p>
            </p:txBody>
          </p:sp>
          <p:sp>
            <p:nvSpPr>
              <p:cNvPr id="35" name="Cube 34">
                <a:extLst>
                  <a:ext uri="{FF2B5EF4-FFF2-40B4-BE49-F238E27FC236}">
                    <a16:creationId xmlns:a16="http://schemas.microsoft.com/office/drawing/2014/main" id="{0021419C-F0C5-7232-E540-83BA0BB99CBE}"/>
                  </a:ext>
                </a:extLst>
              </p:cNvPr>
              <p:cNvSpPr/>
              <p:nvPr/>
            </p:nvSpPr>
            <p:spPr>
              <a:xfrm>
                <a:off x="3869085" y="1891733"/>
                <a:ext cx="966881" cy="556957"/>
              </a:xfrm>
              <a:prstGeom prst="cube">
                <a:avLst>
                  <a:gd name="adj" fmla="val 8882"/>
                </a:avLst>
              </a:prstGeom>
              <a:solidFill>
                <a:srgbClr val="BF235E"/>
              </a:solidFill>
              <a:ln w="12700" cap="flat" cmpd="sng" algn="ctr">
                <a:noFill/>
                <a:prstDash val="solid"/>
                <a:miter lim="800000"/>
              </a:ln>
              <a:effectLst/>
            </p:spPr>
            <p:txBody>
              <a:bodyPr anchor="ctr"/>
              <a:lstStyle/>
              <a:p>
                <a:pPr algn="ctr" defTabSz="742932">
                  <a:defRPr/>
                </a:pPr>
                <a:br>
                  <a:rPr lang="en-US" sz="1000" b="1" kern="0" dirty="0">
                    <a:solidFill>
                      <a:schemeClr val="bg1"/>
                    </a:solidFill>
                    <a:latin typeface="Lato Light"/>
                    <a:cs typeface="Lato Light"/>
                  </a:rPr>
                </a:br>
                <a:br>
                  <a:rPr lang="en-US" sz="1000" b="1" kern="0" dirty="0">
                    <a:solidFill>
                      <a:schemeClr val="bg1"/>
                    </a:solidFill>
                    <a:latin typeface="Lato Light"/>
                    <a:cs typeface="Lato Light"/>
                  </a:rPr>
                </a:br>
                <a:br>
                  <a:rPr lang="en-US" sz="1000" b="1" kern="0" dirty="0">
                    <a:solidFill>
                      <a:schemeClr val="bg1"/>
                    </a:solidFill>
                    <a:latin typeface="Lato Light"/>
                    <a:cs typeface="Lato Light"/>
                  </a:rPr>
                </a:br>
                <a:r>
                  <a:rPr lang="en-US" sz="1000" b="1" kern="0" dirty="0">
                    <a:solidFill>
                      <a:schemeClr val="bg1"/>
                    </a:solidFill>
                    <a:latin typeface="Lato Light"/>
                    <a:cs typeface="Lato Light"/>
                  </a:rPr>
                  <a:t>MEC Functions</a:t>
                </a:r>
              </a:p>
            </p:txBody>
          </p:sp>
          <p:grpSp>
            <p:nvGrpSpPr>
              <p:cNvPr id="36" name="Group 35">
                <a:extLst>
                  <a:ext uri="{FF2B5EF4-FFF2-40B4-BE49-F238E27FC236}">
                    <a16:creationId xmlns:a16="http://schemas.microsoft.com/office/drawing/2014/main" id="{8F4E4A60-3CEA-7EB8-B5DD-4F33ECF58758}"/>
                  </a:ext>
                </a:extLst>
              </p:cNvPr>
              <p:cNvGrpSpPr/>
              <p:nvPr/>
            </p:nvGrpSpPr>
            <p:grpSpPr>
              <a:xfrm>
                <a:off x="8095798" y="2136362"/>
                <a:ext cx="1250997" cy="530211"/>
                <a:chOff x="8676794" y="1333647"/>
                <a:chExt cx="1037310" cy="652568"/>
              </a:xfrm>
            </p:grpSpPr>
            <p:sp>
              <p:nvSpPr>
                <p:cNvPr id="41" name="Cloud 40">
                  <a:extLst>
                    <a:ext uri="{FF2B5EF4-FFF2-40B4-BE49-F238E27FC236}">
                      <a16:creationId xmlns:a16="http://schemas.microsoft.com/office/drawing/2014/main" id="{162FF9C5-0E1A-55E5-2D18-67F7C0E6FDAB}"/>
                    </a:ext>
                  </a:extLst>
                </p:cNvPr>
                <p:cNvSpPr/>
                <p:nvPr/>
              </p:nvSpPr>
              <p:spPr>
                <a:xfrm>
                  <a:off x="8676794" y="1333647"/>
                  <a:ext cx="933661" cy="652568"/>
                </a:xfrm>
                <a:prstGeom prst="clou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85000"/>
                        <a:lumOff val="15000"/>
                      </a:schemeClr>
                    </a:solidFill>
                  </a:endParaRPr>
                </a:p>
              </p:txBody>
            </p:sp>
            <p:sp>
              <p:nvSpPr>
                <p:cNvPr id="42" name="TextBox 41">
                  <a:extLst>
                    <a:ext uri="{FF2B5EF4-FFF2-40B4-BE49-F238E27FC236}">
                      <a16:creationId xmlns:a16="http://schemas.microsoft.com/office/drawing/2014/main" id="{FAADFD41-A250-2F23-5A77-A4F77ABB50A1}"/>
                    </a:ext>
                  </a:extLst>
                </p:cNvPr>
                <p:cNvSpPr txBox="1"/>
                <p:nvPr/>
              </p:nvSpPr>
              <p:spPr>
                <a:xfrm>
                  <a:off x="8780443" y="1432992"/>
                  <a:ext cx="933661" cy="240956"/>
                </a:xfrm>
                <a:prstGeom prst="rect">
                  <a:avLst/>
                </a:prstGeom>
                <a:noFill/>
              </p:spPr>
              <p:txBody>
                <a:bodyPr wrap="square" lIns="80247" tIns="40123" rIns="80247" bIns="40123" rtlCol="0">
                  <a:spAutoFit/>
                </a:bodyPr>
                <a:lstStyle/>
                <a:p>
                  <a:pPr algn="ctr">
                    <a:lnSpc>
                      <a:spcPct val="110000"/>
                    </a:lnSpc>
                  </a:pPr>
                  <a:r>
                    <a:rPr lang="en-US" sz="1000" dirty="0">
                      <a:solidFill>
                        <a:schemeClr val="tx1">
                          <a:lumMod val="85000"/>
                          <a:lumOff val="15000"/>
                        </a:schemeClr>
                      </a:solidFill>
                      <a:cs typeface="Lato Light"/>
                    </a:rPr>
                    <a:t>IOT Application</a:t>
                  </a:r>
                </a:p>
              </p:txBody>
            </p:sp>
          </p:grpSp>
          <p:pic>
            <p:nvPicPr>
              <p:cNvPr id="37" name="Picture 36">
                <a:extLst>
                  <a:ext uri="{FF2B5EF4-FFF2-40B4-BE49-F238E27FC236}">
                    <a16:creationId xmlns:a16="http://schemas.microsoft.com/office/drawing/2014/main" id="{08316329-29A8-6DEE-3F58-2EA98F3738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8913" y="2373028"/>
                <a:ext cx="776474" cy="769735"/>
              </a:xfrm>
              <a:prstGeom prst="rect">
                <a:avLst/>
              </a:prstGeom>
            </p:spPr>
          </p:pic>
          <p:pic>
            <p:nvPicPr>
              <p:cNvPr id="38" name="Picture 37">
                <a:extLst>
                  <a:ext uri="{FF2B5EF4-FFF2-40B4-BE49-F238E27FC236}">
                    <a16:creationId xmlns:a16="http://schemas.microsoft.com/office/drawing/2014/main" id="{51FCCA8C-5EF9-8455-2AD7-C09C081C3C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4522" y="2089731"/>
                <a:ext cx="251651" cy="379109"/>
              </a:xfrm>
              <a:prstGeom prst="rect">
                <a:avLst/>
              </a:prstGeom>
            </p:spPr>
          </p:pic>
          <p:pic>
            <p:nvPicPr>
              <p:cNvPr id="39" name="Picture 38">
                <a:extLst>
                  <a:ext uri="{FF2B5EF4-FFF2-40B4-BE49-F238E27FC236}">
                    <a16:creationId xmlns:a16="http://schemas.microsoft.com/office/drawing/2014/main" id="{B1949BBB-DDB9-B907-D568-BE1FD748A29E}"/>
                  </a:ext>
                </a:extLst>
              </p:cNvPr>
              <p:cNvPicPr>
                <a:picLocks noChangeAspect="1"/>
              </p:cNvPicPr>
              <p:nvPr/>
            </p:nvPicPr>
            <p:blipFill>
              <a:blip r:embed="rId8"/>
              <a:stretch>
                <a:fillRect/>
              </a:stretch>
            </p:blipFill>
            <p:spPr>
              <a:xfrm>
                <a:off x="1216820" y="2242066"/>
                <a:ext cx="462614" cy="606582"/>
              </a:xfrm>
              <a:prstGeom prst="rect">
                <a:avLst/>
              </a:prstGeom>
            </p:spPr>
          </p:pic>
          <p:sp>
            <p:nvSpPr>
              <p:cNvPr id="40" name="TextBox 39">
                <a:extLst>
                  <a:ext uri="{FF2B5EF4-FFF2-40B4-BE49-F238E27FC236}">
                    <a16:creationId xmlns:a16="http://schemas.microsoft.com/office/drawing/2014/main" id="{199436CE-1503-93ED-1921-B478D57A3461}"/>
                  </a:ext>
                </a:extLst>
              </p:cNvPr>
              <p:cNvSpPr txBox="1"/>
              <p:nvPr/>
            </p:nvSpPr>
            <p:spPr>
              <a:xfrm>
                <a:off x="1139170" y="2038647"/>
                <a:ext cx="713934" cy="199321"/>
              </a:xfrm>
              <a:prstGeom prst="rect">
                <a:avLst/>
              </a:prstGeom>
              <a:noFill/>
            </p:spPr>
            <p:txBody>
              <a:bodyPr wrap="square" rtlCol="0">
                <a:spAutoFit/>
              </a:bodyPr>
              <a:lstStyle/>
              <a:p>
                <a:r>
                  <a:rPr lang="en-US" sz="1000" b="1" dirty="0">
                    <a:solidFill>
                      <a:schemeClr val="tx1">
                        <a:lumMod val="85000"/>
                        <a:lumOff val="15000"/>
                      </a:schemeClr>
                    </a:solidFill>
                  </a:rPr>
                  <a:t>IOT Devices</a:t>
                </a:r>
              </a:p>
            </p:txBody>
          </p:sp>
        </p:grpSp>
        <p:sp>
          <p:nvSpPr>
            <p:cNvPr id="6" name="Left Brace 5">
              <a:extLst>
                <a:ext uri="{FF2B5EF4-FFF2-40B4-BE49-F238E27FC236}">
                  <a16:creationId xmlns:a16="http://schemas.microsoft.com/office/drawing/2014/main" id="{659F49B2-CB6F-2342-2256-E9948164BFA7}"/>
                </a:ext>
              </a:extLst>
            </p:cNvPr>
            <p:cNvSpPr/>
            <p:nvPr/>
          </p:nvSpPr>
          <p:spPr>
            <a:xfrm rot="16200000">
              <a:off x="1453396" y="2689678"/>
              <a:ext cx="238040" cy="1425375"/>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7" name="TextBox 6">
              <a:extLst>
                <a:ext uri="{FF2B5EF4-FFF2-40B4-BE49-F238E27FC236}">
                  <a16:creationId xmlns:a16="http://schemas.microsoft.com/office/drawing/2014/main" id="{160ED27C-296D-E7EA-BCF8-4ECFDEB0F137}"/>
                </a:ext>
              </a:extLst>
            </p:cNvPr>
            <p:cNvSpPr txBox="1"/>
            <p:nvPr/>
          </p:nvSpPr>
          <p:spPr>
            <a:xfrm>
              <a:off x="822896" y="3560097"/>
              <a:ext cx="1462204" cy="625891"/>
            </a:xfrm>
            <a:prstGeom prst="rect">
              <a:avLst/>
            </a:prstGeom>
            <a:noFill/>
          </p:spPr>
          <p:txBody>
            <a:bodyPr wrap="square" rtlCol="0">
              <a:spAutoFit/>
            </a:bodyPr>
            <a:lstStyle/>
            <a:p>
              <a:pPr algn="ctr"/>
              <a:r>
                <a:rPr lang="en-US" sz="1100" b="1" dirty="0"/>
                <a:t>End Point</a:t>
              </a:r>
            </a:p>
            <a:p>
              <a:pPr algn="ctr"/>
              <a:r>
                <a:rPr lang="en-US" sz="1100" b="1" dirty="0"/>
                <a:t>(IOT Device / Mobile)</a:t>
              </a:r>
            </a:p>
          </p:txBody>
        </p:sp>
        <p:sp>
          <p:nvSpPr>
            <p:cNvPr id="8" name="Left Brace 7">
              <a:extLst>
                <a:ext uri="{FF2B5EF4-FFF2-40B4-BE49-F238E27FC236}">
                  <a16:creationId xmlns:a16="http://schemas.microsoft.com/office/drawing/2014/main" id="{8140C86A-04A6-945E-E435-3AE5417878BF}"/>
                </a:ext>
              </a:extLst>
            </p:cNvPr>
            <p:cNvSpPr/>
            <p:nvPr/>
          </p:nvSpPr>
          <p:spPr>
            <a:xfrm rot="16200000">
              <a:off x="3544299" y="3099281"/>
              <a:ext cx="240568" cy="664646"/>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9" name="Left Brace 8">
              <a:extLst>
                <a:ext uri="{FF2B5EF4-FFF2-40B4-BE49-F238E27FC236}">
                  <a16:creationId xmlns:a16="http://schemas.microsoft.com/office/drawing/2014/main" id="{CE2A4ED0-9D5A-7CD1-9C5F-317765AED84B}"/>
                </a:ext>
              </a:extLst>
            </p:cNvPr>
            <p:cNvSpPr/>
            <p:nvPr/>
          </p:nvSpPr>
          <p:spPr>
            <a:xfrm rot="16200000">
              <a:off x="2670189" y="2931396"/>
              <a:ext cx="276984" cy="963999"/>
            </a:xfrm>
            <a:prstGeom prst="leftBrace">
              <a:avLst>
                <a:gd name="adj1" fmla="val 0"/>
                <a:gd name="adj2" fmla="val 50000"/>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10" name="TextBox 9">
              <a:extLst>
                <a:ext uri="{FF2B5EF4-FFF2-40B4-BE49-F238E27FC236}">
                  <a16:creationId xmlns:a16="http://schemas.microsoft.com/office/drawing/2014/main" id="{C5D2BF07-A7D1-825E-7B1E-E4C2DEFBC052}"/>
                </a:ext>
              </a:extLst>
            </p:cNvPr>
            <p:cNvSpPr txBox="1"/>
            <p:nvPr/>
          </p:nvSpPr>
          <p:spPr>
            <a:xfrm>
              <a:off x="2307576" y="3607513"/>
              <a:ext cx="963999" cy="449357"/>
            </a:xfrm>
            <a:prstGeom prst="rect">
              <a:avLst/>
            </a:prstGeom>
            <a:noFill/>
          </p:spPr>
          <p:txBody>
            <a:bodyPr wrap="square" rtlCol="0">
              <a:spAutoFit/>
            </a:bodyPr>
            <a:lstStyle/>
            <a:p>
              <a:pPr algn="ctr"/>
              <a:r>
                <a:rPr lang="en-US" sz="1100" b="1" dirty="0"/>
                <a:t>Air Interface</a:t>
              </a:r>
            </a:p>
          </p:txBody>
        </p:sp>
        <p:sp>
          <p:nvSpPr>
            <p:cNvPr id="11" name="Cube 10">
              <a:extLst>
                <a:ext uri="{FF2B5EF4-FFF2-40B4-BE49-F238E27FC236}">
                  <a16:creationId xmlns:a16="http://schemas.microsoft.com/office/drawing/2014/main" id="{302D06AA-D100-01ED-0EB2-9BBFBD570F4F}"/>
                </a:ext>
              </a:extLst>
            </p:cNvPr>
            <p:cNvSpPr/>
            <p:nvPr/>
          </p:nvSpPr>
          <p:spPr>
            <a:xfrm>
              <a:off x="6455815" y="1817378"/>
              <a:ext cx="1493928" cy="1178292"/>
            </a:xfrm>
            <a:prstGeom prst="cube">
              <a:avLst>
                <a:gd name="adj" fmla="val 8882"/>
              </a:avLst>
            </a:prstGeom>
            <a:solidFill>
              <a:srgbClr val="6F2B7F"/>
            </a:solidFill>
            <a:ln w="12700" cap="flat" cmpd="sng" algn="ctr">
              <a:noFill/>
              <a:prstDash val="solid"/>
              <a:miter lim="800000"/>
            </a:ln>
            <a:effectLst/>
          </p:spPr>
          <p:txBody>
            <a:bodyPr anchor="ctr"/>
            <a:lstStyle/>
            <a:p>
              <a:pPr algn="ctr" defTabSz="742932">
                <a:defRPr/>
              </a:pPr>
              <a:endParaRPr lang="en-US" sz="1000" b="1" kern="0" dirty="0">
                <a:solidFill>
                  <a:schemeClr val="bg1"/>
                </a:solidFill>
                <a:latin typeface="Lato Light"/>
                <a:cs typeface="Lato Light"/>
              </a:endParaRPr>
            </a:p>
            <a:p>
              <a:pPr algn="ctr" defTabSz="742932">
                <a:defRPr/>
              </a:pPr>
              <a:endParaRPr lang="en-US" sz="1000" b="1" kern="0" dirty="0">
                <a:solidFill>
                  <a:schemeClr val="bg1"/>
                </a:solidFill>
                <a:latin typeface="Lato Light"/>
                <a:cs typeface="Lato Light"/>
              </a:endParaRPr>
            </a:p>
            <a:p>
              <a:pPr algn="ctr" defTabSz="742932">
                <a:defRPr/>
              </a:pPr>
              <a:endParaRPr lang="en-US" sz="1000" b="1" kern="0" dirty="0">
                <a:solidFill>
                  <a:schemeClr val="bg1"/>
                </a:solidFill>
                <a:latin typeface="Lato Light"/>
                <a:cs typeface="Lato Light"/>
              </a:endParaRPr>
            </a:p>
            <a:p>
              <a:pPr algn="ctr" defTabSz="742932">
                <a:defRPr/>
              </a:pPr>
              <a:endParaRPr lang="en-US" sz="1000" b="1" kern="0" dirty="0">
                <a:solidFill>
                  <a:schemeClr val="bg1"/>
                </a:solidFill>
                <a:latin typeface="Lato Light"/>
                <a:cs typeface="Lato Light"/>
              </a:endParaRPr>
            </a:p>
            <a:p>
              <a:pPr algn="ctr" defTabSz="742932">
                <a:defRPr/>
              </a:pPr>
              <a:endParaRPr lang="en-US" sz="1000" b="1" kern="0" dirty="0">
                <a:solidFill>
                  <a:schemeClr val="bg1"/>
                </a:solidFill>
                <a:latin typeface="Lato Light"/>
                <a:cs typeface="Lato Light"/>
              </a:endParaRPr>
            </a:p>
            <a:p>
              <a:pPr algn="ctr" defTabSz="742932">
                <a:defRPr/>
              </a:pPr>
              <a:r>
                <a:rPr lang="en-US" sz="1000" b="1" kern="0" dirty="0">
                  <a:solidFill>
                    <a:schemeClr val="bg1"/>
                  </a:solidFill>
                  <a:latin typeface="Lato Light"/>
                  <a:cs typeface="Lato Light"/>
                </a:rPr>
                <a:t>5G SA Core Functions and OSS</a:t>
              </a:r>
            </a:p>
          </p:txBody>
        </p:sp>
        <p:pic>
          <p:nvPicPr>
            <p:cNvPr id="12" name="Picture 11">
              <a:extLst>
                <a:ext uri="{FF2B5EF4-FFF2-40B4-BE49-F238E27FC236}">
                  <a16:creationId xmlns:a16="http://schemas.microsoft.com/office/drawing/2014/main" id="{79BC4037-6F69-C7EE-8224-DB623E5C5B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1982" y="655277"/>
              <a:ext cx="1930277" cy="1652255"/>
            </a:xfrm>
            <a:prstGeom prst="rect">
              <a:avLst/>
            </a:prstGeom>
          </p:spPr>
        </p:pic>
        <p:sp>
          <p:nvSpPr>
            <p:cNvPr id="13" name="TextBox 12">
              <a:extLst>
                <a:ext uri="{FF2B5EF4-FFF2-40B4-BE49-F238E27FC236}">
                  <a16:creationId xmlns:a16="http://schemas.microsoft.com/office/drawing/2014/main" id="{0F584426-91B2-EEA9-5461-4B91396D2EAE}"/>
                </a:ext>
              </a:extLst>
            </p:cNvPr>
            <p:cNvSpPr txBox="1"/>
            <p:nvPr/>
          </p:nvSpPr>
          <p:spPr>
            <a:xfrm>
              <a:off x="4014601" y="1481405"/>
              <a:ext cx="1323802" cy="312119"/>
            </a:xfrm>
            <a:prstGeom prst="rect">
              <a:avLst/>
            </a:prstGeom>
            <a:noFill/>
          </p:spPr>
          <p:txBody>
            <a:bodyPr wrap="square" lIns="80247" tIns="40123" rIns="80247" bIns="40123" rtlCol="0">
              <a:spAutoFit/>
            </a:bodyPr>
            <a:lstStyle/>
            <a:p>
              <a:pPr algn="ctr">
                <a:lnSpc>
                  <a:spcPct val="110000"/>
                </a:lnSpc>
              </a:pPr>
              <a:r>
                <a:rPr lang="en-US" sz="700" dirty="0">
                  <a:solidFill>
                    <a:schemeClr val="tx1">
                      <a:lumMod val="85000"/>
                      <a:lumOff val="15000"/>
                    </a:schemeClr>
                  </a:solidFill>
                  <a:cs typeface="Lato Light"/>
                </a:rPr>
                <a:t>MEC Application &amp; Internet breakout</a:t>
              </a:r>
            </a:p>
          </p:txBody>
        </p:sp>
        <p:sp>
          <p:nvSpPr>
            <p:cNvPr id="14" name="Rectangle: Rounded Corners 13">
              <a:extLst>
                <a:ext uri="{FF2B5EF4-FFF2-40B4-BE49-F238E27FC236}">
                  <a16:creationId xmlns:a16="http://schemas.microsoft.com/office/drawing/2014/main" id="{78C4DE53-A402-2052-7E5B-1A9570B87CA1}"/>
                </a:ext>
              </a:extLst>
            </p:cNvPr>
            <p:cNvSpPr/>
            <p:nvPr/>
          </p:nvSpPr>
          <p:spPr>
            <a:xfrm>
              <a:off x="4171100" y="2170831"/>
              <a:ext cx="207814" cy="92117"/>
            </a:xfrm>
            <a:prstGeom prst="roundRect">
              <a:avLst/>
            </a:prstGeom>
            <a:solidFill>
              <a:srgbClr val="F4C4D6"/>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5" name="Rectangle: Rounded Corners 14">
              <a:extLst>
                <a:ext uri="{FF2B5EF4-FFF2-40B4-BE49-F238E27FC236}">
                  <a16:creationId xmlns:a16="http://schemas.microsoft.com/office/drawing/2014/main" id="{1D27C8D0-443E-CD9F-8EE7-65CD2A0D3948}"/>
                </a:ext>
              </a:extLst>
            </p:cNvPr>
            <p:cNvSpPr/>
            <p:nvPr/>
          </p:nvSpPr>
          <p:spPr>
            <a:xfrm>
              <a:off x="4475248" y="2168538"/>
              <a:ext cx="207814" cy="92117"/>
            </a:xfrm>
            <a:prstGeom prst="roundRect">
              <a:avLst/>
            </a:prstGeom>
            <a:solidFill>
              <a:srgbClr val="E5719D"/>
            </a:solidFill>
            <a:ln>
              <a:solidFill>
                <a:srgbClr val="E57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6" name="Rectangle: Rounded Corners 15">
              <a:extLst>
                <a:ext uri="{FF2B5EF4-FFF2-40B4-BE49-F238E27FC236}">
                  <a16:creationId xmlns:a16="http://schemas.microsoft.com/office/drawing/2014/main" id="{C6929FDF-DD5D-C47F-B196-AE9255EF9FDE}"/>
                </a:ext>
              </a:extLst>
            </p:cNvPr>
            <p:cNvSpPr/>
            <p:nvPr/>
          </p:nvSpPr>
          <p:spPr>
            <a:xfrm>
              <a:off x="4801726" y="2179390"/>
              <a:ext cx="207814" cy="92117"/>
            </a:xfrm>
            <a:prstGeom prst="roundRect">
              <a:avLst/>
            </a:prstGeom>
            <a:solidFill>
              <a:srgbClr val="AF2157"/>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7" name="Left Brace 16">
              <a:extLst>
                <a:ext uri="{FF2B5EF4-FFF2-40B4-BE49-F238E27FC236}">
                  <a16:creationId xmlns:a16="http://schemas.microsoft.com/office/drawing/2014/main" id="{97F0C031-A5F9-FDFB-F8B3-6A9299A6A170}"/>
                </a:ext>
              </a:extLst>
            </p:cNvPr>
            <p:cNvSpPr/>
            <p:nvPr/>
          </p:nvSpPr>
          <p:spPr>
            <a:xfrm rot="16200000">
              <a:off x="4510655" y="2808682"/>
              <a:ext cx="230014" cy="1222118"/>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18" name="TextBox 17">
              <a:extLst>
                <a:ext uri="{FF2B5EF4-FFF2-40B4-BE49-F238E27FC236}">
                  <a16:creationId xmlns:a16="http://schemas.microsoft.com/office/drawing/2014/main" id="{B938BE1A-C53D-7FFE-1DDD-46568A5A13DE}"/>
                </a:ext>
              </a:extLst>
            </p:cNvPr>
            <p:cNvSpPr txBox="1"/>
            <p:nvPr/>
          </p:nvSpPr>
          <p:spPr>
            <a:xfrm>
              <a:off x="3130921" y="3575905"/>
              <a:ext cx="1015661" cy="449357"/>
            </a:xfrm>
            <a:prstGeom prst="rect">
              <a:avLst/>
            </a:prstGeom>
            <a:noFill/>
          </p:spPr>
          <p:txBody>
            <a:bodyPr wrap="square" rtlCol="0">
              <a:spAutoFit/>
            </a:bodyPr>
            <a:lstStyle/>
            <a:p>
              <a:pPr algn="ctr"/>
              <a:r>
                <a:rPr lang="en-US" sz="1100" b="1" dirty="0">
                  <a:solidFill>
                    <a:srgbClr val="FFC000"/>
                  </a:solidFill>
                </a:rPr>
                <a:t>Radio Base Station</a:t>
              </a:r>
            </a:p>
          </p:txBody>
        </p:sp>
        <p:sp>
          <p:nvSpPr>
            <p:cNvPr id="19" name="TextBox 18">
              <a:extLst>
                <a:ext uri="{FF2B5EF4-FFF2-40B4-BE49-F238E27FC236}">
                  <a16:creationId xmlns:a16="http://schemas.microsoft.com/office/drawing/2014/main" id="{F680225E-CA4D-73ED-7645-A7C9C676AD7D}"/>
                </a:ext>
              </a:extLst>
            </p:cNvPr>
            <p:cNvSpPr txBox="1"/>
            <p:nvPr/>
          </p:nvSpPr>
          <p:spPr>
            <a:xfrm>
              <a:off x="4081604" y="3551887"/>
              <a:ext cx="1256799" cy="449357"/>
            </a:xfrm>
            <a:prstGeom prst="rect">
              <a:avLst/>
            </a:prstGeom>
            <a:noFill/>
          </p:spPr>
          <p:txBody>
            <a:bodyPr wrap="square" rtlCol="0">
              <a:spAutoFit/>
            </a:bodyPr>
            <a:lstStyle/>
            <a:p>
              <a:pPr algn="ctr"/>
              <a:r>
                <a:rPr lang="en-US" sz="1100" b="1" dirty="0">
                  <a:solidFill>
                    <a:srgbClr val="FFC000"/>
                  </a:solidFill>
                </a:rPr>
                <a:t>MEC Edge Computing</a:t>
              </a:r>
              <a:endParaRPr lang="en-AE" sz="1100" b="1">
                <a:solidFill>
                  <a:srgbClr val="FFC000"/>
                </a:solidFill>
              </a:endParaRPr>
            </a:p>
          </p:txBody>
        </p:sp>
        <p:sp>
          <p:nvSpPr>
            <p:cNvPr id="20" name="Rectangle: Rounded Corners 19">
              <a:extLst>
                <a:ext uri="{FF2B5EF4-FFF2-40B4-BE49-F238E27FC236}">
                  <a16:creationId xmlns:a16="http://schemas.microsoft.com/office/drawing/2014/main" id="{FFE84D46-4B82-67D8-BDBA-1042C2E32F6F}"/>
                </a:ext>
              </a:extLst>
            </p:cNvPr>
            <p:cNvSpPr/>
            <p:nvPr/>
          </p:nvSpPr>
          <p:spPr>
            <a:xfrm>
              <a:off x="6560986" y="2086930"/>
              <a:ext cx="207814" cy="92117"/>
            </a:xfrm>
            <a:prstGeom prst="roundRect">
              <a:avLst/>
            </a:prstGeom>
            <a:solidFill>
              <a:srgbClr val="F4C4D6"/>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1" name="Rectangle: Rounded Corners 20">
              <a:extLst>
                <a:ext uri="{FF2B5EF4-FFF2-40B4-BE49-F238E27FC236}">
                  <a16:creationId xmlns:a16="http://schemas.microsoft.com/office/drawing/2014/main" id="{A0D76B65-63AE-660D-B861-B2BBD58C5A11}"/>
                </a:ext>
              </a:extLst>
            </p:cNvPr>
            <p:cNvSpPr/>
            <p:nvPr/>
          </p:nvSpPr>
          <p:spPr>
            <a:xfrm>
              <a:off x="6865134" y="2084637"/>
              <a:ext cx="207814" cy="92117"/>
            </a:xfrm>
            <a:prstGeom prst="roundRect">
              <a:avLst/>
            </a:prstGeom>
            <a:solidFill>
              <a:srgbClr val="E5719D"/>
            </a:solidFill>
            <a:ln>
              <a:solidFill>
                <a:srgbClr val="E57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2" name="Rectangle: Rounded Corners 21">
              <a:extLst>
                <a:ext uri="{FF2B5EF4-FFF2-40B4-BE49-F238E27FC236}">
                  <a16:creationId xmlns:a16="http://schemas.microsoft.com/office/drawing/2014/main" id="{C1C4DA63-092C-7E98-85C9-D2B014A84955}"/>
                </a:ext>
              </a:extLst>
            </p:cNvPr>
            <p:cNvSpPr/>
            <p:nvPr/>
          </p:nvSpPr>
          <p:spPr>
            <a:xfrm>
              <a:off x="7191612" y="2095489"/>
              <a:ext cx="207814" cy="92117"/>
            </a:xfrm>
            <a:prstGeom prst="roundRect">
              <a:avLst/>
            </a:prstGeom>
            <a:solidFill>
              <a:srgbClr val="AF2157"/>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3" name="Rectangle: Rounded Corners 22">
              <a:extLst>
                <a:ext uri="{FF2B5EF4-FFF2-40B4-BE49-F238E27FC236}">
                  <a16:creationId xmlns:a16="http://schemas.microsoft.com/office/drawing/2014/main" id="{8894135A-B06A-54B1-7E1F-DF8D4B29CDC0}"/>
                </a:ext>
              </a:extLst>
            </p:cNvPr>
            <p:cNvSpPr/>
            <p:nvPr/>
          </p:nvSpPr>
          <p:spPr>
            <a:xfrm>
              <a:off x="7519536" y="2095256"/>
              <a:ext cx="207814" cy="92117"/>
            </a:xfrm>
            <a:prstGeom prst="roundRect">
              <a:avLst/>
            </a:prstGeom>
            <a:solidFill>
              <a:srgbClr val="DAAEE4"/>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4" name="Rectangle: Rounded Corners 23">
              <a:extLst>
                <a:ext uri="{FF2B5EF4-FFF2-40B4-BE49-F238E27FC236}">
                  <a16:creationId xmlns:a16="http://schemas.microsoft.com/office/drawing/2014/main" id="{283110A8-DCC7-9C15-637A-43E25D29C251}"/>
                </a:ext>
              </a:extLst>
            </p:cNvPr>
            <p:cNvSpPr/>
            <p:nvPr/>
          </p:nvSpPr>
          <p:spPr>
            <a:xfrm>
              <a:off x="6563180" y="2357135"/>
              <a:ext cx="207814" cy="92117"/>
            </a:xfrm>
            <a:prstGeom prst="roundRect">
              <a:avLst/>
            </a:prstGeom>
            <a:solidFill>
              <a:srgbClr val="B761CB"/>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5" name="Rectangle: Rounded Corners 24">
              <a:extLst>
                <a:ext uri="{FF2B5EF4-FFF2-40B4-BE49-F238E27FC236}">
                  <a16:creationId xmlns:a16="http://schemas.microsoft.com/office/drawing/2014/main" id="{6EF08990-56F8-8CE2-DDD0-4DA912DDD96C}"/>
                </a:ext>
              </a:extLst>
            </p:cNvPr>
            <p:cNvSpPr/>
            <p:nvPr/>
          </p:nvSpPr>
          <p:spPr>
            <a:xfrm>
              <a:off x="6867328" y="2354842"/>
              <a:ext cx="207814" cy="92117"/>
            </a:xfrm>
            <a:prstGeom prst="roundRect">
              <a:avLst/>
            </a:prstGeom>
            <a:solidFill>
              <a:srgbClr val="9438AA"/>
            </a:solidFill>
            <a:ln>
              <a:solidFill>
                <a:srgbClr val="E57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6" name="Rectangle: Rounded Corners 25">
              <a:extLst>
                <a:ext uri="{FF2B5EF4-FFF2-40B4-BE49-F238E27FC236}">
                  <a16:creationId xmlns:a16="http://schemas.microsoft.com/office/drawing/2014/main" id="{89BDBCAC-66FC-3DA7-9523-D2DE46B83457}"/>
                </a:ext>
              </a:extLst>
            </p:cNvPr>
            <p:cNvSpPr/>
            <p:nvPr/>
          </p:nvSpPr>
          <p:spPr>
            <a:xfrm>
              <a:off x="7193806" y="2365694"/>
              <a:ext cx="207814" cy="92117"/>
            </a:xfrm>
            <a:prstGeom prst="roundRect">
              <a:avLst/>
            </a:prstGeom>
            <a:solidFill>
              <a:srgbClr val="EFDCF4"/>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7" name="Rectangle: Rounded Corners 26">
              <a:extLst>
                <a:ext uri="{FF2B5EF4-FFF2-40B4-BE49-F238E27FC236}">
                  <a16:creationId xmlns:a16="http://schemas.microsoft.com/office/drawing/2014/main" id="{3C6A70D9-7491-1E79-5FEE-6E6EA7CABA6F}"/>
                </a:ext>
              </a:extLst>
            </p:cNvPr>
            <p:cNvSpPr/>
            <p:nvPr/>
          </p:nvSpPr>
          <p:spPr>
            <a:xfrm>
              <a:off x="7521730" y="2365461"/>
              <a:ext cx="207814" cy="92117"/>
            </a:xfrm>
            <a:prstGeom prst="roundRect">
              <a:avLst/>
            </a:prstGeom>
            <a:solidFill>
              <a:srgbClr val="AC49C3"/>
            </a:solidFill>
            <a:ln>
              <a:solidFill>
                <a:srgbClr val="F4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8" name="Left Brace 27">
              <a:extLst>
                <a:ext uri="{FF2B5EF4-FFF2-40B4-BE49-F238E27FC236}">
                  <a16:creationId xmlns:a16="http://schemas.microsoft.com/office/drawing/2014/main" id="{232A580E-20A9-D028-E2A0-F405A4590E0F}"/>
                </a:ext>
              </a:extLst>
            </p:cNvPr>
            <p:cNvSpPr/>
            <p:nvPr/>
          </p:nvSpPr>
          <p:spPr>
            <a:xfrm rot="16200000">
              <a:off x="7078922" y="2537346"/>
              <a:ext cx="240561" cy="1772107"/>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29" name="TextBox 28">
              <a:extLst>
                <a:ext uri="{FF2B5EF4-FFF2-40B4-BE49-F238E27FC236}">
                  <a16:creationId xmlns:a16="http://schemas.microsoft.com/office/drawing/2014/main" id="{F79E26A8-C452-F690-E220-D388B4817112}"/>
                </a:ext>
              </a:extLst>
            </p:cNvPr>
            <p:cNvSpPr txBox="1"/>
            <p:nvPr/>
          </p:nvSpPr>
          <p:spPr>
            <a:xfrm>
              <a:off x="6256924" y="3551203"/>
              <a:ext cx="1828332" cy="449357"/>
            </a:xfrm>
            <a:prstGeom prst="rect">
              <a:avLst/>
            </a:prstGeom>
            <a:noFill/>
          </p:spPr>
          <p:txBody>
            <a:bodyPr wrap="square" rtlCol="0">
              <a:spAutoFit/>
            </a:bodyPr>
            <a:lstStyle/>
            <a:p>
              <a:pPr algn="ctr"/>
              <a:r>
                <a:rPr lang="en-US" sz="1100" b="1" dirty="0"/>
                <a:t>5G core &amp; management plane</a:t>
              </a:r>
              <a:endParaRPr lang="en-AE" sz="1100" b="1"/>
            </a:p>
          </p:txBody>
        </p:sp>
        <p:sp>
          <p:nvSpPr>
            <p:cNvPr id="30" name="Left Brace 29">
              <a:extLst>
                <a:ext uri="{FF2B5EF4-FFF2-40B4-BE49-F238E27FC236}">
                  <a16:creationId xmlns:a16="http://schemas.microsoft.com/office/drawing/2014/main" id="{1FFE3C67-EB2E-9462-2303-440749AAE6E7}"/>
                </a:ext>
              </a:extLst>
            </p:cNvPr>
            <p:cNvSpPr/>
            <p:nvPr/>
          </p:nvSpPr>
          <p:spPr>
            <a:xfrm rot="16200000">
              <a:off x="9627972" y="2515052"/>
              <a:ext cx="240561" cy="1772107"/>
            </a:xfrm>
            <a:prstGeom prst="leftBrace">
              <a:avLst/>
            </a:prstGeom>
            <a:ln>
              <a:solidFill>
                <a:srgbClr val="6F2B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31" name="TextBox 30">
              <a:extLst>
                <a:ext uri="{FF2B5EF4-FFF2-40B4-BE49-F238E27FC236}">
                  <a16:creationId xmlns:a16="http://schemas.microsoft.com/office/drawing/2014/main" id="{160CDD92-959A-9735-FE63-1BB434770D0D}"/>
                </a:ext>
              </a:extLst>
            </p:cNvPr>
            <p:cNvSpPr txBox="1"/>
            <p:nvPr/>
          </p:nvSpPr>
          <p:spPr>
            <a:xfrm>
              <a:off x="8876179" y="3528909"/>
              <a:ext cx="1772107" cy="449357"/>
            </a:xfrm>
            <a:prstGeom prst="rect">
              <a:avLst/>
            </a:prstGeom>
            <a:noFill/>
          </p:spPr>
          <p:txBody>
            <a:bodyPr wrap="square" rtlCol="0">
              <a:spAutoFit/>
            </a:bodyPr>
            <a:lstStyle/>
            <a:p>
              <a:pPr algn="ctr"/>
              <a:r>
                <a:rPr lang="en-US" sz="1100" b="1" dirty="0"/>
                <a:t>IOT Application and Direct Internet access</a:t>
              </a:r>
              <a:endParaRPr lang="en-AE" sz="1100" b="1"/>
            </a:p>
          </p:txBody>
        </p:sp>
      </p:grpSp>
      <p:grpSp>
        <p:nvGrpSpPr>
          <p:cNvPr id="54" name="Group 53">
            <a:extLst>
              <a:ext uri="{FF2B5EF4-FFF2-40B4-BE49-F238E27FC236}">
                <a16:creationId xmlns:a16="http://schemas.microsoft.com/office/drawing/2014/main" id="{423F4C2A-F99B-AD13-1168-8D90ACA0F997}"/>
              </a:ext>
            </a:extLst>
          </p:cNvPr>
          <p:cNvGrpSpPr/>
          <p:nvPr/>
        </p:nvGrpSpPr>
        <p:grpSpPr>
          <a:xfrm>
            <a:off x="428639" y="4303984"/>
            <a:ext cx="11048999" cy="1186753"/>
            <a:chOff x="771224" y="2743513"/>
            <a:chExt cx="11048999" cy="1186753"/>
          </a:xfrm>
        </p:grpSpPr>
        <p:cxnSp>
          <p:nvCxnSpPr>
            <p:cNvPr id="55" name="Straight Connector 54">
              <a:extLst>
                <a:ext uri="{FF2B5EF4-FFF2-40B4-BE49-F238E27FC236}">
                  <a16:creationId xmlns:a16="http://schemas.microsoft.com/office/drawing/2014/main" id="{F2667C46-DC1E-9282-BE62-BCD26B34F71A}"/>
                </a:ext>
              </a:extLst>
            </p:cNvPr>
            <p:cNvCxnSpPr>
              <a:stCxn id="57" idx="6"/>
              <a:endCxn id="59" idx="2"/>
            </p:cNvCxnSpPr>
            <p:nvPr/>
          </p:nvCxnSpPr>
          <p:spPr>
            <a:xfrm flipV="1">
              <a:off x="1444555" y="3100963"/>
              <a:ext cx="9669534" cy="2"/>
            </a:xfrm>
            <a:prstGeom prst="line">
              <a:avLst/>
            </a:prstGeom>
            <a:ln>
              <a:solidFill>
                <a:srgbClr val="6F2B7F"/>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C16A297A-6C22-681E-D342-88E12EF2AE31}"/>
                </a:ext>
              </a:extLst>
            </p:cNvPr>
            <p:cNvSpPr/>
            <p:nvPr/>
          </p:nvSpPr>
          <p:spPr>
            <a:xfrm>
              <a:off x="2699385" y="2743514"/>
              <a:ext cx="762912" cy="714895"/>
            </a:xfrm>
            <a:prstGeom prst="ellipse">
              <a:avLst/>
            </a:prstGeom>
            <a:solidFill>
              <a:schemeClr val="bg1"/>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sp>
          <p:nvSpPr>
            <p:cNvPr id="57" name="Oval 56">
              <a:extLst>
                <a:ext uri="{FF2B5EF4-FFF2-40B4-BE49-F238E27FC236}">
                  <a16:creationId xmlns:a16="http://schemas.microsoft.com/office/drawing/2014/main" id="{A81C8D74-8A9B-54E7-026E-F00BB286D62E}"/>
                </a:ext>
              </a:extLst>
            </p:cNvPr>
            <p:cNvSpPr/>
            <p:nvPr/>
          </p:nvSpPr>
          <p:spPr>
            <a:xfrm>
              <a:off x="771224" y="2743517"/>
              <a:ext cx="673331" cy="714895"/>
            </a:xfrm>
            <a:prstGeom prst="ellipse">
              <a:avLst/>
            </a:prstGeom>
            <a:solidFill>
              <a:srgbClr val="6F2B7F"/>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sp>
          <p:nvSpPr>
            <p:cNvPr id="58" name="TextBox 57">
              <a:extLst>
                <a:ext uri="{FF2B5EF4-FFF2-40B4-BE49-F238E27FC236}">
                  <a16:creationId xmlns:a16="http://schemas.microsoft.com/office/drawing/2014/main" id="{74C04E18-6EC3-9032-7BD6-ED7998EF343B}"/>
                </a:ext>
              </a:extLst>
            </p:cNvPr>
            <p:cNvSpPr txBox="1"/>
            <p:nvPr/>
          </p:nvSpPr>
          <p:spPr>
            <a:xfrm>
              <a:off x="802615" y="3458412"/>
              <a:ext cx="673331" cy="261610"/>
            </a:xfrm>
            <a:prstGeom prst="rect">
              <a:avLst/>
            </a:prstGeom>
            <a:noFill/>
          </p:spPr>
          <p:txBody>
            <a:bodyPr wrap="square" rtlCol="0">
              <a:spAutoFit/>
            </a:bodyPr>
            <a:lstStyle/>
            <a:p>
              <a:pPr algn="ctr"/>
              <a:r>
                <a:rPr lang="en-US" sz="1100" b="1" dirty="0"/>
                <a:t>RAN</a:t>
              </a:r>
              <a:endParaRPr lang="en-AE" sz="1100" b="1"/>
            </a:p>
          </p:txBody>
        </p:sp>
        <p:sp>
          <p:nvSpPr>
            <p:cNvPr id="59" name="Oval 58">
              <a:extLst>
                <a:ext uri="{FF2B5EF4-FFF2-40B4-BE49-F238E27FC236}">
                  <a16:creationId xmlns:a16="http://schemas.microsoft.com/office/drawing/2014/main" id="{D383F939-7E21-5FA1-3889-0F397B491207}"/>
                </a:ext>
              </a:extLst>
            </p:cNvPr>
            <p:cNvSpPr/>
            <p:nvPr/>
          </p:nvSpPr>
          <p:spPr>
            <a:xfrm>
              <a:off x="11114089" y="2743515"/>
              <a:ext cx="673331" cy="714895"/>
            </a:xfrm>
            <a:prstGeom prst="ellipse">
              <a:avLst/>
            </a:prstGeom>
            <a:solidFill>
              <a:srgbClr val="6F2B7F"/>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pic>
          <p:nvPicPr>
            <p:cNvPr id="60" name="Picture 59" descr="Shape&#10;&#10;Description automatically generated with medium confidence">
              <a:extLst>
                <a:ext uri="{FF2B5EF4-FFF2-40B4-BE49-F238E27FC236}">
                  <a16:creationId xmlns:a16="http://schemas.microsoft.com/office/drawing/2014/main" id="{BF570D8C-05E6-3D52-5E72-3C1C385CB3DA}"/>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263408" y="2945085"/>
              <a:ext cx="374691" cy="311754"/>
            </a:xfrm>
            <a:prstGeom prst="rect">
              <a:avLst/>
            </a:prstGeom>
            <a:ln>
              <a:noFill/>
            </a:ln>
          </p:spPr>
        </p:pic>
        <p:sp>
          <p:nvSpPr>
            <p:cNvPr id="61" name="TextBox 60">
              <a:extLst>
                <a:ext uri="{FF2B5EF4-FFF2-40B4-BE49-F238E27FC236}">
                  <a16:creationId xmlns:a16="http://schemas.microsoft.com/office/drawing/2014/main" id="{9E6ADE86-9274-1FB7-5BD8-2C6DB0E7D072}"/>
                </a:ext>
              </a:extLst>
            </p:cNvPr>
            <p:cNvSpPr txBox="1"/>
            <p:nvPr/>
          </p:nvSpPr>
          <p:spPr>
            <a:xfrm>
              <a:off x="10793412" y="3458412"/>
              <a:ext cx="1026811" cy="430887"/>
            </a:xfrm>
            <a:prstGeom prst="rect">
              <a:avLst/>
            </a:prstGeom>
            <a:noFill/>
          </p:spPr>
          <p:txBody>
            <a:bodyPr wrap="square" rtlCol="0">
              <a:spAutoFit/>
            </a:bodyPr>
            <a:lstStyle/>
            <a:p>
              <a:pPr algn="ctr"/>
              <a:r>
                <a:rPr lang="en-US" sz="1100" b="1" dirty="0"/>
                <a:t>IOT Application</a:t>
              </a:r>
              <a:endParaRPr lang="en-AE" sz="1100" b="1"/>
            </a:p>
          </p:txBody>
        </p:sp>
        <p:sp>
          <p:nvSpPr>
            <p:cNvPr id="62" name="TextBox 61">
              <a:extLst>
                <a:ext uri="{FF2B5EF4-FFF2-40B4-BE49-F238E27FC236}">
                  <a16:creationId xmlns:a16="http://schemas.microsoft.com/office/drawing/2014/main" id="{E0E0E488-051A-1197-CA70-BC1A25086CA3}"/>
                </a:ext>
              </a:extLst>
            </p:cNvPr>
            <p:cNvSpPr txBox="1"/>
            <p:nvPr/>
          </p:nvSpPr>
          <p:spPr>
            <a:xfrm>
              <a:off x="2636852" y="3479117"/>
              <a:ext cx="1026811" cy="430887"/>
            </a:xfrm>
            <a:prstGeom prst="rect">
              <a:avLst/>
            </a:prstGeom>
            <a:noFill/>
          </p:spPr>
          <p:txBody>
            <a:bodyPr wrap="square" rtlCol="0">
              <a:spAutoFit/>
            </a:bodyPr>
            <a:lstStyle/>
            <a:p>
              <a:pPr algn="ctr"/>
              <a:r>
                <a:rPr lang="en-US" sz="1100" b="1" dirty="0"/>
                <a:t>Encryption of interfaces</a:t>
              </a:r>
              <a:endParaRPr lang="en-AE" sz="1100" b="1"/>
            </a:p>
          </p:txBody>
        </p:sp>
        <p:sp>
          <p:nvSpPr>
            <p:cNvPr id="63" name="Oval 62">
              <a:extLst>
                <a:ext uri="{FF2B5EF4-FFF2-40B4-BE49-F238E27FC236}">
                  <a16:creationId xmlns:a16="http://schemas.microsoft.com/office/drawing/2014/main" id="{93E7E0A1-0A07-9A5C-33C5-CCA5933706E0}"/>
                </a:ext>
              </a:extLst>
            </p:cNvPr>
            <p:cNvSpPr/>
            <p:nvPr/>
          </p:nvSpPr>
          <p:spPr>
            <a:xfrm>
              <a:off x="3663663" y="2743513"/>
              <a:ext cx="762912" cy="714895"/>
            </a:xfrm>
            <a:prstGeom prst="ellipse">
              <a:avLst/>
            </a:prstGeom>
            <a:solidFill>
              <a:schemeClr val="bg1"/>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sp>
          <p:nvSpPr>
            <p:cNvPr id="64" name="TextBox 63">
              <a:extLst>
                <a:ext uri="{FF2B5EF4-FFF2-40B4-BE49-F238E27FC236}">
                  <a16:creationId xmlns:a16="http://schemas.microsoft.com/office/drawing/2014/main" id="{C075D4B0-68E8-7A7A-DF52-6B2AAB8C557A}"/>
                </a:ext>
              </a:extLst>
            </p:cNvPr>
            <p:cNvSpPr txBox="1"/>
            <p:nvPr/>
          </p:nvSpPr>
          <p:spPr>
            <a:xfrm>
              <a:off x="3618205" y="3479117"/>
              <a:ext cx="853827" cy="261610"/>
            </a:xfrm>
            <a:prstGeom prst="rect">
              <a:avLst/>
            </a:prstGeom>
            <a:noFill/>
          </p:spPr>
          <p:txBody>
            <a:bodyPr wrap="square" rtlCol="0">
              <a:spAutoFit/>
            </a:bodyPr>
            <a:lstStyle/>
            <a:p>
              <a:pPr algn="ctr"/>
              <a:r>
                <a:rPr lang="en-US" sz="1100" b="1" dirty="0"/>
                <a:t>Integrity </a:t>
              </a:r>
              <a:endParaRPr lang="en-AE" sz="1100" b="1"/>
            </a:p>
          </p:txBody>
        </p:sp>
        <p:sp>
          <p:nvSpPr>
            <p:cNvPr id="65" name="Freeform 233">
              <a:extLst>
                <a:ext uri="{FF2B5EF4-FFF2-40B4-BE49-F238E27FC236}">
                  <a16:creationId xmlns:a16="http://schemas.microsoft.com/office/drawing/2014/main" id="{A7DE0C9A-F7E5-90A4-F32F-FC616FFFDAF4}"/>
                </a:ext>
              </a:extLst>
            </p:cNvPr>
            <p:cNvSpPr>
              <a:spLocks noChangeArrowheads="1"/>
            </p:cNvSpPr>
            <p:nvPr/>
          </p:nvSpPr>
          <p:spPr bwMode="auto">
            <a:xfrm>
              <a:off x="849489" y="2802632"/>
              <a:ext cx="501348" cy="626368"/>
            </a:xfrm>
            <a:custGeom>
              <a:avLst/>
              <a:gdLst>
                <a:gd name="T0" fmla="*/ 1010 w 1251"/>
                <a:gd name="T1" fmla="*/ 635 h 1344"/>
                <a:gd name="T2" fmla="*/ 1063 w 1251"/>
                <a:gd name="T3" fmla="*/ 0 h 1344"/>
                <a:gd name="T4" fmla="*/ 979 w 1251"/>
                <a:gd name="T5" fmla="*/ 93 h 1344"/>
                <a:gd name="T6" fmla="*/ 927 w 1251"/>
                <a:gd name="T7" fmla="*/ 552 h 1344"/>
                <a:gd name="T8" fmla="*/ 979 w 1251"/>
                <a:gd name="T9" fmla="*/ 93 h 1344"/>
                <a:gd name="T10" fmla="*/ 844 w 1251"/>
                <a:gd name="T11" fmla="*/ 229 h 1344"/>
                <a:gd name="T12" fmla="*/ 896 w 1251"/>
                <a:gd name="T13" fmla="*/ 510 h 1344"/>
                <a:gd name="T14" fmla="*/ 188 w 1251"/>
                <a:gd name="T15" fmla="*/ 687 h 1344"/>
                <a:gd name="T16" fmla="*/ 240 w 1251"/>
                <a:gd name="T17" fmla="*/ 52 h 1344"/>
                <a:gd name="T18" fmla="*/ 188 w 1251"/>
                <a:gd name="T19" fmla="*/ 687 h 1344"/>
                <a:gd name="T20" fmla="*/ 323 w 1251"/>
                <a:gd name="T21" fmla="*/ 552 h 1344"/>
                <a:gd name="T22" fmla="*/ 271 w 1251"/>
                <a:gd name="T23" fmla="*/ 93 h 1344"/>
                <a:gd name="T24" fmla="*/ 365 w 1251"/>
                <a:gd name="T25" fmla="*/ 510 h 1344"/>
                <a:gd name="T26" fmla="*/ 417 w 1251"/>
                <a:gd name="T27" fmla="*/ 229 h 1344"/>
                <a:gd name="T28" fmla="*/ 365 w 1251"/>
                <a:gd name="T29" fmla="*/ 510 h 1344"/>
                <a:gd name="T30" fmla="*/ 615 w 1251"/>
                <a:gd name="T31" fmla="*/ 708 h 1344"/>
                <a:gd name="T32" fmla="*/ 438 w 1251"/>
                <a:gd name="T33" fmla="*/ 843 h 1344"/>
                <a:gd name="T34" fmla="*/ 573 w 1251"/>
                <a:gd name="T35" fmla="*/ 406 h 1344"/>
                <a:gd name="T36" fmla="*/ 594 w 1251"/>
                <a:gd name="T37" fmla="*/ 343 h 1344"/>
                <a:gd name="T38" fmla="*/ 448 w 1251"/>
                <a:gd name="T39" fmla="*/ 895 h 1344"/>
                <a:gd name="T40" fmla="*/ 271 w 1251"/>
                <a:gd name="T41" fmla="*/ 1343 h 1344"/>
                <a:gd name="T42" fmla="*/ 615 w 1251"/>
                <a:gd name="T43" fmla="*/ 1041 h 1344"/>
                <a:gd name="T44" fmla="*/ 552 w 1251"/>
                <a:gd name="T45" fmla="*/ 458 h 1344"/>
                <a:gd name="T46" fmla="*/ 646 w 1251"/>
                <a:gd name="T47" fmla="*/ 687 h 1344"/>
                <a:gd name="T48" fmla="*/ 729 w 1251"/>
                <a:gd name="T49" fmla="*/ 458 h 1344"/>
                <a:gd name="T50" fmla="*/ 552 w 1251"/>
                <a:gd name="T51" fmla="*/ 458 h 1344"/>
                <a:gd name="T52" fmla="*/ 698 w 1251"/>
                <a:gd name="T53" fmla="*/ 333 h 1344"/>
                <a:gd name="T54" fmla="*/ 719 w 1251"/>
                <a:gd name="T55" fmla="*/ 406 h 1344"/>
                <a:gd name="T56" fmla="*/ 688 w 1251"/>
                <a:gd name="T57" fmla="*/ 302 h 1344"/>
                <a:gd name="T58" fmla="*/ 604 w 1251"/>
                <a:gd name="T59" fmla="*/ 312 h 1344"/>
                <a:gd name="T60" fmla="*/ 646 w 1251"/>
                <a:gd name="T61" fmla="*/ 1062 h 1344"/>
                <a:gd name="T62" fmla="*/ 438 w 1251"/>
                <a:gd name="T63" fmla="*/ 1343 h 1344"/>
                <a:gd name="T64" fmla="*/ 823 w 1251"/>
                <a:gd name="T65" fmla="*/ 1343 h 1344"/>
                <a:gd name="T66" fmla="*/ 646 w 1251"/>
                <a:gd name="T67" fmla="*/ 1062 h 1344"/>
                <a:gd name="T68" fmla="*/ 833 w 1251"/>
                <a:gd name="T69" fmla="*/ 895 h 1344"/>
                <a:gd name="T70" fmla="*/ 990 w 1251"/>
                <a:gd name="T71" fmla="*/ 1332 h 1344"/>
                <a:gd name="T72" fmla="*/ 667 w 1251"/>
                <a:gd name="T73" fmla="*/ 708 h 1344"/>
                <a:gd name="T74" fmla="*/ 844 w 1251"/>
                <a:gd name="T75" fmla="*/ 843 h 1344"/>
                <a:gd name="T76" fmla="*/ 667 w 1251"/>
                <a:gd name="T77" fmla="*/ 708 h 1344"/>
                <a:gd name="T78" fmla="*/ 646 w 1251"/>
                <a:gd name="T79" fmla="*/ 718 h 1344"/>
                <a:gd name="T80" fmla="*/ 646 w 1251"/>
                <a:gd name="T81" fmla="*/ 1020 h 1344"/>
                <a:gd name="T82" fmla="*/ 813 w 1251"/>
                <a:gd name="T83" fmla="*/ 874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1" h="1344">
                  <a:moveTo>
                    <a:pt x="1063" y="687"/>
                  </a:moveTo>
                  <a:cubicBezTo>
                    <a:pt x="1010" y="635"/>
                    <a:pt x="1010" y="635"/>
                    <a:pt x="1010" y="635"/>
                  </a:cubicBezTo>
                  <a:cubicBezTo>
                    <a:pt x="1177" y="479"/>
                    <a:pt x="1177" y="218"/>
                    <a:pt x="1010" y="52"/>
                  </a:cubicBezTo>
                  <a:cubicBezTo>
                    <a:pt x="1063" y="0"/>
                    <a:pt x="1063" y="0"/>
                    <a:pt x="1063" y="0"/>
                  </a:cubicBezTo>
                  <a:cubicBezTo>
                    <a:pt x="1250" y="187"/>
                    <a:pt x="1250" y="500"/>
                    <a:pt x="1063" y="687"/>
                  </a:cubicBezTo>
                  <a:close/>
                  <a:moveTo>
                    <a:pt x="979" y="93"/>
                  </a:moveTo>
                  <a:cubicBezTo>
                    <a:pt x="927" y="135"/>
                    <a:pt x="927" y="135"/>
                    <a:pt x="927" y="135"/>
                  </a:cubicBezTo>
                  <a:cubicBezTo>
                    <a:pt x="1042" y="250"/>
                    <a:pt x="1042" y="437"/>
                    <a:pt x="927" y="552"/>
                  </a:cubicBezTo>
                  <a:cubicBezTo>
                    <a:pt x="979" y="604"/>
                    <a:pt x="979" y="604"/>
                    <a:pt x="979" y="604"/>
                  </a:cubicBezTo>
                  <a:cubicBezTo>
                    <a:pt x="1125" y="458"/>
                    <a:pt x="1125" y="229"/>
                    <a:pt x="979" y="93"/>
                  </a:cubicBezTo>
                  <a:close/>
                  <a:moveTo>
                    <a:pt x="885" y="177"/>
                  </a:moveTo>
                  <a:cubicBezTo>
                    <a:pt x="844" y="229"/>
                    <a:pt x="844" y="229"/>
                    <a:pt x="844" y="229"/>
                  </a:cubicBezTo>
                  <a:cubicBezTo>
                    <a:pt x="906" y="291"/>
                    <a:pt x="906" y="395"/>
                    <a:pt x="844" y="468"/>
                  </a:cubicBezTo>
                  <a:cubicBezTo>
                    <a:pt x="896" y="510"/>
                    <a:pt x="896" y="510"/>
                    <a:pt x="896" y="510"/>
                  </a:cubicBezTo>
                  <a:cubicBezTo>
                    <a:pt x="979" y="427"/>
                    <a:pt x="979" y="270"/>
                    <a:pt x="885" y="177"/>
                  </a:cubicBezTo>
                  <a:close/>
                  <a:moveTo>
                    <a:pt x="188" y="687"/>
                  </a:moveTo>
                  <a:cubicBezTo>
                    <a:pt x="240" y="635"/>
                    <a:pt x="240" y="635"/>
                    <a:pt x="240" y="635"/>
                  </a:cubicBezTo>
                  <a:cubicBezTo>
                    <a:pt x="73" y="479"/>
                    <a:pt x="73" y="218"/>
                    <a:pt x="240" y="52"/>
                  </a:cubicBezTo>
                  <a:cubicBezTo>
                    <a:pt x="188" y="0"/>
                    <a:pt x="188" y="0"/>
                    <a:pt x="188" y="0"/>
                  </a:cubicBezTo>
                  <a:cubicBezTo>
                    <a:pt x="0" y="187"/>
                    <a:pt x="0" y="500"/>
                    <a:pt x="188" y="687"/>
                  </a:cubicBezTo>
                  <a:close/>
                  <a:moveTo>
                    <a:pt x="271" y="604"/>
                  </a:moveTo>
                  <a:cubicBezTo>
                    <a:pt x="323" y="552"/>
                    <a:pt x="323" y="552"/>
                    <a:pt x="323" y="552"/>
                  </a:cubicBezTo>
                  <a:cubicBezTo>
                    <a:pt x="208" y="437"/>
                    <a:pt x="208" y="250"/>
                    <a:pt x="323" y="135"/>
                  </a:cubicBezTo>
                  <a:cubicBezTo>
                    <a:pt x="271" y="93"/>
                    <a:pt x="271" y="93"/>
                    <a:pt x="271" y="93"/>
                  </a:cubicBezTo>
                  <a:cubicBezTo>
                    <a:pt x="135" y="229"/>
                    <a:pt x="135" y="458"/>
                    <a:pt x="271" y="604"/>
                  </a:cubicBezTo>
                  <a:close/>
                  <a:moveTo>
                    <a:pt x="365" y="510"/>
                  </a:moveTo>
                  <a:cubicBezTo>
                    <a:pt x="417" y="468"/>
                    <a:pt x="417" y="468"/>
                    <a:pt x="417" y="468"/>
                  </a:cubicBezTo>
                  <a:cubicBezTo>
                    <a:pt x="344" y="395"/>
                    <a:pt x="344" y="291"/>
                    <a:pt x="417" y="229"/>
                  </a:cubicBezTo>
                  <a:cubicBezTo>
                    <a:pt x="365" y="177"/>
                    <a:pt x="365" y="177"/>
                    <a:pt x="365" y="177"/>
                  </a:cubicBezTo>
                  <a:cubicBezTo>
                    <a:pt x="271" y="270"/>
                    <a:pt x="271" y="427"/>
                    <a:pt x="365" y="510"/>
                  </a:cubicBezTo>
                  <a:close/>
                  <a:moveTo>
                    <a:pt x="448" y="854"/>
                  </a:moveTo>
                  <a:cubicBezTo>
                    <a:pt x="615" y="708"/>
                    <a:pt x="615" y="708"/>
                    <a:pt x="615" y="708"/>
                  </a:cubicBezTo>
                  <a:cubicBezTo>
                    <a:pt x="510" y="604"/>
                    <a:pt x="510" y="604"/>
                    <a:pt x="510" y="604"/>
                  </a:cubicBezTo>
                  <a:cubicBezTo>
                    <a:pt x="438" y="843"/>
                    <a:pt x="438" y="843"/>
                    <a:pt x="438" y="843"/>
                  </a:cubicBezTo>
                  <a:lnTo>
                    <a:pt x="448" y="854"/>
                  </a:lnTo>
                  <a:close/>
                  <a:moveTo>
                    <a:pt x="573" y="406"/>
                  </a:moveTo>
                  <a:cubicBezTo>
                    <a:pt x="615" y="364"/>
                    <a:pt x="615" y="364"/>
                    <a:pt x="615" y="364"/>
                  </a:cubicBezTo>
                  <a:cubicBezTo>
                    <a:pt x="594" y="343"/>
                    <a:pt x="594" y="343"/>
                    <a:pt x="594" y="343"/>
                  </a:cubicBezTo>
                  <a:lnTo>
                    <a:pt x="573" y="406"/>
                  </a:lnTo>
                  <a:close/>
                  <a:moveTo>
                    <a:pt x="448" y="895"/>
                  </a:moveTo>
                  <a:cubicBezTo>
                    <a:pt x="406" y="926"/>
                    <a:pt x="406" y="926"/>
                    <a:pt x="406" y="926"/>
                  </a:cubicBezTo>
                  <a:cubicBezTo>
                    <a:pt x="271" y="1343"/>
                    <a:pt x="271" y="1343"/>
                    <a:pt x="271" y="1343"/>
                  </a:cubicBezTo>
                  <a:cubicBezTo>
                    <a:pt x="281" y="1343"/>
                    <a:pt x="281" y="1343"/>
                    <a:pt x="281" y="1343"/>
                  </a:cubicBezTo>
                  <a:cubicBezTo>
                    <a:pt x="615" y="1041"/>
                    <a:pt x="615" y="1041"/>
                    <a:pt x="615" y="1041"/>
                  </a:cubicBezTo>
                  <a:lnTo>
                    <a:pt x="448" y="895"/>
                  </a:lnTo>
                  <a:close/>
                  <a:moveTo>
                    <a:pt x="552" y="458"/>
                  </a:moveTo>
                  <a:cubicBezTo>
                    <a:pt x="521" y="572"/>
                    <a:pt x="521" y="572"/>
                    <a:pt x="521" y="572"/>
                  </a:cubicBezTo>
                  <a:cubicBezTo>
                    <a:pt x="646" y="687"/>
                    <a:pt x="646" y="687"/>
                    <a:pt x="646" y="687"/>
                  </a:cubicBezTo>
                  <a:cubicBezTo>
                    <a:pt x="760" y="572"/>
                    <a:pt x="760" y="572"/>
                    <a:pt x="760" y="572"/>
                  </a:cubicBezTo>
                  <a:cubicBezTo>
                    <a:pt x="729" y="458"/>
                    <a:pt x="729" y="458"/>
                    <a:pt x="729" y="458"/>
                  </a:cubicBezTo>
                  <a:cubicBezTo>
                    <a:pt x="646" y="385"/>
                    <a:pt x="646" y="385"/>
                    <a:pt x="646" y="385"/>
                  </a:cubicBezTo>
                  <a:lnTo>
                    <a:pt x="552" y="458"/>
                  </a:lnTo>
                  <a:close/>
                  <a:moveTo>
                    <a:pt x="719" y="406"/>
                  </a:moveTo>
                  <a:cubicBezTo>
                    <a:pt x="698" y="333"/>
                    <a:pt x="698" y="333"/>
                    <a:pt x="698" y="333"/>
                  </a:cubicBezTo>
                  <a:cubicBezTo>
                    <a:pt x="667" y="364"/>
                    <a:pt x="667" y="364"/>
                    <a:pt x="667" y="364"/>
                  </a:cubicBezTo>
                  <a:lnTo>
                    <a:pt x="719" y="406"/>
                  </a:lnTo>
                  <a:close/>
                  <a:moveTo>
                    <a:pt x="646" y="343"/>
                  </a:moveTo>
                  <a:cubicBezTo>
                    <a:pt x="688" y="302"/>
                    <a:pt x="688" y="302"/>
                    <a:pt x="688" y="302"/>
                  </a:cubicBezTo>
                  <a:cubicBezTo>
                    <a:pt x="646" y="166"/>
                    <a:pt x="646" y="166"/>
                    <a:pt x="646" y="166"/>
                  </a:cubicBezTo>
                  <a:cubicBezTo>
                    <a:pt x="604" y="312"/>
                    <a:pt x="604" y="312"/>
                    <a:pt x="604" y="312"/>
                  </a:cubicBezTo>
                  <a:lnTo>
                    <a:pt x="646" y="343"/>
                  </a:lnTo>
                  <a:close/>
                  <a:moveTo>
                    <a:pt x="646" y="1062"/>
                  </a:moveTo>
                  <a:cubicBezTo>
                    <a:pt x="323" y="1343"/>
                    <a:pt x="323" y="1343"/>
                    <a:pt x="323" y="1343"/>
                  </a:cubicBezTo>
                  <a:cubicBezTo>
                    <a:pt x="438" y="1343"/>
                    <a:pt x="438" y="1343"/>
                    <a:pt x="438" y="1343"/>
                  </a:cubicBezTo>
                  <a:cubicBezTo>
                    <a:pt x="448" y="1239"/>
                    <a:pt x="531" y="1166"/>
                    <a:pt x="635" y="1166"/>
                  </a:cubicBezTo>
                  <a:cubicBezTo>
                    <a:pt x="740" y="1166"/>
                    <a:pt x="823" y="1239"/>
                    <a:pt x="823" y="1343"/>
                  </a:cubicBezTo>
                  <a:cubicBezTo>
                    <a:pt x="958" y="1343"/>
                    <a:pt x="958" y="1343"/>
                    <a:pt x="958" y="1343"/>
                  </a:cubicBezTo>
                  <a:lnTo>
                    <a:pt x="646" y="1062"/>
                  </a:lnTo>
                  <a:close/>
                  <a:moveTo>
                    <a:pt x="865" y="916"/>
                  </a:moveTo>
                  <a:cubicBezTo>
                    <a:pt x="833" y="895"/>
                    <a:pt x="833" y="895"/>
                    <a:pt x="833" y="895"/>
                  </a:cubicBezTo>
                  <a:cubicBezTo>
                    <a:pt x="667" y="1041"/>
                    <a:pt x="667" y="1041"/>
                    <a:pt x="667" y="1041"/>
                  </a:cubicBezTo>
                  <a:cubicBezTo>
                    <a:pt x="990" y="1332"/>
                    <a:pt x="990" y="1332"/>
                    <a:pt x="990" y="1332"/>
                  </a:cubicBezTo>
                  <a:lnTo>
                    <a:pt x="865" y="916"/>
                  </a:lnTo>
                  <a:close/>
                  <a:moveTo>
                    <a:pt x="667" y="708"/>
                  </a:moveTo>
                  <a:cubicBezTo>
                    <a:pt x="833" y="854"/>
                    <a:pt x="833" y="854"/>
                    <a:pt x="833" y="854"/>
                  </a:cubicBezTo>
                  <a:cubicBezTo>
                    <a:pt x="844" y="843"/>
                    <a:pt x="844" y="843"/>
                    <a:pt x="844" y="843"/>
                  </a:cubicBezTo>
                  <a:cubicBezTo>
                    <a:pt x="771" y="604"/>
                    <a:pt x="771" y="604"/>
                    <a:pt x="771" y="604"/>
                  </a:cubicBezTo>
                  <a:lnTo>
                    <a:pt x="667" y="708"/>
                  </a:lnTo>
                  <a:close/>
                  <a:moveTo>
                    <a:pt x="813" y="874"/>
                  </a:moveTo>
                  <a:cubicBezTo>
                    <a:pt x="646" y="718"/>
                    <a:pt x="646" y="718"/>
                    <a:pt x="646" y="718"/>
                  </a:cubicBezTo>
                  <a:cubicBezTo>
                    <a:pt x="469" y="874"/>
                    <a:pt x="469" y="874"/>
                    <a:pt x="469" y="874"/>
                  </a:cubicBezTo>
                  <a:cubicBezTo>
                    <a:pt x="646" y="1020"/>
                    <a:pt x="646" y="1020"/>
                    <a:pt x="646" y="1020"/>
                  </a:cubicBezTo>
                  <a:lnTo>
                    <a:pt x="813" y="874"/>
                  </a:lnTo>
                  <a:close/>
                  <a:moveTo>
                    <a:pt x="813" y="874"/>
                  </a:moveTo>
                  <a:lnTo>
                    <a:pt x="813" y="874"/>
                  </a:lnTo>
                  <a:close/>
                </a:path>
              </a:pathLst>
            </a:custGeom>
            <a:solidFill>
              <a:schemeClr val="bg1">
                <a:lumMod val="95000"/>
              </a:schemeClr>
            </a:solidFill>
            <a:ln>
              <a:noFill/>
            </a:ln>
          </p:spPr>
          <p:txBody>
            <a:bodyPr vert="horz" wrap="square" lIns="74295" tIns="37148" rIns="74295" bIns="37148" numCol="1" anchor="t" anchorCtr="0" compatLnSpc="1">
              <a:prstTxWarp prst="textNoShape">
                <a:avLst/>
              </a:prstTxWarp>
            </a:bodyPr>
            <a:lstStyle/>
            <a:p>
              <a:endParaRPr lang="en-US" sz="2400" dirty="0">
                <a:cs typeface="Arial" pitchFamily="34" charset="0"/>
              </a:endParaRPr>
            </a:p>
          </p:txBody>
        </p:sp>
        <p:pic>
          <p:nvPicPr>
            <p:cNvPr id="66" name="Picture 65" descr="Shape&#10;&#10;Description automatically generated with low confidence">
              <a:extLst>
                <a:ext uri="{FF2B5EF4-FFF2-40B4-BE49-F238E27FC236}">
                  <a16:creationId xmlns:a16="http://schemas.microsoft.com/office/drawing/2014/main" id="{9802A100-2227-C7F6-7C9E-DBAB2DD8BDBD}"/>
                </a:ext>
              </a:extLst>
            </p:cNvPr>
            <p:cNvPicPr>
              <a:picLocks noChangeAspect="1"/>
            </p:cNvPicPr>
            <p:nvPr/>
          </p:nvPicPr>
          <p:blipFill>
            <a:blip r:embed="rId10">
              <a:duotone>
                <a:prstClr val="black"/>
                <a:srgbClr val="6F2B7F">
                  <a:tint val="45000"/>
                  <a:satMod val="400000"/>
                </a:srgbClr>
              </a:duotone>
              <a:extLst>
                <a:ext uri="{28A0092B-C50C-407E-A947-70E740481C1C}">
                  <a14:useLocalDpi xmlns:a14="http://schemas.microsoft.com/office/drawing/2010/main" val="0"/>
                </a:ext>
              </a:extLst>
            </a:blip>
            <a:stretch>
              <a:fillRect/>
            </a:stretch>
          </p:blipFill>
          <p:spPr>
            <a:xfrm>
              <a:off x="2872231" y="2922566"/>
              <a:ext cx="383068" cy="383068"/>
            </a:xfrm>
            <a:prstGeom prst="rect">
              <a:avLst/>
            </a:prstGeom>
          </p:spPr>
        </p:pic>
        <p:pic>
          <p:nvPicPr>
            <p:cNvPr id="67" name="Graphic 66" descr="Scales of justice with solid fill">
              <a:extLst>
                <a:ext uri="{FF2B5EF4-FFF2-40B4-BE49-F238E27FC236}">
                  <a16:creationId xmlns:a16="http://schemas.microsoft.com/office/drawing/2014/main" id="{5AFD10E9-97BB-D64B-72F2-882C06A8D24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16518" y="2848434"/>
              <a:ext cx="457200" cy="457200"/>
            </a:xfrm>
            <a:prstGeom prst="rect">
              <a:avLst/>
            </a:prstGeom>
          </p:spPr>
        </p:pic>
        <p:sp>
          <p:nvSpPr>
            <p:cNvPr id="68" name="Oval 67">
              <a:extLst>
                <a:ext uri="{FF2B5EF4-FFF2-40B4-BE49-F238E27FC236}">
                  <a16:creationId xmlns:a16="http://schemas.microsoft.com/office/drawing/2014/main" id="{7734CCBF-25EF-E1C0-A74C-D0A1070429EC}"/>
                </a:ext>
              </a:extLst>
            </p:cNvPr>
            <p:cNvSpPr/>
            <p:nvPr/>
          </p:nvSpPr>
          <p:spPr>
            <a:xfrm>
              <a:off x="1738748" y="2767092"/>
              <a:ext cx="762912" cy="714895"/>
            </a:xfrm>
            <a:prstGeom prst="ellipse">
              <a:avLst/>
            </a:prstGeom>
            <a:solidFill>
              <a:schemeClr val="bg1"/>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pic>
          <p:nvPicPr>
            <p:cNvPr id="69" name="Graphic 68" descr="Eye Scan with solid fill">
              <a:extLst>
                <a:ext uri="{FF2B5EF4-FFF2-40B4-BE49-F238E27FC236}">
                  <a16:creationId xmlns:a16="http://schemas.microsoft.com/office/drawing/2014/main" id="{444BDDB6-CA86-85FF-F8BC-E59A59882B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891604" y="2883303"/>
              <a:ext cx="457200" cy="457200"/>
            </a:xfrm>
            <a:prstGeom prst="rect">
              <a:avLst/>
            </a:prstGeom>
          </p:spPr>
        </p:pic>
        <p:sp>
          <p:nvSpPr>
            <p:cNvPr id="70" name="TextBox 69">
              <a:extLst>
                <a:ext uri="{FF2B5EF4-FFF2-40B4-BE49-F238E27FC236}">
                  <a16:creationId xmlns:a16="http://schemas.microsoft.com/office/drawing/2014/main" id="{643926C4-3C57-538A-7E2C-DAFEE009C696}"/>
                </a:ext>
              </a:extLst>
            </p:cNvPr>
            <p:cNvSpPr txBox="1"/>
            <p:nvPr/>
          </p:nvSpPr>
          <p:spPr>
            <a:xfrm>
              <a:off x="1350837" y="3499379"/>
              <a:ext cx="1499084" cy="430887"/>
            </a:xfrm>
            <a:prstGeom prst="rect">
              <a:avLst/>
            </a:prstGeom>
            <a:noFill/>
          </p:spPr>
          <p:txBody>
            <a:bodyPr wrap="square" rtlCol="0">
              <a:spAutoFit/>
            </a:bodyPr>
            <a:lstStyle/>
            <a:p>
              <a:pPr algn="ctr"/>
              <a:r>
                <a:rPr lang="en-US" sz="1100" b="1" dirty="0"/>
                <a:t>Certificate based Authentication</a:t>
              </a:r>
              <a:endParaRPr lang="en-AE" sz="1100" b="1"/>
            </a:p>
          </p:txBody>
        </p:sp>
      </p:grpSp>
      <p:grpSp>
        <p:nvGrpSpPr>
          <p:cNvPr id="71" name="Group 70">
            <a:extLst>
              <a:ext uri="{FF2B5EF4-FFF2-40B4-BE49-F238E27FC236}">
                <a16:creationId xmlns:a16="http://schemas.microsoft.com/office/drawing/2014/main" id="{A0FDAFF4-3486-2C0E-8464-448268C6F52D}"/>
              </a:ext>
            </a:extLst>
          </p:cNvPr>
          <p:cNvGrpSpPr/>
          <p:nvPr/>
        </p:nvGrpSpPr>
        <p:grpSpPr>
          <a:xfrm>
            <a:off x="460030" y="5695402"/>
            <a:ext cx="11046721" cy="1166490"/>
            <a:chOff x="858627" y="5187665"/>
            <a:chExt cx="11046721" cy="1166490"/>
          </a:xfrm>
        </p:grpSpPr>
        <p:cxnSp>
          <p:nvCxnSpPr>
            <p:cNvPr id="72" name="Straight Connector 71">
              <a:extLst>
                <a:ext uri="{FF2B5EF4-FFF2-40B4-BE49-F238E27FC236}">
                  <a16:creationId xmlns:a16="http://schemas.microsoft.com/office/drawing/2014/main" id="{86B02FA8-E89D-167C-6FCE-06AB6629D9D3}"/>
                </a:ext>
              </a:extLst>
            </p:cNvPr>
            <p:cNvCxnSpPr>
              <a:stCxn id="74" idx="6"/>
              <a:endCxn id="77" idx="2"/>
            </p:cNvCxnSpPr>
            <p:nvPr/>
          </p:nvCxnSpPr>
          <p:spPr>
            <a:xfrm flipV="1">
              <a:off x="1531958" y="5550682"/>
              <a:ext cx="9669534" cy="2"/>
            </a:xfrm>
            <a:prstGeom prst="line">
              <a:avLst/>
            </a:prstGeom>
            <a:ln>
              <a:solidFill>
                <a:srgbClr val="6F2B7F"/>
              </a:solidFill>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97525DE6-EC2B-A463-EEA3-5514FD9AC2DE}"/>
                </a:ext>
              </a:extLst>
            </p:cNvPr>
            <p:cNvSpPr/>
            <p:nvPr/>
          </p:nvSpPr>
          <p:spPr>
            <a:xfrm>
              <a:off x="1855761" y="5193233"/>
              <a:ext cx="762912" cy="714895"/>
            </a:xfrm>
            <a:prstGeom prst="ellipse">
              <a:avLst/>
            </a:prstGeom>
            <a:solidFill>
              <a:schemeClr val="bg1"/>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sp>
          <p:nvSpPr>
            <p:cNvPr id="74" name="Oval 73">
              <a:extLst>
                <a:ext uri="{FF2B5EF4-FFF2-40B4-BE49-F238E27FC236}">
                  <a16:creationId xmlns:a16="http://schemas.microsoft.com/office/drawing/2014/main" id="{709F140A-A321-429C-B964-787D643DF9CE}"/>
                </a:ext>
              </a:extLst>
            </p:cNvPr>
            <p:cNvSpPr/>
            <p:nvPr/>
          </p:nvSpPr>
          <p:spPr>
            <a:xfrm>
              <a:off x="858627" y="5193236"/>
              <a:ext cx="673331" cy="714895"/>
            </a:xfrm>
            <a:prstGeom prst="ellipse">
              <a:avLst/>
            </a:prstGeom>
            <a:solidFill>
              <a:srgbClr val="6F2B7F"/>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pic>
          <p:nvPicPr>
            <p:cNvPr id="75" name="Graphic 74" descr="Security camera with solid fill">
              <a:extLst>
                <a:ext uri="{FF2B5EF4-FFF2-40B4-BE49-F238E27FC236}">
                  <a16:creationId xmlns:a16="http://schemas.microsoft.com/office/drawing/2014/main" id="{DA326B1B-346D-91CF-E1DA-4A699293529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96189" y="5351580"/>
              <a:ext cx="398205" cy="398205"/>
            </a:xfrm>
            <a:prstGeom prst="rect">
              <a:avLst/>
            </a:prstGeom>
          </p:spPr>
        </p:pic>
        <p:sp>
          <p:nvSpPr>
            <p:cNvPr id="76" name="TextBox 75">
              <a:extLst>
                <a:ext uri="{FF2B5EF4-FFF2-40B4-BE49-F238E27FC236}">
                  <a16:creationId xmlns:a16="http://schemas.microsoft.com/office/drawing/2014/main" id="{467D6961-0B8C-D3AA-7D74-564C17D07216}"/>
                </a:ext>
              </a:extLst>
            </p:cNvPr>
            <p:cNvSpPr txBox="1"/>
            <p:nvPr/>
          </p:nvSpPr>
          <p:spPr>
            <a:xfrm>
              <a:off x="890018" y="5908131"/>
              <a:ext cx="673331" cy="430887"/>
            </a:xfrm>
            <a:prstGeom prst="rect">
              <a:avLst/>
            </a:prstGeom>
            <a:noFill/>
          </p:spPr>
          <p:txBody>
            <a:bodyPr wrap="square" rtlCol="0">
              <a:spAutoFit/>
            </a:bodyPr>
            <a:lstStyle/>
            <a:p>
              <a:pPr algn="ctr"/>
              <a:r>
                <a:rPr lang="en-US" sz="1100" b="1" dirty="0"/>
                <a:t>End Point</a:t>
              </a:r>
              <a:endParaRPr lang="en-AE" sz="1100" b="1"/>
            </a:p>
          </p:txBody>
        </p:sp>
        <p:sp>
          <p:nvSpPr>
            <p:cNvPr id="77" name="Oval 76">
              <a:extLst>
                <a:ext uri="{FF2B5EF4-FFF2-40B4-BE49-F238E27FC236}">
                  <a16:creationId xmlns:a16="http://schemas.microsoft.com/office/drawing/2014/main" id="{0476A7E3-2B22-EFC3-4447-033A87D111E1}"/>
                </a:ext>
              </a:extLst>
            </p:cNvPr>
            <p:cNvSpPr/>
            <p:nvPr/>
          </p:nvSpPr>
          <p:spPr>
            <a:xfrm>
              <a:off x="11201492" y="5193234"/>
              <a:ext cx="673331" cy="714895"/>
            </a:xfrm>
            <a:prstGeom prst="ellipse">
              <a:avLst/>
            </a:prstGeom>
            <a:solidFill>
              <a:srgbClr val="6F2B7F"/>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sp>
          <p:nvSpPr>
            <p:cNvPr id="78" name="TextBox 77">
              <a:extLst>
                <a:ext uri="{FF2B5EF4-FFF2-40B4-BE49-F238E27FC236}">
                  <a16:creationId xmlns:a16="http://schemas.microsoft.com/office/drawing/2014/main" id="{AEE4C508-1293-1B04-B911-AD1F31ECBB1E}"/>
                </a:ext>
              </a:extLst>
            </p:cNvPr>
            <p:cNvSpPr txBox="1"/>
            <p:nvPr/>
          </p:nvSpPr>
          <p:spPr>
            <a:xfrm>
              <a:off x="1793228" y="5928836"/>
              <a:ext cx="853827" cy="261610"/>
            </a:xfrm>
            <a:prstGeom prst="rect">
              <a:avLst/>
            </a:prstGeom>
            <a:noFill/>
          </p:spPr>
          <p:txBody>
            <a:bodyPr wrap="square" rtlCol="0">
              <a:spAutoFit/>
            </a:bodyPr>
            <a:lstStyle/>
            <a:p>
              <a:pPr algn="ctr"/>
              <a:r>
                <a:rPr lang="en-US" sz="1100" b="1" dirty="0"/>
                <a:t>Anti DDoS</a:t>
              </a:r>
              <a:endParaRPr lang="en-AE" sz="1100" b="1"/>
            </a:p>
          </p:txBody>
        </p:sp>
        <p:sp>
          <p:nvSpPr>
            <p:cNvPr id="79" name="Oval 78">
              <a:extLst>
                <a:ext uri="{FF2B5EF4-FFF2-40B4-BE49-F238E27FC236}">
                  <a16:creationId xmlns:a16="http://schemas.microsoft.com/office/drawing/2014/main" id="{44D895B2-1ABF-B552-1E3D-4740D3352D41}"/>
                </a:ext>
              </a:extLst>
            </p:cNvPr>
            <p:cNvSpPr/>
            <p:nvPr/>
          </p:nvSpPr>
          <p:spPr>
            <a:xfrm>
              <a:off x="4090576" y="5225406"/>
              <a:ext cx="762912" cy="714895"/>
            </a:xfrm>
            <a:prstGeom prst="ellipse">
              <a:avLst/>
            </a:prstGeom>
            <a:solidFill>
              <a:schemeClr val="bg1"/>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sp>
          <p:nvSpPr>
            <p:cNvPr id="80" name="TextBox 79">
              <a:extLst>
                <a:ext uri="{FF2B5EF4-FFF2-40B4-BE49-F238E27FC236}">
                  <a16:creationId xmlns:a16="http://schemas.microsoft.com/office/drawing/2014/main" id="{475CBFBC-73A9-2953-C894-3AE6DC998FE9}"/>
                </a:ext>
              </a:extLst>
            </p:cNvPr>
            <p:cNvSpPr txBox="1"/>
            <p:nvPr/>
          </p:nvSpPr>
          <p:spPr>
            <a:xfrm>
              <a:off x="11232017" y="5908127"/>
              <a:ext cx="673331" cy="261610"/>
            </a:xfrm>
            <a:prstGeom prst="rect">
              <a:avLst/>
            </a:prstGeom>
            <a:noFill/>
          </p:spPr>
          <p:txBody>
            <a:bodyPr wrap="square" rtlCol="0">
              <a:spAutoFit/>
            </a:bodyPr>
            <a:lstStyle/>
            <a:p>
              <a:pPr algn="ctr"/>
              <a:r>
                <a:rPr lang="en-US" sz="1100" b="1" dirty="0"/>
                <a:t>MEC </a:t>
              </a:r>
              <a:endParaRPr lang="en-AE" sz="1100" b="1"/>
            </a:p>
          </p:txBody>
        </p:sp>
        <p:pic>
          <p:nvPicPr>
            <p:cNvPr id="81" name="Graphic 80" descr="Server with solid fill">
              <a:extLst>
                <a:ext uri="{FF2B5EF4-FFF2-40B4-BE49-F238E27FC236}">
                  <a16:creationId xmlns:a16="http://schemas.microsoft.com/office/drawing/2014/main" id="{1E938A68-F194-AF12-F006-B0A847F18C7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340673" y="5309443"/>
              <a:ext cx="457200" cy="457200"/>
            </a:xfrm>
            <a:prstGeom prst="rect">
              <a:avLst/>
            </a:prstGeom>
          </p:spPr>
        </p:pic>
        <p:pic>
          <p:nvPicPr>
            <p:cNvPr id="82" name="Graphic 81" descr="Shield Tick with solid fill">
              <a:extLst>
                <a:ext uri="{FF2B5EF4-FFF2-40B4-BE49-F238E27FC236}">
                  <a16:creationId xmlns:a16="http://schemas.microsoft.com/office/drawing/2014/main" id="{A75177B1-1C87-2AF5-8026-026F67D3D31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964965" y="5286651"/>
              <a:ext cx="578062" cy="578062"/>
            </a:xfrm>
            <a:prstGeom prst="rect">
              <a:avLst/>
            </a:prstGeom>
          </p:spPr>
        </p:pic>
        <p:sp>
          <p:nvSpPr>
            <p:cNvPr id="83" name="Oval 82">
              <a:extLst>
                <a:ext uri="{FF2B5EF4-FFF2-40B4-BE49-F238E27FC236}">
                  <a16:creationId xmlns:a16="http://schemas.microsoft.com/office/drawing/2014/main" id="{DEAAD5CF-E3C9-30CF-28DD-6BD78FA5BE84}"/>
                </a:ext>
              </a:extLst>
            </p:cNvPr>
            <p:cNvSpPr/>
            <p:nvPr/>
          </p:nvSpPr>
          <p:spPr>
            <a:xfrm>
              <a:off x="2968466" y="5187665"/>
              <a:ext cx="762912" cy="714895"/>
            </a:xfrm>
            <a:prstGeom prst="ellipse">
              <a:avLst/>
            </a:prstGeom>
            <a:solidFill>
              <a:schemeClr val="bg1"/>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sp>
          <p:nvSpPr>
            <p:cNvPr id="84" name="TextBox 83">
              <a:extLst>
                <a:ext uri="{FF2B5EF4-FFF2-40B4-BE49-F238E27FC236}">
                  <a16:creationId xmlns:a16="http://schemas.microsoft.com/office/drawing/2014/main" id="{E4FA4F51-9BF6-9408-3CD4-C868F12C1581}"/>
                </a:ext>
              </a:extLst>
            </p:cNvPr>
            <p:cNvSpPr txBox="1"/>
            <p:nvPr/>
          </p:nvSpPr>
          <p:spPr>
            <a:xfrm>
              <a:off x="2718895" y="5923268"/>
              <a:ext cx="1040866" cy="430887"/>
            </a:xfrm>
            <a:prstGeom prst="rect">
              <a:avLst/>
            </a:prstGeom>
            <a:noFill/>
          </p:spPr>
          <p:txBody>
            <a:bodyPr wrap="square" rtlCol="0">
              <a:spAutoFit/>
            </a:bodyPr>
            <a:lstStyle/>
            <a:p>
              <a:pPr algn="ctr"/>
              <a:r>
                <a:rPr lang="en-US" sz="1100" b="1" dirty="0"/>
                <a:t>Encryption of interfaces</a:t>
              </a:r>
              <a:endParaRPr lang="en-AE" sz="1100" b="1"/>
            </a:p>
          </p:txBody>
        </p:sp>
        <p:pic>
          <p:nvPicPr>
            <p:cNvPr id="85" name="Picture 84" descr="Shape&#10;&#10;Description automatically generated with low confidence">
              <a:extLst>
                <a:ext uri="{FF2B5EF4-FFF2-40B4-BE49-F238E27FC236}">
                  <a16:creationId xmlns:a16="http://schemas.microsoft.com/office/drawing/2014/main" id="{7BCB754E-4EE3-03AB-C5FD-9F096DA5F1F4}"/>
                </a:ext>
              </a:extLst>
            </p:cNvPr>
            <p:cNvPicPr>
              <a:picLocks noChangeAspect="1"/>
            </p:cNvPicPr>
            <p:nvPr/>
          </p:nvPicPr>
          <p:blipFill>
            <a:blip r:embed="rId10">
              <a:duotone>
                <a:prstClr val="black"/>
                <a:srgbClr val="6F2B7F">
                  <a:tint val="45000"/>
                  <a:satMod val="400000"/>
                </a:srgbClr>
              </a:duotone>
              <a:extLst>
                <a:ext uri="{28A0092B-C50C-407E-A947-70E740481C1C}">
                  <a14:useLocalDpi xmlns:a14="http://schemas.microsoft.com/office/drawing/2010/main" val="0"/>
                </a:ext>
              </a:extLst>
            </a:blip>
            <a:stretch>
              <a:fillRect/>
            </a:stretch>
          </p:blipFill>
          <p:spPr>
            <a:xfrm>
              <a:off x="3141312" y="5366717"/>
              <a:ext cx="383068" cy="383068"/>
            </a:xfrm>
            <a:prstGeom prst="rect">
              <a:avLst/>
            </a:prstGeom>
          </p:spPr>
        </p:pic>
        <p:pic>
          <p:nvPicPr>
            <p:cNvPr id="86" name="Graphic 85" descr="Lock with solid fill">
              <a:extLst>
                <a:ext uri="{FF2B5EF4-FFF2-40B4-BE49-F238E27FC236}">
                  <a16:creationId xmlns:a16="http://schemas.microsoft.com/office/drawing/2014/main" id="{72C54806-219F-9342-07D4-C95F4BE14F4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227391" y="5338208"/>
              <a:ext cx="489281" cy="489281"/>
            </a:xfrm>
            <a:prstGeom prst="rect">
              <a:avLst/>
            </a:prstGeom>
          </p:spPr>
        </p:pic>
        <p:sp>
          <p:nvSpPr>
            <p:cNvPr id="87" name="TextBox 86">
              <a:extLst>
                <a:ext uri="{FF2B5EF4-FFF2-40B4-BE49-F238E27FC236}">
                  <a16:creationId xmlns:a16="http://schemas.microsoft.com/office/drawing/2014/main" id="{DBFBC2A2-F7DE-7B8A-FF34-1384B9D29600}"/>
                </a:ext>
              </a:extLst>
            </p:cNvPr>
            <p:cNvSpPr txBox="1"/>
            <p:nvPr/>
          </p:nvSpPr>
          <p:spPr>
            <a:xfrm>
              <a:off x="4018737" y="5909427"/>
              <a:ext cx="853827" cy="430887"/>
            </a:xfrm>
            <a:prstGeom prst="rect">
              <a:avLst/>
            </a:prstGeom>
            <a:noFill/>
          </p:spPr>
          <p:txBody>
            <a:bodyPr wrap="square" rtlCol="0">
              <a:spAutoFit/>
            </a:bodyPr>
            <a:lstStyle/>
            <a:p>
              <a:pPr algn="ctr"/>
              <a:r>
                <a:rPr lang="en-US" sz="1100" b="1" dirty="0"/>
                <a:t>Access Control</a:t>
              </a:r>
              <a:endParaRPr lang="en-AE" sz="1100" b="1"/>
            </a:p>
          </p:txBody>
        </p:sp>
        <p:sp>
          <p:nvSpPr>
            <p:cNvPr id="88" name="Oval 87">
              <a:extLst>
                <a:ext uri="{FF2B5EF4-FFF2-40B4-BE49-F238E27FC236}">
                  <a16:creationId xmlns:a16="http://schemas.microsoft.com/office/drawing/2014/main" id="{E2646462-5419-C0C5-6EB6-4EC63D640EAF}"/>
                </a:ext>
              </a:extLst>
            </p:cNvPr>
            <p:cNvSpPr/>
            <p:nvPr/>
          </p:nvSpPr>
          <p:spPr>
            <a:xfrm>
              <a:off x="5200814" y="5225406"/>
              <a:ext cx="762912" cy="714895"/>
            </a:xfrm>
            <a:prstGeom prst="ellipse">
              <a:avLst/>
            </a:prstGeom>
            <a:solidFill>
              <a:schemeClr val="bg1"/>
            </a:solidFill>
            <a:ln>
              <a:solidFill>
                <a:srgbClr val="6F2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3200"/>
            </a:p>
          </p:txBody>
        </p:sp>
        <p:sp>
          <p:nvSpPr>
            <p:cNvPr id="89" name="TextBox 88">
              <a:extLst>
                <a:ext uri="{FF2B5EF4-FFF2-40B4-BE49-F238E27FC236}">
                  <a16:creationId xmlns:a16="http://schemas.microsoft.com/office/drawing/2014/main" id="{027EE452-469E-F054-6A2A-C0B2B47F1CC5}"/>
                </a:ext>
              </a:extLst>
            </p:cNvPr>
            <p:cNvSpPr txBox="1"/>
            <p:nvPr/>
          </p:nvSpPr>
          <p:spPr>
            <a:xfrm>
              <a:off x="5128975" y="5909427"/>
              <a:ext cx="853827" cy="261610"/>
            </a:xfrm>
            <a:prstGeom prst="rect">
              <a:avLst/>
            </a:prstGeom>
            <a:noFill/>
          </p:spPr>
          <p:txBody>
            <a:bodyPr wrap="square" rtlCol="0">
              <a:spAutoFit/>
            </a:bodyPr>
            <a:lstStyle/>
            <a:p>
              <a:pPr algn="ctr"/>
              <a:r>
                <a:rPr lang="en-US" sz="1100" b="1" dirty="0"/>
                <a:t>IDS IPS</a:t>
              </a:r>
              <a:endParaRPr lang="en-AE" sz="1100" b="1"/>
            </a:p>
          </p:txBody>
        </p:sp>
        <p:pic>
          <p:nvPicPr>
            <p:cNvPr id="90" name="Graphic 89" descr="Stop with solid fill">
              <a:extLst>
                <a:ext uri="{FF2B5EF4-FFF2-40B4-BE49-F238E27FC236}">
                  <a16:creationId xmlns:a16="http://schemas.microsoft.com/office/drawing/2014/main" id="{F8CEDED7-C704-6F28-7264-A5F3760F9EB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340231" y="5333643"/>
              <a:ext cx="484078" cy="484078"/>
            </a:xfrm>
            <a:prstGeom prst="rect">
              <a:avLst/>
            </a:prstGeom>
          </p:spPr>
        </p:pic>
      </p:grpSp>
      <p:pic>
        <p:nvPicPr>
          <p:cNvPr id="96" name="Video 95">
            <a:hlinkClick r:id="" action="ppaction://media"/>
            <a:extLst>
              <a:ext uri="{FF2B5EF4-FFF2-40B4-BE49-F238E27FC236}">
                <a16:creationId xmlns:a16="http://schemas.microsoft.com/office/drawing/2014/main" id="{004B0FF4-0482-7475-7D13-65496EBB37D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25"/>
          <a:srcRect l="21875" r="21875"/>
          <a:stretch>
            <a:fillRect/>
          </a:stretch>
        </p:blipFill>
        <p:spPr>
          <a:xfrm>
            <a:off x="9835200" y="4531686"/>
            <a:ext cx="2057400" cy="2057400"/>
          </a:xfrm>
          <a:prstGeom prst="ellipse">
            <a:avLst/>
          </a:prstGeom>
        </p:spPr>
      </p:pic>
    </p:spTree>
    <p:extLst>
      <p:ext uri="{BB962C8B-B14F-4D97-AF65-F5344CB8AC3E}">
        <p14:creationId xmlns:p14="http://schemas.microsoft.com/office/powerpoint/2010/main" val="2485328234"/>
      </p:ext>
    </p:extLst>
  </p:cSld>
  <p:clrMapOvr>
    <a:masterClrMapping/>
  </p:clrMapOvr>
  <mc:AlternateContent xmlns:mc="http://schemas.openxmlformats.org/markup-compatibility/2006" xmlns:p14="http://schemas.microsoft.com/office/powerpoint/2010/main">
    <mc:Choice Requires="p14">
      <p:transition spd="slow" p14:dur="2000" advTm="128696"/>
    </mc:Choice>
    <mc:Fallback xmlns="">
      <p:transition spd="slow" advTm="12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6"/>
                </p:tgtEl>
              </p:cMediaNode>
            </p:video>
            <p:seq concurrent="1" nextAc="seek">
              <p:cTn id="8" restart="whenNotActive" fill="hold" evtFilter="cancelBubble" nodeType="interactiveSeq">
                <p:stCondLst>
                  <p:cond evt="onClick" delay="0">
                    <p:tgtEl>
                      <p:spTgt spid="9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6"/>
                                        </p:tgtEl>
                                      </p:cBhvr>
                                    </p:cmd>
                                  </p:childTnLst>
                                </p:cTn>
                              </p:par>
                            </p:childTnLst>
                          </p:cTn>
                        </p:par>
                      </p:childTnLst>
                    </p:cTn>
                  </p:par>
                </p:childTnLst>
              </p:cTn>
              <p:nextCondLst>
                <p:cond evt="onClick" delay="0">
                  <p:tgtEl>
                    <p:spTgt spid="96"/>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8546</TotalTime>
  <Words>3474</Words>
  <Application>Microsoft Office PowerPoint</Application>
  <PresentationFormat>Widescreen</PresentationFormat>
  <Paragraphs>392</Paragraphs>
  <Slides>11</Slides>
  <Notes>10</Notes>
  <HiddenSlides>0</HiddenSlides>
  <MMClips>10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Ion Boardroom</vt:lpstr>
      <vt:lpstr>PowerPoint Presentation</vt:lpstr>
      <vt:lpstr>What has changed in 5G</vt:lpstr>
      <vt:lpstr>5G – Service Scope</vt:lpstr>
      <vt:lpstr>Security Challenges in 5G</vt:lpstr>
      <vt:lpstr>Security Principles</vt:lpstr>
      <vt:lpstr>Zero Trust</vt:lpstr>
      <vt:lpstr>Understanding 5G domains and threat landscape</vt:lpstr>
      <vt:lpstr>Defense in Depth and Zero Trust approach</vt:lpstr>
      <vt:lpstr>Defense in Depth and Zero Trust approach</vt:lpstr>
      <vt:lpstr>Defense in Depth and Zero Trust approach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Rohit Saxena</dc:creator>
  <cp:lastModifiedBy>Kamal Singh</cp:lastModifiedBy>
  <cp:revision>21</cp:revision>
  <dcterms:created xsi:type="dcterms:W3CDTF">2023-03-10T08:03:46Z</dcterms:created>
  <dcterms:modified xsi:type="dcterms:W3CDTF">2023-04-03T11:28:08Z</dcterms:modified>
</cp:coreProperties>
</file>