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277" r:id="rId3"/>
    <p:sldId id="291" r:id="rId4"/>
    <p:sldId id="290" r:id="rId5"/>
    <p:sldId id="316" r:id="rId6"/>
    <p:sldId id="292" r:id="rId7"/>
    <p:sldId id="294" r:id="rId8"/>
    <p:sldId id="295" r:id="rId9"/>
    <p:sldId id="296" r:id="rId10"/>
    <p:sldId id="300" r:id="rId11"/>
    <p:sldId id="309" r:id="rId12"/>
    <p:sldId id="297" r:id="rId13"/>
    <p:sldId id="310" r:id="rId14"/>
    <p:sldId id="311" r:id="rId15"/>
    <p:sldId id="317" r:id="rId16"/>
    <p:sldId id="298" r:id="rId17"/>
    <p:sldId id="299" r:id="rId18"/>
    <p:sldId id="308" r:id="rId19"/>
    <p:sldId id="301" r:id="rId20"/>
    <p:sldId id="312" r:id="rId21"/>
    <p:sldId id="307" r:id="rId22"/>
    <p:sldId id="313" r:id="rId23"/>
  </p:sldIdLst>
  <p:sldSz cx="9144000" cy="6858000" type="screen4x3"/>
  <p:notesSz cx="6858000" cy="9144000"/>
  <p:defaultTextStyle>
    <a:defPPr>
      <a:defRPr lang="en-US"/>
    </a:defPPr>
    <a:lvl1pPr marL="0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1pPr>
    <a:lvl2pPr marL="456712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2pPr>
    <a:lvl3pPr marL="913423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3pPr>
    <a:lvl4pPr marL="1370131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4pPr>
    <a:lvl5pPr marL="1826844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5pPr>
    <a:lvl6pPr marL="2283554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6pPr>
    <a:lvl7pPr marL="2740266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7pPr>
    <a:lvl8pPr marL="3196975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8pPr>
    <a:lvl9pPr marL="3653687" algn="l" defTabSz="45671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8618"/>
    <a:srgbClr val="1522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6A7F34-7BEF-4D2D-8330-F042F1FE4280}" v="32" dt="2023-09-25T21:31:11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1531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8DC1E5-744A-4FA8-B4BC-EE1233FADBB9}" type="datetimeFigureOut">
              <a:rPr lang="en-GB" smtClean="0"/>
              <a:t>26/09/2023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5481C-0591-4ABC-8528-B076B17CBE5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66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5481C-0591-4ABC-8528-B076B17CBE5D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76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5481C-0591-4ABC-8528-B076B17CBE5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045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5481C-0591-4ABC-8528-B076B17CBE5D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0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Tes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"/>
            <a:ext cx="9144000" cy="69494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4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Tes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3759"/>
            <a:ext cx="9144000" cy="9093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CE2D79A-21DD-544F-9F21-A2E05500F652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211F23-233F-844A-9E08-4CC47977F4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3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9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2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5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25" indent="0">
              <a:buNone/>
              <a:defRPr sz="2000" b="1"/>
            </a:lvl2pPr>
            <a:lvl3pPr marL="914649" indent="0">
              <a:buNone/>
              <a:defRPr sz="1800" b="1"/>
            </a:lvl3pPr>
            <a:lvl4pPr marL="1371975" indent="0">
              <a:buNone/>
              <a:defRPr sz="1600" b="1"/>
            </a:lvl4pPr>
            <a:lvl5pPr marL="1829298" indent="0">
              <a:buNone/>
              <a:defRPr sz="1600" b="1"/>
            </a:lvl5pPr>
            <a:lvl6pPr marL="2286624" indent="0">
              <a:buNone/>
              <a:defRPr sz="1600" b="1"/>
            </a:lvl6pPr>
            <a:lvl7pPr marL="2743950" indent="0">
              <a:buNone/>
              <a:defRPr sz="1600" b="1"/>
            </a:lvl7pPr>
            <a:lvl8pPr marL="3201273" indent="0">
              <a:buNone/>
              <a:defRPr sz="1600" b="1"/>
            </a:lvl8pPr>
            <a:lvl9pPr marL="365859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85"/>
            <a:ext cx="4040188" cy="39512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6"/>
            <a:ext cx="4041775" cy="6397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325" indent="0">
              <a:buNone/>
              <a:defRPr sz="2000" b="1"/>
            </a:lvl2pPr>
            <a:lvl3pPr marL="914649" indent="0">
              <a:buNone/>
              <a:defRPr sz="1800" b="1"/>
            </a:lvl3pPr>
            <a:lvl4pPr marL="1371975" indent="0">
              <a:buNone/>
              <a:defRPr sz="1600" b="1"/>
            </a:lvl4pPr>
            <a:lvl5pPr marL="1829298" indent="0">
              <a:buNone/>
              <a:defRPr sz="1600" b="1"/>
            </a:lvl5pPr>
            <a:lvl6pPr marL="2286624" indent="0">
              <a:buNone/>
              <a:defRPr sz="1600" b="1"/>
            </a:lvl6pPr>
            <a:lvl7pPr marL="2743950" indent="0">
              <a:buNone/>
              <a:defRPr sz="1600" b="1"/>
            </a:lvl7pPr>
            <a:lvl8pPr marL="3201273" indent="0">
              <a:buNone/>
              <a:defRPr sz="1600" b="1"/>
            </a:lvl8pPr>
            <a:lvl9pPr marL="365859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85"/>
            <a:ext cx="4041775" cy="39512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34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25" indent="0">
              <a:buNone/>
              <a:defRPr sz="1200"/>
            </a:lvl2pPr>
            <a:lvl3pPr marL="914649" indent="0">
              <a:buNone/>
              <a:defRPr sz="1000"/>
            </a:lvl3pPr>
            <a:lvl4pPr marL="1371975" indent="0">
              <a:buNone/>
              <a:defRPr sz="900"/>
            </a:lvl4pPr>
            <a:lvl5pPr marL="1829298" indent="0">
              <a:buNone/>
              <a:defRPr sz="900"/>
            </a:lvl5pPr>
            <a:lvl6pPr marL="2286624" indent="0">
              <a:buNone/>
              <a:defRPr sz="900"/>
            </a:lvl6pPr>
            <a:lvl7pPr marL="2743950" indent="0">
              <a:buNone/>
              <a:defRPr sz="900"/>
            </a:lvl7pPr>
            <a:lvl8pPr marL="3201273" indent="0">
              <a:buNone/>
              <a:defRPr sz="900"/>
            </a:lvl8pPr>
            <a:lvl9pPr marL="365859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6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325" indent="0">
              <a:buNone/>
              <a:defRPr sz="2800"/>
            </a:lvl2pPr>
            <a:lvl3pPr marL="914649" indent="0">
              <a:buNone/>
              <a:defRPr sz="2400"/>
            </a:lvl3pPr>
            <a:lvl4pPr marL="1371975" indent="0">
              <a:buNone/>
              <a:defRPr sz="2000"/>
            </a:lvl4pPr>
            <a:lvl5pPr marL="1829298" indent="0">
              <a:buNone/>
              <a:defRPr sz="2000"/>
            </a:lvl5pPr>
            <a:lvl6pPr marL="2286624" indent="0">
              <a:buNone/>
              <a:defRPr sz="2000"/>
            </a:lvl6pPr>
            <a:lvl7pPr marL="2743950" indent="0">
              <a:buNone/>
              <a:defRPr sz="2000"/>
            </a:lvl7pPr>
            <a:lvl8pPr marL="3201273" indent="0">
              <a:buNone/>
              <a:defRPr sz="2000"/>
            </a:lvl8pPr>
            <a:lvl9pPr marL="365859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325" indent="0">
              <a:buNone/>
              <a:defRPr sz="1200"/>
            </a:lvl2pPr>
            <a:lvl3pPr marL="914649" indent="0">
              <a:buNone/>
              <a:defRPr sz="1000"/>
            </a:lvl3pPr>
            <a:lvl4pPr marL="1371975" indent="0">
              <a:buNone/>
              <a:defRPr sz="900"/>
            </a:lvl4pPr>
            <a:lvl5pPr marL="1829298" indent="0">
              <a:buNone/>
              <a:defRPr sz="900"/>
            </a:lvl5pPr>
            <a:lvl6pPr marL="2286624" indent="0">
              <a:buNone/>
              <a:defRPr sz="900"/>
            </a:lvl6pPr>
            <a:lvl7pPr marL="2743950" indent="0">
              <a:buNone/>
              <a:defRPr sz="900"/>
            </a:lvl7pPr>
            <a:lvl8pPr marL="3201273" indent="0">
              <a:buNone/>
              <a:defRPr sz="900"/>
            </a:lvl8pPr>
            <a:lvl9pPr marL="3658599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8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5"/>
            <a:ext cx="21336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2D79A-21DD-544F-9F21-A2E05500F652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5"/>
            <a:ext cx="28956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5"/>
            <a:ext cx="2133600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11F23-233F-844A-9E08-4CC47977F4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9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xStyles>
    <p:titleStyle>
      <a:lvl1pPr algn="ctr" defTabSz="457325" rtl="0" eaLnBrk="1" latinLnBrk="0" hangingPunct="1">
        <a:spcBef>
          <a:spcPct val="0"/>
        </a:spcBef>
        <a:buNone/>
        <a:defRPr sz="44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93" indent="-342993" algn="l" defTabSz="45732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153" indent="-285828" algn="l" defTabSz="45732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312" indent="-228663" algn="l" defTabSz="45732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638" indent="-228663" algn="l" defTabSz="45732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961" indent="-228663" algn="l" defTabSz="45732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287" indent="-228663" algn="l" defTabSz="4573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613" indent="-228663" algn="l" defTabSz="4573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936" indent="-228663" algn="l" defTabSz="4573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262" indent="-228663" algn="l" defTabSz="4573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325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649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975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298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624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50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273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599" algn="l" defTabSz="4573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n Tide Group logo Reverse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287856"/>
            <a:ext cx="2540000" cy="776002"/>
          </a:xfrm>
          <a:prstGeom prst="rect">
            <a:avLst/>
          </a:prstGeom>
        </p:spPr>
      </p:pic>
      <p:pic>
        <p:nvPicPr>
          <p:cNvPr id="4" name="Picture 3" descr="web icon 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11" y="2631440"/>
            <a:ext cx="1213993" cy="1203960"/>
          </a:xfrm>
          <a:prstGeom prst="rect">
            <a:avLst/>
          </a:prstGeom>
        </p:spPr>
      </p:pic>
      <p:pic>
        <p:nvPicPr>
          <p:cNvPr id="6" name="Picture 5" descr="web icon -0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99" y="2631440"/>
            <a:ext cx="1213993" cy="1203960"/>
          </a:xfrm>
          <a:prstGeom prst="rect">
            <a:avLst/>
          </a:prstGeom>
        </p:spPr>
      </p:pic>
      <p:pic>
        <p:nvPicPr>
          <p:cNvPr id="13" name="Picture 12" descr="web icon -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2" y="2631440"/>
            <a:ext cx="1213993" cy="1203960"/>
          </a:xfrm>
          <a:prstGeom prst="rect">
            <a:avLst/>
          </a:prstGeom>
        </p:spPr>
      </p:pic>
      <p:pic>
        <p:nvPicPr>
          <p:cNvPr id="14" name="Picture 13" descr="web icon -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53" y="2631440"/>
            <a:ext cx="1213993" cy="1203960"/>
          </a:xfrm>
          <a:prstGeom prst="rect">
            <a:avLst/>
          </a:prstGeom>
        </p:spPr>
      </p:pic>
      <p:pic>
        <p:nvPicPr>
          <p:cNvPr id="15" name="Picture 14" descr="web icon 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06" y="2631440"/>
            <a:ext cx="1213993" cy="1203960"/>
          </a:xfrm>
          <a:prstGeom prst="rect">
            <a:avLst/>
          </a:prstGeom>
        </p:spPr>
      </p:pic>
      <p:pic>
        <p:nvPicPr>
          <p:cNvPr id="16" name="Picture 15" descr="web icon 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81" y="2631440"/>
            <a:ext cx="1203960" cy="12039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217920" y="6258560"/>
            <a:ext cx="2682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www.hightidegroup.net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8960" y="3919987"/>
            <a:ext cx="4358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CE6F2"/>
                </a:solidFill>
              </a:rPr>
              <a:t>Welcome to High Tide Group</a:t>
            </a:r>
          </a:p>
        </p:txBody>
      </p:sp>
    </p:spTree>
    <p:extLst>
      <p:ext uri="{BB962C8B-B14F-4D97-AF65-F5344CB8AC3E}">
        <p14:creationId xmlns:p14="http://schemas.microsoft.com/office/powerpoint/2010/main" val="4714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Wi-Fi Setup (Backbone) – Actual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8E5C7-1F65-1D7B-8E2A-951E69B79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29"/>
          <a:stretch/>
        </p:blipFill>
        <p:spPr>
          <a:xfrm>
            <a:off x="1238747" y="952960"/>
            <a:ext cx="6868733" cy="4216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D2604B-E133-1B7B-1272-63BEFF00FE01}"/>
              </a:ext>
            </a:extLst>
          </p:cNvPr>
          <p:cNvSpPr txBox="1"/>
          <p:nvPr/>
        </p:nvSpPr>
        <p:spPr>
          <a:xfrm>
            <a:off x="949282" y="5478696"/>
            <a:ext cx="7651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The festival had increased the sizes of the vendor areas, but forgot to tell us.</a:t>
            </a:r>
            <a:endParaRPr lang="en-US" sz="16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16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383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Wi-Fi Setup (Client Access)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2604B-E133-1B7B-1272-63BEFF00FE01}"/>
              </a:ext>
            </a:extLst>
          </p:cNvPr>
          <p:cNvSpPr txBox="1"/>
          <p:nvPr/>
        </p:nvSpPr>
        <p:spPr>
          <a:xfrm>
            <a:off x="949282" y="5478696"/>
            <a:ext cx="76519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The festival had increased the sizes of the vendor areas, but forgot to tell us.</a:t>
            </a:r>
            <a:endParaRPr lang="en-US" sz="16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16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418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Network Overview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D9FF3-4726-AFF8-7581-11175EDE4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5" y="1595746"/>
            <a:ext cx="4160033" cy="41433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390858" y="1439536"/>
            <a:ext cx="44529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L2TP back to London (Bypass School Firewall issues. This however saved our bacon later)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VLAN for </a:t>
            </a: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different SSID so we can Priorities traffic. BAR and Staff has priority as this is what the festival makes the money (Shhh, Don’t tell the vendors)</a:t>
            </a:r>
            <a:endParaRPr lang="en-US" sz="18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8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17327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6000"/>
    </mc:Choice>
    <mc:Fallback>
      <p:transition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Client Authentication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15556" y="1439536"/>
            <a:ext cx="8428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Last year we downloaded over 2TB of data from Netflix. (I am not aware of Netflix being a Epos vendor)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This year each vendor was issued with a username and password. This enabled us to limit the number of devices a vendor connects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This also allows us to track bandwidth hogs</a:t>
            </a: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chemeClr val="bg1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6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Inflight changes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15556" y="1439536"/>
            <a:ext cx="84282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One of the Vendors (A class vendor I was informed by management) was rated based on the number of app installs at the festival. The lack of 4G was causing them major issues.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Utilizing a</a:t>
            </a: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 mashed access point and a hotspot portal we where able to provide them with codes to allow people to connect for a short period of them to download the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chemeClr val="bg1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298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Inflight changes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15556" y="1439536"/>
            <a:ext cx="84282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One of the acts utilized an interactive app people needed to download before walking through a forest. They did not plan for a highly congested 4G and asked if they could give out there WIFI code.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Another Hotspot with 15 min tokens was used.</a:t>
            </a:r>
            <a:endParaRPr lang="en-US" sz="18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8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763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Planned Timeline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15556" y="1232905"/>
            <a:ext cx="4289609" cy="424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DIN Next LT Regular"/>
              </a:rPr>
              <a:t>Monday – Setup</a:t>
            </a:r>
          </a:p>
          <a:p>
            <a:pPr algn="l"/>
            <a:r>
              <a:rPr lang="en-US" sz="2800" b="0" i="0" dirty="0">
                <a:solidFill>
                  <a:schemeClr val="bg1"/>
                </a:solidFill>
                <a:effectLst/>
                <a:latin typeface="DIN Next LT Regular"/>
              </a:rPr>
              <a:t>Tuesday – Setup</a:t>
            </a:r>
            <a:endParaRPr lang="en-US" sz="28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2800" b="0" i="0" dirty="0">
                <a:solidFill>
                  <a:schemeClr val="bg1"/>
                </a:solidFill>
                <a:effectLst/>
                <a:latin typeface="DIN Next LT Regular"/>
              </a:rPr>
              <a:t>Wednesday – Setup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DIN Next LT Regular"/>
              </a:rPr>
              <a:t>Thursday – Turn up and test</a:t>
            </a:r>
          </a:p>
          <a:p>
            <a:pPr algn="l"/>
            <a:r>
              <a:rPr lang="en-US" sz="2800" b="0" i="0" dirty="0">
                <a:solidFill>
                  <a:schemeClr val="bg1"/>
                </a:solidFill>
                <a:effectLst/>
                <a:latin typeface="DIN Next LT Regular"/>
              </a:rPr>
              <a:t>Friday 8AM – Doors open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DIN Next LT Regular"/>
              </a:rPr>
              <a:t>Friday 12:00 Bands start</a:t>
            </a:r>
          </a:p>
          <a:p>
            <a:pPr algn="l"/>
            <a:r>
              <a:rPr lang="en-US" sz="2800" b="0" i="0" dirty="0">
                <a:solidFill>
                  <a:schemeClr val="bg1"/>
                </a:solidFill>
                <a:effectLst/>
                <a:latin typeface="DIN Next LT Regular"/>
              </a:rPr>
              <a:t>Saturday 7:00 till </a:t>
            </a:r>
            <a:r>
              <a:rPr lang="en-US" sz="2800" dirty="0">
                <a:solidFill>
                  <a:schemeClr val="bg1"/>
                </a:solidFill>
                <a:latin typeface="DIN Next LT Regular"/>
              </a:rPr>
              <a:t>24:00</a:t>
            </a:r>
          </a:p>
          <a:p>
            <a:pPr algn="l"/>
            <a:r>
              <a:rPr lang="en-US" sz="2800" b="0" i="0" dirty="0">
                <a:solidFill>
                  <a:schemeClr val="bg1"/>
                </a:solidFill>
                <a:effectLst/>
                <a:latin typeface="DIN Next LT Regular"/>
              </a:rPr>
              <a:t>Sunday 7:00 till 14:00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DIN Next LT Regular"/>
              </a:rPr>
              <a:t>Monday – Strip down</a:t>
            </a:r>
            <a:endParaRPr lang="en-US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4ED84F-80DB-5C0F-DD1F-EECB12D2B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65" y="985422"/>
            <a:ext cx="4056127" cy="540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Actual Timeline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323190" y="887006"/>
            <a:ext cx="819049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Monday – Setup</a:t>
            </a: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DIN Next LT Regular"/>
              </a:rPr>
              <a:t>Tuesday – Setup</a:t>
            </a:r>
            <a:endParaRPr lang="en-US" sz="20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DIN Next LT Regular"/>
              </a:rPr>
              <a:t>Wednesday – Setup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Thursday – NO POWER</a:t>
            </a: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DIN Next LT Regular"/>
              </a:rPr>
              <a:t>Friday 8AM – Doors open. 8:15 Power on,</a:t>
            </a:r>
            <a:r>
              <a:rPr lang="en-US" sz="2000" b="1" i="0" dirty="0">
                <a:solidFill>
                  <a:schemeClr val="bg1"/>
                </a:solidFill>
                <a:effectLst/>
                <a:latin typeface="DIN Next LT Regular"/>
              </a:rPr>
              <a:t> </a:t>
            </a:r>
            <a:r>
              <a:rPr lang="en-US" sz="2000" b="1" i="0" dirty="0">
                <a:solidFill>
                  <a:srgbClr val="92D050"/>
                </a:solidFill>
                <a:effectLst/>
                <a:latin typeface="DIN Next LT Regular"/>
              </a:rPr>
              <a:t>but not stable. Issues with radio so only ticketing on. We also had a Diesel leak in the WIFI Cabin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Friday 12:00 Bands start – </a:t>
            </a:r>
            <a:r>
              <a:rPr lang="en-US" sz="2000" b="1" dirty="0">
                <a:solidFill>
                  <a:srgbClr val="92D050"/>
                </a:solidFill>
                <a:latin typeface="DIN Next LT Regular"/>
              </a:rPr>
              <a:t>Demands for Bars and Vendors, but still power issues and radio issues.</a:t>
            </a:r>
          </a:p>
          <a:p>
            <a:pPr algn="l"/>
            <a:r>
              <a:rPr lang="en-US" sz="2000" b="1" i="1" dirty="0">
                <a:solidFill>
                  <a:schemeClr val="bg1"/>
                </a:solidFill>
                <a:latin typeface="DIN Next LT Regular"/>
              </a:rPr>
              <a:t>WIFI Team and Electrical Team are NOT friends</a:t>
            </a: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DIN Next LT Regular"/>
              </a:rPr>
              <a:t>Saturday 7:00 till </a:t>
            </a:r>
            <a:r>
              <a:rPr lang="en-US" sz="2000" dirty="0">
                <a:solidFill>
                  <a:schemeClr val="bg1"/>
                </a:solidFill>
                <a:latin typeface="DIN Next LT Regular"/>
              </a:rPr>
              <a:t>24:00</a:t>
            </a:r>
          </a:p>
          <a:p>
            <a:pPr algn="l"/>
            <a:r>
              <a:rPr lang="en-US" sz="2000" b="0" i="0" dirty="0">
                <a:solidFill>
                  <a:schemeClr val="bg1"/>
                </a:solidFill>
                <a:effectLst/>
                <a:latin typeface="DIN Next LT Regular"/>
              </a:rPr>
              <a:t>Sunday 7:00 till 14:00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Monday – Strip down</a:t>
            </a:r>
          </a:p>
          <a:p>
            <a:pPr algn="l"/>
            <a:endParaRPr lang="en-US" sz="20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8000" b="0" i="0" dirty="0">
                <a:solidFill>
                  <a:schemeClr val="bg1"/>
                </a:solidFill>
                <a:effectLst/>
                <a:latin typeface="DIN Next LT Regular"/>
              </a:rPr>
              <a:t>STRESS</a:t>
            </a:r>
            <a:endParaRPr lang="en-US" sz="66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6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B59C2-9B99-8C5F-B77E-7C1319D93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04" t="7767" r="27767" b="16116"/>
          <a:stretch/>
        </p:blipFill>
        <p:spPr>
          <a:xfrm>
            <a:off x="6194151" y="3039388"/>
            <a:ext cx="2692027" cy="36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Fun Begins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65708" y="1232905"/>
            <a:ext cx="82965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DIN Next LT Regular"/>
              </a:rPr>
              <a:t>Random Generators around site keep tripping but Electrical team don’t know which ones</a:t>
            </a:r>
          </a:p>
          <a:p>
            <a:pPr algn="l"/>
            <a:r>
              <a:rPr lang="en-US" sz="2400" dirty="0">
                <a:solidFill>
                  <a:schemeClr val="bg1"/>
                </a:solidFill>
                <a:latin typeface="DIN Next LT Regular"/>
              </a:rPr>
              <a:t>WIFI Team call the Electrical team to complain, we are able to tell them which generator is off as we have lost part of the network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DIN Next LT Regular"/>
              </a:rPr>
              <a:t>WIFI team and Electrical Team are now friends.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DIN Next LT Regular"/>
              </a:rPr>
              <a:t>BAR WIFI Stable, FREE DRINKS </a:t>
            </a:r>
            <a:r>
              <a:rPr lang="en-US" sz="2400" dirty="0">
                <a:solidFill>
                  <a:schemeClr val="bg1"/>
                </a:solidFill>
                <a:latin typeface="DIN Next LT Regular"/>
                <a:sym typeface="Wingdings" panose="05000000000000000000" pitchFamily="2" charset="2"/>
              </a:rPr>
              <a:t></a:t>
            </a: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18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8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0E8AE4C-4384-444C-C7F9-92B11A49E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22" y="4013884"/>
            <a:ext cx="3551063" cy="26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Fun Begins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65708" y="966983"/>
            <a:ext cx="829655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DIN Next LT Regular"/>
              </a:rPr>
              <a:t>Friday at 16:00 JCB has a fight with the internet cable. We failover to Starlink (NO L2TP)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Starlink b</a:t>
            </a: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reaks out in Ireland. Some of the payment systems stop working.</a:t>
            </a: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DIN Next LT Regular"/>
              </a:rPr>
              <a:t>We bring up the L2TP, all fixed.</a:t>
            </a:r>
          </a:p>
          <a:p>
            <a:pPr algn="l"/>
            <a:endParaRPr lang="en-US" sz="24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We run on the Starlink for the rest of the festival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We placed some traffic prioritization for Vendors and Bars and restricted Netflix and Apple.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  <a:latin typeface="DIN Next LT Regular"/>
              </a:rPr>
              <a:t>We suffer an outage on starlink, only to find a child standing in front of it (Move it onto the top of the cabin)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18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8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643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Festival Wi-Fi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9C516-1977-46A5-982E-F6DC8E63F07A}"/>
              </a:ext>
            </a:extLst>
          </p:cNvPr>
          <p:cNvSpPr txBox="1"/>
          <p:nvPr/>
        </p:nvSpPr>
        <p:spPr>
          <a:xfrm>
            <a:off x="302210" y="1009895"/>
            <a:ext cx="837608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Since COVID people have moved heavily to contactless payment</a:t>
            </a: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 contactless to work, a connection to the internet is required.</a:t>
            </a:r>
          </a:p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Village 4G masts are design for about 1000 people, not 10,000</a:t>
            </a:r>
          </a:p>
          <a:p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Deer Shed Festival 12 logo">
            <a:extLst>
              <a:ext uri="{FF2B5EF4-FFF2-40B4-BE49-F238E27FC236}">
                <a16:creationId xmlns:a16="http://schemas.microsoft.com/office/drawing/2014/main" id="{8D954D0D-5C04-2ED5-4494-99464FE3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2" y="4205717"/>
            <a:ext cx="1199625" cy="13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6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we take from this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65708" y="1232905"/>
            <a:ext cx="82965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Keep the network simple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Take spare kit for unplanned changes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Mesh can be your friend to provide quick and simple expansions to sections of the network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Segment traffic if possible, to allow prioritization if needed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Always have a backup link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Some Card readers may not have been on WIFI for a long time and decide to do firmware updates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DIN Next LT Regular"/>
              </a:rPr>
              <a:t>Allot of card readers are still 2.4 </a:t>
            </a:r>
            <a:r>
              <a:rPr lang="en-US" sz="2400" dirty="0">
                <a:solidFill>
                  <a:schemeClr val="bg1"/>
                </a:solidFill>
                <a:latin typeface="DIN Next LT Regular"/>
                <a:sym typeface="Wingdings" panose="05000000000000000000" pitchFamily="2" charset="2"/>
              </a:rPr>
              <a:t>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  <a:sym typeface="Wingdings" panose="05000000000000000000" pitchFamily="2" charset="2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18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8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3022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Some of the Family Fun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B8D781-6482-9D43-C7F0-DF885C8E660C}"/>
              </a:ext>
            </a:extLst>
          </p:cNvPr>
          <p:cNvSpPr txBox="1"/>
          <p:nvPr/>
        </p:nvSpPr>
        <p:spPr>
          <a:xfrm>
            <a:off x="465708" y="1232905"/>
            <a:ext cx="8296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400" dirty="0">
              <a:solidFill>
                <a:schemeClr val="bg1"/>
              </a:solidFill>
              <a:latin typeface="DIN Next LT Regular"/>
            </a:endParaRPr>
          </a:p>
          <a:p>
            <a:pPr algn="l"/>
            <a:endParaRPr lang="en-US" sz="1800" b="0" i="0" dirty="0">
              <a:solidFill>
                <a:schemeClr val="bg1"/>
              </a:solidFill>
              <a:effectLst/>
              <a:latin typeface="DIN Next LT Regular"/>
            </a:endParaRPr>
          </a:p>
          <a:p>
            <a:pPr algn="l"/>
            <a:endParaRPr lang="en-US" sz="18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3D8CE62-33F0-06F2-AB37-C5276AF1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2" y="2176733"/>
            <a:ext cx="1945512" cy="145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E3C55C79-79CF-D73F-AF38-B689A5267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1" y="941033"/>
            <a:ext cx="3718391" cy="27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1E89BAA-3E92-6D11-CE54-61F9FC213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790" y="941033"/>
            <a:ext cx="3718391" cy="27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1CE374C4-D5E1-A5F9-EC65-8F5AABE24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8" y="3896516"/>
            <a:ext cx="3766284" cy="282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72756D2-B8EA-F42E-5854-589930A4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652" y="3977187"/>
            <a:ext cx="3595456" cy="26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9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610C-201E-F2F5-57AB-381F85C0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8">
            <a:extLst>
              <a:ext uri="{FF2B5EF4-FFF2-40B4-BE49-F238E27FC236}">
                <a16:creationId xmlns:a16="http://schemas.microsoft.com/office/drawing/2014/main" id="{05378768-660B-37AD-7612-F638E045C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2" y="329488"/>
            <a:ext cx="8791876" cy="19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4E1931B-3F91-D858-033F-384B605DD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43" y="4584343"/>
            <a:ext cx="5108318" cy="191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9CEFBE9-9C38-35AA-3451-E1CC5AA8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3" y="2432677"/>
            <a:ext cx="8744654" cy="200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Who is High Tide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9C516-1977-46A5-982E-F6DC8E63F07A}"/>
              </a:ext>
            </a:extLst>
          </p:cNvPr>
          <p:cNvSpPr txBox="1"/>
          <p:nvPr/>
        </p:nvSpPr>
        <p:spPr>
          <a:xfrm>
            <a:off x="230825" y="1352631"/>
            <a:ext cx="8376082" cy="270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Technology company based in the North East of England.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Multi Nations Mergers, Acquisitions and Divestments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Enterprise Network design, assessment and support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Internet Service provider providing bespoke internet connectivity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solidFill>
                  <a:schemeClr val="bg1"/>
                </a:solidFill>
              </a:rPr>
              <a:t>Critical National Infrastructure services</a:t>
            </a:r>
          </a:p>
        </p:txBody>
      </p:sp>
    </p:spTree>
    <p:extLst>
      <p:ext uri="{BB962C8B-B14F-4D97-AF65-F5344CB8AC3E}">
        <p14:creationId xmlns:p14="http://schemas.microsoft.com/office/powerpoint/2010/main" val="75577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Background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9C516-1977-46A5-982E-F6DC8E63F07A}"/>
              </a:ext>
            </a:extLst>
          </p:cNvPr>
          <p:cNvSpPr txBox="1"/>
          <p:nvPr/>
        </p:nvSpPr>
        <p:spPr>
          <a:xfrm>
            <a:off x="230825" y="1062700"/>
            <a:ext cx="8376082" cy="581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DeerShed is a local family friendly Music festival that attracts close to 10,000 people each year.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We have been asked to provide WIFI over the whole </a:t>
            </a:r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site for the following services.</a:t>
            </a:r>
            <a:endParaRPr lang="en-GB" sz="2400" dirty="0">
              <a:solidFill>
                <a:schemeClr val="bg1"/>
              </a:solidFill>
              <a:effectLst/>
              <a:latin typeface="Bariol Regular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462" lvl="1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Tickets</a:t>
            </a:r>
          </a:p>
          <a:p>
            <a:pPr marL="742462" lvl="1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Bars</a:t>
            </a:r>
          </a:p>
          <a:p>
            <a:pPr marL="742462" lvl="1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Vendors</a:t>
            </a:r>
          </a:p>
          <a:p>
            <a:pPr marL="742462" lvl="1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Phone in the Welfare tent for contacting parents of lost children</a:t>
            </a:r>
            <a:endParaRPr lang="en-GB" sz="1800" dirty="0">
              <a:solidFill>
                <a:schemeClr val="bg1"/>
              </a:solidFill>
              <a:effectLst/>
              <a:latin typeface="Bariol Regular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</a:pPr>
            <a:r>
              <a:rPr lang="en-GB" sz="2800" b="1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“WIFI MUST WORK – We have gone Cashless”</a:t>
            </a:r>
            <a:endParaRPr lang="en-GB" sz="2800" b="1" dirty="0">
              <a:solidFill>
                <a:schemeClr val="bg1"/>
              </a:solidFill>
              <a:effectLst/>
              <a:latin typeface="Bariol Regular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Background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49C516-1977-46A5-982E-F6DC8E63F07A}"/>
              </a:ext>
            </a:extLst>
          </p:cNvPr>
          <p:cNvSpPr txBox="1"/>
          <p:nvPr/>
        </p:nvSpPr>
        <p:spPr>
          <a:xfrm>
            <a:off x="230825" y="1062700"/>
            <a:ext cx="8376082" cy="395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Backbone – Planned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Backbone – Actual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Client Access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Network Overview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/>
                <a:latin typeface="Bariol Regular"/>
                <a:ea typeface="Times New Roman" panose="02020603050405020304" pitchFamily="18" charset="0"/>
                <a:cs typeface="Calibri" panose="020F0502020204030204" pitchFamily="34" charset="0"/>
              </a:rPr>
              <a:t>The Timeline</a:t>
            </a:r>
          </a:p>
          <a:p>
            <a:pPr marL="285750" indent="-285750">
              <a:lnSpc>
                <a:spcPct val="115000"/>
              </a:lnSpc>
              <a:spcBef>
                <a:spcPts val="3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2800" b="1" dirty="0">
              <a:solidFill>
                <a:schemeClr val="bg1"/>
              </a:solidFill>
              <a:effectLst/>
              <a:latin typeface="Bariol Regular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Site Overview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C6C71D2-4D46-D2F5-5238-D0EC3F4B8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73"/>
          <a:stretch/>
        </p:blipFill>
        <p:spPr>
          <a:xfrm>
            <a:off x="476586" y="259672"/>
            <a:ext cx="8190827" cy="63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Head Office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99F0B80-4BD9-87E3-82D0-862B222F6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4828" y="3314311"/>
            <a:ext cx="6693763" cy="352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5EDA8-5919-E523-4540-33BEAB410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" y="1091491"/>
            <a:ext cx="54578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5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US" sz="4100" dirty="0"/>
              <a:t>Get Temporary Connected to the outside world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6F3549-E2A6-9B63-4171-938F891F4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600205"/>
            <a:ext cx="8229600" cy="45259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67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708" y="-117392"/>
            <a:ext cx="7772400" cy="147002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WIFI Setup (Backbone) – Planned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95A5C6-E2E5-4E33-86BB-F769D779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5" y="1232905"/>
            <a:ext cx="184731" cy="369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E9203-F479-86F4-8CE0-7852CFB472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6" b="5921"/>
          <a:stretch/>
        </p:blipFill>
        <p:spPr>
          <a:xfrm>
            <a:off x="1443466" y="2287691"/>
            <a:ext cx="7377344" cy="4370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71A584-7FB8-4574-8ED1-AA00E7275911}"/>
              </a:ext>
            </a:extLst>
          </p:cNvPr>
          <p:cNvSpPr txBox="1"/>
          <p:nvPr/>
        </p:nvSpPr>
        <p:spPr>
          <a:xfrm>
            <a:off x="323190" y="972011"/>
            <a:ext cx="7651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DIN Next LT Regular"/>
              </a:rPr>
              <a:t>Backbone</a:t>
            </a:r>
            <a:endParaRPr lang="en-US" sz="1600" dirty="0">
              <a:solidFill>
                <a:schemeClr val="bg1"/>
              </a:solidFill>
              <a:latin typeface="DIN Next LT Regular"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  <a:latin typeface="DIN Next LT Regular"/>
              </a:rPr>
              <a:t>4 X Ubiquity sectional antenna</a:t>
            </a:r>
          </a:p>
          <a:p>
            <a:pPr algn="l"/>
            <a:r>
              <a:rPr lang="en-US" sz="1600" b="0" i="0" dirty="0">
                <a:solidFill>
                  <a:schemeClr val="bg1"/>
                </a:solidFill>
                <a:effectLst/>
                <a:latin typeface="DIN Next LT Regular"/>
              </a:rPr>
              <a:t>22 X Ubiquity Point to MultiPoint links (back to the sectional antenna with one exception)</a:t>
            </a:r>
          </a:p>
          <a:p>
            <a:pPr algn="l"/>
            <a:r>
              <a:rPr lang="en-US" sz="1600" dirty="0">
                <a:solidFill>
                  <a:schemeClr val="bg1"/>
                </a:solidFill>
                <a:latin typeface="DIN Next LT Regular"/>
              </a:rPr>
              <a:t>Link back to School for internet access</a:t>
            </a:r>
          </a:p>
          <a:p>
            <a:pPr algn="l"/>
            <a:endParaRPr lang="en-US" sz="1600" b="0" i="0" dirty="0">
              <a:solidFill>
                <a:srgbClr val="212529"/>
              </a:solidFill>
              <a:effectLst/>
              <a:latin typeface="DIN Next L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8514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Office PowerPoint</Application>
  <PresentationFormat>On-screen Show (4:3)</PresentationFormat>
  <Paragraphs>117</Paragraphs>
  <Slides>22</Slides>
  <Notes>3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Bariol Regular</vt:lpstr>
      <vt:lpstr>Calibri</vt:lpstr>
      <vt:lpstr>DIN Next LT Regular</vt:lpstr>
      <vt:lpstr>Office Theme</vt:lpstr>
      <vt:lpstr>PowerPoint Presentation</vt:lpstr>
      <vt:lpstr>Festival Wi-Fi</vt:lpstr>
      <vt:lpstr>Who is High Tide</vt:lpstr>
      <vt:lpstr>The Background</vt:lpstr>
      <vt:lpstr>The Background</vt:lpstr>
      <vt:lpstr>Site Overview</vt:lpstr>
      <vt:lpstr>Head Office</vt:lpstr>
      <vt:lpstr>Get Temporary Connected to the outside world</vt:lpstr>
      <vt:lpstr>WIFI Setup (Backbone) – Planned</vt:lpstr>
      <vt:lpstr>Wi-Fi Setup (Backbone) – Actual</vt:lpstr>
      <vt:lpstr>Wi-Fi Setup (Client Access)</vt:lpstr>
      <vt:lpstr>Network Overview</vt:lpstr>
      <vt:lpstr>Client Authentication</vt:lpstr>
      <vt:lpstr>Inflight changes</vt:lpstr>
      <vt:lpstr>Inflight changes</vt:lpstr>
      <vt:lpstr>Planned Timeline</vt:lpstr>
      <vt:lpstr>Actual Timeline</vt:lpstr>
      <vt:lpstr>The Fun Begins</vt:lpstr>
      <vt:lpstr>The Fun Begins</vt:lpstr>
      <vt:lpstr>What we take from this</vt:lpstr>
      <vt:lpstr>Some of the Family Fun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2022-09-12T19:43:15Z</dcterms:created>
  <dcterms:modified xsi:type="dcterms:W3CDTF">2023-09-26T18:56:05Z</dcterms:modified>
</cp:coreProperties>
</file>