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Lst>
  <p:sldSz cy="5143500" cx="9144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09">
          <p15:clr>
            <a:srgbClr val="747775"/>
          </p15:clr>
        </p15:guide>
        <p15:guide id="2" pos="2880">
          <p15:clr>
            <a:srgbClr val="747775"/>
          </p15:clr>
        </p15:guide>
        <p15:guide id="3" orient="horz" pos="803">
          <p15:clr>
            <a:srgbClr val="747775"/>
          </p15:clr>
        </p15:guide>
        <p15:guide id="4" orient="horz" pos="39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91FCF7-F3A6-4B98-94C0-2F3E3102B619}">
  <a:tblStyle styleId="{5291FCF7-F3A6-4B98-94C0-2F3E3102B619}" styleName="Table_0">
    <a:wholeTbl>
      <a:tcTxStyle b="off" i="off">
        <a:font>
          <a:latin typeface="Roboto"/>
          <a:ea typeface="Roboto"/>
          <a:cs typeface="Roboto"/>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F"/>
          </a:solidFill>
        </a:fill>
      </a:tcStyle>
    </a:wholeTbl>
    <a:band1H>
      <a:tcTxStyle/>
      <a:tcStyle>
        <a:fill>
          <a:solidFill>
            <a:srgbClr val="CADDFF"/>
          </a:solidFill>
        </a:fill>
      </a:tcStyle>
    </a:band1H>
    <a:band2H>
      <a:tcTxStyle/>
    </a:band2H>
    <a:band1V>
      <a:tcTxStyle/>
      <a:tcStyle>
        <a:fill>
          <a:solidFill>
            <a:srgbClr val="CADDFF"/>
          </a:solidFill>
        </a:fill>
      </a:tcStyle>
    </a:band1V>
    <a:band2V>
      <a:tcTxStyle/>
    </a:band2V>
    <a:lastCol>
      <a:tcTxStyle b="on" i="off">
        <a:font>
          <a:latin typeface="Roboto"/>
          <a:ea typeface="Roboto"/>
          <a:cs typeface="Roboto"/>
        </a:font>
        <a:schemeClr val="lt1"/>
      </a:tcTxStyle>
      <a:tcStyle>
        <a:fill>
          <a:solidFill>
            <a:schemeClr val="accent3"/>
          </a:solidFill>
        </a:fill>
      </a:tcStyle>
    </a:lastCol>
    <a:firstCol>
      <a:tcTxStyle b="on" i="off">
        <a:font>
          <a:latin typeface="Roboto"/>
          <a:ea typeface="Roboto"/>
          <a:cs typeface="Roboto"/>
        </a:font>
        <a:schemeClr val="lt1"/>
      </a:tcTxStyle>
      <a:tcStyle>
        <a:fill>
          <a:solidFill>
            <a:schemeClr val="accent3"/>
          </a:solidFill>
        </a:fill>
      </a:tcStyle>
    </a:firstCol>
    <a:lastRow>
      <a:tcTxStyle b="on" i="off">
        <a:font>
          <a:latin typeface="Roboto"/>
          <a:ea typeface="Roboto"/>
          <a:cs typeface="Roboto"/>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Roboto"/>
          <a:ea typeface="Roboto"/>
          <a:cs typeface="Roboto"/>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09" orient="horz"/>
        <p:guide pos="2880"/>
        <p:guide pos="803" orient="horz"/>
        <p:guide pos="39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Roboto-regular.fntdata"/><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Roboto-italic.fntdata"/><Relationship Id="rId14" Type="http://schemas.openxmlformats.org/officeDocument/2006/relationships/slide" Target="slides/slide6.xml"/><Relationship Id="rId36" Type="http://schemas.openxmlformats.org/officeDocument/2006/relationships/font" Target="fonts/Roboto-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Roboto-bold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tworktocode.com/nautobot/apps/"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3192c6d2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13192c6d2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3192c6d21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3192c6d21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13192c6d21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13192c6d21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The source of Truth it really is all about</a:t>
            </a:r>
            <a:r>
              <a:rPr b="1" lang="en" sz="1000">
                <a:solidFill>
                  <a:schemeClr val="dk1"/>
                </a:solidFill>
                <a:latin typeface="Roboto"/>
                <a:ea typeface="Roboto"/>
                <a:cs typeface="Roboto"/>
                <a:sym typeface="Roboto"/>
              </a:rPr>
              <a:t> intent.</a:t>
            </a:r>
            <a:endParaRPr b="1"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That is we express our </a:t>
            </a:r>
            <a:r>
              <a:rPr b="1" lang="en" sz="1000">
                <a:solidFill>
                  <a:schemeClr val="dk1"/>
                </a:solidFill>
                <a:latin typeface="Roboto"/>
                <a:ea typeface="Roboto"/>
                <a:cs typeface="Roboto"/>
                <a:sym typeface="Roboto"/>
              </a:rPr>
              <a:t>intent</a:t>
            </a:r>
            <a:r>
              <a:rPr lang="en" sz="1000">
                <a:solidFill>
                  <a:schemeClr val="dk1"/>
                </a:solidFill>
                <a:latin typeface="Roboto"/>
                <a:ea typeface="Roboto"/>
                <a:cs typeface="Roboto"/>
                <a:sym typeface="Roboto"/>
              </a:rPr>
              <a:t> into the Source of Truth, and that is what is the </a:t>
            </a:r>
            <a:r>
              <a:rPr b="1" lang="en" sz="1000">
                <a:solidFill>
                  <a:schemeClr val="dk1"/>
                </a:solidFill>
                <a:latin typeface="Roboto"/>
                <a:ea typeface="Roboto"/>
                <a:cs typeface="Roboto"/>
                <a:sym typeface="Roboto"/>
              </a:rPr>
              <a:t>trusted and accurate State for the environment.</a:t>
            </a:r>
            <a:endParaRPr b="1"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This is also a different way of thinking, particularly for Network Engineers, right.</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We generally think: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 if I want to know the </a:t>
            </a:r>
            <a:r>
              <a:rPr b="1" lang="en" sz="1000">
                <a:solidFill>
                  <a:schemeClr val="dk1"/>
                </a:solidFill>
                <a:latin typeface="Roboto"/>
                <a:ea typeface="Roboto"/>
                <a:cs typeface="Roboto"/>
                <a:sym typeface="Roboto"/>
              </a:rPr>
              <a:t>trusted and</a:t>
            </a:r>
            <a:r>
              <a:rPr lang="en" sz="1000">
                <a:solidFill>
                  <a:schemeClr val="dk1"/>
                </a:solidFill>
                <a:latin typeface="Roboto"/>
                <a:ea typeface="Roboto"/>
                <a:cs typeface="Roboto"/>
                <a:sym typeface="Roboto"/>
              </a:rPr>
              <a:t> </a:t>
            </a:r>
            <a:r>
              <a:rPr b="1" lang="en" sz="1000">
                <a:solidFill>
                  <a:schemeClr val="dk1"/>
                </a:solidFill>
                <a:latin typeface="Roboto"/>
                <a:ea typeface="Roboto"/>
                <a:cs typeface="Roboto"/>
                <a:sym typeface="Roboto"/>
              </a:rPr>
              <a:t>accurate state of the network</a:t>
            </a:r>
            <a:r>
              <a:rPr lang="en" sz="1000">
                <a:solidFill>
                  <a:schemeClr val="dk1"/>
                </a:solidFill>
                <a:latin typeface="Roboto"/>
                <a:ea typeface="Roboto"/>
                <a:cs typeface="Roboto"/>
                <a:sym typeface="Roboto"/>
              </a:rPr>
              <a:t>, I go look at the network itself.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And that is the traditional way that we manage Network environments.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Now as we start to think about using </a:t>
            </a:r>
            <a:r>
              <a:rPr b="1" lang="en" sz="1000">
                <a:solidFill>
                  <a:schemeClr val="dk1"/>
                </a:solidFill>
                <a:latin typeface="Roboto"/>
                <a:ea typeface="Roboto"/>
                <a:cs typeface="Roboto"/>
                <a:sym typeface="Roboto"/>
              </a:rPr>
              <a:t>Source of truth, </a:t>
            </a:r>
            <a:r>
              <a:rPr lang="en" sz="1000">
                <a:solidFill>
                  <a:schemeClr val="dk1"/>
                </a:solidFill>
                <a:latin typeface="Roboto"/>
                <a:ea typeface="Roboto"/>
                <a:cs typeface="Roboto"/>
                <a:sym typeface="Roboto"/>
              </a:rPr>
              <a:t> it's important that we flip that mentality.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That is we expect that the </a:t>
            </a:r>
            <a:r>
              <a:rPr b="1" lang="en" sz="1000">
                <a:solidFill>
                  <a:schemeClr val="dk1"/>
                </a:solidFill>
                <a:latin typeface="Roboto"/>
                <a:ea typeface="Roboto"/>
                <a:cs typeface="Roboto"/>
                <a:sym typeface="Roboto"/>
              </a:rPr>
              <a:t>authoritative</a:t>
            </a:r>
            <a:r>
              <a:rPr lang="en" sz="1000">
                <a:solidFill>
                  <a:schemeClr val="dk1"/>
                </a:solidFill>
                <a:latin typeface="Roboto"/>
                <a:ea typeface="Roboto"/>
                <a:cs typeface="Roboto"/>
                <a:sym typeface="Roboto"/>
              </a:rPr>
              <a:t> state of the network, should be expressed in our Source of Truth,  </a:t>
            </a:r>
            <a:r>
              <a:rPr b="1" lang="en" sz="1000">
                <a:solidFill>
                  <a:schemeClr val="dk1"/>
                </a:solidFill>
                <a:latin typeface="Roboto"/>
                <a:ea typeface="Roboto"/>
                <a:cs typeface="Roboto"/>
                <a:sym typeface="Roboto"/>
              </a:rPr>
              <a:t>and then reflected </a:t>
            </a:r>
            <a:r>
              <a:rPr lang="en" sz="1000">
                <a:solidFill>
                  <a:schemeClr val="dk1"/>
                </a:solidFill>
                <a:latin typeface="Roboto"/>
                <a:ea typeface="Roboto"/>
                <a:cs typeface="Roboto"/>
                <a:sym typeface="Roboto"/>
              </a:rPr>
              <a:t>into the environment.</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Whenever we try the other way around: </a:t>
            </a:r>
            <a:endParaRPr sz="1000">
              <a:solidFill>
                <a:schemeClr val="dk1"/>
              </a:solidFill>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 that is we treat </a:t>
            </a:r>
            <a:r>
              <a:rPr b="1" lang="en" sz="1000">
                <a:solidFill>
                  <a:schemeClr val="dk1"/>
                </a:solidFill>
                <a:latin typeface="Roboto"/>
                <a:ea typeface="Roboto"/>
                <a:cs typeface="Roboto"/>
                <a:sym typeface="Roboto"/>
              </a:rPr>
              <a:t>the environment as the authoritative State </a:t>
            </a:r>
            <a:r>
              <a:rPr lang="en" sz="1000">
                <a:solidFill>
                  <a:schemeClr val="dk1"/>
                </a:solidFill>
                <a:latin typeface="Roboto"/>
                <a:ea typeface="Roboto"/>
                <a:cs typeface="Roboto"/>
                <a:sym typeface="Roboto"/>
              </a:rPr>
              <a:t>and we try to reflect</a:t>
            </a:r>
            <a:r>
              <a:rPr b="1" lang="en" sz="1000">
                <a:solidFill>
                  <a:schemeClr val="dk1"/>
                </a:solidFill>
                <a:latin typeface="Roboto"/>
                <a:ea typeface="Roboto"/>
                <a:cs typeface="Roboto"/>
                <a:sym typeface="Roboto"/>
              </a:rPr>
              <a:t> that back into our </a:t>
            </a:r>
            <a:r>
              <a:rPr lang="en" sz="1000">
                <a:solidFill>
                  <a:schemeClr val="dk1"/>
                </a:solidFill>
                <a:latin typeface="Roboto"/>
                <a:ea typeface="Roboto"/>
                <a:cs typeface="Roboto"/>
                <a:sym typeface="Roboto"/>
              </a:rPr>
              <a:t>so called Source of Truth, that  doesn't end up working. </a:t>
            </a:r>
            <a:endParaRPr sz="1000">
              <a:solidFill>
                <a:schemeClr val="dk1"/>
              </a:solidFill>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 We are unable to maintain an </a:t>
            </a:r>
            <a:r>
              <a:rPr b="1" lang="en" sz="1000">
                <a:solidFill>
                  <a:schemeClr val="dk1"/>
                </a:solidFill>
                <a:latin typeface="Roboto"/>
                <a:ea typeface="Roboto"/>
                <a:cs typeface="Roboto"/>
                <a:sym typeface="Roboto"/>
              </a:rPr>
              <a:t>accurate State</a:t>
            </a:r>
            <a:r>
              <a:rPr lang="en" sz="1000">
                <a:solidFill>
                  <a:schemeClr val="dk1"/>
                </a:solidFill>
                <a:latin typeface="Roboto"/>
                <a:ea typeface="Roboto"/>
                <a:cs typeface="Roboto"/>
                <a:sym typeface="Roboto"/>
              </a:rPr>
              <a:t> between those two things,  </a:t>
            </a:r>
            <a:r>
              <a:rPr b="1" lang="en" sz="1000">
                <a:solidFill>
                  <a:schemeClr val="dk1"/>
                </a:solidFill>
                <a:latin typeface="Roboto"/>
                <a:ea typeface="Roboto"/>
                <a:cs typeface="Roboto"/>
                <a:sym typeface="Roboto"/>
              </a:rPr>
              <a:t>and it is inevitable</a:t>
            </a:r>
            <a:r>
              <a:rPr lang="en" sz="1000">
                <a:solidFill>
                  <a:schemeClr val="dk1"/>
                </a:solidFill>
                <a:latin typeface="Roboto"/>
                <a:ea typeface="Roboto"/>
                <a:cs typeface="Roboto"/>
                <a:sym typeface="Roboto"/>
              </a:rPr>
              <a:t> that the environment will not match the source of Truth. </a:t>
            </a:r>
            <a:endParaRPr sz="1000">
              <a:solidFill>
                <a:schemeClr val="dk1"/>
              </a:solidFill>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Whereas if we go the other direction: -  that is </a:t>
            </a:r>
            <a:r>
              <a:rPr b="1" lang="en" sz="1000">
                <a:solidFill>
                  <a:schemeClr val="dk1"/>
                </a:solidFill>
                <a:latin typeface="Roboto"/>
                <a:ea typeface="Roboto"/>
                <a:cs typeface="Roboto"/>
                <a:sym typeface="Roboto"/>
              </a:rPr>
              <a:t>source of Truth is our intent</a:t>
            </a:r>
            <a:r>
              <a:rPr lang="en" sz="1000">
                <a:solidFill>
                  <a:schemeClr val="dk1"/>
                </a:solidFill>
                <a:latin typeface="Roboto"/>
                <a:ea typeface="Roboto"/>
                <a:cs typeface="Roboto"/>
                <a:sym typeface="Roboto"/>
              </a:rPr>
              <a:t> and we deploy that into the environment,  that will allow us to actually have these two things match.</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13192c6d21_0_6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12.a   (BUILD FULL SLIDE 3- clicks)</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Here is an example of just thinking about looking at some configuration of the switch.</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On the right is that </a:t>
            </a:r>
            <a:r>
              <a:rPr lang="en">
                <a:solidFill>
                  <a:schemeClr val="dk1"/>
                </a:solidFill>
                <a:latin typeface="Roboto"/>
                <a:ea typeface="Roboto"/>
                <a:cs typeface="Roboto"/>
                <a:sym typeface="Roboto"/>
              </a:rPr>
              <a:t>the </a:t>
            </a:r>
            <a:r>
              <a:rPr b="1" lang="en">
                <a:solidFill>
                  <a:schemeClr val="dk1"/>
                </a:solidFill>
                <a:latin typeface="Roboto"/>
                <a:ea typeface="Roboto"/>
                <a:cs typeface="Roboto"/>
                <a:sym typeface="Roboto"/>
              </a:rPr>
              <a:t>expected state of the environment,</a:t>
            </a:r>
            <a:r>
              <a:rPr lang="en">
                <a:solidFill>
                  <a:schemeClr val="dk1"/>
                </a:solidFill>
                <a:latin typeface="Roboto"/>
                <a:ea typeface="Roboto"/>
                <a:cs typeface="Roboto"/>
                <a:sym typeface="Roboto"/>
              </a:rPr>
              <a:t> and we can see all of these pieces of data that are here in this configuration.</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 And if you start to think about the difference between my intent: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that is: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the specifics of the </a:t>
            </a:r>
            <a:r>
              <a:rPr b="1" lang="en">
                <a:solidFill>
                  <a:schemeClr val="dk1"/>
                </a:solidFill>
                <a:latin typeface="Roboto"/>
                <a:ea typeface="Roboto"/>
                <a:cs typeface="Roboto"/>
                <a:sym typeface="Roboto"/>
              </a:rPr>
              <a:t>Syntax for the vendor</a:t>
            </a:r>
            <a:endParaRPr b="1">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and the specific </a:t>
            </a:r>
            <a:r>
              <a:rPr b="1" lang="en">
                <a:solidFill>
                  <a:schemeClr val="dk1"/>
                </a:solidFill>
                <a:latin typeface="Roboto"/>
                <a:ea typeface="Roboto"/>
                <a:cs typeface="Roboto"/>
                <a:sym typeface="Roboto"/>
              </a:rPr>
              <a:t>configuration commands versus the data</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So the </a:t>
            </a:r>
            <a:r>
              <a:rPr b="1" lang="en">
                <a:solidFill>
                  <a:schemeClr val="dk1"/>
                </a:solidFill>
                <a:latin typeface="Roboto"/>
                <a:ea typeface="Roboto"/>
                <a:cs typeface="Roboto"/>
                <a:sym typeface="Roboto"/>
              </a:rPr>
              <a:t>data</a:t>
            </a:r>
            <a:r>
              <a:rPr lang="en">
                <a:solidFill>
                  <a:schemeClr val="dk1"/>
                </a:solidFill>
                <a:latin typeface="Roboto"/>
                <a:ea typeface="Roboto"/>
                <a:cs typeface="Roboto"/>
                <a:sym typeface="Roboto"/>
              </a:rPr>
              <a:t> here highlighted in </a:t>
            </a:r>
            <a:r>
              <a:rPr b="1" lang="en">
                <a:solidFill>
                  <a:schemeClr val="dk1"/>
                </a:solidFill>
                <a:latin typeface="Roboto"/>
                <a:ea typeface="Roboto"/>
                <a:cs typeface="Roboto"/>
                <a:sym typeface="Roboto"/>
              </a:rPr>
              <a:t>Orange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and then our </a:t>
            </a:r>
            <a:r>
              <a:rPr b="1" lang="en">
                <a:solidFill>
                  <a:schemeClr val="dk1"/>
                </a:solidFill>
                <a:latin typeface="Roboto"/>
                <a:ea typeface="Roboto"/>
                <a:cs typeface="Roboto"/>
                <a:sym typeface="Roboto"/>
              </a:rPr>
              <a:t>configuration syntax</a:t>
            </a:r>
            <a:r>
              <a:rPr lang="en">
                <a:solidFill>
                  <a:schemeClr val="dk1"/>
                </a:solidFill>
                <a:latin typeface="Roboto"/>
                <a:ea typeface="Roboto"/>
                <a:cs typeface="Roboto"/>
                <a:sym typeface="Roboto"/>
              </a:rPr>
              <a:t> more of the way that we're actually managing the environment : is expressed in </a:t>
            </a:r>
            <a:r>
              <a:rPr b="1" lang="en">
                <a:solidFill>
                  <a:schemeClr val="dk1"/>
                </a:solidFill>
                <a:latin typeface="Roboto"/>
                <a:ea typeface="Roboto"/>
                <a:cs typeface="Roboto"/>
                <a:sym typeface="Roboto"/>
              </a:rPr>
              <a:t>black.</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What we are changing is the data piece on the right: the pieces in Orange here. And that's where we typically see most change occurring in an environment.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 this also is a key component to how we're driving change from that source of Truth.</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p:txBody>
      </p:sp>
      <p:sp>
        <p:nvSpPr>
          <p:cNvPr id="297" name="Google Shape;297;g213192c6d21_0_683: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13192c6d21_0_7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Source of Truth being the foundation</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 This is how we are able to express our intended State, and go down that journey of moving from CLI driven, to a </a:t>
            </a:r>
            <a:r>
              <a:rPr b="1" lang="en">
                <a:solidFill>
                  <a:schemeClr val="dk1"/>
                </a:solidFill>
                <a:latin typeface="Roboto"/>
                <a:ea typeface="Roboto"/>
                <a:cs typeface="Roboto"/>
                <a:sym typeface="Roboto"/>
              </a:rPr>
              <a:t>data-driven network automation </a:t>
            </a:r>
            <a:r>
              <a:rPr lang="en">
                <a:solidFill>
                  <a:schemeClr val="dk1"/>
                </a:solidFill>
                <a:latin typeface="Roboto"/>
                <a:ea typeface="Roboto"/>
                <a:cs typeface="Roboto"/>
                <a:sym typeface="Roboto"/>
              </a:rPr>
              <a:t>type environment.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We're really trying to make that decoupling: between what is </a:t>
            </a:r>
            <a:r>
              <a:rPr b="1" lang="en">
                <a:solidFill>
                  <a:schemeClr val="dk1"/>
                </a:solidFill>
                <a:latin typeface="Roboto"/>
                <a:ea typeface="Roboto"/>
                <a:cs typeface="Roboto"/>
                <a:sym typeface="Roboto"/>
              </a:rPr>
              <a:t>expressed in the CLI</a:t>
            </a:r>
            <a:r>
              <a:rPr lang="en">
                <a:solidFill>
                  <a:schemeClr val="dk1"/>
                </a:solidFill>
                <a:latin typeface="Roboto"/>
                <a:ea typeface="Roboto"/>
                <a:cs typeface="Roboto"/>
                <a:sym typeface="Roboto"/>
              </a:rPr>
              <a:t>, and what it is that we're </a:t>
            </a:r>
            <a:r>
              <a:rPr b="1" lang="en">
                <a:solidFill>
                  <a:schemeClr val="dk1"/>
                </a:solidFill>
                <a:latin typeface="Roboto"/>
                <a:ea typeface="Roboto"/>
                <a:cs typeface="Roboto"/>
                <a:sym typeface="Roboto"/>
              </a:rPr>
              <a:t>actually trying to Achieve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What is the design or the intent that we're expressing into that CLI.</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a:t>
            </a:r>
            <a:r>
              <a:rPr b="1" lang="en">
                <a:solidFill>
                  <a:schemeClr val="dk1"/>
                </a:solidFill>
                <a:latin typeface="Roboto"/>
                <a:ea typeface="Roboto"/>
                <a:cs typeface="Roboto"/>
                <a:sym typeface="Roboto"/>
              </a:rPr>
              <a:t>key</a:t>
            </a:r>
            <a:r>
              <a:rPr lang="en">
                <a:solidFill>
                  <a:schemeClr val="dk1"/>
                </a:solidFill>
                <a:latin typeface="Roboto"/>
                <a:ea typeface="Roboto"/>
                <a:cs typeface="Roboto"/>
                <a:sym typeface="Roboto"/>
              </a:rPr>
              <a:t> being here is that we're </a:t>
            </a:r>
            <a:r>
              <a:rPr b="1" lang="en">
                <a:solidFill>
                  <a:schemeClr val="dk1"/>
                </a:solidFill>
                <a:latin typeface="Roboto"/>
                <a:ea typeface="Roboto"/>
                <a:cs typeface="Roboto"/>
                <a:sym typeface="Roboto"/>
              </a:rPr>
              <a:t>trying to decouple</a:t>
            </a:r>
            <a:r>
              <a:rPr lang="en">
                <a:solidFill>
                  <a:schemeClr val="dk1"/>
                </a:solidFill>
                <a:latin typeface="Roboto"/>
                <a:ea typeface="Roboto"/>
                <a:cs typeface="Roboto"/>
                <a:sym typeface="Roboto"/>
              </a:rPr>
              <a:t> these things. That </a:t>
            </a:r>
            <a:r>
              <a:rPr b="1" lang="en">
                <a:solidFill>
                  <a:schemeClr val="dk1"/>
                </a:solidFill>
                <a:latin typeface="Roboto"/>
                <a:ea typeface="Roboto"/>
                <a:cs typeface="Roboto"/>
                <a:sym typeface="Roboto"/>
              </a:rPr>
              <a:t>traditionally</a:t>
            </a:r>
            <a:r>
              <a:rPr lang="en">
                <a:solidFill>
                  <a:schemeClr val="dk1"/>
                </a:solidFill>
                <a:latin typeface="Roboto"/>
                <a:ea typeface="Roboto"/>
                <a:cs typeface="Roboto"/>
                <a:sym typeface="Roboto"/>
              </a:rPr>
              <a:t> we have kind of really </a:t>
            </a:r>
            <a:r>
              <a:rPr b="1" lang="en">
                <a:solidFill>
                  <a:schemeClr val="dk1"/>
                </a:solidFill>
                <a:latin typeface="Roboto"/>
                <a:ea typeface="Roboto"/>
                <a:cs typeface="Roboto"/>
                <a:sym typeface="Roboto"/>
              </a:rPr>
              <a:t>merged these Concepts</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We think of the </a:t>
            </a:r>
            <a:r>
              <a:rPr b="1" lang="en">
                <a:solidFill>
                  <a:schemeClr val="dk1"/>
                </a:solidFill>
                <a:latin typeface="Roboto"/>
                <a:ea typeface="Roboto"/>
                <a:cs typeface="Roboto"/>
                <a:sym typeface="Roboto"/>
              </a:rPr>
              <a:t>CLI and our intent as the same thing</a:t>
            </a:r>
            <a:r>
              <a:rPr lang="en">
                <a:solidFill>
                  <a:schemeClr val="dk1"/>
                </a:solidFill>
                <a:latin typeface="Roboto"/>
                <a:ea typeface="Roboto"/>
                <a:cs typeface="Roboto"/>
                <a:sym typeface="Roboto"/>
              </a:rPr>
              <a:t> and they're really not.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CLI is just a method by which we </a:t>
            </a:r>
            <a:r>
              <a:rPr b="1" lang="en">
                <a:solidFill>
                  <a:schemeClr val="dk1"/>
                </a:solidFill>
                <a:latin typeface="Roboto"/>
                <a:ea typeface="Roboto"/>
                <a:cs typeface="Roboto"/>
                <a:sym typeface="Roboto"/>
              </a:rPr>
              <a:t>achieve our intent</a:t>
            </a:r>
            <a:r>
              <a:rPr lang="en">
                <a:solidFill>
                  <a:schemeClr val="dk1"/>
                </a:solidFill>
                <a:latin typeface="Roboto"/>
                <a:ea typeface="Roboto"/>
                <a:cs typeface="Roboto"/>
                <a:sym typeface="Roboto"/>
              </a:rPr>
              <a:t>.</a:t>
            </a:r>
            <a:endParaRPr/>
          </a:p>
        </p:txBody>
      </p:sp>
      <p:sp>
        <p:nvSpPr>
          <p:cNvPr id="322" name="Google Shape;322;g213192c6d21_0_776: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2c7123296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2c7123296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The desired state of the network versus the intended state.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Some examples of the way we might Express that</a:t>
            </a:r>
            <a:r>
              <a:rPr b="1" lang="en">
                <a:solidFill>
                  <a:schemeClr val="dk1"/>
                </a:solidFill>
                <a:latin typeface="Roboto"/>
                <a:ea typeface="Roboto"/>
                <a:cs typeface="Roboto"/>
                <a:sym typeface="Roboto"/>
              </a:rPr>
              <a:t> intent is the Desired</a:t>
            </a:r>
            <a:r>
              <a:rPr lang="en">
                <a:solidFill>
                  <a:schemeClr val="dk1"/>
                </a:solidFill>
                <a:latin typeface="Roboto"/>
                <a:ea typeface="Roboto"/>
                <a:cs typeface="Roboto"/>
                <a:sym typeface="Roboto"/>
              </a:rPr>
              <a:t> state.</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Nautobot or other tools</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Versus what we have out there in the </a:t>
            </a:r>
            <a:r>
              <a:rPr b="1" lang="en">
                <a:solidFill>
                  <a:schemeClr val="dk1"/>
                </a:solidFill>
                <a:latin typeface="Roboto"/>
                <a:ea typeface="Roboto"/>
                <a:cs typeface="Roboto"/>
                <a:sym typeface="Roboto"/>
              </a:rPr>
              <a:t>Real world</a:t>
            </a:r>
            <a:r>
              <a:rPr lang="en">
                <a:solidFill>
                  <a:schemeClr val="dk1"/>
                </a:solidFill>
                <a:latin typeface="Roboto"/>
                <a:ea typeface="Roboto"/>
                <a:cs typeface="Roboto"/>
                <a:sym typeface="Roboto"/>
              </a:rPr>
              <a:t> and this is the </a:t>
            </a:r>
            <a:r>
              <a:rPr b="1" lang="en">
                <a:solidFill>
                  <a:schemeClr val="dk1"/>
                </a:solidFill>
                <a:latin typeface="Roboto"/>
                <a:ea typeface="Roboto"/>
                <a:cs typeface="Roboto"/>
                <a:sym typeface="Roboto"/>
              </a:rPr>
              <a:t>discovered</a:t>
            </a:r>
            <a:r>
              <a:rPr lang="en">
                <a:solidFill>
                  <a:schemeClr val="dk1"/>
                </a:solidFill>
                <a:latin typeface="Roboto"/>
                <a:ea typeface="Roboto"/>
                <a:cs typeface="Roboto"/>
                <a:sym typeface="Roboto"/>
              </a:rPr>
              <a:t> state of the network. </a:t>
            </a:r>
            <a:endParaRPr>
              <a:solidFill>
                <a:schemeClr val="dk1"/>
              </a:solidFill>
              <a:latin typeface="Roboto"/>
              <a:ea typeface="Roboto"/>
              <a:cs typeface="Roboto"/>
              <a:sym typeface="Roboto"/>
            </a:endParaRPr>
          </a:p>
          <a:p>
            <a:pPr indent="457200" lvl="0" marL="0" rtl="0" algn="l">
              <a:lnSpc>
                <a:spcPct val="115000"/>
              </a:lnSpc>
              <a:spcBef>
                <a:spcPts val="0"/>
              </a:spcBef>
              <a:spcAft>
                <a:spcPts val="0"/>
              </a:spcAft>
              <a:buNone/>
            </a:pPr>
            <a:r>
              <a:rPr lang="en">
                <a:solidFill>
                  <a:schemeClr val="dk1"/>
                </a:solidFill>
                <a:latin typeface="Roboto"/>
                <a:ea typeface="Roboto"/>
                <a:cs typeface="Roboto"/>
                <a:sym typeface="Roboto"/>
              </a:rPr>
              <a:t>Through using various ITSM tools.</a:t>
            </a:r>
            <a:endParaRPr>
              <a:solidFill>
                <a:schemeClr val="dk1"/>
              </a:solidFill>
              <a:latin typeface="Roboto"/>
              <a:ea typeface="Roboto"/>
              <a:cs typeface="Roboto"/>
              <a:sym typeface="Roboto"/>
            </a:endParaRPr>
          </a:p>
          <a:p>
            <a:pPr indent="45720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So there's really these two different pieces right there's:</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one to </a:t>
            </a:r>
            <a:r>
              <a:rPr b="1" lang="en">
                <a:solidFill>
                  <a:schemeClr val="dk1"/>
                </a:solidFill>
                <a:latin typeface="Roboto"/>
                <a:ea typeface="Roboto"/>
                <a:cs typeface="Roboto"/>
                <a:sym typeface="Roboto"/>
              </a:rPr>
              <a:t>go and confirm</a:t>
            </a:r>
            <a:r>
              <a:rPr lang="en">
                <a:solidFill>
                  <a:schemeClr val="dk1"/>
                </a:solidFill>
                <a:latin typeface="Roboto"/>
                <a:ea typeface="Roboto"/>
                <a:cs typeface="Roboto"/>
                <a:sym typeface="Roboto"/>
              </a:rPr>
              <a:t> what we have out there in the</a:t>
            </a:r>
            <a:r>
              <a:rPr b="1" lang="en">
                <a:solidFill>
                  <a:schemeClr val="dk1"/>
                </a:solidFill>
                <a:latin typeface="Roboto"/>
                <a:ea typeface="Roboto"/>
                <a:cs typeface="Roboto"/>
                <a:sym typeface="Roboto"/>
              </a:rPr>
              <a:t> real world</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b="1" lang="en">
                <a:solidFill>
                  <a:schemeClr val="dk1"/>
                </a:solidFill>
                <a:latin typeface="Roboto"/>
                <a:ea typeface="Roboto"/>
                <a:cs typeface="Roboto"/>
                <a:sym typeface="Roboto"/>
              </a:rPr>
              <a:t>versus</a:t>
            </a:r>
            <a:r>
              <a:rPr lang="en">
                <a:solidFill>
                  <a:schemeClr val="dk1"/>
                </a:solidFill>
                <a:latin typeface="Roboto"/>
                <a:ea typeface="Roboto"/>
                <a:cs typeface="Roboto"/>
                <a:sym typeface="Roboto"/>
              </a:rPr>
              <a:t>  what our </a:t>
            </a:r>
            <a:r>
              <a:rPr b="1" lang="en">
                <a:solidFill>
                  <a:schemeClr val="dk1"/>
                </a:solidFill>
                <a:latin typeface="Roboto"/>
                <a:ea typeface="Roboto"/>
                <a:cs typeface="Roboto"/>
                <a:sym typeface="Roboto"/>
              </a:rPr>
              <a:t>intended state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 we need to keep in mind, that these are two different things, as sometimes we do tend to mix these Concepts and we want to make sure we understand these are really</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different.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3192c6d21_0_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13192c6d21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 diving into not about quick overview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13192c6d21_0_9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NAUTOBOT is a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Source of Truth &amp;  Network automation platform.</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and that's really a key component:</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That it is not just about the Source of Truth, it's about </a:t>
            </a:r>
            <a:r>
              <a:rPr b="1" lang="en">
                <a:solidFill>
                  <a:schemeClr val="dk1"/>
                </a:solidFill>
                <a:latin typeface="Roboto"/>
                <a:ea typeface="Roboto"/>
                <a:cs typeface="Roboto"/>
                <a:sym typeface="Roboto"/>
              </a:rPr>
              <a:t>how do we actually use that source of Truth</a:t>
            </a:r>
            <a:r>
              <a:rPr lang="en">
                <a:solidFill>
                  <a:schemeClr val="dk1"/>
                </a:solidFill>
                <a:latin typeface="Roboto"/>
                <a:ea typeface="Roboto"/>
                <a:cs typeface="Roboto"/>
                <a:sym typeface="Roboto"/>
              </a:rPr>
              <a:t> , to drive the change and integrate tools into the environment.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Nautobot as an open source Community project, that started in 2021 sponsored by Network to code, and it's real purpose is to drive Network Automation and network ecosystem.</a:t>
            </a:r>
            <a:endParaRPr/>
          </a:p>
        </p:txBody>
      </p:sp>
      <p:sp>
        <p:nvSpPr>
          <p:cNvPr id="355" name="Google Shape;355;g213192c6d21_0_920: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41ea23d280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Some specific use cases we might see with the platform on the Source of Truth component:</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 modeling the environment so that it displays:</a:t>
            </a:r>
            <a:endParaRPr sz="900">
              <a:solidFill>
                <a:schemeClr val="dk1"/>
              </a:solidFill>
              <a:latin typeface="Roboto"/>
              <a:ea typeface="Roboto"/>
              <a:cs typeface="Roboto"/>
              <a:sym typeface="Roboto"/>
            </a:endParaRPr>
          </a:p>
          <a:p>
            <a:pPr indent="-285750" lvl="1" marL="9144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our devices , our IP addresses , our vlans</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You would see this information using traditional tools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 </a:t>
            </a:r>
            <a:r>
              <a:rPr b="1" lang="en" sz="900">
                <a:solidFill>
                  <a:schemeClr val="dk1"/>
                </a:solidFill>
                <a:latin typeface="Roboto"/>
                <a:ea typeface="Roboto"/>
                <a:cs typeface="Roboto"/>
                <a:sym typeface="Roboto"/>
              </a:rPr>
              <a:t>CMDB</a:t>
            </a:r>
            <a:r>
              <a:rPr lang="en" sz="900">
                <a:solidFill>
                  <a:schemeClr val="dk1"/>
                </a:solidFill>
                <a:latin typeface="Roboto"/>
                <a:ea typeface="Roboto"/>
                <a:cs typeface="Roboto"/>
                <a:sym typeface="Roboto"/>
              </a:rPr>
              <a:t>  (Config Mgmt Database) - </a:t>
            </a:r>
            <a:r>
              <a:rPr i="1" lang="en" sz="900">
                <a:solidFill>
                  <a:schemeClr val="dk1"/>
                </a:solidFill>
                <a:latin typeface="Roboto"/>
                <a:ea typeface="Roboto"/>
                <a:cs typeface="Roboto"/>
                <a:sym typeface="Roboto"/>
              </a:rPr>
              <a:t> e.g. ServiceNow</a:t>
            </a:r>
            <a:endParaRPr i="1"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 </a:t>
            </a:r>
            <a:r>
              <a:rPr b="1" lang="en" sz="900">
                <a:solidFill>
                  <a:schemeClr val="dk1"/>
                </a:solidFill>
                <a:latin typeface="Roboto"/>
                <a:ea typeface="Roboto"/>
                <a:cs typeface="Roboto"/>
                <a:sym typeface="Roboto"/>
              </a:rPr>
              <a:t>IPAM</a:t>
            </a:r>
            <a:r>
              <a:rPr lang="en" sz="900">
                <a:solidFill>
                  <a:schemeClr val="dk1"/>
                </a:solidFill>
                <a:latin typeface="Roboto"/>
                <a:ea typeface="Roboto"/>
                <a:cs typeface="Roboto"/>
                <a:sym typeface="Roboto"/>
              </a:rPr>
              <a:t> - (IP Address Mgmt) </a:t>
            </a:r>
            <a:r>
              <a:rPr i="1" lang="en" sz="900">
                <a:solidFill>
                  <a:schemeClr val="dk1"/>
                </a:solidFill>
                <a:latin typeface="Roboto"/>
                <a:ea typeface="Roboto"/>
                <a:cs typeface="Roboto"/>
                <a:sym typeface="Roboto"/>
              </a:rPr>
              <a:t>E.g. Infoblox</a:t>
            </a:r>
            <a:endParaRPr i="1"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and a </a:t>
            </a:r>
            <a:r>
              <a:rPr b="1" lang="en" sz="900">
                <a:solidFill>
                  <a:schemeClr val="dk1"/>
                </a:solidFill>
                <a:latin typeface="Roboto"/>
                <a:ea typeface="Roboto"/>
                <a:cs typeface="Roboto"/>
                <a:sym typeface="Roboto"/>
              </a:rPr>
              <a:t>DCIM </a:t>
            </a:r>
            <a:r>
              <a:rPr lang="en" sz="900">
                <a:solidFill>
                  <a:schemeClr val="dk1"/>
                </a:solidFill>
                <a:latin typeface="Roboto"/>
                <a:ea typeface="Roboto"/>
                <a:cs typeface="Roboto"/>
                <a:sym typeface="Roboto"/>
              </a:rPr>
              <a:t>(data Centre Infrastructure Mgmt) - </a:t>
            </a:r>
            <a:r>
              <a:rPr i="1" lang="en" sz="900">
                <a:solidFill>
                  <a:schemeClr val="dk1"/>
                </a:solidFill>
                <a:latin typeface="Roboto"/>
                <a:ea typeface="Roboto"/>
                <a:cs typeface="Roboto"/>
                <a:sym typeface="Roboto"/>
              </a:rPr>
              <a:t>E.g. Device42.</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The aim is that we have a Single Source of Truth,  that are capable of modeling all of those different components in one place.</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So things like:</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 user-defined relationships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custom Fields</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 data validation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using Git as a repository as a data source </a:t>
            </a:r>
            <a:endParaRPr sz="9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Nautobot is giving you </a:t>
            </a:r>
            <a:r>
              <a:rPr b="1" lang="en" sz="900">
                <a:solidFill>
                  <a:schemeClr val="dk1"/>
                </a:solidFill>
                <a:latin typeface="Roboto"/>
                <a:ea typeface="Roboto"/>
                <a:cs typeface="Roboto"/>
                <a:sym typeface="Roboto"/>
              </a:rPr>
              <a:t>flexibility</a:t>
            </a:r>
            <a:r>
              <a:rPr lang="en" sz="900">
                <a:solidFill>
                  <a:schemeClr val="dk1"/>
                </a:solidFill>
                <a:latin typeface="Roboto"/>
                <a:ea typeface="Roboto"/>
                <a:cs typeface="Roboto"/>
                <a:sym typeface="Roboto"/>
              </a:rPr>
              <a:t> </a:t>
            </a:r>
            <a:r>
              <a:rPr b="1" lang="en" sz="900">
                <a:solidFill>
                  <a:schemeClr val="dk1"/>
                </a:solidFill>
                <a:latin typeface="Roboto"/>
                <a:ea typeface="Roboto"/>
                <a:cs typeface="Roboto"/>
                <a:sym typeface="Roboto"/>
              </a:rPr>
              <a:t>to take the framework</a:t>
            </a:r>
            <a:r>
              <a:rPr lang="en" sz="900">
                <a:solidFill>
                  <a:schemeClr val="dk1"/>
                </a:solidFill>
                <a:latin typeface="Roboto"/>
                <a:ea typeface="Roboto"/>
                <a:cs typeface="Roboto"/>
                <a:sym typeface="Roboto"/>
              </a:rPr>
              <a:t> and make sure that it can be r</a:t>
            </a:r>
            <a:r>
              <a:rPr b="1" lang="en" sz="900">
                <a:solidFill>
                  <a:schemeClr val="dk1"/>
                </a:solidFill>
                <a:latin typeface="Roboto"/>
                <a:ea typeface="Roboto"/>
                <a:cs typeface="Roboto"/>
                <a:sym typeface="Roboto"/>
              </a:rPr>
              <a:t>epresentative of your environment</a:t>
            </a:r>
            <a:r>
              <a:rPr lang="en" sz="900">
                <a:solidFill>
                  <a:schemeClr val="dk1"/>
                </a:solidFill>
                <a:latin typeface="Roboto"/>
                <a:ea typeface="Roboto"/>
                <a:cs typeface="Roboto"/>
                <a:sym typeface="Roboto"/>
              </a:rPr>
              <a:t>.</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Because </a:t>
            </a:r>
            <a:r>
              <a:rPr b="1" lang="en" sz="900">
                <a:solidFill>
                  <a:schemeClr val="dk1"/>
                </a:solidFill>
                <a:latin typeface="Roboto"/>
                <a:ea typeface="Roboto"/>
                <a:cs typeface="Roboto"/>
                <a:sym typeface="Roboto"/>
              </a:rPr>
              <a:t>every environment</a:t>
            </a:r>
            <a:r>
              <a:rPr lang="en" sz="900">
                <a:solidFill>
                  <a:schemeClr val="dk1"/>
                </a:solidFill>
                <a:latin typeface="Roboto"/>
                <a:ea typeface="Roboto"/>
                <a:cs typeface="Roboto"/>
                <a:sym typeface="Roboto"/>
              </a:rPr>
              <a:t> is just a little bit </a:t>
            </a:r>
            <a:r>
              <a:rPr b="1" lang="en" sz="900">
                <a:solidFill>
                  <a:schemeClr val="dk1"/>
                </a:solidFill>
                <a:latin typeface="Roboto"/>
                <a:ea typeface="Roboto"/>
                <a:cs typeface="Roboto"/>
                <a:sym typeface="Roboto"/>
              </a:rPr>
              <a:t>different</a:t>
            </a:r>
            <a:r>
              <a:rPr lang="en" sz="900">
                <a:solidFill>
                  <a:schemeClr val="dk1"/>
                </a:solidFill>
                <a:latin typeface="Roboto"/>
                <a:ea typeface="Roboto"/>
                <a:cs typeface="Roboto"/>
                <a:sym typeface="Roboto"/>
              </a:rPr>
              <a:t>, and this is a common problem with Sources of Truth:  </a:t>
            </a:r>
            <a:endParaRPr b="1" sz="900">
              <a:solidFill>
                <a:schemeClr val="dk1"/>
              </a:solidFill>
              <a:latin typeface="Roboto"/>
              <a:ea typeface="Roboto"/>
              <a:cs typeface="Roboto"/>
              <a:sym typeface="Roboto"/>
            </a:endParaRPr>
          </a:p>
          <a:p>
            <a:pPr indent="457200" lvl="0" marL="0" rtl="0" algn="l">
              <a:lnSpc>
                <a:spcPct val="115000"/>
              </a:lnSpc>
              <a:spcBef>
                <a:spcPts val="0"/>
              </a:spcBef>
              <a:spcAft>
                <a:spcPts val="0"/>
              </a:spcAft>
              <a:buNone/>
            </a:pPr>
            <a:r>
              <a:rPr b="1" lang="en" sz="900">
                <a:solidFill>
                  <a:schemeClr val="dk1"/>
                </a:solidFill>
                <a:latin typeface="Roboto"/>
                <a:ea typeface="Roboto"/>
                <a:cs typeface="Roboto"/>
                <a:sym typeface="Roboto"/>
              </a:rPr>
              <a:t>Its that they're often not flexible enough to be able to adapt to how you do Business.</a:t>
            </a:r>
            <a:endParaRPr b="1"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And then the key component </a:t>
            </a:r>
            <a:r>
              <a:rPr lang="en" sz="900">
                <a:solidFill>
                  <a:schemeClr val="dk1"/>
                </a:solidFill>
                <a:latin typeface="Roboto"/>
                <a:ea typeface="Roboto"/>
                <a:cs typeface="Roboto"/>
                <a:sym typeface="Roboto"/>
              </a:rPr>
              <a:t>on top of </a:t>
            </a:r>
            <a:r>
              <a:rPr lang="en" sz="900">
                <a:solidFill>
                  <a:schemeClr val="dk1"/>
                </a:solidFill>
                <a:latin typeface="Roboto"/>
                <a:ea typeface="Roboto"/>
                <a:cs typeface="Roboto"/>
                <a:sym typeface="Roboto"/>
              </a:rPr>
              <a:t>the automation platform - </a:t>
            </a:r>
            <a:r>
              <a:rPr b="1" lang="en" sz="900">
                <a:solidFill>
                  <a:schemeClr val="dk1"/>
                </a:solidFill>
                <a:latin typeface="Roboto"/>
                <a:ea typeface="Roboto"/>
                <a:cs typeface="Roboto"/>
                <a:sym typeface="Roboto"/>
              </a:rPr>
              <a:t>the open source apps</a:t>
            </a:r>
            <a:r>
              <a:rPr lang="en" sz="900">
                <a:solidFill>
                  <a:schemeClr val="dk1"/>
                </a:solidFill>
                <a:latin typeface="Roboto"/>
                <a:ea typeface="Roboto"/>
                <a:cs typeface="Roboto"/>
                <a:sym typeface="Roboto"/>
              </a:rPr>
              <a:t>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These are available as part of the nautobot Community,  As well as the capability to build them yourself. </a:t>
            </a:r>
            <a:endParaRPr sz="900">
              <a:solidFill>
                <a:schemeClr val="dk1"/>
              </a:solidFill>
              <a:latin typeface="Roboto"/>
              <a:ea typeface="Roboto"/>
              <a:cs typeface="Roboto"/>
              <a:sym typeface="Roboto"/>
            </a:endParaRPr>
          </a:p>
          <a:p>
            <a:pPr indent="457200" lvl="0" marL="0" rtl="0" algn="l">
              <a:lnSpc>
                <a:spcPct val="115000"/>
              </a:lnSpc>
              <a:spcBef>
                <a:spcPts val="0"/>
              </a:spcBef>
              <a:spcAft>
                <a:spcPts val="0"/>
              </a:spcAft>
              <a:buClr>
                <a:schemeClr val="dk1"/>
              </a:buClr>
              <a:buSzPts val="1100"/>
              <a:buFont typeface="Arial"/>
              <a:buNone/>
            </a:pPr>
            <a:r>
              <a:rPr i="1" lang="en" sz="900">
                <a:solidFill>
                  <a:schemeClr val="dk1"/>
                </a:solidFill>
                <a:latin typeface="Roboto"/>
                <a:ea typeface="Roboto"/>
                <a:cs typeface="Roboto"/>
                <a:sym typeface="Roboto"/>
              </a:rPr>
              <a:t>&lt;&lt;&lt; Skip if over 15minutes:&gt;&gt;&gt;</a:t>
            </a:r>
            <a:endParaRPr i="1"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(All available to you:</a:t>
            </a:r>
            <a:endParaRPr sz="900">
              <a:solidFill>
                <a:schemeClr val="dk1"/>
              </a:solidFill>
              <a:latin typeface="Roboto"/>
              <a:ea typeface="Roboto"/>
              <a:cs typeface="Roboto"/>
              <a:sym typeface="Roboto"/>
            </a:endParaRPr>
          </a:p>
          <a:p>
            <a:pPr indent="45720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 - to launch your code , - to  run your scripts, - to run your power tools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giving you a place to consolidate them in your environment</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And of course fully supporting:</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Rest API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GraphQL endpoints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Webhooks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Git integration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and further applications and plugins that can be developed on.</a:t>
            </a:r>
            <a:endParaRPr sz="900">
              <a:solidFill>
                <a:schemeClr val="dk1"/>
              </a:solidFill>
              <a:latin typeface="Roboto"/>
              <a:ea typeface="Roboto"/>
              <a:cs typeface="Roboto"/>
              <a:sym typeface="Roboto"/>
            </a:endParaRPr>
          </a:p>
          <a:p>
            <a:pPr indent="0" lvl="0" marL="0" rtl="0" algn="l">
              <a:spcBef>
                <a:spcPts val="0"/>
              </a:spcBef>
              <a:spcAft>
                <a:spcPts val="0"/>
              </a:spcAft>
              <a:buClr>
                <a:schemeClr val="dk1"/>
              </a:buClr>
              <a:buSzPts val="900"/>
              <a:buFont typeface="Calibri"/>
              <a:buNone/>
            </a:pPr>
            <a:r>
              <a:t/>
            </a:r>
            <a:endParaRPr/>
          </a:p>
        </p:txBody>
      </p:sp>
      <p:sp>
        <p:nvSpPr>
          <p:cNvPr id="363" name="Google Shape;363;g241ea23d280_1_0: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846952043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rgbClr val="555870"/>
              </a:buClr>
              <a:buSzPts val="1200"/>
              <a:buChar char="•"/>
            </a:pPr>
            <a:r>
              <a:rPr lang="en" sz="1200">
                <a:solidFill>
                  <a:srgbClr val="555870"/>
                </a:solidFill>
                <a:latin typeface="Roboto"/>
                <a:ea typeface="Roboto"/>
                <a:cs typeface="Roboto"/>
                <a:sym typeface="Roboto"/>
              </a:rPr>
              <a:t>Nautobot focuses on the intended &amp; desired state</a:t>
            </a:r>
            <a:endParaRPr sz="1400">
              <a:solidFill>
                <a:schemeClr val="dk1"/>
              </a:solidFill>
            </a:endParaRPr>
          </a:p>
          <a:p>
            <a:pPr indent="-171450" lvl="0" marL="171450" rtl="0" algn="l">
              <a:lnSpc>
                <a:spcPct val="90000"/>
              </a:lnSpc>
              <a:spcBef>
                <a:spcPts val="750"/>
              </a:spcBef>
              <a:spcAft>
                <a:spcPts val="0"/>
              </a:spcAft>
              <a:buClr>
                <a:srgbClr val="555870"/>
              </a:buClr>
              <a:buSzPts val="1200"/>
              <a:buChar char="•"/>
            </a:pPr>
            <a:r>
              <a:rPr lang="en" sz="1200">
                <a:solidFill>
                  <a:srgbClr val="555870"/>
                </a:solidFill>
                <a:latin typeface="Roboto"/>
                <a:ea typeface="Roboto"/>
                <a:cs typeface="Roboto"/>
                <a:sym typeface="Roboto"/>
              </a:rPr>
              <a:t>unifies disparate data sources creating a Single Source of Truth</a:t>
            </a:r>
            <a:endParaRPr sz="1400">
              <a:solidFill>
                <a:schemeClr val="dk1"/>
              </a:solidFill>
            </a:endParaRPr>
          </a:p>
          <a:p>
            <a:pPr indent="-171450" lvl="0" marL="171450" rtl="0" algn="l">
              <a:lnSpc>
                <a:spcPct val="90000"/>
              </a:lnSpc>
              <a:spcBef>
                <a:spcPts val="750"/>
              </a:spcBef>
              <a:spcAft>
                <a:spcPts val="0"/>
              </a:spcAft>
              <a:buClr>
                <a:srgbClr val="555870"/>
              </a:buClr>
              <a:buSzPts val="1200"/>
              <a:buChar char="•"/>
            </a:pPr>
            <a:r>
              <a:rPr lang="en" sz="1200">
                <a:solidFill>
                  <a:srgbClr val="555870"/>
                </a:solidFill>
                <a:latin typeface="Roboto"/>
                <a:ea typeface="Roboto"/>
                <a:cs typeface="Roboto"/>
                <a:sym typeface="Roboto"/>
              </a:rPr>
              <a:t>exposes all intended state data and systems through its REST and GraphQL</a:t>
            </a:r>
            <a:endParaRPr sz="1200">
              <a:solidFill>
                <a:srgbClr val="555870"/>
              </a:solidFill>
              <a:latin typeface="Roboto"/>
              <a:ea typeface="Roboto"/>
              <a:cs typeface="Roboto"/>
              <a:sym typeface="Roboto"/>
            </a:endParaRPr>
          </a:p>
          <a:p>
            <a:pPr indent="-171450" lvl="0" marL="171450" rtl="0" algn="l">
              <a:lnSpc>
                <a:spcPct val="90000"/>
              </a:lnSpc>
              <a:spcBef>
                <a:spcPts val="750"/>
              </a:spcBef>
              <a:spcAft>
                <a:spcPts val="0"/>
              </a:spcAft>
              <a:buClr>
                <a:srgbClr val="555870"/>
              </a:buClr>
              <a:buSzPts val="1200"/>
              <a:buChar char="•"/>
            </a:pPr>
            <a:r>
              <a:rPr lang="en" sz="1200">
                <a:solidFill>
                  <a:srgbClr val="555870"/>
                </a:solidFill>
                <a:latin typeface="Roboto"/>
                <a:ea typeface="Roboto"/>
                <a:cs typeface="Roboto"/>
                <a:sym typeface="Roboto"/>
              </a:rPr>
              <a:t>Apps are used to tailor designs and build integrations with external systems</a:t>
            </a:r>
            <a:endParaRPr sz="1200">
              <a:solidFill>
                <a:srgbClr val="555870"/>
              </a:solidFill>
              <a:latin typeface="Roboto"/>
              <a:ea typeface="Roboto"/>
              <a:cs typeface="Roboto"/>
              <a:sym typeface="Roboto"/>
            </a:endParaRPr>
          </a:p>
          <a:p>
            <a:pPr indent="0" lvl="0" marL="457200" rtl="0" algn="l">
              <a:lnSpc>
                <a:spcPct val="90000"/>
              </a:lnSpc>
              <a:spcBef>
                <a:spcPts val="750"/>
              </a:spcBef>
              <a:spcAft>
                <a:spcPts val="0"/>
              </a:spcAft>
              <a:buNone/>
            </a:pPr>
            <a:r>
              <a:t/>
            </a:r>
            <a:endParaRPr sz="1200">
              <a:solidFill>
                <a:srgbClr val="555870"/>
              </a:solidFill>
              <a:latin typeface="Roboto"/>
              <a:ea typeface="Roboto"/>
              <a:cs typeface="Roboto"/>
              <a:sym typeface="Roboto"/>
            </a:endParaRPr>
          </a:p>
          <a:p>
            <a:pPr indent="0" lvl="0" marL="457200" rtl="0" algn="l">
              <a:lnSpc>
                <a:spcPct val="90000"/>
              </a:lnSpc>
              <a:spcBef>
                <a:spcPts val="750"/>
              </a:spcBef>
              <a:spcAft>
                <a:spcPts val="0"/>
              </a:spcAft>
              <a:buNone/>
            </a:pPr>
            <a:r>
              <a:rPr lang="en" sz="1200">
                <a:solidFill>
                  <a:srgbClr val="555870"/>
                </a:solidFill>
                <a:latin typeface="Roboto"/>
                <a:ea typeface="Roboto"/>
                <a:cs typeface="Roboto"/>
                <a:sym typeface="Roboto"/>
              </a:rPr>
              <a:t>External systems are still often used for orchestration, execution, and telemetry</a:t>
            </a:r>
            <a:endParaRPr sz="1400">
              <a:solidFill>
                <a:schemeClr val="dk1"/>
              </a:solidFill>
            </a:endParaRPr>
          </a:p>
          <a:p>
            <a:pPr indent="0" lvl="0" marL="457200" rtl="0" algn="l">
              <a:spcBef>
                <a:spcPts val="0"/>
              </a:spcBef>
              <a:spcAft>
                <a:spcPts val="0"/>
              </a:spcAft>
              <a:buNone/>
            </a:pPr>
            <a:r>
              <a:t/>
            </a:r>
            <a:endParaRPr sz="1400">
              <a:solidFill>
                <a:schemeClr val="dk1"/>
              </a:solidFill>
              <a:latin typeface="Roboto"/>
              <a:ea typeface="Roboto"/>
              <a:cs typeface="Roboto"/>
              <a:sym typeface="Roboto"/>
            </a:endParaRPr>
          </a:p>
        </p:txBody>
      </p:sp>
      <p:sp>
        <p:nvSpPr>
          <p:cNvPr id="385" name="Google Shape;385;g2846952043a_0_0: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13192c6d21_0_1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13192c6d21_0_1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going a little bit deeper here as we start to kind of explore nautobot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0f611f9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0f611f9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1d88dd5507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28. How can you tailor Nautobot to Your Network design requirements?</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Some things you might think about from an extensibility perspective. Ways we might use </a:t>
            </a:r>
            <a:r>
              <a:rPr lang="en" sz="900">
                <a:solidFill>
                  <a:schemeClr val="dk1"/>
                </a:solidFill>
                <a:latin typeface="Roboto"/>
                <a:ea typeface="Roboto"/>
                <a:cs typeface="Roboto"/>
                <a:sym typeface="Roboto"/>
              </a:rPr>
              <a:t>nautobot</a:t>
            </a:r>
            <a:r>
              <a:rPr lang="en" sz="900">
                <a:solidFill>
                  <a:schemeClr val="dk1"/>
                </a:solidFill>
                <a:latin typeface="Roboto"/>
                <a:ea typeface="Roboto"/>
                <a:cs typeface="Roboto"/>
                <a:sym typeface="Roboto"/>
              </a:rPr>
              <a:t> in some of the key Concepts.</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Things like being able to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set status on a device:</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 is this a cold spare on the Shelf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maybe it's a we're doing a major renovation and we need to be pre-planning devices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We can we can use those </a:t>
            </a:r>
            <a:r>
              <a:rPr b="1" lang="en" sz="900">
                <a:solidFill>
                  <a:schemeClr val="dk1"/>
                </a:solidFill>
                <a:latin typeface="Roboto"/>
                <a:ea typeface="Roboto"/>
                <a:cs typeface="Roboto"/>
                <a:sym typeface="Roboto"/>
              </a:rPr>
              <a:t>statuses</a:t>
            </a:r>
            <a:r>
              <a:rPr lang="en" sz="900">
                <a:solidFill>
                  <a:schemeClr val="dk1"/>
                </a:solidFill>
                <a:latin typeface="Roboto"/>
                <a:ea typeface="Roboto"/>
                <a:cs typeface="Roboto"/>
                <a:sym typeface="Roboto"/>
              </a:rPr>
              <a:t> to indicate that.</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Then there are </a:t>
            </a:r>
            <a:r>
              <a:rPr b="1" lang="en" sz="900">
                <a:solidFill>
                  <a:schemeClr val="dk1"/>
                </a:solidFill>
                <a:latin typeface="Roboto"/>
                <a:ea typeface="Roboto"/>
                <a:cs typeface="Roboto"/>
                <a:sym typeface="Roboto"/>
              </a:rPr>
              <a:t>Tags, </a:t>
            </a:r>
            <a:r>
              <a:rPr lang="en" sz="900">
                <a:solidFill>
                  <a:schemeClr val="dk1"/>
                </a:solidFill>
                <a:latin typeface="Roboto"/>
                <a:ea typeface="Roboto"/>
                <a:cs typeface="Roboto"/>
                <a:sym typeface="Roboto"/>
              </a:rPr>
              <a:t> really powerful very flexible, the ability to use tags across the database as well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Things like </a:t>
            </a:r>
            <a:r>
              <a:rPr b="1" lang="en" sz="900">
                <a:solidFill>
                  <a:schemeClr val="dk1"/>
                </a:solidFill>
                <a:latin typeface="Roboto"/>
                <a:ea typeface="Roboto"/>
                <a:cs typeface="Roboto"/>
                <a:sym typeface="Roboto"/>
              </a:rPr>
              <a:t>Dynamic groups</a:t>
            </a:r>
            <a:r>
              <a:rPr lang="en" sz="900">
                <a:solidFill>
                  <a:schemeClr val="dk1"/>
                </a:solidFill>
                <a:latin typeface="Roboto"/>
                <a:ea typeface="Roboto"/>
                <a:cs typeface="Roboto"/>
                <a:sym typeface="Roboto"/>
              </a:rPr>
              <a:t> really flexible concept here that we have as well in the platform, allowing you to group things based on a higher level abstraction, rather than necessarily having to specify.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Some of the other highlights here </a:t>
            </a:r>
            <a:r>
              <a:rPr b="1" lang="en" sz="900">
                <a:solidFill>
                  <a:schemeClr val="dk1"/>
                </a:solidFill>
                <a:latin typeface="Roboto"/>
                <a:ea typeface="Roboto"/>
                <a:cs typeface="Roboto"/>
                <a:sym typeface="Roboto"/>
              </a:rPr>
              <a:t>Config Context </a:t>
            </a:r>
            <a:r>
              <a:rPr lang="en" sz="900">
                <a:solidFill>
                  <a:schemeClr val="dk1"/>
                </a:solidFill>
                <a:latin typeface="Roboto"/>
                <a:ea typeface="Roboto"/>
                <a:cs typeface="Roboto"/>
                <a:sym typeface="Roboto"/>
              </a:rPr>
              <a:t>we'll take a look at these things as well here in the demo in a minute.</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sz="900">
                <a:solidFill>
                  <a:schemeClr val="dk1"/>
                </a:solidFill>
                <a:latin typeface="Roboto"/>
                <a:ea typeface="Roboto"/>
                <a:cs typeface="Roboto"/>
                <a:sym typeface="Roboto"/>
              </a:rPr>
              <a:t>Computed Fields , custom Fields</a:t>
            </a:r>
            <a:r>
              <a:rPr lang="en" sz="900">
                <a:solidFill>
                  <a:schemeClr val="dk1"/>
                </a:solidFill>
                <a:latin typeface="Roboto"/>
                <a:ea typeface="Roboto"/>
                <a:cs typeface="Roboto"/>
                <a:sym typeface="Roboto"/>
              </a:rPr>
              <a:t> all giving you a lot of flexibility in the way that we can use and extend the platform.</a:t>
            </a:r>
            <a:endParaRPr sz="900"/>
          </a:p>
        </p:txBody>
      </p:sp>
      <p:sp>
        <p:nvSpPr>
          <p:cNvPr id="399" name="Google Shape;399;g21d88dd5507_0_1: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13192c6d21_0_1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13192c6d21_0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22.</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Moving on to:</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How do we get data in, now that we have deployed </a:t>
            </a:r>
            <a:r>
              <a:rPr lang="en" sz="900">
                <a:solidFill>
                  <a:schemeClr val="dk1"/>
                </a:solidFill>
                <a:latin typeface="Roboto"/>
                <a:ea typeface="Roboto"/>
                <a:cs typeface="Roboto"/>
                <a:sym typeface="Roboto"/>
              </a:rPr>
              <a:t>nautobot?</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 W</a:t>
            </a:r>
            <a:r>
              <a:rPr lang="en" sz="900">
                <a:solidFill>
                  <a:schemeClr val="dk1"/>
                </a:solidFill>
                <a:latin typeface="Roboto"/>
                <a:ea typeface="Roboto"/>
                <a:cs typeface="Roboto"/>
                <a:sym typeface="Roboto"/>
              </a:rPr>
              <a:t>e get our data models so that it's reflective of our environment, but now there's nothing there, so we have to start from somewhere.</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And if at all possible we want to avoid manual entry of data.</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 So we have several methods by which we can we can get data into an </a:t>
            </a:r>
            <a:r>
              <a:rPr lang="en" sz="900">
                <a:solidFill>
                  <a:schemeClr val="dk1"/>
                </a:solidFill>
                <a:latin typeface="Roboto"/>
                <a:ea typeface="Roboto"/>
                <a:cs typeface="Roboto"/>
                <a:sym typeface="Roboto"/>
              </a:rPr>
              <a:t>nautobot.  S</a:t>
            </a:r>
            <a:r>
              <a:rPr lang="en" sz="900">
                <a:solidFill>
                  <a:schemeClr val="dk1"/>
                </a:solidFill>
                <a:latin typeface="Roboto"/>
                <a:ea typeface="Roboto"/>
                <a:cs typeface="Roboto"/>
                <a:sym typeface="Roboto"/>
              </a:rPr>
              <a:t>tarting from </a:t>
            </a:r>
            <a:r>
              <a:rPr b="1" lang="en" sz="900">
                <a:solidFill>
                  <a:schemeClr val="dk1"/>
                </a:solidFill>
                <a:highlight>
                  <a:schemeClr val="accent4"/>
                </a:highlight>
                <a:latin typeface="Roboto"/>
                <a:ea typeface="Roboto"/>
                <a:cs typeface="Roboto"/>
                <a:sym typeface="Roboto"/>
              </a:rPr>
              <a:t>data synchronization and normalization</a:t>
            </a:r>
            <a:r>
              <a:rPr lang="en" sz="900">
                <a:solidFill>
                  <a:schemeClr val="dk1"/>
                </a:solidFill>
                <a:latin typeface="Roboto"/>
                <a:ea typeface="Roboto"/>
                <a:cs typeface="Roboto"/>
                <a:sym typeface="Roboto"/>
              </a:rPr>
              <a:t> this is, you could think of it as </a:t>
            </a:r>
            <a:r>
              <a:rPr b="1" lang="en" sz="900">
                <a:solidFill>
                  <a:schemeClr val="dk1"/>
                </a:solidFill>
                <a:highlight>
                  <a:schemeClr val="accent4"/>
                </a:highlight>
                <a:latin typeface="Roboto"/>
                <a:ea typeface="Roboto"/>
                <a:cs typeface="Roboto"/>
                <a:sym typeface="Roboto"/>
              </a:rPr>
              <a:t>data aggregation.</a:t>
            </a:r>
            <a:endParaRPr b="1" sz="900">
              <a:solidFill>
                <a:schemeClr val="dk1"/>
              </a:solidFill>
              <a:highlight>
                <a:schemeClr val="accent4"/>
              </a:highlight>
              <a:latin typeface="Roboto"/>
              <a:ea typeface="Roboto"/>
              <a:cs typeface="Roboto"/>
              <a:sym typeface="Roboto"/>
            </a:endParaRPr>
          </a:p>
          <a:p>
            <a:pPr indent="0" lvl="0" marL="0" rtl="0" algn="l">
              <a:lnSpc>
                <a:spcPct val="115000"/>
              </a:lnSpc>
              <a:spcBef>
                <a:spcPts val="0"/>
              </a:spcBef>
              <a:spcAft>
                <a:spcPts val="0"/>
              </a:spcAft>
              <a:buNone/>
            </a:pPr>
            <a:r>
              <a:rPr b="1" lang="en" sz="900">
                <a:solidFill>
                  <a:schemeClr val="dk1"/>
                </a:solidFill>
                <a:latin typeface="Roboto"/>
                <a:ea typeface="Roboto"/>
                <a:cs typeface="Roboto"/>
                <a:sym typeface="Roboto"/>
              </a:rPr>
              <a:t>Pulling or pushing data from external tools,</a:t>
            </a:r>
            <a:r>
              <a:rPr lang="en" sz="900">
                <a:solidFill>
                  <a:schemeClr val="dk1"/>
                </a:solidFill>
                <a:latin typeface="Roboto"/>
                <a:ea typeface="Roboto"/>
                <a:cs typeface="Roboto"/>
                <a:sym typeface="Roboto"/>
              </a:rPr>
              <a:t> relative to </a:t>
            </a:r>
            <a:r>
              <a:rPr lang="en" sz="900">
                <a:solidFill>
                  <a:schemeClr val="dk1"/>
                </a:solidFill>
                <a:latin typeface="Roboto"/>
                <a:ea typeface="Roboto"/>
                <a:cs typeface="Roboto"/>
                <a:sym typeface="Roboto"/>
              </a:rPr>
              <a:t>nautobot</a:t>
            </a:r>
            <a:r>
              <a:rPr lang="en" sz="900">
                <a:solidFill>
                  <a:schemeClr val="dk1"/>
                </a:solidFill>
                <a:latin typeface="Roboto"/>
                <a:ea typeface="Roboto"/>
                <a:cs typeface="Roboto"/>
                <a:sym typeface="Roboto"/>
              </a:rPr>
              <a:t> so whether it's: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Infoblox,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maybe Arista Cloud Vision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servicenow cmdb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device 42 </a:t>
            </a:r>
            <a:endParaRPr sz="900">
              <a:solidFill>
                <a:schemeClr val="dk1"/>
              </a:solidFill>
              <a:latin typeface="Roboto"/>
              <a:ea typeface="Roboto"/>
              <a:cs typeface="Roboto"/>
              <a:sym typeface="Roboto"/>
            </a:endParaRPr>
          </a:p>
          <a:p>
            <a:pPr indent="-285750" lvl="0" marL="457200" rtl="0" algn="l">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IP fabric,  any number of this list can go on and on. </a:t>
            </a:r>
            <a:r>
              <a:rPr lang="en" sz="900">
                <a:solidFill>
                  <a:schemeClr val="dk1"/>
                </a:solidFill>
                <a:latin typeface="Roboto"/>
                <a:ea typeface="Roboto"/>
                <a:cs typeface="Roboto"/>
                <a:sym typeface="Roboto"/>
              </a:rPr>
              <a:t>Any number of tools here that we can push or pull data from nautobot.</a:t>
            </a:r>
            <a:endParaRPr sz="9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 And then of course maybe we have don't have any existing data that we're willing to trust, then we can always go out and </a:t>
            </a:r>
            <a:r>
              <a:rPr b="1" lang="en" sz="900">
                <a:solidFill>
                  <a:schemeClr val="dk1"/>
                </a:solidFill>
                <a:highlight>
                  <a:schemeClr val="accent4"/>
                </a:highlight>
                <a:latin typeface="Roboto"/>
                <a:ea typeface="Roboto"/>
                <a:cs typeface="Roboto"/>
                <a:sym typeface="Roboto"/>
              </a:rPr>
              <a:t>automate the collection</a:t>
            </a:r>
            <a:r>
              <a:rPr lang="en" sz="900">
                <a:solidFill>
                  <a:schemeClr val="dk1"/>
                </a:solidFill>
                <a:latin typeface="Roboto"/>
                <a:ea typeface="Roboto"/>
                <a:cs typeface="Roboto"/>
                <a:sym typeface="Roboto"/>
              </a:rPr>
              <a:t> from the existing Network.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Now we would recommend that this be a something that we limit to a one-time step or at least during the initial phases of deployment of the source of truth.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That is going back to that earlier idea that: </a:t>
            </a:r>
            <a:endParaRPr sz="900">
              <a:solidFill>
                <a:schemeClr val="dk1"/>
              </a:solidFill>
              <a:latin typeface="Roboto"/>
              <a:ea typeface="Roboto"/>
              <a:cs typeface="Roboto"/>
              <a:sym typeface="Roboto"/>
            </a:endParaRPr>
          </a:p>
          <a:p>
            <a:pPr indent="457200" lvl="0" marL="0" rtl="0" algn="l">
              <a:lnSpc>
                <a:spcPct val="115000"/>
              </a:lnSpc>
              <a:spcBef>
                <a:spcPts val="0"/>
              </a:spcBef>
              <a:spcAft>
                <a:spcPts val="0"/>
              </a:spcAft>
              <a:buNone/>
            </a:pPr>
            <a:r>
              <a:rPr lang="en" sz="900">
                <a:solidFill>
                  <a:schemeClr val="dk1"/>
                </a:solidFill>
                <a:latin typeface="Roboto"/>
                <a:ea typeface="Roboto"/>
                <a:cs typeface="Roboto"/>
                <a:sym typeface="Roboto"/>
              </a:rPr>
              <a:t>- we are attempting to change the way we think</a:t>
            </a:r>
            <a:endParaRPr sz="900">
              <a:solidFill>
                <a:schemeClr val="dk1"/>
              </a:solidFill>
              <a:latin typeface="Roboto"/>
              <a:ea typeface="Roboto"/>
              <a:cs typeface="Roboto"/>
              <a:sym typeface="Roboto"/>
            </a:endParaRPr>
          </a:p>
          <a:p>
            <a:pPr indent="45720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We don't want to be going and pulling the environment on a regular basis and importing that into our intent , into our source of Truth.</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But again really key concept being that we should start to change the way we think about this, that this should be </a:t>
            </a:r>
            <a:r>
              <a:rPr b="1" lang="en" sz="900">
                <a:solidFill>
                  <a:schemeClr val="dk1"/>
                </a:solidFill>
                <a:latin typeface="Roboto"/>
                <a:ea typeface="Roboto"/>
                <a:cs typeface="Roboto"/>
                <a:sym typeface="Roboto"/>
              </a:rPr>
              <a:t>minimized</a:t>
            </a:r>
            <a:r>
              <a:rPr lang="en" sz="900">
                <a:solidFill>
                  <a:schemeClr val="dk1"/>
                </a:solidFill>
                <a:latin typeface="Roboto"/>
                <a:ea typeface="Roboto"/>
                <a:cs typeface="Roboto"/>
                <a:sym typeface="Roboto"/>
              </a:rPr>
              <a:t> and eventually retired.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900">
                <a:solidFill>
                  <a:schemeClr val="dk1"/>
                </a:solidFill>
                <a:latin typeface="Roboto"/>
                <a:ea typeface="Roboto"/>
                <a:cs typeface="Roboto"/>
                <a:sym typeface="Roboto"/>
              </a:rPr>
              <a:t>The goal being here that we are eventually having our data in the source of truth, and </a:t>
            </a:r>
            <a:r>
              <a:rPr b="1" lang="en" sz="900">
                <a:solidFill>
                  <a:schemeClr val="dk1"/>
                </a:solidFill>
                <a:latin typeface="Roboto"/>
                <a:ea typeface="Roboto"/>
                <a:cs typeface="Roboto"/>
                <a:sym typeface="Roboto"/>
              </a:rPr>
              <a:t>that's expressed </a:t>
            </a:r>
            <a:r>
              <a:rPr lang="en" sz="900">
                <a:solidFill>
                  <a:schemeClr val="dk1"/>
                </a:solidFill>
                <a:latin typeface="Roboto"/>
                <a:ea typeface="Roboto"/>
                <a:cs typeface="Roboto"/>
                <a:sym typeface="Roboto"/>
              </a:rPr>
              <a:t>into the network, not the other way around.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Roboto"/>
                <a:ea typeface="Roboto"/>
                <a:cs typeface="Roboto"/>
                <a:sym typeface="Roboto"/>
              </a:rPr>
              <a:t>Worst case scenario: if you need, we can do </a:t>
            </a:r>
            <a:r>
              <a:rPr b="1" lang="en" sz="900">
                <a:solidFill>
                  <a:schemeClr val="dk1"/>
                </a:solidFill>
                <a:highlight>
                  <a:schemeClr val="accent4"/>
                </a:highlight>
                <a:latin typeface="Roboto"/>
                <a:ea typeface="Roboto"/>
                <a:cs typeface="Roboto"/>
                <a:sym typeface="Roboto"/>
              </a:rPr>
              <a:t>manual population</a:t>
            </a:r>
            <a:r>
              <a:rPr b="1" lang="en" sz="900">
                <a:solidFill>
                  <a:schemeClr val="dk1"/>
                </a:solidFill>
                <a:latin typeface="Roboto"/>
                <a:ea typeface="Roboto"/>
                <a:cs typeface="Roboto"/>
                <a:sym typeface="Roboto"/>
              </a:rPr>
              <a:t>.</a:t>
            </a:r>
            <a:r>
              <a:rPr lang="en" sz="900">
                <a:solidFill>
                  <a:schemeClr val="dk1"/>
                </a:solidFill>
                <a:latin typeface="Roboto"/>
                <a:ea typeface="Roboto"/>
                <a:cs typeface="Roboto"/>
                <a:sym typeface="Roboto"/>
              </a:rPr>
              <a:t> We do have an </a:t>
            </a:r>
            <a:r>
              <a:rPr b="1" lang="en" sz="900">
                <a:solidFill>
                  <a:schemeClr val="dk1"/>
                </a:solidFill>
                <a:highlight>
                  <a:schemeClr val="accent4"/>
                </a:highlight>
                <a:latin typeface="Roboto"/>
                <a:ea typeface="Roboto"/>
                <a:cs typeface="Roboto"/>
                <a:sym typeface="Roboto"/>
              </a:rPr>
              <a:t>Onboarding App</a:t>
            </a:r>
            <a:r>
              <a:rPr b="1" lang="en" sz="900">
                <a:solidFill>
                  <a:schemeClr val="dk1"/>
                </a:solidFill>
                <a:latin typeface="Roboto"/>
                <a:ea typeface="Roboto"/>
                <a:cs typeface="Roboto"/>
                <a:sym typeface="Roboto"/>
              </a:rPr>
              <a:t> </a:t>
            </a:r>
            <a:r>
              <a:rPr lang="en" sz="900">
                <a:solidFill>
                  <a:schemeClr val="dk1"/>
                </a:solidFill>
                <a:latin typeface="Roboto"/>
                <a:ea typeface="Roboto"/>
                <a:cs typeface="Roboto"/>
                <a:sym typeface="Roboto"/>
              </a:rPr>
              <a:t>that helps make that as easy as possible. </a:t>
            </a:r>
            <a:endParaRPr sz="9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13192c6d21_0_1809: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213192c6d21_0_18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24.</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Some ways that we can help </a:t>
            </a:r>
            <a:r>
              <a:rPr b="1" lang="en">
                <a:solidFill>
                  <a:schemeClr val="dk1"/>
                </a:solidFill>
                <a:latin typeface="Roboto"/>
                <a:ea typeface="Roboto"/>
                <a:cs typeface="Roboto"/>
                <a:sym typeface="Roboto"/>
              </a:rPr>
              <a:t>maintain that and enforce that data validation and Integrity.</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We have both the idea of:</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data validation engine,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as well as user-defined jobs that can be used to validate the data both before and after a change, as well as as data it entered.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And this is really what we're looking at here as far as how can we ensure we have good data integrity?</a:t>
            </a:r>
            <a:endParaRPr/>
          </a:p>
        </p:txBody>
      </p:sp>
      <p:sp>
        <p:nvSpPr>
          <p:cNvPr id="479" name="Google Shape;479;g213192c6d21_0_18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13192c6d21_0_2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13192c6d21_0_2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Integrations and using nautobot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13192c6d21_0_10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13192c6d21_0_1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u="sng">
                <a:solidFill>
                  <a:schemeClr val="hlink"/>
                </a:solidFill>
                <a:latin typeface="Roboto"/>
                <a:ea typeface="Roboto"/>
                <a:cs typeface="Roboto"/>
                <a:sym typeface="Roboto"/>
                <a:hlinkClick r:id="rId2"/>
              </a:rPr>
              <a:t>https://www.networktocode.com/nautobot/apps/</a:t>
            </a:r>
            <a:endParaRPr sz="1400">
              <a:solidFill>
                <a:schemeClr val="dk1"/>
              </a:solidFill>
              <a:latin typeface="Roboto"/>
              <a:ea typeface="Roboto"/>
              <a:cs typeface="Roboto"/>
              <a:sym typeface="Roboto"/>
            </a:endParaRPr>
          </a:p>
          <a:p>
            <a:pPr indent="0" lvl="0" marL="0" rtl="0" algn="l">
              <a:spcBef>
                <a:spcPts val="0"/>
              </a:spcBef>
              <a:spcAft>
                <a:spcPts val="0"/>
              </a:spcAft>
              <a:buNone/>
            </a:pPr>
            <a:r>
              <a:t/>
            </a:r>
            <a:endParaRPr sz="1400">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32.</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And just you know give you a little overview here.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We have currently over 25 apps available in the project, that are out there.</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Some of our most popular things like the:</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circuit maintenance app</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golden configuration</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device life cycle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The onboarding Tool</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data validation </a:t>
            </a:r>
            <a:endParaRPr>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latin typeface="Roboto"/>
                <a:ea typeface="Roboto"/>
                <a:cs typeface="Roboto"/>
                <a:sym typeface="Roboto"/>
              </a:rPr>
              <a:t>all really highly popular tools that provide a lot of power right out of the box in many cases once we have that data populated.</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sz="140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13192c6d21_0_2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213192c6d21_0_2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846952043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846952043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0f611f9c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0f611f9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3192c6d21_0_1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Some of the things we're going to be talking about today is:</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what is the current state of network automation</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How do we manage the differences between intended versus reality when it comes to a network source of truth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How can we leverage the data to actually do a data-driven approach within Network automation</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then we'll be diving into what nautobot is how does it come into the Paradigm</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and then dive into some really great demos</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chemeClr val="dk1"/>
              </a:solidFill>
              <a:latin typeface="Roboto"/>
              <a:ea typeface="Roboto"/>
              <a:cs typeface="Roboto"/>
              <a:sym typeface="Roboto"/>
            </a:endParaRPr>
          </a:p>
        </p:txBody>
      </p:sp>
      <p:sp>
        <p:nvSpPr>
          <p:cNvPr id="200" name="Google Shape;200;g213192c6d21_0_151: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13192c6d21_0_2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introductions,</a:t>
            </a:r>
            <a:endParaRPr/>
          </a:p>
        </p:txBody>
      </p:sp>
      <p:sp>
        <p:nvSpPr>
          <p:cNvPr id="206" name="Google Shape;206;g213192c6d21_0_222:notes"/>
          <p:cNvSpPr/>
          <p:nvPr>
            <p:ph idx="2" type="sldImg"/>
          </p:nvPr>
        </p:nvSpPr>
        <p:spPr>
          <a:xfrm>
            <a:off x="686445" y="1143000"/>
            <a:ext cx="54852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2d4b1591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2d4b1591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13192c6d21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13192c6d21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Where we see the state of the industry today and where we can start to move forward in our journey with Network Automation and all the key components that come as part of that.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Traditionally we see if you start here in the the bottom left corner of our grid there.</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We have </a:t>
            </a:r>
            <a:r>
              <a:rPr b="1" lang="en">
                <a:solidFill>
                  <a:schemeClr val="dk1"/>
                </a:solidFill>
                <a:latin typeface="Roboto"/>
                <a:ea typeface="Roboto"/>
                <a:cs typeface="Roboto"/>
                <a:sym typeface="Roboto"/>
              </a:rPr>
              <a:t>all manual CLI</a:t>
            </a:r>
            <a:r>
              <a:rPr lang="en">
                <a:solidFill>
                  <a:schemeClr val="dk1"/>
                </a:solidFill>
                <a:latin typeface="Roboto"/>
                <a:ea typeface="Roboto"/>
                <a:cs typeface="Roboto"/>
                <a:sym typeface="Roboto"/>
              </a:rPr>
              <a:t> type driven methodologies for managing an environment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As it scales become more complex and more </a:t>
            </a:r>
            <a:r>
              <a:rPr lang="en">
                <a:solidFill>
                  <a:schemeClr val="dk1"/>
                </a:solidFill>
                <a:latin typeface="Roboto"/>
                <a:ea typeface="Roboto"/>
                <a:cs typeface="Roboto"/>
                <a:sym typeface="Roboto"/>
              </a:rPr>
              <a:t>difficult to manage.</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people start to:</a:t>
            </a:r>
            <a:endParaRPr>
              <a:solidFill>
                <a:schemeClr val="dk1"/>
              </a:solidFill>
              <a:latin typeface="Roboto"/>
              <a:ea typeface="Roboto"/>
              <a:cs typeface="Roboto"/>
              <a:sym typeface="Roboto"/>
            </a:endParaRPr>
          </a:p>
          <a:p>
            <a:pPr indent="-298450" lvl="1" marL="9144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 </a:t>
            </a:r>
            <a:r>
              <a:rPr b="1" lang="en">
                <a:solidFill>
                  <a:schemeClr val="dk1"/>
                </a:solidFill>
                <a:latin typeface="Roboto"/>
                <a:ea typeface="Roboto"/>
                <a:cs typeface="Roboto"/>
                <a:sym typeface="Roboto"/>
              </a:rPr>
              <a:t>write scripts,  batch shell , python script, some sort of power tool</a:t>
            </a:r>
            <a:r>
              <a:rPr lang="en">
                <a:solidFill>
                  <a:schemeClr val="dk1"/>
                </a:solidFill>
                <a:latin typeface="Roboto"/>
                <a:ea typeface="Roboto"/>
                <a:cs typeface="Roboto"/>
                <a:sym typeface="Roboto"/>
              </a:rPr>
              <a:t>s on individuals laptops.</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t>- As we become more in control of our network and the more we automate the more Efficient the network Operations become.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13192c6d21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13192c6d21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As for that Efficiency of Network Operations the first things you'll discover is that we need a </a:t>
            </a:r>
            <a:r>
              <a:rPr b="1" lang="en">
                <a:solidFill>
                  <a:schemeClr val="dk1"/>
                </a:solidFill>
                <a:latin typeface="Roboto"/>
                <a:ea typeface="Roboto"/>
                <a:cs typeface="Roboto"/>
                <a:sym typeface="Roboto"/>
              </a:rPr>
              <a:t>Source of Truth.</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Then of course as we continue further down the journey along these components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b="1" lang="en">
                <a:solidFill>
                  <a:schemeClr val="dk1"/>
                </a:solidFill>
                <a:latin typeface="Roboto"/>
                <a:ea typeface="Roboto"/>
                <a:cs typeface="Roboto"/>
                <a:sym typeface="Roboto"/>
              </a:rPr>
              <a:t>Automation Architecture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b="1" lang="en">
                <a:solidFill>
                  <a:schemeClr val="dk1"/>
                </a:solidFill>
                <a:latin typeface="Roboto"/>
                <a:ea typeface="Roboto"/>
                <a:cs typeface="Roboto"/>
                <a:sym typeface="Roboto"/>
              </a:rPr>
              <a:t>platform for Self-service integrated</a:t>
            </a:r>
            <a:endParaRPr b="1">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then finally into a </a:t>
            </a:r>
            <a:r>
              <a:rPr b="1" lang="en">
                <a:solidFill>
                  <a:schemeClr val="dk1"/>
                </a:solidFill>
                <a:latin typeface="Roboto"/>
                <a:ea typeface="Roboto"/>
                <a:cs typeface="Roboto"/>
                <a:sym typeface="Roboto"/>
              </a:rPr>
              <a:t>Highly Automated resilient infrastructure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 today we're going to focus on that Source of Truth </a:t>
            </a:r>
            <a:r>
              <a:rPr lang="en">
                <a:solidFill>
                  <a:schemeClr val="dk1"/>
                </a:solidFill>
                <a:latin typeface="Roboto"/>
                <a:ea typeface="Roboto"/>
                <a:cs typeface="Roboto"/>
                <a:sym typeface="Roboto"/>
              </a:rPr>
              <a:t>piece.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This is the</a:t>
            </a:r>
            <a:r>
              <a:rPr lang="en">
                <a:solidFill>
                  <a:schemeClr val="dk1"/>
                </a:solidFill>
                <a:latin typeface="Roboto"/>
                <a:ea typeface="Roboto"/>
                <a:cs typeface="Roboto"/>
                <a:sym typeface="Roboto"/>
              </a:rPr>
              <a:t> key fundamental component that if you want to be able to proceed down this journey you have to have true Network Automation.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Because you cannot drive Automation and you cannot drive change through automation if you don't have a </a:t>
            </a:r>
            <a:r>
              <a:rPr b="1" lang="en">
                <a:solidFill>
                  <a:schemeClr val="dk1"/>
                </a:solidFill>
                <a:latin typeface="Roboto"/>
                <a:ea typeface="Roboto"/>
                <a:cs typeface="Roboto"/>
                <a:sym typeface="Roboto"/>
              </a:rPr>
              <a:t>Source of Truth</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13192c6d21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13192c6d21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 the question is where do we start?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As I mentioned , the absolutely key component is the source of Truth</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If we don't have that, we cannot really move forward and this is where we start to see the the power of data.</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Now in the traditional world we think of data generally speaking as,  </a:t>
            </a:r>
            <a:r>
              <a:rPr b="1" lang="en">
                <a:solidFill>
                  <a:schemeClr val="dk1"/>
                </a:solidFill>
                <a:latin typeface="Roboto"/>
                <a:ea typeface="Roboto"/>
                <a:cs typeface="Roboto"/>
                <a:sym typeface="Roboto"/>
              </a:rPr>
              <a:t>documentation</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We don't necessarily think of it as the way that we drive change,  and what ends up happening is that we are really not maintaining our Sources of Truth.</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So the really the notion here is that we</a:t>
            </a:r>
            <a:r>
              <a:rPr b="1" lang="en">
                <a:solidFill>
                  <a:schemeClr val="dk1"/>
                </a:solidFill>
                <a:latin typeface="Roboto"/>
                <a:ea typeface="Roboto"/>
                <a:cs typeface="Roboto"/>
                <a:sym typeface="Roboto"/>
              </a:rPr>
              <a:t> stop thinking of data as documentation. </a:t>
            </a:r>
            <a:endParaRPr b="1">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We change the data first,  and then change flows into the environment,  and this is a really different way of thinking for most Network environments.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Therefore we </a:t>
            </a:r>
            <a:r>
              <a:rPr b="1" lang="en">
                <a:solidFill>
                  <a:schemeClr val="dk1"/>
                </a:solidFill>
                <a:latin typeface="Roboto"/>
                <a:ea typeface="Roboto"/>
                <a:cs typeface="Roboto"/>
                <a:sym typeface="Roboto"/>
              </a:rPr>
              <a:t>don't think of data as documentation</a:t>
            </a:r>
            <a:r>
              <a:rPr lang="en">
                <a:solidFill>
                  <a:schemeClr val="dk1"/>
                </a:solidFill>
                <a:latin typeface="Roboto"/>
                <a:ea typeface="Roboto"/>
                <a:cs typeface="Roboto"/>
                <a:sym typeface="Roboto"/>
              </a:rPr>
              <a:t>, we think of </a:t>
            </a:r>
            <a:r>
              <a:rPr b="1" lang="en">
                <a:solidFill>
                  <a:schemeClr val="dk1"/>
                </a:solidFill>
                <a:latin typeface="Roboto"/>
                <a:ea typeface="Roboto"/>
                <a:cs typeface="Roboto"/>
                <a:sym typeface="Roboto"/>
              </a:rPr>
              <a:t>data as the way we drive change.</a:t>
            </a:r>
            <a:r>
              <a:rPr lang="en">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And this is really the paradigm shift that's required to unlock the potential of network Automation and managing a network through this type of methodology.</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21 Light Template">
  <p:cSld name="Title Slide">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descr="x_img_cover_HR.jpg" id="60" name="Google Shape;60;p14"/>
          <p:cNvPicPr preferRelativeResize="0"/>
          <p:nvPr/>
        </p:nvPicPr>
        <p:blipFill rotWithShape="1">
          <a:blip r:embed="rId2">
            <a:alphaModFix/>
          </a:blip>
          <a:srcRect b="0" l="0" r="0" t="0"/>
          <a:stretch/>
        </p:blipFill>
        <p:spPr>
          <a:xfrm>
            <a:off x="0" y="95"/>
            <a:ext cx="9135565" cy="5143323"/>
          </a:xfrm>
          <a:prstGeom prst="rect">
            <a:avLst/>
          </a:prstGeom>
          <a:noFill/>
          <a:ln>
            <a:noFill/>
          </a:ln>
        </p:spPr>
      </p:pic>
      <p:pic>
        <p:nvPicPr>
          <p:cNvPr descr="x_img_ntc_logo.png" id="61" name="Google Shape;61;p14"/>
          <p:cNvPicPr preferRelativeResize="0"/>
          <p:nvPr/>
        </p:nvPicPr>
        <p:blipFill rotWithShape="1">
          <a:blip r:embed="rId3">
            <a:alphaModFix/>
          </a:blip>
          <a:srcRect b="0" l="0" r="0" t="0"/>
          <a:stretch/>
        </p:blipFill>
        <p:spPr>
          <a:xfrm>
            <a:off x="533400" y="363995"/>
            <a:ext cx="2107270" cy="286248"/>
          </a:xfrm>
          <a:prstGeom prst="rect">
            <a:avLst/>
          </a:prstGeom>
          <a:noFill/>
          <a:ln>
            <a:noFill/>
          </a:ln>
        </p:spPr>
      </p:pic>
      <p:sp>
        <p:nvSpPr>
          <p:cNvPr id="62" name="Google Shape;62;p14"/>
          <p:cNvSpPr txBox="1"/>
          <p:nvPr>
            <p:ph type="ctrTitle"/>
          </p:nvPr>
        </p:nvSpPr>
        <p:spPr>
          <a:xfrm>
            <a:off x="433508" y="841775"/>
            <a:ext cx="7467600" cy="1790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4"/>
          <p:cNvSpPr txBox="1"/>
          <p:nvPr>
            <p:ph idx="1" type="subTitle"/>
          </p:nvPr>
        </p:nvSpPr>
        <p:spPr>
          <a:xfrm>
            <a:off x="433508" y="2701536"/>
            <a:ext cx="7467600" cy="599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750"/>
              </a:spcBef>
              <a:spcAft>
                <a:spcPts val="0"/>
              </a:spcAft>
              <a:buClr>
                <a:schemeClr val="accent3"/>
              </a:buClr>
              <a:buSzPts val="2200"/>
              <a:buNone/>
              <a:defRPr sz="2200">
                <a:solidFill>
                  <a:schemeClr val="accent3"/>
                </a:solidFill>
              </a:defRPr>
            </a:lvl1pPr>
            <a:lvl2pPr lvl="1" rtl="0" algn="ctr">
              <a:lnSpc>
                <a:spcPct val="90000"/>
              </a:lnSpc>
              <a:spcBef>
                <a:spcPts val="375"/>
              </a:spcBef>
              <a:spcAft>
                <a:spcPts val="0"/>
              </a:spcAft>
              <a:buClr>
                <a:schemeClr val="accent6"/>
              </a:buClr>
              <a:buSzPts val="1500"/>
              <a:buNone/>
              <a:defRPr sz="1500"/>
            </a:lvl2pPr>
            <a:lvl3pPr lvl="2" rtl="0" algn="ctr">
              <a:lnSpc>
                <a:spcPct val="90000"/>
              </a:lnSpc>
              <a:spcBef>
                <a:spcPts val="375"/>
              </a:spcBef>
              <a:spcAft>
                <a:spcPts val="0"/>
              </a:spcAft>
              <a:buClr>
                <a:schemeClr val="accent6"/>
              </a:buClr>
              <a:buSzPts val="1350"/>
              <a:buNone/>
              <a:defRPr sz="1350"/>
            </a:lvl3pPr>
            <a:lvl4pPr lvl="3" rtl="0" algn="ctr">
              <a:lnSpc>
                <a:spcPct val="90000"/>
              </a:lnSpc>
              <a:spcBef>
                <a:spcPts val="375"/>
              </a:spcBef>
              <a:spcAft>
                <a:spcPts val="0"/>
              </a:spcAft>
              <a:buClr>
                <a:schemeClr val="accent6"/>
              </a:buClr>
              <a:buSzPts val="1200"/>
              <a:buNone/>
              <a:defRPr sz="1200"/>
            </a:lvl4pPr>
            <a:lvl5pPr lvl="4" rtl="0" algn="ctr">
              <a:lnSpc>
                <a:spcPct val="90000"/>
              </a:lnSpc>
              <a:spcBef>
                <a:spcPts val="375"/>
              </a:spcBef>
              <a:spcAft>
                <a:spcPts val="0"/>
              </a:spcAft>
              <a:buClr>
                <a:schemeClr val="accent6"/>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64" name="Google Shape;64;p14"/>
          <p:cNvSpPr txBox="1"/>
          <p:nvPr>
            <p:ph idx="2" type="body"/>
          </p:nvPr>
        </p:nvSpPr>
        <p:spPr>
          <a:xfrm>
            <a:off x="433508" y="3787242"/>
            <a:ext cx="7467600" cy="389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chemeClr val="lt1"/>
              </a:buClr>
              <a:buSzPts val="1800"/>
              <a:buNone/>
              <a:defRPr sz="1800">
                <a:solidFill>
                  <a:schemeClr val="lt1"/>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65" name="Google Shape;65;p14"/>
          <p:cNvSpPr txBox="1"/>
          <p:nvPr>
            <p:ph idx="3" type="body"/>
          </p:nvPr>
        </p:nvSpPr>
        <p:spPr>
          <a:xfrm>
            <a:off x="433508" y="4177298"/>
            <a:ext cx="7467600" cy="389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chemeClr val="lt1"/>
              </a:buClr>
              <a:buSzPts val="1800"/>
              <a:buNone/>
              <a:defRPr sz="1800">
                <a:solidFill>
                  <a:schemeClr val="lt1"/>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Alternative style 2">
  <p:cSld name="1_Title and Content_Alternative style 2">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2">
            <a:alphaModFix/>
          </a:blip>
          <a:srcRect b="19" l="0" r="0" t="19"/>
          <a:stretch/>
        </p:blipFill>
        <p:spPr>
          <a:xfrm>
            <a:off x="0" y="0"/>
            <a:ext cx="3298155" cy="5143513"/>
          </a:xfrm>
          <a:prstGeom prst="rect">
            <a:avLst/>
          </a:prstGeom>
          <a:noFill/>
          <a:ln>
            <a:noFill/>
          </a:ln>
        </p:spPr>
      </p:pic>
      <p:sp>
        <p:nvSpPr>
          <p:cNvPr id="68" name="Google Shape;68;p15"/>
          <p:cNvSpPr txBox="1"/>
          <p:nvPr>
            <p:ph type="title"/>
          </p:nvPr>
        </p:nvSpPr>
        <p:spPr>
          <a:xfrm>
            <a:off x="1257300" y="2253188"/>
            <a:ext cx="20079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Font typeface="Roboto"/>
              <a:buNone/>
              <a:defRPr sz="1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5"/>
          <p:cNvSpPr txBox="1"/>
          <p:nvPr>
            <p:ph idx="1" type="body"/>
          </p:nvPr>
        </p:nvSpPr>
        <p:spPr>
          <a:xfrm>
            <a:off x="4064400" y="632830"/>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0" name="Google Shape;70;p15"/>
          <p:cNvSpPr txBox="1"/>
          <p:nvPr>
            <p:ph idx="2" type="body"/>
          </p:nvPr>
        </p:nvSpPr>
        <p:spPr>
          <a:xfrm>
            <a:off x="4064400" y="1328507"/>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1" name="Google Shape;71;p15"/>
          <p:cNvSpPr txBox="1"/>
          <p:nvPr>
            <p:ph idx="3" type="body"/>
          </p:nvPr>
        </p:nvSpPr>
        <p:spPr>
          <a:xfrm>
            <a:off x="4064400" y="2024185"/>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2" name="Google Shape;72;p15"/>
          <p:cNvSpPr txBox="1"/>
          <p:nvPr>
            <p:ph idx="4" type="body"/>
          </p:nvPr>
        </p:nvSpPr>
        <p:spPr>
          <a:xfrm>
            <a:off x="4064400" y="2719862"/>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3" name="Google Shape;73;p15"/>
          <p:cNvSpPr txBox="1"/>
          <p:nvPr>
            <p:ph idx="5" type="body"/>
          </p:nvPr>
        </p:nvSpPr>
        <p:spPr>
          <a:xfrm>
            <a:off x="4064400" y="3415540"/>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4" name="Google Shape;74;p15"/>
          <p:cNvSpPr txBox="1"/>
          <p:nvPr/>
        </p:nvSpPr>
        <p:spPr>
          <a:xfrm>
            <a:off x="329184" y="4867874"/>
            <a:ext cx="1425300" cy="19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7989A"/>
              </a:buClr>
              <a:buSzPts val="700"/>
              <a:buFont typeface="Roboto"/>
              <a:buNone/>
            </a:pPr>
            <a:r>
              <a:rPr lang="en" sz="700">
                <a:solidFill>
                  <a:srgbClr val="97989A"/>
                </a:solidFill>
                <a:latin typeface="Roboto"/>
                <a:ea typeface="Roboto"/>
                <a:cs typeface="Roboto"/>
                <a:sym typeface="Roboto"/>
              </a:rPr>
              <a:t>@networktocode</a:t>
            </a:r>
            <a:endParaRPr/>
          </a:p>
        </p:txBody>
      </p:sp>
      <p:pic>
        <p:nvPicPr>
          <p:cNvPr descr="x_img_divider_arrow.png" id="75" name="Google Shape;75;p15"/>
          <p:cNvPicPr preferRelativeResize="0"/>
          <p:nvPr/>
        </p:nvPicPr>
        <p:blipFill rotWithShape="1">
          <a:blip r:embed="rId3">
            <a:alphaModFix/>
          </a:blip>
          <a:srcRect b="0" l="0" r="0" t="0"/>
          <a:stretch/>
        </p:blipFill>
        <p:spPr>
          <a:xfrm>
            <a:off x="530352" y="2293026"/>
            <a:ext cx="621218" cy="261886"/>
          </a:xfrm>
          <a:prstGeom prst="rect">
            <a:avLst/>
          </a:prstGeom>
          <a:noFill/>
          <a:ln>
            <a:noFill/>
          </a:ln>
        </p:spPr>
      </p:pic>
      <p:sp>
        <p:nvSpPr>
          <p:cNvPr id="76" name="Google Shape;76;p15"/>
          <p:cNvSpPr txBox="1"/>
          <p:nvPr>
            <p:ph idx="6" type="body"/>
          </p:nvPr>
        </p:nvSpPr>
        <p:spPr>
          <a:xfrm>
            <a:off x="4064400" y="4111217"/>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7" name="Shape 77"/>
        <p:cNvGrpSpPr/>
        <p:nvPr/>
      </p:nvGrpSpPr>
      <p:grpSpPr>
        <a:xfrm>
          <a:off x="0" y="0"/>
          <a:ext cx="0" cy="0"/>
          <a:chOff x="0" y="0"/>
          <a:chExt cx="0" cy="0"/>
        </a:xfrm>
      </p:grpSpPr>
      <p:sp>
        <p:nvSpPr>
          <p:cNvPr id="78" name="Google Shape;78;p16"/>
          <p:cNvSpPr txBox="1"/>
          <p:nvPr>
            <p:ph idx="1" type="body"/>
          </p:nvPr>
        </p:nvSpPr>
        <p:spPr>
          <a:xfrm>
            <a:off x="329184" y="636003"/>
            <a:ext cx="8458200" cy="3996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79" name="Google Shape;79;p16"/>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Orange Subtitle">
  <p:cSld name="1_Title and Orange Subtitle">
    <p:spTree>
      <p:nvGrpSpPr>
        <p:cNvPr id="80" name="Shape 80"/>
        <p:cNvGrpSpPr/>
        <p:nvPr/>
      </p:nvGrpSpPr>
      <p:grpSpPr>
        <a:xfrm>
          <a:off x="0" y="0"/>
          <a:ext cx="0" cy="0"/>
          <a:chOff x="0" y="0"/>
          <a:chExt cx="0" cy="0"/>
        </a:xfrm>
      </p:grpSpPr>
      <p:sp>
        <p:nvSpPr>
          <p:cNvPr id="81" name="Google Shape;81;p17"/>
          <p:cNvSpPr txBox="1"/>
          <p:nvPr>
            <p:ph idx="1" type="body"/>
          </p:nvPr>
        </p:nvSpPr>
        <p:spPr>
          <a:xfrm>
            <a:off x="329184" y="959618"/>
            <a:ext cx="8458200" cy="3673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82" name="Google Shape;82;p17"/>
          <p:cNvSpPr txBox="1"/>
          <p:nvPr>
            <p:ph idx="2" type="body"/>
          </p:nvPr>
        </p:nvSpPr>
        <p:spPr>
          <a:xfrm>
            <a:off x="226824" y="459214"/>
            <a:ext cx="8458200" cy="26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accent4"/>
              </a:buClr>
              <a:buSzPts val="1600"/>
              <a:buNone/>
              <a:defRPr i="1" sz="1600">
                <a:solidFill>
                  <a:schemeClr val="accent4"/>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83" name="Google Shape;83;p17"/>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84" name="Shape 84"/>
        <p:cNvGrpSpPr/>
        <p:nvPr/>
      </p:nvGrpSpPr>
      <p:grpSpPr>
        <a:xfrm>
          <a:off x="0" y="0"/>
          <a:ext cx="0" cy="0"/>
          <a:chOff x="0" y="0"/>
          <a:chExt cx="0" cy="0"/>
        </a:xfrm>
      </p:grpSpPr>
      <p:sp>
        <p:nvSpPr>
          <p:cNvPr id="85" name="Google Shape;85;p18"/>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6" name="Shape 86"/>
        <p:cNvGrpSpPr/>
        <p:nvPr/>
      </p:nvGrpSpPr>
      <p:grpSpPr>
        <a:xfrm>
          <a:off x="0" y="0"/>
          <a:ext cx="0" cy="0"/>
          <a:chOff x="0" y="0"/>
          <a:chExt cx="0" cy="0"/>
        </a:xfrm>
      </p:grpSpPr>
      <p:pic>
        <p:nvPicPr>
          <p:cNvPr descr="x_img_divider_slide.jpg" id="87" name="Google Shape;87;p19"/>
          <p:cNvPicPr preferRelativeResize="0"/>
          <p:nvPr/>
        </p:nvPicPr>
        <p:blipFill rotWithShape="1">
          <a:blip r:embed="rId2">
            <a:alphaModFix/>
          </a:blip>
          <a:srcRect b="0" l="0" r="0" t="0"/>
          <a:stretch/>
        </p:blipFill>
        <p:spPr>
          <a:xfrm>
            <a:off x="0" y="95"/>
            <a:ext cx="9135565" cy="5143323"/>
          </a:xfrm>
          <a:prstGeom prst="rect">
            <a:avLst/>
          </a:prstGeom>
          <a:noFill/>
          <a:ln>
            <a:noFill/>
          </a:ln>
        </p:spPr>
      </p:pic>
      <p:pic>
        <p:nvPicPr>
          <p:cNvPr descr="x_img_divider_arrow.png" id="88" name="Google Shape;88;p19"/>
          <p:cNvPicPr preferRelativeResize="0"/>
          <p:nvPr/>
        </p:nvPicPr>
        <p:blipFill rotWithShape="1">
          <a:blip r:embed="rId3">
            <a:alphaModFix/>
          </a:blip>
          <a:srcRect b="0" l="0" r="0" t="0"/>
          <a:stretch/>
        </p:blipFill>
        <p:spPr>
          <a:xfrm>
            <a:off x="530352" y="2293026"/>
            <a:ext cx="621218" cy="261886"/>
          </a:xfrm>
          <a:prstGeom prst="rect">
            <a:avLst/>
          </a:prstGeom>
          <a:noFill/>
          <a:ln>
            <a:noFill/>
          </a:ln>
        </p:spPr>
      </p:pic>
      <p:sp>
        <p:nvSpPr>
          <p:cNvPr id="89" name="Google Shape;89;p19"/>
          <p:cNvSpPr txBox="1"/>
          <p:nvPr>
            <p:ph type="title"/>
          </p:nvPr>
        </p:nvSpPr>
        <p:spPr>
          <a:xfrm>
            <a:off x="1257300" y="2140382"/>
            <a:ext cx="7532700" cy="5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19"/>
          <p:cNvSpPr txBox="1"/>
          <p:nvPr>
            <p:ph idx="1" type="body"/>
          </p:nvPr>
        </p:nvSpPr>
        <p:spPr>
          <a:xfrm>
            <a:off x="433076" y="2774466"/>
            <a:ext cx="8356800" cy="4599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2000"/>
              <a:buNone/>
              <a:defRPr i="1" sz="2000">
                <a:solidFill>
                  <a:schemeClr val="lt1"/>
                </a:solidFill>
                <a:latin typeface="Roboto"/>
                <a:ea typeface="Roboto"/>
                <a:cs typeface="Roboto"/>
                <a:sym typeface="Roboto"/>
              </a:defRPr>
            </a:lvl1pPr>
            <a:lvl2pPr indent="-431800" lvl="1" marL="9144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2pPr>
            <a:lvl3pPr indent="-431800" lvl="2" marL="13716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3pPr>
            <a:lvl4pPr indent="-431800" lvl="3" marL="18288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4pPr>
            <a:lvl5pPr indent="-431800" lvl="4" marL="22860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20"/>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type="title">
  <p:cSld name="TITLE">
    <p:spTree>
      <p:nvGrpSpPr>
        <p:cNvPr id="94" name="Shape 94"/>
        <p:cNvGrpSpPr/>
        <p:nvPr/>
      </p:nvGrpSpPr>
      <p:grpSpPr>
        <a:xfrm>
          <a:off x="0" y="0"/>
          <a:ext cx="0" cy="0"/>
          <a:chOff x="0" y="0"/>
          <a:chExt cx="0" cy="0"/>
        </a:xfrm>
      </p:grpSpPr>
      <p:sp>
        <p:nvSpPr>
          <p:cNvPr id="95" name="Google Shape;95;p2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descr="x_img_cover_HR.jpg" id="96" name="Google Shape;96;p22"/>
          <p:cNvPicPr preferRelativeResize="0"/>
          <p:nvPr/>
        </p:nvPicPr>
        <p:blipFill rotWithShape="1">
          <a:blip r:embed="rId2">
            <a:alphaModFix/>
          </a:blip>
          <a:srcRect b="0" l="0" r="0" t="0"/>
          <a:stretch/>
        </p:blipFill>
        <p:spPr>
          <a:xfrm>
            <a:off x="0" y="95"/>
            <a:ext cx="9135565" cy="5143323"/>
          </a:xfrm>
          <a:prstGeom prst="rect">
            <a:avLst/>
          </a:prstGeom>
          <a:noFill/>
          <a:ln>
            <a:noFill/>
          </a:ln>
        </p:spPr>
      </p:pic>
      <p:pic>
        <p:nvPicPr>
          <p:cNvPr descr="x_img_ntc_logo.png" id="97" name="Google Shape;97;p22"/>
          <p:cNvPicPr preferRelativeResize="0"/>
          <p:nvPr/>
        </p:nvPicPr>
        <p:blipFill rotWithShape="1">
          <a:blip r:embed="rId3">
            <a:alphaModFix/>
          </a:blip>
          <a:srcRect b="0" l="0" r="0" t="0"/>
          <a:stretch/>
        </p:blipFill>
        <p:spPr>
          <a:xfrm>
            <a:off x="533400" y="363995"/>
            <a:ext cx="2107270" cy="286248"/>
          </a:xfrm>
          <a:prstGeom prst="rect">
            <a:avLst/>
          </a:prstGeom>
          <a:noFill/>
          <a:ln>
            <a:noFill/>
          </a:ln>
        </p:spPr>
      </p:pic>
      <p:sp>
        <p:nvSpPr>
          <p:cNvPr id="98" name="Google Shape;98;p22"/>
          <p:cNvSpPr txBox="1"/>
          <p:nvPr>
            <p:ph type="ctrTitle"/>
          </p:nvPr>
        </p:nvSpPr>
        <p:spPr>
          <a:xfrm>
            <a:off x="433508" y="841775"/>
            <a:ext cx="7467600" cy="1790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p22"/>
          <p:cNvSpPr txBox="1"/>
          <p:nvPr>
            <p:ph idx="1" type="subTitle"/>
          </p:nvPr>
        </p:nvSpPr>
        <p:spPr>
          <a:xfrm>
            <a:off x="433508" y="2701536"/>
            <a:ext cx="7467600" cy="599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3"/>
              </a:buClr>
              <a:buSzPts val="1600"/>
              <a:buFont typeface="Arial"/>
              <a:buNone/>
              <a:defRPr sz="1600">
                <a:solidFill>
                  <a:schemeClr val="accent3"/>
                </a:solidFill>
              </a:defRPr>
            </a:lvl1pPr>
            <a:lvl2pPr lvl="1" rtl="0" algn="ctr">
              <a:lnSpc>
                <a:spcPct val="90000"/>
              </a:lnSpc>
              <a:spcBef>
                <a:spcPts val="375"/>
              </a:spcBef>
              <a:spcAft>
                <a:spcPts val="0"/>
              </a:spcAft>
              <a:buClr>
                <a:schemeClr val="accent6"/>
              </a:buClr>
              <a:buSzPts val="1500"/>
              <a:buNone/>
              <a:defRPr sz="1500"/>
            </a:lvl2pPr>
            <a:lvl3pPr lvl="2" rtl="0" algn="ctr">
              <a:lnSpc>
                <a:spcPct val="90000"/>
              </a:lnSpc>
              <a:spcBef>
                <a:spcPts val="375"/>
              </a:spcBef>
              <a:spcAft>
                <a:spcPts val="0"/>
              </a:spcAft>
              <a:buClr>
                <a:schemeClr val="accent6"/>
              </a:buClr>
              <a:buSzPts val="1350"/>
              <a:buNone/>
              <a:defRPr sz="1350"/>
            </a:lvl3pPr>
            <a:lvl4pPr lvl="3" rtl="0" algn="ctr">
              <a:lnSpc>
                <a:spcPct val="90000"/>
              </a:lnSpc>
              <a:spcBef>
                <a:spcPts val="375"/>
              </a:spcBef>
              <a:spcAft>
                <a:spcPts val="0"/>
              </a:spcAft>
              <a:buClr>
                <a:schemeClr val="accent6"/>
              </a:buClr>
              <a:buSzPts val="1200"/>
              <a:buNone/>
              <a:defRPr sz="1200"/>
            </a:lvl4pPr>
            <a:lvl5pPr lvl="4" rtl="0" algn="ctr">
              <a:lnSpc>
                <a:spcPct val="90000"/>
              </a:lnSpc>
              <a:spcBef>
                <a:spcPts val="375"/>
              </a:spcBef>
              <a:spcAft>
                <a:spcPts val="0"/>
              </a:spcAft>
              <a:buClr>
                <a:schemeClr val="accent6"/>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00" name="Shape 100"/>
        <p:cNvGrpSpPr/>
        <p:nvPr/>
      </p:nvGrpSpPr>
      <p:grpSpPr>
        <a:xfrm>
          <a:off x="0" y="0"/>
          <a:ext cx="0" cy="0"/>
          <a:chOff x="0" y="0"/>
          <a:chExt cx="0" cy="0"/>
        </a:xfrm>
      </p:grpSpPr>
      <p:sp>
        <p:nvSpPr>
          <p:cNvPr id="101" name="Google Shape;101;p23"/>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accent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 name="Google Shape;102;p23"/>
          <p:cNvSpPr txBox="1"/>
          <p:nvPr>
            <p:ph idx="1" type="body"/>
          </p:nvPr>
        </p:nvSpPr>
        <p:spPr>
          <a:xfrm>
            <a:off x="329184" y="636003"/>
            <a:ext cx="8458200" cy="3996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3" name="Google Shape;103;p23"/>
          <p:cNvSpPr txBox="1"/>
          <p:nvPr>
            <p:ph idx="11" type="ftr"/>
          </p:nvPr>
        </p:nvSpPr>
        <p:spPr>
          <a:xfrm>
            <a:off x="329184" y="4887526"/>
            <a:ext cx="3086100" cy="167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3"/>
          <p:cNvSpPr txBox="1"/>
          <p:nvPr>
            <p:ph idx="12" type="sldNum"/>
          </p:nvPr>
        </p:nvSpPr>
        <p:spPr>
          <a:xfrm>
            <a:off x="3543300" y="4884354"/>
            <a:ext cx="2057400" cy="1764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ith subtitle">
  <p:cSld name="1_Title and Content with subtitle">
    <p:spTree>
      <p:nvGrpSpPr>
        <p:cNvPr id="105" name="Shape 105"/>
        <p:cNvGrpSpPr/>
        <p:nvPr/>
      </p:nvGrpSpPr>
      <p:grpSpPr>
        <a:xfrm>
          <a:off x="0" y="0"/>
          <a:ext cx="0" cy="0"/>
          <a:chOff x="0" y="0"/>
          <a:chExt cx="0" cy="0"/>
        </a:xfrm>
      </p:grpSpPr>
      <p:sp>
        <p:nvSpPr>
          <p:cNvPr id="106" name="Google Shape;106;p24"/>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accent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4"/>
          <p:cNvSpPr txBox="1"/>
          <p:nvPr>
            <p:ph idx="1" type="body"/>
          </p:nvPr>
        </p:nvSpPr>
        <p:spPr>
          <a:xfrm>
            <a:off x="329184" y="959618"/>
            <a:ext cx="8458200" cy="3673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8" name="Google Shape;108;p24"/>
          <p:cNvSpPr txBox="1"/>
          <p:nvPr>
            <p:ph idx="11" type="ftr"/>
          </p:nvPr>
        </p:nvSpPr>
        <p:spPr>
          <a:xfrm>
            <a:off x="329184" y="4887526"/>
            <a:ext cx="3086100" cy="167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4"/>
          <p:cNvSpPr txBox="1"/>
          <p:nvPr>
            <p:ph idx="12" type="sldNum"/>
          </p:nvPr>
        </p:nvSpPr>
        <p:spPr>
          <a:xfrm>
            <a:off x="3543300" y="4884354"/>
            <a:ext cx="2057400" cy="1764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10" name="Google Shape;110;p24"/>
          <p:cNvSpPr txBox="1"/>
          <p:nvPr>
            <p:ph idx="2" type="body"/>
          </p:nvPr>
        </p:nvSpPr>
        <p:spPr>
          <a:xfrm>
            <a:off x="329184" y="629657"/>
            <a:ext cx="8458200" cy="2601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accent4"/>
              </a:buClr>
              <a:buSzPts val="1400"/>
              <a:buNone/>
              <a:defRPr i="1">
                <a:solidFill>
                  <a:schemeClr val="accent4"/>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1">
    <p:spTree>
      <p:nvGrpSpPr>
        <p:cNvPr id="111" name="Shape 111"/>
        <p:cNvGrpSpPr/>
        <p:nvPr/>
      </p:nvGrpSpPr>
      <p:grpSpPr>
        <a:xfrm>
          <a:off x="0" y="0"/>
          <a:ext cx="0" cy="0"/>
          <a:chOff x="0" y="0"/>
          <a:chExt cx="0" cy="0"/>
        </a:xfrm>
      </p:grpSpPr>
      <p:sp>
        <p:nvSpPr>
          <p:cNvPr id="112" name="Google Shape;112;p25"/>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accent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p25"/>
          <p:cNvSpPr txBox="1"/>
          <p:nvPr>
            <p:ph idx="1" type="body"/>
          </p:nvPr>
        </p:nvSpPr>
        <p:spPr>
          <a:xfrm>
            <a:off x="329184" y="636003"/>
            <a:ext cx="8458200" cy="3996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14" name="Google Shape;114;p25"/>
          <p:cNvSpPr txBox="1"/>
          <p:nvPr>
            <p:ph idx="11" type="ftr"/>
          </p:nvPr>
        </p:nvSpPr>
        <p:spPr>
          <a:xfrm>
            <a:off x="329184" y="4887526"/>
            <a:ext cx="3086100" cy="167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5"/>
          <p:cNvSpPr txBox="1"/>
          <p:nvPr>
            <p:ph idx="12" type="sldNum"/>
          </p:nvPr>
        </p:nvSpPr>
        <p:spPr>
          <a:xfrm>
            <a:off x="3543300" y="4884354"/>
            <a:ext cx="2057400" cy="1764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4" name="Shape 124"/>
        <p:cNvGrpSpPr/>
        <p:nvPr/>
      </p:nvGrpSpPr>
      <p:grpSpPr>
        <a:xfrm>
          <a:off x="0" y="0"/>
          <a:ext cx="0" cy="0"/>
          <a:chOff x="0" y="0"/>
          <a:chExt cx="0" cy="0"/>
        </a:xfrm>
      </p:grpSpPr>
      <p:sp>
        <p:nvSpPr>
          <p:cNvPr id="125" name="Google Shape;125;p2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descr="x_img_cover_HR.jpg" id="126" name="Google Shape;126;p27"/>
          <p:cNvPicPr preferRelativeResize="0"/>
          <p:nvPr/>
        </p:nvPicPr>
        <p:blipFill rotWithShape="1">
          <a:blip r:embed="rId2">
            <a:alphaModFix/>
          </a:blip>
          <a:srcRect b="0" l="0" r="0" t="0"/>
          <a:stretch/>
        </p:blipFill>
        <p:spPr>
          <a:xfrm>
            <a:off x="0" y="95"/>
            <a:ext cx="9135565" cy="5143323"/>
          </a:xfrm>
          <a:prstGeom prst="rect">
            <a:avLst/>
          </a:prstGeom>
          <a:noFill/>
          <a:ln>
            <a:noFill/>
          </a:ln>
        </p:spPr>
      </p:pic>
      <p:pic>
        <p:nvPicPr>
          <p:cNvPr descr="x_img_ntc_logo.png" id="127" name="Google Shape;127;p27"/>
          <p:cNvPicPr preferRelativeResize="0"/>
          <p:nvPr/>
        </p:nvPicPr>
        <p:blipFill rotWithShape="1">
          <a:blip r:embed="rId3">
            <a:alphaModFix/>
          </a:blip>
          <a:srcRect b="0" l="0" r="0" t="0"/>
          <a:stretch/>
        </p:blipFill>
        <p:spPr>
          <a:xfrm>
            <a:off x="533400" y="363995"/>
            <a:ext cx="2107270" cy="286248"/>
          </a:xfrm>
          <a:prstGeom prst="rect">
            <a:avLst/>
          </a:prstGeom>
          <a:noFill/>
          <a:ln>
            <a:noFill/>
          </a:ln>
        </p:spPr>
      </p:pic>
      <p:sp>
        <p:nvSpPr>
          <p:cNvPr id="128" name="Google Shape;128;p27"/>
          <p:cNvSpPr txBox="1"/>
          <p:nvPr>
            <p:ph type="ctrTitle"/>
          </p:nvPr>
        </p:nvSpPr>
        <p:spPr>
          <a:xfrm>
            <a:off x="433508" y="841775"/>
            <a:ext cx="7467600" cy="1790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27"/>
          <p:cNvSpPr txBox="1"/>
          <p:nvPr>
            <p:ph idx="1" type="subTitle"/>
          </p:nvPr>
        </p:nvSpPr>
        <p:spPr>
          <a:xfrm>
            <a:off x="433508" y="2701536"/>
            <a:ext cx="7467600" cy="5997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750"/>
              </a:spcBef>
              <a:spcAft>
                <a:spcPts val="0"/>
              </a:spcAft>
              <a:buClr>
                <a:schemeClr val="accent3"/>
              </a:buClr>
              <a:buSzPts val="2200"/>
              <a:buNone/>
              <a:defRPr sz="2200">
                <a:solidFill>
                  <a:schemeClr val="accent3"/>
                </a:solidFill>
              </a:defRPr>
            </a:lvl1pPr>
            <a:lvl2pPr lvl="1" rtl="0" algn="ctr">
              <a:lnSpc>
                <a:spcPct val="90000"/>
              </a:lnSpc>
              <a:spcBef>
                <a:spcPts val="375"/>
              </a:spcBef>
              <a:spcAft>
                <a:spcPts val="0"/>
              </a:spcAft>
              <a:buClr>
                <a:schemeClr val="accent6"/>
              </a:buClr>
              <a:buSzPts val="1500"/>
              <a:buNone/>
              <a:defRPr sz="1500"/>
            </a:lvl2pPr>
            <a:lvl3pPr lvl="2" rtl="0" algn="ctr">
              <a:lnSpc>
                <a:spcPct val="90000"/>
              </a:lnSpc>
              <a:spcBef>
                <a:spcPts val="375"/>
              </a:spcBef>
              <a:spcAft>
                <a:spcPts val="0"/>
              </a:spcAft>
              <a:buClr>
                <a:schemeClr val="accent6"/>
              </a:buClr>
              <a:buSzPts val="1350"/>
              <a:buNone/>
              <a:defRPr sz="1350"/>
            </a:lvl3pPr>
            <a:lvl4pPr lvl="3" rtl="0" algn="ctr">
              <a:lnSpc>
                <a:spcPct val="90000"/>
              </a:lnSpc>
              <a:spcBef>
                <a:spcPts val="375"/>
              </a:spcBef>
              <a:spcAft>
                <a:spcPts val="0"/>
              </a:spcAft>
              <a:buClr>
                <a:schemeClr val="accent6"/>
              </a:buClr>
              <a:buSzPts val="1200"/>
              <a:buNone/>
              <a:defRPr sz="1200"/>
            </a:lvl4pPr>
            <a:lvl5pPr lvl="4" rtl="0" algn="ctr">
              <a:lnSpc>
                <a:spcPct val="90000"/>
              </a:lnSpc>
              <a:spcBef>
                <a:spcPts val="375"/>
              </a:spcBef>
              <a:spcAft>
                <a:spcPts val="0"/>
              </a:spcAft>
              <a:buClr>
                <a:schemeClr val="accent6"/>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
        <p:nvSpPr>
          <p:cNvPr id="130" name="Google Shape;130;p27"/>
          <p:cNvSpPr txBox="1"/>
          <p:nvPr>
            <p:ph idx="2" type="body"/>
          </p:nvPr>
        </p:nvSpPr>
        <p:spPr>
          <a:xfrm>
            <a:off x="433508" y="3787242"/>
            <a:ext cx="7467600" cy="389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chemeClr val="lt1"/>
              </a:buClr>
              <a:buSzPts val="1800"/>
              <a:buNone/>
              <a:defRPr sz="1800">
                <a:solidFill>
                  <a:schemeClr val="lt1"/>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1" name="Google Shape;131;p27"/>
          <p:cNvSpPr txBox="1"/>
          <p:nvPr>
            <p:ph idx="3" type="body"/>
          </p:nvPr>
        </p:nvSpPr>
        <p:spPr>
          <a:xfrm>
            <a:off x="433508" y="4177298"/>
            <a:ext cx="7467600" cy="389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chemeClr val="lt1"/>
              </a:buClr>
              <a:buSzPts val="1800"/>
              <a:buNone/>
              <a:defRPr sz="1800">
                <a:solidFill>
                  <a:schemeClr val="lt1"/>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Orange Subtitle">
  <p:cSld name="1_Title and Orange Subtitle">
    <p:spTree>
      <p:nvGrpSpPr>
        <p:cNvPr id="132" name="Shape 132"/>
        <p:cNvGrpSpPr/>
        <p:nvPr/>
      </p:nvGrpSpPr>
      <p:grpSpPr>
        <a:xfrm>
          <a:off x="0" y="0"/>
          <a:ext cx="0" cy="0"/>
          <a:chOff x="0" y="0"/>
          <a:chExt cx="0" cy="0"/>
        </a:xfrm>
      </p:grpSpPr>
      <p:sp>
        <p:nvSpPr>
          <p:cNvPr id="133" name="Google Shape;133;p28"/>
          <p:cNvSpPr txBox="1"/>
          <p:nvPr>
            <p:ph idx="1" type="body"/>
          </p:nvPr>
        </p:nvSpPr>
        <p:spPr>
          <a:xfrm>
            <a:off x="329184" y="959618"/>
            <a:ext cx="8458200" cy="3673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4" name="Google Shape;134;p28"/>
          <p:cNvSpPr txBox="1"/>
          <p:nvPr>
            <p:ph idx="2" type="body"/>
          </p:nvPr>
        </p:nvSpPr>
        <p:spPr>
          <a:xfrm>
            <a:off x="226824" y="459214"/>
            <a:ext cx="8458200" cy="26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accent4"/>
              </a:buClr>
              <a:buSzPts val="1600"/>
              <a:buNone/>
              <a:defRPr i="1" sz="1600">
                <a:solidFill>
                  <a:schemeClr val="accent4"/>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35" name="Google Shape;135;p28"/>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36" name="Shape 136"/>
        <p:cNvGrpSpPr/>
        <p:nvPr/>
      </p:nvGrpSpPr>
      <p:grpSpPr>
        <a:xfrm>
          <a:off x="0" y="0"/>
          <a:ext cx="0" cy="0"/>
          <a:chOff x="0" y="0"/>
          <a:chExt cx="0" cy="0"/>
        </a:xfrm>
      </p:grpSpPr>
      <p:pic>
        <p:nvPicPr>
          <p:cNvPr descr="x_img_divider_slide.jpg" id="137" name="Google Shape;137;p29"/>
          <p:cNvPicPr preferRelativeResize="0"/>
          <p:nvPr/>
        </p:nvPicPr>
        <p:blipFill rotWithShape="1">
          <a:blip r:embed="rId2">
            <a:alphaModFix/>
          </a:blip>
          <a:srcRect b="0" l="0" r="0" t="0"/>
          <a:stretch/>
        </p:blipFill>
        <p:spPr>
          <a:xfrm>
            <a:off x="0" y="95"/>
            <a:ext cx="9135565" cy="5143323"/>
          </a:xfrm>
          <a:prstGeom prst="rect">
            <a:avLst/>
          </a:prstGeom>
          <a:noFill/>
          <a:ln>
            <a:noFill/>
          </a:ln>
        </p:spPr>
      </p:pic>
      <p:pic>
        <p:nvPicPr>
          <p:cNvPr descr="x_img_divider_arrow.png" id="138" name="Google Shape;138;p29"/>
          <p:cNvPicPr preferRelativeResize="0"/>
          <p:nvPr/>
        </p:nvPicPr>
        <p:blipFill rotWithShape="1">
          <a:blip r:embed="rId3">
            <a:alphaModFix/>
          </a:blip>
          <a:srcRect b="0" l="0" r="0" t="0"/>
          <a:stretch/>
        </p:blipFill>
        <p:spPr>
          <a:xfrm>
            <a:off x="530352" y="2293026"/>
            <a:ext cx="621218" cy="261886"/>
          </a:xfrm>
          <a:prstGeom prst="rect">
            <a:avLst/>
          </a:prstGeom>
          <a:noFill/>
          <a:ln>
            <a:noFill/>
          </a:ln>
        </p:spPr>
      </p:pic>
      <p:sp>
        <p:nvSpPr>
          <p:cNvPr id="139" name="Google Shape;139;p29"/>
          <p:cNvSpPr txBox="1"/>
          <p:nvPr>
            <p:ph type="title"/>
          </p:nvPr>
        </p:nvSpPr>
        <p:spPr>
          <a:xfrm>
            <a:off x="1257300" y="2140382"/>
            <a:ext cx="7532700" cy="5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29"/>
          <p:cNvSpPr txBox="1"/>
          <p:nvPr>
            <p:ph idx="1" type="body"/>
          </p:nvPr>
        </p:nvSpPr>
        <p:spPr>
          <a:xfrm>
            <a:off x="433076" y="2774466"/>
            <a:ext cx="8356800" cy="4599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lt1"/>
              </a:buClr>
              <a:buSzPts val="2000"/>
              <a:buNone/>
              <a:defRPr i="1" sz="2000">
                <a:solidFill>
                  <a:schemeClr val="lt1"/>
                </a:solidFill>
                <a:latin typeface="Roboto"/>
                <a:ea typeface="Roboto"/>
                <a:cs typeface="Roboto"/>
                <a:sym typeface="Roboto"/>
              </a:defRPr>
            </a:lvl1pPr>
            <a:lvl2pPr indent="-431800" lvl="1" marL="9144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2pPr>
            <a:lvl3pPr indent="-431800" lvl="2" marL="13716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3pPr>
            <a:lvl4pPr indent="-431800" lvl="3" marL="18288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4pPr>
            <a:lvl5pPr indent="-431800" lvl="4" marL="2286000" rtl="0" algn="l">
              <a:lnSpc>
                <a:spcPct val="90000"/>
              </a:lnSpc>
              <a:spcBef>
                <a:spcPts val="375"/>
              </a:spcBef>
              <a:spcAft>
                <a:spcPts val="0"/>
              </a:spcAft>
              <a:buClr>
                <a:schemeClr val="lt1"/>
              </a:buClr>
              <a:buSzPts val="3200"/>
              <a:buChar char="•"/>
              <a:defRPr sz="3200">
                <a:solidFill>
                  <a:schemeClr val="lt1"/>
                </a:solidFill>
                <a:latin typeface="Roboto"/>
                <a:ea typeface="Roboto"/>
                <a:cs typeface="Roboto"/>
                <a:sym typeface="Roboto"/>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 name="Shape 141"/>
        <p:cNvGrpSpPr/>
        <p:nvPr/>
      </p:nvGrpSpPr>
      <p:grpSpPr>
        <a:xfrm>
          <a:off x="0" y="0"/>
          <a:ext cx="0" cy="0"/>
          <a:chOff x="0" y="0"/>
          <a:chExt cx="0" cy="0"/>
        </a:xfrm>
      </p:grpSpPr>
      <p:sp>
        <p:nvSpPr>
          <p:cNvPr id="142" name="Google Shape;142;p30"/>
          <p:cNvSpPr txBox="1"/>
          <p:nvPr>
            <p:ph idx="1" type="body"/>
          </p:nvPr>
        </p:nvSpPr>
        <p:spPr>
          <a:xfrm>
            <a:off x="329184" y="636003"/>
            <a:ext cx="8458200" cy="3996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43" name="Google Shape;143;p30"/>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1"/>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type="title">
  <p:cSld name="TITLE">
    <p:spTree>
      <p:nvGrpSpPr>
        <p:cNvPr id="146" name="Shape 146"/>
        <p:cNvGrpSpPr/>
        <p:nvPr/>
      </p:nvGrpSpPr>
      <p:grpSpPr>
        <a:xfrm>
          <a:off x="0" y="0"/>
          <a:ext cx="0" cy="0"/>
          <a:chOff x="0" y="0"/>
          <a:chExt cx="0" cy="0"/>
        </a:xfrm>
      </p:grpSpPr>
      <p:sp>
        <p:nvSpPr>
          <p:cNvPr id="147" name="Google Shape;147;p3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descr="x_img_cover_HR.jpg" id="148" name="Google Shape;148;p32"/>
          <p:cNvPicPr preferRelativeResize="0"/>
          <p:nvPr/>
        </p:nvPicPr>
        <p:blipFill rotWithShape="1">
          <a:blip r:embed="rId2">
            <a:alphaModFix/>
          </a:blip>
          <a:srcRect b="0" l="0" r="0" t="0"/>
          <a:stretch/>
        </p:blipFill>
        <p:spPr>
          <a:xfrm>
            <a:off x="0" y="95"/>
            <a:ext cx="9135565" cy="5143323"/>
          </a:xfrm>
          <a:prstGeom prst="rect">
            <a:avLst/>
          </a:prstGeom>
          <a:noFill/>
          <a:ln>
            <a:noFill/>
          </a:ln>
        </p:spPr>
      </p:pic>
      <p:pic>
        <p:nvPicPr>
          <p:cNvPr descr="x_img_ntc_logo.png" id="149" name="Google Shape;149;p32"/>
          <p:cNvPicPr preferRelativeResize="0"/>
          <p:nvPr/>
        </p:nvPicPr>
        <p:blipFill rotWithShape="1">
          <a:blip r:embed="rId3">
            <a:alphaModFix/>
          </a:blip>
          <a:srcRect b="0" l="0" r="0" t="0"/>
          <a:stretch/>
        </p:blipFill>
        <p:spPr>
          <a:xfrm>
            <a:off x="533400" y="363995"/>
            <a:ext cx="2107270" cy="286248"/>
          </a:xfrm>
          <a:prstGeom prst="rect">
            <a:avLst/>
          </a:prstGeom>
          <a:noFill/>
          <a:ln>
            <a:noFill/>
          </a:ln>
        </p:spPr>
      </p:pic>
      <p:sp>
        <p:nvSpPr>
          <p:cNvPr id="150" name="Google Shape;150;p32"/>
          <p:cNvSpPr txBox="1"/>
          <p:nvPr>
            <p:ph type="ctrTitle"/>
          </p:nvPr>
        </p:nvSpPr>
        <p:spPr>
          <a:xfrm>
            <a:off x="433508" y="841775"/>
            <a:ext cx="7467600" cy="1790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lt1"/>
              </a:buClr>
              <a:buSzPts val="3200"/>
              <a:buFont typeface="Roboto"/>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32"/>
          <p:cNvSpPr txBox="1"/>
          <p:nvPr>
            <p:ph idx="1" type="subTitle"/>
          </p:nvPr>
        </p:nvSpPr>
        <p:spPr>
          <a:xfrm>
            <a:off x="433508" y="2701536"/>
            <a:ext cx="7467600" cy="599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accent3"/>
              </a:buClr>
              <a:buSzPts val="1600"/>
              <a:buFont typeface="Arial"/>
              <a:buNone/>
              <a:defRPr sz="1600">
                <a:solidFill>
                  <a:schemeClr val="accent3"/>
                </a:solidFill>
              </a:defRPr>
            </a:lvl1pPr>
            <a:lvl2pPr lvl="1" rtl="0" algn="ctr">
              <a:lnSpc>
                <a:spcPct val="90000"/>
              </a:lnSpc>
              <a:spcBef>
                <a:spcPts val="375"/>
              </a:spcBef>
              <a:spcAft>
                <a:spcPts val="0"/>
              </a:spcAft>
              <a:buClr>
                <a:schemeClr val="accent6"/>
              </a:buClr>
              <a:buSzPts val="1500"/>
              <a:buNone/>
              <a:defRPr sz="1500"/>
            </a:lvl2pPr>
            <a:lvl3pPr lvl="2" rtl="0" algn="ctr">
              <a:lnSpc>
                <a:spcPct val="90000"/>
              </a:lnSpc>
              <a:spcBef>
                <a:spcPts val="375"/>
              </a:spcBef>
              <a:spcAft>
                <a:spcPts val="0"/>
              </a:spcAft>
              <a:buClr>
                <a:schemeClr val="accent6"/>
              </a:buClr>
              <a:buSzPts val="1350"/>
              <a:buNone/>
              <a:defRPr sz="1350"/>
            </a:lvl3pPr>
            <a:lvl4pPr lvl="3" rtl="0" algn="ctr">
              <a:lnSpc>
                <a:spcPct val="90000"/>
              </a:lnSpc>
              <a:spcBef>
                <a:spcPts val="375"/>
              </a:spcBef>
              <a:spcAft>
                <a:spcPts val="0"/>
              </a:spcAft>
              <a:buClr>
                <a:schemeClr val="accent6"/>
              </a:buClr>
              <a:buSzPts val="1200"/>
              <a:buNone/>
              <a:defRPr sz="1200"/>
            </a:lvl4pPr>
            <a:lvl5pPr lvl="4" rtl="0" algn="ctr">
              <a:lnSpc>
                <a:spcPct val="90000"/>
              </a:lnSpc>
              <a:spcBef>
                <a:spcPts val="375"/>
              </a:spcBef>
              <a:spcAft>
                <a:spcPts val="0"/>
              </a:spcAft>
              <a:buClr>
                <a:schemeClr val="accent6"/>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Alternative style 2">
  <p:cSld name="1_Title and Content_Alternative style 2">
    <p:spTree>
      <p:nvGrpSpPr>
        <p:cNvPr id="152" name="Shape 152"/>
        <p:cNvGrpSpPr/>
        <p:nvPr/>
      </p:nvGrpSpPr>
      <p:grpSpPr>
        <a:xfrm>
          <a:off x="0" y="0"/>
          <a:ext cx="0" cy="0"/>
          <a:chOff x="0" y="0"/>
          <a:chExt cx="0" cy="0"/>
        </a:xfrm>
      </p:grpSpPr>
      <p:pic>
        <p:nvPicPr>
          <p:cNvPr id="153" name="Google Shape;153;p33"/>
          <p:cNvPicPr preferRelativeResize="0"/>
          <p:nvPr/>
        </p:nvPicPr>
        <p:blipFill rotWithShape="1">
          <a:blip r:embed="rId2">
            <a:alphaModFix/>
          </a:blip>
          <a:srcRect b="19" l="0" r="0" t="19"/>
          <a:stretch/>
        </p:blipFill>
        <p:spPr>
          <a:xfrm>
            <a:off x="0" y="0"/>
            <a:ext cx="3298155" cy="5143513"/>
          </a:xfrm>
          <a:prstGeom prst="rect">
            <a:avLst/>
          </a:prstGeom>
          <a:noFill/>
          <a:ln>
            <a:noFill/>
          </a:ln>
        </p:spPr>
      </p:pic>
      <p:sp>
        <p:nvSpPr>
          <p:cNvPr id="154" name="Google Shape;154;p33"/>
          <p:cNvSpPr txBox="1"/>
          <p:nvPr>
            <p:ph type="title"/>
          </p:nvPr>
        </p:nvSpPr>
        <p:spPr>
          <a:xfrm>
            <a:off x="1257300" y="2253188"/>
            <a:ext cx="20079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1800"/>
              <a:buFont typeface="Roboto"/>
              <a:buNone/>
              <a:defRPr sz="1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33"/>
          <p:cNvSpPr txBox="1"/>
          <p:nvPr>
            <p:ph idx="1" type="body"/>
          </p:nvPr>
        </p:nvSpPr>
        <p:spPr>
          <a:xfrm>
            <a:off x="4064400" y="632830"/>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6" name="Google Shape;156;p33"/>
          <p:cNvSpPr txBox="1"/>
          <p:nvPr>
            <p:ph idx="2" type="body"/>
          </p:nvPr>
        </p:nvSpPr>
        <p:spPr>
          <a:xfrm>
            <a:off x="4064400" y="1328507"/>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7" name="Google Shape;157;p33"/>
          <p:cNvSpPr txBox="1"/>
          <p:nvPr>
            <p:ph idx="3" type="body"/>
          </p:nvPr>
        </p:nvSpPr>
        <p:spPr>
          <a:xfrm>
            <a:off x="4064400" y="2024185"/>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8" name="Google Shape;158;p33"/>
          <p:cNvSpPr txBox="1"/>
          <p:nvPr>
            <p:ph idx="4" type="body"/>
          </p:nvPr>
        </p:nvSpPr>
        <p:spPr>
          <a:xfrm>
            <a:off x="4064400" y="2719862"/>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9" name="Google Shape;159;p33"/>
          <p:cNvSpPr txBox="1"/>
          <p:nvPr>
            <p:ph idx="5" type="body"/>
          </p:nvPr>
        </p:nvSpPr>
        <p:spPr>
          <a:xfrm>
            <a:off x="4064400" y="3415540"/>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60" name="Google Shape;160;p33"/>
          <p:cNvSpPr txBox="1"/>
          <p:nvPr/>
        </p:nvSpPr>
        <p:spPr>
          <a:xfrm>
            <a:off x="329184" y="4867874"/>
            <a:ext cx="1425300" cy="19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7989A"/>
              </a:buClr>
              <a:buSzPts val="700"/>
              <a:buFont typeface="Roboto"/>
              <a:buNone/>
            </a:pPr>
            <a:r>
              <a:rPr lang="en" sz="700">
                <a:solidFill>
                  <a:srgbClr val="97989A"/>
                </a:solidFill>
                <a:latin typeface="Roboto"/>
                <a:ea typeface="Roboto"/>
                <a:cs typeface="Roboto"/>
                <a:sym typeface="Roboto"/>
              </a:rPr>
              <a:t>@networktocode | Confidential</a:t>
            </a:r>
            <a:endParaRPr/>
          </a:p>
        </p:txBody>
      </p:sp>
      <p:pic>
        <p:nvPicPr>
          <p:cNvPr descr="x_img_divider_arrow.png" id="161" name="Google Shape;161;p33"/>
          <p:cNvPicPr preferRelativeResize="0"/>
          <p:nvPr/>
        </p:nvPicPr>
        <p:blipFill rotWithShape="1">
          <a:blip r:embed="rId3">
            <a:alphaModFix/>
          </a:blip>
          <a:srcRect b="0" l="0" r="0" t="0"/>
          <a:stretch/>
        </p:blipFill>
        <p:spPr>
          <a:xfrm>
            <a:off x="530352" y="2293026"/>
            <a:ext cx="621218" cy="261886"/>
          </a:xfrm>
          <a:prstGeom prst="rect">
            <a:avLst/>
          </a:prstGeom>
          <a:noFill/>
          <a:ln>
            <a:noFill/>
          </a:ln>
        </p:spPr>
      </p:pic>
      <p:sp>
        <p:nvSpPr>
          <p:cNvPr id="162" name="Google Shape;162;p33"/>
          <p:cNvSpPr txBox="1"/>
          <p:nvPr>
            <p:ph idx="6" type="body"/>
          </p:nvPr>
        </p:nvSpPr>
        <p:spPr>
          <a:xfrm>
            <a:off x="4064400" y="4111217"/>
            <a:ext cx="3729600" cy="460500"/>
          </a:xfrm>
          <a:prstGeom prst="rect">
            <a:avLst/>
          </a:prstGeom>
          <a:noFill/>
          <a:ln>
            <a:noFill/>
          </a:ln>
        </p:spPr>
        <p:txBody>
          <a:bodyPr anchorCtr="0" anchor="ctr" bIns="45700" lIns="91425" spcFirstLastPara="1" rIns="91425" wrap="square" tIns="45700">
            <a:noAutofit/>
          </a:bodyPr>
          <a:lstStyle>
            <a:lvl1pPr indent="-317500" lvl="0" marL="457200" rtl="0" algn="l">
              <a:lnSpc>
                <a:spcPct val="90000"/>
              </a:lnSpc>
              <a:spcBef>
                <a:spcPts val="750"/>
              </a:spcBef>
              <a:spcAft>
                <a:spcPts val="0"/>
              </a:spcAft>
              <a:buClr>
                <a:schemeClr val="accent6"/>
              </a:buClr>
              <a:buSzPts val="1400"/>
              <a:buChar char="•"/>
              <a:defRPr>
                <a:solidFill>
                  <a:schemeClr val="accent6"/>
                </a:solidFill>
              </a:defRPr>
            </a:lvl1pPr>
            <a:lvl2pPr indent="-228600" lvl="1" marL="914400" rtl="0" algn="l">
              <a:lnSpc>
                <a:spcPct val="90000"/>
              </a:lnSpc>
              <a:spcBef>
                <a:spcPts val="375"/>
              </a:spcBef>
              <a:spcAft>
                <a:spcPts val="0"/>
              </a:spcAft>
              <a:buClr>
                <a:schemeClr val="accent6"/>
              </a:buClr>
              <a:buSzPts val="1100"/>
              <a:buNone/>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163" name="Shape 163"/>
        <p:cNvGrpSpPr/>
        <p:nvPr/>
      </p:nvGrpSpPr>
      <p:grpSpPr>
        <a:xfrm>
          <a:off x="0" y="0"/>
          <a:ext cx="0" cy="0"/>
          <a:chOff x="0" y="0"/>
          <a:chExt cx="0" cy="0"/>
        </a:xfrm>
      </p:grpSpPr>
      <p:sp>
        <p:nvSpPr>
          <p:cNvPr id="164" name="Google Shape;164;p34"/>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Alternative style 2.2">
  <p:cSld name="Title and Content_Alternative style 2.2">
    <p:spTree>
      <p:nvGrpSpPr>
        <p:cNvPr id="166" name="Shape 166"/>
        <p:cNvGrpSpPr/>
        <p:nvPr/>
      </p:nvGrpSpPr>
      <p:grpSpPr>
        <a:xfrm>
          <a:off x="0" y="0"/>
          <a:ext cx="0" cy="0"/>
          <a:chOff x="0" y="0"/>
          <a:chExt cx="0" cy="0"/>
        </a:xfrm>
      </p:grpSpPr>
      <p:sp>
        <p:nvSpPr>
          <p:cNvPr id="167" name="Google Shape;167;p36"/>
          <p:cNvSpPr/>
          <p:nvPr/>
        </p:nvSpPr>
        <p:spPr>
          <a:xfrm>
            <a:off x="6620256" y="4567782"/>
            <a:ext cx="2523600" cy="57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68" name="Google Shape;168;p36"/>
          <p:cNvSpPr/>
          <p:nvPr>
            <p:ph idx="2" type="pic"/>
          </p:nvPr>
        </p:nvSpPr>
        <p:spPr>
          <a:xfrm>
            <a:off x="6950075" y="0"/>
            <a:ext cx="2193900" cy="5143500"/>
          </a:xfrm>
          <a:prstGeom prst="rect">
            <a:avLst/>
          </a:prstGeom>
          <a:solidFill>
            <a:srgbClr val="F2F2F2"/>
          </a:solid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accent6"/>
              </a:buClr>
              <a:buSzPts val="1400"/>
              <a:buFont typeface="Arial"/>
              <a:buNone/>
              <a:defRPr b="0" i="0" sz="1400" u="none" cap="none" strike="noStrike">
                <a:solidFill>
                  <a:schemeClr val="accent6"/>
                </a:solidFill>
                <a:latin typeface="Roboto"/>
                <a:ea typeface="Roboto"/>
                <a:cs typeface="Roboto"/>
                <a:sym typeface="Roboto"/>
              </a:defRPr>
            </a:lvl1pPr>
            <a:lvl2pPr lvl="1" marR="0" rtl="0" algn="l">
              <a:lnSpc>
                <a:spcPct val="90000"/>
              </a:lnSpc>
              <a:spcBef>
                <a:spcPts val="375"/>
              </a:spcBef>
              <a:spcAft>
                <a:spcPts val="0"/>
              </a:spcAft>
              <a:buClr>
                <a:schemeClr val="accent6"/>
              </a:buClr>
              <a:buSzPts val="1100"/>
              <a:buFont typeface="Arial"/>
              <a:buChar char="•"/>
              <a:defRPr b="0" i="0" sz="1100" u="none" cap="none" strike="noStrike">
                <a:solidFill>
                  <a:schemeClr val="accent6"/>
                </a:solidFill>
                <a:latin typeface="Roboto"/>
                <a:ea typeface="Roboto"/>
                <a:cs typeface="Roboto"/>
                <a:sym typeface="Roboto"/>
              </a:defRPr>
            </a:lvl2pPr>
            <a:lvl3pPr lvl="2" marR="0" rtl="0" algn="l">
              <a:lnSpc>
                <a:spcPct val="90000"/>
              </a:lnSpc>
              <a:spcBef>
                <a:spcPts val="375"/>
              </a:spcBef>
              <a:spcAft>
                <a:spcPts val="0"/>
              </a:spcAft>
              <a:buClr>
                <a:schemeClr val="accent6"/>
              </a:buClr>
              <a:buSzPts val="1050"/>
              <a:buFont typeface="Arial"/>
              <a:buChar char="•"/>
              <a:defRPr b="0" i="0" sz="1050" u="none" cap="none" strike="noStrike">
                <a:solidFill>
                  <a:schemeClr val="accent6"/>
                </a:solidFill>
                <a:latin typeface="Roboto"/>
                <a:ea typeface="Roboto"/>
                <a:cs typeface="Roboto"/>
                <a:sym typeface="Roboto"/>
              </a:defRPr>
            </a:lvl3pPr>
            <a:lvl4pPr lvl="3" marR="0" rtl="0" algn="l">
              <a:lnSpc>
                <a:spcPct val="90000"/>
              </a:lnSpc>
              <a:spcBef>
                <a:spcPts val="375"/>
              </a:spcBef>
              <a:spcAft>
                <a:spcPts val="0"/>
              </a:spcAft>
              <a:buClr>
                <a:schemeClr val="accent6"/>
              </a:buClr>
              <a:buSzPts val="1000"/>
              <a:buFont typeface="Arial"/>
              <a:buChar char="•"/>
              <a:defRPr b="0" i="0" sz="1000" u="none" cap="none" strike="noStrike">
                <a:solidFill>
                  <a:schemeClr val="accent6"/>
                </a:solidFill>
                <a:latin typeface="Roboto"/>
                <a:ea typeface="Roboto"/>
                <a:cs typeface="Roboto"/>
                <a:sym typeface="Roboto"/>
              </a:defRPr>
            </a:lvl4pPr>
            <a:lvl5pPr lvl="4" marR="0" rtl="0" algn="l">
              <a:lnSpc>
                <a:spcPct val="90000"/>
              </a:lnSpc>
              <a:spcBef>
                <a:spcPts val="375"/>
              </a:spcBef>
              <a:spcAft>
                <a:spcPts val="0"/>
              </a:spcAft>
              <a:buClr>
                <a:schemeClr val="accent6"/>
              </a:buClr>
              <a:buSzPts val="1000"/>
              <a:buFont typeface="Arial"/>
              <a:buChar char="•"/>
              <a:defRPr b="0" i="0" sz="1000" u="none" cap="none" strike="noStrike">
                <a:solidFill>
                  <a:schemeClr val="accent6"/>
                </a:solidFill>
                <a:latin typeface="Roboto"/>
                <a:ea typeface="Roboto"/>
                <a:cs typeface="Roboto"/>
                <a:sym typeface="Roboto"/>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9pPr>
          </a:lstStyle>
          <a:p/>
        </p:txBody>
      </p:sp>
      <p:cxnSp>
        <p:nvCxnSpPr>
          <p:cNvPr id="169" name="Google Shape;169;p36"/>
          <p:cNvCxnSpPr/>
          <p:nvPr/>
        </p:nvCxnSpPr>
        <p:spPr>
          <a:xfrm>
            <a:off x="329184" y="4805306"/>
            <a:ext cx="6291000" cy="1500"/>
          </a:xfrm>
          <a:prstGeom prst="straightConnector1">
            <a:avLst/>
          </a:prstGeom>
          <a:noFill/>
          <a:ln cap="flat" cmpd="sng" w="12700">
            <a:solidFill>
              <a:srgbClr val="2E60BD"/>
            </a:solidFill>
            <a:prstDash val="solid"/>
            <a:round/>
            <a:headEnd len="sm" w="sm" type="none"/>
            <a:tailEnd len="sm" w="sm" type="none"/>
          </a:ln>
        </p:spPr>
      </p:cxnSp>
      <p:pic>
        <p:nvPicPr>
          <p:cNvPr descr="x_img_logo_footer.png" id="170" name="Google Shape;170;p36"/>
          <p:cNvPicPr preferRelativeResize="0"/>
          <p:nvPr/>
        </p:nvPicPr>
        <p:blipFill rotWithShape="1">
          <a:blip r:embed="rId2">
            <a:alphaModFix/>
          </a:blip>
          <a:srcRect b="0" l="0" r="0" t="0"/>
          <a:stretch/>
        </p:blipFill>
        <p:spPr>
          <a:xfrm>
            <a:off x="5291328" y="4887526"/>
            <a:ext cx="1326477" cy="176458"/>
          </a:xfrm>
          <a:prstGeom prst="rect">
            <a:avLst/>
          </a:prstGeom>
          <a:noFill/>
          <a:ln>
            <a:noFill/>
          </a:ln>
        </p:spPr>
      </p:pic>
      <p:sp>
        <p:nvSpPr>
          <p:cNvPr id="171" name="Google Shape;171;p36"/>
          <p:cNvSpPr txBox="1"/>
          <p:nvPr>
            <p:ph type="title"/>
          </p:nvPr>
        </p:nvSpPr>
        <p:spPr>
          <a:xfrm>
            <a:off x="688848" y="130058"/>
            <a:ext cx="5931300" cy="353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36"/>
          <p:cNvSpPr txBox="1"/>
          <p:nvPr>
            <p:ph idx="1" type="body"/>
          </p:nvPr>
        </p:nvSpPr>
        <p:spPr>
          <a:xfrm>
            <a:off x="329184" y="959618"/>
            <a:ext cx="6291000" cy="3673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accent6"/>
              </a:buClr>
              <a:buSzPts val="1800"/>
              <a:buChar char="•"/>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73" name="Google Shape;173;p36"/>
          <p:cNvSpPr txBox="1"/>
          <p:nvPr>
            <p:ph idx="3" type="body"/>
          </p:nvPr>
        </p:nvSpPr>
        <p:spPr>
          <a:xfrm>
            <a:off x="329184" y="629657"/>
            <a:ext cx="6291000" cy="26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accent1"/>
              </a:buClr>
              <a:buSzPts val="1600"/>
              <a:buNone/>
              <a:defRPr i="1" sz="1600">
                <a:solidFill>
                  <a:schemeClr val="accent1"/>
                </a:solidFill>
              </a:defRPr>
            </a:lvl1pPr>
            <a:lvl2pPr indent="-342900" lvl="1" marL="914400" rtl="0" algn="l">
              <a:lnSpc>
                <a:spcPct val="90000"/>
              </a:lnSpc>
              <a:spcBef>
                <a:spcPts val="375"/>
              </a:spcBef>
              <a:spcAft>
                <a:spcPts val="0"/>
              </a:spcAft>
              <a:buClr>
                <a:schemeClr val="accent6"/>
              </a:buClr>
              <a:buSzPts val="1800"/>
              <a:buChar char="•"/>
              <a:defRPr/>
            </a:lvl2pPr>
            <a:lvl3pPr indent="-342900" lvl="2" marL="1371600" rtl="0" algn="l">
              <a:lnSpc>
                <a:spcPct val="90000"/>
              </a:lnSpc>
              <a:spcBef>
                <a:spcPts val="375"/>
              </a:spcBef>
              <a:spcAft>
                <a:spcPts val="0"/>
              </a:spcAft>
              <a:buClr>
                <a:schemeClr val="accent6"/>
              </a:buClr>
              <a:buSzPts val="1800"/>
              <a:buChar char="•"/>
              <a:defRPr/>
            </a:lvl3pPr>
            <a:lvl4pPr indent="-342900" lvl="3" marL="1828800" rtl="0" algn="l">
              <a:lnSpc>
                <a:spcPct val="90000"/>
              </a:lnSpc>
              <a:spcBef>
                <a:spcPts val="375"/>
              </a:spcBef>
              <a:spcAft>
                <a:spcPts val="0"/>
              </a:spcAft>
              <a:buClr>
                <a:schemeClr val="accent6"/>
              </a:buClr>
              <a:buSzPts val="1800"/>
              <a:buChar char="•"/>
              <a:defRPr/>
            </a:lvl4pPr>
            <a:lvl5pPr indent="-342900" lvl="4" marL="2286000" rtl="0" algn="l">
              <a:lnSpc>
                <a:spcPct val="90000"/>
              </a:lnSpc>
              <a:spcBef>
                <a:spcPts val="375"/>
              </a:spcBef>
              <a:spcAft>
                <a:spcPts val="0"/>
              </a:spcAft>
              <a:buClr>
                <a:schemeClr val="accent6"/>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2.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6"/>
              </a:buClr>
              <a:buSzPts val="2000"/>
              <a:buFont typeface="Roboto"/>
              <a:buNone/>
              <a:defRPr b="0" i="0" sz="2000" u="none" cap="none" strike="noStrike">
                <a:solidFill>
                  <a:schemeClr val="accent6"/>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2" name="Google Shape;52;p13"/>
          <p:cNvSpPr txBox="1"/>
          <p:nvPr>
            <p:ph idx="1" type="body"/>
          </p:nvPr>
        </p:nvSpPr>
        <p:spPr>
          <a:xfrm>
            <a:off x="329184" y="636003"/>
            <a:ext cx="8458200" cy="39966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90000"/>
              </a:lnSpc>
              <a:spcBef>
                <a:spcPts val="750"/>
              </a:spcBef>
              <a:spcAft>
                <a:spcPts val="0"/>
              </a:spcAft>
              <a:buClr>
                <a:schemeClr val="accent6"/>
              </a:buClr>
              <a:buSzPts val="1400"/>
              <a:buFont typeface="Arial"/>
              <a:buChar char="•"/>
              <a:defRPr b="0" i="0" sz="1400" u="none" cap="none" strike="noStrike">
                <a:solidFill>
                  <a:schemeClr val="accent6"/>
                </a:solidFill>
                <a:latin typeface="Roboto"/>
                <a:ea typeface="Roboto"/>
                <a:cs typeface="Roboto"/>
                <a:sym typeface="Roboto"/>
              </a:defRPr>
            </a:lvl1pPr>
            <a:lvl2pPr indent="-298450" lvl="1" marL="914400" marR="0" rtl="0" algn="l">
              <a:lnSpc>
                <a:spcPct val="90000"/>
              </a:lnSpc>
              <a:spcBef>
                <a:spcPts val="375"/>
              </a:spcBef>
              <a:spcAft>
                <a:spcPts val="0"/>
              </a:spcAft>
              <a:buClr>
                <a:schemeClr val="accent6"/>
              </a:buClr>
              <a:buSzPts val="1100"/>
              <a:buFont typeface="Arial"/>
              <a:buChar char="•"/>
              <a:defRPr b="0" i="0" sz="1100" u="none" cap="none" strike="noStrike">
                <a:solidFill>
                  <a:schemeClr val="accent6"/>
                </a:solidFill>
                <a:latin typeface="Roboto"/>
                <a:ea typeface="Roboto"/>
                <a:cs typeface="Roboto"/>
                <a:sym typeface="Roboto"/>
              </a:defRPr>
            </a:lvl2pPr>
            <a:lvl3pPr indent="-295275" lvl="2" marL="1371600" marR="0" rtl="0" algn="l">
              <a:lnSpc>
                <a:spcPct val="90000"/>
              </a:lnSpc>
              <a:spcBef>
                <a:spcPts val="375"/>
              </a:spcBef>
              <a:spcAft>
                <a:spcPts val="0"/>
              </a:spcAft>
              <a:buClr>
                <a:schemeClr val="accent6"/>
              </a:buClr>
              <a:buSzPts val="1050"/>
              <a:buFont typeface="Arial"/>
              <a:buChar char="•"/>
              <a:defRPr b="0" i="0" sz="1050" u="none" cap="none" strike="noStrike">
                <a:solidFill>
                  <a:schemeClr val="accent6"/>
                </a:solidFill>
                <a:latin typeface="Roboto"/>
                <a:ea typeface="Roboto"/>
                <a:cs typeface="Roboto"/>
                <a:sym typeface="Roboto"/>
              </a:defRPr>
            </a:lvl3pPr>
            <a:lvl4pPr indent="-292100" lvl="3" marL="1828800" marR="0" rtl="0" algn="l">
              <a:lnSpc>
                <a:spcPct val="90000"/>
              </a:lnSpc>
              <a:spcBef>
                <a:spcPts val="375"/>
              </a:spcBef>
              <a:spcAft>
                <a:spcPts val="0"/>
              </a:spcAft>
              <a:buClr>
                <a:schemeClr val="accent6"/>
              </a:buClr>
              <a:buSzPts val="1000"/>
              <a:buFont typeface="Arial"/>
              <a:buChar char="•"/>
              <a:defRPr b="0" i="0" sz="1000" u="none" cap="none" strike="noStrike">
                <a:solidFill>
                  <a:schemeClr val="accent6"/>
                </a:solidFill>
                <a:latin typeface="Roboto"/>
                <a:ea typeface="Roboto"/>
                <a:cs typeface="Roboto"/>
                <a:sym typeface="Roboto"/>
              </a:defRPr>
            </a:lvl4pPr>
            <a:lvl5pPr indent="-292100" lvl="4" marL="2286000" marR="0" rtl="0" algn="l">
              <a:lnSpc>
                <a:spcPct val="90000"/>
              </a:lnSpc>
              <a:spcBef>
                <a:spcPts val="375"/>
              </a:spcBef>
              <a:spcAft>
                <a:spcPts val="0"/>
              </a:spcAft>
              <a:buClr>
                <a:schemeClr val="accent6"/>
              </a:buClr>
              <a:buSzPts val="1000"/>
              <a:buFont typeface="Arial"/>
              <a:buChar char="•"/>
              <a:defRPr b="0" i="0" sz="1000" u="none" cap="none" strike="noStrike">
                <a:solidFill>
                  <a:schemeClr val="accent6"/>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9pPr>
          </a:lstStyle>
          <a:p/>
        </p:txBody>
      </p:sp>
      <p:cxnSp>
        <p:nvCxnSpPr>
          <p:cNvPr id="53" name="Google Shape;53;p13"/>
          <p:cNvCxnSpPr/>
          <p:nvPr/>
        </p:nvCxnSpPr>
        <p:spPr>
          <a:xfrm>
            <a:off x="329184" y="4805306"/>
            <a:ext cx="8458200" cy="1500"/>
          </a:xfrm>
          <a:prstGeom prst="straightConnector1">
            <a:avLst/>
          </a:prstGeom>
          <a:noFill/>
          <a:ln cap="flat" cmpd="sng" w="12700">
            <a:solidFill>
              <a:srgbClr val="2E60BD"/>
            </a:solidFill>
            <a:prstDash val="solid"/>
            <a:round/>
            <a:headEnd len="sm" w="sm" type="none"/>
            <a:tailEnd len="sm" w="sm" type="none"/>
          </a:ln>
        </p:spPr>
      </p:cxnSp>
      <p:pic>
        <p:nvPicPr>
          <p:cNvPr descr="x_img_logo_footer.png" id="54" name="Google Shape;54;p13"/>
          <p:cNvPicPr preferRelativeResize="0"/>
          <p:nvPr/>
        </p:nvPicPr>
        <p:blipFill rotWithShape="1">
          <a:blip r:embed="rId1">
            <a:alphaModFix/>
          </a:blip>
          <a:srcRect b="0" l="0" r="0" t="0"/>
          <a:stretch/>
        </p:blipFill>
        <p:spPr>
          <a:xfrm>
            <a:off x="7470648" y="4887526"/>
            <a:ext cx="1327702" cy="176621"/>
          </a:xfrm>
          <a:prstGeom prst="rect">
            <a:avLst/>
          </a:prstGeom>
          <a:noFill/>
          <a:ln>
            <a:noFill/>
          </a:ln>
        </p:spPr>
      </p:pic>
      <p:pic>
        <p:nvPicPr>
          <p:cNvPr descr="x_img_pointer.png" id="55" name="Google Shape;55;p13"/>
          <p:cNvPicPr preferRelativeResize="0"/>
          <p:nvPr/>
        </p:nvPicPr>
        <p:blipFill rotWithShape="1">
          <a:blip r:embed="rId2">
            <a:alphaModFix/>
          </a:blip>
          <a:srcRect b="0" l="0" r="0" t="0"/>
          <a:stretch/>
        </p:blipFill>
        <p:spPr>
          <a:xfrm>
            <a:off x="329184" y="237525"/>
            <a:ext cx="359332" cy="152259"/>
          </a:xfrm>
          <a:prstGeom prst="rect">
            <a:avLst/>
          </a:prstGeom>
          <a:noFill/>
          <a:ln>
            <a:noFill/>
          </a:ln>
        </p:spPr>
      </p:pic>
      <p:sp>
        <p:nvSpPr>
          <p:cNvPr id="56" name="Google Shape;56;p13"/>
          <p:cNvSpPr txBox="1"/>
          <p:nvPr/>
        </p:nvSpPr>
        <p:spPr>
          <a:xfrm>
            <a:off x="329184" y="4867874"/>
            <a:ext cx="14253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96AE"/>
              </a:buClr>
              <a:buSzPts val="700"/>
              <a:buFont typeface="Roboto"/>
              <a:buNone/>
            </a:pPr>
            <a:r>
              <a:rPr b="0" i="0" lang="en" sz="700" u="none" cap="none" strike="noStrike">
                <a:solidFill>
                  <a:srgbClr val="9296AE"/>
                </a:solidFill>
                <a:latin typeface="Roboto"/>
                <a:ea typeface="Roboto"/>
                <a:cs typeface="Roboto"/>
                <a:sym typeface="Roboto"/>
              </a:rPr>
              <a:t>@networktocode</a:t>
            </a:r>
            <a:endParaRPr sz="700">
              <a:solidFill>
                <a:srgbClr val="9296AE"/>
              </a:solidFill>
              <a:latin typeface="Roboto"/>
              <a:ea typeface="Roboto"/>
              <a:cs typeface="Roboto"/>
              <a:sym typeface="Roboto"/>
            </a:endParaRPr>
          </a:p>
        </p:txBody>
      </p:sp>
      <p:sp>
        <p:nvSpPr>
          <p:cNvPr id="57" name="Google Shape;57;p13"/>
          <p:cNvSpPr txBox="1"/>
          <p:nvPr/>
        </p:nvSpPr>
        <p:spPr>
          <a:xfrm>
            <a:off x="4426480" y="4873786"/>
            <a:ext cx="2952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 sz="700" u="none" cap="none" strike="noStrike">
                <a:solidFill>
                  <a:srgbClr val="9296AE"/>
                </a:solidFill>
                <a:latin typeface="Roboto"/>
                <a:ea typeface="Roboto"/>
                <a:cs typeface="Roboto"/>
                <a:sym typeface="Roboto"/>
              </a:rPr>
              <a:t>‹#›</a:t>
            </a:fld>
            <a:endParaRPr sz="700">
              <a:solidFill>
                <a:srgbClr val="9296AE"/>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9">
          <p15:clr>
            <a:srgbClr val="F26B43"/>
          </p15:clr>
        </p15:guide>
        <p15:guide id="2" pos="204">
          <p15:clr>
            <a:srgbClr val="F26B43"/>
          </p15:clr>
        </p15:guide>
        <p15:guide id="3" pos="5537">
          <p15:clr>
            <a:srgbClr val="F26B43"/>
          </p15:clr>
        </p15:guide>
        <p15:guide id="4" orient="horz" pos="300">
          <p15:clr>
            <a:srgbClr val="F26B43"/>
          </p15:clr>
        </p15:guide>
        <p15:guide id="5" orient="horz" pos="3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6"/>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6"/>
              </a:buClr>
              <a:buSzPts val="2000"/>
              <a:buFont typeface="Roboto"/>
              <a:buNone/>
              <a:defRPr b="0" i="0" sz="2000" u="none" cap="none" strike="noStrike">
                <a:solidFill>
                  <a:schemeClr val="accent6"/>
                </a:solidFill>
                <a:latin typeface="Roboto"/>
                <a:ea typeface="Roboto"/>
                <a:cs typeface="Roboto"/>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8" name="Google Shape;118;p26"/>
          <p:cNvSpPr txBox="1"/>
          <p:nvPr>
            <p:ph idx="1" type="body"/>
          </p:nvPr>
        </p:nvSpPr>
        <p:spPr>
          <a:xfrm>
            <a:off x="329184" y="636003"/>
            <a:ext cx="8458200" cy="3996600"/>
          </a:xfrm>
          <a:prstGeom prst="rect">
            <a:avLst/>
          </a:prstGeom>
          <a:noFill/>
          <a:ln>
            <a:noFill/>
          </a:ln>
        </p:spPr>
        <p:txBody>
          <a:bodyPr anchorCtr="0" anchor="t" bIns="45700" lIns="91425" spcFirstLastPara="1" rIns="91425" wrap="square" tIns="45700">
            <a:noAutofit/>
          </a:bodyPr>
          <a:lstStyle>
            <a:lvl1pPr indent="-317500" lvl="0" marL="457200" marR="0" rtl="0" algn="l">
              <a:lnSpc>
                <a:spcPct val="90000"/>
              </a:lnSpc>
              <a:spcBef>
                <a:spcPts val="750"/>
              </a:spcBef>
              <a:spcAft>
                <a:spcPts val="0"/>
              </a:spcAft>
              <a:buClr>
                <a:schemeClr val="accent6"/>
              </a:buClr>
              <a:buSzPts val="1400"/>
              <a:buFont typeface="Arial"/>
              <a:buChar char="•"/>
              <a:defRPr b="0" i="0" sz="1400" u="none" cap="none" strike="noStrike">
                <a:solidFill>
                  <a:schemeClr val="accent6"/>
                </a:solidFill>
                <a:latin typeface="Roboto"/>
                <a:ea typeface="Roboto"/>
                <a:cs typeface="Roboto"/>
                <a:sym typeface="Roboto"/>
              </a:defRPr>
            </a:lvl1pPr>
            <a:lvl2pPr indent="-298450" lvl="1" marL="914400" marR="0" rtl="0" algn="l">
              <a:lnSpc>
                <a:spcPct val="90000"/>
              </a:lnSpc>
              <a:spcBef>
                <a:spcPts val="375"/>
              </a:spcBef>
              <a:spcAft>
                <a:spcPts val="0"/>
              </a:spcAft>
              <a:buClr>
                <a:schemeClr val="accent6"/>
              </a:buClr>
              <a:buSzPts val="1100"/>
              <a:buFont typeface="Arial"/>
              <a:buChar char="•"/>
              <a:defRPr b="0" i="0" sz="1100" u="none" cap="none" strike="noStrike">
                <a:solidFill>
                  <a:schemeClr val="accent6"/>
                </a:solidFill>
                <a:latin typeface="Roboto"/>
                <a:ea typeface="Roboto"/>
                <a:cs typeface="Roboto"/>
                <a:sym typeface="Roboto"/>
              </a:defRPr>
            </a:lvl2pPr>
            <a:lvl3pPr indent="-295275" lvl="2" marL="1371600" marR="0" rtl="0" algn="l">
              <a:lnSpc>
                <a:spcPct val="90000"/>
              </a:lnSpc>
              <a:spcBef>
                <a:spcPts val="375"/>
              </a:spcBef>
              <a:spcAft>
                <a:spcPts val="0"/>
              </a:spcAft>
              <a:buClr>
                <a:schemeClr val="accent6"/>
              </a:buClr>
              <a:buSzPts val="1050"/>
              <a:buFont typeface="Arial"/>
              <a:buChar char="•"/>
              <a:defRPr b="0" i="0" sz="1050" u="none" cap="none" strike="noStrike">
                <a:solidFill>
                  <a:schemeClr val="accent6"/>
                </a:solidFill>
                <a:latin typeface="Roboto"/>
                <a:ea typeface="Roboto"/>
                <a:cs typeface="Roboto"/>
                <a:sym typeface="Roboto"/>
              </a:defRPr>
            </a:lvl3pPr>
            <a:lvl4pPr indent="-292100" lvl="3" marL="1828800" marR="0" rtl="0" algn="l">
              <a:lnSpc>
                <a:spcPct val="90000"/>
              </a:lnSpc>
              <a:spcBef>
                <a:spcPts val="375"/>
              </a:spcBef>
              <a:spcAft>
                <a:spcPts val="0"/>
              </a:spcAft>
              <a:buClr>
                <a:schemeClr val="accent6"/>
              </a:buClr>
              <a:buSzPts val="1000"/>
              <a:buFont typeface="Arial"/>
              <a:buChar char="•"/>
              <a:defRPr b="0" i="0" sz="1000" u="none" cap="none" strike="noStrike">
                <a:solidFill>
                  <a:schemeClr val="accent6"/>
                </a:solidFill>
                <a:latin typeface="Roboto"/>
                <a:ea typeface="Roboto"/>
                <a:cs typeface="Roboto"/>
                <a:sym typeface="Roboto"/>
              </a:defRPr>
            </a:lvl4pPr>
            <a:lvl5pPr indent="-292100" lvl="4" marL="2286000" marR="0" rtl="0" algn="l">
              <a:lnSpc>
                <a:spcPct val="90000"/>
              </a:lnSpc>
              <a:spcBef>
                <a:spcPts val="375"/>
              </a:spcBef>
              <a:spcAft>
                <a:spcPts val="0"/>
              </a:spcAft>
              <a:buClr>
                <a:schemeClr val="accent6"/>
              </a:buClr>
              <a:buSzPts val="1000"/>
              <a:buFont typeface="Arial"/>
              <a:buChar char="•"/>
              <a:defRPr b="0" i="0" sz="1000" u="none" cap="none" strike="noStrike">
                <a:solidFill>
                  <a:schemeClr val="accent6"/>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boto"/>
                <a:ea typeface="Roboto"/>
                <a:cs typeface="Roboto"/>
                <a:sym typeface="Roboto"/>
              </a:defRPr>
            </a:lvl9pPr>
          </a:lstStyle>
          <a:p/>
        </p:txBody>
      </p:sp>
      <p:cxnSp>
        <p:nvCxnSpPr>
          <p:cNvPr id="119" name="Google Shape;119;p26"/>
          <p:cNvCxnSpPr/>
          <p:nvPr/>
        </p:nvCxnSpPr>
        <p:spPr>
          <a:xfrm>
            <a:off x="329184" y="4805306"/>
            <a:ext cx="8458200" cy="1500"/>
          </a:xfrm>
          <a:prstGeom prst="straightConnector1">
            <a:avLst/>
          </a:prstGeom>
          <a:noFill/>
          <a:ln cap="flat" cmpd="sng" w="12700">
            <a:solidFill>
              <a:srgbClr val="2E60BD"/>
            </a:solidFill>
            <a:prstDash val="solid"/>
            <a:round/>
            <a:headEnd len="sm" w="sm" type="none"/>
            <a:tailEnd len="sm" w="sm" type="none"/>
          </a:ln>
        </p:spPr>
      </p:cxnSp>
      <p:pic>
        <p:nvPicPr>
          <p:cNvPr descr="x_img_logo_footer.png" id="120" name="Google Shape;120;p26"/>
          <p:cNvPicPr preferRelativeResize="0"/>
          <p:nvPr/>
        </p:nvPicPr>
        <p:blipFill rotWithShape="1">
          <a:blip r:embed="rId1">
            <a:alphaModFix/>
          </a:blip>
          <a:srcRect b="0" l="0" r="0" t="0"/>
          <a:stretch/>
        </p:blipFill>
        <p:spPr>
          <a:xfrm>
            <a:off x="7470648" y="4887526"/>
            <a:ext cx="1327702" cy="176621"/>
          </a:xfrm>
          <a:prstGeom prst="rect">
            <a:avLst/>
          </a:prstGeom>
          <a:noFill/>
          <a:ln>
            <a:noFill/>
          </a:ln>
        </p:spPr>
      </p:pic>
      <p:pic>
        <p:nvPicPr>
          <p:cNvPr descr="x_img_pointer.png" id="121" name="Google Shape;121;p26"/>
          <p:cNvPicPr preferRelativeResize="0"/>
          <p:nvPr/>
        </p:nvPicPr>
        <p:blipFill rotWithShape="1">
          <a:blip r:embed="rId2">
            <a:alphaModFix/>
          </a:blip>
          <a:srcRect b="0" l="0" r="0" t="0"/>
          <a:stretch/>
        </p:blipFill>
        <p:spPr>
          <a:xfrm>
            <a:off x="329184" y="237525"/>
            <a:ext cx="359332" cy="152259"/>
          </a:xfrm>
          <a:prstGeom prst="rect">
            <a:avLst/>
          </a:prstGeom>
          <a:noFill/>
          <a:ln>
            <a:noFill/>
          </a:ln>
        </p:spPr>
      </p:pic>
      <p:sp>
        <p:nvSpPr>
          <p:cNvPr id="122" name="Google Shape;122;p26"/>
          <p:cNvSpPr txBox="1"/>
          <p:nvPr/>
        </p:nvSpPr>
        <p:spPr>
          <a:xfrm>
            <a:off x="329184" y="4867874"/>
            <a:ext cx="14253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96AE"/>
              </a:buClr>
              <a:buSzPts val="700"/>
              <a:buFont typeface="Roboto"/>
              <a:buNone/>
            </a:pPr>
            <a:r>
              <a:rPr b="0" i="0" lang="en" sz="700" u="none" cap="none" strike="noStrike">
                <a:solidFill>
                  <a:srgbClr val="9296AE"/>
                </a:solidFill>
                <a:latin typeface="Roboto"/>
                <a:ea typeface="Roboto"/>
                <a:cs typeface="Roboto"/>
                <a:sym typeface="Roboto"/>
              </a:rPr>
              <a:t>@networktocode | Confidential</a:t>
            </a:r>
            <a:endParaRPr/>
          </a:p>
        </p:txBody>
      </p:sp>
      <p:sp>
        <p:nvSpPr>
          <p:cNvPr id="123" name="Google Shape;123;p26"/>
          <p:cNvSpPr txBox="1"/>
          <p:nvPr/>
        </p:nvSpPr>
        <p:spPr>
          <a:xfrm>
            <a:off x="4426480" y="4873786"/>
            <a:ext cx="2952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 sz="700" u="none" cap="none" strike="noStrike">
                <a:solidFill>
                  <a:srgbClr val="9296AE"/>
                </a:solidFill>
                <a:latin typeface="Roboto"/>
                <a:ea typeface="Roboto"/>
                <a:cs typeface="Roboto"/>
                <a:sym typeface="Roboto"/>
              </a:rPr>
              <a:t>‹#›</a:t>
            </a:fld>
            <a:endParaRPr sz="700">
              <a:solidFill>
                <a:srgbClr val="9296AE"/>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9">
          <p15:clr>
            <a:srgbClr val="F26B43"/>
          </p15:clr>
        </p15:guide>
        <p15:guide id="2" pos="204">
          <p15:clr>
            <a:srgbClr val="F26B43"/>
          </p15:clr>
        </p15:guide>
        <p15:guide id="3" pos="5537">
          <p15:clr>
            <a:srgbClr val="F26B43"/>
          </p15:clr>
        </p15:guide>
        <p15:guide id="4" orient="horz" pos="300">
          <p15:clr>
            <a:srgbClr val="F26B43"/>
          </p15:clr>
        </p15:guide>
        <p15:guide id="5" orient="horz" pos="3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7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23.png"/><Relationship Id="rId9"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26.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0" Type="http://schemas.openxmlformats.org/officeDocument/2006/relationships/image" Target="../media/image57.png"/><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50.png"/><Relationship Id="rId7" Type="http://schemas.openxmlformats.org/officeDocument/2006/relationships/image" Target="../media/image38.png"/><Relationship Id="rId8"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52.png"/></Relationships>
</file>

<file path=ppt/slides/_rels/slide21.xml.rels><?xml version="1.0" encoding="UTF-8" standalone="yes"?><Relationships xmlns="http://schemas.openxmlformats.org/package/2006/relationships"><Relationship Id="rId10" Type="http://schemas.openxmlformats.org/officeDocument/2006/relationships/image" Target="../media/image52.png"/><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51.png"/><Relationship Id="rId4" Type="http://schemas.openxmlformats.org/officeDocument/2006/relationships/image" Target="../media/image54.png"/><Relationship Id="rId9" Type="http://schemas.openxmlformats.org/officeDocument/2006/relationships/image" Target="../media/image43.png"/><Relationship Id="rId5" Type="http://schemas.openxmlformats.org/officeDocument/2006/relationships/image" Target="../media/image45.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0" Type="http://schemas.openxmlformats.org/officeDocument/2006/relationships/image" Target="../media/image67.png"/><Relationship Id="rId11" Type="http://schemas.openxmlformats.org/officeDocument/2006/relationships/image" Target="../media/image71.png"/><Relationship Id="rId22" Type="http://schemas.openxmlformats.org/officeDocument/2006/relationships/image" Target="../media/image72.png"/><Relationship Id="rId10" Type="http://schemas.openxmlformats.org/officeDocument/2006/relationships/image" Target="../media/image68.png"/><Relationship Id="rId21" Type="http://schemas.openxmlformats.org/officeDocument/2006/relationships/image" Target="../media/image70.png"/><Relationship Id="rId13" Type="http://schemas.openxmlformats.org/officeDocument/2006/relationships/image" Target="../media/image69.png"/><Relationship Id="rId12" Type="http://schemas.openxmlformats.org/officeDocument/2006/relationships/image" Target="../media/image63.png"/><Relationship Id="rId1" Type="http://schemas.openxmlformats.org/officeDocument/2006/relationships/slideLayout" Target="../slideLayouts/slideLayout22.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56.png"/><Relationship Id="rId9" Type="http://schemas.openxmlformats.org/officeDocument/2006/relationships/image" Target="../media/image59.png"/><Relationship Id="rId15" Type="http://schemas.openxmlformats.org/officeDocument/2006/relationships/image" Target="../media/image66.png"/><Relationship Id="rId14" Type="http://schemas.openxmlformats.org/officeDocument/2006/relationships/image" Target="../media/image74.png"/><Relationship Id="rId17" Type="http://schemas.openxmlformats.org/officeDocument/2006/relationships/image" Target="../media/image64.png"/><Relationship Id="rId16" Type="http://schemas.openxmlformats.org/officeDocument/2006/relationships/image" Target="../media/image75.jpg"/><Relationship Id="rId5" Type="http://schemas.openxmlformats.org/officeDocument/2006/relationships/image" Target="../media/image55.png"/><Relationship Id="rId19" Type="http://schemas.openxmlformats.org/officeDocument/2006/relationships/image" Target="../media/image65.png"/><Relationship Id="rId6" Type="http://schemas.openxmlformats.org/officeDocument/2006/relationships/image" Target="../media/image62.png"/><Relationship Id="rId18" Type="http://schemas.openxmlformats.org/officeDocument/2006/relationships/image" Target="../media/image61.png"/><Relationship Id="rId7" Type="http://schemas.openxmlformats.org/officeDocument/2006/relationships/image" Target="../media/image60.png"/><Relationship Id="rId8"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7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7"/>
          <p:cNvSpPr txBox="1"/>
          <p:nvPr>
            <p:ph type="ctrTitle"/>
          </p:nvPr>
        </p:nvSpPr>
        <p:spPr>
          <a:xfrm>
            <a:off x="295200" y="1251050"/>
            <a:ext cx="8553600" cy="942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3000"/>
              <a:t>Getting Started with Network Source of Truth and Data-Driven Network Automation with Nautobot</a:t>
            </a:r>
            <a:endParaRPr sz="3000"/>
          </a:p>
        </p:txBody>
      </p:sp>
      <p:sp>
        <p:nvSpPr>
          <p:cNvPr id="179" name="Google Shape;179;p37"/>
          <p:cNvSpPr txBox="1"/>
          <p:nvPr>
            <p:ph idx="1" type="subTitle"/>
          </p:nvPr>
        </p:nvSpPr>
        <p:spPr>
          <a:xfrm>
            <a:off x="295200" y="2271900"/>
            <a:ext cx="7587000" cy="5997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i="1" lang="en" sz="2200">
                <a:solidFill>
                  <a:srgbClr val="4894FF"/>
                </a:solidFill>
              </a:rPr>
              <a:t>Learn Why Data is The Key to Unlocking Successful Enterprise Network Automation</a:t>
            </a:r>
            <a:endParaRPr i="1" sz="2200">
              <a:solidFill>
                <a:srgbClr val="4894FF"/>
              </a:solidFill>
            </a:endParaRPr>
          </a:p>
          <a:p>
            <a:pPr indent="0" lvl="0" marL="0" rtl="0" algn="l">
              <a:spcBef>
                <a:spcPts val="750"/>
              </a:spcBef>
              <a:spcAft>
                <a:spcPts val="0"/>
              </a:spcAft>
              <a:buNone/>
            </a:pPr>
            <a:r>
              <a:t/>
            </a:r>
            <a:endParaRPr i="1"/>
          </a:p>
        </p:txBody>
      </p:sp>
      <p:sp>
        <p:nvSpPr>
          <p:cNvPr id="180" name="Google Shape;180;p37"/>
          <p:cNvSpPr txBox="1"/>
          <p:nvPr/>
        </p:nvSpPr>
        <p:spPr>
          <a:xfrm>
            <a:off x="295200" y="4140650"/>
            <a:ext cx="722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p:txBody>
      </p:sp>
      <p:sp>
        <p:nvSpPr>
          <p:cNvPr id="181" name="Google Shape;181;p37"/>
          <p:cNvSpPr txBox="1"/>
          <p:nvPr/>
        </p:nvSpPr>
        <p:spPr>
          <a:xfrm>
            <a:off x="295200" y="3678950"/>
            <a:ext cx="505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Gabor Hadrevi</a:t>
            </a:r>
            <a:r>
              <a:rPr lang="en" sz="1800">
                <a:solidFill>
                  <a:schemeClr val="lt1"/>
                </a:solidFill>
                <a:latin typeface="Roboto"/>
                <a:ea typeface="Roboto"/>
                <a:cs typeface="Roboto"/>
                <a:sym typeface="Roboto"/>
              </a:rPr>
              <a:t> - Senior Sales Engineer</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1257300" y="2140375"/>
            <a:ext cx="6485100" cy="5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Introduction to Source of Truth (Intent vs. Reality)</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txBox="1"/>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 sz="2000">
                <a:solidFill>
                  <a:srgbClr val="555870"/>
                </a:solidFill>
                <a:latin typeface="Roboto"/>
                <a:ea typeface="Roboto"/>
                <a:cs typeface="Roboto"/>
                <a:sym typeface="Roboto"/>
              </a:rPr>
              <a:t>Understanding Source of Truth</a:t>
            </a:r>
            <a:endParaRPr sz="2000">
              <a:solidFill>
                <a:srgbClr val="555870"/>
              </a:solidFill>
              <a:latin typeface="Roboto"/>
              <a:ea typeface="Roboto"/>
              <a:cs typeface="Roboto"/>
              <a:sym typeface="Roboto"/>
            </a:endParaRPr>
          </a:p>
        </p:txBody>
      </p:sp>
      <p:sp>
        <p:nvSpPr>
          <p:cNvPr id="289" name="Google Shape;289;p47"/>
          <p:cNvSpPr txBox="1"/>
          <p:nvPr/>
        </p:nvSpPr>
        <p:spPr>
          <a:xfrm>
            <a:off x="323850" y="729975"/>
            <a:ext cx="33360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555870"/>
              </a:buClr>
              <a:buSzPts val="1400"/>
              <a:buFont typeface="Roboto"/>
              <a:buChar char="●"/>
            </a:pPr>
            <a:r>
              <a:rPr lang="en">
                <a:solidFill>
                  <a:srgbClr val="555870"/>
                </a:solidFill>
                <a:latin typeface="Roboto"/>
                <a:ea typeface="Roboto"/>
                <a:cs typeface="Roboto"/>
                <a:sym typeface="Roboto"/>
              </a:rPr>
              <a:t>Source of Truth is all about intentions and planning.</a:t>
            </a:r>
            <a:endParaRPr>
              <a:solidFill>
                <a:srgbClr val="555870"/>
              </a:solidFill>
              <a:latin typeface="Roboto"/>
              <a:ea typeface="Roboto"/>
              <a:cs typeface="Roboto"/>
              <a:sym typeface="Roboto"/>
            </a:endParaRPr>
          </a:p>
          <a:p>
            <a:pPr indent="0" lvl="0" marL="457200" rtl="0" algn="l">
              <a:spcBef>
                <a:spcPts val="0"/>
              </a:spcBef>
              <a:spcAft>
                <a:spcPts val="0"/>
              </a:spcAft>
              <a:buNone/>
            </a:pPr>
            <a:r>
              <a:t/>
            </a:r>
            <a:endParaRPr>
              <a:solidFill>
                <a:srgbClr val="555870"/>
              </a:solidFill>
              <a:latin typeface="Roboto"/>
              <a:ea typeface="Roboto"/>
              <a:cs typeface="Roboto"/>
              <a:sym typeface="Roboto"/>
            </a:endParaRPr>
          </a:p>
          <a:p>
            <a:pPr indent="-317500" lvl="0" marL="457200" rtl="0" algn="l">
              <a:spcBef>
                <a:spcPts val="0"/>
              </a:spcBef>
              <a:spcAft>
                <a:spcPts val="0"/>
              </a:spcAft>
              <a:buClr>
                <a:srgbClr val="555870"/>
              </a:buClr>
              <a:buSzPts val="1400"/>
              <a:buFont typeface="Roboto"/>
              <a:buChar char="●"/>
            </a:pPr>
            <a:r>
              <a:rPr lang="en">
                <a:solidFill>
                  <a:srgbClr val="555870"/>
                </a:solidFill>
                <a:latin typeface="Roboto"/>
                <a:ea typeface="Roboto"/>
                <a:cs typeface="Roboto"/>
                <a:sym typeface="Roboto"/>
              </a:rPr>
              <a:t>It is about the expected state.</a:t>
            </a:r>
            <a:endParaRPr>
              <a:solidFill>
                <a:srgbClr val="555870"/>
              </a:solidFill>
              <a:latin typeface="Roboto"/>
              <a:ea typeface="Roboto"/>
              <a:cs typeface="Roboto"/>
              <a:sym typeface="Roboto"/>
            </a:endParaRPr>
          </a:p>
          <a:p>
            <a:pPr indent="0" lvl="0" marL="457200" rtl="0" algn="l">
              <a:spcBef>
                <a:spcPts val="0"/>
              </a:spcBef>
              <a:spcAft>
                <a:spcPts val="0"/>
              </a:spcAft>
              <a:buNone/>
            </a:pPr>
            <a:r>
              <a:t/>
            </a:r>
            <a:endParaRPr>
              <a:solidFill>
                <a:srgbClr val="555870"/>
              </a:solidFill>
              <a:latin typeface="Roboto"/>
              <a:ea typeface="Roboto"/>
              <a:cs typeface="Roboto"/>
              <a:sym typeface="Roboto"/>
            </a:endParaRPr>
          </a:p>
          <a:p>
            <a:pPr indent="-317500" lvl="0" marL="457200" rtl="0" algn="l">
              <a:spcBef>
                <a:spcPts val="0"/>
              </a:spcBef>
              <a:spcAft>
                <a:spcPts val="0"/>
              </a:spcAft>
              <a:buClr>
                <a:srgbClr val="555870"/>
              </a:buClr>
              <a:buSzPts val="1400"/>
              <a:buFont typeface="Roboto"/>
              <a:buChar char="●"/>
            </a:pPr>
            <a:r>
              <a:rPr lang="en">
                <a:solidFill>
                  <a:srgbClr val="555870"/>
                </a:solidFill>
                <a:latin typeface="Roboto"/>
                <a:ea typeface="Roboto"/>
                <a:cs typeface="Roboto"/>
                <a:sym typeface="Roboto"/>
              </a:rPr>
              <a:t>Source of Truth data drives parts, labor, and configurability.</a:t>
            </a:r>
            <a:endParaRPr>
              <a:solidFill>
                <a:srgbClr val="555870"/>
              </a:solidFill>
              <a:latin typeface="Roboto"/>
              <a:ea typeface="Roboto"/>
              <a:cs typeface="Roboto"/>
              <a:sym typeface="Roboto"/>
            </a:endParaRPr>
          </a:p>
          <a:p>
            <a:pPr indent="0" lvl="0" marL="0" rtl="0" algn="l">
              <a:spcBef>
                <a:spcPts val="0"/>
              </a:spcBef>
              <a:spcAft>
                <a:spcPts val="0"/>
              </a:spcAft>
              <a:buNone/>
            </a:pPr>
            <a:r>
              <a:t/>
            </a:r>
            <a:endParaRPr>
              <a:solidFill>
                <a:srgbClr val="555870"/>
              </a:solidFill>
              <a:latin typeface="Roboto"/>
              <a:ea typeface="Roboto"/>
              <a:cs typeface="Roboto"/>
              <a:sym typeface="Roboto"/>
            </a:endParaRPr>
          </a:p>
          <a:p>
            <a:pPr indent="0" lvl="0" marL="0" rtl="0" algn="l">
              <a:spcBef>
                <a:spcPts val="0"/>
              </a:spcBef>
              <a:spcAft>
                <a:spcPts val="0"/>
              </a:spcAft>
              <a:buNone/>
            </a:pPr>
            <a:r>
              <a:t/>
            </a:r>
            <a:endParaRPr>
              <a:solidFill>
                <a:srgbClr val="555870"/>
              </a:solidFill>
              <a:latin typeface="Roboto"/>
              <a:ea typeface="Roboto"/>
              <a:cs typeface="Roboto"/>
              <a:sym typeface="Roboto"/>
            </a:endParaRPr>
          </a:p>
        </p:txBody>
      </p:sp>
      <p:pic>
        <p:nvPicPr>
          <p:cNvPr descr="Taking apart the UCS Millennium Falcon. I'll tell you how it goes : r/lego" id="290" name="Google Shape;290;p47"/>
          <p:cNvPicPr preferRelativeResize="0"/>
          <p:nvPr/>
        </p:nvPicPr>
        <p:blipFill rotWithShape="1">
          <a:blip r:embed="rId3">
            <a:alphaModFix/>
          </a:blip>
          <a:srcRect b="11658" l="0" r="0" t="12138"/>
          <a:stretch/>
        </p:blipFill>
        <p:spPr>
          <a:xfrm>
            <a:off x="6111175" y="2096975"/>
            <a:ext cx="2634875" cy="2677176"/>
          </a:xfrm>
          <a:prstGeom prst="rect">
            <a:avLst/>
          </a:prstGeom>
          <a:noFill/>
          <a:ln cap="flat" cmpd="sng" w="9525">
            <a:solidFill>
              <a:srgbClr val="000000"/>
            </a:solidFill>
            <a:prstDash val="solid"/>
            <a:round/>
            <a:headEnd len="sm" w="sm" type="none"/>
            <a:tailEnd len="sm" w="sm" type="none"/>
          </a:ln>
        </p:spPr>
      </p:pic>
      <p:pic>
        <p:nvPicPr>
          <p:cNvPr descr="Display stands for LEGO® Star Wars™ Millennium Falcon (75192 &amp; 10179) —  Wicked Brick" id="291" name="Google Shape;291;p47"/>
          <p:cNvPicPr preferRelativeResize="0"/>
          <p:nvPr/>
        </p:nvPicPr>
        <p:blipFill>
          <a:blip r:embed="rId4">
            <a:alphaModFix/>
          </a:blip>
          <a:stretch>
            <a:fillRect/>
          </a:stretch>
        </p:blipFill>
        <p:spPr>
          <a:xfrm>
            <a:off x="4123200" y="519250"/>
            <a:ext cx="2545451" cy="2545451"/>
          </a:xfrm>
          <a:prstGeom prst="rect">
            <a:avLst/>
          </a:prstGeom>
          <a:noFill/>
          <a:ln cap="flat" cmpd="sng" w="9525">
            <a:solidFill>
              <a:srgbClr val="000000"/>
            </a:solidFill>
            <a:prstDash val="solid"/>
            <a:round/>
            <a:headEnd len="sm" w="sm" type="none"/>
            <a:tailEnd len="sm" w="sm" type="none"/>
          </a:ln>
        </p:spPr>
      </p:pic>
      <p:grpSp>
        <p:nvGrpSpPr>
          <p:cNvPr id="292" name="Google Shape;292;p47"/>
          <p:cNvGrpSpPr/>
          <p:nvPr/>
        </p:nvGrpSpPr>
        <p:grpSpPr>
          <a:xfrm>
            <a:off x="6198049" y="2508815"/>
            <a:ext cx="762300" cy="762300"/>
            <a:chOff x="6240124" y="2698140"/>
            <a:chExt cx="762300" cy="762300"/>
          </a:xfrm>
        </p:grpSpPr>
        <p:sp>
          <p:nvSpPr>
            <p:cNvPr id="293" name="Google Shape;293;p47"/>
            <p:cNvSpPr/>
            <p:nvPr/>
          </p:nvSpPr>
          <p:spPr>
            <a:xfrm rot="-2700000">
              <a:off x="6347836" y="2813701"/>
              <a:ext cx="546876" cy="531179"/>
            </a:xfrm>
            <a:prstGeom prst="rect">
              <a:avLst/>
            </a:prstGeom>
            <a:solidFill>
              <a:schemeClr val="accent6"/>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7"/>
            <p:cNvSpPr txBox="1"/>
            <p:nvPr/>
          </p:nvSpPr>
          <p:spPr>
            <a:xfrm>
              <a:off x="6324125" y="2826850"/>
              <a:ext cx="594300" cy="50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3831E"/>
                  </a:solidFill>
                  <a:latin typeface="Roboto"/>
                  <a:ea typeface="Roboto"/>
                  <a:cs typeface="Roboto"/>
                  <a:sym typeface="Roboto"/>
                </a:rPr>
                <a:t>VS</a:t>
              </a:r>
              <a:endParaRPr b="1" sz="1900">
                <a:solidFill>
                  <a:srgbClr val="F3831E"/>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nvSpPr>
        <p:spPr>
          <a:xfrm>
            <a:off x="2677694" y="3105934"/>
            <a:ext cx="36318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55870"/>
              </a:buClr>
              <a:buSzPts val="1800"/>
              <a:buFont typeface="Roboto"/>
              <a:buNone/>
            </a:pPr>
            <a:r>
              <a:rPr lang="en" sz="1800">
                <a:solidFill>
                  <a:srgbClr val="555870"/>
                </a:solidFill>
                <a:latin typeface="Roboto"/>
                <a:ea typeface="Roboto"/>
                <a:cs typeface="Roboto"/>
                <a:sym typeface="Roboto"/>
              </a:rPr>
              <a:t>Is that the correct configuration?</a:t>
            </a:r>
            <a:endParaRPr sz="1800">
              <a:solidFill>
                <a:srgbClr val="555870"/>
              </a:solidFill>
              <a:latin typeface="Roboto"/>
              <a:ea typeface="Roboto"/>
              <a:cs typeface="Roboto"/>
              <a:sym typeface="Roboto"/>
            </a:endParaRPr>
          </a:p>
        </p:txBody>
      </p:sp>
      <p:sp>
        <p:nvSpPr>
          <p:cNvPr id="300" name="Google Shape;300;p48"/>
          <p:cNvSpPr txBox="1"/>
          <p:nvPr/>
        </p:nvSpPr>
        <p:spPr>
          <a:xfrm>
            <a:off x="4941058" y="1427213"/>
            <a:ext cx="40893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55870"/>
              </a:buClr>
              <a:buSzPts val="900"/>
              <a:buFont typeface="Courier New"/>
              <a:buNone/>
            </a:pPr>
            <a:r>
              <a:rPr b="0" i="0" lang="en" sz="900" u="none" cap="none" strike="noStrike">
                <a:solidFill>
                  <a:srgbClr val="555870"/>
                </a:solidFill>
                <a:latin typeface="Courier New"/>
                <a:ea typeface="Courier New"/>
                <a:cs typeface="Courier New"/>
                <a:sym typeface="Courier New"/>
              </a:rPr>
              <a:t>interface Ethernet1</a:t>
            </a:r>
            <a:endParaRPr sz="1800">
              <a:solidFill>
                <a:srgbClr val="555870"/>
              </a:solidFill>
              <a:latin typeface="Roboto"/>
              <a:ea typeface="Roboto"/>
              <a:cs typeface="Roboto"/>
              <a:sym typeface="Roboto"/>
            </a:endParaRPr>
          </a:p>
          <a:p>
            <a:pPr indent="0" lvl="0" marL="0" marR="0" rtl="0" algn="l">
              <a:spcBef>
                <a:spcPts val="0"/>
              </a:spcBef>
              <a:spcAft>
                <a:spcPts val="0"/>
              </a:spcAft>
              <a:buClr>
                <a:srgbClr val="555870"/>
              </a:buClr>
              <a:buSzPts val="900"/>
              <a:buFont typeface="Courier New"/>
              <a:buNone/>
            </a:pPr>
            <a:r>
              <a:rPr lang="en" sz="900">
                <a:solidFill>
                  <a:srgbClr val="555870"/>
                </a:solidFill>
                <a:latin typeface="Courier New"/>
                <a:ea typeface="Courier New"/>
                <a:cs typeface="Courier New"/>
                <a:sym typeface="Courier New"/>
              </a:rPr>
              <a:t>description connects to WAP–HQ-Bldg-5–Floor-3–Closet-1</a:t>
            </a:r>
            <a:endParaRPr sz="1800">
              <a:solidFill>
                <a:srgbClr val="555870"/>
              </a:solidFill>
              <a:latin typeface="Roboto"/>
              <a:ea typeface="Roboto"/>
              <a:cs typeface="Roboto"/>
              <a:sym typeface="Roboto"/>
            </a:endParaRPr>
          </a:p>
          <a:p>
            <a:pPr indent="0" lvl="0" marL="0" marR="0" rtl="0" algn="l">
              <a:spcBef>
                <a:spcPts val="0"/>
              </a:spcBef>
              <a:spcAft>
                <a:spcPts val="0"/>
              </a:spcAft>
              <a:buClr>
                <a:srgbClr val="555870"/>
              </a:buClr>
              <a:buSzPts val="900"/>
              <a:buFont typeface="Courier New"/>
              <a:buNone/>
            </a:pPr>
            <a:r>
              <a:rPr lang="en" sz="900">
                <a:solidFill>
                  <a:srgbClr val="555870"/>
                </a:solidFill>
                <a:latin typeface="Courier New"/>
                <a:ea typeface="Courier New"/>
                <a:cs typeface="Courier New"/>
                <a:sym typeface="Courier New"/>
              </a:rPr>
              <a:t>switchport mode access</a:t>
            </a:r>
            <a:endParaRPr sz="1800">
              <a:solidFill>
                <a:srgbClr val="555870"/>
              </a:solidFill>
              <a:latin typeface="Roboto"/>
              <a:ea typeface="Roboto"/>
              <a:cs typeface="Roboto"/>
              <a:sym typeface="Roboto"/>
            </a:endParaRPr>
          </a:p>
          <a:p>
            <a:pPr indent="0" lvl="0" marL="0" marR="0" rtl="0" algn="l">
              <a:spcBef>
                <a:spcPts val="0"/>
              </a:spcBef>
              <a:spcAft>
                <a:spcPts val="0"/>
              </a:spcAft>
              <a:buClr>
                <a:srgbClr val="555870"/>
              </a:buClr>
              <a:buSzPts val="900"/>
              <a:buFont typeface="Courier New"/>
              <a:buNone/>
            </a:pPr>
            <a:r>
              <a:rPr lang="en" sz="900">
                <a:solidFill>
                  <a:srgbClr val="555870"/>
                </a:solidFill>
                <a:latin typeface="Courier New"/>
                <a:ea typeface="Courier New"/>
                <a:cs typeface="Courier New"/>
                <a:sym typeface="Courier New"/>
              </a:rPr>
              <a:t>switch access vlan 5</a:t>
            </a:r>
            <a:endParaRPr sz="1800">
              <a:solidFill>
                <a:srgbClr val="555870"/>
              </a:solidFill>
              <a:latin typeface="Roboto"/>
              <a:ea typeface="Roboto"/>
              <a:cs typeface="Roboto"/>
              <a:sym typeface="Roboto"/>
            </a:endParaRPr>
          </a:p>
        </p:txBody>
      </p:sp>
      <p:pic>
        <p:nvPicPr>
          <p:cNvPr id="301" name="Google Shape;301;p48"/>
          <p:cNvPicPr preferRelativeResize="0"/>
          <p:nvPr/>
        </p:nvPicPr>
        <p:blipFill rotWithShape="1">
          <a:blip r:embed="rId3">
            <a:alphaModFix/>
          </a:blip>
          <a:srcRect b="0" l="0" r="0" t="0"/>
          <a:stretch/>
        </p:blipFill>
        <p:spPr>
          <a:xfrm>
            <a:off x="3459805" y="1275998"/>
            <a:ext cx="524185" cy="524185"/>
          </a:xfrm>
          <a:prstGeom prst="rect">
            <a:avLst/>
          </a:prstGeom>
          <a:noFill/>
          <a:ln>
            <a:noFill/>
          </a:ln>
        </p:spPr>
      </p:pic>
      <p:pic>
        <p:nvPicPr>
          <p:cNvPr id="302" name="Google Shape;302;p48"/>
          <p:cNvPicPr preferRelativeResize="0"/>
          <p:nvPr/>
        </p:nvPicPr>
        <p:blipFill rotWithShape="1">
          <a:blip r:embed="rId3">
            <a:alphaModFix/>
          </a:blip>
          <a:srcRect b="0" l="0" r="0" t="0"/>
          <a:stretch/>
        </p:blipFill>
        <p:spPr>
          <a:xfrm>
            <a:off x="4069264" y="1275998"/>
            <a:ext cx="524185" cy="524185"/>
          </a:xfrm>
          <a:prstGeom prst="rect">
            <a:avLst/>
          </a:prstGeom>
          <a:noFill/>
          <a:ln>
            <a:noFill/>
          </a:ln>
        </p:spPr>
      </p:pic>
      <p:pic>
        <p:nvPicPr>
          <p:cNvPr id="303" name="Google Shape;303;p48"/>
          <p:cNvPicPr preferRelativeResize="0"/>
          <p:nvPr/>
        </p:nvPicPr>
        <p:blipFill rotWithShape="1">
          <a:blip r:embed="rId3">
            <a:alphaModFix/>
          </a:blip>
          <a:srcRect b="0" l="0" r="0" t="0"/>
          <a:stretch/>
        </p:blipFill>
        <p:spPr>
          <a:xfrm>
            <a:off x="3459805" y="1860613"/>
            <a:ext cx="524185" cy="524185"/>
          </a:xfrm>
          <a:prstGeom prst="rect">
            <a:avLst/>
          </a:prstGeom>
          <a:noFill/>
          <a:ln>
            <a:noFill/>
          </a:ln>
        </p:spPr>
      </p:pic>
      <p:pic>
        <p:nvPicPr>
          <p:cNvPr id="304" name="Google Shape;304;p48"/>
          <p:cNvPicPr preferRelativeResize="0"/>
          <p:nvPr/>
        </p:nvPicPr>
        <p:blipFill rotWithShape="1">
          <a:blip r:embed="rId3">
            <a:alphaModFix/>
          </a:blip>
          <a:srcRect b="0" l="0" r="0" t="0"/>
          <a:stretch/>
        </p:blipFill>
        <p:spPr>
          <a:xfrm>
            <a:off x="4069264" y="1860613"/>
            <a:ext cx="524185" cy="524185"/>
          </a:xfrm>
          <a:prstGeom prst="rect">
            <a:avLst/>
          </a:prstGeom>
          <a:noFill/>
          <a:ln>
            <a:noFill/>
          </a:ln>
        </p:spPr>
      </p:pic>
      <p:sp>
        <p:nvSpPr>
          <p:cNvPr id="305" name="Google Shape;305;p48"/>
          <p:cNvSpPr txBox="1"/>
          <p:nvPr/>
        </p:nvSpPr>
        <p:spPr>
          <a:xfrm>
            <a:off x="4941058" y="1427213"/>
            <a:ext cx="40893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6"/>
              </a:buClr>
              <a:buSzPts val="900"/>
              <a:buFont typeface="Courier New"/>
              <a:buNone/>
            </a:pPr>
            <a:r>
              <a:rPr lang="en" sz="900">
                <a:solidFill>
                  <a:schemeClr val="accent6"/>
                </a:solidFill>
                <a:latin typeface="Courier New"/>
                <a:ea typeface="Courier New"/>
                <a:cs typeface="Courier New"/>
                <a:sym typeface="Courier New"/>
              </a:rPr>
              <a:t>interface</a:t>
            </a:r>
            <a:r>
              <a:rPr lang="en" sz="900">
                <a:solidFill>
                  <a:schemeClr val="dk1"/>
                </a:solidFill>
                <a:latin typeface="Courier New"/>
                <a:ea typeface="Courier New"/>
                <a:cs typeface="Courier New"/>
                <a:sym typeface="Courier New"/>
              </a:rPr>
              <a:t> </a:t>
            </a:r>
            <a:r>
              <a:rPr b="1" lang="en" sz="900">
                <a:solidFill>
                  <a:schemeClr val="accent4"/>
                </a:solidFill>
                <a:latin typeface="Courier New"/>
                <a:ea typeface="Courier New"/>
                <a:cs typeface="Courier New"/>
                <a:sym typeface="Courier New"/>
              </a:rPr>
              <a:t>Ethernet1</a:t>
            </a:r>
            <a:endParaRPr sz="1800">
              <a:solidFill>
                <a:schemeClr val="dk1"/>
              </a:solidFill>
              <a:latin typeface="Roboto"/>
              <a:ea typeface="Roboto"/>
              <a:cs typeface="Roboto"/>
              <a:sym typeface="Roboto"/>
            </a:endParaRPr>
          </a:p>
          <a:p>
            <a:pPr indent="0" lvl="0" marL="0" marR="0" rtl="0" algn="l">
              <a:spcBef>
                <a:spcPts val="0"/>
              </a:spcBef>
              <a:spcAft>
                <a:spcPts val="0"/>
              </a:spcAft>
              <a:buClr>
                <a:schemeClr val="accent6"/>
              </a:buClr>
              <a:buSzPts val="900"/>
              <a:buFont typeface="Courier New"/>
              <a:buNone/>
            </a:pPr>
            <a:r>
              <a:rPr lang="en" sz="900">
                <a:solidFill>
                  <a:schemeClr val="accent6"/>
                </a:solidFill>
                <a:latin typeface="Courier New"/>
                <a:ea typeface="Courier New"/>
                <a:cs typeface="Courier New"/>
                <a:sym typeface="Courier New"/>
              </a:rPr>
              <a:t>description</a:t>
            </a:r>
            <a:r>
              <a:rPr lang="en" sz="900">
                <a:solidFill>
                  <a:schemeClr val="dk1"/>
                </a:solidFill>
                <a:latin typeface="Courier New"/>
                <a:ea typeface="Courier New"/>
                <a:cs typeface="Courier New"/>
                <a:sym typeface="Courier New"/>
              </a:rPr>
              <a:t> </a:t>
            </a:r>
            <a:r>
              <a:rPr b="1" lang="en" sz="900">
                <a:solidFill>
                  <a:schemeClr val="accent4"/>
                </a:solidFill>
                <a:latin typeface="Courier New"/>
                <a:ea typeface="Courier New"/>
                <a:cs typeface="Courier New"/>
                <a:sym typeface="Courier New"/>
              </a:rPr>
              <a:t>connects to WAP–HQ-Bldg-5–Floor-3–Closet-1</a:t>
            </a:r>
            <a:endParaRPr sz="1800">
              <a:solidFill>
                <a:schemeClr val="dk1"/>
              </a:solidFill>
              <a:latin typeface="Roboto"/>
              <a:ea typeface="Roboto"/>
              <a:cs typeface="Roboto"/>
              <a:sym typeface="Roboto"/>
            </a:endParaRPr>
          </a:p>
          <a:p>
            <a:pPr indent="0" lvl="0" marL="0" marR="0" rtl="0" algn="l">
              <a:spcBef>
                <a:spcPts val="0"/>
              </a:spcBef>
              <a:spcAft>
                <a:spcPts val="0"/>
              </a:spcAft>
              <a:buClr>
                <a:schemeClr val="accent6"/>
              </a:buClr>
              <a:buSzPts val="900"/>
              <a:buFont typeface="Courier New"/>
              <a:buNone/>
            </a:pPr>
            <a:r>
              <a:rPr lang="en" sz="900">
                <a:solidFill>
                  <a:schemeClr val="accent6"/>
                </a:solidFill>
                <a:latin typeface="Courier New"/>
                <a:ea typeface="Courier New"/>
                <a:cs typeface="Courier New"/>
                <a:sym typeface="Courier New"/>
              </a:rPr>
              <a:t>switchport mode </a:t>
            </a:r>
            <a:r>
              <a:rPr b="1" lang="en" sz="900">
                <a:solidFill>
                  <a:schemeClr val="accent4"/>
                </a:solidFill>
                <a:latin typeface="Courier New"/>
                <a:ea typeface="Courier New"/>
                <a:cs typeface="Courier New"/>
                <a:sym typeface="Courier New"/>
              </a:rPr>
              <a:t>access</a:t>
            </a:r>
            <a:endParaRPr sz="1800">
              <a:solidFill>
                <a:schemeClr val="dk1"/>
              </a:solidFill>
              <a:latin typeface="Roboto"/>
              <a:ea typeface="Roboto"/>
              <a:cs typeface="Roboto"/>
              <a:sym typeface="Roboto"/>
            </a:endParaRPr>
          </a:p>
          <a:p>
            <a:pPr indent="0" lvl="0" marL="0" marR="0" rtl="0" algn="l">
              <a:spcBef>
                <a:spcPts val="0"/>
              </a:spcBef>
              <a:spcAft>
                <a:spcPts val="0"/>
              </a:spcAft>
              <a:buClr>
                <a:schemeClr val="accent6"/>
              </a:buClr>
              <a:buSzPts val="900"/>
              <a:buFont typeface="Courier New"/>
              <a:buNone/>
            </a:pPr>
            <a:r>
              <a:rPr lang="en" sz="900">
                <a:solidFill>
                  <a:schemeClr val="accent6"/>
                </a:solidFill>
                <a:latin typeface="Courier New"/>
                <a:ea typeface="Courier New"/>
                <a:cs typeface="Courier New"/>
                <a:sym typeface="Courier New"/>
              </a:rPr>
              <a:t>switch access vlan </a:t>
            </a:r>
            <a:r>
              <a:rPr b="1" lang="en" sz="900">
                <a:solidFill>
                  <a:schemeClr val="accent4"/>
                </a:solidFill>
                <a:latin typeface="Courier New"/>
                <a:ea typeface="Courier New"/>
                <a:cs typeface="Courier New"/>
                <a:sym typeface="Courier New"/>
              </a:rPr>
              <a:t>5</a:t>
            </a:r>
            <a:endParaRPr sz="1800">
              <a:solidFill>
                <a:schemeClr val="dk1"/>
              </a:solidFill>
              <a:latin typeface="Roboto"/>
              <a:ea typeface="Roboto"/>
              <a:cs typeface="Roboto"/>
              <a:sym typeface="Roboto"/>
            </a:endParaRPr>
          </a:p>
        </p:txBody>
      </p:sp>
      <p:cxnSp>
        <p:nvCxnSpPr>
          <p:cNvPr id="306" name="Google Shape;306;p48"/>
          <p:cNvCxnSpPr>
            <a:stCxn id="302" idx="3"/>
          </p:cNvCxnSpPr>
          <p:nvPr/>
        </p:nvCxnSpPr>
        <p:spPr>
          <a:xfrm flipH="1" rot="10800000">
            <a:off x="4593449" y="1535390"/>
            <a:ext cx="347100" cy="2700"/>
          </a:xfrm>
          <a:prstGeom prst="straightConnector1">
            <a:avLst/>
          </a:prstGeom>
          <a:noFill/>
          <a:ln cap="flat" cmpd="sng" w="9525">
            <a:solidFill>
              <a:schemeClr val="accent4"/>
            </a:solidFill>
            <a:prstDash val="solid"/>
            <a:miter lim="800000"/>
            <a:headEnd len="med" w="med" type="diamond"/>
            <a:tailEnd len="med" w="med" type="diamond"/>
          </a:ln>
        </p:spPr>
      </p:cxnSp>
      <p:cxnSp>
        <p:nvCxnSpPr>
          <p:cNvPr id="307" name="Google Shape;307;p48"/>
          <p:cNvCxnSpPr>
            <a:stCxn id="302" idx="1"/>
            <a:endCxn id="301" idx="3"/>
          </p:cNvCxnSpPr>
          <p:nvPr/>
        </p:nvCxnSpPr>
        <p:spPr>
          <a:xfrm rot="10800000">
            <a:off x="3984064" y="1538090"/>
            <a:ext cx="85200" cy="0"/>
          </a:xfrm>
          <a:prstGeom prst="straightConnector1">
            <a:avLst/>
          </a:prstGeom>
          <a:noFill/>
          <a:ln cap="flat" cmpd="sng" w="9525">
            <a:solidFill>
              <a:schemeClr val="accent1"/>
            </a:solidFill>
            <a:prstDash val="solid"/>
            <a:miter lim="800000"/>
            <a:headEnd len="sm" w="sm" type="none"/>
            <a:tailEnd len="sm" w="sm" type="none"/>
          </a:ln>
        </p:spPr>
      </p:cxnSp>
      <p:cxnSp>
        <p:nvCxnSpPr>
          <p:cNvPr id="308" name="Google Shape;308;p48"/>
          <p:cNvCxnSpPr>
            <a:stCxn id="301" idx="2"/>
            <a:endCxn id="303" idx="0"/>
          </p:cNvCxnSpPr>
          <p:nvPr/>
        </p:nvCxnSpPr>
        <p:spPr>
          <a:xfrm>
            <a:off x="3721897" y="1800182"/>
            <a:ext cx="0" cy="60300"/>
          </a:xfrm>
          <a:prstGeom prst="straightConnector1">
            <a:avLst/>
          </a:prstGeom>
          <a:noFill/>
          <a:ln cap="flat" cmpd="sng" w="9525">
            <a:solidFill>
              <a:schemeClr val="accent1"/>
            </a:solidFill>
            <a:prstDash val="solid"/>
            <a:miter lim="800000"/>
            <a:headEnd len="sm" w="sm" type="none"/>
            <a:tailEnd len="sm" w="sm" type="none"/>
          </a:ln>
        </p:spPr>
      </p:cxnSp>
      <p:cxnSp>
        <p:nvCxnSpPr>
          <p:cNvPr id="309" name="Google Shape;309;p48"/>
          <p:cNvCxnSpPr>
            <a:stCxn id="303" idx="3"/>
            <a:endCxn id="304" idx="1"/>
          </p:cNvCxnSpPr>
          <p:nvPr/>
        </p:nvCxnSpPr>
        <p:spPr>
          <a:xfrm>
            <a:off x="3983990" y="2122705"/>
            <a:ext cx="85200" cy="0"/>
          </a:xfrm>
          <a:prstGeom prst="straightConnector1">
            <a:avLst/>
          </a:prstGeom>
          <a:noFill/>
          <a:ln cap="flat" cmpd="sng" w="9525">
            <a:solidFill>
              <a:schemeClr val="accent1"/>
            </a:solidFill>
            <a:prstDash val="solid"/>
            <a:miter lim="800000"/>
            <a:headEnd len="sm" w="sm" type="none"/>
            <a:tailEnd len="sm" w="sm" type="none"/>
          </a:ln>
        </p:spPr>
      </p:cxnSp>
      <p:cxnSp>
        <p:nvCxnSpPr>
          <p:cNvPr id="310" name="Google Shape;310;p48"/>
          <p:cNvCxnSpPr>
            <a:stCxn id="302" idx="2"/>
            <a:endCxn id="304" idx="0"/>
          </p:cNvCxnSpPr>
          <p:nvPr/>
        </p:nvCxnSpPr>
        <p:spPr>
          <a:xfrm>
            <a:off x="4331356" y="1800182"/>
            <a:ext cx="0" cy="60300"/>
          </a:xfrm>
          <a:prstGeom prst="straightConnector1">
            <a:avLst/>
          </a:prstGeom>
          <a:noFill/>
          <a:ln cap="flat" cmpd="sng" w="9525">
            <a:solidFill>
              <a:schemeClr val="accent1"/>
            </a:solidFill>
            <a:prstDash val="solid"/>
            <a:miter lim="800000"/>
            <a:headEnd len="sm" w="sm" type="none"/>
            <a:tailEnd len="sm" w="sm" type="none"/>
          </a:ln>
        </p:spPr>
      </p:cxnSp>
      <p:sp>
        <p:nvSpPr>
          <p:cNvPr id="311" name="Google Shape;311;p48"/>
          <p:cNvSpPr/>
          <p:nvPr/>
        </p:nvSpPr>
        <p:spPr>
          <a:xfrm>
            <a:off x="2241310" y="1496651"/>
            <a:ext cx="978300" cy="484200"/>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Roboto"/>
              <a:buNone/>
            </a:pPr>
            <a:r>
              <a:t/>
            </a:r>
            <a:endParaRPr sz="1800">
              <a:solidFill>
                <a:schemeClr val="lt1"/>
              </a:solidFill>
              <a:latin typeface="Roboto"/>
              <a:ea typeface="Roboto"/>
              <a:cs typeface="Roboto"/>
              <a:sym typeface="Roboto"/>
            </a:endParaRPr>
          </a:p>
        </p:txBody>
      </p:sp>
      <p:sp>
        <p:nvSpPr>
          <p:cNvPr id="312" name="Google Shape;312;p48"/>
          <p:cNvSpPr/>
          <p:nvPr/>
        </p:nvSpPr>
        <p:spPr>
          <a:xfrm>
            <a:off x="763901" y="1327384"/>
            <a:ext cx="1060722" cy="758268"/>
          </a:xfrm>
          <a:prstGeom prst="flowChartMultidocument">
            <a:avLst/>
          </a:pr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Roboto"/>
              <a:buNone/>
            </a:pPr>
            <a:r>
              <a:t/>
            </a:r>
            <a:endParaRPr sz="1800">
              <a:solidFill>
                <a:schemeClr val="accent4"/>
              </a:solidFill>
              <a:latin typeface="Roboto"/>
              <a:ea typeface="Roboto"/>
              <a:cs typeface="Roboto"/>
              <a:sym typeface="Roboto"/>
            </a:endParaRPr>
          </a:p>
        </p:txBody>
      </p:sp>
      <p:sp>
        <p:nvSpPr>
          <p:cNvPr id="313" name="Google Shape;313;p48"/>
          <p:cNvSpPr txBox="1"/>
          <p:nvPr/>
        </p:nvSpPr>
        <p:spPr>
          <a:xfrm>
            <a:off x="763900" y="1457077"/>
            <a:ext cx="867900" cy="64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6"/>
              </a:buClr>
              <a:buSzPts val="1200"/>
              <a:buFont typeface="Roboto"/>
              <a:buNone/>
            </a:pPr>
            <a:r>
              <a:rPr lang="en" sz="1200">
                <a:solidFill>
                  <a:schemeClr val="accent6"/>
                </a:solidFill>
                <a:latin typeface="Roboto"/>
                <a:ea typeface="Roboto"/>
                <a:cs typeface="Roboto"/>
                <a:sym typeface="Roboto"/>
              </a:rPr>
              <a:t>Network</a:t>
            </a:r>
            <a:endParaRPr sz="1800">
              <a:solidFill>
                <a:schemeClr val="accent6"/>
              </a:solidFill>
              <a:latin typeface="Roboto"/>
              <a:ea typeface="Roboto"/>
              <a:cs typeface="Roboto"/>
              <a:sym typeface="Roboto"/>
            </a:endParaRPr>
          </a:p>
          <a:p>
            <a:pPr indent="0" lvl="0" marL="0" marR="0" rtl="0" algn="l">
              <a:spcBef>
                <a:spcPts val="0"/>
              </a:spcBef>
              <a:spcAft>
                <a:spcPts val="0"/>
              </a:spcAft>
              <a:buClr>
                <a:schemeClr val="accent6"/>
              </a:buClr>
              <a:buSzPts val="1200"/>
              <a:buFont typeface="Roboto"/>
              <a:buNone/>
            </a:pPr>
            <a:r>
              <a:rPr lang="en" sz="1200">
                <a:solidFill>
                  <a:schemeClr val="accent6"/>
                </a:solidFill>
                <a:latin typeface="Roboto"/>
                <a:ea typeface="Roboto"/>
                <a:cs typeface="Roboto"/>
                <a:sym typeface="Roboto"/>
              </a:rPr>
              <a:t>Design</a:t>
            </a:r>
            <a:endParaRPr sz="1800">
              <a:solidFill>
                <a:schemeClr val="accent6"/>
              </a:solidFill>
              <a:latin typeface="Roboto"/>
              <a:ea typeface="Roboto"/>
              <a:cs typeface="Roboto"/>
              <a:sym typeface="Roboto"/>
            </a:endParaRPr>
          </a:p>
        </p:txBody>
      </p:sp>
      <p:pic>
        <p:nvPicPr>
          <p:cNvPr id="314" name="Google Shape;314;p48"/>
          <p:cNvPicPr preferRelativeResize="0"/>
          <p:nvPr/>
        </p:nvPicPr>
        <p:blipFill rotWithShape="1">
          <a:blip r:embed="rId4">
            <a:alphaModFix/>
          </a:blip>
          <a:srcRect b="590" l="0" r="0" t="-590"/>
          <a:stretch/>
        </p:blipFill>
        <p:spPr>
          <a:xfrm>
            <a:off x="662675" y="2165760"/>
            <a:ext cx="483700" cy="549659"/>
          </a:xfrm>
          <a:prstGeom prst="rect">
            <a:avLst/>
          </a:prstGeom>
          <a:noFill/>
          <a:ln>
            <a:noFill/>
          </a:ln>
        </p:spPr>
      </p:pic>
      <p:pic>
        <p:nvPicPr>
          <p:cNvPr id="315" name="Google Shape;315;p48"/>
          <p:cNvPicPr preferRelativeResize="0"/>
          <p:nvPr/>
        </p:nvPicPr>
        <p:blipFill rotWithShape="1">
          <a:blip r:embed="rId4">
            <a:alphaModFix/>
          </a:blip>
          <a:srcRect b="0" l="0" r="0" t="-583"/>
          <a:stretch/>
        </p:blipFill>
        <p:spPr>
          <a:xfrm>
            <a:off x="1241600" y="2163400"/>
            <a:ext cx="483675" cy="554375"/>
          </a:xfrm>
          <a:prstGeom prst="rect">
            <a:avLst/>
          </a:prstGeom>
          <a:noFill/>
          <a:ln>
            <a:noFill/>
          </a:ln>
        </p:spPr>
      </p:pic>
      <p:graphicFrame>
        <p:nvGraphicFramePr>
          <p:cNvPr id="316" name="Google Shape;316;p48"/>
          <p:cNvGraphicFramePr/>
          <p:nvPr/>
        </p:nvGraphicFramePr>
        <p:xfrm>
          <a:off x="259230" y="2870167"/>
          <a:ext cx="3000000" cy="3000000"/>
        </p:xfrm>
        <a:graphic>
          <a:graphicData uri="http://schemas.openxmlformats.org/drawingml/2006/table">
            <a:tbl>
              <a:tblPr bandRow="1" firstRow="1">
                <a:noFill/>
                <a:tableStyleId>{5291FCF7-F3A6-4B98-94C0-2F3E3102B619}</a:tableStyleId>
              </a:tblPr>
              <a:tblGrid>
                <a:gridCol w="921450"/>
                <a:gridCol w="1384625"/>
              </a:tblGrid>
              <a:tr h="204650">
                <a:tc>
                  <a:txBody>
                    <a:bodyPr/>
                    <a:lstStyle/>
                    <a:p>
                      <a:pPr indent="0" lvl="0" marL="0" marR="0" rtl="0" algn="l">
                        <a:spcBef>
                          <a:spcPts val="0"/>
                        </a:spcBef>
                        <a:spcAft>
                          <a:spcPts val="0"/>
                        </a:spcAft>
                        <a:buClr>
                          <a:schemeClr val="dk1"/>
                        </a:buClr>
                        <a:buSzPts val="1000"/>
                        <a:buFont typeface="Roboto"/>
                        <a:buNone/>
                      </a:pPr>
                      <a:r>
                        <a:rPr lang="en" sz="1000" u="none" cap="none" strike="noStrike"/>
                        <a:t>Data Point</a:t>
                      </a:r>
                      <a:endParaRPr sz="1300" u="none" cap="none" strike="noStrike"/>
                    </a:p>
                  </a:txBody>
                  <a:tcPr marT="45675" marB="45675" marR="91450" marL="91450"/>
                </a:tc>
                <a:tc>
                  <a:txBody>
                    <a:bodyPr/>
                    <a:lstStyle/>
                    <a:p>
                      <a:pPr indent="0" lvl="0" marL="0" marR="0" rtl="0" algn="l">
                        <a:spcBef>
                          <a:spcPts val="0"/>
                        </a:spcBef>
                        <a:spcAft>
                          <a:spcPts val="0"/>
                        </a:spcAft>
                        <a:buClr>
                          <a:schemeClr val="dk1"/>
                        </a:buClr>
                        <a:buSzPts val="1000"/>
                        <a:buFont typeface="Roboto"/>
                        <a:buNone/>
                      </a:pPr>
                      <a:r>
                        <a:rPr lang="en" sz="1000" u="none" cap="none" strike="noStrike"/>
                        <a:t>Value</a:t>
                      </a:r>
                      <a:endParaRPr sz="1300" u="none" cap="none" strike="noStrike"/>
                    </a:p>
                  </a:txBody>
                  <a:tcPr marT="45675" marB="45675" marR="91450" marL="91450"/>
                </a:tc>
              </a:tr>
              <a:tr h="204650">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Interface</a:t>
                      </a:r>
                      <a:endParaRPr sz="1300" u="none" cap="none" strike="noStrike">
                        <a:solidFill>
                          <a:schemeClr val="accent6"/>
                        </a:solidFill>
                      </a:endParaRPr>
                    </a:p>
                  </a:txBody>
                  <a:tcPr marT="45675" marB="45675" marR="91450" marL="91450"/>
                </a:tc>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Ethernet1</a:t>
                      </a:r>
                      <a:endParaRPr sz="1300" u="none" cap="none" strike="noStrike">
                        <a:solidFill>
                          <a:schemeClr val="accent6"/>
                        </a:solidFill>
                      </a:endParaRPr>
                    </a:p>
                  </a:txBody>
                  <a:tcPr marT="45675" marB="45675" marR="91450" marL="91450"/>
                </a:tc>
              </a:tr>
              <a:tr h="204650">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Description</a:t>
                      </a:r>
                      <a:endParaRPr sz="1300" u="none" cap="none" strike="noStrike">
                        <a:solidFill>
                          <a:schemeClr val="accent6"/>
                        </a:solidFill>
                      </a:endParaRPr>
                    </a:p>
                  </a:txBody>
                  <a:tcPr marT="45675" marB="45675" marR="91450" marL="91450"/>
                </a:tc>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connects to WAP…</a:t>
                      </a:r>
                      <a:endParaRPr sz="1300" u="none" cap="none" strike="noStrike">
                        <a:solidFill>
                          <a:schemeClr val="accent6"/>
                        </a:solidFill>
                      </a:endParaRPr>
                    </a:p>
                  </a:txBody>
                  <a:tcPr marT="45675" marB="45675" marR="91450" marL="91450"/>
                </a:tc>
              </a:tr>
              <a:tr h="204650">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Mode</a:t>
                      </a:r>
                      <a:endParaRPr sz="1300" u="none" cap="none" strike="noStrike">
                        <a:solidFill>
                          <a:schemeClr val="accent6"/>
                        </a:solidFill>
                      </a:endParaRPr>
                    </a:p>
                  </a:txBody>
                  <a:tcPr marT="45675" marB="45675" marR="91450" marL="91450"/>
                </a:tc>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access</a:t>
                      </a:r>
                      <a:endParaRPr sz="1300" u="none" cap="none" strike="noStrike">
                        <a:solidFill>
                          <a:schemeClr val="accent6"/>
                        </a:solidFill>
                      </a:endParaRPr>
                    </a:p>
                  </a:txBody>
                  <a:tcPr marT="45675" marB="45675" marR="91450" marL="91450"/>
                </a:tc>
              </a:tr>
              <a:tr h="204650">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VLAN</a:t>
                      </a:r>
                      <a:endParaRPr sz="1300" u="none" cap="none" strike="noStrike">
                        <a:solidFill>
                          <a:schemeClr val="accent6"/>
                        </a:solidFill>
                      </a:endParaRPr>
                    </a:p>
                  </a:txBody>
                  <a:tcPr marT="45675" marB="45675" marR="91450" marL="91450"/>
                </a:tc>
                <a:tc>
                  <a:txBody>
                    <a:bodyPr/>
                    <a:lstStyle/>
                    <a:p>
                      <a:pPr indent="0" lvl="0" marL="0" marR="0" rtl="0" algn="l">
                        <a:spcBef>
                          <a:spcPts val="0"/>
                        </a:spcBef>
                        <a:spcAft>
                          <a:spcPts val="0"/>
                        </a:spcAft>
                        <a:buClr>
                          <a:schemeClr val="accent6"/>
                        </a:buClr>
                        <a:buSzPts val="1000"/>
                        <a:buFont typeface="Roboto"/>
                        <a:buNone/>
                      </a:pPr>
                      <a:r>
                        <a:rPr lang="en" sz="1000" u="none" cap="none" strike="noStrike">
                          <a:solidFill>
                            <a:schemeClr val="accent6"/>
                          </a:solidFill>
                        </a:rPr>
                        <a:t>5</a:t>
                      </a:r>
                      <a:endParaRPr sz="1300" u="none" cap="none" strike="noStrike">
                        <a:solidFill>
                          <a:schemeClr val="accent6"/>
                        </a:solidFill>
                      </a:endParaRPr>
                    </a:p>
                  </a:txBody>
                  <a:tcPr marT="45675" marB="45675" marR="91450" marL="91450"/>
                </a:tc>
              </a:tr>
            </a:tbl>
          </a:graphicData>
        </a:graphic>
      </p:graphicFrame>
      <p:sp>
        <p:nvSpPr>
          <p:cNvPr id="317" name="Google Shape;317;p48"/>
          <p:cNvSpPr txBox="1"/>
          <p:nvPr/>
        </p:nvSpPr>
        <p:spPr>
          <a:xfrm>
            <a:off x="908792" y="4225384"/>
            <a:ext cx="563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4"/>
              </a:buClr>
              <a:buSzPts val="1400"/>
              <a:buFont typeface="Roboto"/>
              <a:buNone/>
            </a:pPr>
            <a:r>
              <a:rPr lang="en" sz="1400">
                <a:solidFill>
                  <a:schemeClr val="accent4"/>
                </a:solidFill>
                <a:latin typeface="Roboto"/>
                <a:ea typeface="Roboto"/>
                <a:cs typeface="Roboto"/>
                <a:sym typeface="Roboto"/>
              </a:rPr>
              <a:t>Data</a:t>
            </a:r>
            <a:endParaRPr sz="1800">
              <a:solidFill>
                <a:schemeClr val="dk1"/>
              </a:solidFill>
              <a:latin typeface="Roboto"/>
              <a:ea typeface="Roboto"/>
              <a:cs typeface="Roboto"/>
              <a:sym typeface="Roboto"/>
            </a:endParaRPr>
          </a:p>
        </p:txBody>
      </p:sp>
      <p:sp>
        <p:nvSpPr>
          <p:cNvPr id="318" name="Google Shape;318;p48"/>
          <p:cNvSpPr txBox="1"/>
          <p:nvPr/>
        </p:nvSpPr>
        <p:spPr>
          <a:xfrm>
            <a:off x="2677695" y="3067572"/>
            <a:ext cx="37755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accent6"/>
              </a:buClr>
              <a:buSzPts val="1800"/>
              <a:buFont typeface="Roboto"/>
              <a:buNone/>
            </a:pPr>
            <a:r>
              <a:rPr lang="en" sz="1800" u="sng">
                <a:solidFill>
                  <a:schemeClr val="accent6"/>
                </a:solidFill>
                <a:latin typeface="Roboto"/>
                <a:ea typeface="Roboto"/>
                <a:cs typeface="Roboto"/>
                <a:sym typeface="Roboto"/>
              </a:rPr>
              <a:t>Designs should drive configuration</a:t>
            </a:r>
            <a:endParaRPr sz="1800">
              <a:solidFill>
                <a:schemeClr val="accent6"/>
              </a:solidFill>
              <a:latin typeface="Roboto"/>
              <a:ea typeface="Roboto"/>
              <a:cs typeface="Roboto"/>
              <a:sym typeface="Roboto"/>
            </a:endParaRPr>
          </a:p>
        </p:txBody>
      </p:sp>
      <p:sp>
        <p:nvSpPr>
          <p:cNvPr id="319" name="Google Shape;319;p48"/>
          <p:cNvSpPr txBox="1"/>
          <p:nvPr>
            <p:ph type="title"/>
          </p:nvPr>
        </p:nvSpPr>
        <p:spPr>
          <a:xfrm>
            <a:off x="688848" y="117668"/>
            <a:ext cx="8098500" cy="40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Font typeface="Roboto"/>
              <a:buNone/>
            </a:pPr>
            <a:r>
              <a:rPr lang="en"/>
              <a:t>Understanding Network Configuration Data (cont’d)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49"/>
          <p:cNvPicPr preferRelativeResize="0"/>
          <p:nvPr/>
        </p:nvPicPr>
        <p:blipFill rotWithShape="1">
          <a:blip r:embed="rId3">
            <a:alphaModFix/>
          </a:blip>
          <a:srcRect b="2448" l="0" r="0" t="0"/>
          <a:stretch/>
        </p:blipFill>
        <p:spPr>
          <a:xfrm>
            <a:off x="4025650" y="2181025"/>
            <a:ext cx="4761724" cy="2515451"/>
          </a:xfrm>
          <a:prstGeom prst="rect">
            <a:avLst/>
          </a:prstGeom>
          <a:noFill/>
          <a:ln>
            <a:noFill/>
          </a:ln>
        </p:spPr>
      </p:pic>
      <p:sp>
        <p:nvSpPr>
          <p:cNvPr id="325" name="Google Shape;325;p49"/>
          <p:cNvSpPr txBox="1"/>
          <p:nvPr>
            <p:ph idx="1" type="body"/>
          </p:nvPr>
        </p:nvSpPr>
        <p:spPr>
          <a:xfrm>
            <a:off x="329184" y="636003"/>
            <a:ext cx="4590000" cy="3996600"/>
          </a:xfrm>
          <a:prstGeom prst="rect">
            <a:avLst/>
          </a:prstGeom>
          <a:noFill/>
          <a:ln>
            <a:noFill/>
          </a:ln>
        </p:spPr>
        <p:txBody>
          <a:bodyPr anchorCtr="0" anchor="t" bIns="45700" lIns="91425" spcFirstLastPara="1" rIns="91425" wrap="square" tIns="45700">
            <a:normAutofit/>
          </a:bodyPr>
          <a:lstStyle/>
          <a:p>
            <a:pPr indent="-171450" lvl="0" marL="171450" rtl="0" algn="l">
              <a:lnSpc>
                <a:spcPct val="150000"/>
              </a:lnSpc>
              <a:spcBef>
                <a:spcPts val="0"/>
              </a:spcBef>
              <a:spcAft>
                <a:spcPts val="0"/>
              </a:spcAft>
              <a:buClr>
                <a:schemeClr val="accent6"/>
              </a:buClr>
              <a:buSzPts val="1400"/>
              <a:buChar char="•"/>
            </a:pPr>
            <a:r>
              <a:rPr lang="en" sz="1200"/>
              <a:t>Enables data-driven network automation</a:t>
            </a:r>
            <a:endParaRPr/>
          </a:p>
          <a:p>
            <a:pPr indent="-171450" lvl="0" marL="171450" rtl="0" algn="l">
              <a:lnSpc>
                <a:spcPct val="150000"/>
              </a:lnSpc>
              <a:spcBef>
                <a:spcPts val="0"/>
              </a:spcBef>
              <a:spcAft>
                <a:spcPts val="0"/>
              </a:spcAft>
              <a:buClr>
                <a:schemeClr val="accent6"/>
              </a:buClr>
              <a:buSzPts val="1400"/>
              <a:buChar char="•"/>
            </a:pPr>
            <a:r>
              <a:rPr lang="en" sz="1200"/>
              <a:t>De-couples CLI syntax and API calls from data</a:t>
            </a:r>
            <a:endParaRPr/>
          </a:p>
          <a:p>
            <a:pPr indent="-171450" lvl="0" marL="171450" rtl="0" algn="l">
              <a:lnSpc>
                <a:spcPct val="150000"/>
              </a:lnSpc>
              <a:spcBef>
                <a:spcPts val="0"/>
              </a:spcBef>
              <a:spcAft>
                <a:spcPts val="0"/>
              </a:spcAft>
              <a:buClr>
                <a:schemeClr val="accent6"/>
              </a:buClr>
              <a:buSzPts val="1400"/>
              <a:buChar char="•"/>
            </a:pPr>
            <a:r>
              <a:rPr lang="en" sz="1200"/>
              <a:t>Enables vendor-agnostic network automation</a:t>
            </a:r>
            <a:endParaRPr/>
          </a:p>
          <a:p>
            <a:pPr indent="-171450" lvl="0" marL="171450" rtl="0" algn="l">
              <a:lnSpc>
                <a:spcPct val="150000"/>
              </a:lnSpc>
              <a:spcBef>
                <a:spcPts val="0"/>
              </a:spcBef>
              <a:spcAft>
                <a:spcPts val="0"/>
              </a:spcAft>
              <a:buClr>
                <a:schemeClr val="accent6"/>
              </a:buClr>
              <a:buSzPts val="1400"/>
              <a:buChar char="•"/>
            </a:pPr>
            <a:r>
              <a:rPr lang="en" sz="1200"/>
              <a:t>Allows architects and engineers to focus on network designs</a:t>
            </a:r>
            <a:endParaRPr/>
          </a:p>
          <a:p>
            <a:pPr indent="-171450" lvl="0" marL="171450" rtl="0" algn="l">
              <a:lnSpc>
                <a:spcPct val="150000"/>
              </a:lnSpc>
              <a:spcBef>
                <a:spcPts val="0"/>
              </a:spcBef>
              <a:spcAft>
                <a:spcPts val="0"/>
              </a:spcAft>
              <a:buClr>
                <a:schemeClr val="accent6"/>
              </a:buClr>
              <a:buSzPts val="1400"/>
              <a:buChar char="•"/>
            </a:pPr>
            <a:r>
              <a:rPr lang="en" sz="1200"/>
              <a:t>Provide traceability and history of the Source of Truth</a:t>
            </a:r>
            <a:endParaRPr/>
          </a:p>
          <a:p>
            <a:pPr indent="-82550" lvl="0" marL="171450" rtl="0" algn="l">
              <a:lnSpc>
                <a:spcPct val="150000"/>
              </a:lnSpc>
              <a:spcBef>
                <a:spcPts val="0"/>
              </a:spcBef>
              <a:spcAft>
                <a:spcPts val="0"/>
              </a:spcAft>
              <a:buClr>
                <a:schemeClr val="accent6"/>
              </a:buClr>
              <a:buSzPts val="1400"/>
              <a:buNone/>
            </a:pPr>
            <a:r>
              <a:t/>
            </a:r>
            <a:endParaRPr sz="1200"/>
          </a:p>
          <a:p>
            <a:pPr indent="-82550" lvl="0" marL="171450" rtl="0" algn="l">
              <a:lnSpc>
                <a:spcPct val="100000"/>
              </a:lnSpc>
              <a:spcBef>
                <a:spcPts val="750"/>
              </a:spcBef>
              <a:spcAft>
                <a:spcPts val="0"/>
              </a:spcAft>
              <a:buClr>
                <a:schemeClr val="accent6"/>
              </a:buClr>
              <a:buSzPts val="1400"/>
              <a:buNone/>
            </a:pPr>
            <a:r>
              <a:t/>
            </a:r>
            <a:endParaRPr sz="1200"/>
          </a:p>
          <a:p>
            <a:pPr indent="0" lvl="0" marL="0" rtl="0" algn="l">
              <a:lnSpc>
                <a:spcPct val="100000"/>
              </a:lnSpc>
              <a:spcBef>
                <a:spcPts val="750"/>
              </a:spcBef>
              <a:spcAft>
                <a:spcPts val="0"/>
              </a:spcAft>
              <a:buClr>
                <a:schemeClr val="accent6"/>
              </a:buClr>
              <a:buSzPts val="1400"/>
              <a:buNone/>
            </a:pPr>
            <a:r>
              <a:rPr lang="en" sz="1200"/>
              <a:t>More data, more insights.</a:t>
            </a:r>
            <a:endParaRPr sz="1200"/>
          </a:p>
          <a:p>
            <a:pPr indent="0" lvl="0" marL="0" rtl="0" algn="l">
              <a:lnSpc>
                <a:spcPct val="100000"/>
              </a:lnSpc>
              <a:spcBef>
                <a:spcPts val="750"/>
              </a:spcBef>
              <a:spcAft>
                <a:spcPts val="0"/>
              </a:spcAft>
              <a:buClr>
                <a:schemeClr val="accent6"/>
              </a:buClr>
              <a:buSzPts val="1400"/>
              <a:buNone/>
            </a:pPr>
            <a:r>
              <a:t/>
            </a:r>
            <a:endParaRPr sz="1200"/>
          </a:p>
        </p:txBody>
      </p:sp>
      <p:sp>
        <p:nvSpPr>
          <p:cNvPr id="326" name="Google Shape;326;p49"/>
          <p:cNvSpPr txBox="1"/>
          <p:nvPr>
            <p:ph type="title"/>
          </p:nvPr>
        </p:nvSpPr>
        <p:spPr>
          <a:xfrm>
            <a:off x="688848" y="104618"/>
            <a:ext cx="8098500" cy="40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Font typeface="Roboto"/>
              <a:buNone/>
            </a:pPr>
            <a:r>
              <a:rPr lang="en"/>
              <a:t>Source of Truth is the Foundation</a:t>
            </a:r>
            <a:endParaRPr/>
          </a:p>
        </p:txBody>
      </p:sp>
      <p:sp>
        <p:nvSpPr>
          <p:cNvPr id="327" name="Google Shape;327;p49"/>
          <p:cNvSpPr/>
          <p:nvPr/>
        </p:nvSpPr>
        <p:spPr>
          <a:xfrm>
            <a:off x="4025725" y="3963400"/>
            <a:ext cx="4761600" cy="733200"/>
          </a:xfrm>
          <a:prstGeom prst="rect">
            <a:avLst/>
          </a:prstGeom>
          <a:noFill/>
          <a:ln cap="flat" cmpd="sng" w="28575">
            <a:solidFill>
              <a:schemeClr val="accent4"/>
            </a:solidFill>
            <a:prstDash val="solid"/>
            <a:miter lim="800000"/>
            <a:headEnd len="sm" w="sm" type="none"/>
            <a:tailEnd len="sm" w="sm" type="none"/>
          </a:ln>
          <a:effectLst>
            <a:outerShdw blurRad="57150" rotWithShape="0" algn="bl" dir="5400000" dist="19050">
              <a:schemeClr val="accent4">
                <a:alpha val="5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Roboto"/>
              <a:buNone/>
            </a:pPr>
            <a:r>
              <a:t/>
            </a:r>
            <a:endParaRPr sz="1800">
              <a:solidFill>
                <a:schemeClr val="lt1"/>
              </a:solidFill>
              <a:latin typeface="Roboto"/>
              <a:ea typeface="Roboto"/>
              <a:cs typeface="Roboto"/>
              <a:sym typeface="Roboto"/>
            </a:endParaRPr>
          </a:p>
        </p:txBody>
      </p:sp>
      <p:sp>
        <p:nvSpPr>
          <p:cNvPr id="328" name="Google Shape;328;p49"/>
          <p:cNvSpPr txBox="1"/>
          <p:nvPr/>
        </p:nvSpPr>
        <p:spPr>
          <a:xfrm>
            <a:off x="4228392" y="636003"/>
            <a:ext cx="4242900" cy="936000"/>
          </a:xfrm>
          <a:prstGeom prst="rect">
            <a:avLst/>
          </a:prstGeom>
          <a:noFill/>
          <a:ln>
            <a:noFill/>
          </a:ln>
        </p:spPr>
        <p:txBody>
          <a:bodyPr anchorCtr="0" anchor="t" bIns="45700" lIns="91425" spcFirstLastPara="1" rIns="91425" wrap="square" tIns="45700">
            <a:normAutofit/>
          </a:bodyPr>
          <a:lstStyle/>
          <a:p>
            <a:pPr indent="-82550" lvl="0" marL="171450" marR="0" rtl="0" algn="l">
              <a:lnSpc>
                <a:spcPct val="90000"/>
              </a:lnSpc>
              <a:spcBef>
                <a:spcPts val="0"/>
              </a:spcBef>
              <a:spcAft>
                <a:spcPts val="0"/>
              </a:spcAft>
              <a:buClr>
                <a:schemeClr val="accent6"/>
              </a:buClr>
              <a:buSzPts val="1400"/>
              <a:buFont typeface="Arial"/>
              <a:buNone/>
            </a:pPr>
            <a:r>
              <a:t/>
            </a:r>
            <a:endParaRPr sz="1200">
              <a:solidFill>
                <a:schemeClr val="accent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ph type="title"/>
          </p:nvPr>
        </p:nvSpPr>
        <p:spPr>
          <a:xfrm>
            <a:off x="688848" y="130058"/>
            <a:ext cx="8098500" cy="35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Intent vs. Reality</a:t>
            </a:r>
            <a:endParaRPr/>
          </a:p>
        </p:txBody>
      </p:sp>
      <p:pic>
        <p:nvPicPr>
          <p:cNvPr id="334" name="Google Shape;334;p50"/>
          <p:cNvPicPr preferRelativeResize="0"/>
          <p:nvPr/>
        </p:nvPicPr>
        <p:blipFill>
          <a:blip r:embed="rId3">
            <a:alphaModFix/>
          </a:blip>
          <a:stretch>
            <a:fillRect/>
          </a:stretch>
        </p:blipFill>
        <p:spPr>
          <a:xfrm>
            <a:off x="6304423" y="1377419"/>
            <a:ext cx="1061900" cy="555926"/>
          </a:xfrm>
          <a:prstGeom prst="rect">
            <a:avLst/>
          </a:prstGeom>
          <a:noFill/>
          <a:ln>
            <a:noFill/>
          </a:ln>
        </p:spPr>
      </p:pic>
      <p:pic>
        <p:nvPicPr>
          <p:cNvPr id="335" name="Google Shape;335;p50"/>
          <p:cNvPicPr preferRelativeResize="0"/>
          <p:nvPr/>
        </p:nvPicPr>
        <p:blipFill>
          <a:blip r:embed="rId4">
            <a:alphaModFix/>
          </a:blip>
          <a:stretch>
            <a:fillRect/>
          </a:stretch>
        </p:blipFill>
        <p:spPr>
          <a:xfrm>
            <a:off x="6271858" y="2056138"/>
            <a:ext cx="1127032" cy="224063"/>
          </a:xfrm>
          <a:prstGeom prst="rect">
            <a:avLst/>
          </a:prstGeom>
          <a:noFill/>
          <a:ln>
            <a:noFill/>
          </a:ln>
        </p:spPr>
      </p:pic>
      <p:pic>
        <p:nvPicPr>
          <p:cNvPr id="336" name="Google Shape;336;p50"/>
          <p:cNvPicPr preferRelativeResize="0"/>
          <p:nvPr/>
        </p:nvPicPr>
        <p:blipFill rotWithShape="1">
          <a:blip r:embed="rId5">
            <a:alphaModFix/>
          </a:blip>
          <a:srcRect b="36505" l="0" r="0" t="36265"/>
          <a:stretch/>
        </p:blipFill>
        <p:spPr>
          <a:xfrm>
            <a:off x="1581488" y="2330163"/>
            <a:ext cx="1298995" cy="353700"/>
          </a:xfrm>
          <a:prstGeom prst="rect">
            <a:avLst/>
          </a:prstGeom>
          <a:noFill/>
          <a:ln>
            <a:noFill/>
          </a:ln>
        </p:spPr>
      </p:pic>
      <p:pic>
        <p:nvPicPr>
          <p:cNvPr id="337" name="Google Shape;337;p50"/>
          <p:cNvPicPr preferRelativeResize="0"/>
          <p:nvPr/>
        </p:nvPicPr>
        <p:blipFill>
          <a:blip r:embed="rId6">
            <a:alphaModFix/>
          </a:blip>
          <a:stretch>
            <a:fillRect/>
          </a:stretch>
        </p:blipFill>
        <p:spPr>
          <a:xfrm>
            <a:off x="1394697" y="1821487"/>
            <a:ext cx="1485775" cy="320100"/>
          </a:xfrm>
          <a:prstGeom prst="rect">
            <a:avLst/>
          </a:prstGeom>
          <a:noFill/>
          <a:ln>
            <a:noFill/>
          </a:ln>
        </p:spPr>
      </p:pic>
      <p:pic>
        <p:nvPicPr>
          <p:cNvPr id="338" name="Google Shape;338;p50"/>
          <p:cNvPicPr preferRelativeResize="0"/>
          <p:nvPr/>
        </p:nvPicPr>
        <p:blipFill rotWithShape="1">
          <a:blip r:embed="rId7">
            <a:alphaModFix/>
          </a:blip>
          <a:srcRect b="21733" l="0" r="0" t="25038"/>
          <a:stretch/>
        </p:blipFill>
        <p:spPr>
          <a:xfrm>
            <a:off x="6092486" y="2468438"/>
            <a:ext cx="1485774" cy="395438"/>
          </a:xfrm>
          <a:prstGeom prst="rect">
            <a:avLst/>
          </a:prstGeom>
          <a:noFill/>
          <a:ln>
            <a:noFill/>
          </a:ln>
        </p:spPr>
      </p:pic>
      <p:pic>
        <p:nvPicPr>
          <p:cNvPr id="339" name="Google Shape;339;p50"/>
          <p:cNvPicPr preferRelativeResize="0"/>
          <p:nvPr/>
        </p:nvPicPr>
        <p:blipFill>
          <a:blip r:embed="rId8">
            <a:alphaModFix/>
          </a:blip>
          <a:stretch>
            <a:fillRect/>
          </a:stretch>
        </p:blipFill>
        <p:spPr>
          <a:xfrm>
            <a:off x="6240686" y="3052113"/>
            <a:ext cx="1189374" cy="594675"/>
          </a:xfrm>
          <a:prstGeom prst="rect">
            <a:avLst/>
          </a:prstGeom>
          <a:noFill/>
          <a:ln>
            <a:noFill/>
          </a:ln>
        </p:spPr>
      </p:pic>
      <p:pic>
        <p:nvPicPr>
          <p:cNvPr id="340" name="Google Shape;340;p50"/>
          <p:cNvPicPr preferRelativeResize="0"/>
          <p:nvPr/>
        </p:nvPicPr>
        <p:blipFill>
          <a:blip r:embed="rId9">
            <a:alphaModFix/>
          </a:blip>
          <a:stretch>
            <a:fillRect/>
          </a:stretch>
        </p:blipFill>
        <p:spPr>
          <a:xfrm>
            <a:off x="1850260" y="2913613"/>
            <a:ext cx="761450" cy="761450"/>
          </a:xfrm>
          <a:prstGeom prst="rect">
            <a:avLst/>
          </a:prstGeom>
          <a:noFill/>
          <a:ln>
            <a:noFill/>
          </a:ln>
        </p:spPr>
      </p:pic>
      <p:pic>
        <p:nvPicPr>
          <p:cNvPr id="341" name="Google Shape;341;p50"/>
          <p:cNvPicPr preferRelativeResize="0"/>
          <p:nvPr/>
        </p:nvPicPr>
        <p:blipFill rotWithShape="1">
          <a:blip r:embed="rId5">
            <a:alphaModFix/>
          </a:blip>
          <a:srcRect b="36505" l="0" r="0" t="36265"/>
          <a:stretch/>
        </p:blipFill>
        <p:spPr>
          <a:xfrm>
            <a:off x="6185876" y="3718763"/>
            <a:ext cx="1298995" cy="353700"/>
          </a:xfrm>
          <a:prstGeom prst="rect">
            <a:avLst/>
          </a:prstGeom>
          <a:noFill/>
          <a:ln>
            <a:noFill/>
          </a:ln>
        </p:spPr>
      </p:pic>
      <p:sp>
        <p:nvSpPr>
          <p:cNvPr id="342" name="Google Shape;342;p50"/>
          <p:cNvSpPr txBox="1"/>
          <p:nvPr/>
        </p:nvSpPr>
        <p:spPr>
          <a:xfrm>
            <a:off x="6892450" y="3915488"/>
            <a:ext cx="68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Roboto"/>
                <a:ea typeface="Roboto"/>
                <a:cs typeface="Roboto"/>
                <a:sym typeface="Roboto"/>
              </a:rPr>
              <a:t>Discovery</a:t>
            </a:r>
            <a:endParaRPr b="1" sz="800">
              <a:latin typeface="Roboto"/>
              <a:ea typeface="Roboto"/>
              <a:cs typeface="Roboto"/>
              <a:sym typeface="Roboto"/>
            </a:endParaRPr>
          </a:p>
        </p:txBody>
      </p:sp>
      <p:sp>
        <p:nvSpPr>
          <p:cNvPr id="343" name="Google Shape;343;p50"/>
          <p:cNvSpPr txBox="1"/>
          <p:nvPr/>
        </p:nvSpPr>
        <p:spPr>
          <a:xfrm>
            <a:off x="2388300" y="2556063"/>
            <a:ext cx="68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latin typeface="Roboto"/>
                <a:ea typeface="Roboto"/>
                <a:cs typeface="Roboto"/>
                <a:sym typeface="Roboto"/>
              </a:rPr>
              <a:t>CMDB</a:t>
            </a:r>
            <a:endParaRPr b="1" sz="800">
              <a:latin typeface="Roboto"/>
              <a:ea typeface="Roboto"/>
              <a:cs typeface="Roboto"/>
              <a:sym typeface="Roboto"/>
            </a:endParaRPr>
          </a:p>
        </p:txBody>
      </p:sp>
      <p:sp>
        <p:nvSpPr>
          <p:cNvPr id="344" name="Google Shape;344;p50"/>
          <p:cNvSpPr txBox="1"/>
          <p:nvPr>
            <p:ph type="title"/>
          </p:nvPr>
        </p:nvSpPr>
        <p:spPr>
          <a:xfrm>
            <a:off x="3235949" y="2489313"/>
            <a:ext cx="2672100" cy="353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 sz="4800"/>
              <a:t>vs.</a:t>
            </a:r>
            <a:endParaRPr sz="4800"/>
          </a:p>
        </p:txBody>
      </p:sp>
      <p:sp>
        <p:nvSpPr>
          <p:cNvPr id="345" name="Google Shape;345;p50"/>
          <p:cNvSpPr txBox="1"/>
          <p:nvPr/>
        </p:nvSpPr>
        <p:spPr>
          <a:xfrm>
            <a:off x="573725" y="886350"/>
            <a:ext cx="3573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accent6"/>
                </a:solidFill>
                <a:latin typeface="Roboto"/>
                <a:ea typeface="Roboto"/>
                <a:cs typeface="Roboto"/>
                <a:sym typeface="Roboto"/>
              </a:rPr>
              <a:t>Intent - the </a:t>
            </a:r>
            <a:r>
              <a:rPr b="1" i="1" lang="en" sz="1200">
                <a:solidFill>
                  <a:schemeClr val="accent4"/>
                </a:solidFill>
                <a:latin typeface="Roboto"/>
                <a:ea typeface="Roboto"/>
                <a:cs typeface="Roboto"/>
                <a:sym typeface="Roboto"/>
              </a:rPr>
              <a:t>desired </a:t>
            </a:r>
            <a:r>
              <a:rPr lang="en" sz="1200">
                <a:solidFill>
                  <a:schemeClr val="accent6"/>
                </a:solidFill>
                <a:latin typeface="Roboto"/>
                <a:ea typeface="Roboto"/>
                <a:cs typeface="Roboto"/>
                <a:sym typeface="Roboto"/>
              </a:rPr>
              <a:t>state of the network.</a:t>
            </a:r>
            <a:endParaRPr sz="1200">
              <a:solidFill>
                <a:schemeClr val="accent6"/>
              </a:solidFill>
              <a:latin typeface="Roboto"/>
              <a:ea typeface="Roboto"/>
              <a:cs typeface="Roboto"/>
              <a:sym typeface="Roboto"/>
            </a:endParaRPr>
          </a:p>
        </p:txBody>
      </p:sp>
      <p:sp>
        <p:nvSpPr>
          <p:cNvPr id="346" name="Google Shape;346;p50"/>
          <p:cNvSpPr txBox="1"/>
          <p:nvPr/>
        </p:nvSpPr>
        <p:spPr>
          <a:xfrm>
            <a:off x="4917125" y="886350"/>
            <a:ext cx="3573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accent6"/>
                </a:solidFill>
                <a:latin typeface="Roboto"/>
                <a:ea typeface="Roboto"/>
                <a:cs typeface="Roboto"/>
                <a:sym typeface="Roboto"/>
              </a:rPr>
              <a:t>Reality </a:t>
            </a:r>
            <a:r>
              <a:rPr lang="en" sz="1200">
                <a:solidFill>
                  <a:schemeClr val="accent6"/>
                </a:solidFill>
                <a:latin typeface="Roboto"/>
                <a:ea typeface="Roboto"/>
                <a:cs typeface="Roboto"/>
                <a:sym typeface="Roboto"/>
              </a:rPr>
              <a:t>- the </a:t>
            </a:r>
            <a:r>
              <a:rPr b="1" i="1" lang="en" sz="1200">
                <a:solidFill>
                  <a:schemeClr val="accent4"/>
                </a:solidFill>
                <a:latin typeface="Roboto"/>
                <a:ea typeface="Roboto"/>
                <a:cs typeface="Roboto"/>
                <a:sym typeface="Roboto"/>
              </a:rPr>
              <a:t>discovered </a:t>
            </a:r>
            <a:r>
              <a:rPr lang="en" sz="1200">
                <a:solidFill>
                  <a:schemeClr val="accent6"/>
                </a:solidFill>
                <a:latin typeface="Roboto"/>
                <a:ea typeface="Roboto"/>
                <a:cs typeface="Roboto"/>
                <a:sym typeface="Roboto"/>
              </a:rPr>
              <a:t>state of the network.</a:t>
            </a:r>
            <a:endParaRPr sz="1200">
              <a:solidFill>
                <a:schemeClr val="accent6"/>
              </a:solidFill>
              <a:latin typeface="Roboto"/>
              <a:ea typeface="Roboto"/>
              <a:cs typeface="Roboto"/>
              <a:sym typeface="Roboto"/>
            </a:endParaRPr>
          </a:p>
        </p:txBody>
      </p:sp>
      <p:sp>
        <p:nvSpPr>
          <p:cNvPr id="347" name="Google Shape;347;p50"/>
          <p:cNvSpPr txBox="1"/>
          <p:nvPr/>
        </p:nvSpPr>
        <p:spPr>
          <a:xfrm>
            <a:off x="2177700" y="4305300"/>
            <a:ext cx="4815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solidFill>
                  <a:schemeClr val="accent6"/>
                </a:solidFill>
                <a:latin typeface="Roboto"/>
                <a:ea typeface="Roboto"/>
                <a:cs typeface="Roboto"/>
                <a:sym typeface="Roboto"/>
              </a:rPr>
              <a:t>Note: The Nautobot SSoT framework can be used to synchronize data from any tool (intended and reality) into Nautobot based on use case and desired outcomes.</a:t>
            </a:r>
            <a:endParaRPr i="1" sz="800">
              <a:solidFill>
                <a:schemeClr val="accent6"/>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1"/>
          <p:cNvSpPr txBox="1"/>
          <p:nvPr>
            <p:ph type="title"/>
          </p:nvPr>
        </p:nvSpPr>
        <p:spPr>
          <a:xfrm>
            <a:off x="1257300" y="2140382"/>
            <a:ext cx="7532700" cy="5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Nautobot Overview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2"/>
          <p:cNvSpPr txBox="1"/>
          <p:nvPr>
            <p:ph idx="2" type="body"/>
          </p:nvPr>
        </p:nvSpPr>
        <p:spPr>
          <a:xfrm>
            <a:off x="226824" y="459214"/>
            <a:ext cx="8458200" cy="26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1600"/>
              <a:buNone/>
            </a:pPr>
            <a:r>
              <a:rPr lang="en"/>
              <a:t>Source of Truth and Network Automation Platform</a:t>
            </a:r>
            <a:endParaRPr/>
          </a:p>
          <a:p>
            <a:pPr indent="0" lvl="0" marL="0" rtl="0" algn="l">
              <a:lnSpc>
                <a:spcPct val="90000"/>
              </a:lnSpc>
              <a:spcBef>
                <a:spcPts val="750"/>
              </a:spcBef>
              <a:spcAft>
                <a:spcPts val="0"/>
              </a:spcAft>
              <a:buClr>
                <a:schemeClr val="accent4"/>
              </a:buClr>
              <a:buSzPts val="1600"/>
              <a:buNone/>
            </a:pPr>
            <a:r>
              <a:t/>
            </a:r>
            <a:endParaRPr/>
          </a:p>
        </p:txBody>
      </p:sp>
      <p:sp>
        <p:nvSpPr>
          <p:cNvPr id="358" name="Google Shape;358;p52"/>
          <p:cNvSpPr txBox="1"/>
          <p:nvPr>
            <p:ph type="title"/>
          </p:nvPr>
        </p:nvSpPr>
        <p:spPr>
          <a:xfrm>
            <a:off x="688848" y="103958"/>
            <a:ext cx="8098500" cy="4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Font typeface="Roboto"/>
              <a:buNone/>
            </a:pPr>
            <a:r>
              <a:rPr lang="en"/>
              <a:t>About Nautobot</a:t>
            </a:r>
            <a:endParaRPr/>
          </a:p>
        </p:txBody>
      </p:sp>
      <p:sp>
        <p:nvSpPr>
          <p:cNvPr id="359" name="Google Shape;359;p52"/>
          <p:cNvSpPr txBox="1"/>
          <p:nvPr/>
        </p:nvSpPr>
        <p:spPr>
          <a:xfrm>
            <a:off x="521329" y="1984900"/>
            <a:ext cx="5087100" cy="1538100"/>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90000"/>
              </a:lnSpc>
              <a:spcBef>
                <a:spcPts val="0"/>
              </a:spcBef>
              <a:spcAft>
                <a:spcPts val="0"/>
              </a:spcAft>
              <a:buClr>
                <a:schemeClr val="accent6"/>
              </a:buClr>
              <a:buSzPts val="1600"/>
              <a:buFont typeface="Arial"/>
              <a:buChar char="•"/>
            </a:pPr>
            <a:r>
              <a:rPr lang="en" sz="1600">
                <a:solidFill>
                  <a:schemeClr val="accent6"/>
                </a:solidFill>
                <a:latin typeface="Roboto"/>
                <a:ea typeface="Roboto"/>
                <a:cs typeface="Roboto"/>
                <a:sym typeface="Roboto"/>
              </a:rPr>
              <a:t>Open source community project created in 2021</a:t>
            </a:r>
            <a:endParaRPr sz="1400">
              <a:solidFill>
                <a:schemeClr val="accent6"/>
              </a:solidFill>
              <a:latin typeface="Roboto"/>
              <a:ea typeface="Roboto"/>
              <a:cs typeface="Roboto"/>
              <a:sym typeface="Roboto"/>
            </a:endParaRPr>
          </a:p>
          <a:p>
            <a:pPr indent="-171450" lvl="1" marL="514350" marR="0" rtl="0" algn="l">
              <a:lnSpc>
                <a:spcPct val="90000"/>
              </a:lnSpc>
              <a:spcBef>
                <a:spcPts val="375"/>
              </a:spcBef>
              <a:spcAft>
                <a:spcPts val="0"/>
              </a:spcAft>
              <a:buClr>
                <a:schemeClr val="accent6"/>
              </a:buClr>
              <a:buSzPts val="1400"/>
              <a:buFont typeface="Arial"/>
              <a:buChar char="•"/>
            </a:pPr>
            <a:r>
              <a:rPr b="0" i="1" lang="en" sz="1400" u="none" cap="none" strike="noStrike">
                <a:solidFill>
                  <a:schemeClr val="accent6"/>
                </a:solidFill>
                <a:latin typeface="Roboto"/>
                <a:ea typeface="Roboto"/>
                <a:cs typeface="Roboto"/>
                <a:sym typeface="Roboto"/>
              </a:rPr>
              <a:t>Apache 2 License</a:t>
            </a:r>
            <a:endParaRPr b="0" i="0" sz="1100" u="none" cap="none" strike="noStrike">
              <a:solidFill>
                <a:schemeClr val="accent6"/>
              </a:solidFill>
              <a:latin typeface="Roboto"/>
              <a:ea typeface="Roboto"/>
              <a:cs typeface="Roboto"/>
              <a:sym typeface="Roboto"/>
            </a:endParaRPr>
          </a:p>
          <a:p>
            <a:pPr indent="-171450" lvl="0" marL="171450" marR="0" rtl="0" algn="l">
              <a:lnSpc>
                <a:spcPct val="90000"/>
              </a:lnSpc>
              <a:spcBef>
                <a:spcPts val="750"/>
              </a:spcBef>
              <a:spcAft>
                <a:spcPts val="0"/>
              </a:spcAft>
              <a:buClr>
                <a:schemeClr val="accent6"/>
              </a:buClr>
              <a:buSzPts val="1600"/>
              <a:buFont typeface="Arial"/>
              <a:buChar char="•"/>
            </a:pPr>
            <a:r>
              <a:rPr lang="en" sz="1600">
                <a:solidFill>
                  <a:schemeClr val="accent6"/>
                </a:solidFill>
                <a:latin typeface="Roboto"/>
                <a:ea typeface="Roboto"/>
                <a:cs typeface="Roboto"/>
                <a:sym typeface="Roboto"/>
              </a:rPr>
              <a:t>Sponsored by Network to Code</a:t>
            </a:r>
            <a:endParaRPr sz="1600">
              <a:solidFill>
                <a:schemeClr val="accent6"/>
              </a:solidFill>
              <a:latin typeface="Roboto"/>
              <a:ea typeface="Roboto"/>
              <a:cs typeface="Roboto"/>
              <a:sym typeface="Roboto"/>
            </a:endParaRPr>
          </a:p>
          <a:p>
            <a:pPr indent="-171450" lvl="0" marL="171450" marR="0" rtl="0" algn="l">
              <a:lnSpc>
                <a:spcPct val="90000"/>
              </a:lnSpc>
              <a:spcBef>
                <a:spcPts val="750"/>
              </a:spcBef>
              <a:spcAft>
                <a:spcPts val="0"/>
              </a:spcAft>
              <a:buClr>
                <a:schemeClr val="accent6"/>
              </a:buClr>
              <a:buSzPts val="1600"/>
              <a:buFont typeface="Roboto"/>
              <a:buChar char="•"/>
            </a:pPr>
            <a:r>
              <a:rPr lang="en" sz="1600">
                <a:solidFill>
                  <a:schemeClr val="accent6"/>
                </a:solidFill>
                <a:latin typeface="Roboto"/>
                <a:ea typeface="Roboto"/>
                <a:cs typeface="Roboto"/>
                <a:sym typeface="Roboto"/>
              </a:rPr>
              <a:t>Purpose-built to drive network automation</a:t>
            </a:r>
            <a:endParaRPr sz="1600">
              <a:solidFill>
                <a:schemeClr val="accent6"/>
              </a:solidFill>
              <a:latin typeface="Roboto"/>
              <a:ea typeface="Roboto"/>
              <a:cs typeface="Roboto"/>
              <a:sym typeface="Roboto"/>
            </a:endParaRPr>
          </a:p>
          <a:p>
            <a:pPr indent="0" lvl="0" marL="101600" marR="0" rtl="0" algn="l">
              <a:lnSpc>
                <a:spcPct val="90000"/>
              </a:lnSpc>
              <a:spcBef>
                <a:spcPts val="750"/>
              </a:spcBef>
              <a:spcAft>
                <a:spcPts val="0"/>
              </a:spcAft>
              <a:buClr>
                <a:schemeClr val="accent6"/>
              </a:buClr>
              <a:buSzPts val="1600"/>
              <a:buFont typeface="Arial"/>
              <a:buNone/>
            </a:pPr>
            <a:r>
              <a:t/>
            </a:r>
            <a:endParaRPr sz="1600">
              <a:solidFill>
                <a:schemeClr val="accent6"/>
              </a:solidFill>
              <a:latin typeface="Roboto"/>
              <a:ea typeface="Roboto"/>
              <a:cs typeface="Roboto"/>
              <a:sym typeface="Roboto"/>
            </a:endParaRPr>
          </a:p>
        </p:txBody>
      </p:sp>
      <p:pic>
        <p:nvPicPr>
          <p:cNvPr id="360" name="Google Shape;360;p52"/>
          <p:cNvPicPr preferRelativeResize="0"/>
          <p:nvPr/>
        </p:nvPicPr>
        <p:blipFill>
          <a:blip r:embed="rId3">
            <a:alphaModFix/>
          </a:blip>
          <a:stretch>
            <a:fillRect/>
          </a:stretch>
        </p:blipFill>
        <p:spPr>
          <a:xfrm>
            <a:off x="6093400" y="1501075"/>
            <a:ext cx="2529275" cy="195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cxnSp>
        <p:nvCxnSpPr>
          <p:cNvPr id="365" name="Google Shape;365;p53"/>
          <p:cNvCxnSpPr/>
          <p:nvPr/>
        </p:nvCxnSpPr>
        <p:spPr>
          <a:xfrm>
            <a:off x="4671250" y="763025"/>
            <a:ext cx="0" cy="2593200"/>
          </a:xfrm>
          <a:prstGeom prst="straightConnector1">
            <a:avLst/>
          </a:prstGeom>
          <a:noFill/>
          <a:ln cap="flat" cmpd="sng" w="9525">
            <a:solidFill>
              <a:schemeClr val="accent4"/>
            </a:solidFill>
            <a:prstDash val="solid"/>
            <a:miter lim="800000"/>
            <a:headEnd len="sm" w="sm" type="none"/>
            <a:tailEnd len="sm" w="sm" type="none"/>
          </a:ln>
        </p:spPr>
      </p:cxnSp>
      <p:cxnSp>
        <p:nvCxnSpPr>
          <p:cNvPr id="366" name="Google Shape;366;p53"/>
          <p:cNvCxnSpPr/>
          <p:nvPr/>
        </p:nvCxnSpPr>
        <p:spPr>
          <a:xfrm>
            <a:off x="1021976" y="3355672"/>
            <a:ext cx="7335300" cy="0"/>
          </a:xfrm>
          <a:prstGeom prst="straightConnector1">
            <a:avLst/>
          </a:prstGeom>
          <a:noFill/>
          <a:ln cap="flat" cmpd="sng" w="9525">
            <a:solidFill>
              <a:schemeClr val="accent4"/>
            </a:solidFill>
            <a:prstDash val="solid"/>
            <a:miter lim="800000"/>
            <a:headEnd len="sm" w="sm" type="none"/>
            <a:tailEnd len="sm" w="sm" type="none"/>
          </a:ln>
        </p:spPr>
      </p:cxnSp>
      <p:sp>
        <p:nvSpPr>
          <p:cNvPr id="367" name="Google Shape;367;p53"/>
          <p:cNvSpPr txBox="1"/>
          <p:nvPr>
            <p:ph type="title"/>
          </p:nvPr>
        </p:nvSpPr>
        <p:spPr>
          <a:xfrm>
            <a:off x="688848" y="104618"/>
            <a:ext cx="8098500" cy="40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Font typeface="Roboto"/>
              <a:buNone/>
            </a:pPr>
            <a:r>
              <a:rPr lang="en"/>
              <a:t>Nautobot Use Cases</a:t>
            </a:r>
            <a:endParaRPr/>
          </a:p>
        </p:txBody>
      </p:sp>
      <p:sp>
        <p:nvSpPr>
          <p:cNvPr id="368" name="Google Shape;368;p53"/>
          <p:cNvSpPr txBox="1"/>
          <p:nvPr/>
        </p:nvSpPr>
        <p:spPr>
          <a:xfrm>
            <a:off x="965257" y="551640"/>
            <a:ext cx="3144900" cy="5349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6"/>
              </a:buClr>
              <a:buSzPts val="1400"/>
              <a:buFont typeface="Arial"/>
              <a:buNone/>
            </a:pPr>
            <a:r>
              <a:rPr b="1" lang="en">
                <a:solidFill>
                  <a:schemeClr val="accent5"/>
                </a:solidFill>
                <a:latin typeface="Roboto"/>
                <a:ea typeface="Roboto"/>
                <a:cs typeface="Roboto"/>
                <a:sym typeface="Roboto"/>
              </a:rPr>
              <a:t>Network Source of Truth</a:t>
            </a:r>
            <a:endParaRPr b="1" sz="1800">
              <a:solidFill>
                <a:schemeClr val="accent5"/>
              </a:solidFill>
              <a:latin typeface="Roboto"/>
              <a:ea typeface="Roboto"/>
              <a:cs typeface="Roboto"/>
              <a:sym typeface="Roboto"/>
            </a:endParaRPr>
          </a:p>
        </p:txBody>
      </p:sp>
      <p:sp>
        <p:nvSpPr>
          <p:cNvPr id="369" name="Google Shape;369;p53"/>
          <p:cNvSpPr txBox="1"/>
          <p:nvPr/>
        </p:nvSpPr>
        <p:spPr>
          <a:xfrm>
            <a:off x="2446116" y="1310279"/>
            <a:ext cx="1553100" cy="923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Devices</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IP Addresses</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VLANs</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ASN</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Custom</a:t>
            </a:r>
            <a:endParaRPr sz="1800">
              <a:solidFill>
                <a:schemeClr val="accent5"/>
              </a:solidFill>
              <a:latin typeface="Roboto"/>
              <a:ea typeface="Roboto"/>
              <a:cs typeface="Roboto"/>
              <a:sym typeface="Roboto"/>
            </a:endParaRPr>
          </a:p>
        </p:txBody>
      </p:sp>
      <p:sp>
        <p:nvSpPr>
          <p:cNvPr id="370" name="Google Shape;370;p53"/>
          <p:cNvSpPr txBox="1"/>
          <p:nvPr/>
        </p:nvSpPr>
        <p:spPr>
          <a:xfrm>
            <a:off x="2374526" y="2471426"/>
            <a:ext cx="1553100" cy="785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900"/>
              <a:buFont typeface="Arial"/>
              <a:buChar char="•"/>
            </a:pPr>
            <a:r>
              <a:rPr lang="en" sz="900">
                <a:solidFill>
                  <a:schemeClr val="accent1"/>
                </a:solidFill>
                <a:latin typeface="Roboto"/>
                <a:ea typeface="Roboto"/>
                <a:cs typeface="Roboto"/>
                <a:sym typeface="Roboto"/>
              </a:rPr>
              <a:t>User-Defined Relationships</a:t>
            </a:r>
            <a:endParaRPr sz="1800">
              <a:solidFill>
                <a:schemeClr val="accent1"/>
              </a:solidFill>
              <a:latin typeface="Roboto"/>
              <a:ea typeface="Roboto"/>
              <a:cs typeface="Roboto"/>
              <a:sym typeface="Roboto"/>
            </a:endParaRPr>
          </a:p>
          <a:p>
            <a:pPr indent="-285750" lvl="0" marL="285750" marR="0" rtl="0" algn="l">
              <a:spcBef>
                <a:spcPts val="0"/>
              </a:spcBef>
              <a:spcAft>
                <a:spcPts val="0"/>
              </a:spcAft>
              <a:buClr>
                <a:schemeClr val="accent1"/>
              </a:buClr>
              <a:buSzPts val="900"/>
              <a:buFont typeface="Arial"/>
              <a:buChar char="•"/>
            </a:pPr>
            <a:r>
              <a:rPr lang="en" sz="900">
                <a:solidFill>
                  <a:schemeClr val="accent1"/>
                </a:solidFill>
                <a:latin typeface="Roboto"/>
                <a:ea typeface="Roboto"/>
                <a:cs typeface="Roboto"/>
                <a:sym typeface="Roboto"/>
              </a:rPr>
              <a:t>Custom Fields</a:t>
            </a:r>
            <a:endParaRPr sz="1800">
              <a:solidFill>
                <a:schemeClr val="accent1"/>
              </a:solidFill>
              <a:latin typeface="Roboto"/>
              <a:ea typeface="Roboto"/>
              <a:cs typeface="Roboto"/>
              <a:sym typeface="Roboto"/>
            </a:endParaRPr>
          </a:p>
          <a:p>
            <a:pPr indent="-285750" lvl="0" marL="285750" marR="0" rtl="0" algn="l">
              <a:spcBef>
                <a:spcPts val="0"/>
              </a:spcBef>
              <a:spcAft>
                <a:spcPts val="0"/>
              </a:spcAft>
              <a:buClr>
                <a:schemeClr val="accent1"/>
              </a:buClr>
              <a:buSzPts val="900"/>
              <a:buFont typeface="Arial"/>
              <a:buChar char="•"/>
            </a:pPr>
            <a:r>
              <a:rPr lang="en" sz="900">
                <a:solidFill>
                  <a:schemeClr val="accent1"/>
                </a:solidFill>
                <a:latin typeface="Roboto"/>
                <a:ea typeface="Roboto"/>
                <a:cs typeface="Roboto"/>
                <a:sym typeface="Roboto"/>
              </a:rPr>
              <a:t>Data Validation</a:t>
            </a:r>
            <a:endParaRPr sz="900">
              <a:solidFill>
                <a:schemeClr val="accent1"/>
              </a:solidFill>
              <a:latin typeface="Roboto"/>
              <a:ea typeface="Roboto"/>
              <a:cs typeface="Roboto"/>
              <a:sym typeface="Roboto"/>
            </a:endParaRPr>
          </a:p>
          <a:p>
            <a:pPr indent="-285750" lvl="0" marL="285750" marR="0" rtl="0" algn="l">
              <a:spcBef>
                <a:spcPts val="0"/>
              </a:spcBef>
              <a:spcAft>
                <a:spcPts val="0"/>
              </a:spcAft>
              <a:buClr>
                <a:schemeClr val="accent1"/>
              </a:buClr>
              <a:buSzPts val="900"/>
              <a:buFont typeface="Roboto"/>
              <a:buChar char="•"/>
            </a:pPr>
            <a:r>
              <a:rPr lang="en" sz="900">
                <a:solidFill>
                  <a:schemeClr val="accent1"/>
                </a:solidFill>
                <a:latin typeface="Roboto"/>
                <a:ea typeface="Roboto"/>
                <a:cs typeface="Roboto"/>
                <a:sym typeface="Roboto"/>
              </a:rPr>
              <a:t>Git as a Data Source</a:t>
            </a:r>
            <a:endParaRPr sz="900">
              <a:solidFill>
                <a:schemeClr val="accent1"/>
              </a:solidFill>
              <a:latin typeface="Roboto"/>
              <a:ea typeface="Roboto"/>
              <a:cs typeface="Roboto"/>
              <a:sym typeface="Roboto"/>
            </a:endParaRPr>
          </a:p>
        </p:txBody>
      </p:sp>
      <p:pic>
        <p:nvPicPr>
          <p:cNvPr id="371" name="Google Shape;371;p53"/>
          <p:cNvPicPr preferRelativeResize="0"/>
          <p:nvPr/>
        </p:nvPicPr>
        <p:blipFill rotWithShape="1">
          <a:blip r:embed="rId3">
            <a:alphaModFix/>
          </a:blip>
          <a:srcRect b="0" l="0" r="0" t="0"/>
          <a:stretch/>
        </p:blipFill>
        <p:spPr>
          <a:xfrm>
            <a:off x="876663" y="1171068"/>
            <a:ext cx="1221856" cy="1201826"/>
          </a:xfrm>
          <a:prstGeom prst="rect">
            <a:avLst/>
          </a:prstGeom>
          <a:noFill/>
          <a:ln>
            <a:noFill/>
          </a:ln>
        </p:spPr>
      </p:pic>
      <p:pic>
        <p:nvPicPr>
          <p:cNvPr descr="Image result for gear rest api" id="372" name="Google Shape;372;p53"/>
          <p:cNvPicPr preferRelativeResize="0"/>
          <p:nvPr/>
        </p:nvPicPr>
        <p:blipFill rotWithShape="1">
          <a:blip r:embed="rId4">
            <a:alphaModFix/>
          </a:blip>
          <a:srcRect b="36733" l="0" r="0" t="34068"/>
          <a:stretch/>
        </p:blipFill>
        <p:spPr>
          <a:xfrm>
            <a:off x="3034614" y="3475650"/>
            <a:ext cx="1147360" cy="334682"/>
          </a:xfrm>
          <a:prstGeom prst="rect">
            <a:avLst/>
          </a:prstGeom>
          <a:noFill/>
          <a:ln>
            <a:noFill/>
          </a:ln>
        </p:spPr>
      </p:pic>
      <p:pic>
        <p:nvPicPr>
          <p:cNvPr descr="Image result for graphql" id="373" name="Google Shape;373;p53"/>
          <p:cNvPicPr preferRelativeResize="0"/>
          <p:nvPr/>
        </p:nvPicPr>
        <p:blipFill rotWithShape="1">
          <a:blip r:embed="rId5">
            <a:alphaModFix/>
          </a:blip>
          <a:srcRect b="0" l="0" r="0" t="0"/>
          <a:stretch/>
        </p:blipFill>
        <p:spPr>
          <a:xfrm>
            <a:off x="4245750" y="3475649"/>
            <a:ext cx="1242093" cy="434732"/>
          </a:xfrm>
          <a:prstGeom prst="rect">
            <a:avLst/>
          </a:prstGeom>
          <a:noFill/>
          <a:ln>
            <a:noFill/>
          </a:ln>
        </p:spPr>
      </p:pic>
      <p:pic>
        <p:nvPicPr>
          <p:cNvPr descr="Image result for logo webhook" id="374" name="Google Shape;374;p53"/>
          <p:cNvPicPr preferRelativeResize="0"/>
          <p:nvPr/>
        </p:nvPicPr>
        <p:blipFill rotWithShape="1">
          <a:blip r:embed="rId6">
            <a:alphaModFix/>
          </a:blip>
          <a:srcRect b="23670" l="0" r="0" t="23670"/>
          <a:stretch/>
        </p:blipFill>
        <p:spPr>
          <a:xfrm>
            <a:off x="3567257" y="3906702"/>
            <a:ext cx="1648449" cy="489373"/>
          </a:xfrm>
          <a:prstGeom prst="rect">
            <a:avLst/>
          </a:prstGeom>
          <a:noFill/>
          <a:ln>
            <a:noFill/>
          </a:ln>
        </p:spPr>
      </p:pic>
      <p:pic>
        <p:nvPicPr>
          <p:cNvPr descr="Image result for git icon" id="375" name="Google Shape;375;p53"/>
          <p:cNvPicPr preferRelativeResize="0"/>
          <p:nvPr/>
        </p:nvPicPr>
        <p:blipFill rotWithShape="1">
          <a:blip r:embed="rId7">
            <a:alphaModFix/>
          </a:blip>
          <a:srcRect b="0" l="0" r="0" t="0"/>
          <a:stretch/>
        </p:blipFill>
        <p:spPr>
          <a:xfrm>
            <a:off x="5346124" y="3733334"/>
            <a:ext cx="795409" cy="795409"/>
          </a:xfrm>
          <a:prstGeom prst="rect">
            <a:avLst/>
          </a:prstGeom>
          <a:noFill/>
          <a:ln>
            <a:noFill/>
          </a:ln>
        </p:spPr>
      </p:pic>
      <p:pic>
        <p:nvPicPr>
          <p:cNvPr descr="Image result for outline lego clip art" id="376" name="Google Shape;376;p53"/>
          <p:cNvPicPr preferRelativeResize="0"/>
          <p:nvPr/>
        </p:nvPicPr>
        <p:blipFill rotWithShape="1">
          <a:blip r:embed="rId8">
            <a:alphaModFix/>
          </a:blip>
          <a:srcRect b="0" l="0" r="0" t="0"/>
          <a:stretch/>
        </p:blipFill>
        <p:spPr>
          <a:xfrm>
            <a:off x="6310687" y="3548648"/>
            <a:ext cx="1318988" cy="912914"/>
          </a:xfrm>
          <a:prstGeom prst="rect">
            <a:avLst/>
          </a:prstGeom>
          <a:noFill/>
          <a:ln>
            <a:noFill/>
          </a:ln>
        </p:spPr>
      </p:pic>
      <p:sp>
        <p:nvSpPr>
          <p:cNvPr id="377" name="Google Shape;377;p53"/>
          <p:cNvSpPr txBox="1"/>
          <p:nvPr/>
        </p:nvSpPr>
        <p:spPr>
          <a:xfrm>
            <a:off x="7624069" y="3985954"/>
            <a:ext cx="1215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55870"/>
              </a:buClr>
              <a:buSzPts val="900"/>
              <a:buFont typeface="Roboto"/>
              <a:buNone/>
            </a:pPr>
            <a:r>
              <a:rPr lang="en" sz="900" u="sng">
                <a:solidFill>
                  <a:schemeClr val="accent5"/>
                </a:solidFill>
                <a:latin typeface="Roboto"/>
                <a:ea typeface="Roboto"/>
                <a:cs typeface="Roboto"/>
                <a:sym typeface="Roboto"/>
              </a:rPr>
              <a:t>Extensible Plugin System</a:t>
            </a:r>
            <a:endParaRPr sz="1800" u="sng">
              <a:solidFill>
                <a:schemeClr val="accent5"/>
              </a:solidFill>
              <a:latin typeface="Roboto"/>
              <a:ea typeface="Roboto"/>
              <a:cs typeface="Roboto"/>
              <a:sym typeface="Roboto"/>
            </a:endParaRPr>
          </a:p>
        </p:txBody>
      </p:sp>
      <p:sp>
        <p:nvSpPr>
          <p:cNvPr id="378" name="Google Shape;378;p53"/>
          <p:cNvSpPr txBox="1"/>
          <p:nvPr/>
        </p:nvSpPr>
        <p:spPr>
          <a:xfrm>
            <a:off x="5397732" y="629669"/>
            <a:ext cx="3144900" cy="5349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AEABAB"/>
              </a:buClr>
              <a:buSzPts val="1400"/>
              <a:buFont typeface="Arial"/>
              <a:buNone/>
            </a:pPr>
            <a:r>
              <a:rPr b="1" lang="en">
                <a:solidFill>
                  <a:schemeClr val="accent5"/>
                </a:solidFill>
                <a:latin typeface="Roboto"/>
                <a:ea typeface="Roboto"/>
                <a:cs typeface="Roboto"/>
                <a:sym typeface="Roboto"/>
              </a:rPr>
              <a:t>Network Automation Platform</a:t>
            </a:r>
            <a:endParaRPr b="1" sz="1800">
              <a:solidFill>
                <a:schemeClr val="accent5"/>
              </a:solidFill>
              <a:latin typeface="Roboto"/>
              <a:ea typeface="Roboto"/>
              <a:cs typeface="Roboto"/>
              <a:sym typeface="Roboto"/>
            </a:endParaRPr>
          </a:p>
        </p:txBody>
      </p:sp>
      <p:sp>
        <p:nvSpPr>
          <p:cNvPr id="379" name="Google Shape;379;p53"/>
          <p:cNvSpPr txBox="1"/>
          <p:nvPr/>
        </p:nvSpPr>
        <p:spPr>
          <a:xfrm>
            <a:off x="5101666" y="1736371"/>
            <a:ext cx="2025000" cy="646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Use Open Source Apps</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Build Custom Apps</a:t>
            </a:r>
            <a:endParaRPr sz="1800">
              <a:solidFill>
                <a:schemeClr val="accent5"/>
              </a:solidFill>
              <a:latin typeface="Roboto"/>
              <a:ea typeface="Roboto"/>
              <a:cs typeface="Roboto"/>
              <a:sym typeface="Roboto"/>
            </a:endParaRPr>
          </a:p>
          <a:p>
            <a:pPr indent="-285750" lvl="0" marL="285750" marR="0" rtl="0" algn="l">
              <a:spcBef>
                <a:spcPts val="0"/>
              </a:spcBef>
              <a:spcAft>
                <a:spcPts val="0"/>
              </a:spcAft>
              <a:buClr>
                <a:schemeClr val="accent5"/>
              </a:buClr>
              <a:buSzPts val="900"/>
              <a:buFont typeface="Arial"/>
              <a:buChar char="•"/>
            </a:pPr>
            <a:r>
              <a:rPr lang="en" sz="900">
                <a:solidFill>
                  <a:schemeClr val="accent5"/>
                </a:solidFill>
                <a:latin typeface="Roboto"/>
                <a:ea typeface="Roboto"/>
                <a:cs typeface="Roboto"/>
                <a:sym typeface="Roboto"/>
              </a:rPr>
              <a:t>Save 70% development time using the platform</a:t>
            </a:r>
            <a:endParaRPr sz="1800">
              <a:solidFill>
                <a:schemeClr val="accent5"/>
              </a:solidFill>
              <a:latin typeface="Roboto"/>
              <a:ea typeface="Roboto"/>
              <a:cs typeface="Roboto"/>
              <a:sym typeface="Roboto"/>
            </a:endParaRPr>
          </a:p>
        </p:txBody>
      </p:sp>
      <p:sp>
        <p:nvSpPr>
          <p:cNvPr id="380" name="Google Shape;380;p53"/>
          <p:cNvSpPr txBox="1"/>
          <p:nvPr/>
        </p:nvSpPr>
        <p:spPr>
          <a:xfrm>
            <a:off x="817900" y="3632263"/>
            <a:ext cx="2363100" cy="7716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15000"/>
              </a:lnSpc>
              <a:spcBef>
                <a:spcPts val="0"/>
              </a:spcBef>
              <a:spcAft>
                <a:spcPts val="0"/>
              </a:spcAft>
              <a:buClr>
                <a:srgbClr val="555870"/>
              </a:buClr>
              <a:buSzPts val="1400"/>
              <a:buFont typeface="Arial"/>
              <a:buNone/>
            </a:pPr>
            <a:r>
              <a:rPr lang="en">
                <a:solidFill>
                  <a:schemeClr val="accent5"/>
                </a:solidFill>
                <a:latin typeface="Roboto"/>
                <a:ea typeface="Roboto"/>
                <a:cs typeface="Roboto"/>
                <a:sym typeface="Roboto"/>
              </a:rPr>
              <a:t>Powered by APIs and NetDevOps extensibility &amp; integrations</a:t>
            </a:r>
            <a:endParaRPr sz="1800">
              <a:solidFill>
                <a:schemeClr val="accent5"/>
              </a:solidFill>
              <a:latin typeface="Roboto"/>
              <a:ea typeface="Roboto"/>
              <a:cs typeface="Roboto"/>
              <a:sym typeface="Roboto"/>
            </a:endParaRPr>
          </a:p>
        </p:txBody>
      </p:sp>
      <p:pic>
        <p:nvPicPr>
          <p:cNvPr id="381" name="Google Shape;381;p53"/>
          <p:cNvPicPr preferRelativeResize="0"/>
          <p:nvPr/>
        </p:nvPicPr>
        <p:blipFill rotWithShape="1">
          <a:blip r:embed="rId9">
            <a:alphaModFix/>
          </a:blip>
          <a:srcRect b="0" l="0" r="0" t="0"/>
          <a:stretch/>
        </p:blipFill>
        <p:spPr>
          <a:xfrm>
            <a:off x="1145850" y="2522538"/>
            <a:ext cx="683500" cy="683500"/>
          </a:xfrm>
          <a:prstGeom prst="rect">
            <a:avLst/>
          </a:prstGeom>
          <a:noFill/>
          <a:ln>
            <a:noFill/>
          </a:ln>
        </p:spPr>
      </p:pic>
      <p:pic>
        <p:nvPicPr>
          <p:cNvPr id="382" name="Google Shape;382;p53"/>
          <p:cNvPicPr preferRelativeResize="0"/>
          <p:nvPr/>
        </p:nvPicPr>
        <p:blipFill>
          <a:blip r:embed="rId10">
            <a:alphaModFix/>
          </a:blip>
          <a:stretch>
            <a:fillRect/>
          </a:stretch>
        </p:blipFill>
        <p:spPr>
          <a:xfrm>
            <a:off x="7497826" y="1689237"/>
            <a:ext cx="683500" cy="6795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4"/>
          <p:cNvPicPr preferRelativeResize="0"/>
          <p:nvPr>
            <p:ph idx="1" type="body"/>
          </p:nvPr>
        </p:nvPicPr>
        <p:blipFill rotWithShape="1">
          <a:blip r:embed="rId3">
            <a:alphaModFix/>
          </a:blip>
          <a:srcRect b="2312" l="2232" r="1963" t="2121"/>
          <a:stretch/>
        </p:blipFill>
        <p:spPr>
          <a:xfrm>
            <a:off x="3789457" y="1083542"/>
            <a:ext cx="4998000" cy="2976300"/>
          </a:xfrm>
          <a:prstGeom prst="rect">
            <a:avLst/>
          </a:prstGeom>
          <a:noFill/>
          <a:ln>
            <a:noFill/>
          </a:ln>
        </p:spPr>
      </p:pic>
      <p:sp>
        <p:nvSpPr>
          <p:cNvPr id="388" name="Google Shape;388;p54"/>
          <p:cNvSpPr txBox="1"/>
          <p:nvPr>
            <p:ph idx="2" type="body"/>
          </p:nvPr>
        </p:nvSpPr>
        <p:spPr>
          <a:xfrm>
            <a:off x="226824" y="459214"/>
            <a:ext cx="8458200" cy="26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4"/>
              </a:buClr>
              <a:buSzPts val="1600"/>
              <a:buNone/>
            </a:pPr>
            <a:r>
              <a:rPr lang="en"/>
              <a:t>Creating a closed-loop automation system</a:t>
            </a:r>
            <a:endParaRPr/>
          </a:p>
        </p:txBody>
      </p:sp>
      <p:sp>
        <p:nvSpPr>
          <p:cNvPr id="389" name="Google Shape;389;p54"/>
          <p:cNvSpPr txBox="1"/>
          <p:nvPr>
            <p:ph type="title"/>
          </p:nvPr>
        </p:nvSpPr>
        <p:spPr>
          <a:xfrm>
            <a:off x="688848" y="103143"/>
            <a:ext cx="8098500" cy="424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Font typeface="Roboto"/>
              <a:buNone/>
            </a:pPr>
            <a:r>
              <a:rPr lang="en"/>
              <a:t>Intent-Based Networking with Nautobot</a:t>
            </a:r>
            <a:endParaRPr/>
          </a:p>
        </p:txBody>
      </p:sp>
      <p:sp>
        <p:nvSpPr>
          <p:cNvPr id="390" name="Google Shape;390;p54"/>
          <p:cNvSpPr txBox="1"/>
          <p:nvPr/>
        </p:nvSpPr>
        <p:spPr>
          <a:xfrm>
            <a:off x="329184" y="1083542"/>
            <a:ext cx="3306300" cy="2976300"/>
          </a:xfrm>
          <a:prstGeom prst="rect">
            <a:avLst/>
          </a:prstGeom>
          <a:noFill/>
          <a:ln>
            <a:noFill/>
          </a:ln>
        </p:spPr>
        <p:txBody>
          <a:bodyPr anchorCtr="0" anchor="ctr" bIns="45700" lIns="91425" spcFirstLastPara="1" rIns="91425" wrap="square" tIns="45700">
            <a:normAutofit/>
          </a:bodyPr>
          <a:lstStyle/>
          <a:p>
            <a:pPr indent="-171450" lvl="0" marL="171450" marR="0" rtl="0" algn="l">
              <a:lnSpc>
                <a:spcPct val="90000"/>
              </a:lnSpc>
              <a:spcBef>
                <a:spcPts val="0"/>
              </a:spcBef>
              <a:spcAft>
                <a:spcPts val="0"/>
              </a:spcAft>
              <a:buClr>
                <a:schemeClr val="accent6"/>
              </a:buClr>
              <a:buSzPts val="1200"/>
              <a:buFont typeface="Arial"/>
              <a:buChar char="•"/>
            </a:pPr>
            <a:r>
              <a:rPr lang="en" sz="1200">
                <a:solidFill>
                  <a:schemeClr val="accent6"/>
                </a:solidFill>
                <a:latin typeface="Roboto"/>
                <a:ea typeface="Roboto"/>
                <a:cs typeface="Roboto"/>
                <a:sym typeface="Roboto"/>
              </a:rPr>
              <a:t>Nautobot focuses on the intended &amp; desired state</a:t>
            </a:r>
            <a:endParaRPr/>
          </a:p>
          <a:p>
            <a:pPr indent="-171450" lvl="0" marL="171450" marR="0" rtl="0" algn="l">
              <a:lnSpc>
                <a:spcPct val="90000"/>
              </a:lnSpc>
              <a:spcBef>
                <a:spcPts val="750"/>
              </a:spcBef>
              <a:spcAft>
                <a:spcPts val="0"/>
              </a:spcAft>
              <a:buClr>
                <a:schemeClr val="accent6"/>
              </a:buClr>
              <a:buSzPts val="1200"/>
              <a:buFont typeface="Arial"/>
              <a:buChar char="•"/>
            </a:pPr>
            <a:r>
              <a:rPr lang="en" sz="1200">
                <a:solidFill>
                  <a:schemeClr val="accent6"/>
                </a:solidFill>
                <a:latin typeface="Roboto"/>
                <a:ea typeface="Roboto"/>
                <a:cs typeface="Roboto"/>
                <a:sym typeface="Roboto"/>
              </a:rPr>
              <a:t>Nautobot unifies disparate data sources creating a Single Source of Truth</a:t>
            </a:r>
            <a:endParaRPr/>
          </a:p>
          <a:p>
            <a:pPr indent="-171450" lvl="0" marL="171450" marR="0" rtl="0" algn="l">
              <a:lnSpc>
                <a:spcPct val="90000"/>
              </a:lnSpc>
              <a:spcBef>
                <a:spcPts val="750"/>
              </a:spcBef>
              <a:spcAft>
                <a:spcPts val="0"/>
              </a:spcAft>
              <a:buClr>
                <a:schemeClr val="accent6"/>
              </a:buClr>
              <a:buSzPts val="1200"/>
              <a:buFont typeface="Arial"/>
              <a:buChar char="•"/>
            </a:pPr>
            <a:r>
              <a:rPr lang="en" sz="1200">
                <a:solidFill>
                  <a:schemeClr val="accent6"/>
                </a:solidFill>
                <a:latin typeface="Roboto"/>
                <a:ea typeface="Roboto"/>
                <a:cs typeface="Roboto"/>
                <a:sym typeface="Roboto"/>
              </a:rPr>
              <a:t>Nautobot exposes all intended state data and systems through its REST and GraphQL</a:t>
            </a:r>
            <a:endParaRPr sz="1200">
              <a:solidFill>
                <a:schemeClr val="accent6"/>
              </a:solidFill>
              <a:latin typeface="Roboto"/>
              <a:ea typeface="Roboto"/>
              <a:cs typeface="Roboto"/>
              <a:sym typeface="Roboto"/>
            </a:endParaRPr>
          </a:p>
          <a:p>
            <a:pPr indent="-171450" lvl="0" marL="171450" marR="0" rtl="0" algn="l">
              <a:lnSpc>
                <a:spcPct val="90000"/>
              </a:lnSpc>
              <a:spcBef>
                <a:spcPts val="750"/>
              </a:spcBef>
              <a:spcAft>
                <a:spcPts val="0"/>
              </a:spcAft>
              <a:buClr>
                <a:schemeClr val="accent6"/>
              </a:buClr>
              <a:buSzPts val="1200"/>
              <a:buFont typeface="Arial"/>
              <a:buChar char="•"/>
            </a:pPr>
            <a:r>
              <a:rPr lang="en" sz="1200">
                <a:solidFill>
                  <a:schemeClr val="accent6"/>
                </a:solidFill>
                <a:latin typeface="Roboto"/>
                <a:ea typeface="Roboto"/>
                <a:cs typeface="Roboto"/>
                <a:sym typeface="Roboto"/>
              </a:rPr>
              <a:t>Nautobot Apps are used to tailor designs and build integrations with external systems</a:t>
            </a:r>
            <a:endParaRPr/>
          </a:p>
          <a:p>
            <a:pPr indent="-171450" lvl="0" marL="171450" marR="0" rtl="0" algn="l">
              <a:lnSpc>
                <a:spcPct val="90000"/>
              </a:lnSpc>
              <a:spcBef>
                <a:spcPts val="750"/>
              </a:spcBef>
              <a:spcAft>
                <a:spcPts val="0"/>
              </a:spcAft>
              <a:buClr>
                <a:schemeClr val="accent6"/>
              </a:buClr>
              <a:buSzPts val="1200"/>
              <a:buFont typeface="Arial"/>
              <a:buChar char="•"/>
            </a:pPr>
            <a:r>
              <a:rPr lang="en" sz="1200">
                <a:solidFill>
                  <a:schemeClr val="accent6"/>
                </a:solidFill>
                <a:latin typeface="Roboto"/>
                <a:ea typeface="Roboto"/>
                <a:cs typeface="Roboto"/>
                <a:sym typeface="Roboto"/>
              </a:rPr>
              <a:t>External systems are still often used for orchestration, execution, and telemetry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5"/>
          <p:cNvSpPr txBox="1"/>
          <p:nvPr>
            <p:ph type="title"/>
          </p:nvPr>
        </p:nvSpPr>
        <p:spPr>
          <a:xfrm>
            <a:off x="1257300" y="2140382"/>
            <a:ext cx="7532700" cy="5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Diving Deeper</a:t>
            </a:r>
            <a:endParaRPr/>
          </a:p>
        </p:txBody>
      </p:sp>
      <p:sp>
        <p:nvSpPr>
          <p:cNvPr id="396" name="Google Shape;396;p55"/>
          <p:cNvSpPr txBox="1"/>
          <p:nvPr>
            <p:ph idx="1" type="body"/>
          </p:nvPr>
        </p:nvSpPr>
        <p:spPr>
          <a:xfrm>
            <a:off x="433076" y="2774466"/>
            <a:ext cx="8356800" cy="4599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
              <a:t>Nautobot Overview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8"/>
          <p:cNvSpPr txBox="1"/>
          <p:nvPr>
            <p:ph type="ctrTitle"/>
          </p:nvPr>
        </p:nvSpPr>
        <p:spPr>
          <a:xfrm>
            <a:off x="295200" y="1251050"/>
            <a:ext cx="8553600" cy="942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4800"/>
              <a:t>Do you believe?</a:t>
            </a:r>
            <a:endParaRPr sz="6000"/>
          </a:p>
        </p:txBody>
      </p:sp>
      <p:sp>
        <p:nvSpPr>
          <p:cNvPr id="187" name="Google Shape;187;p38"/>
          <p:cNvSpPr txBox="1"/>
          <p:nvPr>
            <p:ph idx="1" type="subTitle"/>
          </p:nvPr>
        </p:nvSpPr>
        <p:spPr>
          <a:xfrm>
            <a:off x="295200" y="2271900"/>
            <a:ext cx="7587000" cy="5997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i="1" sz="2200">
              <a:solidFill>
                <a:srgbClr val="4894FF"/>
              </a:solidFill>
            </a:endParaRPr>
          </a:p>
          <a:p>
            <a:pPr indent="0" lvl="0" marL="0" rtl="0" algn="l">
              <a:spcBef>
                <a:spcPts val="750"/>
              </a:spcBef>
              <a:spcAft>
                <a:spcPts val="0"/>
              </a:spcAft>
              <a:buNone/>
            </a:pPr>
            <a:r>
              <a:t/>
            </a:r>
            <a:endParaRPr i="1"/>
          </a:p>
        </p:txBody>
      </p:sp>
      <p:sp>
        <p:nvSpPr>
          <p:cNvPr id="188" name="Google Shape;188;p38"/>
          <p:cNvSpPr txBox="1"/>
          <p:nvPr/>
        </p:nvSpPr>
        <p:spPr>
          <a:xfrm>
            <a:off x="295200" y="4140650"/>
            <a:ext cx="722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p:txBody>
      </p:sp>
      <p:sp>
        <p:nvSpPr>
          <p:cNvPr id="189" name="Google Shape;189;p38"/>
          <p:cNvSpPr txBox="1"/>
          <p:nvPr/>
        </p:nvSpPr>
        <p:spPr>
          <a:xfrm>
            <a:off x="295200" y="3678950"/>
            <a:ext cx="505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cxnSp>
        <p:nvCxnSpPr>
          <p:cNvPr id="401" name="Google Shape;401;p56"/>
          <p:cNvCxnSpPr/>
          <p:nvPr/>
        </p:nvCxnSpPr>
        <p:spPr>
          <a:xfrm rot="10800000">
            <a:off x="2908275" y="2569338"/>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02" name="Google Shape;402;p56"/>
          <p:cNvCxnSpPr/>
          <p:nvPr/>
        </p:nvCxnSpPr>
        <p:spPr>
          <a:xfrm rot="10800000">
            <a:off x="2964400" y="2875400"/>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03" name="Google Shape;403;p56"/>
          <p:cNvCxnSpPr/>
          <p:nvPr/>
        </p:nvCxnSpPr>
        <p:spPr>
          <a:xfrm rot="10800000">
            <a:off x="2964400" y="2249013"/>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sp>
        <p:nvSpPr>
          <p:cNvPr id="404" name="Google Shape;404;p56"/>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2000"/>
              <a:buFont typeface="Roboto"/>
              <a:buNone/>
            </a:pPr>
            <a:r>
              <a:rPr lang="en"/>
              <a:t>Extensibility Features Summary</a:t>
            </a:r>
            <a:endParaRPr/>
          </a:p>
        </p:txBody>
      </p:sp>
      <p:sp>
        <p:nvSpPr>
          <p:cNvPr id="405" name="Google Shape;405;p56"/>
          <p:cNvSpPr txBox="1"/>
          <p:nvPr>
            <p:ph idx="2" type="body"/>
          </p:nvPr>
        </p:nvSpPr>
        <p:spPr>
          <a:xfrm>
            <a:off x="226824" y="459214"/>
            <a:ext cx="8458200" cy="2601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lang="en"/>
              <a:t>Tailor Nautobot to your network design requirements</a:t>
            </a:r>
            <a:endParaRPr/>
          </a:p>
        </p:txBody>
      </p:sp>
      <p:cxnSp>
        <p:nvCxnSpPr>
          <p:cNvPr id="406" name="Google Shape;406;p56"/>
          <p:cNvCxnSpPr/>
          <p:nvPr/>
        </p:nvCxnSpPr>
        <p:spPr>
          <a:xfrm flipH="1" rot="10800000">
            <a:off x="4947735" y="1612595"/>
            <a:ext cx="411840" cy="154995"/>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07" name="Google Shape;407;p56"/>
          <p:cNvCxnSpPr/>
          <p:nvPr/>
        </p:nvCxnSpPr>
        <p:spPr>
          <a:xfrm flipH="1" rot="10800000">
            <a:off x="5354350" y="1608075"/>
            <a:ext cx="636240" cy="5062"/>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08" name="Google Shape;408;p56"/>
          <p:cNvCxnSpPr/>
          <p:nvPr/>
        </p:nvCxnSpPr>
        <p:spPr>
          <a:xfrm>
            <a:off x="4935770" y="3396631"/>
            <a:ext cx="419280" cy="134747"/>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09" name="Google Shape;409;p56"/>
          <p:cNvCxnSpPr/>
          <p:nvPr/>
        </p:nvCxnSpPr>
        <p:spPr>
          <a:xfrm>
            <a:off x="5354350" y="3530218"/>
            <a:ext cx="636240" cy="5062"/>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10" name="Google Shape;410;p56"/>
          <p:cNvCxnSpPr/>
          <p:nvPr/>
        </p:nvCxnSpPr>
        <p:spPr>
          <a:xfrm rot="10800000">
            <a:off x="3798910" y="1612725"/>
            <a:ext cx="407040" cy="148246"/>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11" name="Google Shape;411;p56"/>
          <p:cNvCxnSpPr>
            <a:endCxn id="412" idx="3"/>
          </p:cNvCxnSpPr>
          <p:nvPr/>
        </p:nvCxnSpPr>
        <p:spPr>
          <a:xfrm rot="10800000">
            <a:off x="3153300" y="1610600"/>
            <a:ext cx="651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13" name="Google Shape;413;p56"/>
          <p:cNvCxnSpPr/>
          <p:nvPr/>
        </p:nvCxnSpPr>
        <p:spPr>
          <a:xfrm flipH="1">
            <a:off x="3803470" y="3401126"/>
            <a:ext cx="402480" cy="130408"/>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14" name="Google Shape;414;p56"/>
          <p:cNvCxnSpPr>
            <a:endCxn id="415" idx="3"/>
          </p:cNvCxnSpPr>
          <p:nvPr/>
        </p:nvCxnSpPr>
        <p:spPr>
          <a:xfrm flipH="1">
            <a:off x="3167947" y="3529276"/>
            <a:ext cx="636300" cy="24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sp>
        <p:nvSpPr>
          <p:cNvPr id="412" name="Google Shape;412;p56"/>
          <p:cNvSpPr/>
          <p:nvPr/>
        </p:nvSpPr>
        <p:spPr>
          <a:xfrm>
            <a:off x="547500" y="1483550"/>
            <a:ext cx="2605800" cy="2541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Status</a:t>
            </a:r>
            <a:endParaRPr sz="1200">
              <a:solidFill>
                <a:srgbClr val="FFFFFF"/>
              </a:solidFill>
            </a:endParaRPr>
          </a:p>
        </p:txBody>
      </p:sp>
      <p:sp>
        <p:nvSpPr>
          <p:cNvPr id="415" name="Google Shape;415;p56"/>
          <p:cNvSpPr/>
          <p:nvPr/>
        </p:nvSpPr>
        <p:spPr>
          <a:xfrm>
            <a:off x="562147" y="3403726"/>
            <a:ext cx="2605800" cy="2559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Export Templates</a:t>
            </a:r>
            <a:endParaRPr sz="1200">
              <a:solidFill>
                <a:srgbClr val="FFFFFF"/>
              </a:solidFill>
            </a:endParaRPr>
          </a:p>
        </p:txBody>
      </p:sp>
      <p:sp>
        <p:nvSpPr>
          <p:cNvPr id="416" name="Google Shape;416;p56"/>
          <p:cNvSpPr/>
          <p:nvPr/>
        </p:nvSpPr>
        <p:spPr>
          <a:xfrm>
            <a:off x="3673395" y="1684709"/>
            <a:ext cx="1785000" cy="1792800"/>
          </a:xfrm>
          <a:prstGeom prst="arc">
            <a:avLst>
              <a:gd fmla="val 17692324" name="adj1"/>
              <a:gd fmla="val 3949315" name="adj2"/>
            </a:avLst>
          </a:prstGeom>
          <a:noFill/>
          <a:ln cap="flat" cmpd="sng" w="28575">
            <a:solidFill>
              <a:srgbClr val="2E60BD"/>
            </a:solidFill>
            <a:prstDash val="solid"/>
            <a:round/>
            <a:headEnd len="sm" w="sm" type="none"/>
            <a:tailEnd len="sm" w="sm" type="none"/>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6"/>
          <p:cNvSpPr/>
          <p:nvPr/>
        </p:nvSpPr>
        <p:spPr>
          <a:xfrm flipH="1">
            <a:off x="3673275" y="1684709"/>
            <a:ext cx="1785000" cy="1792800"/>
          </a:xfrm>
          <a:prstGeom prst="arc">
            <a:avLst>
              <a:gd fmla="val 17603874" name="adj1"/>
              <a:gd fmla="val 4003855" name="adj2"/>
            </a:avLst>
          </a:prstGeom>
          <a:noFill/>
          <a:ln cap="flat" cmpd="sng" w="28575">
            <a:solidFill>
              <a:srgbClr val="2E60BD"/>
            </a:solidFill>
            <a:prstDash val="solid"/>
            <a:round/>
            <a:headEnd len="sm" w="sm" type="none"/>
            <a:tailEnd len="sm" w="sm" type="none"/>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6"/>
          <p:cNvSpPr txBox="1"/>
          <p:nvPr/>
        </p:nvSpPr>
        <p:spPr>
          <a:xfrm>
            <a:off x="3844125" y="2759075"/>
            <a:ext cx="1450500" cy="1938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a:solidFill>
                  <a:schemeClr val="accent5"/>
                </a:solidFill>
                <a:latin typeface="Roboto"/>
                <a:ea typeface="Roboto"/>
                <a:cs typeface="Roboto"/>
                <a:sym typeface="Roboto"/>
              </a:rPr>
              <a:t>Extensibility</a:t>
            </a:r>
            <a:endParaRPr b="1">
              <a:solidFill>
                <a:schemeClr val="accent5"/>
              </a:solidFill>
            </a:endParaRPr>
          </a:p>
        </p:txBody>
      </p:sp>
      <p:pic>
        <p:nvPicPr>
          <p:cNvPr id="419" name="Google Shape;419;p56"/>
          <p:cNvPicPr preferRelativeResize="0"/>
          <p:nvPr/>
        </p:nvPicPr>
        <p:blipFill>
          <a:blip r:embed="rId3">
            <a:alphaModFix/>
          </a:blip>
          <a:stretch>
            <a:fillRect/>
          </a:stretch>
        </p:blipFill>
        <p:spPr>
          <a:xfrm>
            <a:off x="4296988" y="2089847"/>
            <a:ext cx="544800" cy="522522"/>
          </a:xfrm>
          <a:prstGeom prst="rect">
            <a:avLst/>
          </a:prstGeom>
          <a:noFill/>
          <a:ln>
            <a:noFill/>
          </a:ln>
        </p:spPr>
      </p:pic>
      <p:sp>
        <p:nvSpPr>
          <p:cNvPr id="420" name="Google Shape;420;p56"/>
          <p:cNvSpPr/>
          <p:nvPr/>
        </p:nvSpPr>
        <p:spPr>
          <a:xfrm>
            <a:off x="562147" y="3083397"/>
            <a:ext cx="2605800" cy="255900"/>
          </a:xfrm>
          <a:prstGeom prst="roundRect">
            <a:avLst>
              <a:gd fmla="val 50000" name="adj"/>
            </a:avLst>
          </a:prstGeom>
          <a:gradFill>
            <a:gsLst>
              <a:gs pos="0">
                <a:srgbClr val="555870"/>
              </a:gs>
              <a:gs pos="80000">
                <a:srgbClr val="2E60FF"/>
              </a:gs>
              <a:gs pos="100000">
                <a:srgbClr val="2E60FF"/>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Relationships</a:t>
            </a:r>
            <a:endParaRPr sz="1200">
              <a:solidFill>
                <a:srgbClr val="FFFFFF"/>
              </a:solidFill>
            </a:endParaRPr>
          </a:p>
        </p:txBody>
      </p:sp>
      <p:sp>
        <p:nvSpPr>
          <p:cNvPr id="421" name="Google Shape;421;p56"/>
          <p:cNvSpPr/>
          <p:nvPr/>
        </p:nvSpPr>
        <p:spPr>
          <a:xfrm>
            <a:off x="562147" y="2763067"/>
            <a:ext cx="2605800" cy="2559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Git as a Data Source</a:t>
            </a:r>
            <a:endParaRPr sz="1200">
              <a:solidFill>
                <a:srgbClr val="FFFFFF"/>
              </a:solidFill>
            </a:endParaRPr>
          </a:p>
        </p:txBody>
      </p:sp>
      <p:sp>
        <p:nvSpPr>
          <p:cNvPr id="422" name="Google Shape;422;p56"/>
          <p:cNvSpPr/>
          <p:nvPr/>
        </p:nvSpPr>
        <p:spPr>
          <a:xfrm>
            <a:off x="554597" y="2442738"/>
            <a:ext cx="2605800" cy="255900"/>
          </a:xfrm>
          <a:prstGeom prst="roundRect">
            <a:avLst>
              <a:gd fmla="val 50000" name="adj"/>
            </a:avLst>
          </a:prstGeom>
          <a:gradFill>
            <a:gsLst>
              <a:gs pos="0">
                <a:srgbClr val="555870"/>
              </a:gs>
              <a:gs pos="80000">
                <a:srgbClr val="2E60FF"/>
              </a:gs>
              <a:gs pos="100000">
                <a:srgbClr val="2E60FF"/>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Secrets</a:t>
            </a:r>
            <a:endParaRPr sz="1200">
              <a:solidFill>
                <a:srgbClr val="FFFFFF"/>
              </a:solidFill>
            </a:endParaRPr>
          </a:p>
        </p:txBody>
      </p:sp>
      <p:sp>
        <p:nvSpPr>
          <p:cNvPr id="423" name="Google Shape;423;p56"/>
          <p:cNvSpPr/>
          <p:nvPr/>
        </p:nvSpPr>
        <p:spPr>
          <a:xfrm>
            <a:off x="562147" y="2122409"/>
            <a:ext cx="2605800" cy="2559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Dynamic Groups</a:t>
            </a:r>
            <a:endParaRPr sz="1200">
              <a:solidFill>
                <a:srgbClr val="FFFFFF"/>
              </a:solidFill>
            </a:endParaRPr>
          </a:p>
        </p:txBody>
      </p:sp>
      <p:sp>
        <p:nvSpPr>
          <p:cNvPr id="424" name="Google Shape;424;p56"/>
          <p:cNvSpPr/>
          <p:nvPr/>
        </p:nvSpPr>
        <p:spPr>
          <a:xfrm>
            <a:off x="562147" y="1802079"/>
            <a:ext cx="2605800" cy="255900"/>
          </a:xfrm>
          <a:prstGeom prst="roundRect">
            <a:avLst>
              <a:gd fmla="val 50000" name="adj"/>
            </a:avLst>
          </a:prstGeom>
          <a:gradFill>
            <a:gsLst>
              <a:gs pos="0">
                <a:srgbClr val="555870"/>
              </a:gs>
              <a:gs pos="80000">
                <a:srgbClr val="2E60FF"/>
              </a:gs>
              <a:gs pos="100000">
                <a:srgbClr val="2E60FF"/>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Tags</a:t>
            </a:r>
            <a:endParaRPr sz="1200">
              <a:solidFill>
                <a:srgbClr val="FFFFFF"/>
              </a:solidFill>
            </a:endParaRPr>
          </a:p>
        </p:txBody>
      </p:sp>
      <p:cxnSp>
        <p:nvCxnSpPr>
          <p:cNvPr id="425" name="Google Shape;425;p56"/>
          <p:cNvCxnSpPr/>
          <p:nvPr/>
        </p:nvCxnSpPr>
        <p:spPr>
          <a:xfrm rot="10800000">
            <a:off x="3153300" y="1928800"/>
            <a:ext cx="805200" cy="18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26" name="Google Shape;426;p56"/>
          <p:cNvCxnSpPr/>
          <p:nvPr/>
        </p:nvCxnSpPr>
        <p:spPr>
          <a:xfrm rot="10800000">
            <a:off x="3167900" y="3210700"/>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27" name="Google Shape;427;p56"/>
          <p:cNvCxnSpPr/>
          <p:nvPr/>
        </p:nvCxnSpPr>
        <p:spPr>
          <a:xfrm flipH="1" rot="10800000">
            <a:off x="5467200" y="2568438"/>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28" name="Google Shape;428;p56"/>
          <p:cNvCxnSpPr/>
          <p:nvPr/>
        </p:nvCxnSpPr>
        <p:spPr>
          <a:xfrm flipH="1" rot="10800000">
            <a:off x="5411075" y="2874500"/>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29" name="Google Shape;429;p56"/>
          <p:cNvCxnSpPr/>
          <p:nvPr/>
        </p:nvCxnSpPr>
        <p:spPr>
          <a:xfrm flipH="1" rot="10800000">
            <a:off x="5411075" y="2248113"/>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sp>
        <p:nvSpPr>
          <p:cNvPr id="430" name="Google Shape;430;p56"/>
          <p:cNvSpPr/>
          <p:nvPr/>
        </p:nvSpPr>
        <p:spPr>
          <a:xfrm flipH="1">
            <a:off x="5987175" y="1482650"/>
            <a:ext cx="2605800" cy="2541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Config Contexts</a:t>
            </a:r>
            <a:endParaRPr sz="1200">
              <a:solidFill>
                <a:srgbClr val="FFFFFF"/>
              </a:solidFill>
            </a:endParaRPr>
          </a:p>
        </p:txBody>
      </p:sp>
      <p:sp>
        <p:nvSpPr>
          <p:cNvPr id="431" name="Google Shape;431;p56"/>
          <p:cNvSpPr/>
          <p:nvPr/>
        </p:nvSpPr>
        <p:spPr>
          <a:xfrm flipH="1">
            <a:off x="5972528" y="3402826"/>
            <a:ext cx="2605800" cy="2559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Custom Models, UI &amp; APIs</a:t>
            </a:r>
            <a:endParaRPr sz="1200">
              <a:solidFill>
                <a:srgbClr val="FFFFFF"/>
              </a:solidFill>
            </a:endParaRPr>
          </a:p>
        </p:txBody>
      </p:sp>
      <p:sp>
        <p:nvSpPr>
          <p:cNvPr id="432" name="Google Shape;432;p56"/>
          <p:cNvSpPr/>
          <p:nvPr/>
        </p:nvSpPr>
        <p:spPr>
          <a:xfrm flipH="1">
            <a:off x="5972528" y="3082497"/>
            <a:ext cx="2605800" cy="255900"/>
          </a:xfrm>
          <a:prstGeom prst="roundRect">
            <a:avLst>
              <a:gd fmla="val 50000" name="adj"/>
            </a:avLst>
          </a:prstGeom>
          <a:gradFill>
            <a:gsLst>
              <a:gs pos="0">
                <a:srgbClr val="555870"/>
              </a:gs>
              <a:gs pos="80000">
                <a:srgbClr val="2E60FF"/>
              </a:gs>
              <a:gs pos="100000">
                <a:srgbClr val="2E60FF"/>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Custom Links</a:t>
            </a:r>
            <a:endParaRPr sz="1200">
              <a:solidFill>
                <a:srgbClr val="FFFFFF"/>
              </a:solidFill>
            </a:endParaRPr>
          </a:p>
        </p:txBody>
      </p:sp>
      <p:sp>
        <p:nvSpPr>
          <p:cNvPr id="433" name="Google Shape;433;p56"/>
          <p:cNvSpPr/>
          <p:nvPr/>
        </p:nvSpPr>
        <p:spPr>
          <a:xfrm flipH="1">
            <a:off x="5972528" y="2762167"/>
            <a:ext cx="2605800" cy="2559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Custom Fields</a:t>
            </a:r>
            <a:endParaRPr sz="1200">
              <a:solidFill>
                <a:srgbClr val="FFFFFF"/>
              </a:solidFill>
            </a:endParaRPr>
          </a:p>
        </p:txBody>
      </p:sp>
      <p:sp>
        <p:nvSpPr>
          <p:cNvPr id="434" name="Google Shape;434;p56"/>
          <p:cNvSpPr/>
          <p:nvPr/>
        </p:nvSpPr>
        <p:spPr>
          <a:xfrm flipH="1">
            <a:off x="5980078" y="2441838"/>
            <a:ext cx="2605800" cy="255900"/>
          </a:xfrm>
          <a:prstGeom prst="roundRect">
            <a:avLst>
              <a:gd fmla="val 50000" name="adj"/>
            </a:avLst>
          </a:prstGeom>
          <a:gradFill>
            <a:gsLst>
              <a:gs pos="0">
                <a:srgbClr val="555870"/>
              </a:gs>
              <a:gs pos="80000">
                <a:srgbClr val="2E60FF"/>
              </a:gs>
              <a:gs pos="100000">
                <a:srgbClr val="2E60FF"/>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Computed Fields</a:t>
            </a:r>
            <a:endParaRPr sz="1200">
              <a:solidFill>
                <a:srgbClr val="FFFFFF"/>
              </a:solidFill>
            </a:endParaRPr>
          </a:p>
        </p:txBody>
      </p:sp>
      <p:sp>
        <p:nvSpPr>
          <p:cNvPr id="435" name="Google Shape;435;p56"/>
          <p:cNvSpPr/>
          <p:nvPr/>
        </p:nvSpPr>
        <p:spPr>
          <a:xfrm flipH="1">
            <a:off x="5972528" y="2121509"/>
            <a:ext cx="2605800" cy="255900"/>
          </a:xfrm>
          <a:prstGeom prst="roundRect">
            <a:avLst>
              <a:gd fmla="val 50000" name="adj"/>
            </a:avLst>
          </a:prstGeom>
          <a:gradFill>
            <a:gsLst>
              <a:gs pos="0">
                <a:srgbClr val="55585B"/>
              </a:gs>
              <a:gs pos="80000">
                <a:srgbClr val="2E60BD"/>
              </a:gs>
              <a:gs pos="100000">
                <a:srgbClr val="2E60BD"/>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Jobs</a:t>
            </a:r>
            <a:endParaRPr sz="1200">
              <a:solidFill>
                <a:srgbClr val="FFFFFF"/>
              </a:solidFill>
            </a:endParaRPr>
          </a:p>
        </p:txBody>
      </p:sp>
      <p:sp>
        <p:nvSpPr>
          <p:cNvPr id="436" name="Google Shape;436;p56"/>
          <p:cNvSpPr/>
          <p:nvPr/>
        </p:nvSpPr>
        <p:spPr>
          <a:xfrm flipH="1">
            <a:off x="5972528" y="1801179"/>
            <a:ext cx="2605800" cy="255900"/>
          </a:xfrm>
          <a:prstGeom prst="roundRect">
            <a:avLst>
              <a:gd fmla="val 50000" name="adj"/>
            </a:avLst>
          </a:prstGeom>
          <a:gradFill>
            <a:gsLst>
              <a:gs pos="0">
                <a:srgbClr val="555870"/>
              </a:gs>
              <a:gs pos="80000">
                <a:srgbClr val="2E60FF"/>
              </a:gs>
              <a:gs pos="100000">
                <a:srgbClr val="2E60FF"/>
              </a:gs>
            </a:gsLst>
            <a:lin ang="0" scaled="0"/>
          </a:gradFill>
          <a:ln>
            <a:noFill/>
          </a:ln>
          <a:effectLst>
            <a:outerShdw blurRad="57150" rotWithShape="0" algn="bl" dir="5400000" dist="19050">
              <a:srgbClr val="0097FF">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Config Contexts JSON Schemas</a:t>
            </a:r>
            <a:endParaRPr sz="1200">
              <a:solidFill>
                <a:srgbClr val="FFFFFF"/>
              </a:solidFill>
            </a:endParaRPr>
          </a:p>
        </p:txBody>
      </p:sp>
      <p:cxnSp>
        <p:nvCxnSpPr>
          <p:cNvPr id="437" name="Google Shape;437;p56"/>
          <p:cNvCxnSpPr/>
          <p:nvPr/>
        </p:nvCxnSpPr>
        <p:spPr>
          <a:xfrm flipH="1" rot="10800000">
            <a:off x="5181975" y="1927900"/>
            <a:ext cx="805200" cy="18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cxnSp>
        <p:nvCxnSpPr>
          <p:cNvPr id="438" name="Google Shape;438;p56"/>
          <p:cNvCxnSpPr/>
          <p:nvPr/>
        </p:nvCxnSpPr>
        <p:spPr>
          <a:xfrm flipH="1" rot="10800000">
            <a:off x="5207575" y="3209800"/>
            <a:ext cx="765000" cy="2700"/>
          </a:xfrm>
          <a:prstGeom prst="straightConnector1">
            <a:avLst/>
          </a:prstGeom>
          <a:noFill/>
          <a:ln cap="flat" cmpd="sng" w="28575">
            <a:solidFill>
              <a:srgbClr val="2E60BD"/>
            </a:solidFill>
            <a:prstDash val="solid"/>
            <a:round/>
            <a:headEnd len="med" w="med" type="none"/>
            <a:tailEnd len="med" w="med" type="none"/>
          </a:ln>
          <a:effectLst>
            <a:outerShdw blurRad="57150" rotWithShape="0" algn="bl" dir="5400000" dist="19050">
              <a:srgbClr val="0097FF">
                <a:alpha val="50000"/>
              </a:srgbClr>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7"/>
          <p:cNvSpPr txBox="1"/>
          <p:nvPr>
            <p:ph type="title"/>
          </p:nvPr>
        </p:nvSpPr>
        <p:spPr>
          <a:xfrm>
            <a:off x="688848" y="130058"/>
            <a:ext cx="8098500" cy="353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How is the SoT Populated?</a:t>
            </a:r>
            <a:endParaRPr/>
          </a:p>
        </p:txBody>
      </p:sp>
      <p:sp>
        <p:nvSpPr>
          <p:cNvPr id="444" name="Google Shape;444;p57"/>
          <p:cNvSpPr txBox="1"/>
          <p:nvPr>
            <p:ph idx="2" type="body"/>
          </p:nvPr>
        </p:nvSpPr>
        <p:spPr>
          <a:xfrm>
            <a:off x="342909" y="499632"/>
            <a:ext cx="8458200" cy="260100"/>
          </a:xfrm>
          <a:prstGeom prst="rect">
            <a:avLst/>
          </a:prstGeom>
        </p:spPr>
        <p:txBody>
          <a:bodyPr anchorCtr="0" anchor="t" bIns="45700" lIns="91425" spcFirstLastPara="1" rIns="91425" wrap="square" tIns="45700">
            <a:normAutofit lnSpcReduction="20000"/>
          </a:bodyPr>
          <a:lstStyle/>
          <a:p>
            <a:pPr indent="0" lvl="0" marL="0" rtl="0" algn="l">
              <a:spcBef>
                <a:spcPts val="750"/>
              </a:spcBef>
              <a:spcAft>
                <a:spcPts val="0"/>
              </a:spcAft>
              <a:buNone/>
            </a:pPr>
            <a:r>
              <a:rPr lang="en"/>
              <a:t>Nautobot provides several methods to get you up and running quickly</a:t>
            </a:r>
            <a:endParaRPr/>
          </a:p>
        </p:txBody>
      </p:sp>
      <p:sp>
        <p:nvSpPr>
          <p:cNvPr id="445" name="Google Shape;445;p57"/>
          <p:cNvSpPr/>
          <p:nvPr/>
        </p:nvSpPr>
        <p:spPr>
          <a:xfrm>
            <a:off x="3910800" y="1914375"/>
            <a:ext cx="1322400" cy="1316700"/>
          </a:xfrm>
          <a:prstGeom prst="ellipse">
            <a:avLst/>
          </a:prstGeom>
          <a:noFill/>
          <a:ln cap="flat" cmpd="sng" w="19050">
            <a:solidFill>
              <a:srgbClr val="555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6" name="Google Shape;446;p57"/>
          <p:cNvCxnSpPr>
            <a:stCxn id="445" idx="1"/>
            <a:endCxn id="447" idx="3"/>
          </p:cNvCxnSpPr>
          <p:nvPr/>
        </p:nvCxnSpPr>
        <p:spPr>
          <a:xfrm rot="10800000">
            <a:off x="3452561" y="1583701"/>
            <a:ext cx="651900" cy="523500"/>
          </a:xfrm>
          <a:prstGeom prst="straightConnector1">
            <a:avLst/>
          </a:prstGeom>
          <a:noFill/>
          <a:ln cap="flat" cmpd="sng" w="19050">
            <a:solidFill>
              <a:srgbClr val="55586A"/>
            </a:solidFill>
            <a:prstDash val="solid"/>
            <a:round/>
            <a:headEnd len="med" w="med" type="stealth"/>
            <a:tailEnd len="med" w="med" type="none"/>
          </a:ln>
        </p:spPr>
      </p:cxnSp>
      <p:sp>
        <p:nvSpPr>
          <p:cNvPr id="448" name="Google Shape;448;p57"/>
          <p:cNvSpPr txBox="1"/>
          <p:nvPr/>
        </p:nvSpPr>
        <p:spPr>
          <a:xfrm>
            <a:off x="4017750" y="2846356"/>
            <a:ext cx="1108500" cy="208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100">
                <a:solidFill>
                  <a:srgbClr val="55585B"/>
                </a:solidFill>
                <a:latin typeface="Roboto"/>
                <a:ea typeface="Roboto"/>
                <a:cs typeface="Roboto"/>
                <a:sym typeface="Roboto"/>
              </a:rPr>
              <a:t>SoT Database</a:t>
            </a:r>
            <a:endParaRPr sz="1100">
              <a:solidFill>
                <a:srgbClr val="55585B"/>
              </a:solidFill>
              <a:latin typeface="Roboto"/>
              <a:ea typeface="Roboto"/>
              <a:cs typeface="Roboto"/>
              <a:sym typeface="Roboto"/>
            </a:endParaRPr>
          </a:p>
        </p:txBody>
      </p:sp>
      <p:sp>
        <p:nvSpPr>
          <p:cNvPr id="449" name="Google Shape;449;p57"/>
          <p:cNvSpPr/>
          <p:nvPr/>
        </p:nvSpPr>
        <p:spPr>
          <a:xfrm>
            <a:off x="2405814" y="1299068"/>
            <a:ext cx="1046700" cy="600000"/>
          </a:xfrm>
          <a:prstGeom prst="rect">
            <a:avLst/>
          </a:prstGeom>
          <a:solidFill>
            <a:srgbClr val="C9DAF8"/>
          </a:solidFill>
          <a:ln cap="flat" cmpd="sng" w="19050">
            <a:solidFill>
              <a:srgbClr val="555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447" name="Google Shape;447;p57"/>
          <p:cNvSpPr txBox="1"/>
          <p:nvPr/>
        </p:nvSpPr>
        <p:spPr>
          <a:xfrm>
            <a:off x="2405850" y="1283775"/>
            <a:ext cx="1046700" cy="60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accent5"/>
                </a:solidFill>
                <a:latin typeface="Roboto"/>
                <a:ea typeface="Roboto"/>
                <a:cs typeface="Roboto"/>
                <a:sym typeface="Roboto"/>
              </a:rPr>
              <a:t>Data  Synchronization &amp; Normalization</a:t>
            </a:r>
            <a:endParaRPr sz="1100">
              <a:solidFill>
                <a:schemeClr val="accent5"/>
              </a:solidFill>
              <a:latin typeface="Roboto"/>
              <a:ea typeface="Roboto"/>
              <a:cs typeface="Roboto"/>
              <a:sym typeface="Roboto"/>
            </a:endParaRPr>
          </a:p>
        </p:txBody>
      </p:sp>
      <p:cxnSp>
        <p:nvCxnSpPr>
          <p:cNvPr id="450" name="Google Shape;450;p57"/>
          <p:cNvCxnSpPr/>
          <p:nvPr/>
        </p:nvCxnSpPr>
        <p:spPr>
          <a:xfrm flipH="1" rot="10800000">
            <a:off x="1736600" y="985083"/>
            <a:ext cx="279600" cy="900"/>
          </a:xfrm>
          <a:prstGeom prst="straightConnector1">
            <a:avLst/>
          </a:prstGeom>
          <a:noFill/>
          <a:ln cap="flat" cmpd="sng" w="19050">
            <a:solidFill>
              <a:srgbClr val="55586A"/>
            </a:solidFill>
            <a:prstDash val="solid"/>
            <a:round/>
            <a:headEnd len="med" w="med" type="stealth"/>
            <a:tailEnd len="med" w="med" type="none"/>
          </a:ln>
        </p:spPr>
      </p:cxnSp>
      <p:cxnSp>
        <p:nvCxnSpPr>
          <p:cNvPr id="451" name="Google Shape;451;p57"/>
          <p:cNvCxnSpPr/>
          <p:nvPr/>
        </p:nvCxnSpPr>
        <p:spPr>
          <a:xfrm flipH="1" rot="10800000">
            <a:off x="1724550" y="1583331"/>
            <a:ext cx="279600" cy="900"/>
          </a:xfrm>
          <a:prstGeom prst="straightConnector1">
            <a:avLst/>
          </a:prstGeom>
          <a:noFill/>
          <a:ln cap="flat" cmpd="sng" w="19050">
            <a:solidFill>
              <a:srgbClr val="55586A"/>
            </a:solidFill>
            <a:prstDash val="solid"/>
            <a:round/>
            <a:headEnd len="med" w="med" type="stealth"/>
            <a:tailEnd len="med" w="med" type="none"/>
          </a:ln>
        </p:spPr>
      </p:cxnSp>
      <p:cxnSp>
        <p:nvCxnSpPr>
          <p:cNvPr id="452" name="Google Shape;452;p57"/>
          <p:cNvCxnSpPr/>
          <p:nvPr/>
        </p:nvCxnSpPr>
        <p:spPr>
          <a:xfrm>
            <a:off x="2007750" y="979516"/>
            <a:ext cx="300" cy="1285800"/>
          </a:xfrm>
          <a:prstGeom prst="straightConnector1">
            <a:avLst/>
          </a:prstGeom>
          <a:noFill/>
          <a:ln cap="flat" cmpd="sng" w="19050">
            <a:solidFill>
              <a:srgbClr val="55586A"/>
            </a:solidFill>
            <a:prstDash val="solid"/>
            <a:round/>
            <a:headEnd len="med" w="med" type="none"/>
            <a:tailEnd len="med" w="med" type="none"/>
          </a:ln>
        </p:spPr>
      </p:cxnSp>
      <p:cxnSp>
        <p:nvCxnSpPr>
          <p:cNvPr id="453" name="Google Shape;453;p57"/>
          <p:cNvCxnSpPr>
            <a:stCxn id="447" idx="1"/>
          </p:cNvCxnSpPr>
          <p:nvPr/>
        </p:nvCxnSpPr>
        <p:spPr>
          <a:xfrm flipH="1">
            <a:off x="2011650" y="1583775"/>
            <a:ext cx="394200" cy="1200"/>
          </a:xfrm>
          <a:prstGeom prst="straightConnector1">
            <a:avLst/>
          </a:prstGeom>
          <a:noFill/>
          <a:ln cap="flat" cmpd="sng" w="19050">
            <a:solidFill>
              <a:srgbClr val="55586A"/>
            </a:solidFill>
            <a:prstDash val="solid"/>
            <a:round/>
            <a:headEnd len="med" w="med" type="none"/>
            <a:tailEnd len="med" w="med" type="none"/>
          </a:ln>
        </p:spPr>
      </p:cxnSp>
      <p:cxnSp>
        <p:nvCxnSpPr>
          <p:cNvPr id="454" name="Google Shape;454;p57"/>
          <p:cNvCxnSpPr/>
          <p:nvPr/>
        </p:nvCxnSpPr>
        <p:spPr>
          <a:xfrm flipH="1" rot="10800000">
            <a:off x="1728300" y="1280434"/>
            <a:ext cx="279600" cy="900"/>
          </a:xfrm>
          <a:prstGeom prst="straightConnector1">
            <a:avLst/>
          </a:prstGeom>
          <a:noFill/>
          <a:ln cap="flat" cmpd="sng" w="19050">
            <a:solidFill>
              <a:srgbClr val="55586A"/>
            </a:solidFill>
            <a:prstDash val="solid"/>
            <a:round/>
            <a:headEnd len="med" w="med" type="stealth"/>
            <a:tailEnd len="med" w="med" type="none"/>
          </a:ln>
        </p:spPr>
      </p:cxnSp>
      <p:cxnSp>
        <p:nvCxnSpPr>
          <p:cNvPr id="455" name="Google Shape;455;p57"/>
          <p:cNvCxnSpPr/>
          <p:nvPr/>
        </p:nvCxnSpPr>
        <p:spPr>
          <a:xfrm flipH="1" rot="10800000">
            <a:off x="1728319" y="2255905"/>
            <a:ext cx="279600" cy="900"/>
          </a:xfrm>
          <a:prstGeom prst="straightConnector1">
            <a:avLst/>
          </a:prstGeom>
          <a:noFill/>
          <a:ln cap="flat" cmpd="sng" w="19050">
            <a:solidFill>
              <a:srgbClr val="55586A"/>
            </a:solidFill>
            <a:prstDash val="solid"/>
            <a:round/>
            <a:headEnd len="med" w="med" type="stealth"/>
            <a:tailEnd len="med" w="med" type="none"/>
          </a:ln>
        </p:spPr>
      </p:cxnSp>
      <p:cxnSp>
        <p:nvCxnSpPr>
          <p:cNvPr id="456" name="Google Shape;456;p57"/>
          <p:cNvCxnSpPr/>
          <p:nvPr/>
        </p:nvCxnSpPr>
        <p:spPr>
          <a:xfrm flipH="1" rot="10800000">
            <a:off x="1728300" y="1906331"/>
            <a:ext cx="279600" cy="900"/>
          </a:xfrm>
          <a:prstGeom prst="straightConnector1">
            <a:avLst/>
          </a:prstGeom>
          <a:noFill/>
          <a:ln cap="flat" cmpd="sng" w="19050">
            <a:solidFill>
              <a:srgbClr val="55586A"/>
            </a:solidFill>
            <a:prstDash val="solid"/>
            <a:round/>
            <a:headEnd len="med" w="med" type="stealth"/>
            <a:tailEnd len="med" w="med" type="none"/>
          </a:ln>
        </p:spPr>
      </p:cxnSp>
      <p:pic>
        <p:nvPicPr>
          <p:cNvPr id="457" name="Google Shape;457;p57"/>
          <p:cNvPicPr preferRelativeResize="0"/>
          <p:nvPr/>
        </p:nvPicPr>
        <p:blipFill>
          <a:blip r:embed="rId3">
            <a:alphaModFix/>
          </a:blip>
          <a:stretch>
            <a:fillRect/>
          </a:stretch>
        </p:blipFill>
        <p:spPr>
          <a:xfrm>
            <a:off x="365700" y="811619"/>
            <a:ext cx="1264110" cy="337627"/>
          </a:xfrm>
          <a:prstGeom prst="rect">
            <a:avLst/>
          </a:prstGeom>
          <a:noFill/>
          <a:ln>
            <a:noFill/>
          </a:ln>
        </p:spPr>
      </p:pic>
      <p:pic>
        <p:nvPicPr>
          <p:cNvPr id="458" name="Google Shape;458;p57"/>
          <p:cNvPicPr preferRelativeResize="0"/>
          <p:nvPr/>
        </p:nvPicPr>
        <p:blipFill rotWithShape="1">
          <a:blip r:embed="rId4">
            <a:alphaModFix/>
          </a:blip>
          <a:srcRect b="42514" l="16718" r="16538" t="42691"/>
          <a:stretch/>
        </p:blipFill>
        <p:spPr>
          <a:xfrm>
            <a:off x="343125" y="1465033"/>
            <a:ext cx="1261872" cy="187801"/>
          </a:xfrm>
          <a:prstGeom prst="rect">
            <a:avLst/>
          </a:prstGeom>
          <a:noFill/>
          <a:ln>
            <a:noFill/>
          </a:ln>
        </p:spPr>
      </p:pic>
      <p:pic>
        <p:nvPicPr>
          <p:cNvPr id="459" name="Google Shape;459;p57"/>
          <p:cNvPicPr preferRelativeResize="0"/>
          <p:nvPr/>
        </p:nvPicPr>
        <p:blipFill rotWithShape="1">
          <a:blip r:embed="rId5">
            <a:alphaModFix/>
          </a:blip>
          <a:srcRect b="34910" l="6206" r="6372" t="33864"/>
          <a:stretch/>
        </p:blipFill>
        <p:spPr>
          <a:xfrm>
            <a:off x="323850" y="1786075"/>
            <a:ext cx="1261872" cy="241458"/>
          </a:xfrm>
          <a:prstGeom prst="rect">
            <a:avLst/>
          </a:prstGeom>
          <a:noFill/>
          <a:ln>
            <a:noFill/>
          </a:ln>
        </p:spPr>
      </p:pic>
      <p:pic>
        <p:nvPicPr>
          <p:cNvPr descr="Arista-networks-logo [ Download - Logo - icon ] png svg" id="460" name="Google Shape;460;p57"/>
          <p:cNvPicPr preferRelativeResize="0"/>
          <p:nvPr/>
        </p:nvPicPr>
        <p:blipFill rotWithShape="1">
          <a:blip r:embed="rId6">
            <a:alphaModFix/>
          </a:blip>
          <a:srcRect b="41384" l="0" r="0" t="41568"/>
          <a:stretch/>
        </p:blipFill>
        <p:spPr>
          <a:xfrm>
            <a:off x="323850" y="1160766"/>
            <a:ext cx="1261872" cy="215010"/>
          </a:xfrm>
          <a:prstGeom prst="rect">
            <a:avLst/>
          </a:prstGeom>
          <a:noFill/>
          <a:ln>
            <a:noFill/>
          </a:ln>
        </p:spPr>
      </p:pic>
      <p:pic>
        <p:nvPicPr>
          <p:cNvPr id="461" name="Google Shape;461;p57"/>
          <p:cNvPicPr preferRelativeResize="0"/>
          <p:nvPr/>
        </p:nvPicPr>
        <p:blipFill>
          <a:blip r:embed="rId7">
            <a:alphaModFix/>
          </a:blip>
          <a:stretch>
            <a:fillRect/>
          </a:stretch>
        </p:blipFill>
        <p:spPr>
          <a:xfrm>
            <a:off x="323850" y="2160782"/>
            <a:ext cx="1261872" cy="182137"/>
          </a:xfrm>
          <a:prstGeom prst="rect">
            <a:avLst/>
          </a:prstGeom>
          <a:noFill/>
          <a:ln>
            <a:noFill/>
          </a:ln>
        </p:spPr>
      </p:pic>
      <p:pic>
        <p:nvPicPr>
          <p:cNvPr id="462" name="Google Shape;462;p57"/>
          <p:cNvPicPr preferRelativeResize="0"/>
          <p:nvPr/>
        </p:nvPicPr>
        <p:blipFill rotWithShape="1">
          <a:blip r:embed="rId8">
            <a:alphaModFix/>
          </a:blip>
          <a:srcRect b="15263" l="0" r="0" t="-10719"/>
          <a:stretch/>
        </p:blipFill>
        <p:spPr>
          <a:xfrm>
            <a:off x="2646263" y="3752963"/>
            <a:ext cx="749250" cy="715225"/>
          </a:xfrm>
          <a:prstGeom prst="rect">
            <a:avLst/>
          </a:prstGeom>
          <a:noFill/>
          <a:ln>
            <a:noFill/>
          </a:ln>
        </p:spPr>
      </p:pic>
      <p:sp>
        <p:nvSpPr>
          <p:cNvPr id="463" name="Google Shape;463;p57"/>
          <p:cNvSpPr/>
          <p:nvPr/>
        </p:nvSpPr>
        <p:spPr>
          <a:xfrm>
            <a:off x="4046189" y="3793993"/>
            <a:ext cx="1046700" cy="600000"/>
          </a:xfrm>
          <a:prstGeom prst="rect">
            <a:avLst/>
          </a:prstGeom>
          <a:solidFill>
            <a:srgbClr val="C9DAF8"/>
          </a:solidFill>
          <a:ln cap="flat" cmpd="sng" w="19050">
            <a:solidFill>
              <a:srgbClr val="555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464" name="Google Shape;464;p57"/>
          <p:cNvSpPr txBox="1"/>
          <p:nvPr/>
        </p:nvSpPr>
        <p:spPr>
          <a:xfrm>
            <a:off x="4051175" y="3810575"/>
            <a:ext cx="10467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accent5"/>
                </a:solidFill>
                <a:latin typeface="Roboto"/>
                <a:ea typeface="Roboto"/>
                <a:cs typeface="Roboto"/>
                <a:sym typeface="Roboto"/>
              </a:rPr>
              <a:t>Onboarding App</a:t>
            </a:r>
            <a:endParaRPr sz="1100">
              <a:solidFill>
                <a:schemeClr val="accent5"/>
              </a:solidFill>
              <a:latin typeface="Roboto"/>
              <a:ea typeface="Roboto"/>
              <a:cs typeface="Roboto"/>
              <a:sym typeface="Roboto"/>
            </a:endParaRPr>
          </a:p>
        </p:txBody>
      </p:sp>
      <p:cxnSp>
        <p:nvCxnSpPr>
          <p:cNvPr id="465" name="Google Shape;465;p57"/>
          <p:cNvCxnSpPr>
            <a:stCxn id="464" idx="1"/>
            <a:endCxn id="462" idx="3"/>
          </p:cNvCxnSpPr>
          <p:nvPr/>
        </p:nvCxnSpPr>
        <p:spPr>
          <a:xfrm rot="10800000">
            <a:off x="3395375" y="4110575"/>
            <a:ext cx="655800" cy="0"/>
          </a:xfrm>
          <a:prstGeom prst="straightConnector1">
            <a:avLst/>
          </a:prstGeom>
          <a:noFill/>
          <a:ln cap="flat" cmpd="sng" w="19050">
            <a:solidFill>
              <a:srgbClr val="55586A"/>
            </a:solidFill>
            <a:prstDash val="solid"/>
            <a:round/>
            <a:headEnd len="med" w="med" type="stealth"/>
            <a:tailEnd len="med" w="med" type="none"/>
          </a:ln>
        </p:spPr>
      </p:cxnSp>
      <p:cxnSp>
        <p:nvCxnSpPr>
          <p:cNvPr id="466" name="Google Shape;466;p57"/>
          <p:cNvCxnSpPr>
            <a:stCxn id="445" idx="4"/>
            <a:endCxn id="464" idx="0"/>
          </p:cNvCxnSpPr>
          <p:nvPr/>
        </p:nvCxnSpPr>
        <p:spPr>
          <a:xfrm>
            <a:off x="4572000" y="3231075"/>
            <a:ext cx="2400" cy="579600"/>
          </a:xfrm>
          <a:prstGeom prst="straightConnector1">
            <a:avLst/>
          </a:prstGeom>
          <a:noFill/>
          <a:ln cap="flat" cmpd="sng" w="19050">
            <a:solidFill>
              <a:srgbClr val="55586A"/>
            </a:solidFill>
            <a:prstDash val="solid"/>
            <a:round/>
            <a:headEnd len="med" w="med" type="stealth"/>
            <a:tailEnd len="med" w="med" type="none"/>
          </a:ln>
        </p:spPr>
      </p:cxnSp>
      <p:sp>
        <p:nvSpPr>
          <p:cNvPr id="467" name="Google Shape;467;p57"/>
          <p:cNvSpPr/>
          <p:nvPr/>
        </p:nvSpPr>
        <p:spPr>
          <a:xfrm>
            <a:off x="5776339" y="1524018"/>
            <a:ext cx="1046700" cy="600000"/>
          </a:xfrm>
          <a:prstGeom prst="rect">
            <a:avLst/>
          </a:prstGeom>
          <a:solidFill>
            <a:srgbClr val="C9DAF8"/>
          </a:solidFill>
          <a:ln cap="flat" cmpd="sng" w="19050">
            <a:solidFill>
              <a:srgbClr val="5558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500"/>
          </a:p>
        </p:txBody>
      </p:sp>
      <p:sp>
        <p:nvSpPr>
          <p:cNvPr id="468" name="Google Shape;468;p57"/>
          <p:cNvSpPr txBox="1"/>
          <p:nvPr/>
        </p:nvSpPr>
        <p:spPr>
          <a:xfrm>
            <a:off x="5781250" y="1524025"/>
            <a:ext cx="1046700" cy="6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accent5"/>
                </a:solidFill>
                <a:latin typeface="Roboto"/>
                <a:ea typeface="Roboto"/>
                <a:cs typeface="Roboto"/>
                <a:sym typeface="Roboto"/>
              </a:rPr>
              <a:t>Network Importer</a:t>
            </a:r>
            <a:endParaRPr sz="1100">
              <a:solidFill>
                <a:schemeClr val="accent5"/>
              </a:solidFill>
              <a:latin typeface="Roboto"/>
              <a:ea typeface="Roboto"/>
              <a:cs typeface="Roboto"/>
              <a:sym typeface="Roboto"/>
            </a:endParaRPr>
          </a:p>
        </p:txBody>
      </p:sp>
      <p:pic>
        <p:nvPicPr>
          <p:cNvPr id="469" name="Google Shape;469;p57"/>
          <p:cNvPicPr preferRelativeResize="0"/>
          <p:nvPr/>
        </p:nvPicPr>
        <p:blipFill>
          <a:blip r:embed="rId9">
            <a:alphaModFix/>
          </a:blip>
          <a:stretch>
            <a:fillRect/>
          </a:stretch>
        </p:blipFill>
        <p:spPr>
          <a:xfrm>
            <a:off x="8111341" y="1596978"/>
            <a:ext cx="685675" cy="454072"/>
          </a:xfrm>
          <a:prstGeom prst="rect">
            <a:avLst/>
          </a:prstGeom>
          <a:noFill/>
          <a:ln>
            <a:noFill/>
          </a:ln>
        </p:spPr>
      </p:pic>
      <p:cxnSp>
        <p:nvCxnSpPr>
          <p:cNvPr id="470" name="Google Shape;470;p57"/>
          <p:cNvCxnSpPr>
            <a:stCxn id="469" idx="1"/>
            <a:endCxn id="468" idx="3"/>
          </p:cNvCxnSpPr>
          <p:nvPr/>
        </p:nvCxnSpPr>
        <p:spPr>
          <a:xfrm rot="10800000">
            <a:off x="6827941" y="1824014"/>
            <a:ext cx="1283400" cy="0"/>
          </a:xfrm>
          <a:prstGeom prst="straightConnector1">
            <a:avLst/>
          </a:prstGeom>
          <a:noFill/>
          <a:ln cap="flat" cmpd="sng" w="19050">
            <a:solidFill>
              <a:srgbClr val="55586A"/>
            </a:solidFill>
            <a:prstDash val="solid"/>
            <a:round/>
            <a:headEnd len="med" w="med" type="stealth"/>
            <a:tailEnd len="med" w="med" type="none"/>
          </a:ln>
        </p:spPr>
      </p:cxnSp>
      <p:pic>
        <p:nvPicPr>
          <p:cNvPr id="471" name="Google Shape;471;p57"/>
          <p:cNvPicPr preferRelativeResize="0"/>
          <p:nvPr/>
        </p:nvPicPr>
        <p:blipFill>
          <a:blip r:embed="rId10">
            <a:alphaModFix/>
          </a:blip>
          <a:stretch>
            <a:fillRect/>
          </a:stretch>
        </p:blipFill>
        <p:spPr>
          <a:xfrm>
            <a:off x="4299600" y="2217672"/>
            <a:ext cx="544800" cy="522522"/>
          </a:xfrm>
          <a:prstGeom prst="rect">
            <a:avLst/>
          </a:prstGeom>
          <a:noFill/>
          <a:ln>
            <a:noFill/>
          </a:ln>
        </p:spPr>
      </p:pic>
      <p:cxnSp>
        <p:nvCxnSpPr>
          <p:cNvPr id="472" name="Google Shape;472;p57"/>
          <p:cNvCxnSpPr>
            <a:stCxn id="445" idx="7"/>
            <a:endCxn id="468" idx="1"/>
          </p:cNvCxnSpPr>
          <p:nvPr/>
        </p:nvCxnSpPr>
        <p:spPr>
          <a:xfrm flipH="1" rot="10800000">
            <a:off x="5039539" y="1824001"/>
            <a:ext cx="741600" cy="283200"/>
          </a:xfrm>
          <a:prstGeom prst="straightConnector1">
            <a:avLst/>
          </a:prstGeom>
          <a:noFill/>
          <a:ln cap="flat" cmpd="sng" w="19050">
            <a:solidFill>
              <a:srgbClr val="55586A"/>
            </a:solidFill>
            <a:prstDash val="solid"/>
            <a:round/>
            <a:headEnd len="med" w="med" type="stealth"/>
            <a:tailEnd len="med" w="med" type="none"/>
          </a:ln>
        </p:spPr>
      </p:cxnSp>
      <p:sp>
        <p:nvSpPr>
          <p:cNvPr id="473" name="Google Shape;473;p57"/>
          <p:cNvSpPr txBox="1"/>
          <p:nvPr/>
        </p:nvSpPr>
        <p:spPr>
          <a:xfrm>
            <a:off x="2287475" y="1914400"/>
            <a:ext cx="1283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 sz="1000">
                <a:solidFill>
                  <a:schemeClr val="accent4"/>
                </a:solidFill>
                <a:latin typeface="Roboto"/>
                <a:ea typeface="Roboto"/>
                <a:cs typeface="Roboto"/>
                <a:sym typeface="Roboto"/>
              </a:rPr>
              <a:t>Data Aggregation</a:t>
            </a:r>
            <a:endParaRPr i="1" sz="1000">
              <a:solidFill>
                <a:schemeClr val="accent4"/>
              </a:solidFill>
              <a:latin typeface="Roboto"/>
              <a:ea typeface="Roboto"/>
              <a:cs typeface="Roboto"/>
              <a:sym typeface="Roboto"/>
            </a:endParaRPr>
          </a:p>
        </p:txBody>
      </p:sp>
      <p:sp>
        <p:nvSpPr>
          <p:cNvPr id="474" name="Google Shape;474;p57"/>
          <p:cNvSpPr txBox="1"/>
          <p:nvPr/>
        </p:nvSpPr>
        <p:spPr>
          <a:xfrm>
            <a:off x="5700500" y="2157150"/>
            <a:ext cx="1283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 sz="1000">
                <a:solidFill>
                  <a:schemeClr val="accent4"/>
                </a:solidFill>
                <a:latin typeface="Roboto"/>
                <a:ea typeface="Roboto"/>
                <a:cs typeface="Roboto"/>
                <a:sym typeface="Roboto"/>
              </a:rPr>
              <a:t>Automated collection</a:t>
            </a:r>
            <a:endParaRPr i="1" sz="1000">
              <a:solidFill>
                <a:schemeClr val="accent4"/>
              </a:solidFill>
              <a:latin typeface="Roboto"/>
              <a:ea typeface="Roboto"/>
              <a:cs typeface="Roboto"/>
              <a:sym typeface="Roboto"/>
            </a:endParaRPr>
          </a:p>
        </p:txBody>
      </p:sp>
      <p:sp>
        <p:nvSpPr>
          <p:cNvPr id="475" name="Google Shape;475;p57"/>
          <p:cNvSpPr txBox="1"/>
          <p:nvPr/>
        </p:nvSpPr>
        <p:spPr>
          <a:xfrm>
            <a:off x="3932825" y="4474125"/>
            <a:ext cx="12834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en" sz="1000">
                <a:solidFill>
                  <a:schemeClr val="accent4"/>
                </a:solidFill>
                <a:latin typeface="Roboto"/>
                <a:ea typeface="Roboto"/>
                <a:cs typeface="Roboto"/>
                <a:sym typeface="Roboto"/>
              </a:rPr>
              <a:t>Manual </a:t>
            </a:r>
            <a:r>
              <a:rPr i="1" lang="en" sz="1000">
                <a:solidFill>
                  <a:schemeClr val="accent4"/>
                </a:solidFill>
                <a:latin typeface="Roboto"/>
                <a:ea typeface="Roboto"/>
                <a:cs typeface="Roboto"/>
                <a:sym typeface="Roboto"/>
              </a:rPr>
              <a:t>Population</a:t>
            </a:r>
            <a:endParaRPr i="1" sz="1000">
              <a:solidFill>
                <a:schemeClr val="accent4"/>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8"/>
          <p:cNvSpPr txBox="1"/>
          <p:nvPr>
            <p:ph idx="1" type="body"/>
          </p:nvPr>
        </p:nvSpPr>
        <p:spPr>
          <a:xfrm>
            <a:off x="329184" y="636003"/>
            <a:ext cx="8458200" cy="399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Clr>
                <a:schemeClr val="accent6"/>
              </a:buClr>
              <a:buSzPts val="1600"/>
              <a:buNone/>
            </a:pPr>
            <a:r>
              <a:rPr lang="en" sz="1600"/>
              <a:t>Nautobot supports two main ways of enforcing data validation and integrity.</a:t>
            </a:r>
            <a:endParaRPr sz="1600"/>
          </a:p>
          <a:p>
            <a:pPr indent="0" lvl="0" marL="0" rtl="0" algn="l">
              <a:lnSpc>
                <a:spcPct val="90000"/>
              </a:lnSpc>
              <a:spcBef>
                <a:spcPts val="750"/>
              </a:spcBef>
              <a:spcAft>
                <a:spcPts val="0"/>
              </a:spcAft>
              <a:buClr>
                <a:schemeClr val="accent6"/>
              </a:buClr>
              <a:buSzPts val="1600"/>
              <a:buNone/>
            </a:pPr>
            <a:r>
              <a:t/>
            </a:r>
            <a:endParaRPr sz="1600"/>
          </a:p>
          <a:p>
            <a:pPr indent="-330200" lvl="0" marL="457200" rtl="0" algn="l">
              <a:lnSpc>
                <a:spcPct val="90000"/>
              </a:lnSpc>
              <a:spcBef>
                <a:spcPts val="750"/>
              </a:spcBef>
              <a:spcAft>
                <a:spcPts val="0"/>
              </a:spcAft>
              <a:buClr>
                <a:schemeClr val="accent6"/>
              </a:buClr>
              <a:buSzPts val="1600"/>
              <a:buChar char="•"/>
            </a:pPr>
            <a:r>
              <a:rPr lang="en" sz="1600"/>
              <a:t>Data Validation Core API</a:t>
            </a:r>
            <a:endParaRPr sz="1600"/>
          </a:p>
          <a:p>
            <a:pPr indent="-330200" lvl="0" marL="457200" rtl="0" algn="l">
              <a:lnSpc>
                <a:spcPct val="90000"/>
              </a:lnSpc>
              <a:spcBef>
                <a:spcPts val="0"/>
              </a:spcBef>
              <a:spcAft>
                <a:spcPts val="0"/>
              </a:spcAft>
              <a:buClr>
                <a:schemeClr val="accent6"/>
              </a:buClr>
              <a:buSzPts val="1600"/>
              <a:buChar char="•"/>
            </a:pPr>
            <a:r>
              <a:rPr lang="en" sz="1600"/>
              <a:t>User defined Jobs</a:t>
            </a:r>
            <a:endParaRPr sz="1600"/>
          </a:p>
          <a:p>
            <a:pPr indent="0" lvl="0" marL="0" rtl="0" algn="l">
              <a:lnSpc>
                <a:spcPct val="90000"/>
              </a:lnSpc>
              <a:spcBef>
                <a:spcPts val="750"/>
              </a:spcBef>
              <a:spcAft>
                <a:spcPts val="0"/>
              </a:spcAft>
              <a:buClr>
                <a:schemeClr val="accent6"/>
              </a:buClr>
              <a:buSzPts val="1600"/>
              <a:buNone/>
            </a:pPr>
            <a:r>
              <a:t/>
            </a:r>
            <a:endParaRPr sz="1600"/>
          </a:p>
          <a:p>
            <a:pPr indent="0" lvl="0" marL="0" rtl="0" algn="l">
              <a:lnSpc>
                <a:spcPct val="90000"/>
              </a:lnSpc>
              <a:spcBef>
                <a:spcPts val="750"/>
              </a:spcBef>
              <a:spcAft>
                <a:spcPts val="0"/>
              </a:spcAft>
              <a:buClr>
                <a:schemeClr val="accent6"/>
              </a:buClr>
              <a:buSzPts val="1600"/>
              <a:buNone/>
            </a:pPr>
            <a:r>
              <a:rPr lang="en" sz="1600"/>
              <a:t>These features go beyond the natural validation of the core network data model.</a:t>
            </a:r>
            <a:endParaRPr sz="1600"/>
          </a:p>
        </p:txBody>
      </p:sp>
      <p:pic>
        <p:nvPicPr>
          <p:cNvPr descr="nautobot_icon_270x270.png" id="482" name="Google Shape;482;p58"/>
          <p:cNvPicPr preferRelativeResize="0"/>
          <p:nvPr/>
        </p:nvPicPr>
        <p:blipFill rotWithShape="1">
          <a:blip r:embed="rId3">
            <a:alphaModFix/>
          </a:blip>
          <a:srcRect b="0" l="0" r="0" t="0"/>
          <a:stretch/>
        </p:blipFill>
        <p:spPr>
          <a:xfrm>
            <a:off x="4044163" y="3322607"/>
            <a:ext cx="1027276" cy="1027276"/>
          </a:xfrm>
          <a:prstGeom prst="rect">
            <a:avLst/>
          </a:prstGeom>
          <a:noFill/>
          <a:ln>
            <a:noFill/>
          </a:ln>
        </p:spPr>
      </p:pic>
      <p:pic>
        <p:nvPicPr>
          <p:cNvPr descr="File:Sample User Icon.png - Wikipedia" id="483" name="Google Shape;483;p58"/>
          <p:cNvPicPr preferRelativeResize="0"/>
          <p:nvPr/>
        </p:nvPicPr>
        <p:blipFill rotWithShape="1">
          <a:blip r:embed="rId4">
            <a:alphaModFix/>
          </a:blip>
          <a:srcRect b="0" l="0" r="0" t="0"/>
          <a:stretch/>
        </p:blipFill>
        <p:spPr>
          <a:xfrm>
            <a:off x="2362500" y="3437850"/>
            <a:ext cx="614981" cy="614981"/>
          </a:xfrm>
          <a:prstGeom prst="rect">
            <a:avLst/>
          </a:prstGeom>
          <a:noFill/>
          <a:ln>
            <a:noFill/>
          </a:ln>
        </p:spPr>
      </p:pic>
      <p:sp>
        <p:nvSpPr>
          <p:cNvPr id="484" name="Google Shape;484;p58"/>
          <p:cNvSpPr/>
          <p:nvPr/>
        </p:nvSpPr>
        <p:spPr>
          <a:xfrm>
            <a:off x="4044163" y="3644413"/>
            <a:ext cx="201600" cy="1887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chemeClr val="dk1"/>
              </a:solidFill>
              <a:latin typeface="Roboto"/>
              <a:ea typeface="Roboto"/>
              <a:cs typeface="Roboto"/>
              <a:sym typeface="Roboto"/>
            </a:endParaRPr>
          </a:p>
        </p:txBody>
      </p:sp>
      <p:sp>
        <p:nvSpPr>
          <p:cNvPr id="485" name="Google Shape;485;p58"/>
          <p:cNvSpPr/>
          <p:nvPr/>
        </p:nvSpPr>
        <p:spPr>
          <a:xfrm>
            <a:off x="3764425" y="2816647"/>
            <a:ext cx="825300" cy="4194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1000"/>
              <a:buFont typeface="Roboto"/>
              <a:buNone/>
            </a:pPr>
            <a:r>
              <a:rPr lang="en" sz="1000">
                <a:solidFill>
                  <a:schemeClr val="lt1"/>
                </a:solidFill>
                <a:latin typeface="Roboto"/>
                <a:ea typeface="Roboto"/>
                <a:cs typeface="Roboto"/>
                <a:sym typeface="Roboto"/>
              </a:rPr>
              <a:t>Validation Provider</a:t>
            </a:r>
            <a:endParaRPr sz="1000">
              <a:solidFill>
                <a:schemeClr val="lt1"/>
              </a:solidFill>
              <a:latin typeface="Roboto"/>
              <a:ea typeface="Roboto"/>
              <a:cs typeface="Roboto"/>
              <a:sym typeface="Roboto"/>
            </a:endParaRPr>
          </a:p>
        </p:txBody>
      </p:sp>
      <p:cxnSp>
        <p:nvCxnSpPr>
          <p:cNvPr id="486" name="Google Shape;486;p58"/>
          <p:cNvCxnSpPr>
            <a:stCxn id="483" idx="3"/>
          </p:cNvCxnSpPr>
          <p:nvPr/>
        </p:nvCxnSpPr>
        <p:spPr>
          <a:xfrm flipH="1" rot="10800000">
            <a:off x="2977481" y="3738741"/>
            <a:ext cx="932100" cy="6600"/>
          </a:xfrm>
          <a:prstGeom prst="straightConnector1">
            <a:avLst/>
          </a:prstGeom>
          <a:noFill/>
          <a:ln cap="flat" cmpd="sng" w="9525">
            <a:solidFill>
              <a:schemeClr val="dk2"/>
            </a:solidFill>
            <a:prstDash val="solid"/>
            <a:round/>
            <a:headEnd len="sm" w="sm" type="none"/>
            <a:tailEnd len="med" w="med" type="triangle"/>
          </a:ln>
        </p:spPr>
      </p:cxnSp>
      <p:cxnSp>
        <p:nvCxnSpPr>
          <p:cNvPr id="487" name="Google Shape;487;p58"/>
          <p:cNvCxnSpPr>
            <a:stCxn id="484" idx="0"/>
          </p:cNvCxnSpPr>
          <p:nvPr/>
        </p:nvCxnSpPr>
        <p:spPr>
          <a:xfrm rot="10800000">
            <a:off x="4144963" y="3306013"/>
            <a:ext cx="0" cy="338400"/>
          </a:xfrm>
          <a:prstGeom prst="straightConnector1">
            <a:avLst/>
          </a:prstGeom>
          <a:noFill/>
          <a:ln cap="flat" cmpd="sng" w="9525">
            <a:solidFill>
              <a:schemeClr val="dk2"/>
            </a:solidFill>
            <a:prstDash val="solid"/>
            <a:round/>
            <a:headEnd len="sm" w="sm" type="none"/>
            <a:tailEnd len="med" w="med" type="triangle"/>
          </a:ln>
        </p:spPr>
      </p:cxnSp>
      <p:sp>
        <p:nvSpPr>
          <p:cNvPr id="488" name="Google Shape;488;p58"/>
          <p:cNvSpPr txBox="1"/>
          <p:nvPr/>
        </p:nvSpPr>
        <p:spPr>
          <a:xfrm>
            <a:off x="3333625" y="4139515"/>
            <a:ext cx="1686900" cy="35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750"/>
              </a:spcBef>
              <a:spcAft>
                <a:spcPts val="0"/>
              </a:spcAft>
              <a:buClr>
                <a:schemeClr val="accent6"/>
              </a:buClr>
              <a:buSzPts val="1200"/>
              <a:buFont typeface="Roboto"/>
              <a:buNone/>
            </a:pPr>
            <a:r>
              <a:rPr lang="en" sz="1200">
                <a:solidFill>
                  <a:schemeClr val="accent6"/>
                </a:solidFill>
                <a:latin typeface="Roboto"/>
                <a:ea typeface="Roboto"/>
                <a:cs typeface="Roboto"/>
                <a:sym typeface="Roboto"/>
              </a:rPr>
              <a:t>Data Validation Core</a:t>
            </a:r>
            <a:endParaRPr sz="1000">
              <a:solidFill>
                <a:schemeClr val="accent6"/>
              </a:solidFill>
              <a:latin typeface="Roboto"/>
              <a:ea typeface="Roboto"/>
              <a:cs typeface="Roboto"/>
              <a:sym typeface="Roboto"/>
            </a:endParaRPr>
          </a:p>
        </p:txBody>
      </p:sp>
      <p:pic>
        <p:nvPicPr>
          <p:cNvPr descr="Script Free Icon of Zwicon" id="489" name="Google Shape;489;p58"/>
          <p:cNvPicPr preferRelativeResize="0"/>
          <p:nvPr/>
        </p:nvPicPr>
        <p:blipFill rotWithShape="1">
          <a:blip r:embed="rId5">
            <a:alphaModFix/>
          </a:blip>
          <a:srcRect b="0" l="0" r="0" t="0"/>
          <a:stretch/>
        </p:blipFill>
        <p:spPr>
          <a:xfrm>
            <a:off x="4817275" y="3472968"/>
            <a:ext cx="538128" cy="538128"/>
          </a:xfrm>
          <a:prstGeom prst="rect">
            <a:avLst/>
          </a:prstGeom>
          <a:noFill/>
          <a:ln>
            <a:noFill/>
          </a:ln>
        </p:spPr>
      </p:pic>
      <p:grpSp>
        <p:nvGrpSpPr>
          <p:cNvPr id="490" name="Google Shape;490;p58"/>
          <p:cNvGrpSpPr/>
          <p:nvPr/>
        </p:nvGrpSpPr>
        <p:grpSpPr>
          <a:xfrm rot="-2560134">
            <a:off x="5071783" y="3228001"/>
            <a:ext cx="1027705" cy="1027594"/>
            <a:chOff x="5456025" y="3182675"/>
            <a:chExt cx="1028100" cy="1028100"/>
          </a:xfrm>
        </p:grpSpPr>
        <p:sp>
          <p:nvSpPr>
            <p:cNvPr id="491" name="Google Shape;491;p58"/>
            <p:cNvSpPr/>
            <p:nvPr/>
          </p:nvSpPr>
          <p:spPr>
            <a:xfrm>
              <a:off x="5456025" y="3182675"/>
              <a:ext cx="1028100" cy="1028100"/>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chemeClr val="dk1"/>
                </a:solidFill>
                <a:latin typeface="Roboto"/>
                <a:ea typeface="Roboto"/>
                <a:cs typeface="Roboto"/>
                <a:sym typeface="Roboto"/>
              </a:endParaRPr>
            </a:p>
          </p:txBody>
        </p:sp>
        <p:sp>
          <p:nvSpPr>
            <p:cNvPr id="492" name="Google Shape;492;p58"/>
            <p:cNvSpPr/>
            <p:nvPr/>
          </p:nvSpPr>
          <p:spPr>
            <a:xfrm rot="5400000">
              <a:off x="5456025" y="3182675"/>
              <a:ext cx="1028100" cy="1028100"/>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chemeClr val="dk1"/>
                </a:solidFill>
                <a:latin typeface="Roboto"/>
                <a:ea typeface="Roboto"/>
                <a:cs typeface="Roboto"/>
                <a:sym typeface="Roboto"/>
              </a:endParaRPr>
            </a:p>
          </p:txBody>
        </p:sp>
        <p:sp>
          <p:nvSpPr>
            <p:cNvPr id="493" name="Google Shape;493;p58"/>
            <p:cNvSpPr/>
            <p:nvPr/>
          </p:nvSpPr>
          <p:spPr>
            <a:xfrm rot="10800000">
              <a:off x="5456025" y="3182675"/>
              <a:ext cx="1028100" cy="1028100"/>
            </a:xfrm>
            <a:prstGeom prst="arc">
              <a:avLst>
                <a:gd fmla="val 16200000" name="adj1"/>
                <a:gd fmla="val 0" name="adj2"/>
              </a:avLst>
            </a:prstGeom>
            <a:noFill/>
            <a:ln cap="flat" cmpd="sng" w="9525">
              <a:solidFill>
                <a:schemeClr val="dk2"/>
              </a:solidFill>
              <a:prstDash val="solid"/>
              <a:round/>
              <a:headEnd len="sm" w="sm" type="none"/>
              <a:tailEnd len="sm" w="sm" type="triangl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Roboto"/>
                <a:buNone/>
              </a:pPr>
              <a:r>
                <a:t/>
              </a:r>
              <a:endParaRPr sz="1800">
                <a:solidFill>
                  <a:schemeClr val="dk1"/>
                </a:solidFill>
                <a:latin typeface="Roboto"/>
                <a:ea typeface="Roboto"/>
                <a:cs typeface="Roboto"/>
                <a:sym typeface="Roboto"/>
              </a:endParaRPr>
            </a:p>
          </p:txBody>
        </p:sp>
      </p:grpSp>
      <p:sp>
        <p:nvSpPr>
          <p:cNvPr id="494" name="Google Shape;494;p58"/>
          <p:cNvSpPr txBox="1"/>
          <p:nvPr/>
        </p:nvSpPr>
        <p:spPr>
          <a:xfrm>
            <a:off x="6138500" y="3530877"/>
            <a:ext cx="1686900" cy="351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750"/>
              </a:spcBef>
              <a:spcAft>
                <a:spcPts val="0"/>
              </a:spcAft>
              <a:buClr>
                <a:schemeClr val="accent6"/>
              </a:buClr>
              <a:buSzPts val="1200"/>
              <a:buFont typeface="Roboto"/>
              <a:buNone/>
            </a:pPr>
            <a:r>
              <a:rPr lang="en" sz="1200">
                <a:solidFill>
                  <a:schemeClr val="accent6"/>
                </a:solidFill>
                <a:latin typeface="Roboto"/>
                <a:ea typeface="Roboto"/>
                <a:cs typeface="Roboto"/>
                <a:sym typeface="Roboto"/>
              </a:rPr>
              <a:t>Jobs</a:t>
            </a:r>
            <a:endParaRPr sz="1000">
              <a:solidFill>
                <a:schemeClr val="accent6"/>
              </a:solidFill>
              <a:latin typeface="Roboto"/>
              <a:ea typeface="Roboto"/>
              <a:cs typeface="Roboto"/>
              <a:sym typeface="Roboto"/>
            </a:endParaRPr>
          </a:p>
        </p:txBody>
      </p:sp>
      <p:sp>
        <p:nvSpPr>
          <p:cNvPr id="495" name="Google Shape;495;p58"/>
          <p:cNvSpPr txBox="1"/>
          <p:nvPr>
            <p:ph type="title"/>
          </p:nvPr>
        </p:nvSpPr>
        <p:spPr>
          <a:xfrm>
            <a:off x="688848" y="104618"/>
            <a:ext cx="8098500" cy="40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5"/>
              </a:buClr>
              <a:buSzPts val="2000"/>
              <a:buFont typeface="Roboto"/>
              <a:buNone/>
            </a:pPr>
            <a:r>
              <a:rPr lang="en"/>
              <a:t>Nautobot Data Validation &amp; Integrity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9"/>
          <p:cNvSpPr txBox="1"/>
          <p:nvPr>
            <p:ph type="title"/>
          </p:nvPr>
        </p:nvSpPr>
        <p:spPr>
          <a:xfrm>
            <a:off x="1257300" y="2140382"/>
            <a:ext cx="7532700" cy="5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Integrating &amp; Using </a:t>
            </a:r>
            <a:r>
              <a:rPr lang="en"/>
              <a:t>Nautobot</a:t>
            </a:r>
            <a:endParaRPr/>
          </a:p>
        </p:txBody>
      </p:sp>
      <p:sp>
        <p:nvSpPr>
          <p:cNvPr id="501" name="Google Shape;501;p59"/>
          <p:cNvSpPr txBox="1"/>
          <p:nvPr>
            <p:ph idx="1" type="body"/>
          </p:nvPr>
        </p:nvSpPr>
        <p:spPr>
          <a:xfrm>
            <a:off x="433076" y="2774466"/>
            <a:ext cx="8356800" cy="4599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0"/>
          <p:cNvSpPr/>
          <p:nvPr/>
        </p:nvSpPr>
        <p:spPr>
          <a:xfrm>
            <a:off x="0" y="512650"/>
            <a:ext cx="9144000" cy="382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0"/>
          <p:cNvSpPr txBox="1"/>
          <p:nvPr>
            <p:ph type="title"/>
          </p:nvPr>
        </p:nvSpPr>
        <p:spPr>
          <a:xfrm>
            <a:off x="688848" y="130058"/>
            <a:ext cx="8098500" cy="353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Nautobot’s Growing App Ecosystem</a:t>
            </a:r>
            <a:r>
              <a:rPr lang="en"/>
              <a:t> - Over 25 Apps to Date</a:t>
            </a:r>
            <a:endParaRPr/>
          </a:p>
        </p:txBody>
      </p:sp>
      <p:grpSp>
        <p:nvGrpSpPr>
          <p:cNvPr id="508" name="Google Shape;508;p60"/>
          <p:cNvGrpSpPr/>
          <p:nvPr/>
        </p:nvGrpSpPr>
        <p:grpSpPr>
          <a:xfrm>
            <a:off x="-150220" y="620050"/>
            <a:ext cx="1930795" cy="911975"/>
            <a:chOff x="-74020" y="772450"/>
            <a:chExt cx="1930795" cy="911975"/>
          </a:xfrm>
        </p:grpSpPr>
        <p:sp>
          <p:nvSpPr>
            <p:cNvPr id="509" name="Google Shape;509;p60"/>
            <p:cNvSpPr/>
            <p:nvPr/>
          </p:nvSpPr>
          <p:spPr>
            <a:xfrm>
              <a:off x="105825" y="772450"/>
              <a:ext cx="17052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0"/>
            <p:cNvSpPr txBox="1"/>
            <p:nvPr/>
          </p:nvSpPr>
          <p:spPr>
            <a:xfrm>
              <a:off x="420675" y="7724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Ansible ChatOps</a:t>
              </a:r>
              <a:endParaRPr b="1" sz="1000">
                <a:solidFill>
                  <a:schemeClr val="accent4"/>
                </a:solidFill>
                <a:latin typeface="Roboto"/>
                <a:ea typeface="Roboto"/>
                <a:cs typeface="Roboto"/>
                <a:sym typeface="Roboto"/>
              </a:endParaRPr>
            </a:p>
          </p:txBody>
        </p:sp>
        <p:sp>
          <p:nvSpPr>
            <p:cNvPr id="511" name="Google Shape;511;p60"/>
            <p:cNvSpPr txBox="1"/>
            <p:nvPr/>
          </p:nvSpPr>
          <p:spPr>
            <a:xfrm>
              <a:off x="420675" y="960225"/>
              <a:ext cx="1393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Perform common Ansible AWX/Tower operations using ChatOps</a:t>
              </a:r>
              <a:endParaRPr b="1" sz="700">
                <a:solidFill>
                  <a:schemeClr val="accent6"/>
                </a:solidFill>
                <a:latin typeface="Roboto"/>
                <a:ea typeface="Roboto"/>
                <a:cs typeface="Roboto"/>
                <a:sym typeface="Roboto"/>
              </a:endParaRPr>
            </a:p>
          </p:txBody>
        </p:sp>
        <p:pic>
          <p:nvPicPr>
            <p:cNvPr id="512" name="Google Shape;512;p60"/>
            <p:cNvPicPr preferRelativeResize="0"/>
            <p:nvPr/>
          </p:nvPicPr>
          <p:blipFill>
            <a:blip r:embed="rId3">
              <a:alphaModFix/>
            </a:blip>
            <a:stretch>
              <a:fillRect/>
            </a:stretch>
          </p:blipFill>
          <p:spPr>
            <a:xfrm>
              <a:off x="-74020" y="800750"/>
              <a:ext cx="795725" cy="596785"/>
            </a:xfrm>
            <a:prstGeom prst="rect">
              <a:avLst/>
            </a:prstGeom>
            <a:noFill/>
            <a:ln>
              <a:noFill/>
            </a:ln>
          </p:spPr>
        </p:pic>
        <p:sp>
          <p:nvSpPr>
            <p:cNvPr id="513" name="Google Shape;513;p60"/>
            <p:cNvSpPr txBox="1"/>
            <p:nvPr/>
          </p:nvSpPr>
          <p:spPr>
            <a:xfrm>
              <a:off x="420675" y="1391925"/>
              <a:ext cx="1075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July 15, 2021 - 1.1.0</a:t>
              </a:r>
              <a:endParaRPr b="1" sz="700">
                <a:solidFill>
                  <a:schemeClr val="accent2"/>
                </a:solidFill>
                <a:latin typeface="Roboto"/>
                <a:ea typeface="Roboto"/>
                <a:cs typeface="Roboto"/>
                <a:sym typeface="Roboto"/>
              </a:endParaRPr>
            </a:p>
          </p:txBody>
        </p:sp>
      </p:grpSp>
      <p:sp>
        <p:nvSpPr>
          <p:cNvPr id="514" name="Google Shape;514;p60"/>
          <p:cNvSpPr/>
          <p:nvPr/>
        </p:nvSpPr>
        <p:spPr>
          <a:xfrm>
            <a:off x="1782225" y="620050"/>
            <a:ext cx="18129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0"/>
          <p:cNvSpPr txBox="1"/>
          <p:nvPr/>
        </p:nvSpPr>
        <p:spPr>
          <a:xfrm>
            <a:off x="2173275" y="9602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Perform common CloudVision operations using ChatOps</a:t>
            </a:r>
            <a:endParaRPr b="1" sz="700">
              <a:solidFill>
                <a:schemeClr val="accent6"/>
              </a:solidFill>
              <a:latin typeface="Roboto"/>
              <a:ea typeface="Roboto"/>
              <a:cs typeface="Roboto"/>
              <a:sym typeface="Roboto"/>
            </a:endParaRPr>
          </a:p>
        </p:txBody>
      </p:sp>
      <p:sp>
        <p:nvSpPr>
          <p:cNvPr id="516" name="Google Shape;516;p60"/>
          <p:cNvSpPr txBox="1"/>
          <p:nvPr/>
        </p:nvSpPr>
        <p:spPr>
          <a:xfrm>
            <a:off x="2173275" y="1239525"/>
            <a:ext cx="1075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August 3, 2021 - 1.1.0</a:t>
            </a:r>
            <a:endParaRPr b="1" sz="700">
              <a:solidFill>
                <a:schemeClr val="accent2"/>
              </a:solidFill>
              <a:latin typeface="Roboto"/>
              <a:ea typeface="Roboto"/>
              <a:cs typeface="Roboto"/>
              <a:sym typeface="Roboto"/>
            </a:endParaRPr>
          </a:p>
        </p:txBody>
      </p:sp>
      <p:sp>
        <p:nvSpPr>
          <p:cNvPr id="517" name="Google Shape;517;p60"/>
          <p:cNvSpPr txBox="1"/>
          <p:nvPr/>
        </p:nvSpPr>
        <p:spPr>
          <a:xfrm>
            <a:off x="2173275" y="620050"/>
            <a:ext cx="14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Arista CloudVision ChatOps</a:t>
            </a:r>
            <a:endParaRPr b="1" sz="1000">
              <a:solidFill>
                <a:schemeClr val="accent4"/>
              </a:solidFill>
              <a:latin typeface="Roboto"/>
              <a:ea typeface="Roboto"/>
              <a:cs typeface="Roboto"/>
              <a:sym typeface="Roboto"/>
            </a:endParaRPr>
          </a:p>
        </p:txBody>
      </p:sp>
      <p:pic>
        <p:nvPicPr>
          <p:cNvPr id="518" name="Google Shape;518;p60"/>
          <p:cNvPicPr preferRelativeResize="0"/>
          <p:nvPr/>
        </p:nvPicPr>
        <p:blipFill>
          <a:blip r:embed="rId4">
            <a:alphaModFix/>
          </a:blip>
          <a:stretch>
            <a:fillRect/>
          </a:stretch>
        </p:blipFill>
        <p:spPr>
          <a:xfrm>
            <a:off x="1668875" y="687525"/>
            <a:ext cx="736000" cy="552000"/>
          </a:xfrm>
          <a:prstGeom prst="rect">
            <a:avLst/>
          </a:prstGeom>
          <a:noFill/>
          <a:ln>
            <a:noFill/>
          </a:ln>
        </p:spPr>
      </p:pic>
      <p:sp>
        <p:nvSpPr>
          <p:cNvPr id="519" name="Google Shape;519;p60"/>
          <p:cNvSpPr/>
          <p:nvPr/>
        </p:nvSpPr>
        <p:spPr>
          <a:xfrm>
            <a:off x="3641400" y="6200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0"/>
          <p:cNvSpPr txBox="1"/>
          <p:nvPr/>
        </p:nvSpPr>
        <p:spPr>
          <a:xfrm>
            <a:off x="4154475" y="9602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Synchronize data between Nautobot and CloudVision</a:t>
            </a:r>
            <a:endParaRPr b="1" sz="700">
              <a:solidFill>
                <a:schemeClr val="accent6"/>
              </a:solidFill>
              <a:latin typeface="Roboto"/>
              <a:ea typeface="Roboto"/>
              <a:cs typeface="Roboto"/>
              <a:sym typeface="Roboto"/>
            </a:endParaRPr>
          </a:p>
        </p:txBody>
      </p:sp>
      <p:sp>
        <p:nvSpPr>
          <p:cNvPr id="521" name="Google Shape;521;p60"/>
          <p:cNvSpPr txBox="1"/>
          <p:nvPr/>
        </p:nvSpPr>
        <p:spPr>
          <a:xfrm>
            <a:off x="4154475" y="1239525"/>
            <a:ext cx="1075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August 3, 2021 - 1.1.0</a:t>
            </a:r>
            <a:endParaRPr b="1" sz="700">
              <a:solidFill>
                <a:schemeClr val="accent2"/>
              </a:solidFill>
              <a:latin typeface="Roboto"/>
              <a:ea typeface="Roboto"/>
              <a:cs typeface="Roboto"/>
              <a:sym typeface="Roboto"/>
            </a:endParaRPr>
          </a:p>
        </p:txBody>
      </p:sp>
      <p:sp>
        <p:nvSpPr>
          <p:cNvPr id="522" name="Google Shape;522;p60"/>
          <p:cNvSpPr txBox="1"/>
          <p:nvPr/>
        </p:nvSpPr>
        <p:spPr>
          <a:xfrm>
            <a:off x="4154475" y="620050"/>
            <a:ext cx="14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Arista CloudVision SSoT</a:t>
            </a:r>
            <a:endParaRPr b="1" sz="1000">
              <a:solidFill>
                <a:schemeClr val="accent4"/>
              </a:solidFill>
              <a:latin typeface="Roboto"/>
              <a:ea typeface="Roboto"/>
              <a:cs typeface="Roboto"/>
              <a:sym typeface="Roboto"/>
            </a:endParaRPr>
          </a:p>
        </p:txBody>
      </p:sp>
      <p:pic>
        <p:nvPicPr>
          <p:cNvPr id="523" name="Google Shape;523;p60"/>
          <p:cNvPicPr preferRelativeResize="0"/>
          <p:nvPr/>
        </p:nvPicPr>
        <p:blipFill>
          <a:blip r:embed="rId5">
            <a:alphaModFix/>
          </a:blip>
          <a:stretch>
            <a:fillRect/>
          </a:stretch>
        </p:blipFill>
        <p:spPr>
          <a:xfrm>
            <a:off x="3595000" y="662175"/>
            <a:ext cx="736000" cy="532150"/>
          </a:xfrm>
          <a:prstGeom prst="rect">
            <a:avLst/>
          </a:prstGeom>
          <a:noFill/>
          <a:ln>
            <a:noFill/>
          </a:ln>
        </p:spPr>
      </p:pic>
      <p:sp>
        <p:nvSpPr>
          <p:cNvPr id="524" name="Google Shape;524;p60"/>
          <p:cNvSpPr/>
          <p:nvPr/>
        </p:nvSpPr>
        <p:spPr>
          <a:xfrm>
            <a:off x="5470200" y="6200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0"/>
          <p:cNvSpPr txBox="1"/>
          <p:nvPr/>
        </p:nvSpPr>
        <p:spPr>
          <a:xfrm>
            <a:off x="5983275" y="8078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Perform common IPF operations using ChatOps</a:t>
            </a:r>
            <a:endParaRPr b="1" sz="700">
              <a:solidFill>
                <a:schemeClr val="accent6"/>
              </a:solidFill>
              <a:latin typeface="Roboto"/>
              <a:ea typeface="Roboto"/>
              <a:cs typeface="Roboto"/>
              <a:sym typeface="Roboto"/>
            </a:endParaRPr>
          </a:p>
        </p:txBody>
      </p:sp>
      <p:sp>
        <p:nvSpPr>
          <p:cNvPr id="526" name="Google Shape;526;p60"/>
          <p:cNvSpPr txBox="1"/>
          <p:nvPr/>
        </p:nvSpPr>
        <p:spPr>
          <a:xfrm>
            <a:off x="5983275" y="1239525"/>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December 15, 2021 - 1.1.0</a:t>
            </a:r>
            <a:endParaRPr b="1" sz="700">
              <a:solidFill>
                <a:schemeClr val="accent2"/>
              </a:solidFill>
              <a:latin typeface="Roboto"/>
              <a:ea typeface="Roboto"/>
              <a:cs typeface="Roboto"/>
              <a:sym typeface="Roboto"/>
            </a:endParaRPr>
          </a:p>
        </p:txBody>
      </p:sp>
      <p:sp>
        <p:nvSpPr>
          <p:cNvPr id="527" name="Google Shape;527;p60"/>
          <p:cNvSpPr txBox="1"/>
          <p:nvPr/>
        </p:nvSpPr>
        <p:spPr>
          <a:xfrm>
            <a:off x="5983275" y="6200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IP Fabric ChatOps</a:t>
            </a:r>
            <a:endParaRPr b="1" sz="1000">
              <a:solidFill>
                <a:schemeClr val="accent4"/>
              </a:solidFill>
              <a:latin typeface="Roboto"/>
              <a:ea typeface="Roboto"/>
              <a:cs typeface="Roboto"/>
              <a:sym typeface="Roboto"/>
            </a:endParaRPr>
          </a:p>
        </p:txBody>
      </p:sp>
      <p:pic>
        <p:nvPicPr>
          <p:cNvPr id="528" name="Google Shape;528;p60"/>
          <p:cNvPicPr preferRelativeResize="0"/>
          <p:nvPr/>
        </p:nvPicPr>
        <p:blipFill>
          <a:blip r:embed="rId6">
            <a:alphaModFix/>
          </a:blip>
          <a:stretch>
            <a:fillRect/>
          </a:stretch>
        </p:blipFill>
        <p:spPr>
          <a:xfrm>
            <a:off x="5499126" y="662175"/>
            <a:ext cx="457025" cy="664100"/>
          </a:xfrm>
          <a:prstGeom prst="rect">
            <a:avLst/>
          </a:prstGeom>
          <a:noFill/>
          <a:ln>
            <a:noFill/>
          </a:ln>
        </p:spPr>
      </p:pic>
      <p:sp>
        <p:nvSpPr>
          <p:cNvPr id="529" name="Google Shape;529;p60"/>
          <p:cNvSpPr/>
          <p:nvPr/>
        </p:nvSpPr>
        <p:spPr>
          <a:xfrm>
            <a:off x="7299000" y="6200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0"/>
          <p:cNvSpPr txBox="1"/>
          <p:nvPr/>
        </p:nvSpPr>
        <p:spPr>
          <a:xfrm>
            <a:off x="7735875" y="8078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Expose key data in Nautobot as Prometheus endpoints</a:t>
            </a:r>
            <a:endParaRPr b="1" sz="700">
              <a:solidFill>
                <a:schemeClr val="accent6"/>
              </a:solidFill>
              <a:latin typeface="Roboto"/>
              <a:ea typeface="Roboto"/>
              <a:cs typeface="Roboto"/>
              <a:sym typeface="Roboto"/>
            </a:endParaRPr>
          </a:p>
        </p:txBody>
      </p:sp>
      <p:sp>
        <p:nvSpPr>
          <p:cNvPr id="531" name="Google Shape;531;p60"/>
          <p:cNvSpPr txBox="1"/>
          <p:nvPr/>
        </p:nvSpPr>
        <p:spPr>
          <a:xfrm>
            <a:off x="7748400" y="1247450"/>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February 24, 2021 - 1.0.0</a:t>
            </a:r>
            <a:endParaRPr b="1" sz="700">
              <a:solidFill>
                <a:schemeClr val="accent2"/>
              </a:solidFill>
              <a:latin typeface="Roboto"/>
              <a:ea typeface="Roboto"/>
              <a:cs typeface="Roboto"/>
              <a:sym typeface="Roboto"/>
            </a:endParaRPr>
          </a:p>
        </p:txBody>
      </p:sp>
      <p:sp>
        <p:nvSpPr>
          <p:cNvPr id="532" name="Google Shape;532;p60"/>
          <p:cNvSpPr txBox="1"/>
          <p:nvPr/>
        </p:nvSpPr>
        <p:spPr>
          <a:xfrm>
            <a:off x="7735875" y="6200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Capacity Metrics</a:t>
            </a:r>
            <a:endParaRPr b="1" sz="1000">
              <a:solidFill>
                <a:schemeClr val="accent4"/>
              </a:solidFill>
              <a:latin typeface="Roboto"/>
              <a:ea typeface="Roboto"/>
              <a:cs typeface="Roboto"/>
              <a:sym typeface="Roboto"/>
            </a:endParaRPr>
          </a:p>
        </p:txBody>
      </p:sp>
      <p:pic>
        <p:nvPicPr>
          <p:cNvPr id="533" name="Google Shape;533;p60"/>
          <p:cNvPicPr preferRelativeResize="0"/>
          <p:nvPr/>
        </p:nvPicPr>
        <p:blipFill>
          <a:blip r:embed="rId7">
            <a:alphaModFix/>
          </a:blip>
          <a:stretch>
            <a:fillRect/>
          </a:stretch>
        </p:blipFill>
        <p:spPr>
          <a:xfrm>
            <a:off x="7298998" y="756863"/>
            <a:ext cx="457025" cy="342769"/>
          </a:xfrm>
          <a:prstGeom prst="rect">
            <a:avLst/>
          </a:prstGeom>
          <a:noFill/>
          <a:ln>
            <a:noFill/>
          </a:ln>
        </p:spPr>
      </p:pic>
      <p:sp>
        <p:nvSpPr>
          <p:cNvPr id="534" name="Google Shape;534;p60"/>
          <p:cNvSpPr/>
          <p:nvPr/>
        </p:nvSpPr>
        <p:spPr>
          <a:xfrm>
            <a:off x="29625" y="1534450"/>
            <a:ext cx="17052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0"/>
          <p:cNvSpPr txBox="1"/>
          <p:nvPr/>
        </p:nvSpPr>
        <p:spPr>
          <a:xfrm>
            <a:off x="344475" y="15344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Circuit Maintenance</a:t>
            </a:r>
            <a:endParaRPr b="1" sz="1000">
              <a:solidFill>
                <a:schemeClr val="accent4"/>
              </a:solidFill>
              <a:latin typeface="Roboto"/>
              <a:ea typeface="Roboto"/>
              <a:cs typeface="Roboto"/>
              <a:sym typeface="Roboto"/>
            </a:endParaRPr>
          </a:p>
        </p:txBody>
      </p:sp>
      <p:sp>
        <p:nvSpPr>
          <p:cNvPr id="536" name="Google Shape;536;p60"/>
          <p:cNvSpPr txBox="1"/>
          <p:nvPr/>
        </p:nvSpPr>
        <p:spPr>
          <a:xfrm>
            <a:off x="344475" y="1722225"/>
            <a:ext cx="1393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Dynamically manage circuit maintenance notifications in Nautobot</a:t>
            </a:r>
            <a:endParaRPr b="1" sz="700">
              <a:solidFill>
                <a:schemeClr val="accent6"/>
              </a:solidFill>
              <a:latin typeface="Roboto"/>
              <a:ea typeface="Roboto"/>
              <a:cs typeface="Roboto"/>
              <a:sym typeface="Roboto"/>
            </a:endParaRPr>
          </a:p>
        </p:txBody>
      </p:sp>
      <p:sp>
        <p:nvSpPr>
          <p:cNvPr id="537" name="Google Shape;537;p60"/>
          <p:cNvSpPr txBox="1"/>
          <p:nvPr/>
        </p:nvSpPr>
        <p:spPr>
          <a:xfrm>
            <a:off x="344475" y="2153925"/>
            <a:ext cx="1075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May 7, 2021 - 1.1.0</a:t>
            </a:r>
            <a:endParaRPr b="1" sz="700">
              <a:solidFill>
                <a:schemeClr val="accent2"/>
              </a:solidFill>
              <a:latin typeface="Roboto"/>
              <a:ea typeface="Roboto"/>
              <a:cs typeface="Roboto"/>
              <a:sym typeface="Roboto"/>
            </a:endParaRPr>
          </a:p>
        </p:txBody>
      </p:sp>
      <p:sp>
        <p:nvSpPr>
          <p:cNvPr id="538" name="Google Shape;538;p60"/>
          <p:cNvSpPr/>
          <p:nvPr/>
        </p:nvSpPr>
        <p:spPr>
          <a:xfrm>
            <a:off x="1782225" y="1534450"/>
            <a:ext cx="18129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60"/>
          <p:cNvSpPr txBox="1"/>
          <p:nvPr/>
        </p:nvSpPr>
        <p:spPr>
          <a:xfrm>
            <a:off x="2173275" y="1722225"/>
            <a:ext cx="1393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Automate backups, generate configs, and perform configuration compliance</a:t>
            </a:r>
            <a:endParaRPr b="1" sz="700">
              <a:solidFill>
                <a:schemeClr val="accent6"/>
              </a:solidFill>
              <a:latin typeface="Roboto"/>
              <a:ea typeface="Roboto"/>
              <a:cs typeface="Roboto"/>
              <a:sym typeface="Roboto"/>
            </a:endParaRPr>
          </a:p>
        </p:txBody>
      </p:sp>
      <p:sp>
        <p:nvSpPr>
          <p:cNvPr id="540" name="Google Shape;540;p60"/>
          <p:cNvSpPr txBox="1"/>
          <p:nvPr/>
        </p:nvSpPr>
        <p:spPr>
          <a:xfrm>
            <a:off x="2173275" y="2153925"/>
            <a:ext cx="1218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February 24, 2021 - 1.1.0</a:t>
            </a:r>
            <a:endParaRPr b="1" sz="700">
              <a:solidFill>
                <a:schemeClr val="accent2"/>
              </a:solidFill>
              <a:latin typeface="Roboto"/>
              <a:ea typeface="Roboto"/>
              <a:cs typeface="Roboto"/>
              <a:sym typeface="Roboto"/>
            </a:endParaRPr>
          </a:p>
        </p:txBody>
      </p:sp>
      <p:sp>
        <p:nvSpPr>
          <p:cNvPr id="541" name="Google Shape;541;p60"/>
          <p:cNvSpPr txBox="1"/>
          <p:nvPr/>
        </p:nvSpPr>
        <p:spPr>
          <a:xfrm>
            <a:off x="2173275" y="15344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Golden Configuration</a:t>
            </a:r>
            <a:endParaRPr b="1" sz="1000">
              <a:solidFill>
                <a:schemeClr val="accent4"/>
              </a:solidFill>
              <a:latin typeface="Roboto"/>
              <a:ea typeface="Roboto"/>
              <a:cs typeface="Roboto"/>
              <a:sym typeface="Roboto"/>
            </a:endParaRPr>
          </a:p>
        </p:txBody>
      </p:sp>
      <p:sp>
        <p:nvSpPr>
          <p:cNvPr id="542" name="Google Shape;542;p60"/>
          <p:cNvSpPr/>
          <p:nvPr/>
        </p:nvSpPr>
        <p:spPr>
          <a:xfrm>
            <a:off x="3641400" y="15344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60"/>
          <p:cNvSpPr txBox="1"/>
          <p:nvPr/>
        </p:nvSpPr>
        <p:spPr>
          <a:xfrm>
            <a:off x="4154475" y="1722225"/>
            <a:ext cx="1294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Add validation rules to ensure corporate standards and proper data hygiene</a:t>
            </a:r>
            <a:endParaRPr b="1" sz="700">
              <a:solidFill>
                <a:schemeClr val="accent6"/>
              </a:solidFill>
              <a:latin typeface="Roboto"/>
              <a:ea typeface="Roboto"/>
              <a:cs typeface="Roboto"/>
              <a:sym typeface="Roboto"/>
            </a:endParaRPr>
          </a:p>
        </p:txBody>
      </p:sp>
      <p:sp>
        <p:nvSpPr>
          <p:cNvPr id="544" name="Google Shape;544;p60"/>
          <p:cNvSpPr txBox="1"/>
          <p:nvPr/>
        </p:nvSpPr>
        <p:spPr>
          <a:xfrm>
            <a:off x="4154475" y="2153925"/>
            <a:ext cx="10755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August 3, 2021 - 1.1.0</a:t>
            </a:r>
            <a:endParaRPr b="1" sz="700">
              <a:solidFill>
                <a:schemeClr val="accent2"/>
              </a:solidFill>
              <a:latin typeface="Roboto"/>
              <a:ea typeface="Roboto"/>
              <a:cs typeface="Roboto"/>
              <a:sym typeface="Roboto"/>
            </a:endParaRPr>
          </a:p>
        </p:txBody>
      </p:sp>
      <p:sp>
        <p:nvSpPr>
          <p:cNvPr id="545" name="Google Shape;545;p60"/>
          <p:cNvSpPr txBox="1"/>
          <p:nvPr/>
        </p:nvSpPr>
        <p:spPr>
          <a:xfrm>
            <a:off x="4154475" y="15344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Data Validation</a:t>
            </a:r>
            <a:endParaRPr b="1" sz="1000">
              <a:solidFill>
                <a:schemeClr val="accent4"/>
              </a:solidFill>
              <a:latin typeface="Roboto"/>
              <a:ea typeface="Roboto"/>
              <a:cs typeface="Roboto"/>
              <a:sym typeface="Roboto"/>
            </a:endParaRPr>
          </a:p>
        </p:txBody>
      </p:sp>
      <p:sp>
        <p:nvSpPr>
          <p:cNvPr id="546" name="Google Shape;546;p60"/>
          <p:cNvSpPr/>
          <p:nvPr/>
        </p:nvSpPr>
        <p:spPr>
          <a:xfrm>
            <a:off x="5470200" y="15344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60"/>
          <p:cNvSpPr txBox="1"/>
          <p:nvPr/>
        </p:nvSpPr>
        <p:spPr>
          <a:xfrm>
            <a:off x="5983275" y="1722225"/>
            <a:ext cx="1393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Simplifies onboarding and re-onboarding devices into Nautobot</a:t>
            </a:r>
            <a:endParaRPr b="1" sz="700">
              <a:solidFill>
                <a:schemeClr val="accent6"/>
              </a:solidFill>
              <a:latin typeface="Roboto"/>
              <a:ea typeface="Roboto"/>
              <a:cs typeface="Roboto"/>
              <a:sym typeface="Roboto"/>
            </a:endParaRPr>
          </a:p>
        </p:txBody>
      </p:sp>
      <p:sp>
        <p:nvSpPr>
          <p:cNvPr id="548" name="Google Shape;548;p60"/>
          <p:cNvSpPr txBox="1"/>
          <p:nvPr/>
        </p:nvSpPr>
        <p:spPr>
          <a:xfrm>
            <a:off x="5983275" y="2153925"/>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February 24, 2021 - 1.1.0</a:t>
            </a:r>
            <a:endParaRPr b="1" sz="700">
              <a:solidFill>
                <a:schemeClr val="accent2"/>
              </a:solidFill>
              <a:latin typeface="Roboto"/>
              <a:ea typeface="Roboto"/>
              <a:cs typeface="Roboto"/>
              <a:sym typeface="Roboto"/>
            </a:endParaRPr>
          </a:p>
        </p:txBody>
      </p:sp>
      <p:sp>
        <p:nvSpPr>
          <p:cNvPr id="549" name="Google Shape;549;p60"/>
          <p:cNvSpPr txBox="1"/>
          <p:nvPr/>
        </p:nvSpPr>
        <p:spPr>
          <a:xfrm>
            <a:off x="5983275" y="15344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Device Onboarding</a:t>
            </a:r>
            <a:endParaRPr b="1" sz="1000">
              <a:solidFill>
                <a:schemeClr val="accent4"/>
              </a:solidFill>
              <a:latin typeface="Roboto"/>
              <a:ea typeface="Roboto"/>
              <a:cs typeface="Roboto"/>
              <a:sym typeface="Roboto"/>
            </a:endParaRPr>
          </a:p>
        </p:txBody>
      </p:sp>
      <p:sp>
        <p:nvSpPr>
          <p:cNvPr id="550" name="Google Shape;550;p60"/>
          <p:cNvSpPr/>
          <p:nvPr/>
        </p:nvSpPr>
        <p:spPr>
          <a:xfrm>
            <a:off x="7299000" y="15344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60"/>
          <p:cNvSpPr txBox="1"/>
          <p:nvPr/>
        </p:nvSpPr>
        <p:spPr>
          <a:xfrm>
            <a:off x="7735875" y="17222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Retrieve any Grafana panel directly from Chat</a:t>
            </a:r>
            <a:endParaRPr b="1" sz="700">
              <a:solidFill>
                <a:schemeClr val="accent6"/>
              </a:solidFill>
              <a:latin typeface="Roboto"/>
              <a:ea typeface="Roboto"/>
              <a:cs typeface="Roboto"/>
              <a:sym typeface="Roboto"/>
            </a:endParaRPr>
          </a:p>
        </p:txBody>
      </p:sp>
      <p:sp>
        <p:nvSpPr>
          <p:cNvPr id="552" name="Google Shape;552;p60"/>
          <p:cNvSpPr txBox="1"/>
          <p:nvPr/>
        </p:nvSpPr>
        <p:spPr>
          <a:xfrm>
            <a:off x="7748400" y="2161850"/>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October 27, 2021 - 1.0.0</a:t>
            </a:r>
            <a:endParaRPr b="1" sz="700">
              <a:solidFill>
                <a:schemeClr val="accent2"/>
              </a:solidFill>
              <a:latin typeface="Roboto"/>
              <a:ea typeface="Roboto"/>
              <a:cs typeface="Roboto"/>
              <a:sym typeface="Roboto"/>
            </a:endParaRPr>
          </a:p>
        </p:txBody>
      </p:sp>
      <p:sp>
        <p:nvSpPr>
          <p:cNvPr id="553" name="Google Shape;553;p60"/>
          <p:cNvSpPr txBox="1"/>
          <p:nvPr/>
        </p:nvSpPr>
        <p:spPr>
          <a:xfrm>
            <a:off x="7735875" y="15344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Grafana ChatOps</a:t>
            </a:r>
            <a:endParaRPr b="1" sz="1000">
              <a:solidFill>
                <a:schemeClr val="accent4"/>
              </a:solidFill>
              <a:latin typeface="Roboto"/>
              <a:ea typeface="Roboto"/>
              <a:cs typeface="Roboto"/>
              <a:sym typeface="Roboto"/>
            </a:endParaRPr>
          </a:p>
        </p:txBody>
      </p:sp>
      <p:sp>
        <p:nvSpPr>
          <p:cNvPr id="554" name="Google Shape;554;p60"/>
          <p:cNvSpPr/>
          <p:nvPr/>
        </p:nvSpPr>
        <p:spPr>
          <a:xfrm>
            <a:off x="29625" y="2448850"/>
            <a:ext cx="17052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60"/>
          <p:cNvSpPr txBox="1"/>
          <p:nvPr/>
        </p:nvSpPr>
        <p:spPr>
          <a:xfrm>
            <a:off x="344475" y="2448850"/>
            <a:ext cx="14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Device Lifecycle Management</a:t>
            </a:r>
            <a:endParaRPr b="1" sz="1000">
              <a:solidFill>
                <a:schemeClr val="accent4"/>
              </a:solidFill>
              <a:latin typeface="Roboto"/>
              <a:ea typeface="Roboto"/>
              <a:cs typeface="Roboto"/>
              <a:sym typeface="Roboto"/>
            </a:endParaRPr>
          </a:p>
        </p:txBody>
      </p:sp>
      <p:sp>
        <p:nvSpPr>
          <p:cNvPr id="556" name="Google Shape;556;p60"/>
          <p:cNvSpPr txBox="1"/>
          <p:nvPr/>
        </p:nvSpPr>
        <p:spPr>
          <a:xfrm>
            <a:off x="344475" y="2789025"/>
            <a:ext cx="14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Track EOL, software versions, and contract data in Nautobot</a:t>
            </a:r>
            <a:endParaRPr b="1" sz="700">
              <a:solidFill>
                <a:schemeClr val="accent6"/>
              </a:solidFill>
              <a:latin typeface="Roboto"/>
              <a:ea typeface="Roboto"/>
              <a:cs typeface="Roboto"/>
              <a:sym typeface="Roboto"/>
            </a:endParaRPr>
          </a:p>
        </p:txBody>
      </p:sp>
      <p:sp>
        <p:nvSpPr>
          <p:cNvPr id="557" name="Google Shape;557;p60"/>
          <p:cNvSpPr txBox="1"/>
          <p:nvPr/>
        </p:nvSpPr>
        <p:spPr>
          <a:xfrm>
            <a:off x="344475" y="3068325"/>
            <a:ext cx="12183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November 8, 2021 - 1.1.0</a:t>
            </a:r>
            <a:endParaRPr b="1" sz="700">
              <a:solidFill>
                <a:schemeClr val="accent2"/>
              </a:solidFill>
              <a:latin typeface="Roboto"/>
              <a:ea typeface="Roboto"/>
              <a:cs typeface="Roboto"/>
              <a:sym typeface="Roboto"/>
            </a:endParaRPr>
          </a:p>
        </p:txBody>
      </p:sp>
      <p:sp>
        <p:nvSpPr>
          <p:cNvPr id="558" name="Google Shape;558;p60"/>
          <p:cNvSpPr/>
          <p:nvPr/>
        </p:nvSpPr>
        <p:spPr>
          <a:xfrm>
            <a:off x="1782225" y="2448850"/>
            <a:ext cx="18129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60"/>
          <p:cNvSpPr txBox="1"/>
          <p:nvPr/>
        </p:nvSpPr>
        <p:spPr>
          <a:xfrm>
            <a:off x="2173275" y="26366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Perform common Meraki operations using ChatOps</a:t>
            </a:r>
            <a:endParaRPr b="1" sz="700">
              <a:solidFill>
                <a:schemeClr val="accent6"/>
              </a:solidFill>
              <a:latin typeface="Roboto"/>
              <a:ea typeface="Roboto"/>
              <a:cs typeface="Roboto"/>
              <a:sym typeface="Roboto"/>
            </a:endParaRPr>
          </a:p>
        </p:txBody>
      </p:sp>
      <p:sp>
        <p:nvSpPr>
          <p:cNvPr id="560" name="Google Shape;560;p60"/>
          <p:cNvSpPr txBox="1"/>
          <p:nvPr/>
        </p:nvSpPr>
        <p:spPr>
          <a:xfrm>
            <a:off x="2173275" y="3068325"/>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September 29, 2021 - 1.1.0</a:t>
            </a:r>
            <a:endParaRPr b="1" sz="700">
              <a:solidFill>
                <a:schemeClr val="accent2"/>
              </a:solidFill>
              <a:latin typeface="Roboto"/>
              <a:ea typeface="Roboto"/>
              <a:cs typeface="Roboto"/>
              <a:sym typeface="Roboto"/>
            </a:endParaRPr>
          </a:p>
        </p:txBody>
      </p:sp>
      <p:sp>
        <p:nvSpPr>
          <p:cNvPr id="561" name="Google Shape;561;p60"/>
          <p:cNvSpPr txBox="1"/>
          <p:nvPr/>
        </p:nvSpPr>
        <p:spPr>
          <a:xfrm>
            <a:off x="2173275" y="24488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Meraki ChatOps</a:t>
            </a:r>
            <a:endParaRPr b="1" sz="1000">
              <a:solidFill>
                <a:schemeClr val="accent4"/>
              </a:solidFill>
              <a:latin typeface="Roboto"/>
              <a:ea typeface="Roboto"/>
              <a:cs typeface="Roboto"/>
              <a:sym typeface="Roboto"/>
            </a:endParaRPr>
          </a:p>
        </p:txBody>
      </p:sp>
      <p:sp>
        <p:nvSpPr>
          <p:cNvPr id="562" name="Google Shape;562;p60"/>
          <p:cNvSpPr/>
          <p:nvPr/>
        </p:nvSpPr>
        <p:spPr>
          <a:xfrm>
            <a:off x="3641400" y="24488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0"/>
          <p:cNvSpPr txBox="1"/>
          <p:nvPr/>
        </p:nvSpPr>
        <p:spPr>
          <a:xfrm>
            <a:off x="4154475" y="26366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Perform common Nautobot operations using ChatOps</a:t>
            </a:r>
            <a:endParaRPr b="1" sz="700">
              <a:solidFill>
                <a:schemeClr val="accent6"/>
              </a:solidFill>
              <a:latin typeface="Roboto"/>
              <a:ea typeface="Roboto"/>
              <a:cs typeface="Roboto"/>
              <a:sym typeface="Roboto"/>
            </a:endParaRPr>
          </a:p>
        </p:txBody>
      </p:sp>
      <p:sp>
        <p:nvSpPr>
          <p:cNvPr id="564" name="Google Shape;564;p60"/>
          <p:cNvSpPr txBox="1"/>
          <p:nvPr/>
        </p:nvSpPr>
        <p:spPr>
          <a:xfrm>
            <a:off x="4154475" y="3068325"/>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February 24, 2021 - 1.0.0</a:t>
            </a:r>
            <a:endParaRPr b="1" sz="700">
              <a:solidFill>
                <a:schemeClr val="accent2"/>
              </a:solidFill>
              <a:latin typeface="Roboto"/>
              <a:ea typeface="Roboto"/>
              <a:cs typeface="Roboto"/>
              <a:sym typeface="Roboto"/>
            </a:endParaRPr>
          </a:p>
        </p:txBody>
      </p:sp>
      <p:sp>
        <p:nvSpPr>
          <p:cNvPr id="565" name="Google Shape;565;p60"/>
          <p:cNvSpPr txBox="1"/>
          <p:nvPr/>
        </p:nvSpPr>
        <p:spPr>
          <a:xfrm>
            <a:off x="4154475" y="24488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Nautobot ChatOps</a:t>
            </a:r>
            <a:endParaRPr b="1" sz="1000">
              <a:solidFill>
                <a:schemeClr val="accent4"/>
              </a:solidFill>
              <a:latin typeface="Roboto"/>
              <a:ea typeface="Roboto"/>
              <a:cs typeface="Roboto"/>
              <a:sym typeface="Roboto"/>
            </a:endParaRPr>
          </a:p>
        </p:txBody>
      </p:sp>
      <p:pic>
        <p:nvPicPr>
          <p:cNvPr id="566" name="Google Shape;566;p60"/>
          <p:cNvPicPr preferRelativeResize="0"/>
          <p:nvPr/>
        </p:nvPicPr>
        <p:blipFill rotWithShape="1">
          <a:blip r:embed="rId5">
            <a:alphaModFix/>
          </a:blip>
          <a:srcRect b="0" l="0" r="0" t="56009"/>
          <a:stretch/>
        </p:blipFill>
        <p:spPr>
          <a:xfrm>
            <a:off x="3595000" y="2582788"/>
            <a:ext cx="736000" cy="234100"/>
          </a:xfrm>
          <a:prstGeom prst="rect">
            <a:avLst/>
          </a:prstGeom>
          <a:noFill/>
          <a:ln>
            <a:noFill/>
          </a:ln>
        </p:spPr>
      </p:pic>
      <p:sp>
        <p:nvSpPr>
          <p:cNvPr id="567" name="Google Shape;567;p60"/>
          <p:cNvSpPr/>
          <p:nvPr/>
        </p:nvSpPr>
        <p:spPr>
          <a:xfrm>
            <a:off x="5470200" y="24488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60"/>
          <p:cNvSpPr txBox="1"/>
          <p:nvPr/>
        </p:nvSpPr>
        <p:spPr>
          <a:xfrm>
            <a:off x="5983275" y="26366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Perform common ACI operations using ChatOps</a:t>
            </a:r>
            <a:endParaRPr b="1" sz="700">
              <a:solidFill>
                <a:schemeClr val="accent6"/>
              </a:solidFill>
              <a:latin typeface="Roboto"/>
              <a:ea typeface="Roboto"/>
              <a:cs typeface="Roboto"/>
              <a:sym typeface="Roboto"/>
            </a:endParaRPr>
          </a:p>
        </p:txBody>
      </p:sp>
      <p:sp>
        <p:nvSpPr>
          <p:cNvPr id="569" name="Google Shape;569;p60"/>
          <p:cNvSpPr txBox="1"/>
          <p:nvPr/>
        </p:nvSpPr>
        <p:spPr>
          <a:xfrm>
            <a:off x="5983275" y="3068325"/>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December 2, 2021 - 1.1.0</a:t>
            </a:r>
            <a:endParaRPr b="1" sz="700">
              <a:solidFill>
                <a:schemeClr val="accent2"/>
              </a:solidFill>
              <a:latin typeface="Roboto"/>
              <a:ea typeface="Roboto"/>
              <a:cs typeface="Roboto"/>
              <a:sym typeface="Roboto"/>
            </a:endParaRPr>
          </a:p>
        </p:txBody>
      </p:sp>
      <p:sp>
        <p:nvSpPr>
          <p:cNvPr id="570" name="Google Shape;570;p60"/>
          <p:cNvSpPr txBox="1"/>
          <p:nvPr/>
        </p:nvSpPr>
        <p:spPr>
          <a:xfrm>
            <a:off x="5983275" y="24488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Cisco ACI ChatOps</a:t>
            </a:r>
            <a:endParaRPr b="1" sz="1000">
              <a:solidFill>
                <a:schemeClr val="accent4"/>
              </a:solidFill>
              <a:latin typeface="Roboto"/>
              <a:ea typeface="Roboto"/>
              <a:cs typeface="Roboto"/>
              <a:sym typeface="Roboto"/>
            </a:endParaRPr>
          </a:p>
        </p:txBody>
      </p:sp>
      <p:sp>
        <p:nvSpPr>
          <p:cNvPr id="571" name="Google Shape;571;p60"/>
          <p:cNvSpPr/>
          <p:nvPr/>
        </p:nvSpPr>
        <p:spPr>
          <a:xfrm>
            <a:off x="7299000" y="24488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0"/>
          <p:cNvSpPr txBox="1"/>
          <p:nvPr/>
        </p:nvSpPr>
        <p:spPr>
          <a:xfrm>
            <a:off x="7735875" y="2636625"/>
            <a:ext cx="1294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UI wizard that simplifies getting started with Nautobot</a:t>
            </a:r>
            <a:endParaRPr b="1" sz="700">
              <a:solidFill>
                <a:schemeClr val="accent6"/>
              </a:solidFill>
              <a:latin typeface="Roboto"/>
              <a:ea typeface="Roboto"/>
              <a:cs typeface="Roboto"/>
              <a:sym typeface="Roboto"/>
            </a:endParaRPr>
          </a:p>
        </p:txBody>
      </p:sp>
      <p:sp>
        <p:nvSpPr>
          <p:cNvPr id="573" name="Google Shape;573;p60"/>
          <p:cNvSpPr txBox="1"/>
          <p:nvPr/>
        </p:nvSpPr>
        <p:spPr>
          <a:xfrm>
            <a:off x="7748400" y="3076250"/>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July 30, 2021 - 1.0.0</a:t>
            </a:r>
            <a:endParaRPr b="1" sz="700">
              <a:solidFill>
                <a:schemeClr val="accent2"/>
              </a:solidFill>
              <a:latin typeface="Roboto"/>
              <a:ea typeface="Roboto"/>
              <a:cs typeface="Roboto"/>
              <a:sym typeface="Roboto"/>
            </a:endParaRPr>
          </a:p>
        </p:txBody>
      </p:sp>
      <p:sp>
        <p:nvSpPr>
          <p:cNvPr id="574" name="Google Shape;574;p60"/>
          <p:cNvSpPr txBox="1"/>
          <p:nvPr/>
        </p:nvSpPr>
        <p:spPr>
          <a:xfrm>
            <a:off x="7735875" y="24488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Welcome Wizard</a:t>
            </a:r>
            <a:endParaRPr b="1" sz="1000">
              <a:solidFill>
                <a:schemeClr val="accent4"/>
              </a:solidFill>
              <a:latin typeface="Roboto"/>
              <a:ea typeface="Roboto"/>
              <a:cs typeface="Roboto"/>
              <a:sym typeface="Roboto"/>
            </a:endParaRPr>
          </a:p>
        </p:txBody>
      </p:sp>
      <p:sp>
        <p:nvSpPr>
          <p:cNvPr id="575" name="Google Shape;575;p60"/>
          <p:cNvSpPr/>
          <p:nvPr/>
        </p:nvSpPr>
        <p:spPr>
          <a:xfrm>
            <a:off x="29625" y="3363250"/>
            <a:ext cx="17052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60"/>
          <p:cNvSpPr txBox="1"/>
          <p:nvPr/>
        </p:nvSpPr>
        <p:spPr>
          <a:xfrm>
            <a:off x="344475" y="33632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Version Control</a:t>
            </a:r>
            <a:endParaRPr b="1" sz="1000">
              <a:solidFill>
                <a:schemeClr val="accent4"/>
              </a:solidFill>
              <a:latin typeface="Roboto"/>
              <a:ea typeface="Roboto"/>
              <a:cs typeface="Roboto"/>
              <a:sym typeface="Roboto"/>
            </a:endParaRPr>
          </a:p>
        </p:txBody>
      </p:sp>
      <p:sp>
        <p:nvSpPr>
          <p:cNvPr id="577" name="Google Shape;577;p60"/>
          <p:cNvSpPr txBox="1"/>
          <p:nvPr/>
        </p:nvSpPr>
        <p:spPr>
          <a:xfrm>
            <a:off x="344475" y="3551025"/>
            <a:ext cx="1393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Add Git concepts such as branch, merge, and PR directly into Nautobot</a:t>
            </a:r>
            <a:endParaRPr b="1" sz="700">
              <a:solidFill>
                <a:schemeClr val="accent6"/>
              </a:solidFill>
              <a:latin typeface="Roboto"/>
              <a:ea typeface="Roboto"/>
              <a:cs typeface="Roboto"/>
              <a:sym typeface="Roboto"/>
            </a:endParaRPr>
          </a:p>
        </p:txBody>
      </p:sp>
      <p:sp>
        <p:nvSpPr>
          <p:cNvPr id="578" name="Google Shape;578;p60"/>
          <p:cNvSpPr txBox="1"/>
          <p:nvPr/>
        </p:nvSpPr>
        <p:spPr>
          <a:xfrm>
            <a:off x="344475" y="3982725"/>
            <a:ext cx="121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December 7, 2021 - 1.2.0</a:t>
            </a:r>
            <a:endParaRPr b="1" sz="700">
              <a:solidFill>
                <a:schemeClr val="accent2"/>
              </a:solidFill>
              <a:latin typeface="Roboto"/>
              <a:ea typeface="Roboto"/>
              <a:cs typeface="Roboto"/>
              <a:sym typeface="Roboto"/>
            </a:endParaRPr>
          </a:p>
          <a:p>
            <a:pPr indent="0" lvl="0" marL="0" rtl="0" algn="l">
              <a:spcBef>
                <a:spcPts val="0"/>
              </a:spcBef>
              <a:spcAft>
                <a:spcPts val="0"/>
              </a:spcAft>
              <a:buNone/>
            </a:pPr>
            <a:r>
              <a:t/>
            </a:r>
            <a:endParaRPr b="1" sz="700">
              <a:solidFill>
                <a:schemeClr val="accent2"/>
              </a:solidFill>
              <a:latin typeface="Roboto"/>
              <a:ea typeface="Roboto"/>
              <a:cs typeface="Roboto"/>
              <a:sym typeface="Roboto"/>
            </a:endParaRPr>
          </a:p>
        </p:txBody>
      </p:sp>
      <p:sp>
        <p:nvSpPr>
          <p:cNvPr id="579" name="Google Shape;579;p60"/>
          <p:cNvSpPr/>
          <p:nvPr/>
        </p:nvSpPr>
        <p:spPr>
          <a:xfrm>
            <a:off x="1782225" y="3363250"/>
            <a:ext cx="18129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60"/>
          <p:cNvSpPr txBox="1"/>
          <p:nvPr/>
        </p:nvSpPr>
        <p:spPr>
          <a:xfrm>
            <a:off x="2173275" y="3551025"/>
            <a:ext cx="1436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Pluggable framework that enables 3rd party data synchronization with Nautobot</a:t>
            </a:r>
            <a:endParaRPr b="1" sz="700">
              <a:solidFill>
                <a:schemeClr val="accent6"/>
              </a:solidFill>
              <a:latin typeface="Roboto"/>
              <a:ea typeface="Roboto"/>
              <a:cs typeface="Roboto"/>
              <a:sym typeface="Roboto"/>
            </a:endParaRPr>
          </a:p>
        </p:txBody>
      </p:sp>
      <p:sp>
        <p:nvSpPr>
          <p:cNvPr id="581" name="Google Shape;581;p60"/>
          <p:cNvSpPr txBox="1"/>
          <p:nvPr/>
        </p:nvSpPr>
        <p:spPr>
          <a:xfrm>
            <a:off x="2173275" y="3982725"/>
            <a:ext cx="1239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December 7, 2021 - 1.2.0</a:t>
            </a:r>
            <a:endParaRPr b="1" sz="700">
              <a:solidFill>
                <a:schemeClr val="accent2"/>
              </a:solidFill>
              <a:latin typeface="Roboto"/>
              <a:ea typeface="Roboto"/>
              <a:cs typeface="Roboto"/>
              <a:sym typeface="Roboto"/>
            </a:endParaRPr>
          </a:p>
        </p:txBody>
      </p:sp>
      <p:sp>
        <p:nvSpPr>
          <p:cNvPr id="582" name="Google Shape;582;p60"/>
          <p:cNvSpPr txBox="1"/>
          <p:nvPr/>
        </p:nvSpPr>
        <p:spPr>
          <a:xfrm>
            <a:off x="2173275" y="3363250"/>
            <a:ext cx="1523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Single Source of Truth</a:t>
            </a:r>
            <a:endParaRPr b="1" sz="1000">
              <a:solidFill>
                <a:schemeClr val="accent4"/>
              </a:solidFill>
              <a:latin typeface="Roboto"/>
              <a:ea typeface="Roboto"/>
              <a:cs typeface="Roboto"/>
              <a:sym typeface="Roboto"/>
            </a:endParaRPr>
          </a:p>
        </p:txBody>
      </p:sp>
      <p:sp>
        <p:nvSpPr>
          <p:cNvPr id="583" name="Google Shape;583;p60"/>
          <p:cNvSpPr/>
          <p:nvPr/>
        </p:nvSpPr>
        <p:spPr>
          <a:xfrm>
            <a:off x="3641400" y="33632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0"/>
          <p:cNvSpPr txBox="1"/>
          <p:nvPr/>
        </p:nvSpPr>
        <p:spPr>
          <a:xfrm>
            <a:off x="4154475" y="37034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Synchronize data between Nautobot and IP Fabric</a:t>
            </a:r>
            <a:endParaRPr b="1" sz="700">
              <a:solidFill>
                <a:schemeClr val="accent6"/>
              </a:solidFill>
              <a:latin typeface="Roboto"/>
              <a:ea typeface="Roboto"/>
              <a:cs typeface="Roboto"/>
              <a:sym typeface="Roboto"/>
            </a:endParaRPr>
          </a:p>
        </p:txBody>
      </p:sp>
      <p:sp>
        <p:nvSpPr>
          <p:cNvPr id="585" name="Google Shape;585;p60"/>
          <p:cNvSpPr txBox="1"/>
          <p:nvPr/>
        </p:nvSpPr>
        <p:spPr>
          <a:xfrm>
            <a:off x="4154475" y="3982725"/>
            <a:ext cx="1180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January 3, 2022 - 1.2.0</a:t>
            </a:r>
            <a:endParaRPr b="1" sz="700">
              <a:solidFill>
                <a:schemeClr val="accent2"/>
              </a:solidFill>
              <a:latin typeface="Roboto"/>
              <a:ea typeface="Roboto"/>
              <a:cs typeface="Roboto"/>
              <a:sym typeface="Roboto"/>
            </a:endParaRPr>
          </a:p>
        </p:txBody>
      </p:sp>
      <p:sp>
        <p:nvSpPr>
          <p:cNvPr id="586" name="Google Shape;586;p60"/>
          <p:cNvSpPr txBox="1"/>
          <p:nvPr/>
        </p:nvSpPr>
        <p:spPr>
          <a:xfrm>
            <a:off x="4154475" y="3363250"/>
            <a:ext cx="14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IP Fabric Single Source of Truth</a:t>
            </a:r>
            <a:endParaRPr b="1" sz="1000">
              <a:solidFill>
                <a:schemeClr val="accent4"/>
              </a:solidFill>
              <a:latin typeface="Roboto"/>
              <a:ea typeface="Roboto"/>
              <a:cs typeface="Roboto"/>
              <a:sym typeface="Roboto"/>
            </a:endParaRPr>
          </a:p>
        </p:txBody>
      </p:sp>
      <p:sp>
        <p:nvSpPr>
          <p:cNvPr id="587" name="Google Shape;587;p60"/>
          <p:cNvSpPr/>
          <p:nvPr/>
        </p:nvSpPr>
        <p:spPr>
          <a:xfrm>
            <a:off x="5470200" y="33632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0"/>
          <p:cNvSpPr txBox="1"/>
          <p:nvPr/>
        </p:nvSpPr>
        <p:spPr>
          <a:xfrm>
            <a:off x="5983275" y="37034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Synchronize data between Nautobot and Infoblox</a:t>
            </a:r>
            <a:endParaRPr b="1" sz="700">
              <a:solidFill>
                <a:schemeClr val="accent6"/>
              </a:solidFill>
              <a:latin typeface="Roboto"/>
              <a:ea typeface="Roboto"/>
              <a:cs typeface="Roboto"/>
              <a:sym typeface="Roboto"/>
            </a:endParaRPr>
          </a:p>
        </p:txBody>
      </p:sp>
      <p:sp>
        <p:nvSpPr>
          <p:cNvPr id="589" name="Google Shape;589;p60"/>
          <p:cNvSpPr txBox="1"/>
          <p:nvPr/>
        </p:nvSpPr>
        <p:spPr>
          <a:xfrm>
            <a:off x="5983275" y="3982725"/>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January 20, 2022 - 1.2.0</a:t>
            </a:r>
            <a:endParaRPr b="1" sz="700">
              <a:solidFill>
                <a:schemeClr val="accent2"/>
              </a:solidFill>
              <a:latin typeface="Roboto"/>
              <a:ea typeface="Roboto"/>
              <a:cs typeface="Roboto"/>
              <a:sym typeface="Roboto"/>
            </a:endParaRPr>
          </a:p>
        </p:txBody>
      </p:sp>
      <p:sp>
        <p:nvSpPr>
          <p:cNvPr id="590" name="Google Shape;590;p60"/>
          <p:cNvSpPr txBox="1"/>
          <p:nvPr/>
        </p:nvSpPr>
        <p:spPr>
          <a:xfrm>
            <a:off x="5983275" y="3363250"/>
            <a:ext cx="1436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Infoblox Single Source of Truth</a:t>
            </a:r>
            <a:endParaRPr b="1" sz="1000">
              <a:solidFill>
                <a:schemeClr val="accent4"/>
              </a:solidFill>
              <a:latin typeface="Roboto"/>
              <a:ea typeface="Roboto"/>
              <a:cs typeface="Roboto"/>
              <a:sym typeface="Roboto"/>
            </a:endParaRPr>
          </a:p>
        </p:txBody>
      </p:sp>
      <p:sp>
        <p:nvSpPr>
          <p:cNvPr id="591" name="Google Shape;591;p60"/>
          <p:cNvSpPr/>
          <p:nvPr/>
        </p:nvSpPr>
        <p:spPr>
          <a:xfrm>
            <a:off x="7299000" y="3363250"/>
            <a:ext cx="1785000" cy="8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60"/>
          <p:cNvSpPr txBox="1"/>
          <p:nvPr/>
        </p:nvSpPr>
        <p:spPr>
          <a:xfrm>
            <a:off x="7735875" y="3551025"/>
            <a:ext cx="13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6"/>
                </a:solidFill>
                <a:latin typeface="Roboto"/>
                <a:ea typeface="Roboto"/>
                <a:cs typeface="Roboto"/>
                <a:sym typeface="Roboto"/>
              </a:rPr>
              <a:t>Synchronize data between Nautobot and Infoblox</a:t>
            </a:r>
            <a:endParaRPr b="1" sz="700">
              <a:solidFill>
                <a:schemeClr val="accent6"/>
              </a:solidFill>
              <a:latin typeface="Roboto"/>
              <a:ea typeface="Roboto"/>
              <a:cs typeface="Roboto"/>
              <a:sym typeface="Roboto"/>
            </a:endParaRPr>
          </a:p>
        </p:txBody>
      </p:sp>
      <p:sp>
        <p:nvSpPr>
          <p:cNvPr id="593" name="Google Shape;593;p60"/>
          <p:cNvSpPr txBox="1"/>
          <p:nvPr/>
        </p:nvSpPr>
        <p:spPr>
          <a:xfrm>
            <a:off x="7748400" y="3990650"/>
            <a:ext cx="12948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chemeClr val="accent2"/>
                </a:solidFill>
                <a:latin typeface="Roboto"/>
                <a:ea typeface="Roboto"/>
                <a:cs typeface="Roboto"/>
                <a:sym typeface="Roboto"/>
              </a:rPr>
              <a:t>January 20, 2022 - 1.0.0</a:t>
            </a:r>
            <a:endParaRPr b="1" sz="700">
              <a:solidFill>
                <a:schemeClr val="accent2"/>
              </a:solidFill>
              <a:latin typeface="Roboto"/>
              <a:ea typeface="Roboto"/>
              <a:cs typeface="Roboto"/>
              <a:sym typeface="Roboto"/>
            </a:endParaRPr>
          </a:p>
        </p:txBody>
      </p:sp>
      <p:sp>
        <p:nvSpPr>
          <p:cNvPr id="594" name="Google Shape;594;p60"/>
          <p:cNvSpPr txBox="1"/>
          <p:nvPr/>
        </p:nvSpPr>
        <p:spPr>
          <a:xfrm>
            <a:off x="7735875" y="3363250"/>
            <a:ext cx="143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4"/>
                </a:solidFill>
                <a:latin typeface="Roboto"/>
                <a:ea typeface="Roboto"/>
                <a:cs typeface="Roboto"/>
                <a:sym typeface="Roboto"/>
              </a:rPr>
              <a:t>ServiceNow SSoT</a:t>
            </a:r>
            <a:endParaRPr b="1" sz="1000">
              <a:solidFill>
                <a:schemeClr val="accent4"/>
              </a:solidFill>
              <a:latin typeface="Roboto"/>
              <a:ea typeface="Roboto"/>
              <a:cs typeface="Roboto"/>
              <a:sym typeface="Roboto"/>
            </a:endParaRPr>
          </a:p>
        </p:txBody>
      </p:sp>
      <p:pic>
        <p:nvPicPr>
          <p:cNvPr id="595" name="Google Shape;595;p60"/>
          <p:cNvPicPr preferRelativeResize="0"/>
          <p:nvPr/>
        </p:nvPicPr>
        <p:blipFill>
          <a:blip r:embed="rId8">
            <a:alphaModFix/>
          </a:blip>
          <a:stretch>
            <a:fillRect/>
          </a:stretch>
        </p:blipFill>
        <p:spPr>
          <a:xfrm>
            <a:off x="42325" y="1601924"/>
            <a:ext cx="390021" cy="292500"/>
          </a:xfrm>
          <a:prstGeom prst="rect">
            <a:avLst/>
          </a:prstGeom>
          <a:noFill/>
          <a:ln>
            <a:noFill/>
          </a:ln>
        </p:spPr>
      </p:pic>
      <p:pic>
        <p:nvPicPr>
          <p:cNvPr id="596" name="Google Shape;596;p60"/>
          <p:cNvPicPr preferRelativeResize="0"/>
          <p:nvPr/>
        </p:nvPicPr>
        <p:blipFill>
          <a:blip r:embed="rId9">
            <a:alphaModFix/>
          </a:blip>
          <a:stretch>
            <a:fillRect/>
          </a:stretch>
        </p:blipFill>
        <p:spPr>
          <a:xfrm>
            <a:off x="1785150" y="1623894"/>
            <a:ext cx="457025" cy="342766"/>
          </a:xfrm>
          <a:prstGeom prst="rect">
            <a:avLst/>
          </a:prstGeom>
          <a:noFill/>
          <a:ln>
            <a:noFill/>
          </a:ln>
        </p:spPr>
      </p:pic>
      <p:pic>
        <p:nvPicPr>
          <p:cNvPr id="597" name="Google Shape;597;p60"/>
          <p:cNvPicPr preferRelativeResize="0"/>
          <p:nvPr/>
        </p:nvPicPr>
        <p:blipFill>
          <a:blip r:embed="rId10">
            <a:alphaModFix/>
          </a:blip>
          <a:stretch>
            <a:fillRect/>
          </a:stretch>
        </p:blipFill>
        <p:spPr>
          <a:xfrm>
            <a:off x="43325" y="2563137"/>
            <a:ext cx="359224" cy="353700"/>
          </a:xfrm>
          <a:prstGeom prst="rect">
            <a:avLst/>
          </a:prstGeom>
          <a:noFill/>
          <a:ln>
            <a:noFill/>
          </a:ln>
        </p:spPr>
      </p:pic>
      <p:pic>
        <p:nvPicPr>
          <p:cNvPr id="598" name="Google Shape;598;p60"/>
          <p:cNvPicPr preferRelativeResize="0"/>
          <p:nvPr/>
        </p:nvPicPr>
        <p:blipFill>
          <a:blip r:embed="rId11">
            <a:alphaModFix/>
          </a:blip>
          <a:stretch>
            <a:fillRect/>
          </a:stretch>
        </p:blipFill>
        <p:spPr>
          <a:xfrm>
            <a:off x="5548275" y="1623880"/>
            <a:ext cx="457025" cy="342771"/>
          </a:xfrm>
          <a:prstGeom prst="rect">
            <a:avLst/>
          </a:prstGeom>
          <a:noFill/>
          <a:ln>
            <a:noFill/>
          </a:ln>
        </p:spPr>
      </p:pic>
      <p:pic>
        <p:nvPicPr>
          <p:cNvPr id="599" name="Google Shape;599;p60"/>
          <p:cNvPicPr preferRelativeResize="0"/>
          <p:nvPr/>
        </p:nvPicPr>
        <p:blipFill>
          <a:blip r:embed="rId12">
            <a:alphaModFix/>
          </a:blip>
          <a:stretch>
            <a:fillRect/>
          </a:stretch>
        </p:blipFill>
        <p:spPr>
          <a:xfrm>
            <a:off x="3642525" y="1565751"/>
            <a:ext cx="612050" cy="459038"/>
          </a:xfrm>
          <a:prstGeom prst="rect">
            <a:avLst/>
          </a:prstGeom>
          <a:noFill/>
          <a:ln>
            <a:noFill/>
          </a:ln>
        </p:spPr>
      </p:pic>
      <p:pic>
        <p:nvPicPr>
          <p:cNvPr id="600" name="Google Shape;600;p60"/>
          <p:cNvPicPr preferRelativeResize="0"/>
          <p:nvPr/>
        </p:nvPicPr>
        <p:blipFill>
          <a:blip r:embed="rId13">
            <a:alphaModFix/>
          </a:blip>
          <a:stretch>
            <a:fillRect/>
          </a:stretch>
        </p:blipFill>
        <p:spPr>
          <a:xfrm>
            <a:off x="7343168" y="1532068"/>
            <a:ext cx="457025" cy="519725"/>
          </a:xfrm>
          <a:prstGeom prst="rect">
            <a:avLst/>
          </a:prstGeom>
          <a:noFill/>
          <a:ln>
            <a:noFill/>
          </a:ln>
        </p:spPr>
      </p:pic>
      <p:pic>
        <p:nvPicPr>
          <p:cNvPr id="601" name="Google Shape;601;p60"/>
          <p:cNvPicPr preferRelativeResize="0"/>
          <p:nvPr/>
        </p:nvPicPr>
        <p:blipFill>
          <a:blip r:embed="rId14">
            <a:alphaModFix/>
          </a:blip>
          <a:stretch>
            <a:fillRect/>
          </a:stretch>
        </p:blipFill>
        <p:spPr>
          <a:xfrm>
            <a:off x="1768162" y="2477987"/>
            <a:ext cx="461225" cy="558764"/>
          </a:xfrm>
          <a:prstGeom prst="rect">
            <a:avLst/>
          </a:prstGeom>
          <a:noFill/>
          <a:ln>
            <a:noFill/>
          </a:ln>
        </p:spPr>
      </p:pic>
      <p:pic>
        <p:nvPicPr>
          <p:cNvPr id="602" name="Google Shape;602;p60"/>
          <p:cNvPicPr preferRelativeResize="0"/>
          <p:nvPr/>
        </p:nvPicPr>
        <p:blipFill>
          <a:blip r:embed="rId15">
            <a:alphaModFix/>
          </a:blip>
          <a:stretch>
            <a:fillRect/>
          </a:stretch>
        </p:blipFill>
        <p:spPr>
          <a:xfrm>
            <a:off x="3699250" y="2807025"/>
            <a:ext cx="457025" cy="342769"/>
          </a:xfrm>
          <a:prstGeom prst="rect">
            <a:avLst/>
          </a:prstGeom>
          <a:noFill/>
          <a:ln>
            <a:noFill/>
          </a:ln>
        </p:spPr>
      </p:pic>
      <p:pic>
        <p:nvPicPr>
          <p:cNvPr id="603" name="Google Shape;603;p60"/>
          <p:cNvPicPr preferRelativeResize="0"/>
          <p:nvPr/>
        </p:nvPicPr>
        <p:blipFill>
          <a:blip r:embed="rId16">
            <a:alphaModFix/>
          </a:blip>
          <a:stretch>
            <a:fillRect/>
          </a:stretch>
        </p:blipFill>
        <p:spPr>
          <a:xfrm>
            <a:off x="7331825" y="2527100"/>
            <a:ext cx="461225" cy="400198"/>
          </a:xfrm>
          <a:prstGeom prst="rect">
            <a:avLst/>
          </a:prstGeom>
          <a:noFill/>
          <a:ln>
            <a:noFill/>
          </a:ln>
        </p:spPr>
      </p:pic>
      <p:pic>
        <p:nvPicPr>
          <p:cNvPr id="604" name="Google Shape;604;p60"/>
          <p:cNvPicPr preferRelativeResize="0"/>
          <p:nvPr/>
        </p:nvPicPr>
        <p:blipFill>
          <a:blip r:embed="rId17">
            <a:alphaModFix/>
          </a:blip>
          <a:stretch>
            <a:fillRect/>
          </a:stretch>
        </p:blipFill>
        <p:spPr>
          <a:xfrm>
            <a:off x="5551727" y="2557500"/>
            <a:ext cx="457025" cy="653780"/>
          </a:xfrm>
          <a:prstGeom prst="rect">
            <a:avLst/>
          </a:prstGeom>
          <a:noFill/>
          <a:ln>
            <a:noFill/>
          </a:ln>
        </p:spPr>
      </p:pic>
      <p:pic>
        <p:nvPicPr>
          <p:cNvPr id="605" name="Google Shape;605;p60"/>
          <p:cNvPicPr preferRelativeResize="0"/>
          <p:nvPr/>
        </p:nvPicPr>
        <p:blipFill rotWithShape="1">
          <a:blip r:embed="rId6">
            <a:alphaModFix/>
          </a:blip>
          <a:srcRect b="48997" l="0" r="0" t="0"/>
          <a:stretch/>
        </p:blipFill>
        <p:spPr>
          <a:xfrm>
            <a:off x="3743750" y="3489200"/>
            <a:ext cx="406450" cy="301241"/>
          </a:xfrm>
          <a:prstGeom prst="rect">
            <a:avLst/>
          </a:prstGeom>
          <a:noFill/>
          <a:ln>
            <a:noFill/>
          </a:ln>
        </p:spPr>
      </p:pic>
      <p:pic>
        <p:nvPicPr>
          <p:cNvPr id="606" name="Google Shape;606;p60"/>
          <p:cNvPicPr preferRelativeResize="0"/>
          <p:nvPr/>
        </p:nvPicPr>
        <p:blipFill rotWithShape="1">
          <a:blip r:embed="rId18">
            <a:alphaModFix/>
          </a:blip>
          <a:srcRect b="0" l="29309" r="28353" t="0"/>
          <a:stretch/>
        </p:blipFill>
        <p:spPr>
          <a:xfrm>
            <a:off x="5678935" y="3432700"/>
            <a:ext cx="285234" cy="353700"/>
          </a:xfrm>
          <a:prstGeom prst="rect">
            <a:avLst/>
          </a:prstGeom>
          <a:noFill/>
          <a:ln>
            <a:noFill/>
          </a:ln>
        </p:spPr>
      </p:pic>
      <p:pic>
        <p:nvPicPr>
          <p:cNvPr id="607" name="Google Shape;607;p60"/>
          <p:cNvPicPr preferRelativeResize="0"/>
          <p:nvPr/>
        </p:nvPicPr>
        <p:blipFill>
          <a:blip r:embed="rId19">
            <a:alphaModFix/>
          </a:blip>
          <a:stretch>
            <a:fillRect/>
          </a:stretch>
        </p:blipFill>
        <p:spPr>
          <a:xfrm>
            <a:off x="7331825" y="3548075"/>
            <a:ext cx="457025" cy="124633"/>
          </a:xfrm>
          <a:prstGeom prst="rect">
            <a:avLst/>
          </a:prstGeom>
          <a:noFill/>
          <a:ln>
            <a:noFill/>
          </a:ln>
        </p:spPr>
      </p:pic>
      <p:pic>
        <p:nvPicPr>
          <p:cNvPr id="608" name="Google Shape;608;p60"/>
          <p:cNvPicPr preferRelativeResize="0"/>
          <p:nvPr/>
        </p:nvPicPr>
        <p:blipFill>
          <a:blip r:embed="rId20">
            <a:alphaModFix/>
          </a:blip>
          <a:stretch>
            <a:fillRect/>
          </a:stretch>
        </p:blipFill>
        <p:spPr>
          <a:xfrm>
            <a:off x="7451951" y="3752413"/>
            <a:ext cx="285249" cy="297457"/>
          </a:xfrm>
          <a:prstGeom prst="rect">
            <a:avLst/>
          </a:prstGeom>
          <a:noFill/>
          <a:ln>
            <a:noFill/>
          </a:ln>
        </p:spPr>
      </p:pic>
      <p:pic>
        <p:nvPicPr>
          <p:cNvPr id="609" name="Google Shape;609;p60"/>
          <p:cNvPicPr preferRelativeResize="0"/>
          <p:nvPr/>
        </p:nvPicPr>
        <p:blipFill>
          <a:blip r:embed="rId20">
            <a:alphaModFix/>
          </a:blip>
          <a:stretch>
            <a:fillRect/>
          </a:stretch>
        </p:blipFill>
        <p:spPr>
          <a:xfrm>
            <a:off x="5678926" y="3752413"/>
            <a:ext cx="285249" cy="297457"/>
          </a:xfrm>
          <a:prstGeom prst="rect">
            <a:avLst/>
          </a:prstGeom>
          <a:noFill/>
          <a:ln>
            <a:noFill/>
          </a:ln>
        </p:spPr>
      </p:pic>
      <p:pic>
        <p:nvPicPr>
          <p:cNvPr id="610" name="Google Shape;610;p60"/>
          <p:cNvPicPr preferRelativeResize="0"/>
          <p:nvPr/>
        </p:nvPicPr>
        <p:blipFill>
          <a:blip r:embed="rId20">
            <a:alphaModFix/>
          </a:blip>
          <a:stretch>
            <a:fillRect/>
          </a:stretch>
        </p:blipFill>
        <p:spPr>
          <a:xfrm>
            <a:off x="3829901" y="3752413"/>
            <a:ext cx="285249" cy="297457"/>
          </a:xfrm>
          <a:prstGeom prst="rect">
            <a:avLst/>
          </a:prstGeom>
          <a:noFill/>
          <a:ln>
            <a:noFill/>
          </a:ln>
        </p:spPr>
      </p:pic>
      <p:sp>
        <p:nvSpPr>
          <p:cNvPr id="611" name="Google Shape;611;p60"/>
          <p:cNvSpPr txBox="1"/>
          <p:nvPr/>
        </p:nvSpPr>
        <p:spPr>
          <a:xfrm>
            <a:off x="1993975" y="4293050"/>
            <a:ext cx="53133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chemeClr val="accent6"/>
                </a:solidFill>
                <a:latin typeface="Roboto"/>
                <a:ea typeface="Roboto"/>
                <a:cs typeface="Roboto"/>
                <a:sym typeface="Roboto"/>
              </a:rPr>
              <a:t>Partner Integrations | Standalone Solutions | Custom Development </a:t>
            </a:r>
            <a:endParaRPr b="1" sz="1200">
              <a:solidFill>
                <a:schemeClr val="accent6"/>
              </a:solidFill>
              <a:latin typeface="Roboto"/>
              <a:ea typeface="Roboto"/>
              <a:cs typeface="Roboto"/>
              <a:sym typeface="Roboto"/>
            </a:endParaRPr>
          </a:p>
          <a:p>
            <a:pPr indent="0" lvl="0" marL="0" rtl="0" algn="ctr">
              <a:spcBef>
                <a:spcPts val="0"/>
              </a:spcBef>
              <a:spcAft>
                <a:spcPts val="0"/>
              </a:spcAft>
              <a:buNone/>
            </a:pPr>
            <a:r>
              <a:rPr i="1" lang="en" sz="1000">
                <a:solidFill>
                  <a:schemeClr val="accent6"/>
                </a:solidFill>
                <a:latin typeface="Roboto"/>
                <a:ea typeface="Roboto"/>
                <a:cs typeface="Roboto"/>
                <a:sym typeface="Roboto"/>
              </a:rPr>
              <a:t>Nautobot as a platform compliments any network automation strategy.</a:t>
            </a:r>
            <a:endParaRPr i="1" sz="1000">
              <a:solidFill>
                <a:schemeClr val="accent6"/>
              </a:solidFill>
              <a:latin typeface="Roboto"/>
              <a:ea typeface="Roboto"/>
              <a:cs typeface="Roboto"/>
              <a:sym typeface="Roboto"/>
            </a:endParaRPr>
          </a:p>
        </p:txBody>
      </p:sp>
      <p:sp>
        <p:nvSpPr>
          <p:cNvPr id="612" name="Google Shape;612;p60"/>
          <p:cNvSpPr txBox="1"/>
          <p:nvPr/>
        </p:nvSpPr>
        <p:spPr>
          <a:xfrm>
            <a:off x="6604400" y="4495650"/>
            <a:ext cx="2975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B7B7B7"/>
                </a:solidFill>
                <a:latin typeface="Roboto"/>
                <a:ea typeface="Roboto"/>
                <a:cs typeface="Roboto"/>
                <a:sym typeface="Roboto"/>
              </a:rPr>
              <a:t>networktocode.com/nautobot/nautobot-apps/</a:t>
            </a:r>
            <a:endParaRPr sz="900">
              <a:solidFill>
                <a:srgbClr val="B7B7B7"/>
              </a:solidFill>
              <a:latin typeface="Roboto"/>
              <a:ea typeface="Roboto"/>
              <a:cs typeface="Roboto"/>
              <a:sym typeface="Roboto"/>
            </a:endParaRPr>
          </a:p>
        </p:txBody>
      </p:sp>
      <p:pic>
        <p:nvPicPr>
          <p:cNvPr id="613" name="Google Shape;613;p60"/>
          <p:cNvPicPr preferRelativeResize="0"/>
          <p:nvPr/>
        </p:nvPicPr>
        <p:blipFill>
          <a:blip r:embed="rId21">
            <a:alphaModFix/>
          </a:blip>
          <a:stretch>
            <a:fillRect/>
          </a:stretch>
        </p:blipFill>
        <p:spPr>
          <a:xfrm>
            <a:off x="-40125" y="3500388"/>
            <a:ext cx="457025" cy="342769"/>
          </a:xfrm>
          <a:prstGeom prst="rect">
            <a:avLst/>
          </a:prstGeom>
          <a:noFill/>
          <a:ln>
            <a:noFill/>
          </a:ln>
        </p:spPr>
      </p:pic>
      <p:pic>
        <p:nvPicPr>
          <p:cNvPr id="614" name="Google Shape;614;p60"/>
          <p:cNvPicPr preferRelativeResize="0"/>
          <p:nvPr/>
        </p:nvPicPr>
        <p:blipFill>
          <a:blip r:embed="rId20">
            <a:alphaModFix/>
          </a:blip>
          <a:stretch>
            <a:fillRect/>
          </a:stretch>
        </p:blipFill>
        <p:spPr>
          <a:xfrm>
            <a:off x="1886526" y="3491088"/>
            <a:ext cx="285249" cy="297457"/>
          </a:xfrm>
          <a:prstGeom prst="rect">
            <a:avLst/>
          </a:prstGeom>
          <a:noFill/>
          <a:ln>
            <a:noFill/>
          </a:ln>
        </p:spPr>
      </p:pic>
      <p:pic>
        <p:nvPicPr>
          <p:cNvPr id="615" name="Google Shape;615;p60"/>
          <p:cNvPicPr preferRelativeResize="0"/>
          <p:nvPr/>
        </p:nvPicPr>
        <p:blipFill>
          <a:blip r:embed="rId22">
            <a:alphaModFix/>
          </a:blip>
          <a:stretch>
            <a:fillRect/>
          </a:stretch>
        </p:blipFill>
        <p:spPr>
          <a:xfrm>
            <a:off x="1330300" y="4242895"/>
            <a:ext cx="871541" cy="877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1"/>
          <p:cNvSpPr txBox="1"/>
          <p:nvPr>
            <p:ph type="title"/>
          </p:nvPr>
        </p:nvSpPr>
        <p:spPr>
          <a:xfrm>
            <a:off x="1257300" y="2135132"/>
            <a:ext cx="7532700" cy="5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Nautobot - Q&amp;A</a:t>
            </a:r>
            <a:endParaRPr/>
          </a:p>
        </p:txBody>
      </p:sp>
      <p:sp>
        <p:nvSpPr>
          <p:cNvPr id="621" name="Google Shape;621;p61"/>
          <p:cNvSpPr txBox="1"/>
          <p:nvPr/>
        </p:nvSpPr>
        <p:spPr>
          <a:xfrm>
            <a:off x="6001950" y="1759925"/>
            <a:ext cx="30000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2000">
                <a:solidFill>
                  <a:schemeClr val="lt1"/>
                </a:solidFill>
                <a:latin typeface="Roboto"/>
                <a:ea typeface="Roboto"/>
                <a:cs typeface="Roboto"/>
                <a:sym typeface="Roboto"/>
              </a:rPr>
              <a:t>Nautobot’s Growing App Ecosystem</a:t>
            </a:r>
            <a:r>
              <a:rPr lang="en" sz="2000">
                <a:solidFill>
                  <a:schemeClr val="lt1"/>
                </a:solidFill>
                <a:latin typeface="Roboto"/>
                <a:ea typeface="Roboto"/>
                <a:cs typeface="Roboto"/>
                <a:sym typeface="Roboto"/>
              </a:rPr>
              <a:t> </a:t>
            </a:r>
            <a:endParaRPr>
              <a:solidFill>
                <a:schemeClr val="lt1"/>
              </a:solidFill>
            </a:endParaRPr>
          </a:p>
        </p:txBody>
      </p:sp>
      <p:pic>
        <p:nvPicPr>
          <p:cNvPr id="622" name="Google Shape;622;p61"/>
          <p:cNvPicPr preferRelativeResize="0"/>
          <p:nvPr/>
        </p:nvPicPr>
        <p:blipFill>
          <a:blip r:embed="rId3">
            <a:alphaModFix/>
          </a:blip>
          <a:stretch>
            <a:fillRect/>
          </a:stretch>
        </p:blipFill>
        <p:spPr>
          <a:xfrm>
            <a:off x="6334175" y="2427551"/>
            <a:ext cx="2617250" cy="2634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2"/>
          <p:cNvSpPr txBox="1"/>
          <p:nvPr>
            <p:ph idx="1" type="body"/>
          </p:nvPr>
        </p:nvSpPr>
        <p:spPr>
          <a:xfrm>
            <a:off x="433076" y="2774466"/>
            <a:ext cx="8356800" cy="4599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a:p>
        </p:txBody>
      </p:sp>
      <p:pic>
        <p:nvPicPr>
          <p:cNvPr id="628" name="Google Shape;628;p62"/>
          <p:cNvPicPr preferRelativeResize="0"/>
          <p:nvPr/>
        </p:nvPicPr>
        <p:blipFill>
          <a:blip r:embed="rId3">
            <a:alphaModFix/>
          </a:blip>
          <a:stretch>
            <a:fillRect/>
          </a:stretch>
        </p:blipFill>
        <p:spPr>
          <a:xfrm>
            <a:off x="2474275" y="1043175"/>
            <a:ext cx="3726900" cy="3749625"/>
          </a:xfrm>
          <a:prstGeom prst="rect">
            <a:avLst/>
          </a:prstGeom>
          <a:noFill/>
          <a:ln>
            <a:noFill/>
          </a:ln>
        </p:spPr>
      </p:pic>
      <p:sp>
        <p:nvSpPr>
          <p:cNvPr id="629" name="Google Shape;629;p62"/>
          <p:cNvSpPr txBox="1"/>
          <p:nvPr/>
        </p:nvSpPr>
        <p:spPr>
          <a:xfrm>
            <a:off x="2786700" y="216275"/>
            <a:ext cx="33858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Roboto"/>
                <a:ea typeface="Roboto"/>
                <a:cs typeface="Roboto"/>
                <a:sym typeface="Roboto"/>
              </a:rPr>
              <a:t>Contact details:</a:t>
            </a:r>
            <a:endParaRPr sz="240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9"/>
          <p:cNvSpPr txBox="1"/>
          <p:nvPr>
            <p:ph idx="1" type="subTitle"/>
          </p:nvPr>
        </p:nvSpPr>
        <p:spPr>
          <a:xfrm>
            <a:off x="1527600" y="3313600"/>
            <a:ext cx="7587000" cy="5997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t/>
            </a:r>
            <a:endParaRPr i="1" sz="2200">
              <a:solidFill>
                <a:srgbClr val="4894FF"/>
              </a:solidFill>
            </a:endParaRPr>
          </a:p>
          <a:p>
            <a:pPr indent="0" lvl="0" marL="0" rtl="0" algn="l">
              <a:spcBef>
                <a:spcPts val="750"/>
              </a:spcBef>
              <a:spcAft>
                <a:spcPts val="0"/>
              </a:spcAft>
              <a:buNone/>
            </a:pPr>
            <a:r>
              <a:t/>
            </a:r>
            <a:endParaRPr i="1"/>
          </a:p>
        </p:txBody>
      </p:sp>
      <p:sp>
        <p:nvSpPr>
          <p:cNvPr id="195" name="Google Shape;195;p39"/>
          <p:cNvSpPr txBox="1"/>
          <p:nvPr/>
        </p:nvSpPr>
        <p:spPr>
          <a:xfrm>
            <a:off x="295200" y="4140650"/>
            <a:ext cx="722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p:txBody>
      </p:sp>
      <p:sp>
        <p:nvSpPr>
          <p:cNvPr id="196" name="Google Shape;196;p39"/>
          <p:cNvSpPr txBox="1"/>
          <p:nvPr/>
        </p:nvSpPr>
        <p:spPr>
          <a:xfrm>
            <a:off x="295200" y="3678950"/>
            <a:ext cx="5056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97" name="Google Shape;197;p39"/>
          <p:cNvPicPr preferRelativeResize="0"/>
          <p:nvPr/>
        </p:nvPicPr>
        <p:blipFill>
          <a:blip r:embed="rId3">
            <a:alphaModFix/>
          </a:blip>
          <a:stretch>
            <a:fillRect/>
          </a:stretch>
        </p:blipFill>
        <p:spPr>
          <a:xfrm>
            <a:off x="2840700" y="441000"/>
            <a:ext cx="4335725" cy="4335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0"/>
          <p:cNvSpPr txBox="1"/>
          <p:nvPr>
            <p:ph type="title"/>
          </p:nvPr>
        </p:nvSpPr>
        <p:spPr>
          <a:xfrm>
            <a:off x="1257300" y="2251109"/>
            <a:ext cx="2007900" cy="353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Roboto"/>
              <a:buNone/>
            </a:pPr>
            <a:r>
              <a:rPr lang="en" sz="2400"/>
              <a:t>Agenda</a:t>
            </a:r>
            <a:endParaRPr sz="2400"/>
          </a:p>
        </p:txBody>
      </p:sp>
      <p:sp>
        <p:nvSpPr>
          <p:cNvPr id="203" name="Google Shape;203;p40"/>
          <p:cNvSpPr txBox="1"/>
          <p:nvPr>
            <p:ph idx="1" type="body"/>
          </p:nvPr>
        </p:nvSpPr>
        <p:spPr>
          <a:xfrm>
            <a:off x="3791650" y="1769775"/>
            <a:ext cx="5287200" cy="998400"/>
          </a:xfrm>
          <a:prstGeom prst="rect">
            <a:avLst/>
          </a:prstGeom>
          <a:noFill/>
          <a:ln>
            <a:noFill/>
          </a:ln>
        </p:spPr>
        <p:txBody>
          <a:bodyPr anchorCtr="0" anchor="ctr" bIns="45700" lIns="91425" spcFirstLastPara="1" rIns="91425" wrap="square" tIns="45700">
            <a:noAutofit/>
          </a:bodyPr>
          <a:lstStyle/>
          <a:p>
            <a:pPr indent="-323850" lvl="0" marL="457200" rtl="0" algn="l">
              <a:lnSpc>
                <a:spcPct val="150000"/>
              </a:lnSpc>
              <a:spcBef>
                <a:spcPts val="0"/>
              </a:spcBef>
              <a:spcAft>
                <a:spcPts val="0"/>
              </a:spcAft>
              <a:buSzPts val="1500"/>
              <a:buChar char="•"/>
            </a:pPr>
            <a:r>
              <a:rPr lang="en" sz="1500"/>
              <a:t>Introductions </a:t>
            </a:r>
            <a:endParaRPr sz="1500"/>
          </a:p>
          <a:p>
            <a:pPr indent="-323850" lvl="0" marL="457200" rtl="0" algn="l">
              <a:lnSpc>
                <a:spcPct val="150000"/>
              </a:lnSpc>
              <a:spcBef>
                <a:spcPts val="0"/>
              </a:spcBef>
              <a:spcAft>
                <a:spcPts val="0"/>
              </a:spcAft>
              <a:buSzPts val="1500"/>
              <a:buChar char="•"/>
            </a:pPr>
            <a:r>
              <a:rPr lang="en" sz="1500"/>
              <a:t>Current State of Network Management &amp; Automation</a:t>
            </a:r>
            <a:endParaRPr sz="1500"/>
          </a:p>
          <a:p>
            <a:pPr indent="-323850" lvl="0" marL="457200" rtl="0" algn="l">
              <a:lnSpc>
                <a:spcPct val="150000"/>
              </a:lnSpc>
              <a:spcBef>
                <a:spcPts val="0"/>
              </a:spcBef>
              <a:spcAft>
                <a:spcPts val="0"/>
              </a:spcAft>
              <a:buSzPts val="1500"/>
              <a:buChar char="•"/>
            </a:pPr>
            <a:r>
              <a:rPr lang="en" sz="1500"/>
              <a:t>Introduction of Source of Truth (Intent vs. Reality)</a:t>
            </a:r>
            <a:endParaRPr sz="1500"/>
          </a:p>
          <a:p>
            <a:pPr indent="-323850" lvl="0" marL="457200" rtl="0" algn="l">
              <a:lnSpc>
                <a:spcPct val="150000"/>
              </a:lnSpc>
              <a:spcBef>
                <a:spcPts val="0"/>
              </a:spcBef>
              <a:spcAft>
                <a:spcPts val="0"/>
              </a:spcAft>
              <a:buSzPts val="1500"/>
              <a:buChar char="•"/>
            </a:pPr>
            <a:r>
              <a:rPr lang="en" sz="1500"/>
              <a:t>Data - Driven Network Automation</a:t>
            </a:r>
            <a:endParaRPr sz="1500"/>
          </a:p>
          <a:p>
            <a:pPr indent="-323850" lvl="0" marL="457200" rtl="0" algn="l">
              <a:lnSpc>
                <a:spcPct val="150000"/>
              </a:lnSpc>
              <a:spcBef>
                <a:spcPts val="0"/>
              </a:spcBef>
              <a:spcAft>
                <a:spcPts val="0"/>
              </a:spcAft>
              <a:buSzPts val="1500"/>
              <a:buChar char="•"/>
            </a:pPr>
            <a:r>
              <a:rPr lang="en" sz="1500"/>
              <a:t>Nautobot Overview</a:t>
            </a:r>
            <a:endParaRPr sz="1500"/>
          </a:p>
          <a:p>
            <a:pPr indent="-323850" lvl="0" marL="457200" rtl="0" algn="l">
              <a:lnSpc>
                <a:spcPct val="150000"/>
              </a:lnSpc>
              <a:spcBef>
                <a:spcPts val="0"/>
              </a:spcBef>
              <a:spcAft>
                <a:spcPts val="0"/>
              </a:spcAft>
              <a:buSzPts val="1500"/>
              <a:buChar char="•"/>
            </a:pPr>
            <a:r>
              <a:rPr lang="en" sz="1500"/>
              <a:t>Q&amp;A</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1"/>
          <p:cNvSpPr txBox="1"/>
          <p:nvPr>
            <p:ph type="title"/>
          </p:nvPr>
        </p:nvSpPr>
        <p:spPr>
          <a:xfrm>
            <a:off x="688848" y="130058"/>
            <a:ext cx="8098500" cy="353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2000"/>
              <a:buFont typeface="Roboto"/>
              <a:buNone/>
            </a:pPr>
            <a:r>
              <a:rPr lang="en"/>
              <a:t>Introductions</a:t>
            </a:r>
            <a:endParaRPr/>
          </a:p>
        </p:txBody>
      </p:sp>
      <p:sp>
        <p:nvSpPr>
          <p:cNvPr id="209" name="Google Shape;209;p41"/>
          <p:cNvSpPr txBox="1"/>
          <p:nvPr>
            <p:ph idx="1" type="body"/>
          </p:nvPr>
        </p:nvSpPr>
        <p:spPr>
          <a:xfrm>
            <a:off x="1349288" y="2851475"/>
            <a:ext cx="2550600" cy="1100700"/>
          </a:xfrm>
          <a:prstGeom prst="rect">
            <a:avLst/>
          </a:prstGeom>
          <a:noFill/>
          <a:ln>
            <a:noFill/>
          </a:ln>
        </p:spPr>
        <p:txBody>
          <a:bodyPr anchorCtr="0" anchor="t" bIns="45700" lIns="91425" spcFirstLastPara="1" rIns="91425" wrap="square" tIns="45700">
            <a:noAutofit/>
          </a:bodyPr>
          <a:lstStyle/>
          <a:p>
            <a:pPr indent="-82550" lvl="0" marL="171450" rtl="0" algn="ctr">
              <a:lnSpc>
                <a:spcPct val="115000"/>
              </a:lnSpc>
              <a:spcBef>
                <a:spcPts val="0"/>
              </a:spcBef>
              <a:spcAft>
                <a:spcPts val="0"/>
              </a:spcAft>
              <a:buClr>
                <a:schemeClr val="accent6"/>
              </a:buClr>
              <a:buSzPts val="1400"/>
              <a:buNone/>
            </a:pPr>
            <a:r>
              <a:rPr b="1" lang="en"/>
              <a:t>Gabor Hadrevi</a:t>
            </a:r>
            <a:endParaRPr b="1"/>
          </a:p>
          <a:p>
            <a:pPr indent="0" lvl="0" marL="0" rtl="0" algn="ctr">
              <a:lnSpc>
                <a:spcPct val="115000"/>
              </a:lnSpc>
              <a:spcBef>
                <a:spcPts val="0"/>
              </a:spcBef>
              <a:spcAft>
                <a:spcPts val="0"/>
              </a:spcAft>
              <a:buClr>
                <a:schemeClr val="accent6"/>
              </a:buClr>
              <a:buSzPts val="1400"/>
              <a:buNone/>
            </a:pPr>
            <a:r>
              <a:rPr lang="en"/>
              <a:t>Senior </a:t>
            </a:r>
            <a:r>
              <a:rPr lang="en"/>
              <a:t>Sales Engineer EMEA</a:t>
            </a:r>
            <a:endParaRPr/>
          </a:p>
          <a:p>
            <a:pPr indent="0" lvl="0" marL="0" rtl="0" algn="ctr">
              <a:lnSpc>
                <a:spcPct val="115000"/>
              </a:lnSpc>
              <a:spcBef>
                <a:spcPts val="0"/>
              </a:spcBef>
              <a:spcAft>
                <a:spcPts val="0"/>
              </a:spcAft>
              <a:buClr>
                <a:schemeClr val="accent6"/>
              </a:buClr>
              <a:buSzPts val="1400"/>
              <a:buNone/>
            </a:pPr>
            <a:r>
              <a:rPr lang="en"/>
              <a:t>Network to Code</a:t>
            </a:r>
            <a:endParaRPr/>
          </a:p>
        </p:txBody>
      </p:sp>
      <p:sp>
        <p:nvSpPr>
          <p:cNvPr id="210" name="Google Shape;210;p41"/>
          <p:cNvSpPr txBox="1"/>
          <p:nvPr/>
        </p:nvSpPr>
        <p:spPr>
          <a:xfrm>
            <a:off x="1091288" y="3680550"/>
            <a:ext cx="306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6"/>
                </a:solidFill>
                <a:latin typeface="Roboto"/>
                <a:ea typeface="Roboto"/>
                <a:cs typeface="Roboto"/>
                <a:sym typeface="Roboto"/>
              </a:rPr>
              <a:t>gabor.hadrevi</a:t>
            </a:r>
            <a:r>
              <a:rPr lang="en">
                <a:solidFill>
                  <a:schemeClr val="accent6"/>
                </a:solidFill>
                <a:latin typeface="Roboto"/>
                <a:ea typeface="Roboto"/>
                <a:cs typeface="Roboto"/>
                <a:sym typeface="Roboto"/>
              </a:rPr>
              <a:t>@networktocode.com</a:t>
            </a:r>
            <a:endParaRPr>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pic>
        <p:nvPicPr>
          <p:cNvPr id="211" name="Google Shape;211;p41"/>
          <p:cNvPicPr preferRelativeResize="0"/>
          <p:nvPr/>
        </p:nvPicPr>
        <p:blipFill>
          <a:blip r:embed="rId3">
            <a:alphaModFix/>
          </a:blip>
          <a:stretch>
            <a:fillRect/>
          </a:stretch>
        </p:blipFill>
        <p:spPr>
          <a:xfrm>
            <a:off x="1577825" y="620836"/>
            <a:ext cx="2093550" cy="2093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2"/>
          <p:cNvSpPr txBox="1"/>
          <p:nvPr>
            <p:ph type="title"/>
          </p:nvPr>
        </p:nvSpPr>
        <p:spPr>
          <a:xfrm>
            <a:off x="1257300" y="2140375"/>
            <a:ext cx="6485100" cy="567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Current &amp; Possible State of Network </a:t>
            </a:r>
            <a:r>
              <a:rPr lang="en"/>
              <a:t>Management</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43"/>
          <p:cNvSpPr txBox="1"/>
          <p:nvPr>
            <p:ph type="title"/>
          </p:nvPr>
        </p:nvSpPr>
        <p:spPr>
          <a:xfrm>
            <a:off x="688848" y="130058"/>
            <a:ext cx="8098500" cy="35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Current State of Network Management</a:t>
            </a:r>
            <a:endParaRPr/>
          </a:p>
        </p:txBody>
      </p:sp>
      <p:sp>
        <p:nvSpPr>
          <p:cNvPr id="222" name="Google Shape;222;p43"/>
          <p:cNvSpPr txBox="1"/>
          <p:nvPr/>
        </p:nvSpPr>
        <p:spPr>
          <a:xfrm>
            <a:off x="1002725" y="3761251"/>
            <a:ext cx="1458900" cy="4002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595959"/>
                </a:solidFill>
                <a:latin typeface="Roboto"/>
                <a:ea typeface="Roboto"/>
                <a:cs typeface="Roboto"/>
                <a:sym typeface="Roboto"/>
              </a:rPr>
              <a:t>All Manual CLI</a:t>
            </a:r>
            <a:endParaRPr sz="1100">
              <a:solidFill>
                <a:srgbClr val="595959"/>
              </a:solidFill>
              <a:latin typeface="Roboto"/>
              <a:ea typeface="Roboto"/>
              <a:cs typeface="Roboto"/>
              <a:sym typeface="Roboto"/>
            </a:endParaRPr>
          </a:p>
        </p:txBody>
      </p:sp>
      <p:sp>
        <p:nvSpPr>
          <p:cNvPr id="223" name="Google Shape;223;p43"/>
          <p:cNvSpPr txBox="1"/>
          <p:nvPr/>
        </p:nvSpPr>
        <p:spPr>
          <a:xfrm>
            <a:off x="2493650" y="3394897"/>
            <a:ext cx="1597200" cy="400200"/>
          </a:xfrm>
          <a:prstGeom prst="rect">
            <a:avLst/>
          </a:prstGeom>
          <a:solidFill>
            <a:schemeClr val="lt2"/>
          </a:solidFill>
          <a:ln cap="flat" cmpd="sng" w="9525">
            <a:solidFill>
              <a:srgbClr val="D9D9D9"/>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595959"/>
                </a:solidFill>
                <a:latin typeface="Roboto"/>
                <a:ea typeface="Roboto"/>
                <a:cs typeface="Roboto"/>
                <a:sym typeface="Roboto"/>
              </a:rPr>
              <a:t>Personal Scripts</a:t>
            </a:r>
            <a:endParaRPr sz="1100">
              <a:solidFill>
                <a:srgbClr val="595959"/>
              </a:solidFill>
              <a:latin typeface="Roboto"/>
              <a:ea typeface="Roboto"/>
              <a:cs typeface="Roboto"/>
              <a:sym typeface="Roboto"/>
            </a:endParaRPr>
          </a:p>
        </p:txBody>
      </p:sp>
      <p:sp>
        <p:nvSpPr>
          <p:cNvPr id="224" name="Google Shape;224;p43"/>
          <p:cNvSpPr txBox="1"/>
          <p:nvPr/>
        </p:nvSpPr>
        <p:spPr>
          <a:xfrm>
            <a:off x="4189825" y="2948200"/>
            <a:ext cx="1860600" cy="541500"/>
          </a:xfrm>
          <a:prstGeom prst="rect">
            <a:avLst/>
          </a:prstGeom>
          <a:solidFill>
            <a:schemeClr val="lt2"/>
          </a:solidFill>
          <a:ln cap="flat" cmpd="sng" w="9525">
            <a:solidFill>
              <a:srgbClr val="CCCCCC"/>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1100">
                <a:solidFill>
                  <a:srgbClr val="595959"/>
                </a:solidFill>
                <a:latin typeface="Roboto"/>
                <a:ea typeface="Roboto"/>
                <a:cs typeface="Roboto"/>
                <a:sym typeface="Roboto"/>
              </a:rPr>
              <a:t>Departmental Power Tools</a:t>
            </a:r>
            <a:endParaRPr sz="1100">
              <a:solidFill>
                <a:srgbClr val="595959"/>
              </a:solidFill>
              <a:latin typeface="Roboto"/>
              <a:ea typeface="Roboto"/>
              <a:cs typeface="Roboto"/>
              <a:sym typeface="Roboto"/>
            </a:endParaRPr>
          </a:p>
        </p:txBody>
      </p:sp>
      <p:cxnSp>
        <p:nvCxnSpPr>
          <p:cNvPr id="225" name="Google Shape;225;p43"/>
          <p:cNvCxnSpPr/>
          <p:nvPr/>
        </p:nvCxnSpPr>
        <p:spPr>
          <a:xfrm>
            <a:off x="1002675" y="4392225"/>
            <a:ext cx="7772400" cy="7500"/>
          </a:xfrm>
          <a:prstGeom prst="straightConnector1">
            <a:avLst/>
          </a:prstGeom>
          <a:noFill/>
          <a:ln cap="flat" cmpd="sng" w="19050">
            <a:solidFill>
              <a:srgbClr val="F3831E"/>
            </a:solidFill>
            <a:prstDash val="solid"/>
            <a:round/>
            <a:headEnd len="med" w="med" type="none"/>
            <a:tailEnd len="med" w="med" type="triangle"/>
          </a:ln>
        </p:spPr>
      </p:cxnSp>
      <p:cxnSp>
        <p:nvCxnSpPr>
          <p:cNvPr id="226" name="Google Shape;226;p43"/>
          <p:cNvCxnSpPr/>
          <p:nvPr/>
        </p:nvCxnSpPr>
        <p:spPr>
          <a:xfrm flipH="1" rot="10800000">
            <a:off x="970325" y="1283775"/>
            <a:ext cx="32400" cy="3122100"/>
          </a:xfrm>
          <a:prstGeom prst="straightConnector1">
            <a:avLst/>
          </a:prstGeom>
          <a:noFill/>
          <a:ln cap="flat" cmpd="sng" w="19050">
            <a:solidFill>
              <a:srgbClr val="F3831E"/>
            </a:solidFill>
            <a:prstDash val="solid"/>
            <a:round/>
            <a:headEnd len="med" w="med" type="none"/>
            <a:tailEnd len="med" w="med" type="triangle"/>
          </a:ln>
        </p:spPr>
      </p:cxnSp>
      <p:sp>
        <p:nvSpPr>
          <p:cNvPr id="227" name="Google Shape;227;p43"/>
          <p:cNvSpPr txBox="1"/>
          <p:nvPr/>
        </p:nvSpPr>
        <p:spPr>
          <a:xfrm>
            <a:off x="2670150" y="4399725"/>
            <a:ext cx="5334300" cy="569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a:solidFill>
                  <a:srgbClr val="F3831E"/>
                </a:solidFill>
                <a:latin typeface="Roboto"/>
                <a:ea typeface="Roboto"/>
                <a:cs typeface="Roboto"/>
                <a:sym typeface="Roboto"/>
              </a:rPr>
              <a:t>Maturity of Enterprise Automation Frameworks</a:t>
            </a:r>
            <a:endParaRPr b="1">
              <a:solidFill>
                <a:srgbClr val="F3831E"/>
              </a:solidFill>
              <a:latin typeface="Roboto"/>
              <a:ea typeface="Roboto"/>
              <a:cs typeface="Roboto"/>
              <a:sym typeface="Roboto"/>
            </a:endParaRPr>
          </a:p>
        </p:txBody>
      </p:sp>
      <p:sp>
        <p:nvSpPr>
          <p:cNvPr id="228" name="Google Shape;228;p43"/>
          <p:cNvSpPr txBox="1"/>
          <p:nvPr/>
        </p:nvSpPr>
        <p:spPr>
          <a:xfrm rot="-5400000">
            <a:off x="-369450" y="2454438"/>
            <a:ext cx="1955700" cy="569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a:solidFill>
                  <a:srgbClr val="F3831E"/>
                </a:solidFill>
                <a:latin typeface="Roboto"/>
                <a:ea typeface="Roboto"/>
                <a:cs typeface="Roboto"/>
                <a:sym typeface="Roboto"/>
              </a:rPr>
              <a:t>Efficiency</a:t>
            </a:r>
            <a:r>
              <a:rPr b="1" lang="en">
                <a:solidFill>
                  <a:srgbClr val="F3831E"/>
                </a:solidFill>
                <a:latin typeface="Roboto"/>
                <a:ea typeface="Roboto"/>
                <a:cs typeface="Roboto"/>
                <a:sym typeface="Roboto"/>
              </a:rPr>
              <a:t> of Network O</a:t>
            </a:r>
            <a:r>
              <a:rPr b="1" lang="en">
                <a:solidFill>
                  <a:srgbClr val="F3831E"/>
                </a:solidFill>
                <a:latin typeface="Roboto"/>
                <a:ea typeface="Roboto"/>
                <a:cs typeface="Roboto"/>
                <a:sym typeface="Roboto"/>
              </a:rPr>
              <a:t>perations</a:t>
            </a:r>
            <a:endParaRPr b="1">
              <a:solidFill>
                <a:srgbClr val="F3831E"/>
              </a:solidFill>
              <a:latin typeface="Roboto"/>
              <a:ea typeface="Roboto"/>
              <a:cs typeface="Roboto"/>
              <a:sym typeface="Roboto"/>
            </a:endParaRPr>
          </a:p>
        </p:txBody>
      </p:sp>
      <p:cxnSp>
        <p:nvCxnSpPr>
          <p:cNvPr id="229" name="Google Shape;229;p43"/>
          <p:cNvCxnSpPr/>
          <p:nvPr/>
        </p:nvCxnSpPr>
        <p:spPr>
          <a:xfrm flipH="1" rot="10800000">
            <a:off x="989750" y="3890400"/>
            <a:ext cx="3548400" cy="495000"/>
          </a:xfrm>
          <a:prstGeom prst="straightConnector1">
            <a:avLst/>
          </a:prstGeom>
          <a:noFill/>
          <a:ln cap="flat" cmpd="sng" w="19050">
            <a:solidFill>
              <a:schemeClr val="dk2"/>
            </a:solidFill>
            <a:prstDash val="solid"/>
            <a:round/>
            <a:headEnd len="med" w="med" type="none"/>
            <a:tailEnd len="med" w="med" type="triangle"/>
          </a:ln>
        </p:spPr>
      </p:cxnSp>
      <p:sp>
        <p:nvSpPr>
          <p:cNvPr id="230" name="Google Shape;230;p43"/>
          <p:cNvSpPr/>
          <p:nvPr/>
        </p:nvSpPr>
        <p:spPr>
          <a:xfrm>
            <a:off x="1152950" y="717600"/>
            <a:ext cx="4508100" cy="2137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5"/>
                </a:solidFill>
              </a:rPr>
              <a:t>Legacy Management Characteristics</a:t>
            </a:r>
            <a:endParaRPr sz="1800">
              <a:solidFill>
                <a:schemeClr val="accent5"/>
              </a:solidFill>
            </a:endParaRPr>
          </a:p>
          <a:p>
            <a:pPr indent="-209550" lvl="0" marL="228600" rtl="0" algn="l">
              <a:spcBef>
                <a:spcPts val="0"/>
              </a:spcBef>
              <a:spcAft>
                <a:spcPts val="0"/>
              </a:spcAft>
              <a:buClr>
                <a:schemeClr val="accent5"/>
              </a:buClr>
              <a:buSzPts val="1500"/>
              <a:buChar char="-"/>
            </a:pPr>
            <a:r>
              <a:rPr lang="en" sz="1500">
                <a:solidFill>
                  <a:schemeClr val="accent5"/>
                </a:solidFill>
              </a:rPr>
              <a:t>Engineering hours are spent on monotonous</a:t>
            </a:r>
            <a:r>
              <a:rPr lang="en" sz="1500">
                <a:solidFill>
                  <a:schemeClr val="accent5"/>
                </a:solidFill>
              </a:rPr>
              <a:t> tasks</a:t>
            </a:r>
            <a:endParaRPr sz="1500">
              <a:solidFill>
                <a:schemeClr val="accent5"/>
              </a:solidFill>
            </a:endParaRPr>
          </a:p>
          <a:p>
            <a:pPr indent="-209550" lvl="0" marL="228600" rtl="0" algn="l">
              <a:spcBef>
                <a:spcPts val="0"/>
              </a:spcBef>
              <a:spcAft>
                <a:spcPts val="0"/>
              </a:spcAft>
              <a:buClr>
                <a:schemeClr val="accent5"/>
              </a:buClr>
              <a:buSzPts val="1500"/>
              <a:buChar char="-"/>
            </a:pPr>
            <a:r>
              <a:rPr lang="en" sz="1500">
                <a:solidFill>
                  <a:schemeClr val="accent5"/>
                </a:solidFill>
              </a:rPr>
              <a:t>Slow response times &amp; excessive backlogs</a:t>
            </a:r>
            <a:endParaRPr sz="1500">
              <a:solidFill>
                <a:schemeClr val="accent5"/>
              </a:solidFill>
            </a:endParaRPr>
          </a:p>
          <a:p>
            <a:pPr indent="-209550" lvl="0" marL="228600" rtl="0" algn="l">
              <a:spcBef>
                <a:spcPts val="0"/>
              </a:spcBef>
              <a:spcAft>
                <a:spcPts val="0"/>
              </a:spcAft>
              <a:buClr>
                <a:schemeClr val="accent5"/>
              </a:buClr>
              <a:buSzPts val="1500"/>
              <a:buChar char="-"/>
            </a:pPr>
            <a:r>
              <a:rPr lang="en" sz="1500">
                <a:solidFill>
                  <a:schemeClr val="accent5"/>
                </a:solidFill>
              </a:rPr>
              <a:t>High operating costs </a:t>
            </a:r>
            <a:endParaRPr sz="1500">
              <a:solidFill>
                <a:schemeClr val="accent5"/>
              </a:solidFill>
            </a:endParaRPr>
          </a:p>
          <a:p>
            <a:pPr indent="-209550" lvl="0" marL="228600" rtl="0" algn="l">
              <a:spcBef>
                <a:spcPts val="0"/>
              </a:spcBef>
              <a:spcAft>
                <a:spcPts val="0"/>
              </a:spcAft>
              <a:buClr>
                <a:schemeClr val="accent5"/>
              </a:buClr>
              <a:buSzPts val="1500"/>
              <a:buChar char="-"/>
            </a:pPr>
            <a:r>
              <a:rPr lang="en" sz="1500">
                <a:solidFill>
                  <a:schemeClr val="accent5"/>
                </a:solidFill>
              </a:rPr>
              <a:t>Excessive downtime</a:t>
            </a:r>
            <a:endParaRPr sz="1500">
              <a:solidFill>
                <a:schemeClr val="accent5"/>
              </a:solidFill>
            </a:endParaRPr>
          </a:p>
          <a:p>
            <a:pPr indent="-209550" lvl="0" marL="228600" rtl="0" algn="l">
              <a:spcBef>
                <a:spcPts val="0"/>
              </a:spcBef>
              <a:spcAft>
                <a:spcPts val="0"/>
              </a:spcAft>
              <a:buClr>
                <a:schemeClr val="accent5"/>
              </a:buClr>
              <a:buSzPts val="1500"/>
              <a:buChar char="-"/>
            </a:pPr>
            <a:r>
              <a:rPr lang="en" sz="1500">
                <a:solidFill>
                  <a:schemeClr val="accent5"/>
                </a:solidFill>
              </a:rPr>
              <a:t>Limited scalability</a:t>
            </a:r>
            <a:endParaRPr sz="1500">
              <a:solidFill>
                <a:schemeClr val="accent5"/>
              </a:solidFill>
            </a:endParaRPr>
          </a:p>
          <a:p>
            <a:pPr indent="-209550" lvl="0" marL="228600" rtl="0" algn="l">
              <a:spcBef>
                <a:spcPts val="0"/>
              </a:spcBef>
              <a:spcAft>
                <a:spcPts val="0"/>
              </a:spcAft>
              <a:buClr>
                <a:schemeClr val="accent5"/>
              </a:buClr>
              <a:buSzPts val="1500"/>
              <a:buChar char="-"/>
            </a:pPr>
            <a:r>
              <a:rPr lang="en" sz="1500">
                <a:solidFill>
                  <a:schemeClr val="accent5"/>
                </a:solidFill>
              </a:rPr>
              <a:t>Inflexibility &amp; limited innovation</a:t>
            </a:r>
            <a:endParaRPr sz="1500">
              <a:solidFill>
                <a:schemeClr val="accent5"/>
              </a:solidFill>
            </a:endParaRPr>
          </a:p>
        </p:txBody>
      </p:sp>
      <p:sp>
        <p:nvSpPr>
          <p:cNvPr id="231" name="Google Shape;231;p43"/>
          <p:cNvSpPr txBox="1"/>
          <p:nvPr/>
        </p:nvSpPr>
        <p:spPr>
          <a:xfrm>
            <a:off x="228600" y="457200"/>
            <a:ext cx="8458200" cy="26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i="1" lang="en" sz="1600">
                <a:solidFill>
                  <a:srgbClr val="F3831E"/>
                </a:solidFill>
                <a:latin typeface="Roboto"/>
                <a:ea typeface="Roboto"/>
                <a:cs typeface="Roboto"/>
                <a:sym typeface="Roboto"/>
              </a:rPr>
              <a:t>Most</a:t>
            </a:r>
            <a:r>
              <a:rPr i="1" lang="en" sz="1600">
                <a:solidFill>
                  <a:srgbClr val="F3831E"/>
                </a:solidFill>
                <a:latin typeface="Roboto"/>
                <a:ea typeface="Roboto"/>
                <a:cs typeface="Roboto"/>
                <a:sym typeface="Roboto"/>
              </a:rPr>
              <a:t> organizations are leveraging tools, processes &amp; technologies developed 20+ Years ago</a:t>
            </a:r>
            <a:endParaRPr i="1" sz="1600">
              <a:solidFill>
                <a:srgbClr val="F3831E"/>
              </a:solidFill>
              <a:latin typeface="Roboto"/>
              <a:ea typeface="Roboto"/>
              <a:cs typeface="Roboto"/>
              <a:sym typeface="Roboto"/>
            </a:endParaRPr>
          </a:p>
        </p:txBody>
      </p:sp>
      <p:sp>
        <p:nvSpPr>
          <p:cNvPr id="232" name="Google Shape;232;p43"/>
          <p:cNvSpPr txBox="1"/>
          <p:nvPr/>
        </p:nvSpPr>
        <p:spPr>
          <a:xfrm>
            <a:off x="622775" y="2899400"/>
            <a:ext cx="367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4"/>
          <p:cNvSpPr txBox="1"/>
          <p:nvPr>
            <p:ph type="title"/>
          </p:nvPr>
        </p:nvSpPr>
        <p:spPr>
          <a:xfrm>
            <a:off x="688848" y="130058"/>
            <a:ext cx="8098500" cy="35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What’s Possible with Automation Leveraging a Single Source of Truth</a:t>
            </a:r>
            <a:endParaRPr/>
          </a:p>
        </p:txBody>
      </p:sp>
      <p:sp>
        <p:nvSpPr>
          <p:cNvPr id="238" name="Google Shape;238;p44"/>
          <p:cNvSpPr txBox="1"/>
          <p:nvPr/>
        </p:nvSpPr>
        <p:spPr>
          <a:xfrm>
            <a:off x="228600" y="457200"/>
            <a:ext cx="8458200" cy="26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i="1" lang="en" sz="1600">
                <a:solidFill>
                  <a:srgbClr val="F3831E"/>
                </a:solidFill>
                <a:latin typeface="Roboto"/>
                <a:ea typeface="Roboto"/>
                <a:cs typeface="Roboto"/>
                <a:sym typeface="Roboto"/>
              </a:rPr>
              <a:t>Adopting a new strategy unlocks new potential</a:t>
            </a:r>
            <a:endParaRPr i="1" sz="1600">
              <a:solidFill>
                <a:srgbClr val="F3831E"/>
              </a:solidFill>
              <a:latin typeface="Roboto"/>
              <a:ea typeface="Roboto"/>
              <a:cs typeface="Roboto"/>
              <a:sym typeface="Roboto"/>
            </a:endParaRPr>
          </a:p>
        </p:txBody>
      </p:sp>
      <p:cxnSp>
        <p:nvCxnSpPr>
          <p:cNvPr id="239" name="Google Shape;239;p44"/>
          <p:cNvCxnSpPr/>
          <p:nvPr/>
        </p:nvCxnSpPr>
        <p:spPr>
          <a:xfrm flipH="1" rot="10800000">
            <a:off x="4741450" y="2942900"/>
            <a:ext cx="1612500" cy="917100"/>
          </a:xfrm>
          <a:prstGeom prst="straightConnector1">
            <a:avLst/>
          </a:prstGeom>
          <a:noFill/>
          <a:ln cap="flat" cmpd="sng" w="19050">
            <a:solidFill>
              <a:schemeClr val="dk2"/>
            </a:solidFill>
            <a:prstDash val="solid"/>
            <a:round/>
            <a:headEnd len="med" w="med" type="none"/>
            <a:tailEnd len="med" w="med" type="none"/>
          </a:ln>
        </p:spPr>
      </p:cxnSp>
      <p:cxnSp>
        <p:nvCxnSpPr>
          <p:cNvPr id="240" name="Google Shape;240;p44"/>
          <p:cNvCxnSpPr/>
          <p:nvPr/>
        </p:nvCxnSpPr>
        <p:spPr>
          <a:xfrm flipH="1" rot="10800000">
            <a:off x="6350450" y="1295125"/>
            <a:ext cx="1341000" cy="1647900"/>
          </a:xfrm>
          <a:prstGeom prst="straightConnector1">
            <a:avLst/>
          </a:prstGeom>
          <a:noFill/>
          <a:ln cap="flat" cmpd="sng" w="19050">
            <a:solidFill>
              <a:schemeClr val="dk2"/>
            </a:solidFill>
            <a:prstDash val="solid"/>
            <a:round/>
            <a:headEnd len="med" w="med" type="none"/>
            <a:tailEnd len="med" w="med" type="triangle"/>
          </a:ln>
        </p:spPr>
      </p:cxnSp>
      <p:sp>
        <p:nvSpPr>
          <p:cNvPr id="241" name="Google Shape;241;p44"/>
          <p:cNvSpPr txBox="1"/>
          <p:nvPr/>
        </p:nvSpPr>
        <p:spPr>
          <a:xfrm>
            <a:off x="1002722" y="3950849"/>
            <a:ext cx="1371600" cy="2106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rgbClr val="595959"/>
                </a:solidFill>
                <a:latin typeface="Roboto"/>
                <a:ea typeface="Roboto"/>
                <a:cs typeface="Roboto"/>
                <a:sym typeface="Roboto"/>
              </a:rPr>
              <a:t>All Manual CLI</a:t>
            </a:r>
            <a:endParaRPr sz="900">
              <a:solidFill>
                <a:srgbClr val="595959"/>
              </a:solidFill>
              <a:latin typeface="Roboto"/>
              <a:ea typeface="Roboto"/>
              <a:cs typeface="Roboto"/>
              <a:sym typeface="Roboto"/>
            </a:endParaRPr>
          </a:p>
        </p:txBody>
      </p:sp>
      <p:sp>
        <p:nvSpPr>
          <p:cNvPr id="242" name="Google Shape;242;p44"/>
          <p:cNvSpPr txBox="1"/>
          <p:nvPr/>
        </p:nvSpPr>
        <p:spPr>
          <a:xfrm>
            <a:off x="2374325" y="3716854"/>
            <a:ext cx="1371600" cy="210600"/>
          </a:xfrm>
          <a:prstGeom prst="rect">
            <a:avLst/>
          </a:prstGeom>
          <a:solidFill>
            <a:schemeClr val="lt2"/>
          </a:solidFill>
          <a:ln cap="flat" cmpd="sng" w="9525">
            <a:solidFill>
              <a:srgbClr val="D9D9D9"/>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rgbClr val="595959"/>
                </a:solidFill>
                <a:latin typeface="Roboto"/>
                <a:ea typeface="Roboto"/>
                <a:cs typeface="Roboto"/>
                <a:sym typeface="Roboto"/>
              </a:rPr>
              <a:t>Personal Scripts</a:t>
            </a:r>
            <a:endParaRPr sz="900">
              <a:solidFill>
                <a:srgbClr val="595959"/>
              </a:solidFill>
              <a:latin typeface="Roboto"/>
              <a:ea typeface="Roboto"/>
              <a:cs typeface="Roboto"/>
              <a:sym typeface="Roboto"/>
            </a:endParaRPr>
          </a:p>
        </p:txBody>
      </p:sp>
      <p:sp>
        <p:nvSpPr>
          <p:cNvPr id="243" name="Google Shape;243;p44"/>
          <p:cNvSpPr txBox="1"/>
          <p:nvPr/>
        </p:nvSpPr>
        <p:spPr>
          <a:xfrm>
            <a:off x="3232000" y="3356953"/>
            <a:ext cx="1371600" cy="320100"/>
          </a:xfrm>
          <a:prstGeom prst="rect">
            <a:avLst/>
          </a:prstGeom>
          <a:solidFill>
            <a:schemeClr val="lt2"/>
          </a:solidFill>
          <a:ln cap="flat" cmpd="sng" w="9525">
            <a:solidFill>
              <a:srgbClr val="CCCCCC"/>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rgbClr val="595959"/>
                </a:solidFill>
                <a:latin typeface="Roboto"/>
                <a:ea typeface="Roboto"/>
                <a:cs typeface="Roboto"/>
                <a:sym typeface="Roboto"/>
              </a:rPr>
              <a:t>Departmental Power Tools</a:t>
            </a:r>
            <a:endParaRPr sz="900">
              <a:solidFill>
                <a:srgbClr val="595959"/>
              </a:solidFill>
              <a:latin typeface="Roboto"/>
              <a:ea typeface="Roboto"/>
              <a:cs typeface="Roboto"/>
              <a:sym typeface="Roboto"/>
            </a:endParaRPr>
          </a:p>
        </p:txBody>
      </p:sp>
      <p:cxnSp>
        <p:nvCxnSpPr>
          <p:cNvPr id="244" name="Google Shape;244;p44"/>
          <p:cNvCxnSpPr/>
          <p:nvPr/>
        </p:nvCxnSpPr>
        <p:spPr>
          <a:xfrm>
            <a:off x="1002675" y="4392225"/>
            <a:ext cx="7772400" cy="7500"/>
          </a:xfrm>
          <a:prstGeom prst="straightConnector1">
            <a:avLst/>
          </a:prstGeom>
          <a:noFill/>
          <a:ln cap="flat" cmpd="sng" w="19050">
            <a:solidFill>
              <a:srgbClr val="F3831E"/>
            </a:solidFill>
            <a:prstDash val="solid"/>
            <a:round/>
            <a:headEnd len="med" w="med" type="none"/>
            <a:tailEnd len="med" w="med" type="triangle"/>
          </a:ln>
        </p:spPr>
      </p:cxnSp>
      <p:cxnSp>
        <p:nvCxnSpPr>
          <p:cNvPr id="245" name="Google Shape;245;p44"/>
          <p:cNvCxnSpPr/>
          <p:nvPr/>
        </p:nvCxnSpPr>
        <p:spPr>
          <a:xfrm flipH="1" rot="10800000">
            <a:off x="970325" y="1283775"/>
            <a:ext cx="32400" cy="3122100"/>
          </a:xfrm>
          <a:prstGeom prst="straightConnector1">
            <a:avLst/>
          </a:prstGeom>
          <a:noFill/>
          <a:ln cap="flat" cmpd="sng" w="19050">
            <a:solidFill>
              <a:srgbClr val="F3831E"/>
            </a:solidFill>
            <a:prstDash val="solid"/>
            <a:round/>
            <a:headEnd len="med" w="med" type="none"/>
            <a:tailEnd len="med" w="med" type="triangle"/>
          </a:ln>
        </p:spPr>
      </p:cxnSp>
      <p:sp>
        <p:nvSpPr>
          <p:cNvPr id="246" name="Google Shape;246;p44"/>
          <p:cNvSpPr txBox="1"/>
          <p:nvPr/>
        </p:nvSpPr>
        <p:spPr>
          <a:xfrm>
            <a:off x="2670150" y="4399725"/>
            <a:ext cx="3834300" cy="569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200">
                <a:solidFill>
                  <a:srgbClr val="F3831E"/>
                </a:solidFill>
                <a:latin typeface="Roboto"/>
                <a:ea typeface="Roboto"/>
                <a:cs typeface="Roboto"/>
                <a:sym typeface="Roboto"/>
              </a:rPr>
              <a:t>Maturity of Enterprise Automation Frameworks</a:t>
            </a:r>
            <a:endParaRPr b="1" sz="1200">
              <a:solidFill>
                <a:srgbClr val="F3831E"/>
              </a:solidFill>
              <a:latin typeface="Roboto"/>
              <a:ea typeface="Roboto"/>
              <a:cs typeface="Roboto"/>
              <a:sym typeface="Roboto"/>
            </a:endParaRPr>
          </a:p>
        </p:txBody>
      </p:sp>
      <p:sp>
        <p:nvSpPr>
          <p:cNvPr id="247" name="Google Shape;247;p44"/>
          <p:cNvSpPr txBox="1"/>
          <p:nvPr/>
        </p:nvSpPr>
        <p:spPr>
          <a:xfrm>
            <a:off x="72975" y="2395785"/>
            <a:ext cx="914400" cy="569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200">
                <a:solidFill>
                  <a:schemeClr val="accent4"/>
                </a:solidFill>
                <a:latin typeface="Roboto"/>
                <a:ea typeface="Roboto"/>
                <a:cs typeface="Roboto"/>
                <a:sym typeface="Roboto"/>
              </a:rPr>
              <a:t>Efficiency of Network Operations</a:t>
            </a:r>
            <a:endParaRPr b="1" sz="1200">
              <a:solidFill>
                <a:srgbClr val="F3831E"/>
              </a:solidFill>
              <a:latin typeface="Roboto"/>
              <a:ea typeface="Roboto"/>
              <a:cs typeface="Roboto"/>
              <a:sym typeface="Roboto"/>
            </a:endParaRPr>
          </a:p>
        </p:txBody>
      </p:sp>
      <p:cxnSp>
        <p:nvCxnSpPr>
          <p:cNvPr id="248" name="Google Shape;248;p44"/>
          <p:cNvCxnSpPr/>
          <p:nvPr/>
        </p:nvCxnSpPr>
        <p:spPr>
          <a:xfrm flipH="1" rot="10800000">
            <a:off x="989750" y="3858900"/>
            <a:ext cx="3753600" cy="526500"/>
          </a:xfrm>
          <a:prstGeom prst="straightConnector1">
            <a:avLst/>
          </a:prstGeom>
          <a:noFill/>
          <a:ln cap="flat" cmpd="sng" w="19050">
            <a:solidFill>
              <a:schemeClr val="dk2"/>
            </a:solidFill>
            <a:prstDash val="solid"/>
            <a:round/>
            <a:headEnd len="med" w="med" type="none"/>
            <a:tailEnd len="med" w="med" type="none"/>
          </a:ln>
        </p:spPr>
      </p:cxnSp>
      <p:sp>
        <p:nvSpPr>
          <p:cNvPr id="249" name="Google Shape;249;p44"/>
          <p:cNvSpPr txBox="1"/>
          <p:nvPr/>
        </p:nvSpPr>
        <p:spPr>
          <a:xfrm>
            <a:off x="4376475" y="2943033"/>
            <a:ext cx="1371600" cy="320400"/>
          </a:xfrm>
          <a:prstGeom prst="rect">
            <a:avLst/>
          </a:prstGeom>
          <a:solidFill>
            <a:schemeClr val="accent1"/>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latin typeface="Roboto"/>
                <a:ea typeface="Roboto"/>
                <a:cs typeface="Roboto"/>
                <a:sym typeface="Roboto"/>
              </a:rPr>
              <a:t>Shared Enterprise </a:t>
            </a:r>
            <a:endParaRPr sz="900">
              <a:solidFill>
                <a:schemeClr val="lt1"/>
              </a:solidFill>
              <a:latin typeface="Roboto"/>
              <a:ea typeface="Roboto"/>
              <a:cs typeface="Roboto"/>
              <a:sym typeface="Roboto"/>
            </a:endParaRPr>
          </a:p>
          <a:p>
            <a:pPr indent="0" lvl="0" marL="0" rtl="0" algn="ctr">
              <a:spcBef>
                <a:spcPts val="0"/>
              </a:spcBef>
              <a:spcAft>
                <a:spcPts val="0"/>
              </a:spcAft>
              <a:buNone/>
            </a:pPr>
            <a:r>
              <a:rPr lang="en" sz="900">
                <a:solidFill>
                  <a:schemeClr val="lt1"/>
                </a:solidFill>
                <a:latin typeface="Roboto"/>
                <a:ea typeface="Roboto"/>
                <a:cs typeface="Roboto"/>
                <a:sym typeface="Roboto"/>
              </a:rPr>
              <a:t>Source of Truth</a:t>
            </a:r>
            <a:endParaRPr sz="900">
              <a:solidFill>
                <a:schemeClr val="lt1"/>
              </a:solidFill>
              <a:latin typeface="Roboto"/>
              <a:ea typeface="Roboto"/>
              <a:cs typeface="Roboto"/>
              <a:sym typeface="Roboto"/>
            </a:endParaRPr>
          </a:p>
        </p:txBody>
      </p:sp>
      <p:sp>
        <p:nvSpPr>
          <p:cNvPr id="250" name="Google Shape;250;p44"/>
          <p:cNvSpPr txBox="1"/>
          <p:nvPr/>
        </p:nvSpPr>
        <p:spPr>
          <a:xfrm>
            <a:off x="5042775" y="2398452"/>
            <a:ext cx="1430100" cy="320400"/>
          </a:xfrm>
          <a:prstGeom prst="rect">
            <a:avLst/>
          </a:prstGeom>
          <a:solidFill>
            <a:schemeClr val="accent1"/>
          </a:solidFill>
          <a:ln cap="flat" cmpd="sng" w="9525">
            <a:solidFill>
              <a:srgbClr val="999999"/>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latin typeface="Roboto"/>
                <a:ea typeface="Roboto"/>
                <a:cs typeface="Roboto"/>
                <a:sym typeface="Roboto"/>
              </a:rPr>
              <a:t>Extensible Enterprise Automation Architecture</a:t>
            </a:r>
            <a:endParaRPr sz="900">
              <a:solidFill>
                <a:schemeClr val="lt1"/>
              </a:solidFill>
              <a:latin typeface="Roboto"/>
              <a:ea typeface="Roboto"/>
              <a:cs typeface="Roboto"/>
              <a:sym typeface="Roboto"/>
            </a:endParaRPr>
          </a:p>
        </p:txBody>
      </p:sp>
      <p:sp>
        <p:nvSpPr>
          <p:cNvPr id="251" name="Google Shape;251;p44"/>
          <p:cNvSpPr txBox="1"/>
          <p:nvPr/>
        </p:nvSpPr>
        <p:spPr>
          <a:xfrm>
            <a:off x="5526125" y="1887987"/>
            <a:ext cx="1371600" cy="320400"/>
          </a:xfrm>
          <a:prstGeom prst="rect">
            <a:avLst/>
          </a:prstGeom>
          <a:solidFill>
            <a:schemeClr val="accent2"/>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latin typeface="Roboto"/>
                <a:ea typeface="Roboto"/>
                <a:cs typeface="Roboto"/>
                <a:sym typeface="Roboto"/>
              </a:rPr>
              <a:t>Self-Service ITSM,</a:t>
            </a:r>
            <a:endParaRPr sz="900">
              <a:solidFill>
                <a:schemeClr val="lt1"/>
              </a:solidFill>
              <a:latin typeface="Roboto"/>
              <a:ea typeface="Roboto"/>
              <a:cs typeface="Roboto"/>
              <a:sym typeface="Roboto"/>
            </a:endParaRPr>
          </a:p>
          <a:p>
            <a:pPr indent="0" lvl="0" marL="0" rtl="0" algn="ctr">
              <a:spcBef>
                <a:spcPts val="0"/>
              </a:spcBef>
              <a:spcAft>
                <a:spcPts val="0"/>
              </a:spcAft>
              <a:buNone/>
            </a:pPr>
            <a:r>
              <a:rPr lang="en" sz="900">
                <a:solidFill>
                  <a:schemeClr val="lt1"/>
                </a:solidFill>
                <a:latin typeface="Roboto"/>
                <a:ea typeface="Roboto"/>
                <a:cs typeface="Roboto"/>
                <a:sym typeface="Roboto"/>
              </a:rPr>
              <a:t>with Deep Integration </a:t>
            </a:r>
            <a:endParaRPr sz="900">
              <a:solidFill>
                <a:schemeClr val="lt1"/>
              </a:solidFill>
              <a:latin typeface="Roboto"/>
              <a:ea typeface="Roboto"/>
              <a:cs typeface="Roboto"/>
              <a:sym typeface="Roboto"/>
            </a:endParaRPr>
          </a:p>
        </p:txBody>
      </p:sp>
      <p:sp>
        <p:nvSpPr>
          <p:cNvPr id="252" name="Google Shape;252;p44"/>
          <p:cNvSpPr txBox="1"/>
          <p:nvPr/>
        </p:nvSpPr>
        <p:spPr>
          <a:xfrm>
            <a:off x="5887775" y="1458652"/>
            <a:ext cx="1371600" cy="320400"/>
          </a:xfrm>
          <a:prstGeom prst="rect">
            <a:avLst/>
          </a:prstGeom>
          <a:solidFill>
            <a:schemeClr val="accent2"/>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900">
                <a:solidFill>
                  <a:schemeClr val="lt1"/>
                </a:solidFill>
                <a:latin typeface="Roboto"/>
                <a:ea typeface="Roboto"/>
                <a:cs typeface="Roboto"/>
                <a:sym typeface="Roboto"/>
              </a:rPr>
              <a:t>Highly Automated &amp;</a:t>
            </a:r>
            <a:endParaRPr sz="900">
              <a:solidFill>
                <a:schemeClr val="lt1"/>
              </a:solidFill>
              <a:latin typeface="Roboto"/>
              <a:ea typeface="Roboto"/>
              <a:cs typeface="Roboto"/>
              <a:sym typeface="Roboto"/>
            </a:endParaRPr>
          </a:p>
          <a:p>
            <a:pPr indent="0" lvl="0" marL="0" rtl="0" algn="ctr">
              <a:spcBef>
                <a:spcPts val="0"/>
              </a:spcBef>
              <a:spcAft>
                <a:spcPts val="0"/>
              </a:spcAft>
              <a:buNone/>
            </a:pPr>
            <a:r>
              <a:rPr lang="en" sz="900">
                <a:solidFill>
                  <a:schemeClr val="lt1"/>
                </a:solidFill>
                <a:latin typeface="Roboto"/>
                <a:ea typeface="Roboto"/>
                <a:cs typeface="Roboto"/>
                <a:sym typeface="Roboto"/>
              </a:rPr>
              <a:t>Resilient Infrastructure</a:t>
            </a:r>
            <a:endParaRPr sz="900">
              <a:solidFill>
                <a:schemeClr val="lt1"/>
              </a:solidFill>
              <a:latin typeface="Roboto"/>
              <a:ea typeface="Roboto"/>
              <a:cs typeface="Roboto"/>
              <a:sym typeface="Roboto"/>
            </a:endParaRPr>
          </a:p>
        </p:txBody>
      </p:sp>
      <p:sp>
        <p:nvSpPr>
          <p:cNvPr id="253" name="Google Shape;253;p44"/>
          <p:cNvSpPr/>
          <p:nvPr/>
        </p:nvSpPr>
        <p:spPr>
          <a:xfrm>
            <a:off x="1152950" y="1161475"/>
            <a:ext cx="3606300" cy="1693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NetDevOps</a:t>
            </a:r>
            <a:r>
              <a:rPr lang="en">
                <a:solidFill>
                  <a:schemeClr val="accent5"/>
                </a:solidFill>
              </a:rPr>
              <a:t> Management Characteristics</a:t>
            </a:r>
            <a:endParaRPr>
              <a:solidFill>
                <a:schemeClr val="accent5"/>
              </a:solidFill>
            </a:endParaRPr>
          </a:p>
          <a:p>
            <a:pPr indent="-184150" lvl="0" marL="228600" rtl="0" algn="l">
              <a:spcBef>
                <a:spcPts val="0"/>
              </a:spcBef>
              <a:spcAft>
                <a:spcPts val="0"/>
              </a:spcAft>
              <a:buClr>
                <a:schemeClr val="accent5"/>
              </a:buClr>
              <a:buSzPts val="1100"/>
              <a:buChar char="-"/>
            </a:pPr>
            <a:r>
              <a:rPr lang="en" sz="1100">
                <a:solidFill>
                  <a:schemeClr val="accent5"/>
                </a:solidFill>
              </a:rPr>
              <a:t>Engineering hours spent pursuing business initiatives</a:t>
            </a:r>
            <a:endParaRPr sz="1100">
              <a:solidFill>
                <a:schemeClr val="accent5"/>
              </a:solidFill>
            </a:endParaRPr>
          </a:p>
          <a:p>
            <a:pPr indent="-184150" lvl="0" marL="228600" rtl="0" algn="l">
              <a:spcBef>
                <a:spcPts val="0"/>
              </a:spcBef>
              <a:spcAft>
                <a:spcPts val="0"/>
              </a:spcAft>
              <a:buClr>
                <a:schemeClr val="accent5"/>
              </a:buClr>
              <a:buSzPts val="1100"/>
              <a:buChar char="-"/>
            </a:pPr>
            <a:r>
              <a:rPr lang="en" sz="1100">
                <a:solidFill>
                  <a:schemeClr val="accent5"/>
                </a:solidFill>
              </a:rPr>
              <a:t>Quick response times, some fully automated</a:t>
            </a:r>
            <a:endParaRPr sz="1100">
              <a:solidFill>
                <a:schemeClr val="accent5"/>
              </a:solidFill>
            </a:endParaRPr>
          </a:p>
          <a:p>
            <a:pPr indent="-184150" lvl="0" marL="228600" rtl="0" algn="l">
              <a:spcBef>
                <a:spcPts val="0"/>
              </a:spcBef>
              <a:spcAft>
                <a:spcPts val="0"/>
              </a:spcAft>
              <a:buClr>
                <a:schemeClr val="accent5"/>
              </a:buClr>
              <a:buSzPts val="1100"/>
              <a:buChar char="-"/>
            </a:pPr>
            <a:r>
              <a:rPr lang="en" sz="1100">
                <a:solidFill>
                  <a:schemeClr val="accent5"/>
                </a:solidFill>
              </a:rPr>
              <a:t>Moderated operating costs</a:t>
            </a:r>
            <a:endParaRPr sz="1100">
              <a:solidFill>
                <a:schemeClr val="accent5"/>
              </a:solidFill>
            </a:endParaRPr>
          </a:p>
          <a:p>
            <a:pPr indent="-184150" lvl="0" marL="228600" rtl="0" algn="l">
              <a:spcBef>
                <a:spcPts val="0"/>
              </a:spcBef>
              <a:spcAft>
                <a:spcPts val="0"/>
              </a:spcAft>
              <a:buClr>
                <a:schemeClr val="accent5"/>
              </a:buClr>
              <a:buSzPts val="1100"/>
              <a:buChar char="-"/>
            </a:pPr>
            <a:r>
              <a:rPr lang="en" sz="1100">
                <a:solidFill>
                  <a:schemeClr val="accent5"/>
                </a:solidFill>
              </a:rPr>
              <a:t>Less frequent and shorter outages</a:t>
            </a:r>
            <a:endParaRPr sz="1100">
              <a:solidFill>
                <a:schemeClr val="accent5"/>
              </a:solidFill>
            </a:endParaRPr>
          </a:p>
          <a:p>
            <a:pPr indent="-184150" lvl="0" marL="228600" rtl="0" algn="l">
              <a:spcBef>
                <a:spcPts val="0"/>
              </a:spcBef>
              <a:spcAft>
                <a:spcPts val="0"/>
              </a:spcAft>
              <a:buClr>
                <a:schemeClr val="accent5"/>
              </a:buClr>
              <a:buSzPts val="1100"/>
              <a:buChar char="-"/>
            </a:pPr>
            <a:r>
              <a:rPr lang="en" sz="1100">
                <a:solidFill>
                  <a:schemeClr val="accent5"/>
                </a:solidFill>
              </a:rPr>
              <a:t>Highly scalable</a:t>
            </a:r>
            <a:endParaRPr sz="1100">
              <a:solidFill>
                <a:schemeClr val="accent5"/>
              </a:solidFill>
            </a:endParaRPr>
          </a:p>
          <a:p>
            <a:pPr indent="-184150" lvl="0" marL="228600" rtl="0" algn="l">
              <a:spcBef>
                <a:spcPts val="0"/>
              </a:spcBef>
              <a:spcAft>
                <a:spcPts val="0"/>
              </a:spcAft>
              <a:buClr>
                <a:schemeClr val="accent5"/>
              </a:buClr>
              <a:buSzPts val="1100"/>
              <a:buChar char="-"/>
            </a:pPr>
            <a:r>
              <a:rPr lang="en" sz="1100">
                <a:solidFill>
                  <a:schemeClr val="accent5"/>
                </a:solidFill>
              </a:rPr>
              <a:t>Highly flexible &amp; innovative</a:t>
            </a:r>
            <a:endParaRPr sz="110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688848" y="130058"/>
            <a:ext cx="8098500" cy="35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Where to start?</a:t>
            </a:r>
            <a:endParaRPr/>
          </a:p>
        </p:txBody>
      </p:sp>
      <p:sp>
        <p:nvSpPr>
          <p:cNvPr id="259" name="Google Shape;259;p45"/>
          <p:cNvSpPr txBox="1"/>
          <p:nvPr/>
        </p:nvSpPr>
        <p:spPr>
          <a:xfrm>
            <a:off x="228600" y="457200"/>
            <a:ext cx="8458200" cy="26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i="1" lang="en" sz="1600">
                <a:solidFill>
                  <a:srgbClr val="F3831E"/>
                </a:solidFill>
                <a:latin typeface="Roboto"/>
                <a:ea typeface="Roboto"/>
                <a:cs typeface="Roboto"/>
                <a:sym typeface="Roboto"/>
              </a:rPr>
              <a:t>Data Unlocks Network Automation’s Highest Potential</a:t>
            </a:r>
            <a:endParaRPr i="1" sz="1600">
              <a:solidFill>
                <a:srgbClr val="F3831E"/>
              </a:solidFill>
              <a:latin typeface="Roboto"/>
              <a:ea typeface="Roboto"/>
              <a:cs typeface="Roboto"/>
              <a:sym typeface="Roboto"/>
            </a:endParaRPr>
          </a:p>
        </p:txBody>
      </p:sp>
      <p:cxnSp>
        <p:nvCxnSpPr>
          <p:cNvPr id="260" name="Google Shape;260;p45"/>
          <p:cNvCxnSpPr/>
          <p:nvPr/>
        </p:nvCxnSpPr>
        <p:spPr>
          <a:xfrm flipH="1" rot="10800000">
            <a:off x="4388610" y="3274632"/>
            <a:ext cx="1161000" cy="65970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45"/>
          <p:cNvCxnSpPr/>
          <p:nvPr/>
        </p:nvCxnSpPr>
        <p:spPr>
          <a:xfrm flipH="1" rot="10800000">
            <a:off x="5547090" y="2089013"/>
            <a:ext cx="965400" cy="1185600"/>
          </a:xfrm>
          <a:prstGeom prst="straightConnector1">
            <a:avLst/>
          </a:prstGeom>
          <a:noFill/>
          <a:ln cap="flat" cmpd="sng" w="9525">
            <a:solidFill>
              <a:schemeClr val="dk2"/>
            </a:solidFill>
            <a:prstDash val="solid"/>
            <a:round/>
            <a:headEnd len="med" w="med" type="none"/>
            <a:tailEnd len="med" w="med" type="triangle"/>
          </a:ln>
        </p:spPr>
      </p:cxnSp>
      <p:sp>
        <p:nvSpPr>
          <p:cNvPr id="262" name="Google Shape;262;p45"/>
          <p:cNvSpPr txBox="1"/>
          <p:nvPr/>
        </p:nvSpPr>
        <p:spPr>
          <a:xfrm>
            <a:off x="1696726" y="3999694"/>
            <a:ext cx="987600" cy="1515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rgbClr val="595959"/>
                </a:solidFill>
                <a:latin typeface="Roboto"/>
                <a:ea typeface="Roboto"/>
                <a:cs typeface="Roboto"/>
                <a:sym typeface="Roboto"/>
              </a:rPr>
              <a:t>All Manual CLI</a:t>
            </a:r>
            <a:endParaRPr sz="600">
              <a:solidFill>
                <a:srgbClr val="595959"/>
              </a:solidFill>
              <a:latin typeface="Roboto"/>
              <a:ea typeface="Roboto"/>
              <a:cs typeface="Roboto"/>
              <a:sym typeface="Roboto"/>
            </a:endParaRPr>
          </a:p>
        </p:txBody>
      </p:sp>
      <p:sp>
        <p:nvSpPr>
          <p:cNvPr id="263" name="Google Shape;263;p45"/>
          <p:cNvSpPr txBox="1"/>
          <p:nvPr/>
        </p:nvSpPr>
        <p:spPr>
          <a:xfrm>
            <a:off x="2684280" y="3831345"/>
            <a:ext cx="987600" cy="151500"/>
          </a:xfrm>
          <a:prstGeom prst="rect">
            <a:avLst/>
          </a:prstGeom>
          <a:solidFill>
            <a:schemeClr val="lt2"/>
          </a:solidFill>
          <a:ln cap="flat" cmpd="sng" w="9525">
            <a:solidFill>
              <a:srgbClr val="D9D9D9"/>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rgbClr val="595959"/>
                </a:solidFill>
                <a:latin typeface="Roboto"/>
                <a:ea typeface="Roboto"/>
                <a:cs typeface="Roboto"/>
                <a:sym typeface="Roboto"/>
              </a:rPr>
              <a:t>Personal Scripts</a:t>
            </a:r>
            <a:endParaRPr sz="600">
              <a:solidFill>
                <a:srgbClr val="595959"/>
              </a:solidFill>
              <a:latin typeface="Roboto"/>
              <a:ea typeface="Roboto"/>
              <a:cs typeface="Roboto"/>
              <a:sym typeface="Roboto"/>
            </a:endParaRPr>
          </a:p>
        </p:txBody>
      </p:sp>
      <p:sp>
        <p:nvSpPr>
          <p:cNvPr id="264" name="Google Shape;264;p45"/>
          <p:cNvSpPr txBox="1"/>
          <p:nvPr/>
        </p:nvSpPr>
        <p:spPr>
          <a:xfrm>
            <a:off x="3301806" y="3572414"/>
            <a:ext cx="987600" cy="230400"/>
          </a:xfrm>
          <a:prstGeom prst="rect">
            <a:avLst/>
          </a:prstGeom>
          <a:solidFill>
            <a:schemeClr val="lt2"/>
          </a:solidFill>
          <a:ln cap="flat" cmpd="sng" w="9525">
            <a:solidFill>
              <a:srgbClr val="CCCCCC"/>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rgbClr val="595959"/>
                </a:solidFill>
                <a:latin typeface="Roboto"/>
                <a:ea typeface="Roboto"/>
                <a:cs typeface="Roboto"/>
                <a:sym typeface="Roboto"/>
              </a:rPr>
              <a:t>Departmental Power Tools</a:t>
            </a:r>
            <a:endParaRPr sz="600">
              <a:solidFill>
                <a:srgbClr val="595959"/>
              </a:solidFill>
              <a:latin typeface="Roboto"/>
              <a:ea typeface="Roboto"/>
              <a:cs typeface="Roboto"/>
              <a:sym typeface="Roboto"/>
            </a:endParaRPr>
          </a:p>
        </p:txBody>
      </p:sp>
      <p:cxnSp>
        <p:nvCxnSpPr>
          <p:cNvPr id="265" name="Google Shape;265;p45"/>
          <p:cNvCxnSpPr/>
          <p:nvPr/>
        </p:nvCxnSpPr>
        <p:spPr>
          <a:xfrm>
            <a:off x="1696692" y="4317242"/>
            <a:ext cx="5595900" cy="5400"/>
          </a:xfrm>
          <a:prstGeom prst="straightConnector1">
            <a:avLst/>
          </a:prstGeom>
          <a:noFill/>
          <a:ln cap="flat" cmpd="sng" w="19050">
            <a:solidFill>
              <a:srgbClr val="F3831E"/>
            </a:solidFill>
            <a:prstDash val="solid"/>
            <a:round/>
            <a:headEnd len="med" w="med" type="none"/>
            <a:tailEnd len="med" w="med" type="triangle"/>
          </a:ln>
        </p:spPr>
      </p:cxnSp>
      <p:cxnSp>
        <p:nvCxnSpPr>
          <p:cNvPr id="266" name="Google Shape;266;p45"/>
          <p:cNvCxnSpPr/>
          <p:nvPr/>
        </p:nvCxnSpPr>
        <p:spPr>
          <a:xfrm flipH="1" rot="10800000">
            <a:off x="1673400" y="2080963"/>
            <a:ext cx="23100" cy="2246100"/>
          </a:xfrm>
          <a:prstGeom prst="straightConnector1">
            <a:avLst/>
          </a:prstGeom>
          <a:noFill/>
          <a:ln cap="flat" cmpd="sng" w="19050">
            <a:solidFill>
              <a:srgbClr val="F3831E"/>
            </a:solidFill>
            <a:prstDash val="solid"/>
            <a:round/>
            <a:headEnd len="med" w="med" type="none"/>
            <a:tailEnd len="med" w="med" type="triangle"/>
          </a:ln>
        </p:spPr>
      </p:cxnSp>
      <p:cxnSp>
        <p:nvCxnSpPr>
          <p:cNvPr id="267" name="Google Shape;267;p45"/>
          <p:cNvCxnSpPr/>
          <p:nvPr/>
        </p:nvCxnSpPr>
        <p:spPr>
          <a:xfrm flipH="1" rot="10800000">
            <a:off x="1687386" y="3933732"/>
            <a:ext cx="2702700" cy="378600"/>
          </a:xfrm>
          <a:prstGeom prst="straightConnector1">
            <a:avLst/>
          </a:prstGeom>
          <a:noFill/>
          <a:ln cap="flat" cmpd="sng" w="9525">
            <a:solidFill>
              <a:schemeClr val="dk2"/>
            </a:solidFill>
            <a:prstDash val="solid"/>
            <a:round/>
            <a:headEnd len="med" w="med" type="none"/>
            <a:tailEnd len="med" w="med" type="none"/>
          </a:ln>
        </p:spPr>
      </p:cxnSp>
      <p:sp>
        <p:nvSpPr>
          <p:cNvPr id="268" name="Google Shape;268;p45"/>
          <p:cNvSpPr txBox="1"/>
          <p:nvPr/>
        </p:nvSpPr>
        <p:spPr>
          <a:xfrm>
            <a:off x="4125828" y="3274619"/>
            <a:ext cx="987600" cy="230700"/>
          </a:xfrm>
          <a:prstGeom prst="rect">
            <a:avLst/>
          </a:prstGeom>
          <a:solidFill>
            <a:schemeClr val="accent1"/>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chemeClr val="lt1"/>
                </a:solidFill>
                <a:latin typeface="Roboto"/>
                <a:ea typeface="Roboto"/>
                <a:cs typeface="Roboto"/>
                <a:sym typeface="Roboto"/>
              </a:rPr>
              <a:t>Shared Enterprise </a:t>
            </a:r>
            <a:endParaRPr sz="600">
              <a:solidFill>
                <a:schemeClr val="lt1"/>
              </a:solidFill>
              <a:latin typeface="Roboto"/>
              <a:ea typeface="Roboto"/>
              <a:cs typeface="Roboto"/>
              <a:sym typeface="Roboto"/>
            </a:endParaRPr>
          </a:p>
          <a:p>
            <a:pPr indent="0" lvl="0" marL="0" rtl="0" algn="ctr">
              <a:spcBef>
                <a:spcPts val="0"/>
              </a:spcBef>
              <a:spcAft>
                <a:spcPts val="0"/>
              </a:spcAft>
              <a:buNone/>
            </a:pPr>
            <a:r>
              <a:rPr lang="en" sz="600">
                <a:solidFill>
                  <a:schemeClr val="lt1"/>
                </a:solidFill>
                <a:latin typeface="Roboto"/>
                <a:ea typeface="Roboto"/>
                <a:cs typeface="Roboto"/>
                <a:sym typeface="Roboto"/>
              </a:rPr>
              <a:t>Source of Truth</a:t>
            </a:r>
            <a:endParaRPr sz="600">
              <a:solidFill>
                <a:schemeClr val="lt1"/>
              </a:solidFill>
              <a:latin typeface="Roboto"/>
              <a:ea typeface="Roboto"/>
              <a:cs typeface="Roboto"/>
              <a:sym typeface="Roboto"/>
            </a:endParaRPr>
          </a:p>
        </p:txBody>
      </p:sp>
      <p:sp>
        <p:nvSpPr>
          <p:cNvPr id="269" name="Google Shape;269;p45"/>
          <p:cNvSpPr txBox="1"/>
          <p:nvPr/>
        </p:nvSpPr>
        <p:spPr>
          <a:xfrm>
            <a:off x="4605564" y="2882819"/>
            <a:ext cx="1029900" cy="230700"/>
          </a:xfrm>
          <a:prstGeom prst="rect">
            <a:avLst/>
          </a:prstGeom>
          <a:solidFill>
            <a:schemeClr val="accent1"/>
          </a:solidFill>
          <a:ln cap="flat" cmpd="sng" w="9525">
            <a:solidFill>
              <a:srgbClr val="999999"/>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chemeClr val="lt1"/>
                </a:solidFill>
                <a:latin typeface="Roboto"/>
                <a:ea typeface="Roboto"/>
                <a:cs typeface="Roboto"/>
                <a:sym typeface="Roboto"/>
              </a:rPr>
              <a:t>Extensible Enterprise Automation Architecture</a:t>
            </a:r>
            <a:endParaRPr sz="600">
              <a:solidFill>
                <a:schemeClr val="lt1"/>
              </a:solidFill>
              <a:latin typeface="Roboto"/>
              <a:ea typeface="Roboto"/>
              <a:cs typeface="Roboto"/>
              <a:sym typeface="Roboto"/>
            </a:endParaRPr>
          </a:p>
        </p:txBody>
      </p:sp>
      <p:sp>
        <p:nvSpPr>
          <p:cNvPr id="270" name="Google Shape;270;p45"/>
          <p:cNvSpPr txBox="1"/>
          <p:nvPr/>
        </p:nvSpPr>
        <p:spPr>
          <a:xfrm>
            <a:off x="4953576" y="2515564"/>
            <a:ext cx="987600" cy="230700"/>
          </a:xfrm>
          <a:prstGeom prst="rect">
            <a:avLst/>
          </a:prstGeom>
          <a:solidFill>
            <a:schemeClr val="accent2"/>
          </a:solidFill>
          <a:ln cap="flat" cmpd="sng" w="9525">
            <a:solidFill>
              <a:srgbClr val="666666"/>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Self-Service ITSM,</a:t>
            </a:r>
            <a:endParaRPr sz="600">
              <a:solidFill>
                <a:srgbClr val="FFFFFF"/>
              </a:solidFill>
              <a:latin typeface="Roboto"/>
              <a:ea typeface="Roboto"/>
              <a:cs typeface="Roboto"/>
              <a:sym typeface="Roboto"/>
            </a:endParaRPr>
          </a:p>
          <a:p>
            <a:pPr indent="0" lvl="0" marL="0" rtl="0" algn="ctr">
              <a:spcBef>
                <a:spcPts val="0"/>
              </a:spcBef>
              <a:spcAft>
                <a:spcPts val="0"/>
              </a:spcAft>
              <a:buNone/>
            </a:pPr>
            <a:r>
              <a:rPr lang="en" sz="600">
                <a:solidFill>
                  <a:srgbClr val="FFFFFF"/>
                </a:solidFill>
                <a:latin typeface="Roboto"/>
                <a:ea typeface="Roboto"/>
                <a:cs typeface="Roboto"/>
                <a:sym typeface="Roboto"/>
              </a:rPr>
              <a:t>with Deep Integration </a:t>
            </a:r>
            <a:endParaRPr sz="600">
              <a:solidFill>
                <a:srgbClr val="FFFFFF"/>
              </a:solidFill>
              <a:latin typeface="Roboto"/>
              <a:ea typeface="Roboto"/>
              <a:cs typeface="Roboto"/>
              <a:sym typeface="Roboto"/>
            </a:endParaRPr>
          </a:p>
        </p:txBody>
      </p:sp>
      <p:sp>
        <p:nvSpPr>
          <p:cNvPr id="271" name="Google Shape;271;p45"/>
          <p:cNvSpPr txBox="1"/>
          <p:nvPr/>
        </p:nvSpPr>
        <p:spPr>
          <a:xfrm>
            <a:off x="5213964" y="2206678"/>
            <a:ext cx="987600" cy="230700"/>
          </a:xfrm>
          <a:prstGeom prst="rect">
            <a:avLst/>
          </a:prstGeom>
          <a:solidFill>
            <a:schemeClr val="accent2"/>
          </a:solidFill>
          <a:ln cap="flat" cmpd="sng" w="9525">
            <a:solidFill>
              <a:srgbClr val="43434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 sz="600">
                <a:solidFill>
                  <a:srgbClr val="FFFFFF"/>
                </a:solidFill>
                <a:latin typeface="Roboto"/>
                <a:ea typeface="Roboto"/>
                <a:cs typeface="Roboto"/>
                <a:sym typeface="Roboto"/>
              </a:rPr>
              <a:t>Highly Automated &amp;</a:t>
            </a:r>
            <a:endParaRPr sz="600">
              <a:solidFill>
                <a:srgbClr val="FFFFFF"/>
              </a:solidFill>
              <a:latin typeface="Roboto"/>
              <a:ea typeface="Roboto"/>
              <a:cs typeface="Roboto"/>
              <a:sym typeface="Roboto"/>
            </a:endParaRPr>
          </a:p>
          <a:p>
            <a:pPr indent="0" lvl="0" marL="0" rtl="0" algn="ctr">
              <a:spcBef>
                <a:spcPts val="0"/>
              </a:spcBef>
              <a:spcAft>
                <a:spcPts val="0"/>
              </a:spcAft>
              <a:buNone/>
            </a:pPr>
            <a:r>
              <a:rPr lang="en" sz="600">
                <a:solidFill>
                  <a:srgbClr val="FFFFFF"/>
                </a:solidFill>
                <a:latin typeface="Roboto"/>
                <a:ea typeface="Roboto"/>
                <a:cs typeface="Roboto"/>
                <a:sym typeface="Roboto"/>
              </a:rPr>
              <a:t>Resilient Infrastructure</a:t>
            </a:r>
            <a:endParaRPr sz="600">
              <a:solidFill>
                <a:srgbClr val="FFFFFF"/>
              </a:solidFill>
              <a:latin typeface="Roboto"/>
              <a:ea typeface="Roboto"/>
              <a:cs typeface="Roboto"/>
              <a:sym typeface="Roboto"/>
            </a:endParaRPr>
          </a:p>
        </p:txBody>
      </p:sp>
      <p:cxnSp>
        <p:nvCxnSpPr>
          <p:cNvPr id="272" name="Google Shape;272;p45"/>
          <p:cNvCxnSpPr/>
          <p:nvPr/>
        </p:nvCxnSpPr>
        <p:spPr>
          <a:xfrm>
            <a:off x="4388604" y="1993726"/>
            <a:ext cx="10800" cy="1242300"/>
          </a:xfrm>
          <a:prstGeom prst="straightConnector1">
            <a:avLst/>
          </a:prstGeom>
          <a:noFill/>
          <a:ln cap="flat" cmpd="sng" w="19050">
            <a:solidFill>
              <a:schemeClr val="dk2"/>
            </a:solidFill>
            <a:prstDash val="solid"/>
            <a:round/>
            <a:headEnd len="med" w="med" type="none"/>
            <a:tailEnd len="med" w="med" type="triangle"/>
          </a:ln>
        </p:spPr>
      </p:cxnSp>
      <p:cxnSp>
        <p:nvCxnSpPr>
          <p:cNvPr id="273" name="Google Shape;273;p45"/>
          <p:cNvCxnSpPr/>
          <p:nvPr/>
        </p:nvCxnSpPr>
        <p:spPr>
          <a:xfrm>
            <a:off x="4411175" y="2328050"/>
            <a:ext cx="303300" cy="516300"/>
          </a:xfrm>
          <a:prstGeom prst="straightConnector1">
            <a:avLst/>
          </a:prstGeom>
          <a:noFill/>
          <a:ln cap="flat" cmpd="sng" w="19050">
            <a:solidFill>
              <a:schemeClr val="dk2"/>
            </a:solidFill>
            <a:prstDash val="solid"/>
            <a:round/>
            <a:headEnd len="med" w="med" type="none"/>
            <a:tailEnd len="med" w="med" type="triangle"/>
          </a:ln>
        </p:spPr>
      </p:cxnSp>
      <p:cxnSp>
        <p:nvCxnSpPr>
          <p:cNvPr id="274" name="Google Shape;274;p45"/>
          <p:cNvCxnSpPr/>
          <p:nvPr/>
        </p:nvCxnSpPr>
        <p:spPr>
          <a:xfrm>
            <a:off x="4408450" y="2319850"/>
            <a:ext cx="486600" cy="257100"/>
          </a:xfrm>
          <a:prstGeom prst="straightConnector1">
            <a:avLst/>
          </a:prstGeom>
          <a:noFill/>
          <a:ln cap="flat" cmpd="sng" w="19050">
            <a:solidFill>
              <a:schemeClr val="dk2"/>
            </a:solidFill>
            <a:prstDash val="solid"/>
            <a:round/>
            <a:headEnd len="med" w="med" type="none"/>
            <a:tailEnd len="med" w="med" type="triangle"/>
          </a:ln>
        </p:spPr>
      </p:cxnSp>
      <p:cxnSp>
        <p:nvCxnSpPr>
          <p:cNvPr id="275" name="Google Shape;275;p45"/>
          <p:cNvCxnSpPr/>
          <p:nvPr/>
        </p:nvCxnSpPr>
        <p:spPr>
          <a:xfrm>
            <a:off x="4408950" y="2320175"/>
            <a:ext cx="764400" cy="0"/>
          </a:xfrm>
          <a:prstGeom prst="straightConnector1">
            <a:avLst/>
          </a:prstGeom>
          <a:noFill/>
          <a:ln cap="flat" cmpd="sng" w="19050">
            <a:solidFill>
              <a:schemeClr val="dk2"/>
            </a:solidFill>
            <a:prstDash val="solid"/>
            <a:round/>
            <a:headEnd len="med" w="med" type="none"/>
            <a:tailEnd len="med" w="med" type="triangle"/>
          </a:ln>
        </p:spPr>
      </p:cxnSp>
      <p:pic>
        <p:nvPicPr>
          <p:cNvPr id="276" name="Google Shape;276;p45"/>
          <p:cNvPicPr preferRelativeResize="0"/>
          <p:nvPr/>
        </p:nvPicPr>
        <p:blipFill>
          <a:blip r:embed="rId3">
            <a:alphaModFix/>
          </a:blip>
          <a:stretch>
            <a:fillRect/>
          </a:stretch>
        </p:blipFill>
        <p:spPr>
          <a:xfrm>
            <a:off x="1401927" y="717601"/>
            <a:ext cx="6796705" cy="1299100"/>
          </a:xfrm>
          <a:prstGeom prst="rect">
            <a:avLst/>
          </a:prstGeom>
          <a:noFill/>
          <a:ln>
            <a:noFill/>
          </a:ln>
        </p:spPr>
      </p:pic>
      <p:sp>
        <p:nvSpPr>
          <p:cNvPr id="277" name="Google Shape;277;p45"/>
          <p:cNvSpPr txBox="1"/>
          <p:nvPr/>
        </p:nvSpPr>
        <p:spPr>
          <a:xfrm rot="-5400000">
            <a:off x="590500" y="2905368"/>
            <a:ext cx="1505100" cy="569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000">
                <a:solidFill>
                  <a:schemeClr val="accent4"/>
                </a:solidFill>
                <a:latin typeface="Roboto"/>
                <a:ea typeface="Roboto"/>
                <a:cs typeface="Roboto"/>
                <a:sym typeface="Roboto"/>
              </a:rPr>
              <a:t>Efficiency of Network Operations</a:t>
            </a:r>
            <a:endParaRPr b="1" sz="1000">
              <a:solidFill>
                <a:srgbClr val="F3831E"/>
              </a:solidFill>
              <a:latin typeface="Roboto"/>
              <a:ea typeface="Roboto"/>
              <a:cs typeface="Roboto"/>
              <a:sym typeface="Roboto"/>
            </a:endParaRPr>
          </a:p>
        </p:txBody>
      </p:sp>
      <p:sp>
        <p:nvSpPr>
          <p:cNvPr id="278" name="Google Shape;278;p45"/>
          <p:cNvSpPr txBox="1"/>
          <p:nvPr/>
        </p:nvSpPr>
        <p:spPr>
          <a:xfrm>
            <a:off x="2670150" y="4399725"/>
            <a:ext cx="3834300" cy="2880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000">
                <a:solidFill>
                  <a:srgbClr val="F3831E"/>
                </a:solidFill>
                <a:latin typeface="Roboto"/>
                <a:ea typeface="Roboto"/>
                <a:cs typeface="Roboto"/>
                <a:sym typeface="Roboto"/>
              </a:rPr>
              <a:t>Maturity of Enterprise Automation Frameworks</a:t>
            </a:r>
            <a:endParaRPr b="1" sz="1000">
              <a:solidFill>
                <a:srgbClr val="F3831E"/>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55585C"/>
      </a:dk1>
      <a:lt1>
        <a:srgbClr val="FFFFFF"/>
      </a:lt1>
      <a:dk2>
        <a:srgbClr val="55586A"/>
      </a:dk2>
      <a:lt2>
        <a:srgbClr val="E7E6E6"/>
      </a:lt2>
      <a:accent1>
        <a:srgbClr val="2E60FF"/>
      </a:accent1>
      <a:accent2>
        <a:srgbClr val="2E60BD"/>
      </a:accent2>
      <a:accent3>
        <a:srgbClr val="0097FF"/>
      </a:accent3>
      <a:accent4>
        <a:srgbClr val="F3831E"/>
      </a:accent4>
      <a:accent5>
        <a:srgbClr val="55585B"/>
      </a:accent5>
      <a:accent6>
        <a:srgbClr val="555870"/>
      </a:accent6>
      <a:hlink>
        <a:srgbClr val="0097FF"/>
      </a:hlink>
      <a:folHlink>
        <a:srgbClr val="F383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1 Light Template">
  <a:themeElements>
    <a:clrScheme name="Custom 1">
      <a:dk1>
        <a:srgbClr val="55585C"/>
      </a:dk1>
      <a:lt1>
        <a:srgbClr val="FFFFFF"/>
      </a:lt1>
      <a:dk2>
        <a:srgbClr val="55586A"/>
      </a:dk2>
      <a:lt2>
        <a:srgbClr val="E7E6E6"/>
      </a:lt2>
      <a:accent1>
        <a:srgbClr val="2E60FF"/>
      </a:accent1>
      <a:accent2>
        <a:srgbClr val="2E60BD"/>
      </a:accent2>
      <a:accent3>
        <a:srgbClr val="0097FF"/>
      </a:accent3>
      <a:accent4>
        <a:srgbClr val="F3831E"/>
      </a:accent4>
      <a:accent5>
        <a:srgbClr val="55585B"/>
      </a:accent5>
      <a:accent6>
        <a:srgbClr val="555870"/>
      </a:accent6>
      <a:hlink>
        <a:srgbClr val="0097FF"/>
      </a:hlink>
      <a:folHlink>
        <a:srgbClr val="F383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