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07" r:id="rId3"/>
    <p:sldId id="308" r:id="rId4"/>
    <p:sldId id="292" r:id="rId5"/>
    <p:sldId id="305" r:id="rId6"/>
    <p:sldId id="309" r:id="rId7"/>
    <p:sldId id="310" r:id="rId8"/>
    <p:sldId id="312" r:id="rId9"/>
    <p:sldId id="327" r:id="rId10"/>
    <p:sldId id="318" r:id="rId11"/>
    <p:sldId id="315" r:id="rId12"/>
    <p:sldId id="278" r:id="rId13"/>
    <p:sldId id="313" r:id="rId14"/>
    <p:sldId id="314" r:id="rId15"/>
    <p:sldId id="319" r:id="rId16"/>
    <p:sldId id="320" r:id="rId17"/>
    <p:sldId id="322" r:id="rId18"/>
    <p:sldId id="311" r:id="rId19"/>
    <p:sldId id="317" r:id="rId20"/>
    <p:sldId id="321" r:id="rId21"/>
    <p:sldId id="323" r:id="rId22"/>
    <p:sldId id="324" r:id="rId23"/>
    <p:sldId id="326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38500-0DF6-4F12-860A-7C0D7B7E97CA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05317-2158-47E2-9EC9-7E2F0C544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4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5317-2158-47E2-9EC9-7E2F0C544A4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4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5317-2158-47E2-9EC9-7E2F0C544A4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9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5317-2158-47E2-9EC9-7E2F0C544A4B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15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A6835-2CF1-48B6-B504-4EC0B1E4284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6" name="Picture 2" descr="C:\Users\Barry\Documents\My Dropbox\B4RN\barn2.t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476672"/>
            <a:ext cx="2088282" cy="6822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421161"/>
            <a:ext cx="8208912" cy="880264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Broadband for the last 5%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3645024"/>
            <a:ext cx="4032448" cy="1368152"/>
          </a:xfrm>
        </p:spPr>
        <p:txBody>
          <a:bodyPr>
            <a:normAutofit/>
          </a:bodyPr>
          <a:lstStyle/>
          <a:p>
            <a:r>
              <a:rPr lang="en-GB" dirty="0" smtClean="0"/>
              <a:t>Barry Forde</a:t>
            </a:r>
          </a:p>
          <a:p>
            <a:r>
              <a:rPr lang="en-GB" dirty="0" smtClean="0"/>
              <a:t>B.Forde@b4rn.org.uk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482475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www.b4rn.org .</a:t>
            </a:r>
            <a:r>
              <a:rPr lang="en-GB" sz="5400" b="1" dirty="0" err="1" smtClean="0">
                <a:solidFill>
                  <a:srgbClr val="0070C0"/>
                </a:solidFill>
              </a:rPr>
              <a:t>uk</a:t>
            </a:r>
            <a:endParaRPr lang="en-GB" sz="5400" b="1" dirty="0">
              <a:solidFill>
                <a:srgbClr val="0070C0"/>
              </a:solidFill>
            </a:endParaRPr>
          </a:p>
        </p:txBody>
      </p:sp>
      <p:pic>
        <p:nvPicPr>
          <p:cNvPr id="34817" name="Picture 1" descr="C:\Users\Barry\Documents\My Dropbox\B4RN\aonb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6672"/>
            <a:ext cx="1728192" cy="7952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3" y="280512"/>
            <a:ext cx="1785625" cy="1982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kit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Hubs</a:t>
            </a:r>
          </a:p>
          <a:p>
            <a:pPr lvl="1"/>
            <a:r>
              <a:rPr lang="en-GB" dirty="0" smtClean="0"/>
              <a:t>Need fibre SFP based switches with layer 3</a:t>
            </a:r>
          </a:p>
          <a:p>
            <a:pPr lvl="1"/>
            <a:r>
              <a:rPr lang="en-GB" dirty="0" smtClean="0"/>
              <a:t>Need 10GbE ports for backhaul</a:t>
            </a:r>
          </a:p>
          <a:p>
            <a:pPr lvl="1"/>
            <a:r>
              <a:rPr lang="en-GB" dirty="0" smtClean="0"/>
              <a:t>Need low initial CAPEX</a:t>
            </a:r>
          </a:p>
          <a:p>
            <a:pPr lvl="1"/>
            <a:r>
              <a:rPr lang="en-GB" dirty="0" smtClean="0"/>
              <a:t>Pizza stacking boxes fit the bill</a:t>
            </a:r>
          </a:p>
          <a:p>
            <a:pPr lvl="1"/>
            <a:r>
              <a:rPr lang="en-GB" dirty="0" smtClean="0"/>
              <a:t>But forces us outside of </a:t>
            </a:r>
            <a:r>
              <a:rPr lang="en-GB" dirty="0" err="1" smtClean="0"/>
              <a:t>telco</a:t>
            </a:r>
            <a:r>
              <a:rPr lang="en-GB" dirty="0" smtClean="0"/>
              <a:t> market place into the enterprise/business one.</a:t>
            </a:r>
          </a:p>
          <a:p>
            <a:pPr lvl="1"/>
            <a:r>
              <a:rPr lang="en-GB" dirty="0" smtClean="0"/>
              <a:t>Not many around, using </a:t>
            </a:r>
            <a:r>
              <a:rPr lang="en-GB" dirty="0" err="1" smtClean="0"/>
              <a:t>Netgear</a:t>
            </a:r>
            <a:r>
              <a:rPr lang="en-GB" dirty="0" smtClean="0"/>
              <a:t> M5300-28GF3</a:t>
            </a:r>
          </a:p>
          <a:p>
            <a:pPr lvl="1"/>
            <a:r>
              <a:rPr lang="en-GB" dirty="0" smtClean="0"/>
              <a:t>24x1GbE SFP ports + 2x10GbE SFP+ ports</a:t>
            </a:r>
          </a:p>
          <a:p>
            <a:pPr lvl="1"/>
            <a:r>
              <a:rPr lang="en-GB" dirty="0" smtClean="0"/>
              <a:t>Stackable 8 deep to give 192 ports.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1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Duct and fibre</a:t>
            </a:r>
          </a:p>
          <a:p>
            <a:pPr lvl="1"/>
            <a:r>
              <a:rPr lang="en-GB" dirty="0" smtClean="0"/>
              <a:t>520Km</a:t>
            </a:r>
          </a:p>
          <a:p>
            <a:pPr lvl="1"/>
            <a:r>
              <a:rPr lang="en-GB" dirty="0" smtClean="0"/>
              <a:t>£2.440M for materials (need cash to buy)</a:t>
            </a:r>
          </a:p>
          <a:p>
            <a:pPr lvl="1"/>
            <a:r>
              <a:rPr lang="en-GB" dirty="0" smtClean="0"/>
              <a:t>£1.121M for labour (but can be sweat equity)</a:t>
            </a:r>
          </a:p>
          <a:p>
            <a:pPr lvl="1"/>
            <a:r>
              <a:rPr lang="en-GB" dirty="0" smtClean="0"/>
              <a:t>Cost per metre = £6.86</a:t>
            </a:r>
          </a:p>
          <a:p>
            <a:r>
              <a:rPr lang="en-GB" dirty="0" smtClean="0"/>
              <a:t>Village nodes and active equipment</a:t>
            </a:r>
          </a:p>
          <a:p>
            <a:pPr lvl="1"/>
            <a:r>
              <a:rPr lang="en-GB" dirty="0" smtClean="0"/>
              <a:t>£250K</a:t>
            </a:r>
          </a:p>
          <a:p>
            <a:r>
              <a:rPr lang="en-GB" dirty="0" smtClean="0"/>
              <a:t>Total Project cost =£3.811M @ 100%</a:t>
            </a:r>
          </a:p>
          <a:p>
            <a:r>
              <a:rPr lang="en-GB" dirty="0" smtClean="0"/>
              <a:t>Where do we get it?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764" y="274961"/>
            <a:ext cx="4762872" cy="1210146"/>
          </a:xfrm>
        </p:spPr>
        <p:txBody>
          <a:bodyPr>
            <a:normAutofit/>
          </a:bodyPr>
          <a:lstStyle/>
          <a:p>
            <a:r>
              <a:rPr lang="en-GB" dirty="0" smtClean="0"/>
              <a:t>Broadband for the Rural North Ltd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Mutual/Coop, Not for profit</a:t>
            </a:r>
          </a:p>
          <a:p>
            <a:r>
              <a:rPr lang="en-GB" dirty="0" smtClean="0"/>
              <a:t>Industrial </a:t>
            </a:r>
            <a:r>
              <a:rPr lang="en-GB" dirty="0" smtClean="0"/>
              <a:t>and Provident Society Act 1965</a:t>
            </a:r>
          </a:p>
          <a:p>
            <a:r>
              <a:rPr lang="en-GB" dirty="0" smtClean="0"/>
              <a:t>Community </a:t>
            </a:r>
            <a:r>
              <a:rPr lang="en-GB" dirty="0" smtClean="0"/>
              <a:t>Benefit Society</a:t>
            </a:r>
          </a:p>
          <a:p>
            <a:pPr lvl="1"/>
            <a:r>
              <a:rPr lang="en-GB" dirty="0" smtClean="0"/>
              <a:t>Similar to coop but answerable to community rather than our shareholders, more like a charity in some ways</a:t>
            </a:r>
          </a:p>
          <a:p>
            <a:r>
              <a:rPr lang="en-GB" dirty="0" smtClean="0"/>
              <a:t>One member one vote, not related to number of shares member holds</a:t>
            </a:r>
          </a:p>
          <a:p>
            <a:r>
              <a:rPr lang="en-GB" dirty="0" smtClean="0"/>
              <a:t>Free cash flow to be returned into the community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landowners are to give free wayleaves</a:t>
            </a:r>
          </a:p>
          <a:p>
            <a:pPr lvl="1"/>
            <a:r>
              <a:rPr lang="en-GB" dirty="0" smtClean="0"/>
              <a:t>Must be certain it’s a community project not standard commercial one</a:t>
            </a:r>
          </a:p>
          <a:p>
            <a:pPr lvl="1"/>
            <a:r>
              <a:rPr lang="en-GB" dirty="0" smtClean="0"/>
              <a:t>If any money is to be made then it’s the community who benefits not remote investors</a:t>
            </a:r>
          </a:p>
          <a:p>
            <a:r>
              <a:rPr lang="en-GB" dirty="0" smtClean="0"/>
              <a:t>If farmers and landowners going to dig it too</a:t>
            </a:r>
          </a:p>
          <a:p>
            <a:pPr lvl="1"/>
            <a:r>
              <a:rPr lang="en-GB" dirty="0" smtClean="0"/>
              <a:t>Must be certain its for the communities benefit</a:t>
            </a:r>
          </a:p>
          <a:p>
            <a:pPr lvl="1"/>
            <a:r>
              <a:rPr lang="en-GB" dirty="0" smtClean="0"/>
              <a:t>Be prepared to accept shares in lieu of cash for the work done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Opened shares issue in Dec 2011</a:t>
            </a:r>
          </a:p>
          <a:p>
            <a:r>
              <a:rPr lang="en-GB" dirty="0" smtClean="0"/>
              <a:t>Eligible for EIS tax relief (30%)</a:t>
            </a:r>
          </a:p>
          <a:p>
            <a:r>
              <a:rPr lang="en-GB" dirty="0" smtClean="0"/>
              <a:t>Investors of £1500 or more get free connection and 12 months free service</a:t>
            </a:r>
          </a:p>
          <a:p>
            <a:r>
              <a:rPr lang="en-GB" dirty="0" smtClean="0"/>
              <a:t>Buy shares for cash or effort (sweat equity) such as digging trenches and installing ducts.</a:t>
            </a:r>
          </a:p>
          <a:p>
            <a:r>
              <a:rPr lang="en-GB" dirty="0" smtClean="0"/>
              <a:t>1m dug = £1.50 of shares</a:t>
            </a:r>
          </a:p>
          <a:p>
            <a:r>
              <a:rPr lang="en-GB" dirty="0" smtClean="0"/>
              <a:t>1000m dug = £1500 of shares = free connection and 12 months service</a:t>
            </a:r>
          </a:p>
          <a:p>
            <a:r>
              <a:rPr lang="en-GB" dirty="0" smtClean="0"/>
              <a:t>~£1M of shares subscribed mix of cash/sweat</a:t>
            </a:r>
          </a:p>
          <a:p>
            <a:r>
              <a:rPr lang="en-GB" dirty="0" smtClean="0"/>
              <a:t>Bid for £900K from RCBF, still not got anything but fingers X</a:t>
            </a:r>
          </a:p>
          <a:p>
            <a:r>
              <a:rPr lang="en-GB" dirty="0" smtClean="0"/>
              <a:t>Now negotiating commercial loans to fill gap.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Targets - 1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Need 300 customers to cover OPEX</a:t>
            </a:r>
          </a:p>
          <a:p>
            <a:pPr lvl="1"/>
            <a:r>
              <a:rPr lang="en-GB" dirty="0" smtClean="0"/>
              <a:t>Assumes all labour is freely donated by volunteers</a:t>
            </a:r>
          </a:p>
          <a:p>
            <a:r>
              <a:rPr lang="en-GB" dirty="0" smtClean="0"/>
              <a:t>At 535 customers can service loans too</a:t>
            </a:r>
          </a:p>
          <a:p>
            <a:r>
              <a:rPr lang="en-GB" dirty="0" smtClean="0"/>
              <a:t>Then we start taking on staff and reducing load on unpaid volunteers.</a:t>
            </a:r>
          </a:p>
          <a:p>
            <a:r>
              <a:rPr lang="en-GB" dirty="0" smtClean="0"/>
              <a:t>At 1200 customers we are fully staffed (6-7 posts)</a:t>
            </a:r>
          </a:p>
          <a:p>
            <a:r>
              <a:rPr lang="en-GB" dirty="0" smtClean="0"/>
              <a:t>Then free cash goes into sinking fund to allow investors to withdraw shares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Targets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Coverage/properties passed is ~3500</a:t>
            </a:r>
          </a:p>
          <a:p>
            <a:r>
              <a:rPr lang="en-GB" dirty="0" smtClean="0"/>
              <a:t>Business plan calls for 50% take up by the end of Year 1 a route is completed = 1750</a:t>
            </a:r>
          </a:p>
          <a:p>
            <a:r>
              <a:rPr lang="en-GB" dirty="0" smtClean="0"/>
              <a:t>Increasing to 80% take up by end of year 4.</a:t>
            </a:r>
          </a:p>
          <a:p>
            <a:r>
              <a:rPr lang="en-GB" dirty="0" smtClean="0"/>
              <a:t>Based on 6.5% interest on loans and 5% </a:t>
            </a:r>
            <a:r>
              <a:rPr lang="en-GB" dirty="0" err="1" smtClean="0"/>
              <a:t>divi</a:t>
            </a:r>
            <a:r>
              <a:rPr lang="en-GB" dirty="0" smtClean="0"/>
              <a:t> on shares can payback investment by about year 12.</a:t>
            </a:r>
          </a:p>
          <a:p>
            <a:r>
              <a:rPr lang="en-GB" dirty="0" smtClean="0"/>
              <a:t>Then have free cashflow between £500K and £1M</a:t>
            </a:r>
          </a:p>
          <a:p>
            <a:r>
              <a:rPr lang="en-GB" dirty="0" smtClean="0"/>
              <a:t>As a community benefit society this has to go back to the community not flow to share holders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Backhaul/External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Must match external bandwidth to internal</a:t>
            </a:r>
          </a:p>
          <a:p>
            <a:r>
              <a:rPr lang="en-GB" dirty="0" smtClean="0"/>
              <a:t>1Gbs per property</a:t>
            </a:r>
          </a:p>
          <a:p>
            <a:pPr lvl="1"/>
            <a:r>
              <a:rPr lang="en-GB" dirty="0" smtClean="0"/>
              <a:t>But of course no one can use this!</a:t>
            </a:r>
          </a:p>
          <a:p>
            <a:r>
              <a:rPr lang="en-GB" dirty="0" smtClean="0"/>
              <a:t>Need ? External to cope</a:t>
            </a:r>
          </a:p>
          <a:p>
            <a:r>
              <a:rPr lang="en-GB" dirty="0" smtClean="0"/>
              <a:t>Go with dark fibre to peering centre</a:t>
            </a:r>
          </a:p>
          <a:p>
            <a:pPr lvl="1"/>
            <a:r>
              <a:rPr lang="en-GB" dirty="0" err="1" smtClean="0"/>
              <a:t>Telecity</a:t>
            </a:r>
            <a:r>
              <a:rPr lang="en-GB" dirty="0" smtClean="0"/>
              <a:t> Manchester is our nearest</a:t>
            </a:r>
          </a:p>
          <a:p>
            <a:r>
              <a:rPr lang="en-GB" dirty="0" smtClean="0"/>
              <a:t>Peer at Manchester (EDGE-IX, IX-Manchester)</a:t>
            </a:r>
          </a:p>
          <a:p>
            <a:r>
              <a:rPr lang="en-GB" dirty="0" smtClean="0"/>
              <a:t>IP transit from layer 1 provider</a:t>
            </a:r>
          </a:p>
          <a:p>
            <a:r>
              <a:rPr lang="en-GB" dirty="0" smtClean="0"/>
              <a:t>Need to be able to add capacity without large incremental costs for managed bandwidth</a:t>
            </a:r>
          </a:p>
          <a:p>
            <a:r>
              <a:rPr lang="en-GB" dirty="0" smtClean="0"/>
              <a:t>Must utilise dark fibre with our own DWDM</a:t>
            </a:r>
          </a:p>
          <a:p>
            <a:r>
              <a:rPr lang="en-GB" dirty="0" smtClean="0"/>
              <a:t>Then can add 10Gbs channels as needed with just CAPEX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and External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2 Core 10GbE switching nodes, north and south of area</a:t>
            </a:r>
          </a:p>
          <a:p>
            <a:pPr lvl="1"/>
            <a:r>
              <a:rPr lang="en-GB" dirty="0" smtClean="0"/>
              <a:t>Each village node gets 2 diversely routed 10Gbs fibre links one to each core node</a:t>
            </a:r>
          </a:p>
          <a:p>
            <a:pPr lvl="1"/>
            <a:r>
              <a:rPr lang="en-GB" dirty="0" smtClean="0"/>
              <a:t>Core nodes also connected with private dark fibre</a:t>
            </a:r>
            <a:endParaRPr lang="en-GB" dirty="0"/>
          </a:p>
          <a:p>
            <a:r>
              <a:rPr lang="en-GB" dirty="0" smtClean="0"/>
              <a:t>Leased single Dark Fibre from GEO between </a:t>
            </a:r>
            <a:r>
              <a:rPr lang="en-GB" dirty="0" err="1" smtClean="0"/>
              <a:t>Quernmore</a:t>
            </a:r>
            <a:r>
              <a:rPr lang="en-GB" dirty="0" smtClean="0"/>
              <a:t> and </a:t>
            </a:r>
            <a:r>
              <a:rPr lang="en-GB" dirty="0" err="1" smtClean="0"/>
              <a:t>Telecity</a:t>
            </a:r>
            <a:r>
              <a:rPr lang="en-GB" dirty="0" smtClean="0"/>
              <a:t>, 128Km</a:t>
            </a:r>
          </a:p>
          <a:p>
            <a:r>
              <a:rPr lang="en-GB" dirty="0" err="1" smtClean="0"/>
              <a:t>Smartoptics</a:t>
            </a:r>
            <a:r>
              <a:rPr lang="en-GB" dirty="0" smtClean="0"/>
              <a:t> DWDM installed with EDFAs supporting 32 wavelengths (16 bi/di </a:t>
            </a:r>
            <a:r>
              <a:rPr lang="en-GB" dirty="0" err="1" smtClean="0"/>
              <a:t>ch</a:t>
            </a:r>
            <a:r>
              <a:rPr lang="en-GB" dirty="0" smtClean="0"/>
              <a:t>)</a:t>
            </a:r>
          </a:p>
          <a:p>
            <a:r>
              <a:rPr lang="en-GB" dirty="0" smtClean="0"/>
              <a:t>Created node in Kilburn house with Juniper MX240 in full redundant mode</a:t>
            </a:r>
          </a:p>
          <a:p>
            <a:r>
              <a:rPr lang="en-GB" dirty="0" smtClean="0"/>
              <a:t>Registered with RIPE and allocated </a:t>
            </a:r>
            <a:r>
              <a:rPr lang="en-GB" dirty="0"/>
              <a:t>AS: </a:t>
            </a:r>
            <a:r>
              <a:rPr lang="en-GB" dirty="0" smtClean="0"/>
              <a:t>58273</a:t>
            </a:r>
          </a:p>
          <a:p>
            <a:r>
              <a:rPr lang="en-GB" dirty="0" smtClean="0"/>
              <a:t>Established peering</a:t>
            </a:r>
          </a:p>
          <a:p>
            <a:r>
              <a:rPr lang="en-GB" dirty="0" smtClean="0"/>
              <a:t>Many thanks to TNP Ltd who have handled all the BGP4 stuff for us on the MX240 at Manchester as well as OSPF configurations etc.</a:t>
            </a:r>
          </a:p>
          <a:p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94944" y="1748790"/>
            <a:ext cx="512064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Oval 4"/>
          <p:cNvSpPr/>
          <p:nvPr/>
        </p:nvSpPr>
        <p:spPr>
          <a:xfrm>
            <a:off x="1928470" y="1748790"/>
            <a:ext cx="512064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5"/>
          <p:cNvSpPr/>
          <p:nvPr/>
        </p:nvSpPr>
        <p:spPr>
          <a:xfrm>
            <a:off x="3161996" y="1748790"/>
            <a:ext cx="512064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Oval 6"/>
          <p:cNvSpPr/>
          <p:nvPr/>
        </p:nvSpPr>
        <p:spPr>
          <a:xfrm>
            <a:off x="4395521" y="1748790"/>
            <a:ext cx="512064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Oval 7"/>
          <p:cNvSpPr/>
          <p:nvPr/>
        </p:nvSpPr>
        <p:spPr>
          <a:xfrm>
            <a:off x="5629047" y="1748790"/>
            <a:ext cx="512064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/>
        </p:nvSpPr>
        <p:spPr>
          <a:xfrm>
            <a:off x="6862572" y="1748790"/>
            <a:ext cx="512064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/>
          <p:cNvSpPr/>
          <p:nvPr/>
        </p:nvSpPr>
        <p:spPr>
          <a:xfrm>
            <a:off x="3161996" y="3207258"/>
            <a:ext cx="512064" cy="4846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4395521" y="3207258"/>
            <a:ext cx="512064" cy="4846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3" name="Straight Connector 12"/>
          <p:cNvCxnSpPr>
            <a:stCxn id="4" idx="4"/>
            <a:endCxn id="10" idx="0"/>
          </p:cNvCxnSpPr>
          <p:nvPr/>
        </p:nvCxnSpPr>
        <p:spPr>
          <a:xfrm>
            <a:off x="950976" y="2233422"/>
            <a:ext cx="2467052" cy="9738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10" idx="0"/>
          </p:cNvCxnSpPr>
          <p:nvPr/>
        </p:nvCxnSpPr>
        <p:spPr>
          <a:xfrm>
            <a:off x="2184502" y="2233422"/>
            <a:ext cx="1233526" cy="9738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0" idx="0"/>
          </p:cNvCxnSpPr>
          <p:nvPr/>
        </p:nvCxnSpPr>
        <p:spPr>
          <a:xfrm>
            <a:off x="3418028" y="2233422"/>
            <a:ext cx="0" cy="9738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10" idx="0"/>
          </p:cNvCxnSpPr>
          <p:nvPr/>
        </p:nvCxnSpPr>
        <p:spPr>
          <a:xfrm flipH="1">
            <a:off x="3418028" y="2233422"/>
            <a:ext cx="1233526" cy="9738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0" idx="0"/>
          </p:cNvCxnSpPr>
          <p:nvPr/>
        </p:nvCxnSpPr>
        <p:spPr>
          <a:xfrm flipH="1">
            <a:off x="3418027" y="2233422"/>
            <a:ext cx="2467052" cy="9738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4"/>
            <a:endCxn id="10" idx="0"/>
          </p:cNvCxnSpPr>
          <p:nvPr/>
        </p:nvCxnSpPr>
        <p:spPr>
          <a:xfrm flipH="1">
            <a:off x="3418027" y="2233422"/>
            <a:ext cx="3700577" cy="9738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1" idx="0"/>
          </p:cNvCxnSpPr>
          <p:nvPr/>
        </p:nvCxnSpPr>
        <p:spPr>
          <a:xfrm>
            <a:off x="950977" y="2233422"/>
            <a:ext cx="3700577" cy="9738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4"/>
            <a:endCxn id="11" idx="0"/>
          </p:cNvCxnSpPr>
          <p:nvPr/>
        </p:nvCxnSpPr>
        <p:spPr>
          <a:xfrm>
            <a:off x="2184502" y="2233422"/>
            <a:ext cx="2467052" cy="9738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4"/>
            <a:endCxn id="11" idx="0"/>
          </p:cNvCxnSpPr>
          <p:nvPr/>
        </p:nvCxnSpPr>
        <p:spPr>
          <a:xfrm>
            <a:off x="3418028" y="2233422"/>
            <a:ext cx="1233526" cy="9738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4"/>
            <a:endCxn id="11" idx="0"/>
          </p:cNvCxnSpPr>
          <p:nvPr/>
        </p:nvCxnSpPr>
        <p:spPr>
          <a:xfrm>
            <a:off x="4651553" y="2233422"/>
            <a:ext cx="0" cy="9738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4"/>
            <a:endCxn id="11" idx="0"/>
          </p:cNvCxnSpPr>
          <p:nvPr/>
        </p:nvCxnSpPr>
        <p:spPr>
          <a:xfrm flipH="1">
            <a:off x="4651554" y="2233422"/>
            <a:ext cx="1233526" cy="9738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4"/>
            <a:endCxn id="11" idx="0"/>
          </p:cNvCxnSpPr>
          <p:nvPr/>
        </p:nvCxnSpPr>
        <p:spPr>
          <a:xfrm flipH="1">
            <a:off x="4651554" y="2233422"/>
            <a:ext cx="2467051" cy="9738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739897" y="4414266"/>
            <a:ext cx="655625" cy="5029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8" name="Straight Connector 37"/>
          <p:cNvCxnSpPr>
            <a:stCxn id="10" idx="4"/>
            <a:endCxn id="36" idx="0"/>
          </p:cNvCxnSpPr>
          <p:nvPr/>
        </p:nvCxnSpPr>
        <p:spPr>
          <a:xfrm>
            <a:off x="3418027" y="3691890"/>
            <a:ext cx="649682" cy="722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6"/>
            <a:endCxn id="11" idx="2"/>
          </p:cNvCxnSpPr>
          <p:nvPr/>
        </p:nvCxnSpPr>
        <p:spPr>
          <a:xfrm>
            <a:off x="3674060" y="3449574"/>
            <a:ext cx="721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" idx="4"/>
            <a:endCxn id="36" idx="0"/>
          </p:cNvCxnSpPr>
          <p:nvPr/>
        </p:nvCxnSpPr>
        <p:spPr>
          <a:xfrm flipH="1">
            <a:off x="4067710" y="3691890"/>
            <a:ext cx="583844" cy="722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loud 42"/>
          <p:cNvSpPr/>
          <p:nvPr/>
        </p:nvSpPr>
        <p:spPr>
          <a:xfrm>
            <a:off x="5394960" y="4162806"/>
            <a:ext cx="1161288" cy="10058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45" name="Straight Connector 44"/>
          <p:cNvCxnSpPr>
            <a:stCxn id="36" idx="3"/>
            <a:endCxn id="43" idx="2"/>
          </p:cNvCxnSpPr>
          <p:nvPr/>
        </p:nvCxnSpPr>
        <p:spPr>
          <a:xfrm>
            <a:off x="4395521" y="4665726"/>
            <a:ext cx="1003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1686" y="1471791"/>
            <a:ext cx="10063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/>
              <a:t>Quernmore</a:t>
            </a:r>
            <a:endParaRPr lang="en-GB" sz="1350" dirty="0"/>
          </a:p>
        </p:txBody>
      </p:sp>
      <p:sp>
        <p:nvSpPr>
          <p:cNvPr id="47" name="TextBox 46"/>
          <p:cNvSpPr txBox="1"/>
          <p:nvPr/>
        </p:nvSpPr>
        <p:spPr>
          <a:xfrm>
            <a:off x="1701917" y="1471791"/>
            <a:ext cx="10117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/>
              <a:t>Abbeystead</a:t>
            </a:r>
            <a:endParaRPr lang="en-GB" sz="1350" dirty="0"/>
          </a:p>
        </p:txBody>
      </p:sp>
      <p:sp>
        <p:nvSpPr>
          <p:cNvPr id="48" name="TextBox 47"/>
          <p:cNvSpPr txBox="1"/>
          <p:nvPr/>
        </p:nvSpPr>
        <p:spPr>
          <a:xfrm>
            <a:off x="3006136" y="1471791"/>
            <a:ext cx="8707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/>
              <a:t>Arkholme</a:t>
            </a:r>
            <a:endParaRPr lang="en-GB" sz="1350" dirty="0"/>
          </a:p>
        </p:txBody>
      </p:sp>
      <p:sp>
        <p:nvSpPr>
          <p:cNvPr id="49" name="TextBox 48"/>
          <p:cNvSpPr txBox="1"/>
          <p:nvPr/>
        </p:nvSpPr>
        <p:spPr>
          <a:xfrm>
            <a:off x="4082768" y="1485507"/>
            <a:ext cx="11833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Dolphinholme</a:t>
            </a:r>
            <a:endParaRPr lang="en-GB" sz="1350" dirty="0"/>
          </a:p>
        </p:txBody>
      </p:sp>
      <p:sp>
        <p:nvSpPr>
          <p:cNvPr id="50" name="TextBox 49"/>
          <p:cNvSpPr txBox="1"/>
          <p:nvPr/>
        </p:nvSpPr>
        <p:spPr>
          <a:xfrm>
            <a:off x="5639339" y="1471791"/>
            <a:ext cx="5495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Wray</a:t>
            </a:r>
            <a:endParaRPr lang="en-GB" sz="1350" dirty="0"/>
          </a:p>
        </p:txBody>
      </p:sp>
      <p:sp>
        <p:nvSpPr>
          <p:cNvPr id="51" name="TextBox 50"/>
          <p:cNvSpPr txBox="1"/>
          <p:nvPr/>
        </p:nvSpPr>
        <p:spPr>
          <a:xfrm>
            <a:off x="6628350" y="1471791"/>
            <a:ext cx="10295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/>
              <a:t>Capernwray</a:t>
            </a:r>
            <a:endParaRPr lang="en-GB" sz="1350" dirty="0"/>
          </a:p>
        </p:txBody>
      </p:sp>
      <p:sp>
        <p:nvSpPr>
          <p:cNvPr id="52" name="TextBox 51"/>
          <p:cNvSpPr txBox="1"/>
          <p:nvPr/>
        </p:nvSpPr>
        <p:spPr>
          <a:xfrm>
            <a:off x="2572518" y="3311074"/>
            <a:ext cx="5982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North</a:t>
            </a:r>
            <a:endParaRPr lang="en-GB" sz="1350" dirty="0"/>
          </a:p>
        </p:txBody>
      </p:sp>
      <p:sp>
        <p:nvSpPr>
          <p:cNvPr id="53" name="TextBox 52"/>
          <p:cNvSpPr txBox="1"/>
          <p:nvPr/>
        </p:nvSpPr>
        <p:spPr>
          <a:xfrm>
            <a:off x="4945504" y="3311074"/>
            <a:ext cx="5966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South</a:t>
            </a:r>
            <a:endParaRPr lang="en-GB" sz="1350" dirty="0"/>
          </a:p>
        </p:txBody>
      </p:sp>
      <p:sp>
        <p:nvSpPr>
          <p:cNvPr id="54" name="TextBox 53"/>
          <p:cNvSpPr txBox="1"/>
          <p:nvPr/>
        </p:nvSpPr>
        <p:spPr>
          <a:xfrm>
            <a:off x="3577745" y="4921700"/>
            <a:ext cx="10272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 err="1"/>
              <a:t>Telecity</a:t>
            </a:r>
            <a:endParaRPr lang="en-GB" sz="1350" dirty="0"/>
          </a:p>
          <a:p>
            <a:pPr algn="ctr"/>
            <a:r>
              <a:rPr lang="en-GB" sz="1350" dirty="0"/>
              <a:t>Manchester</a:t>
            </a:r>
            <a:endParaRPr lang="en-GB" sz="1350" dirty="0"/>
          </a:p>
        </p:txBody>
      </p:sp>
      <p:sp>
        <p:nvSpPr>
          <p:cNvPr id="56" name="Line Callout 1 (No Border) 55"/>
          <p:cNvSpPr/>
          <p:nvPr/>
        </p:nvSpPr>
        <p:spPr>
          <a:xfrm>
            <a:off x="7118604" y="2905506"/>
            <a:ext cx="1233525" cy="544068"/>
          </a:xfrm>
          <a:prstGeom prst="callout1">
            <a:avLst>
              <a:gd name="adj1" fmla="val 33876"/>
              <a:gd name="adj2" fmla="val 2045"/>
              <a:gd name="adj3" fmla="val -25315"/>
              <a:gd name="adj4" fmla="val -960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10 </a:t>
            </a:r>
            <a:r>
              <a:rPr lang="en-GB" sz="1200" dirty="0" err="1"/>
              <a:t>Gbps</a:t>
            </a:r>
            <a:r>
              <a:rPr lang="en-GB" sz="1200" dirty="0"/>
              <a:t> diverse routed links</a:t>
            </a:r>
            <a:endParaRPr lang="en-GB" sz="1200" dirty="0"/>
          </a:p>
        </p:txBody>
      </p:sp>
      <p:sp>
        <p:nvSpPr>
          <p:cNvPr id="57" name="Line Callout 1 (No Border) 56"/>
          <p:cNvSpPr/>
          <p:nvPr/>
        </p:nvSpPr>
        <p:spPr>
          <a:xfrm>
            <a:off x="2039114" y="4053078"/>
            <a:ext cx="1233525" cy="544068"/>
          </a:xfrm>
          <a:prstGeom prst="callout1">
            <a:avLst>
              <a:gd name="adj1" fmla="val 40599"/>
              <a:gd name="adj2" fmla="val 73950"/>
              <a:gd name="adj3" fmla="val -15231"/>
              <a:gd name="adj4" fmla="val 1255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32 x 10Gbps lambdas</a:t>
            </a:r>
            <a:endParaRPr lang="en-GB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772816"/>
            <a:ext cx="3016696" cy="1210146"/>
          </a:xfrm>
        </p:spPr>
        <p:txBody>
          <a:bodyPr>
            <a:normAutofit/>
          </a:bodyPr>
          <a:lstStyle/>
          <a:p>
            <a:r>
              <a:rPr lang="en-GB" dirty="0" smtClean="0"/>
              <a:t>Lancaster District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88640"/>
            <a:ext cx="5194920" cy="6075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208" y="3213781"/>
            <a:ext cx="2872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	   = 576Km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Population = 139,700</a:t>
            </a:r>
          </a:p>
          <a:p>
            <a:r>
              <a:rPr lang="en-GB" dirty="0" smtClean="0"/>
              <a:t>Pop Density = 243/Km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Properties   = 60,761</a:t>
            </a:r>
          </a:p>
          <a:p>
            <a:r>
              <a:rPr lang="en-GB" dirty="0" smtClean="0"/>
              <a:t>Prop Density = 105/Km</a:t>
            </a:r>
            <a:r>
              <a:rPr lang="en-GB" baseline="30000" dirty="0" smtClean="0"/>
              <a:t>2</a:t>
            </a:r>
          </a:p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20 routes now completed.</a:t>
            </a:r>
          </a:p>
          <a:p>
            <a:r>
              <a:rPr lang="en-GB" dirty="0" smtClean="0"/>
              <a:t>150Km of duct operational</a:t>
            </a:r>
          </a:p>
          <a:p>
            <a:r>
              <a:rPr lang="en-GB" dirty="0" smtClean="0"/>
              <a:t>787 properties passed</a:t>
            </a:r>
          </a:p>
          <a:p>
            <a:r>
              <a:rPr lang="en-GB" dirty="0" smtClean="0"/>
              <a:t>462 properties either live or about to become live.</a:t>
            </a:r>
          </a:p>
          <a:p>
            <a:r>
              <a:rPr lang="en-GB" dirty="0" smtClean="0"/>
              <a:t>Average % </a:t>
            </a:r>
            <a:r>
              <a:rPr lang="en-GB" dirty="0" err="1" smtClean="0"/>
              <a:t>takeup</a:t>
            </a:r>
            <a:r>
              <a:rPr lang="en-GB" dirty="0" smtClean="0"/>
              <a:t> across 20 routes is 57%</a:t>
            </a:r>
          </a:p>
          <a:p>
            <a:r>
              <a:rPr lang="en-GB" dirty="0" smtClean="0"/>
              <a:t>Worst is 45%, best is 95%</a:t>
            </a:r>
          </a:p>
          <a:p>
            <a:r>
              <a:rPr lang="en-GB" dirty="0" smtClean="0"/>
              <a:t>On target for 1500 passed and 750 connected by early summer.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168" y="3933056"/>
            <a:ext cx="8229600" cy="2275471"/>
          </a:xfrm>
        </p:spPr>
        <p:txBody>
          <a:bodyPr/>
          <a:lstStyle/>
          <a:p>
            <a:r>
              <a:rPr lang="en-GB" dirty="0" smtClean="0"/>
              <a:t>Access circuit runs at 1Gbs, but not end kit</a:t>
            </a:r>
          </a:p>
          <a:p>
            <a:pPr lvl="1"/>
            <a:r>
              <a:rPr lang="en-GB" dirty="0" smtClean="0"/>
              <a:t>We have to explain that putting a bicycle on a motorway will not make it run at 70MPH!</a:t>
            </a:r>
          </a:p>
          <a:p>
            <a:r>
              <a:rPr lang="en-GB" dirty="0" smtClean="0"/>
              <a:t>Streaming video over </a:t>
            </a:r>
            <a:r>
              <a:rPr lang="en-GB" dirty="0" err="1" smtClean="0"/>
              <a:t>wifi</a:t>
            </a:r>
            <a:r>
              <a:rPr lang="en-GB" dirty="0" smtClean="0"/>
              <a:t> -?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59473"/>
            <a:ext cx="6906589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Broadband ok</a:t>
            </a:r>
          </a:p>
          <a:p>
            <a:r>
              <a:rPr lang="en-GB" dirty="0" smtClean="0"/>
              <a:t>Streaming video ok, (15Mbs for 4K)</a:t>
            </a:r>
          </a:p>
          <a:p>
            <a:r>
              <a:rPr lang="en-GB" dirty="0" smtClean="0"/>
              <a:t>VoIP ok</a:t>
            </a:r>
          </a:p>
          <a:p>
            <a:r>
              <a:rPr lang="en-GB" dirty="0" smtClean="0"/>
              <a:t>Cellular ?</a:t>
            </a:r>
          </a:p>
          <a:p>
            <a:pPr lvl="1"/>
            <a:r>
              <a:rPr lang="en-GB" dirty="0" smtClean="0"/>
              <a:t>Need to deploy </a:t>
            </a:r>
            <a:r>
              <a:rPr lang="en-GB" dirty="0" err="1" smtClean="0"/>
              <a:t>femtocells</a:t>
            </a:r>
            <a:r>
              <a:rPr lang="en-GB" dirty="0" smtClean="0"/>
              <a:t> but operators wont support multi operator kit</a:t>
            </a:r>
          </a:p>
          <a:p>
            <a:r>
              <a:rPr lang="en-GB" dirty="0" smtClean="0"/>
              <a:t>Ability to teleport septic tank contents away via fibre would be welcomed by community</a:t>
            </a:r>
          </a:p>
          <a:p>
            <a:pPr lvl="1"/>
            <a:r>
              <a:rPr lang="en-GB" dirty="0" smtClean="0"/>
              <a:t>Still working on this one……..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920" y="2564904"/>
            <a:ext cx="4032448" cy="1368152"/>
          </a:xfrm>
        </p:spPr>
        <p:txBody>
          <a:bodyPr>
            <a:normAutofit/>
          </a:bodyPr>
          <a:lstStyle/>
          <a:p>
            <a:r>
              <a:rPr lang="en-GB" dirty="0" smtClean="0"/>
              <a:t>Barry Forde</a:t>
            </a:r>
          </a:p>
          <a:p>
            <a:r>
              <a:rPr lang="en-GB" dirty="0" smtClean="0"/>
              <a:t>B.Forde@b4rn.org.uk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4286591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www.b4rn.org .</a:t>
            </a:r>
            <a:r>
              <a:rPr lang="en-GB" sz="5400" b="1" dirty="0" err="1" smtClean="0">
                <a:solidFill>
                  <a:srgbClr val="0070C0"/>
                </a:solidFill>
              </a:rPr>
              <a:t>uk</a:t>
            </a:r>
            <a:endParaRPr lang="en-GB" sz="5400" b="1" dirty="0">
              <a:solidFill>
                <a:srgbClr val="0070C0"/>
              </a:solidFill>
            </a:endParaRPr>
          </a:p>
        </p:txBody>
      </p:sp>
      <p:pic>
        <p:nvPicPr>
          <p:cNvPr id="34817" name="Picture 1" descr="C:\Users\Barry\Documents\My Dropbox\B4RN\aonb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6672"/>
            <a:ext cx="1728192" cy="7952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3" y="280512"/>
            <a:ext cx="1785625" cy="19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369554"/>
            <a:ext cx="2500300" cy="13393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B4RN Coverage Area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196"/>
            <a:ext cx="4514431" cy="6393818"/>
          </a:xfrm>
        </p:spPr>
      </p:pic>
      <p:sp>
        <p:nvSpPr>
          <p:cNvPr id="8" name="TextBox 7"/>
          <p:cNvSpPr txBox="1"/>
          <p:nvPr/>
        </p:nvSpPr>
        <p:spPr>
          <a:xfrm>
            <a:off x="6166520" y="378904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B4RN area = 425Km</a:t>
            </a:r>
            <a:r>
              <a:rPr lang="en-GB" baseline="30000" dirty="0" smtClean="0"/>
              <a:t>2</a:t>
            </a:r>
          </a:p>
          <a:p>
            <a:pPr algn="ctr"/>
            <a:r>
              <a:rPr lang="en-GB" dirty="0" smtClean="0"/>
              <a:t>Properties = 3520</a:t>
            </a:r>
          </a:p>
          <a:p>
            <a:pPr algn="ctr"/>
            <a:r>
              <a:rPr lang="en-GB" dirty="0" smtClean="0"/>
              <a:t>Prop Density = ~8/Km</a:t>
            </a:r>
            <a:r>
              <a:rPr lang="en-GB" baseline="30000" dirty="0" smtClean="0"/>
              <a:t>2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32317" y="2773720"/>
            <a:ext cx="2991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Area bounded by M6 on the west, Cumbria to the north and NYCC to the east</a:t>
            </a:r>
          </a:p>
          <a:p>
            <a:pPr algn="ctr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59391" y="4766983"/>
            <a:ext cx="3377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 comparison</a:t>
            </a:r>
          </a:p>
          <a:p>
            <a:pPr algn="ctr"/>
            <a:r>
              <a:rPr lang="en-GB" dirty="0" smtClean="0"/>
              <a:t>Gt Manchester area = 1156Km</a:t>
            </a:r>
            <a:r>
              <a:rPr lang="en-GB" baseline="30000" dirty="0" smtClean="0"/>
              <a:t>2</a:t>
            </a:r>
          </a:p>
          <a:p>
            <a:pPr algn="ctr"/>
            <a:r>
              <a:rPr lang="en-GB" dirty="0" smtClean="0"/>
              <a:t>Properties = 213529</a:t>
            </a:r>
          </a:p>
          <a:p>
            <a:pPr algn="ctr"/>
            <a:r>
              <a:rPr lang="en-GB" dirty="0" smtClean="0"/>
              <a:t>Prop Density = ~184/Km</a:t>
            </a:r>
            <a:r>
              <a:rPr lang="en-GB" baseline="30000" dirty="0" smtClean="0"/>
              <a:t>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3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35" y="245731"/>
            <a:ext cx="3114328" cy="648072"/>
          </a:xfrm>
        </p:spPr>
        <p:txBody>
          <a:bodyPr/>
          <a:lstStyle/>
          <a:p>
            <a:r>
              <a:rPr lang="en-GB" dirty="0" smtClean="0"/>
              <a:t>Coverage area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75" y="259671"/>
            <a:ext cx="5490525" cy="6096680"/>
          </a:xfrm>
        </p:spPr>
      </p:pic>
      <p:sp>
        <p:nvSpPr>
          <p:cNvPr id="8" name="Rectangle 7"/>
          <p:cNvSpPr/>
          <p:nvPr/>
        </p:nvSpPr>
        <p:spPr>
          <a:xfrm>
            <a:off x="6515100" y="2132856"/>
            <a:ext cx="360040" cy="14401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77191" y="20201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2013-2014/5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553200" y="3985570"/>
            <a:ext cx="360040" cy="14401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949199" y="38729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timescale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947148" y="2421616"/>
            <a:ext cx="93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425Km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6938640" y="271922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 full parishes</a:t>
            </a:r>
          </a:p>
          <a:p>
            <a:r>
              <a:rPr lang="en-GB" dirty="0" smtClean="0"/>
              <a:t>5 partial</a:t>
            </a:r>
          </a:p>
          <a:p>
            <a:r>
              <a:rPr lang="en-GB" dirty="0" smtClean="0"/>
              <a:t>3539 properties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Trigger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Few BT exchanges</a:t>
            </a:r>
          </a:p>
          <a:p>
            <a:pPr lvl="1"/>
            <a:r>
              <a:rPr lang="en-GB" dirty="0" smtClean="0"/>
              <a:t>Virtually all lines are EO</a:t>
            </a:r>
          </a:p>
          <a:p>
            <a:pPr lvl="1"/>
            <a:r>
              <a:rPr lang="en-GB" dirty="0" smtClean="0"/>
              <a:t>Only three PCP cabinets in whole area</a:t>
            </a:r>
          </a:p>
          <a:p>
            <a:r>
              <a:rPr lang="en-GB" dirty="0" smtClean="0"/>
              <a:t>Line lengths out to &gt;12Km</a:t>
            </a:r>
          </a:p>
          <a:p>
            <a:pPr lvl="1"/>
            <a:r>
              <a:rPr lang="en-GB" dirty="0" smtClean="0"/>
              <a:t>Even dial up problematic and making a call often impossible if its rained recently!</a:t>
            </a:r>
          </a:p>
          <a:p>
            <a:r>
              <a:rPr lang="en-GB" dirty="0" smtClean="0"/>
              <a:t>Current ADSL provision mainly &lt;512Kbs</a:t>
            </a:r>
          </a:p>
          <a:p>
            <a:r>
              <a:rPr lang="en-GB" dirty="0" smtClean="0"/>
              <a:t>Very few above 2Mbs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ambition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65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Deliver at least EU DA 2020 targets</a:t>
            </a:r>
          </a:p>
          <a:p>
            <a:pPr lvl="1"/>
            <a:r>
              <a:rPr lang="en-GB" dirty="0" smtClean="0"/>
              <a:t>50% to have 100Mbs or better 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nd B4RN to be in that 50%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pPr lvl="1"/>
            <a:r>
              <a:rPr lang="en-GB" dirty="0" smtClean="0"/>
              <a:t>Rest to have floor of 30Mbs (leave that to urban areas </a:t>
            </a:r>
            <a:r>
              <a:rPr lang="en-GB" dirty="0">
                <a:sym typeface="Wingdings" panose="05000000000000000000" pitchFamily="2" charset="2"/>
              </a:rPr>
              <a:t>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  <a:endParaRPr lang="en-GB" dirty="0" smtClean="0"/>
          </a:p>
          <a:p>
            <a:r>
              <a:rPr lang="en-GB" dirty="0" smtClean="0"/>
              <a:t>Coverage to be 100% of properties in area</a:t>
            </a:r>
          </a:p>
          <a:p>
            <a:pPr lvl="1"/>
            <a:r>
              <a:rPr lang="en-GB" dirty="0" smtClean="0"/>
              <a:t>No exclusions due to line lengths, copper quality etc.</a:t>
            </a:r>
          </a:p>
          <a:p>
            <a:pPr lvl="1"/>
            <a:r>
              <a:rPr lang="en-GB" dirty="0" smtClean="0"/>
              <a:t>If you are in one of the 21 B4RN parishes then you WILL get full speed service</a:t>
            </a:r>
          </a:p>
          <a:p>
            <a:r>
              <a:rPr lang="en-GB" dirty="0" smtClean="0"/>
              <a:t>Future proofed</a:t>
            </a:r>
          </a:p>
          <a:p>
            <a:pPr lvl="1"/>
            <a:r>
              <a:rPr lang="en-GB" dirty="0" smtClean="0"/>
              <a:t>1Gbs and upwards without new infrastructure</a:t>
            </a:r>
          </a:p>
          <a:p>
            <a:r>
              <a:rPr lang="en-GB" dirty="0" smtClean="0"/>
              <a:t>Affordable</a:t>
            </a:r>
          </a:p>
          <a:p>
            <a:pPr lvl="1"/>
            <a:r>
              <a:rPr lang="en-GB" dirty="0" smtClean="0"/>
              <a:t>£150 connections fee, £30/month for service?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time!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Fibre based</a:t>
            </a:r>
          </a:p>
          <a:p>
            <a:pPr lvl="1"/>
            <a:r>
              <a:rPr lang="en-GB" dirty="0" smtClean="0"/>
              <a:t>How else can we achieve at least 1Gbs symmetrical to at least 10Km ranges reliably? (G657d/G657a mixed)</a:t>
            </a:r>
          </a:p>
          <a:p>
            <a:r>
              <a:rPr lang="en-GB" dirty="0" smtClean="0"/>
              <a:t>FTTH</a:t>
            </a:r>
          </a:p>
          <a:p>
            <a:pPr lvl="1"/>
            <a:r>
              <a:rPr lang="en-GB" dirty="0" err="1" smtClean="0"/>
              <a:t>PtP</a:t>
            </a:r>
            <a:r>
              <a:rPr lang="en-GB" dirty="0" smtClean="0"/>
              <a:t> delivery not GPON - (want symmetrical)</a:t>
            </a:r>
          </a:p>
          <a:p>
            <a:pPr lvl="1"/>
            <a:r>
              <a:rPr lang="en-GB" dirty="0" smtClean="0"/>
              <a:t>2 fibres per property – 1000BaseBX on one, other spare</a:t>
            </a:r>
          </a:p>
          <a:p>
            <a:r>
              <a:rPr lang="en-GB" dirty="0" smtClean="0"/>
              <a:t>Blown fibre technology</a:t>
            </a:r>
          </a:p>
          <a:p>
            <a:r>
              <a:rPr lang="en-GB" dirty="0" smtClean="0"/>
              <a:t>Narrow bore (16/12mm) HDPE duct, 500mm deep</a:t>
            </a:r>
          </a:p>
          <a:p>
            <a:r>
              <a:rPr lang="en-GB" dirty="0" smtClean="0"/>
              <a:t>Cross county routes with landowners giving us </a:t>
            </a:r>
            <a:r>
              <a:rPr lang="en-GB" b="1" dirty="0" smtClean="0">
                <a:solidFill>
                  <a:srgbClr val="FF0000"/>
                </a:solidFill>
              </a:rPr>
              <a:t>free wayleaves</a:t>
            </a:r>
            <a:r>
              <a:rPr lang="en-GB" dirty="0" smtClean="0"/>
              <a:t>!</a:t>
            </a:r>
          </a:p>
          <a:p>
            <a:r>
              <a:rPr lang="en-GB" dirty="0" smtClean="0"/>
              <a:t>Get </a:t>
            </a:r>
            <a:r>
              <a:rPr lang="en-GB" b="1" dirty="0" smtClean="0">
                <a:solidFill>
                  <a:srgbClr val="FF0000"/>
                </a:solidFill>
              </a:rPr>
              <a:t>farmers and landowners to dig in the duct</a:t>
            </a: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528392" cy="1210146"/>
          </a:xfrm>
        </p:spPr>
        <p:txBody>
          <a:bodyPr/>
          <a:lstStyle/>
          <a:p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435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Mapped all properties in all the parishes</a:t>
            </a:r>
          </a:p>
          <a:p>
            <a:r>
              <a:rPr lang="en-GB" dirty="0" smtClean="0"/>
              <a:t>Selected locations for village nodes</a:t>
            </a:r>
          </a:p>
          <a:p>
            <a:pPr lvl="1"/>
            <a:r>
              <a:rPr lang="en-GB" dirty="0" smtClean="0"/>
              <a:t>Each serves one or more parishes</a:t>
            </a:r>
          </a:p>
          <a:p>
            <a:pPr lvl="1"/>
            <a:r>
              <a:rPr lang="en-GB" dirty="0" smtClean="0"/>
              <a:t>Min property count 136, max count 530</a:t>
            </a:r>
          </a:p>
          <a:p>
            <a:pPr lvl="1"/>
            <a:r>
              <a:rPr lang="en-GB" dirty="0" smtClean="0"/>
              <a:t>Keep max line length &lt;=10Km where possible</a:t>
            </a:r>
          </a:p>
          <a:p>
            <a:pPr lvl="1"/>
            <a:r>
              <a:rPr lang="en-GB" dirty="0" smtClean="0"/>
              <a:t>16 nodes needed</a:t>
            </a:r>
          </a:p>
          <a:p>
            <a:r>
              <a:rPr lang="en-GB" dirty="0" smtClean="0"/>
              <a:t>Planned cross country routes radiating out from each node to optimally pass all properties in the parish.</a:t>
            </a:r>
          </a:p>
          <a:p>
            <a:pPr lvl="1"/>
            <a:r>
              <a:rPr lang="en-GB" dirty="0" smtClean="0"/>
              <a:t>Trunk routes = 278Km of duct</a:t>
            </a:r>
          </a:p>
          <a:p>
            <a:pPr lvl="1"/>
            <a:r>
              <a:rPr lang="en-GB" dirty="0" smtClean="0"/>
              <a:t>Spurs to properties = 242Km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264"/>
            <a:ext cx="1967268" cy="146889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5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2823592" cy="59149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Construction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21/1/14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UKNOF27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6835-2CF1-48B6-B504-4EC0B1E4284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6" name="Picture 2" descr="http://b4rn.org.uk/wp-content/uploads/2013/07/IMG_0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72" y="1292585"/>
            <a:ext cx="3686538" cy="27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hn and Peter backfilling the trench George d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14" y="1292585"/>
            <a:ext cx="2717254" cy="27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in core duct to the chapel h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4" y="4209579"/>
            <a:ext cx="2217464" cy="22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lphinholme Plinth and B4RNstorm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52" y="4214043"/>
            <a:ext cx="3116900" cy="22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141" y="4232275"/>
            <a:ext cx="18383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1276</Words>
  <Application>Microsoft Office PowerPoint</Application>
  <PresentationFormat>On-screen Show (4:3)</PresentationFormat>
  <Paragraphs>248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Broadband for the last 5%</vt:lpstr>
      <vt:lpstr>Lancaster District</vt:lpstr>
      <vt:lpstr>B4RN Coverage Area</vt:lpstr>
      <vt:lpstr>Coverage area</vt:lpstr>
      <vt:lpstr>The Trigger</vt:lpstr>
      <vt:lpstr>The ambition</vt:lpstr>
      <vt:lpstr>Decision time!</vt:lpstr>
      <vt:lpstr>Design</vt:lpstr>
      <vt:lpstr>Construction</vt:lpstr>
      <vt:lpstr>Active kit</vt:lpstr>
      <vt:lpstr>Costs</vt:lpstr>
      <vt:lpstr>Broadband for the Rural North Ltd</vt:lpstr>
      <vt:lpstr>Why?</vt:lpstr>
      <vt:lpstr>Funding</vt:lpstr>
      <vt:lpstr>Financial Targets - 1</vt:lpstr>
      <vt:lpstr>Financial Targets - 2</vt:lpstr>
      <vt:lpstr>Backhaul/External</vt:lpstr>
      <vt:lpstr>Core and External links</vt:lpstr>
      <vt:lpstr>PowerPoint Presentation</vt:lpstr>
      <vt:lpstr>Status</vt:lpstr>
      <vt:lpstr>Lessons Learnt</vt:lpstr>
      <vt:lpstr>Next?</vt:lpstr>
      <vt:lpstr>PowerPoint Presentation</vt:lpstr>
    </vt:vector>
  </TitlesOfParts>
  <Company>Lancaster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Broadband</dc:title>
  <dc:creator>Barry</dc:creator>
  <cp:lastModifiedBy>Barry Forde</cp:lastModifiedBy>
  <cp:revision>119</cp:revision>
  <dcterms:created xsi:type="dcterms:W3CDTF">2011-08-29T14:00:55Z</dcterms:created>
  <dcterms:modified xsi:type="dcterms:W3CDTF">2014-01-19T18:58:27Z</dcterms:modified>
</cp:coreProperties>
</file>